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7" r:id="rId6"/>
    <p:sldId id="268" r:id="rId7"/>
    <p:sldId id="273" r:id="rId8"/>
    <p:sldId id="261" r:id="rId9"/>
    <p:sldId id="262" r:id="rId10"/>
    <p:sldId id="272" r:id="rId11"/>
    <p:sldId id="263" r:id="rId12"/>
    <p:sldId id="264" r:id="rId13"/>
    <p:sldId id="260" r:id="rId14"/>
    <p:sldId id="266" r:id="rId15"/>
    <p:sldId id="269" r:id="rId16"/>
    <p:sldId id="271" r:id="rId17"/>
  </p:sldIdLst>
  <p:sldSz cx="9144000" cy="6858000" type="screen4x3"/>
  <p:notesSz cx="6858000" cy="9144000"/>
  <p:defaultTextStyle>
    <a:defPPr>
      <a:defRPr lang="es-MX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  <a:srgbClr val="000000"/>
    <a:srgbClr val="800000"/>
    <a:srgbClr val="4D4D4D"/>
    <a:srgbClr val="FF0000"/>
    <a:srgbClr val="FF3300"/>
    <a:srgbClr val="000099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57" autoAdjust="0"/>
    <p:restoredTop sz="93692"/>
  </p:normalViewPr>
  <p:slideViewPr>
    <p:cSldViewPr>
      <p:cViewPr varScale="1">
        <p:scale>
          <a:sx n="66" d="100"/>
          <a:sy n="66" d="100"/>
        </p:scale>
        <p:origin x="816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B89685-FE33-44BF-9923-FECAF2BE7420}" type="datetimeFigureOut">
              <a:rPr lang="es-CL" smtClean="0"/>
              <a:t>24-10-19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9079EF-132F-405D-A718-7FCD1CA027E2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baseline="30000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9079EF-132F-405D-A718-7FCD1CA027E2}" type="slidenum">
              <a:rPr lang="es-CL" smtClean="0"/>
              <a:t>4</a:t>
            </a:fld>
            <a:endParaRPr lang="es-C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80" y="1043"/>
                </a:cxn>
                <a:cxn ang="0">
                  <a:pos x="544" y="683"/>
                </a:cxn>
                <a:cxn ang="0">
                  <a:pos x="670" y="395"/>
                </a:cxn>
                <a:cxn ang="0">
                  <a:pos x="927" y="587"/>
                </a:cxn>
                <a:cxn ang="0">
                  <a:pos x="1214" y="869"/>
                </a:cxn>
                <a:cxn ang="0">
                  <a:pos x="1483" y="1109"/>
                </a:cxn>
                <a:cxn ang="0">
                  <a:pos x="1800" y="1360"/>
                </a:cxn>
                <a:cxn ang="0">
                  <a:pos x="1883" y="1414"/>
                </a:cxn>
                <a:cxn ang="0">
                  <a:pos x="1836" y="1354"/>
                </a:cxn>
                <a:cxn ang="0">
                  <a:pos x="1411" y="1001"/>
                </a:cxn>
                <a:cxn ang="0">
                  <a:pos x="1088" y="683"/>
                </a:cxn>
                <a:cxn ang="0">
                  <a:pos x="723" y="329"/>
                </a:cxn>
                <a:cxn ang="0">
                  <a:pos x="999" y="311"/>
                </a:cxn>
                <a:cxn ang="0">
                  <a:pos x="1286" y="317"/>
                </a:cxn>
                <a:cxn ang="0">
                  <a:pos x="1614" y="269"/>
                </a:cxn>
                <a:cxn ang="0">
                  <a:pos x="2123" y="197"/>
                </a:cxn>
                <a:cxn ang="0">
                  <a:pos x="2075" y="173"/>
                </a:cxn>
                <a:cxn ang="0">
                  <a:pos x="1543" y="257"/>
                </a:cxn>
                <a:cxn ang="0">
                  <a:pos x="1208" y="275"/>
                </a:cxn>
                <a:cxn ang="0">
                  <a:pos x="759" y="257"/>
                </a:cxn>
                <a:cxn ang="0">
                  <a:pos x="819" y="227"/>
                </a:cxn>
                <a:cxn ang="0">
                  <a:pos x="1142" y="0"/>
                </a:cxn>
                <a:cxn ang="0">
                  <a:pos x="1088" y="30"/>
                </a:cxn>
                <a:cxn ang="0">
                  <a:pos x="1010" y="84"/>
                </a:cxn>
                <a:cxn ang="0">
                  <a:pos x="855" y="191"/>
                </a:cxn>
                <a:cxn ang="0">
                  <a:pos x="670" y="281"/>
                </a:cxn>
                <a:cxn ang="0">
                  <a:pos x="634" y="359"/>
                </a:cxn>
                <a:cxn ang="0">
                  <a:pos x="305" y="587"/>
                </a:cxn>
                <a:cxn ang="0">
                  <a:pos x="0" y="725"/>
                </a:cxn>
                <a:cxn ang="0">
                  <a:pos x="0" y="731"/>
                </a:cxn>
                <a:cxn ang="0">
                  <a:pos x="0" y="767"/>
                </a:cxn>
                <a:cxn ang="0">
                  <a:pos x="299" y="635"/>
                </a:cxn>
                <a:cxn ang="0">
                  <a:pos x="592" y="431"/>
                </a:cxn>
                <a:cxn ang="0">
                  <a:pos x="508" y="671"/>
                </a:cxn>
                <a:cxn ang="0">
                  <a:pos x="526" y="995"/>
                </a:cxn>
                <a:cxn ang="0">
                  <a:pos x="460" y="1168"/>
                </a:cxn>
                <a:cxn ang="0">
                  <a:pos x="329" y="1480"/>
                </a:cxn>
                <a:cxn ang="0">
                  <a:pos x="323" y="1696"/>
                </a:cxn>
                <a:cxn ang="0">
                  <a:pos x="329" y="1696"/>
                </a:cxn>
                <a:cxn ang="0">
                  <a:pos x="347" y="1552"/>
                </a:cxn>
                <a:cxn ang="0">
                  <a:pos x="580" y="1043"/>
                </a:cxn>
                <a:cxn ang="0">
                  <a:pos x="580" y="104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3" y="1186"/>
                </a:cxn>
                <a:cxn ang="0">
                  <a:pos x="490" y="1192"/>
                </a:cxn>
                <a:cxn ang="0">
                  <a:pos x="580" y="1150"/>
                </a:cxn>
                <a:cxn ang="0">
                  <a:pos x="813" y="1085"/>
                </a:cxn>
                <a:cxn ang="0">
                  <a:pos x="933" y="1055"/>
                </a:cxn>
                <a:cxn ang="0">
                  <a:pos x="759" y="989"/>
                </a:cxn>
                <a:cxn ang="0">
                  <a:pos x="556" y="953"/>
                </a:cxn>
                <a:cxn ang="0">
                  <a:pos x="197" y="971"/>
                </a:cxn>
                <a:cxn ang="0">
                  <a:pos x="299" y="893"/>
                </a:cxn>
                <a:cxn ang="0">
                  <a:pos x="496" y="803"/>
                </a:cxn>
                <a:cxn ang="0">
                  <a:pos x="694" y="671"/>
                </a:cxn>
                <a:cxn ang="0">
                  <a:pos x="700" y="671"/>
                </a:cxn>
                <a:cxn ang="0">
                  <a:pos x="712" y="665"/>
                </a:cxn>
                <a:cxn ang="0">
                  <a:pos x="753" y="647"/>
                </a:cxn>
                <a:cxn ang="0">
                  <a:pos x="777" y="641"/>
                </a:cxn>
                <a:cxn ang="0">
                  <a:pos x="789" y="629"/>
                </a:cxn>
                <a:cxn ang="0">
                  <a:pos x="795" y="617"/>
                </a:cxn>
                <a:cxn ang="0">
                  <a:pos x="789" y="611"/>
                </a:cxn>
                <a:cxn ang="0">
                  <a:pos x="783" y="599"/>
                </a:cxn>
                <a:cxn ang="0">
                  <a:pos x="783" y="575"/>
                </a:cxn>
                <a:cxn ang="0">
                  <a:pos x="795" y="545"/>
                </a:cxn>
                <a:cxn ang="0">
                  <a:pos x="807" y="515"/>
                </a:cxn>
                <a:cxn ang="0">
                  <a:pos x="825" y="485"/>
                </a:cxn>
                <a:cxn ang="0">
                  <a:pos x="837" y="455"/>
                </a:cxn>
                <a:cxn ang="0">
                  <a:pos x="843" y="437"/>
                </a:cxn>
                <a:cxn ang="0">
                  <a:pos x="849" y="431"/>
                </a:cxn>
                <a:cxn ang="0">
                  <a:pos x="849" y="347"/>
                </a:cxn>
                <a:cxn ang="0">
                  <a:pos x="849" y="341"/>
                </a:cxn>
                <a:cxn ang="0">
                  <a:pos x="855" y="335"/>
                </a:cxn>
                <a:cxn ang="0">
                  <a:pos x="873" y="305"/>
                </a:cxn>
                <a:cxn ang="0">
                  <a:pos x="885" y="269"/>
                </a:cxn>
                <a:cxn ang="0">
                  <a:pos x="897" y="239"/>
                </a:cxn>
                <a:cxn ang="0">
                  <a:pos x="903" y="227"/>
                </a:cxn>
                <a:cxn ang="0">
                  <a:pos x="909" y="215"/>
                </a:cxn>
                <a:cxn ang="0">
                  <a:pos x="927" y="173"/>
                </a:cxn>
                <a:cxn ang="0">
                  <a:pos x="945" y="137"/>
                </a:cxn>
                <a:cxn ang="0">
                  <a:pos x="951" y="125"/>
                </a:cxn>
                <a:cxn ang="0">
                  <a:pos x="951" y="119"/>
                </a:cxn>
                <a:cxn ang="0">
                  <a:pos x="969" y="0"/>
                </a:cxn>
                <a:cxn ang="0">
                  <a:pos x="945" y="47"/>
                </a:cxn>
                <a:cxn ang="0">
                  <a:pos x="783" y="113"/>
                </a:cxn>
                <a:cxn ang="0">
                  <a:pos x="706" y="161"/>
                </a:cxn>
                <a:cxn ang="0">
                  <a:pos x="460" y="233"/>
                </a:cxn>
                <a:cxn ang="0">
                  <a:pos x="281" y="287"/>
                </a:cxn>
                <a:cxn ang="0">
                  <a:pos x="173" y="293"/>
                </a:cxn>
                <a:cxn ang="0">
                  <a:pos x="12" y="485"/>
                </a:cxn>
                <a:cxn ang="0">
                  <a:pos x="0" y="509"/>
                </a:cxn>
                <a:cxn ang="0">
                  <a:pos x="0" y="1186"/>
                </a:cxn>
                <a:cxn ang="0">
                  <a:pos x="96" y="1180"/>
                </a:cxn>
                <a:cxn ang="0">
                  <a:pos x="323" y="1186"/>
                </a:cxn>
                <a:cxn ang="0">
                  <a:pos x="323" y="1186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34" y="767"/>
                </a:cxn>
                <a:cxn ang="0">
                  <a:pos x="1190" y="1235"/>
                </a:cxn>
                <a:cxn ang="0">
                  <a:pos x="956" y="1193"/>
                </a:cxn>
                <a:cxn ang="0">
                  <a:pos x="723" y="1127"/>
                </a:cxn>
                <a:cxn ang="0">
                  <a:pos x="442" y="1109"/>
                </a:cxn>
                <a:cxn ang="0">
                  <a:pos x="0" y="1079"/>
                </a:cxn>
                <a:cxn ang="0">
                  <a:pos x="30" y="1115"/>
                </a:cxn>
                <a:cxn ang="0">
                  <a:pos x="496" y="1133"/>
                </a:cxn>
                <a:cxn ang="0">
                  <a:pos x="777" y="1187"/>
                </a:cxn>
                <a:cxn ang="0">
                  <a:pos x="1130" y="1301"/>
                </a:cxn>
                <a:cxn ang="0">
                  <a:pos x="1070" y="1319"/>
                </a:cxn>
                <a:cxn ang="0">
                  <a:pos x="711" y="1505"/>
                </a:cxn>
                <a:cxn ang="0">
                  <a:pos x="765" y="1481"/>
                </a:cxn>
                <a:cxn ang="0">
                  <a:pos x="861" y="1439"/>
                </a:cxn>
                <a:cxn ang="0">
                  <a:pos x="1022" y="1355"/>
                </a:cxn>
                <a:cxn ang="0">
                  <a:pos x="1214" y="1295"/>
                </a:cxn>
                <a:cxn ang="0">
                  <a:pos x="1267" y="1223"/>
                </a:cxn>
                <a:cxn ang="0">
                  <a:pos x="1632" y="1043"/>
                </a:cxn>
                <a:cxn ang="0">
                  <a:pos x="1931" y="953"/>
                </a:cxn>
                <a:cxn ang="0">
                  <a:pos x="2176" y="821"/>
                </a:cxn>
                <a:cxn ang="0">
                  <a:pos x="1961" y="911"/>
                </a:cxn>
                <a:cxn ang="0">
                  <a:pos x="1656" y="989"/>
                </a:cxn>
                <a:cxn ang="0">
                  <a:pos x="1339" y="1151"/>
                </a:cxn>
                <a:cxn ang="0">
                  <a:pos x="1501" y="905"/>
                </a:cxn>
                <a:cxn ang="0">
                  <a:pos x="1620" y="545"/>
                </a:cxn>
                <a:cxn ang="0">
                  <a:pos x="1740" y="372"/>
                </a:cxn>
                <a:cxn ang="0">
                  <a:pos x="1979" y="60"/>
                </a:cxn>
                <a:cxn ang="0">
                  <a:pos x="2003" y="0"/>
                </a:cxn>
                <a:cxn ang="0">
                  <a:pos x="1973" y="0"/>
                </a:cxn>
                <a:cxn ang="0">
                  <a:pos x="1596" y="480"/>
                </a:cxn>
                <a:cxn ang="0">
                  <a:pos x="1477" y="887"/>
                </a:cxn>
                <a:cxn ang="0">
                  <a:pos x="1255" y="1175"/>
                </a:cxn>
                <a:cxn ang="0">
                  <a:pos x="1130" y="905"/>
                </a:cxn>
                <a:cxn ang="0">
                  <a:pos x="1010" y="540"/>
                </a:cxn>
                <a:cxn ang="0">
                  <a:pos x="885" y="222"/>
                </a:cxn>
                <a:cxn ang="0">
                  <a:pos x="789" y="0"/>
                </a:cxn>
                <a:cxn ang="0">
                  <a:pos x="753" y="0"/>
                </a:cxn>
                <a:cxn ang="0">
                  <a:pos x="903" y="354"/>
                </a:cxn>
                <a:cxn ang="0">
                  <a:pos x="1034" y="767"/>
                </a:cxn>
                <a:cxn ang="0">
                  <a:pos x="1034" y="767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1" y="564"/>
                </a:cxn>
                <a:cxn ang="0">
                  <a:pos x="329" y="438"/>
                </a:cxn>
                <a:cxn ang="0">
                  <a:pos x="646" y="216"/>
                </a:cxn>
                <a:cxn ang="0">
                  <a:pos x="813" y="0"/>
                </a:cxn>
                <a:cxn ang="0">
                  <a:pos x="676" y="150"/>
                </a:cxn>
                <a:cxn ang="0">
                  <a:pos x="144" y="504"/>
                </a:cxn>
                <a:cxn ang="0">
                  <a:pos x="0" y="732"/>
                </a:cxn>
                <a:cxn ang="0">
                  <a:pos x="0" y="804"/>
                </a:cxn>
                <a:cxn ang="0">
                  <a:pos x="161" y="564"/>
                </a:cxn>
                <a:cxn ang="0">
                  <a:pos x="161" y="564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0" y="66"/>
                </a:cxn>
                <a:cxn ang="0">
                  <a:pos x="759" y="0"/>
                </a:cxn>
                <a:cxn ang="0">
                  <a:pos x="496" y="36"/>
                </a:cxn>
                <a:cxn ang="0">
                  <a:pos x="138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0" y="66"/>
                </a:cxn>
                <a:cxn ang="0">
                  <a:pos x="460" y="66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87" y="239"/>
                </a:cxn>
                <a:cxn ang="0">
                  <a:pos x="1734" y="233"/>
                </a:cxn>
                <a:cxn ang="0">
                  <a:pos x="2087" y="251"/>
                </a:cxn>
                <a:cxn ang="0">
                  <a:pos x="2505" y="233"/>
                </a:cxn>
                <a:cxn ang="0">
                  <a:pos x="3169" y="204"/>
                </a:cxn>
                <a:cxn ang="0">
                  <a:pos x="3115" y="186"/>
                </a:cxn>
                <a:cxn ang="0">
                  <a:pos x="2422" y="221"/>
                </a:cxn>
                <a:cxn ang="0">
                  <a:pos x="2003" y="221"/>
                </a:cxn>
                <a:cxn ang="0">
                  <a:pos x="1459" y="186"/>
                </a:cxn>
                <a:cxn ang="0">
                  <a:pos x="1543" y="168"/>
                </a:cxn>
                <a:cxn ang="0">
                  <a:pos x="2039" y="0"/>
                </a:cxn>
                <a:cxn ang="0">
                  <a:pos x="1961" y="24"/>
                </a:cxn>
                <a:cxn ang="0">
                  <a:pos x="1836" y="66"/>
                </a:cxn>
                <a:cxn ang="0">
                  <a:pos x="1602" y="138"/>
                </a:cxn>
                <a:cxn ang="0">
                  <a:pos x="1339" y="198"/>
                </a:cxn>
                <a:cxn ang="0">
                  <a:pos x="1268" y="251"/>
                </a:cxn>
                <a:cxn ang="0">
                  <a:pos x="765" y="413"/>
                </a:cxn>
                <a:cxn ang="0">
                  <a:pos x="335" y="503"/>
                </a:cxn>
                <a:cxn ang="0">
                  <a:pos x="0" y="617"/>
                </a:cxn>
                <a:cxn ang="0">
                  <a:pos x="299" y="539"/>
                </a:cxn>
                <a:cxn ang="0">
                  <a:pos x="735" y="449"/>
                </a:cxn>
                <a:cxn ang="0">
                  <a:pos x="1178" y="311"/>
                </a:cxn>
                <a:cxn ang="0">
                  <a:pos x="981" y="491"/>
                </a:cxn>
                <a:cxn ang="0">
                  <a:pos x="867" y="743"/>
                </a:cxn>
                <a:cxn ang="0">
                  <a:pos x="861" y="743"/>
                </a:cxn>
                <a:cxn ang="0">
                  <a:pos x="933" y="743"/>
                </a:cxn>
                <a:cxn ang="0">
                  <a:pos x="1022" y="497"/>
                </a:cxn>
                <a:cxn ang="0">
                  <a:pos x="1297" y="281"/>
                </a:cxn>
                <a:cxn ang="0">
                  <a:pos x="1531" y="449"/>
                </a:cxn>
                <a:cxn ang="0">
                  <a:pos x="1770" y="677"/>
                </a:cxn>
                <a:cxn ang="0">
                  <a:pos x="1854" y="743"/>
                </a:cxn>
                <a:cxn ang="0">
                  <a:pos x="1919" y="743"/>
                </a:cxn>
                <a:cxn ang="0">
                  <a:pos x="1692" y="527"/>
                </a:cxn>
                <a:cxn ang="0">
                  <a:pos x="1387" y="239"/>
                </a:cxn>
                <a:cxn ang="0">
                  <a:pos x="1387" y="23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4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5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42" y="851"/>
                </a:cxn>
                <a:cxn ang="0">
                  <a:pos x="1937" y="1019"/>
                </a:cxn>
                <a:cxn ang="0">
                  <a:pos x="2051" y="1168"/>
                </a:cxn>
                <a:cxn ang="0">
                  <a:pos x="2117" y="1246"/>
                </a:cxn>
                <a:cxn ang="0">
                  <a:pos x="2153" y="1294"/>
                </a:cxn>
                <a:cxn ang="0">
                  <a:pos x="1889" y="977"/>
                </a:cxn>
                <a:cxn ang="0">
                  <a:pos x="1860" y="929"/>
                </a:cxn>
                <a:cxn ang="0">
                  <a:pos x="1782" y="1240"/>
                </a:cxn>
                <a:cxn ang="0">
                  <a:pos x="1770" y="1486"/>
                </a:cxn>
                <a:cxn ang="0">
                  <a:pos x="1818" y="1906"/>
                </a:cxn>
                <a:cxn ang="0">
                  <a:pos x="1788" y="1930"/>
                </a:cxn>
                <a:cxn ang="0">
                  <a:pos x="1746" y="1534"/>
                </a:cxn>
                <a:cxn ang="0">
                  <a:pos x="1728" y="1288"/>
                </a:cxn>
                <a:cxn ang="0">
                  <a:pos x="1764" y="1085"/>
                </a:cxn>
                <a:cxn ang="0">
                  <a:pos x="1770" y="875"/>
                </a:cxn>
                <a:cxn ang="0">
                  <a:pos x="1268" y="1007"/>
                </a:cxn>
                <a:cxn ang="0">
                  <a:pos x="825" y="1132"/>
                </a:cxn>
                <a:cxn ang="0">
                  <a:pos x="323" y="1312"/>
                </a:cxn>
                <a:cxn ang="0">
                  <a:pos x="18" y="1420"/>
                </a:cxn>
                <a:cxn ang="0">
                  <a:pos x="311" y="1282"/>
                </a:cxn>
                <a:cxn ang="0">
                  <a:pos x="682" y="1144"/>
                </a:cxn>
                <a:cxn ang="0">
                  <a:pos x="1022" y="1037"/>
                </a:cxn>
                <a:cxn ang="0">
                  <a:pos x="1411" y="929"/>
                </a:cxn>
                <a:cxn ang="0">
                  <a:pos x="1692" y="815"/>
                </a:cxn>
                <a:cxn ang="0">
                  <a:pos x="1333" y="623"/>
                </a:cxn>
                <a:cxn ang="0">
                  <a:pos x="861" y="515"/>
                </a:cxn>
                <a:cxn ang="0">
                  <a:pos x="227" y="161"/>
                </a:cxn>
                <a:cxn ang="0">
                  <a:pos x="0" y="83"/>
                </a:cxn>
                <a:cxn ang="0">
                  <a:pos x="329" y="179"/>
                </a:cxn>
                <a:cxn ang="0">
                  <a:pos x="712" y="383"/>
                </a:cxn>
                <a:cxn ang="0">
                  <a:pos x="933" y="491"/>
                </a:cxn>
                <a:cxn ang="0">
                  <a:pos x="1351" y="593"/>
                </a:cxn>
                <a:cxn ang="0">
                  <a:pos x="1650" y="743"/>
                </a:cxn>
                <a:cxn ang="0">
                  <a:pos x="1423" y="461"/>
                </a:cxn>
                <a:cxn ang="0">
                  <a:pos x="1286" y="191"/>
                </a:cxn>
                <a:cxn ang="0">
                  <a:pos x="1154" y="0"/>
                </a:cxn>
                <a:cxn ang="0">
                  <a:pos x="1339" y="215"/>
                </a:cxn>
                <a:cxn ang="0">
                  <a:pos x="1489" y="485"/>
                </a:cxn>
                <a:cxn ang="0">
                  <a:pos x="1746" y="803"/>
                </a:cxn>
                <a:cxn ang="0">
                  <a:pos x="1842" y="851"/>
                </a:cxn>
                <a:cxn ang="0">
                  <a:pos x="1842" y="85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</p:grpSp>
      <p:sp>
        <p:nvSpPr>
          <p:cNvPr id="10261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8800"/>
            <a:ext cx="7772400" cy="1736725"/>
          </a:xfrm>
        </p:spPr>
        <p:txBody>
          <a:bodyPr/>
          <a:lstStyle>
            <a:lvl1pPr>
              <a:defRPr sz="5400"/>
            </a:lvl1pPr>
          </a:lstStyle>
          <a:p>
            <a:r>
              <a:rPr lang="es-MX"/>
              <a:t>Haga clic para cambiar el estilo de título	</a:t>
            </a:r>
          </a:p>
        </p:txBody>
      </p:sp>
      <p:sp>
        <p:nvSpPr>
          <p:cNvPr id="10262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MX"/>
              <a:t>Haga clic para modificar el estilo de subtítulo del patrón</a:t>
            </a:r>
          </a:p>
        </p:txBody>
      </p:sp>
      <p:sp>
        <p:nvSpPr>
          <p:cNvPr id="23" name="Rectangle 23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24" name="Rectangle 2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25" name="Rectangle 2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A3B46DE-97A9-4366-99EF-ED91FEEDCAB5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8A0CD8-C8C2-43E5-88FD-66FE1C011544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1552E9-C206-4C2A-B13C-C14C1FD7B295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833587-927E-445C-9E8A-EC049BDA6B2F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8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9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EAA643-4C0C-4BC3-9796-E30396A14D85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F7BCD-45B7-4613-9154-748A052E0A3F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6057C-A0ED-47C4-8E0F-D7B8FE2C0701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38037D-D49C-4932-8EB2-E54A37D3FA3F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815767-5CBB-470B-BF98-0BF806DA6886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6AD69C-C56D-4245-8350-A3E51F770F0B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32CA29-452F-4CFD-A3B9-0D391BEC69CC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endParaRPr lang="es-CL" noProof="0"/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D833E1-E96B-45DA-AC71-382A8AE104E0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9219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220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80" y="1043"/>
                </a:cxn>
                <a:cxn ang="0">
                  <a:pos x="544" y="683"/>
                </a:cxn>
                <a:cxn ang="0">
                  <a:pos x="670" y="395"/>
                </a:cxn>
                <a:cxn ang="0">
                  <a:pos x="927" y="587"/>
                </a:cxn>
                <a:cxn ang="0">
                  <a:pos x="1214" y="869"/>
                </a:cxn>
                <a:cxn ang="0">
                  <a:pos x="1483" y="1109"/>
                </a:cxn>
                <a:cxn ang="0">
                  <a:pos x="1800" y="1360"/>
                </a:cxn>
                <a:cxn ang="0">
                  <a:pos x="1883" y="1414"/>
                </a:cxn>
                <a:cxn ang="0">
                  <a:pos x="1836" y="1354"/>
                </a:cxn>
                <a:cxn ang="0">
                  <a:pos x="1411" y="1001"/>
                </a:cxn>
                <a:cxn ang="0">
                  <a:pos x="1088" y="683"/>
                </a:cxn>
                <a:cxn ang="0">
                  <a:pos x="723" y="329"/>
                </a:cxn>
                <a:cxn ang="0">
                  <a:pos x="999" y="311"/>
                </a:cxn>
                <a:cxn ang="0">
                  <a:pos x="1286" y="317"/>
                </a:cxn>
                <a:cxn ang="0">
                  <a:pos x="1614" y="269"/>
                </a:cxn>
                <a:cxn ang="0">
                  <a:pos x="2123" y="197"/>
                </a:cxn>
                <a:cxn ang="0">
                  <a:pos x="2075" y="173"/>
                </a:cxn>
                <a:cxn ang="0">
                  <a:pos x="1543" y="257"/>
                </a:cxn>
                <a:cxn ang="0">
                  <a:pos x="1208" y="275"/>
                </a:cxn>
                <a:cxn ang="0">
                  <a:pos x="759" y="257"/>
                </a:cxn>
                <a:cxn ang="0">
                  <a:pos x="819" y="227"/>
                </a:cxn>
                <a:cxn ang="0">
                  <a:pos x="1142" y="0"/>
                </a:cxn>
                <a:cxn ang="0">
                  <a:pos x="1088" y="30"/>
                </a:cxn>
                <a:cxn ang="0">
                  <a:pos x="1010" y="84"/>
                </a:cxn>
                <a:cxn ang="0">
                  <a:pos x="855" y="191"/>
                </a:cxn>
                <a:cxn ang="0">
                  <a:pos x="670" y="281"/>
                </a:cxn>
                <a:cxn ang="0">
                  <a:pos x="634" y="359"/>
                </a:cxn>
                <a:cxn ang="0">
                  <a:pos x="305" y="587"/>
                </a:cxn>
                <a:cxn ang="0">
                  <a:pos x="0" y="725"/>
                </a:cxn>
                <a:cxn ang="0">
                  <a:pos x="0" y="731"/>
                </a:cxn>
                <a:cxn ang="0">
                  <a:pos x="0" y="767"/>
                </a:cxn>
                <a:cxn ang="0">
                  <a:pos x="299" y="635"/>
                </a:cxn>
                <a:cxn ang="0">
                  <a:pos x="592" y="431"/>
                </a:cxn>
                <a:cxn ang="0">
                  <a:pos x="508" y="671"/>
                </a:cxn>
                <a:cxn ang="0">
                  <a:pos x="526" y="995"/>
                </a:cxn>
                <a:cxn ang="0">
                  <a:pos x="460" y="1168"/>
                </a:cxn>
                <a:cxn ang="0">
                  <a:pos x="329" y="1480"/>
                </a:cxn>
                <a:cxn ang="0">
                  <a:pos x="323" y="1696"/>
                </a:cxn>
                <a:cxn ang="0">
                  <a:pos x="329" y="1696"/>
                </a:cxn>
                <a:cxn ang="0">
                  <a:pos x="347" y="1552"/>
                </a:cxn>
                <a:cxn ang="0">
                  <a:pos x="580" y="1043"/>
                </a:cxn>
                <a:cxn ang="0">
                  <a:pos x="580" y="104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221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222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3" y="1186"/>
                </a:cxn>
                <a:cxn ang="0">
                  <a:pos x="490" y="1192"/>
                </a:cxn>
                <a:cxn ang="0">
                  <a:pos x="580" y="1150"/>
                </a:cxn>
                <a:cxn ang="0">
                  <a:pos x="813" y="1085"/>
                </a:cxn>
                <a:cxn ang="0">
                  <a:pos x="933" y="1055"/>
                </a:cxn>
                <a:cxn ang="0">
                  <a:pos x="759" y="989"/>
                </a:cxn>
                <a:cxn ang="0">
                  <a:pos x="556" y="953"/>
                </a:cxn>
                <a:cxn ang="0">
                  <a:pos x="197" y="971"/>
                </a:cxn>
                <a:cxn ang="0">
                  <a:pos x="299" y="893"/>
                </a:cxn>
                <a:cxn ang="0">
                  <a:pos x="496" y="803"/>
                </a:cxn>
                <a:cxn ang="0">
                  <a:pos x="694" y="671"/>
                </a:cxn>
                <a:cxn ang="0">
                  <a:pos x="700" y="671"/>
                </a:cxn>
                <a:cxn ang="0">
                  <a:pos x="712" y="665"/>
                </a:cxn>
                <a:cxn ang="0">
                  <a:pos x="753" y="647"/>
                </a:cxn>
                <a:cxn ang="0">
                  <a:pos x="777" y="641"/>
                </a:cxn>
                <a:cxn ang="0">
                  <a:pos x="789" y="629"/>
                </a:cxn>
                <a:cxn ang="0">
                  <a:pos x="795" y="617"/>
                </a:cxn>
                <a:cxn ang="0">
                  <a:pos x="789" y="611"/>
                </a:cxn>
                <a:cxn ang="0">
                  <a:pos x="783" y="599"/>
                </a:cxn>
                <a:cxn ang="0">
                  <a:pos x="783" y="575"/>
                </a:cxn>
                <a:cxn ang="0">
                  <a:pos x="795" y="545"/>
                </a:cxn>
                <a:cxn ang="0">
                  <a:pos x="807" y="515"/>
                </a:cxn>
                <a:cxn ang="0">
                  <a:pos x="825" y="485"/>
                </a:cxn>
                <a:cxn ang="0">
                  <a:pos x="837" y="455"/>
                </a:cxn>
                <a:cxn ang="0">
                  <a:pos x="843" y="437"/>
                </a:cxn>
                <a:cxn ang="0">
                  <a:pos x="849" y="431"/>
                </a:cxn>
                <a:cxn ang="0">
                  <a:pos x="849" y="347"/>
                </a:cxn>
                <a:cxn ang="0">
                  <a:pos x="849" y="341"/>
                </a:cxn>
                <a:cxn ang="0">
                  <a:pos x="855" y="335"/>
                </a:cxn>
                <a:cxn ang="0">
                  <a:pos x="873" y="305"/>
                </a:cxn>
                <a:cxn ang="0">
                  <a:pos x="885" y="269"/>
                </a:cxn>
                <a:cxn ang="0">
                  <a:pos x="897" y="239"/>
                </a:cxn>
                <a:cxn ang="0">
                  <a:pos x="903" y="227"/>
                </a:cxn>
                <a:cxn ang="0">
                  <a:pos x="909" y="215"/>
                </a:cxn>
                <a:cxn ang="0">
                  <a:pos x="927" y="173"/>
                </a:cxn>
                <a:cxn ang="0">
                  <a:pos x="945" y="137"/>
                </a:cxn>
                <a:cxn ang="0">
                  <a:pos x="951" y="125"/>
                </a:cxn>
                <a:cxn ang="0">
                  <a:pos x="951" y="119"/>
                </a:cxn>
                <a:cxn ang="0">
                  <a:pos x="969" y="0"/>
                </a:cxn>
                <a:cxn ang="0">
                  <a:pos x="945" y="47"/>
                </a:cxn>
                <a:cxn ang="0">
                  <a:pos x="783" y="113"/>
                </a:cxn>
                <a:cxn ang="0">
                  <a:pos x="706" y="161"/>
                </a:cxn>
                <a:cxn ang="0">
                  <a:pos x="460" y="233"/>
                </a:cxn>
                <a:cxn ang="0">
                  <a:pos x="281" y="287"/>
                </a:cxn>
                <a:cxn ang="0">
                  <a:pos x="173" y="293"/>
                </a:cxn>
                <a:cxn ang="0">
                  <a:pos x="12" y="485"/>
                </a:cxn>
                <a:cxn ang="0">
                  <a:pos x="0" y="509"/>
                </a:cxn>
                <a:cxn ang="0">
                  <a:pos x="0" y="1186"/>
                </a:cxn>
                <a:cxn ang="0">
                  <a:pos x="96" y="1180"/>
                </a:cxn>
                <a:cxn ang="0">
                  <a:pos x="323" y="1186"/>
                </a:cxn>
                <a:cxn ang="0">
                  <a:pos x="323" y="1186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223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224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34" y="767"/>
                </a:cxn>
                <a:cxn ang="0">
                  <a:pos x="1190" y="1235"/>
                </a:cxn>
                <a:cxn ang="0">
                  <a:pos x="956" y="1193"/>
                </a:cxn>
                <a:cxn ang="0">
                  <a:pos x="723" y="1127"/>
                </a:cxn>
                <a:cxn ang="0">
                  <a:pos x="442" y="1109"/>
                </a:cxn>
                <a:cxn ang="0">
                  <a:pos x="0" y="1079"/>
                </a:cxn>
                <a:cxn ang="0">
                  <a:pos x="30" y="1115"/>
                </a:cxn>
                <a:cxn ang="0">
                  <a:pos x="496" y="1133"/>
                </a:cxn>
                <a:cxn ang="0">
                  <a:pos x="777" y="1187"/>
                </a:cxn>
                <a:cxn ang="0">
                  <a:pos x="1130" y="1301"/>
                </a:cxn>
                <a:cxn ang="0">
                  <a:pos x="1070" y="1319"/>
                </a:cxn>
                <a:cxn ang="0">
                  <a:pos x="711" y="1505"/>
                </a:cxn>
                <a:cxn ang="0">
                  <a:pos x="765" y="1481"/>
                </a:cxn>
                <a:cxn ang="0">
                  <a:pos x="861" y="1439"/>
                </a:cxn>
                <a:cxn ang="0">
                  <a:pos x="1022" y="1355"/>
                </a:cxn>
                <a:cxn ang="0">
                  <a:pos x="1214" y="1295"/>
                </a:cxn>
                <a:cxn ang="0">
                  <a:pos x="1267" y="1223"/>
                </a:cxn>
                <a:cxn ang="0">
                  <a:pos x="1632" y="1043"/>
                </a:cxn>
                <a:cxn ang="0">
                  <a:pos x="1931" y="953"/>
                </a:cxn>
                <a:cxn ang="0">
                  <a:pos x="2176" y="821"/>
                </a:cxn>
                <a:cxn ang="0">
                  <a:pos x="1961" y="911"/>
                </a:cxn>
                <a:cxn ang="0">
                  <a:pos x="1656" y="989"/>
                </a:cxn>
                <a:cxn ang="0">
                  <a:pos x="1339" y="1151"/>
                </a:cxn>
                <a:cxn ang="0">
                  <a:pos x="1501" y="905"/>
                </a:cxn>
                <a:cxn ang="0">
                  <a:pos x="1620" y="545"/>
                </a:cxn>
                <a:cxn ang="0">
                  <a:pos x="1740" y="372"/>
                </a:cxn>
                <a:cxn ang="0">
                  <a:pos x="1979" y="60"/>
                </a:cxn>
                <a:cxn ang="0">
                  <a:pos x="2003" y="0"/>
                </a:cxn>
                <a:cxn ang="0">
                  <a:pos x="1973" y="0"/>
                </a:cxn>
                <a:cxn ang="0">
                  <a:pos x="1596" y="480"/>
                </a:cxn>
                <a:cxn ang="0">
                  <a:pos x="1477" y="887"/>
                </a:cxn>
                <a:cxn ang="0">
                  <a:pos x="1255" y="1175"/>
                </a:cxn>
                <a:cxn ang="0">
                  <a:pos x="1130" y="905"/>
                </a:cxn>
                <a:cxn ang="0">
                  <a:pos x="1010" y="540"/>
                </a:cxn>
                <a:cxn ang="0">
                  <a:pos x="885" y="222"/>
                </a:cxn>
                <a:cxn ang="0">
                  <a:pos x="789" y="0"/>
                </a:cxn>
                <a:cxn ang="0">
                  <a:pos x="753" y="0"/>
                </a:cxn>
                <a:cxn ang="0">
                  <a:pos x="903" y="354"/>
                </a:cxn>
                <a:cxn ang="0">
                  <a:pos x="1034" y="767"/>
                </a:cxn>
                <a:cxn ang="0">
                  <a:pos x="1034" y="767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225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1" y="564"/>
                </a:cxn>
                <a:cxn ang="0">
                  <a:pos x="329" y="438"/>
                </a:cxn>
                <a:cxn ang="0">
                  <a:pos x="646" y="216"/>
                </a:cxn>
                <a:cxn ang="0">
                  <a:pos x="813" y="0"/>
                </a:cxn>
                <a:cxn ang="0">
                  <a:pos x="676" y="150"/>
                </a:cxn>
                <a:cxn ang="0">
                  <a:pos x="144" y="504"/>
                </a:cxn>
                <a:cxn ang="0">
                  <a:pos x="0" y="732"/>
                </a:cxn>
                <a:cxn ang="0">
                  <a:pos x="0" y="804"/>
                </a:cxn>
                <a:cxn ang="0">
                  <a:pos x="161" y="564"/>
                </a:cxn>
                <a:cxn ang="0">
                  <a:pos x="161" y="564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226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0" y="66"/>
                </a:cxn>
                <a:cxn ang="0">
                  <a:pos x="759" y="0"/>
                </a:cxn>
                <a:cxn ang="0">
                  <a:pos x="496" y="36"/>
                </a:cxn>
                <a:cxn ang="0">
                  <a:pos x="138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0" y="66"/>
                </a:cxn>
                <a:cxn ang="0">
                  <a:pos x="460" y="66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227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87" y="239"/>
                </a:cxn>
                <a:cxn ang="0">
                  <a:pos x="1734" y="233"/>
                </a:cxn>
                <a:cxn ang="0">
                  <a:pos x="2087" y="251"/>
                </a:cxn>
                <a:cxn ang="0">
                  <a:pos x="2505" y="233"/>
                </a:cxn>
                <a:cxn ang="0">
                  <a:pos x="3169" y="204"/>
                </a:cxn>
                <a:cxn ang="0">
                  <a:pos x="3115" y="186"/>
                </a:cxn>
                <a:cxn ang="0">
                  <a:pos x="2422" y="221"/>
                </a:cxn>
                <a:cxn ang="0">
                  <a:pos x="2003" y="221"/>
                </a:cxn>
                <a:cxn ang="0">
                  <a:pos x="1459" y="186"/>
                </a:cxn>
                <a:cxn ang="0">
                  <a:pos x="1543" y="168"/>
                </a:cxn>
                <a:cxn ang="0">
                  <a:pos x="2039" y="0"/>
                </a:cxn>
                <a:cxn ang="0">
                  <a:pos x="1961" y="24"/>
                </a:cxn>
                <a:cxn ang="0">
                  <a:pos x="1836" y="66"/>
                </a:cxn>
                <a:cxn ang="0">
                  <a:pos x="1602" y="138"/>
                </a:cxn>
                <a:cxn ang="0">
                  <a:pos x="1339" y="198"/>
                </a:cxn>
                <a:cxn ang="0">
                  <a:pos x="1268" y="251"/>
                </a:cxn>
                <a:cxn ang="0">
                  <a:pos x="765" y="413"/>
                </a:cxn>
                <a:cxn ang="0">
                  <a:pos x="335" y="503"/>
                </a:cxn>
                <a:cxn ang="0">
                  <a:pos x="0" y="617"/>
                </a:cxn>
                <a:cxn ang="0">
                  <a:pos x="299" y="539"/>
                </a:cxn>
                <a:cxn ang="0">
                  <a:pos x="735" y="449"/>
                </a:cxn>
                <a:cxn ang="0">
                  <a:pos x="1178" y="311"/>
                </a:cxn>
                <a:cxn ang="0">
                  <a:pos x="981" y="491"/>
                </a:cxn>
                <a:cxn ang="0">
                  <a:pos x="867" y="743"/>
                </a:cxn>
                <a:cxn ang="0">
                  <a:pos x="861" y="743"/>
                </a:cxn>
                <a:cxn ang="0">
                  <a:pos x="933" y="743"/>
                </a:cxn>
                <a:cxn ang="0">
                  <a:pos x="1022" y="497"/>
                </a:cxn>
                <a:cxn ang="0">
                  <a:pos x="1297" y="281"/>
                </a:cxn>
                <a:cxn ang="0">
                  <a:pos x="1531" y="449"/>
                </a:cxn>
                <a:cxn ang="0">
                  <a:pos x="1770" y="677"/>
                </a:cxn>
                <a:cxn ang="0">
                  <a:pos x="1854" y="743"/>
                </a:cxn>
                <a:cxn ang="0">
                  <a:pos x="1919" y="743"/>
                </a:cxn>
                <a:cxn ang="0">
                  <a:pos x="1692" y="527"/>
                </a:cxn>
                <a:cxn ang="0">
                  <a:pos x="1387" y="239"/>
                </a:cxn>
                <a:cxn ang="0">
                  <a:pos x="1387" y="23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228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229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230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231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232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233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234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235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236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42" y="851"/>
                </a:cxn>
                <a:cxn ang="0">
                  <a:pos x="1937" y="1019"/>
                </a:cxn>
                <a:cxn ang="0">
                  <a:pos x="2051" y="1168"/>
                </a:cxn>
                <a:cxn ang="0">
                  <a:pos x="2117" y="1246"/>
                </a:cxn>
                <a:cxn ang="0">
                  <a:pos x="2153" y="1294"/>
                </a:cxn>
                <a:cxn ang="0">
                  <a:pos x="1889" y="977"/>
                </a:cxn>
                <a:cxn ang="0">
                  <a:pos x="1860" y="929"/>
                </a:cxn>
                <a:cxn ang="0">
                  <a:pos x="1782" y="1240"/>
                </a:cxn>
                <a:cxn ang="0">
                  <a:pos x="1770" y="1486"/>
                </a:cxn>
                <a:cxn ang="0">
                  <a:pos x="1818" y="1906"/>
                </a:cxn>
                <a:cxn ang="0">
                  <a:pos x="1788" y="1930"/>
                </a:cxn>
                <a:cxn ang="0">
                  <a:pos x="1746" y="1534"/>
                </a:cxn>
                <a:cxn ang="0">
                  <a:pos x="1728" y="1288"/>
                </a:cxn>
                <a:cxn ang="0">
                  <a:pos x="1764" y="1085"/>
                </a:cxn>
                <a:cxn ang="0">
                  <a:pos x="1770" y="875"/>
                </a:cxn>
                <a:cxn ang="0">
                  <a:pos x="1268" y="1007"/>
                </a:cxn>
                <a:cxn ang="0">
                  <a:pos x="825" y="1132"/>
                </a:cxn>
                <a:cxn ang="0">
                  <a:pos x="323" y="1312"/>
                </a:cxn>
                <a:cxn ang="0">
                  <a:pos x="18" y="1420"/>
                </a:cxn>
                <a:cxn ang="0">
                  <a:pos x="311" y="1282"/>
                </a:cxn>
                <a:cxn ang="0">
                  <a:pos x="682" y="1144"/>
                </a:cxn>
                <a:cxn ang="0">
                  <a:pos x="1022" y="1037"/>
                </a:cxn>
                <a:cxn ang="0">
                  <a:pos x="1411" y="929"/>
                </a:cxn>
                <a:cxn ang="0">
                  <a:pos x="1692" y="815"/>
                </a:cxn>
                <a:cxn ang="0">
                  <a:pos x="1333" y="623"/>
                </a:cxn>
                <a:cxn ang="0">
                  <a:pos x="861" y="515"/>
                </a:cxn>
                <a:cxn ang="0">
                  <a:pos x="227" y="161"/>
                </a:cxn>
                <a:cxn ang="0">
                  <a:pos x="0" y="83"/>
                </a:cxn>
                <a:cxn ang="0">
                  <a:pos x="329" y="179"/>
                </a:cxn>
                <a:cxn ang="0">
                  <a:pos x="712" y="383"/>
                </a:cxn>
                <a:cxn ang="0">
                  <a:pos x="933" y="491"/>
                </a:cxn>
                <a:cxn ang="0">
                  <a:pos x="1351" y="593"/>
                </a:cxn>
                <a:cxn ang="0">
                  <a:pos x="1650" y="743"/>
                </a:cxn>
                <a:cxn ang="0">
                  <a:pos x="1423" y="461"/>
                </a:cxn>
                <a:cxn ang="0">
                  <a:pos x="1286" y="191"/>
                </a:cxn>
                <a:cxn ang="0">
                  <a:pos x="1154" y="0"/>
                </a:cxn>
                <a:cxn ang="0">
                  <a:pos x="1339" y="215"/>
                </a:cxn>
                <a:cxn ang="0">
                  <a:pos x="1489" y="485"/>
                </a:cxn>
                <a:cxn ang="0">
                  <a:pos x="1746" y="803"/>
                </a:cxn>
                <a:cxn ang="0">
                  <a:pos x="1842" y="851"/>
                </a:cxn>
                <a:cxn ang="0">
                  <a:pos x="1842" y="85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</p:grpSp>
      <p:sp>
        <p:nvSpPr>
          <p:cNvPr id="9237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MX"/>
              <a:t>Haga clic para cambiar el estilo de título	</a:t>
            </a:r>
          </a:p>
        </p:txBody>
      </p:sp>
      <p:sp>
        <p:nvSpPr>
          <p:cNvPr id="9238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MX"/>
              <a:t>Haga clic para modificar el estilo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9239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9240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9241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389C5D6C-B569-4C0C-89C9-06BB36CF0C86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4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s-ES_tradnl" dirty="0"/>
              <a:t>SENSORES OPTRONICOS</a:t>
            </a:r>
            <a:endParaRPr lang="es-MX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s-ES_tradnl" dirty="0"/>
              <a:t>BLOQUE Nº3</a:t>
            </a:r>
            <a:endParaRPr lang="es-MX" dirty="0"/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323850" y="5373688"/>
            <a:ext cx="84963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b="1">
                <a:effectLst>
                  <a:outerShdw blurRad="38100" dist="38100" dir="2700000" algn="tl">
                    <a:srgbClr val="000000"/>
                  </a:outerShdw>
                </a:effectLst>
              </a:rPr>
              <a:t>REF: “PRINCIPIOS DE LOS SISTEMAS DE ARMAS NAVALES” D. FRIEDEN     CAPITULO Nº10 : ELECTROÓPTICA</a:t>
            </a:r>
            <a:endParaRPr lang="es-MX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684213" y="549275"/>
            <a:ext cx="78486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s-ES_tradnl" sz="2400" b="1">
                <a:effectLst>
                  <a:outerShdw blurRad="38100" dist="38100" dir="2700000" algn="tl">
                    <a:srgbClr val="000000"/>
                  </a:outerShdw>
                </a:effectLst>
              </a:rPr>
              <a:t>OPTRONICA</a:t>
            </a:r>
            <a:r>
              <a:rPr lang="es-ES_tradnl" sz="2000" b="1">
                <a:effectLst>
                  <a:outerShdw blurRad="38100" dist="38100" dir="2700000" algn="tl">
                    <a:srgbClr val="000000"/>
                  </a:outerShdw>
                </a:effectLst>
              </a:rPr>
              <a:t>:  Es la utilización de las capacidades de procesamiento electrónico de las ondas electromagnéticas ubicadas en el espectro de la Luz Visible al ojo humano y del Infrarrojo.</a:t>
            </a:r>
          </a:p>
          <a:p>
            <a:pPr algn="l">
              <a:spcBef>
                <a:spcPct val="50000"/>
              </a:spcBef>
              <a:defRPr/>
            </a:pPr>
            <a:r>
              <a:rPr lang="es-ES_tradnl" sz="2000" b="1">
                <a:effectLst>
                  <a:outerShdw blurRad="38100" dist="38100" dir="2700000" algn="tl">
                    <a:srgbClr val="000000"/>
                  </a:outerShdw>
                </a:effectLst>
              </a:rPr>
              <a:t>Su nombre deriva de la contracción de los términos OPTICA y ELECTRONICA.</a:t>
            </a:r>
          </a:p>
          <a:p>
            <a:pPr algn="l">
              <a:spcBef>
                <a:spcPct val="50000"/>
              </a:spcBef>
              <a:defRPr/>
            </a:pPr>
            <a:r>
              <a:rPr lang="es-ES_tradnl" sz="2000" b="1">
                <a:effectLst>
                  <a:outerShdw blurRad="38100" dist="38100" dir="2700000" algn="tl">
                    <a:srgbClr val="000000"/>
                  </a:outerShdw>
                </a:effectLst>
              </a:rPr>
              <a:t>Sus usos militares de enfocan a la detección, traqueo y destrucción de los blancos de interés.</a:t>
            </a:r>
            <a:endParaRPr lang="es-MX" sz="2000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123" name="Text Box 5"/>
          <p:cNvSpPr txBox="1">
            <a:spLocks noChangeArrowheads="1"/>
          </p:cNvSpPr>
          <p:nvPr/>
        </p:nvSpPr>
        <p:spPr bwMode="auto">
          <a:xfrm>
            <a:off x="684213" y="3429000"/>
            <a:ext cx="8064500" cy="3025775"/>
          </a:xfrm>
          <a:prstGeom prst="rect">
            <a:avLst/>
          </a:prstGeom>
          <a:solidFill>
            <a:srgbClr val="FFFF00"/>
          </a:solidFill>
          <a:ln w="38100">
            <a:solidFill>
              <a:srgbClr val="008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_tradnl" sz="2000" b="1">
                <a:solidFill>
                  <a:srgbClr val="0033CC"/>
                </a:solidFill>
              </a:rPr>
              <a:t>Los principales desarrollos de equipos OPTRONICOS  se orientan a:</a:t>
            </a:r>
          </a:p>
          <a:p>
            <a:pPr algn="l">
              <a:spcBef>
                <a:spcPct val="50000"/>
              </a:spcBef>
            </a:pPr>
            <a:r>
              <a:rPr lang="es-ES_tradnl" sz="2000" b="1">
                <a:solidFill>
                  <a:srgbClr val="0033CC"/>
                </a:solidFill>
              </a:rPr>
              <a:t>LUZ VISIBLE: Amplificar la escasa luz nocturna para hacerla visible al ojo humano.</a:t>
            </a:r>
          </a:p>
          <a:p>
            <a:pPr algn="l">
              <a:spcBef>
                <a:spcPct val="50000"/>
              </a:spcBef>
            </a:pPr>
            <a:r>
              <a:rPr lang="es-ES_tradnl" sz="2000" b="1">
                <a:solidFill>
                  <a:srgbClr val="0033CC"/>
                </a:solidFill>
              </a:rPr>
              <a:t>INFRARROJO: Detectar las emisiones de ondas infrarrojas emitidas por los cuerpos calientes y conformar imágenes térmicas para su discriminación del medio ambiente que los rodea.</a:t>
            </a:r>
          </a:p>
          <a:p>
            <a:pPr algn="l">
              <a:spcBef>
                <a:spcPct val="50000"/>
              </a:spcBef>
            </a:pPr>
            <a:r>
              <a:rPr lang="es-ES_tradnl" sz="2000" b="1">
                <a:solidFill>
                  <a:srgbClr val="0033CC"/>
                </a:solidFill>
              </a:rPr>
              <a:t>LASER: Generar haces de luz Coherente (Una sola frecuencia) para medir distancias y destruir objetos (Laser de alta potencia)</a:t>
            </a:r>
            <a:endParaRPr lang="es-MX" sz="2000" b="1">
              <a:solidFill>
                <a:srgbClr val="0033CC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1116013" y="476250"/>
            <a:ext cx="7632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sz="2400" b="1" u="sng">
                <a:effectLst>
                  <a:outerShdw blurRad="38100" dist="38100" dir="2700000" algn="tl">
                    <a:srgbClr val="000000"/>
                  </a:outerShdw>
                </a:effectLst>
              </a:rPr>
              <a:t>EL ESPECTRO ELECTROMAGNETICO</a:t>
            </a:r>
            <a:endParaRPr lang="es-MX" sz="2400" b="1" u="sng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147" name="Text Box 5"/>
          <p:cNvSpPr txBox="1">
            <a:spLocks noChangeArrowheads="1"/>
          </p:cNvSpPr>
          <p:nvPr/>
        </p:nvSpPr>
        <p:spPr bwMode="auto">
          <a:xfrm>
            <a:off x="611188" y="1282690"/>
            <a:ext cx="8208962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_tradnl" sz="2000" b="1" dirty="0"/>
              <a:t>Las ondas electromagnéticas de interés para la OPTRONICA, tienen frecuencias entre 500 millones de </a:t>
            </a:r>
            <a:r>
              <a:rPr lang="es-ES_tradnl" sz="2000" b="1" dirty="0" err="1"/>
              <a:t>Hertz</a:t>
            </a:r>
            <a:r>
              <a:rPr lang="es-ES_tradnl" sz="2000" b="1" dirty="0"/>
              <a:t> y 1 millón de </a:t>
            </a:r>
            <a:r>
              <a:rPr lang="es-ES_tradnl" sz="2000" b="1" dirty="0" err="1"/>
              <a:t>MHzt.</a:t>
            </a:r>
            <a:r>
              <a:rPr lang="es-ES_tradnl" sz="2000" b="1" dirty="0"/>
              <a:t> </a:t>
            </a:r>
            <a:endParaRPr lang="en-US" sz="2000" b="1" dirty="0">
              <a:cs typeface="Times New Roman" pitchFamily="18" charset="0"/>
            </a:endParaRPr>
          </a:p>
          <a:p>
            <a:pPr algn="l">
              <a:spcBef>
                <a:spcPct val="50000"/>
              </a:spcBef>
            </a:pPr>
            <a:r>
              <a:rPr lang="es-ES_tradnl" sz="2000" b="1" dirty="0"/>
              <a:t>Por efectos prácticos, se decidió emplear la LONGITUD DE ONDA para identificar y referirse a estas ondas.</a:t>
            </a:r>
          </a:p>
          <a:p>
            <a:pPr algn="l">
              <a:spcBef>
                <a:spcPct val="50000"/>
              </a:spcBef>
            </a:pPr>
            <a:r>
              <a:rPr lang="es-ES_tradnl" sz="2000" b="1" dirty="0"/>
              <a:t>UNIDADES:         Un micrón = 10</a:t>
            </a:r>
            <a:r>
              <a:rPr lang="es-ES_tradnl" sz="2000" b="1" baseline="30000" dirty="0"/>
              <a:t>-6</a:t>
            </a:r>
            <a:r>
              <a:rPr lang="es-ES_tradnl" sz="2000" b="1" dirty="0"/>
              <a:t>   [mts.] (Símbolo: </a:t>
            </a:r>
            <a:r>
              <a:rPr lang="en-US" sz="2000" b="1" dirty="0">
                <a:cs typeface="Times New Roman" pitchFamily="18" charset="0"/>
              </a:rPr>
              <a:t>µ )</a:t>
            </a:r>
          </a:p>
          <a:p>
            <a:pPr algn="l">
              <a:spcBef>
                <a:spcPct val="50000"/>
              </a:spcBef>
            </a:pPr>
            <a:r>
              <a:rPr lang="en-US" sz="2000" b="1" dirty="0">
                <a:cs typeface="Times New Roman" pitchFamily="18" charset="0"/>
              </a:rPr>
              <a:t>		   Un </a:t>
            </a:r>
            <a:r>
              <a:rPr lang="en-US" sz="2000" b="1" dirty="0" err="1">
                <a:cs typeface="Times New Roman" pitchFamily="18" charset="0"/>
              </a:rPr>
              <a:t>nano</a:t>
            </a:r>
            <a:r>
              <a:rPr lang="en-US" sz="2000" b="1" dirty="0">
                <a:cs typeface="Times New Roman" pitchFamily="18" charset="0"/>
              </a:rPr>
              <a:t>    = </a:t>
            </a:r>
            <a:r>
              <a:rPr lang="es-ES_tradnl" sz="2000" b="1" dirty="0"/>
              <a:t>10</a:t>
            </a:r>
            <a:r>
              <a:rPr lang="es-ES_tradnl" sz="2000" b="1" baseline="30000" dirty="0"/>
              <a:t>-9</a:t>
            </a:r>
            <a:r>
              <a:rPr lang="es-ES_tradnl" sz="2000" b="1" dirty="0"/>
              <a:t>   [mts.] (Símbolo: </a:t>
            </a:r>
            <a:r>
              <a:rPr lang="en-US" sz="2000" b="1" dirty="0">
                <a:cs typeface="Times New Roman" pitchFamily="18" charset="0"/>
              </a:rPr>
              <a:t>n )</a:t>
            </a:r>
            <a:endParaRPr lang="es-ES_tradnl" sz="2000" b="1" dirty="0"/>
          </a:p>
          <a:p>
            <a:pPr algn="l">
              <a:spcBef>
                <a:spcPct val="50000"/>
              </a:spcBef>
            </a:pPr>
            <a:r>
              <a:rPr lang="es-ES_tradnl" sz="2000" b="1" dirty="0"/>
              <a:t>                           Un Angstrom = 10</a:t>
            </a:r>
            <a:r>
              <a:rPr lang="es-ES_tradnl" sz="2000" b="1" baseline="30000" dirty="0"/>
              <a:t>-10</a:t>
            </a:r>
            <a:r>
              <a:rPr lang="es-ES_tradnl" sz="2000" b="1" dirty="0"/>
              <a:t> [mts.] (Símbolo: A )</a:t>
            </a:r>
          </a:p>
          <a:p>
            <a:pPr algn="l">
              <a:spcBef>
                <a:spcPct val="50000"/>
              </a:spcBef>
            </a:pPr>
            <a:endParaRPr lang="es-ES_tradnl" sz="2000" b="1" dirty="0"/>
          </a:p>
          <a:p>
            <a:pPr algn="l">
              <a:spcBef>
                <a:spcPct val="50000"/>
              </a:spcBef>
            </a:pPr>
            <a:r>
              <a:rPr lang="es-ES_tradnl" sz="2000" b="1" dirty="0"/>
              <a:t>La atmósfera terrestre afecta la propagación de las ondas electromagnéticas a través de ella, atenuando y desviando a éstas de acuerdo a la frecuencia que poseen.</a:t>
            </a:r>
          </a:p>
          <a:p>
            <a:pPr algn="l">
              <a:spcBef>
                <a:spcPct val="50000"/>
              </a:spcBef>
            </a:pPr>
            <a:r>
              <a:rPr lang="es-ES_tradnl" sz="2000" b="1" dirty="0"/>
              <a:t>La mayor atenuación se presenta para las ondas con longitudes entre los 0.3 </a:t>
            </a:r>
            <a:r>
              <a:rPr lang="en-US" b="1" dirty="0"/>
              <a:t>µ y  los 15 µ</a:t>
            </a:r>
            <a:endParaRPr lang="es-MX" sz="20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58" name="Text Box 22"/>
          <p:cNvSpPr txBox="1">
            <a:spLocks noChangeArrowheads="1"/>
          </p:cNvSpPr>
          <p:nvPr/>
        </p:nvSpPr>
        <p:spPr bwMode="auto">
          <a:xfrm>
            <a:off x="611188" y="404813"/>
            <a:ext cx="8353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s-ES_tradnl" sz="2400" b="1" u="sng">
                <a:effectLst>
                  <a:outerShdw blurRad="38100" dist="38100" dir="2700000" algn="tl">
                    <a:srgbClr val="000000"/>
                  </a:outerShdw>
                </a:effectLst>
              </a:rPr>
              <a:t>LONGITUDES DE LAS ONDAS ELECTROMAGNETICAS</a:t>
            </a:r>
            <a:endParaRPr lang="es-MX" sz="2400" b="1" u="sng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2" name="Group 82"/>
          <p:cNvGrpSpPr>
            <a:grpSpLocks/>
          </p:cNvGrpSpPr>
          <p:nvPr/>
        </p:nvGrpSpPr>
        <p:grpSpPr bwMode="auto">
          <a:xfrm>
            <a:off x="684213" y="1124618"/>
            <a:ext cx="7339853" cy="1001040"/>
            <a:chOff x="431" y="617"/>
            <a:chExt cx="5080" cy="1267"/>
          </a:xfrm>
        </p:grpSpPr>
        <p:sp>
          <p:nvSpPr>
            <p:cNvPr id="7191" name="Line 4"/>
            <p:cNvSpPr>
              <a:spLocks noChangeShapeType="1"/>
            </p:cNvSpPr>
            <p:nvPr/>
          </p:nvSpPr>
          <p:spPr bwMode="auto">
            <a:xfrm>
              <a:off x="431" y="1488"/>
              <a:ext cx="4990" cy="0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192" name="Line 5"/>
            <p:cNvSpPr>
              <a:spLocks noChangeShapeType="1"/>
            </p:cNvSpPr>
            <p:nvPr/>
          </p:nvSpPr>
          <p:spPr bwMode="auto">
            <a:xfrm>
              <a:off x="477" y="853"/>
              <a:ext cx="0" cy="6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193" name="Line 6"/>
            <p:cNvSpPr>
              <a:spLocks noChangeShapeType="1"/>
            </p:cNvSpPr>
            <p:nvPr/>
          </p:nvSpPr>
          <p:spPr bwMode="auto">
            <a:xfrm>
              <a:off x="1066" y="853"/>
              <a:ext cx="0" cy="6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194" name="Line 7"/>
            <p:cNvSpPr>
              <a:spLocks noChangeShapeType="1"/>
            </p:cNvSpPr>
            <p:nvPr/>
          </p:nvSpPr>
          <p:spPr bwMode="auto">
            <a:xfrm>
              <a:off x="1792" y="853"/>
              <a:ext cx="0" cy="6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195" name="Line 8"/>
            <p:cNvSpPr>
              <a:spLocks noChangeShapeType="1"/>
            </p:cNvSpPr>
            <p:nvPr/>
          </p:nvSpPr>
          <p:spPr bwMode="auto">
            <a:xfrm>
              <a:off x="2291" y="853"/>
              <a:ext cx="0" cy="6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196" name="Line 9"/>
            <p:cNvSpPr>
              <a:spLocks noChangeShapeType="1"/>
            </p:cNvSpPr>
            <p:nvPr/>
          </p:nvSpPr>
          <p:spPr bwMode="auto">
            <a:xfrm>
              <a:off x="3743" y="853"/>
              <a:ext cx="0" cy="6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197" name="Line 11"/>
            <p:cNvSpPr>
              <a:spLocks noChangeShapeType="1"/>
            </p:cNvSpPr>
            <p:nvPr/>
          </p:nvSpPr>
          <p:spPr bwMode="auto">
            <a:xfrm>
              <a:off x="4059" y="1272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198" name="Text Box 12"/>
            <p:cNvSpPr txBox="1">
              <a:spLocks noChangeArrowheads="1"/>
            </p:cNvSpPr>
            <p:nvPr/>
          </p:nvSpPr>
          <p:spPr bwMode="auto">
            <a:xfrm>
              <a:off x="477" y="807"/>
              <a:ext cx="589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1400" b="1"/>
                <a:t>RAYOS GAMMA</a:t>
              </a:r>
              <a:endParaRPr lang="es-MX" sz="1400" b="1"/>
            </a:p>
          </p:txBody>
        </p:sp>
        <p:sp>
          <p:nvSpPr>
            <p:cNvPr id="7199" name="Text Box 13"/>
            <p:cNvSpPr txBox="1">
              <a:spLocks noChangeArrowheads="1"/>
            </p:cNvSpPr>
            <p:nvPr/>
          </p:nvSpPr>
          <p:spPr bwMode="auto">
            <a:xfrm>
              <a:off x="1066" y="799"/>
              <a:ext cx="589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1400" b="1"/>
                <a:t>RAYOS X</a:t>
              </a:r>
              <a:endParaRPr lang="es-MX" sz="1400" b="1"/>
            </a:p>
          </p:txBody>
        </p:sp>
        <p:sp>
          <p:nvSpPr>
            <p:cNvPr id="7200" name="Text Box 14"/>
            <p:cNvSpPr txBox="1">
              <a:spLocks noChangeArrowheads="1"/>
            </p:cNvSpPr>
            <p:nvPr/>
          </p:nvSpPr>
          <p:spPr bwMode="auto">
            <a:xfrm>
              <a:off x="1611" y="1488"/>
              <a:ext cx="40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s-ES_tradnl" sz="1400" b="1" dirty="0"/>
                <a:t>0.4</a:t>
              </a:r>
              <a:r>
                <a:rPr lang="es-ES_tradnl" sz="1200" b="1" dirty="0"/>
                <a:t> </a:t>
              </a:r>
              <a:r>
                <a:rPr lang="en-US" sz="1400" b="1" dirty="0"/>
                <a:t>µ</a:t>
              </a:r>
              <a:endParaRPr lang="es-MX" sz="1400" b="1" dirty="0"/>
            </a:p>
          </p:txBody>
        </p:sp>
        <p:sp>
          <p:nvSpPr>
            <p:cNvPr id="7201" name="Text Box 15"/>
            <p:cNvSpPr txBox="1">
              <a:spLocks noChangeArrowheads="1"/>
            </p:cNvSpPr>
            <p:nvPr/>
          </p:nvSpPr>
          <p:spPr bwMode="auto">
            <a:xfrm>
              <a:off x="2109" y="1488"/>
              <a:ext cx="40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s-ES_tradnl" sz="1400" b="1"/>
                <a:t>0.76</a:t>
              </a:r>
              <a:r>
                <a:rPr lang="es-ES_tradnl" sz="1200" b="1"/>
                <a:t> </a:t>
              </a:r>
              <a:r>
                <a:rPr lang="en-US" sz="1400" b="1"/>
                <a:t>µ</a:t>
              </a:r>
              <a:endParaRPr lang="es-MX" sz="1400" b="1"/>
            </a:p>
          </p:txBody>
        </p:sp>
        <p:sp>
          <p:nvSpPr>
            <p:cNvPr id="7202" name="Text Box 16"/>
            <p:cNvSpPr txBox="1">
              <a:spLocks noChangeArrowheads="1"/>
            </p:cNvSpPr>
            <p:nvPr/>
          </p:nvSpPr>
          <p:spPr bwMode="auto">
            <a:xfrm>
              <a:off x="3606" y="1533"/>
              <a:ext cx="409" cy="3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s-ES_tradnl" sz="1200" b="1" dirty="0"/>
                <a:t>0.1cm</a:t>
              </a:r>
              <a:endParaRPr lang="es-MX" sz="1200" b="1" dirty="0"/>
            </a:p>
          </p:txBody>
        </p:sp>
        <p:sp>
          <p:nvSpPr>
            <p:cNvPr id="7203" name="Text Box 17"/>
            <p:cNvSpPr txBox="1">
              <a:spLocks noChangeArrowheads="1"/>
            </p:cNvSpPr>
            <p:nvPr/>
          </p:nvSpPr>
          <p:spPr bwMode="auto">
            <a:xfrm>
              <a:off x="1747" y="807"/>
              <a:ext cx="589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1400" b="1"/>
                <a:t>LUZ VISIBLE</a:t>
              </a:r>
              <a:endParaRPr lang="es-MX" sz="1400" b="1"/>
            </a:p>
          </p:txBody>
        </p:sp>
        <p:sp>
          <p:nvSpPr>
            <p:cNvPr id="7204" name="Text Box 18"/>
            <p:cNvSpPr txBox="1">
              <a:spLocks noChangeArrowheads="1"/>
            </p:cNvSpPr>
            <p:nvPr/>
          </p:nvSpPr>
          <p:spPr bwMode="auto">
            <a:xfrm>
              <a:off x="2564" y="807"/>
              <a:ext cx="95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1400" b="1"/>
                <a:t>RANGO INFRARROJO</a:t>
              </a:r>
              <a:endParaRPr lang="es-MX" sz="1400" b="1"/>
            </a:p>
          </p:txBody>
        </p:sp>
        <p:sp>
          <p:nvSpPr>
            <p:cNvPr id="7205" name="Text Box 19"/>
            <p:cNvSpPr txBox="1">
              <a:spLocks noChangeArrowheads="1"/>
            </p:cNvSpPr>
            <p:nvPr/>
          </p:nvSpPr>
          <p:spPr bwMode="auto">
            <a:xfrm>
              <a:off x="3925" y="617"/>
              <a:ext cx="95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1400" b="1" dirty="0"/>
                <a:t>RADIO FRECUENCIA</a:t>
              </a:r>
              <a:endParaRPr lang="es-MX" sz="1400" b="1" dirty="0"/>
            </a:p>
          </p:txBody>
        </p:sp>
        <p:sp>
          <p:nvSpPr>
            <p:cNvPr id="7206" name="Line 23"/>
            <p:cNvSpPr>
              <a:spLocks noChangeShapeType="1"/>
            </p:cNvSpPr>
            <p:nvPr/>
          </p:nvSpPr>
          <p:spPr bwMode="auto">
            <a:xfrm>
              <a:off x="4286" y="1272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207" name="Line 24"/>
            <p:cNvSpPr>
              <a:spLocks noChangeShapeType="1"/>
            </p:cNvSpPr>
            <p:nvPr/>
          </p:nvSpPr>
          <p:spPr bwMode="auto">
            <a:xfrm>
              <a:off x="4558" y="1272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208" name="Line 25"/>
            <p:cNvSpPr>
              <a:spLocks noChangeShapeType="1"/>
            </p:cNvSpPr>
            <p:nvPr/>
          </p:nvSpPr>
          <p:spPr bwMode="auto">
            <a:xfrm>
              <a:off x="4830" y="1237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209" name="Line 26"/>
            <p:cNvSpPr>
              <a:spLocks noChangeShapeType="1"/>
            </p:cNvSpPr>
            <p:nvPr/>
          </p:nvSpPr>
          <p:spPr bwMode="auto">
            <a:xfrm>
              <a:off x="5012" y="1272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210" name="Line 27"/>
            <p:cNvSpPr>
              <a:spLocks noChangeShapeType="1"/>
            </p:cNvSpPr>
            <p:nvPr/>
          </p:nvSpPr>
          <p:spPr bwMode="auto">
            <a:xfrm>
              <a:off x="5193" y="1272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4364" name="Text Box 28"/>
            <p:cNvSpPr txBox="1">
              <a:spLocks noChangeArrowheads="1"/>
            </p:cNvSpPr>
            <p:nvPr/>
          </p:nvSpPr>
          <p:spPr bwMode="auto">
            <a:xfrm>
              <a:off x="3741" y="1164"/>
              <a:ext cx="31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  <a:defRPr/>
              </a:pPr>
              <a:r>
                <a:rPr lang="es-ES_tradnl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EHF</a:t>
              </a:r>
              <a:endParaRPr lang="es-MX" sz="1200" b="1" dirty="0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4365" name="Text Box 29"/>
            <p:cNvSpPr txBox="1">
              <a:spLocks noChangeArrowheads="1"/>
            </p:cNvSpPr>
            <p:nvPr/>
          </p:nvSpPr>
          <p:spPr bwMode="auto">
            <a:xfrm>
              <a:off x="4014" y="1164"/>
              <a:ext cx="354" cy="3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l">
                <a:spcBef>
                  <a:spcPct val="50000"/>
                </a:spcBef>
                <a:defRPr/>
              </a:pPr>
              <a:r>
                <a:rPr lang="es-ES_tradnl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SHF</a:t>
              </a:r>
              <a:endParaRPr lang="es-MX" sz="1200" b="1" dirty="0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4366" name="Text Box 30"/>
            <p:cNvSpPr txBox="1">
              <a:spLocks noChangeArrowheads="1"/>
            </p:cNvSpPr>
            <p:nvPr/>
          </p:nvSpPr>
          <p:spPr bwMode="auto">
            <a:xfrm>
              <a:off x="4241" y="1164"/>
              <a:ext cx="40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  <a:defRPr/>
              </a:pPr>
              <a:r>
                <a:rPr lang="es-ES_tradnl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UHF</a:t>
              </a:r>
              <a:endParaRPr lang="es-MX" sz="1200" b="1" dirty="0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4367" name="Text Box 31"/>
            <p:cNvSpPr txBox="1">
              <a:spLocks noChangeArrowheads="1"/>
            </p:cNvSpPr>
            <p:nvPr/>
          </p:nvSpPr>
          <p:spPr bwMode="auto">
            <a:xfrm>
              <a:off x="4513" y="1164"/>
              <a:ext cx="40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  <a:defRPr/>
              </a:pPr>
              <a:r>
                <a:rPr lang="es-ES_tradnl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VHF</a:t>
              </a:r>
              <a:endParaRPr lang="es-MX" sz="1200" b="1" dirty="0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4368" name="Text Box 32"/>
            <p:cNvSpPr txBox="1">
              <a:spLocks noChangeArrowheads="1"/>
            </p:cNvSpPr>
            <p:nvPr/>
          </p:nvSpPr>
          <p:spPr bwMode="auto">
            <a:xfrm>
              <a:off x="4785" y="1164"/>
              <a:ext cx="31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  <a:defRPr/>
              </a:pPr>
              <a:r>
                <a:rPr lang="es-ES_tradnl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HF</a:t>
              </a:r>
              <a:endParaRPr lang="es-MX" sz="1200" b="1" dirty="0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4369" name="Text Box 33"/>
            <p:cNvSpPr txBox="1">
              <a:spLocks noChangeArrowheads="1"/>
            </p:cNvSpPr>
            <p:nvPr/>
          </p:nvSpPr>
          <p:spPr bwMode="auto">
            <a:xfrm>
              <a:off x="4966" y="1164"/>
              <a:ext cx="31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  <a:defRPr/>
              </a:pPr>
              <a:r>
                <a:rPr lang="es-ES_tradnl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MF</a:t>
              </a:r>
              <a:endParaRPr lang="es-MX" sz="1200" b="1" dirty="0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4370" name="Text Box 34"/>
            <p:cNvSpPr txBox="1">
              <a:spLocks noChangeArrowheads="1"/>
            </p:cNvSpPr>
            <p:nvPr/>
          </p:nvSpPr>
          <p:spPr bwMode="auto">
            <a:xfrm>
              <a:off x="5193" y="1164"/>
              <a:ext cx="31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  <a:defRPr/>
              </a:pPr>
              <a:r>
                <a:rPr lang="es-ES_tradnl" sz="1200" b="1" dirty="0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LF</a:t>
              </a:r>
              <a:endParaRPr lang="es-MX" sz="1200" b="1" dirty="0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218" name="Text Box 35"/>
            <p:cNvSpPr txBox="1">
              <a:spLocks noChangeArrowheads="1"/>
            </p:cNvSpPr>
            <p:nvPr/>
          </p:nvSpPr>
          <p:spPr bwMode="auto">
            <a:xfrm>
              <a:off x="4967" y="1499"/>
              <a:ext cx="54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s-ES_tradnl" sz="1400" b="1"/>
                <a:t>10 kmt</a:t>
              </a:r>
              <a:endParaRPr lang="es-MX" sz="1400" b="1"/>
            </a:p>
          </p:txBody>
        </p:sp>
        <p:sp>
          <p:nvSpPr>
            <p:cNvPr id="7219" name="Text Box 36"/>
            <p:cNvSpPr txBox="1">
              <a:spLocks noChangeArrowheads="1"/>
            </p:cNvSpPr>
            <p:nvPr/>
          </p:nvSpPr>
          <p:spPr bwMode="auto">
            <a:xfrm>
              <a:off x="4421" y="1499"/>
              <a:ext cx="40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s-ES_tradnl" sz="1400" b="1"/>
                <a:t>1mt</a:t>
              </a:r>
              <a:endParaRPr lang="es-MX" sz="1400" b="1"/>
            </a:p>
          </p:txBody>
        </p:sp>
      </p:grpSp>
      <p:sp>
        <p:nvSpPr>
          <p:cNvPr id="14422" name="Text Box 86"/>
          <p:cNvSpPr txBox="1">
            <a:spLocks noChangeArrowheads="1"/>
          </p:cNvSpPr>
          <p:nvPr/>
        </p:nvSpPr>
        <p:spPr bwMode="auto">
          <a:xfrm>
            <a:off x="179388" y="3573016"/>
            <a:ext cx="8785225" cy="3139321"/>
          </a:xfrm>
          <a:prstGeom prst="rect">
            <a:avLst/>
          </a:prstGeom>
          <a:solidFill>
            <a:schemeClr val="tx1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_tradnl" b="1" dirty="0">
                <a:solidFill>
                  <a:srgbClr val="0033CC"/>
                </a:solidFill>
              </a:rPr>
              <a:t>La energía electromagnética es transportada por unidades elementales tipo partículas denominadas FOTONES.</a:t>
            </a:r>
          </a:p>
          <a:p>
            <a:pPr algn="l">
              <a:spcBef>
                <a:spcPct val="50000"/>
              </a:spcBef>
            </a:pPr>
            <a:r>
              <a:rPr lang="es-ES_tradnl" b="1" dirty="0">
                <a:solidFill>
                  <a:srgbClr val="0033CC"/>
                </a:solidFill>
              </a:rPr>
              <a:t>Un FOTON no tiene masa, viaja a la velocidad de la luz y se comporta a la vez como partícula y como onda (refracción, reflexión y difracción)</a:t>
            </a:r>
          </a:p>
          <a:p>
            <a:pPr algn="l">
              <a:spcBef>
                <a:spcPct val="50000"/>
              </a:spcBef>
            </a:pPr>
            <a:r>
              <a:rPr lang="es-ES_tradnl" b="1" dirty="0">
                <a:solidFill>
                  <a:srgbClr val="0033CC"/>
                </a:solidFill>
              </a:rPr>
              <a:t>Al impactar con la materia, le traspasa energía según la ecuación: </a:t>
            </a:r>
            <a:r>
              <a:rPr lang="es-ES_tradnl" sz="2400" b="1" dirty="0">
                <a:solidFill>
                  <a:srgbClr val="FF0000"/>
                </a:solidFill>
              </a:rPr>
              <a:t>E= h  c/</a:t>
            </a:r>
            <a:r>
              <a:rPr lang="el-GR" sz="2400" b="1" dirty="0">
                <a:solidFill>
                  <a:srgbClr val="FF0000"/>
                </a:solidFill>
              </a:rPr>
              <a:t>λ</a:t>
            </a:r>
            <a:endParaRPr lang="es-MX" b="1" dirty="0">
              <a:solidFill>
                <a:srgbClr val="FF0000"/>
              </a:solidFill>
            </a:endParaRPr>
          </a:p>
          <a:p>
            <a:pPr algn="l">
              <a:spcBef>
                <a:spcPct val="50000"/>
              </a:spcBef>
            </a:pPr>
            <a:r>
              <a:rPr lang="es-MX" b="1" dirty="0">
                <a:solidFill>
                  <a:srgbClr val="0033CC"/>
                </a:solidFill>
              </a:rPr>
              <a:t>Donde </a:t>
            </a:r>
            <a:r>
              <a:rPr lang="es-MX" b="1" dirty="0" err="1">
                <a:solidFill>
                  <a:srgbClr val="0033CC"/>
                </a:solidFill>
              </a:rPr>
              <a:t>E_energía</a:t>
            </a:r>
            <a:r>
              <a:rPr lang="es-MX" b="1" dirty="0">
                <a:solidFill>
                  <a:srgbClr val="0033CC"/>
                </a:solidFill>
              </a:rPr>
              <a:t>;  h = constante de </a:t>
            </a:r>
            <a:r>
              <a:rPr lang="es-MX" b="1" dirty="0" err="1">
                <a:solidFill>
                  <a:srgbClr val="0033CC"/>
                </a:solidFill>
              </a:rPr>
              <a:t>Planck</a:t>
            </a:r>
            <a:r>
              <a:rPr lang="es-MX" b="1" dirty="0">
                <a:solidFill>
                  <a:srgbClr val="0033CC"/>
                </a:solidFill>
              </a:rPr>
              <a:t>,  c = velocidad de la luz y </a:t>
            </a:r>
            <a:r>
              <a:rPr lang="el-GR" b="1" dirty="0">
                <a:solidFill>
                  <a:srgbClr val="0033CC"/>
                </a:solidFill>
              </a:rPr>
              <a:t>λ</a:t>
            </a:r>
            <a:r>
              <a:rPr lang="es-MX" b="1" dirty="0">
                <a:solidFill>
                  <a:srgbClr val="0033CC"/>
                </a:solidFill>
              </a:rPr>
              <a:t> = Long. de onda.</a:t>
            </a:r>
          </a:p>
          <a:p>
            <a:pPr algn="l">
              <a:spcBef>
                <a:spcPct val="50000"/>
              </a:spcBef>
            </a:pPr>
            <a:r>
              <a:rPr lang="es-MX" b="1" dirty="0">
                <a:solidFill>
                  <a:srgbClr val="0033CC"/>
                </a:solidFill>
              </a:rPr>
              <a:t>Este traspaso de energía permite emplear los fotones como arma.</a:t>
            </a:r>
          </a:p>
          <a:p>
            <a:pPr algn="l">
              <a:spcBef>
                <a:spcPct val="50000"/>
              </a:spcBef>
            </a:pPr>
            <a:r>
              <a:rPr lang="es-MX" b="1" dirty="0">
                <a:solidFill>
                  <a:srgbClr val="0033CC"/>
                </a:solidFill>
              </a:rPr>
              <a:t>Luz Visible tiene una energía de  </a:t>
            </a:r>
            <a:r>
              <a:rPr lang="es-MX" b="1" dirty="0">
                <a:solidFill>
                  <a:srgbClr val="000000"/>
                </a:solidFill>
              </a:rPr>
              <a:t>4 x 10</a:t>
            </a:r>
            <a:r>
              <a:rPr lang="es-MX" b="1" baseline="40000" dirty="0">
                <a:solidFill>
                  <a:srgbClr val="000000"/>
                </a:solidFill>
              </a:rPr>
              <a:t>-19 </a:t>
            </a:r>
            <a:r>
              <a:rPr lang="es-MX" b="1" dirty="0">
                <a:solidFill>
                  <a:srgbClr val="000000"/>
                </a:solidFill>
              </a:rPr>
              <a:t> [</a:t>
            </a:r>
            <a:r>
              <a:rPr lang="es-MX" b="1" dirty="0" err="1">
                <a:solidFill>
                  <a:srgbClr val="000000"/>
                </a:solidFill>
              </a:rPr>
              <a:t>jules</a:t>
            </a:r>
            <a:r>
              <a:rPr lang="es-MX" b="1" dirty="0">
                <a:solidFill>
                  <a:srgbClr val="000000"/>
                </a:solidFill>
              </a:rPr>
              <a:t>]</a:t>
            </a:r>
          </a:p>
        </p:txBody>
      </p:sp>
      <p:grpSp>
        <p:nvGrpSpPr>
          <p:cNvPr id="3" name="Group 90"/>
          <p:cNvGrpSpPr>
            <a:grpSpLocks/>
          </p:cNvGrpSpPr>
          <p:nvPr/>
        </p:nvGrpSpPr>
        <p:grpSpPr bwMode="auto">
          <a:xfrm>
            <a:off x="2068085" y="1848178"/>
            <a:ext cx="5832871" cy="1634691"/>
            <a:chOff x="1383" y="1480"/>
            <a:chExt cx="4037" cy="2069"/>
          </a:xfrm>
        </p:grpSpPr>
        <p:sp>
          <p:nvSpPr>
            <p:cNvPr id="7174" name="Text Box 87"/>
            <p:cNvSpPr txBox="1">
              <a:spLocks noChangeArrowheads="1"/>
            </p:cNvSpPr>
            <p:nvPr/>
          </p:nvSpPr>
          <p:spPr bwMode="auto">
            <a:xfrm>
              <a:off x="5011" y="2966"/>
              <a:ext cx="40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s-ES_tradnl" sz="1400" b="1"/>
                <a:t>30</a:t>
              </a:r>
              <a:r>
                <a:rPr lang="es-ES_tradnl" sz="1200" b="1"/>
                <a:t> </a:t>
              </a:r>
              <a:r>
                <a:rPr lang="en-US" sz="1400" b="1"/>
                <a:t>µ</a:t>
              </a:r>
              <a:endParaRPr lang="es-MX" sz="1400" b="1"/>
            </a:p>
          </p:txBody>
        </p:sp>
        <p:grpSp>
          <p:nvGrpSpPr>
            <p:cNvPr id="7175" name="Group 89"/>
            <p:cNvGrpSpPr>
              <a:grpSpLocks/>
            </p:cNvGrpSpPr>
            <p:nvPr/>
          </p:nvGrpSpPr>
          <p:grpSpPr bwMode="auto">
            <a:xfrm>
              <a:off x="1383" y="1480"/>
              <a:ext cx="3765" cy="2069"/>
              <a:chOff x="1383" y="1480"/>
              <a:chExt cx="3765" cy="2069"/>
            </a:xfrm>
          </p:grpSpPr>
          <p:sp>
            <p:nvSpPr>
              <p:cNvPr id="7176" name="AutoShape 39"/>
              <p:cNvSpPr>
                <a:spLocks noChangeArrowheads="1"/>
              </p:cNvSpPr>
              <p:nvPr/>
            </p:nvSpPr>
            <p:spPr bwMode="auto">
              <a:xfrm rot="10800000">
                <a:off x="1520" y="1480"/>
                <a:ext cx="1042" cy="1496"/>
              </a:xfrm>
              <a:custGeom>
                <a:avLst/>
                <a:gdLst>
                  <a:gd name="T0" fmla="*/ 912 w 21600"/>
                  <a:gd name="T1" fmla="*/ 748 h 21600"/>
                  <a:gd name="T2" fmla="*/ 521 w 21600"/>
                  <a:gd name="T3" fmla="*/ 1496 h 21600"/>
                  <a:gd name="T4" fmla="*/ 130 w 21600"/>
                  <a:gd name="T5" fmla="*/ 748 h 21600"/>
                  <a:gd name="T6" fmla="*/ 521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498 w 21600"/>
                  <a:gd name="T13" fmla="*/ 4505 h 21600"/>
                  <a:gd name="T14" fmla="*/ 17102 w 21600"/>
                  <a:gd name="T15" fmla="*/ 17095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noFill/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4376" name="Text Box 40"/>
              <p:cNvSpPr txBox="1">
                <a:spLocks noChangeArrowheads="1"/>
              </p:cNvSpPr>
              <p:nvPr/>
            </p:nvSpPr>
            <p:spPr bwMode="auto">
              <a:xfrm>
                <a:off x="1383" y="3158"/>
                <a:ext cx="1225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l">
                  <a:spcBef>
                    <a:spcPct val="50000"/>
                  </a:spcBef>
                  <a:defRPr/>
                </a:pPr>
                <a:r>
                  <a:rPr lang="es-ES_tradnl" sz="900" b="1"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VIO. AZ. VER. AMA. NAR. ROJO</a:t>
                </a:r>
                <a:endParaRPr lang="es-MX" sz="900" b="1"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7178" name="Line 41"/>
              <p:cNvSpPr>
                <a:spLocks noChangeShapeType="1"/>
              </p:cNvSpPr>
              <p:nvPr/>
            </p:nvSpPr>
            <p:spPr bwMode="auto">
              <a:xfrm>
                <a:off x="3016" y="1480"/>
                <a:ext cx="2132" cy="1496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79" name="AutoShape 42"/>
              <p:cNvSpPr>
                <a:spLocks/>
              </p:cNvSpPr>
              <p:nvPr/>
            </p:nvSpPr>
            <p:spPr bwMode="auto">
              <a:xfrm rot="-5400000">
                <a:off x="1883" y="2522"/>
                <a:ext cx="272" cy="1179"/>
              </a:xfrm>
              <a:prstGeom prst="rightBrace">
                <a:avLst>
                  <a:gd name="adj1" fmla="val 36121"/>
                  <a:gd name="adj2" fmla="val 5000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180" name="Line 43"/>
              <p:cNvSpPr>
                <a:spLocks noChangeShapeType="1"/>
              </p:cNvSpPr>
              <p:nvPr/>
            </p:nvSpPr>
            <p:spPr bwMode="auto">
              <a:xfrm>
                <a:off x="2562" y="2976"/>
                <a:ext cx="2586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81" name="Text Box 44"/>
              <p:cNvSpPr txBox="1">
                <a:spLocks noChangeArrowheads="1"/>
              </p:cNvSpPr>
              <p:nvPr/>
            </p:nvSpPr>
            <p:spPr bwMode="auto">
              <a:xfrm>
                <a:off x="2531" y="2614"/>
                <a:ext cx="635" cy="9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ES_tradnl" sz="1200" b="1" dirty="0"/>
                  <a:t>IR</a:t>
                </a:r>
              </a:p>
              <a:p>
                <a:pPr>
                  <a:spcBef>
                    <a:spcPct val="50000"/>
                  </a:spcBef>
                </a:pPr>
                <a:r>
                  <a:rPr lang="es-ES_tradnl" sz="1200" b="1" dirty="0"/>
                  <a:t>       </a:t>
                </a:r>
                <a:r>
                  <a:rPr lang="es-ES_tradnl" sz="1100" b="1" dirty="0"/>
                  <a:t>CERCANO</a:t>
                </a:r>
                <a:endParaRPr lang="es-MX" sz="1200" b="1" dirty="0"/>
              </a:p>
            </p:txBody>
          </p:sp>
          <p:sp>
            <p:nvSpPr>
              <p:cNvPr id="7182" name="Text Box 45"/>
              <p:cNvSpPr txBox="1">
                <a:spLocks noChangeArrowheads="1"/>
              </p:cNvSpPr>
              <p:nvPr/>
            </p:nvSpPr>
            <p:spPr bwMode="auto">
              <a:xfrm>
                <a:off x="3115" y="2843"/>
                <a:ext cx="499" cy="7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ES_tradnl" sz="1200" b="1" dirty="0"/>
                  <a:t>IR</a:t>
                </a:r>
              </a:p>
              <a:p>
                <a:pPr>
                  <a:spcBef>
                    <a:spcPct val="50000"/>
                  </a:spcBef>
                </a:pPr>
                <a:r>
                  <a:rPr lang="es-ES_tradnl" sz="1200" b="1" dirty="0"/>
                  <a:t> </a:t>
                </a:r>
                <a:r>
                  <a:rPr lang="es-ES_tradnl" sz="1100" b="1" dirty="0"/>
                  <a:t>MEDIO</a:t>
                </a:r>
                <a:endParaRPr lang="es-MX" sz="1200" b="1" dirty="0"/>
              </a:p>
            </p:txBody>
          </p:sp>
          <p:sp>
            <p:nvSpPr>
              <p:cNvPr id="7183" name="Text Box 46"/>
              <p:cNvSpPr txBox="1">
                <a:spLocks noChangeArrowheads="1"/>
              </p:cNvSpPr>
              <p:nvPr/>
            </p:nvSpPr>
            <p:spPr bwMode="auto">
              <a:xfrm>
                <a:off x="3651" y="2614"/>
                <a:ext cx="544" cy="9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ES_tradnl" sz="1200" b="1" dirty="0"/>
                  <a:t>IR</a:t>
                </a:r>
              </a:p>
              <a:p>
                <a:pPr>
                  <a:spcBef>
                    <a:spcPct val="50000"/>
                  </a:spcBef>
                </a:pPr>
                <a:r>
                  <a:rPr lang="es-ES_tradnl" sz="1200" b="1" dirty="0"/>
                  <a:t> </a:t>
                </a:r>
                <a:r>
                  <a:rPr lang="es-ES_tradnl" sz="1100" b="1" dirty="0"/>
                  <a:t>LEJANO</a:t>
                </a:r>
                <a:endParaRPr lang="es-MX" sz="1200" b="1" dirty="0"/>
              </a:p>
            </p:txBody>
          </p:sp>
          <p:sp>
            <p:nvSpPr>
              <p:cNvPr id="7184" name="Line 47"/>
              <p:cNvSpPr>
                <a:spLocks noChangeShapeType="1"/>
              </p:cNvSpPr>
              <p:nvPr/>
            </p:nvSpPr>
            <p:spPr bwMode="auto">
              <a:xfrm>
                <a:off x="3107" y="2614"/>
                <a:ext cx="0" cy="36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85" name="Line 48"/>
              <p:cNvSpPr>
                <a:spLocks noChangeShapeType="1"/>
              </p:cNvSpPr>
              <p:nvPr/>
            </p:nvSpPr>
            <p:spPr bwMode="auto">
              <a:xfrm>
                <a:off x="3606" y="2614"/>
                <a:ext cx="0" cy="36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86" name="Text Box 79"/>
              <p:cNvSpPr txBox="1">
                <a:spLocks noChangeArrowheads="1"/>
              </p:cNvSpPr>
              <p:nvPr/>
            </p:nvSpPr>
            <p:spPr bwMode="auto">
              <a:xfrm>
                <a:off x="2971" y="2966"/>
                <a:ext cx="317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s-ES_tradnl" sz="1200" b="1"/>
                  <a:t>3 </a:t>
                </a:r>
                <a:r>
                  <a:rPr lang="en-US" sz="1400" b="1"/>
                  <a:t>µ</a:t>
                </a:r>
                <a:endParaRPr lang="es-MX" sz="1400" b="1"/>
              </a:p>
            </p:txBody>
          </p:sp>
          <p:sp>
            <p:nvSpPr>
              <p:cNvPr id="7187" name="Text Box 80"/>
              <p:cNvSpPr txBox="1">
                <a:spLocks noChangeArrowheads="1"/>
              </p:cNvSpPr>
              <p:nvPr/>
            </p:nvSpPr>
            <p:spPr bwMode="auto">
              <a:xfrm>
                <a:off x="3470" y="2966"/>
                <a:ext cx="318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s-ES_tradnl" sz="1400" b="1"/>
                  <a:t>6</a:t>
                </a:r>
                <a:r>
                  <a:rPr lang="es-ES_tradnl" sz="1200" b="1"/>
                  <a:t> </a:t>
                </a:r>
                <a:r>
                  <a:rPr lang="en-US" sz="1400" b="1"/>
                  <a:t>µ</a:t>
                </a:r>
                <a:endParaRPr lang="es-MX" sz="1400" b="1"/>
              </a:p>
            </p:txBody>
          </p:sp>
          <p:sp>
            <p:nvSpPr>
              <p:cNvPr id="7188" name="Text Box 81"/>
              <p:cNvSpPr txBox="1">
                <a:spLocks noChangeArrowheads="1"/>
              </p:cNvSpPr>
              <p:nvPr/>
            </p:nvSpPr>
            <p:spPr bwMode="auto">
              <a:xfrm>
                <a:off x="4195" y="2976"/>
                <a:ext cx="409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s-ES_tradnl" sz="1400" b="1"/>
                  <a:t>15</a:t>
                </a:r>
                <a:r>
                  <a:rPr lang="es-ES_tradnl" sz="1200" b="1"/>
                  <a:t> </a:t>
                </a:r>
                <a:r>
                  <a:rPr lang="en-US" sz="1400" b="1"/>
                  <a:t>µ</a:t>
                </a:r>
                <a:endParaRPr lang="es-MX" sz="1400" b="1"/>
              </a:p>
            </p:txBody>
          </p:sp>
          <p:sp>
            <p:nvSpPr>
              <p:cNvPr id="7189" name="Line 83"/>
              <p:cNvSpPr>
                <a:spLocks noChangeShapeType="1"/>
              </p:cNvSpPr>
              <p:nvPr/>
            </p:nvSpPr>
            <p:spPr bwMode="auto">
              <a:xfrm>
                <a:off x="4332" y="2614"/>
                <a:ext cx="0" cy="36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190" name="Text Box 88"/>
              <p:cNvSpPr txBox="1">
                <a:spLocks noChangeArrowheads="1"/>
              </p:cNvSpPr>
              <p:nvPr/>
            </p:nvSpPr>
            <p:spPr bwMode="auto">
              <a:xfrm>
                <a:off x="4384" y="2614"/>
                <a:ext cx="725" cy="9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ES_tradnl" sz="1200" b="1" dirty="0"/>
                  <a:t>IR</a:t>
                </a:r>
              </a:p>
              <a:p>
                <a:pPr>
                  <a:spcBef>
                    <a:spcPct val="50000"/>
                  </a:spcBef>
                </a:pPr>
                <a:r>
                  <a:rPr lang="es-ES_tradnl" sz="1200" b="1" dirty="0"/>
                  <a:t>       </a:t>
                </a:r>
                <a:r>
                  <a:rPr lang="es-ES_tradnl" sz="1100" b="1" dirty="0"/>
                  <a:t>EXTREMO</a:t>
                </a:r>
                <a:endParaRPr lang="es-MX" sz="1200" b="1" dirty="0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4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116013" y="333375"/>
            <a:ext cx="72723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800" b="1" u="sng"/>
              <a:t>SENSORES OPTICOS</a:t>
            </a:r>
            <a:endParaRPr lang="es-MX" sz="2800" b="1" u="sng"/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395288" y="1052513"/>
            <a:ext cx="8569325" cy="1354137"/>
          </a:xfrm>
          <a:prstGeom prst="rect">
            <a:avLst/>
          </a:prstGeom>
          <a:solidFill>
            <a:schemeClr val="tx2"/>
          </a:solidFill>
          <a:ln w="25400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_tradnl" b="1">
                <a:solidFill>
                  <a:srgbClr val="000099"/>
                </a:solidFill>
              </a:rPr>
              <a:t>EL OJO HUMANO</a:t>
            </a:r>
            <a:r>
              <a:rPr lang="es-ES_tradnl">
                <a:solidFill>
                  <a:srgbClr val="000099"/>
                </a:solidFill>
              </a:rPr>
              <a:t>: Detecta ondas electromagnéticas solo entre los </a:t>
            </a:r>
            <a:r>
              <a:rPr lang="es-ES_tradnl" b="1">
                <a:solidFill>
                  <a:srgbClr val="000099"/>
                </a:solidFill>
              </a:rPr>
              <a:t>0.4</a:t>
            </a:r>
            <a:r>
              <a:rPr lang="es-ES_tradnl">
                <a:solidFill>
                  <a:srgbClr val="000099"/>
                </a:solidFill>
              </a:rPr>
              <a:t> </a:t>
            </a:r>
            <a:r>
              <a:rPr lang="en-US" b="1">
                <a:solidFill>
                  <a:srgbClr val="000099"/>
                </a:solidFill>
              </a:rPr>
              <a:t>µ  y los 0.76µ</a:t>
            </a:r>
            <a:r>
              <a:rPr lang="es-ES_tradnl">
                <a:solidFill>
                  <a:srgbClr val="000099"/>
                </a:solidFill>
              </a:rPr>
              <a:t>  (espectro visible), requiere a lo menos 30 minutos para adaptarse a la oscuridad , no siendo afectado por luz roja intensa pero sí por luz blanca y azul ( encandilamiento).</a:t>
            </a:r>
          </a:p>
          <a:p>
            <a:pPr algn="l">
              <a:spcBef>
                <a:spcPct val="50000"/>
              </a:spcBef>
            </a:pPr>
            <a:r>
              <a:rPr lang="es-ES_tradnl">
                <a:solidFill>
                  <a:srgbClr val="000099"/>
                </a:solidFill>
              </a:rPr>
              <a:t>Posee capacidad de discriminación angular mínima de hasta 1minuto de arco.</a:t>
            </a:r>
            <a:endParaRPr lang="es-MX">
              <a:solidFill>
                <a:srgbClr val="000099"/>
              </a:solidFill>
            </a:endParaRPr>
          </a:p>
        </p:txBody>
      </p:sp>
      <p:sp>
        <p:nvSpPr>
          <p:cNvPr id="24596" name="Text Box 20"/>
          <p:cNvSpPr txBox="1">
            <a:spLocks noChangeArrowheads="1"/>
          </p:cNvSpPr>
          <p:nvPr/>
        </p:nvSpPr>
        <p:spPr bwMode="auto">
          <a:xfrm>
            <a:off x="395288" y="2573338"/>
            <a:ext cx="8569325" cy="1216025"/>
          </a:xfrm>
          <a:prstGeom prst="rect">
            <a:avLst/>
          </a:prstGeom>
          <a:solidFill>
            <a:schemeClr val="tx2"/>
          </a:solidFill>
          <a:ln w="25400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_tradnl" dirty="0">
                <a:solidFill>
                  <a:srgbClr val="000099"/>
                </a:solidFill>
              </a:rPr>
              <a:t>Además del OJO HUMANO,  el hombre ha desarrollado otros sensores de O.E.M. los que se denominan </a:t>
            </a:r>
            <a:r>
              <a:rPr lang="es-ES_tradnl" b="1" dirty="0">
                <a:solidFill>
                  <a:srgbClr val="FF0000"/>
                </a:solidFill>
              </a:rPr>
              <a:t>FOTODETECTORES</a:t>
            </a:r>
            <a:r>
              <a:rPr lang="es-ES_tradnl" dirty="0">
                <a:solidFill>
                  <a:srgbClr val="000099"/>
                </a:solidFill>
              </a:rPr>
              <a:t>, estos emplean la energía de los fotones de luz que detectan para </a:t>
            </a:r>
            <a:r>
              <a:rPr lang="es-ES_tradnl" u="sng" dirty="0">
                <a:solidFill>
                  <a:srgbClr val="000099"/>
                </a:solidFill>
              </a:rPr>
              <a:t>variar una o varias de las características eléctricas del material</a:t>
            </a:r>
            <a:r>
              <a:rPr lang="es-ES_tradnl" dirty="0">
                <a:solidFill>
                  <a:srgbClr val="000099"/>
                </a:solidFill>
              </a:rPr>
              <a:t> que compone el detector. Estos son de tres tipos:</a:t>
            </a:r>
            <a:endParaRPr lang="es-MX" dirty="0">
              <a:solidFill>
                <a:srgbClr val="000099"/>
              </a:solidFill>
            </a:endParaRPr>
          </a:p>
        </p:txBody>
      </p:sp>
      <p:sp>
        <p:nvSpPr>
          <p:cNvPr id="24598" name="Text Box 22"/>
          <p:cNvSpPr txBox="1">
            <a:spLocks noChangeArrowheads="1"/>
          </p:cNvSpPr>
          <p:nvPr/>
        </p:nvSpPr>
        <p:spPr bwMode="auto">
          <a:xfrm>
            <a:off x="395288" y="4005263"/>
            <a:ext cx="8569325" cy="666750"/>
          </a:xfrm>
          <a:prstGeom prst="rect">
            <a:avLst/>
          </a:prstGeom>
          <a:solidFill>
            <a:schemeClr val="tx2"/>
          </a:solidFill>
          <a:ln w="25400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_tradnl" b="1">
                <a:solidFill>
                  <a:srgbClr val="FF0000"/>
                </a:solidFill>
              </a:rPr>
              <a:t>FOTOCONDUCTIVOS</a:t>
            </a:r>
            <a:r>
              <a:rPr lang="es-ES_tradnl">
                <a:solidFill>
                  <a:srgbClr val="000099"/>
                </a:solidFill>
              </a:rPr>
              <a:t>: </a:t>
            </a:r>
            <a:r>
              <a:rPr lang="es-ES_tradnl" b="1">
                <a:solidFill>
                  <a:srgbClr val="000099"/>
                </a:solidFill>
              </a:rPr>
              <a:t>Varían su resistencia eléctrica</a:t>
            </a:r>
            <a:r>
              <a:rPr lang="es-ES_tradnl">
                <a:solidFill>
                  <a:srgbClr val="000099"/>
                </a:solidFill>
              </a:rPr>
              <a:t> al ser expuestos o impactados por energía radiante de los fotones. Emplean semiconductores (Cámaras de video).</a:t>
            </a:r>
            <a:endParaRPr lang="es-MX">
              <a:solidFill>
                <a:srgbClr val="000099"/>
              </a:solidFill>
            </a:endParaRPr>
          </a:p>
        </p:txBody>
      </p:sp>
      <p:sp>
        <p:nvSpPr>
          <p:cNvPr id="24599" name="Text Box 23"/>
          <p:cNvSpPr txBox="1">
            <a:spLocks noChangeArrowheads="1"/>
          </p:cNvSpPr>
          <p:nvPr/>
        </p:nvSpPr>
        <p:spPr bwMode="auto">
          <a:xfrm>
            <a:off x="395288" y="4868863"/>
            <a:ext cx="8569325" cy="392112"/>
          </a:xfrm>
          <a:prstGeom prst="rect">
            <a:avLst/>
          </a:prstGeom>
          <a:solidFill>
            <a:schemeClr val="tx2"/>
          </a:solidFill>
          <a:ln w="25400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_tradnl" b="1">
                <a:solidFill>
                  <a:srgbClr val="FF0000"/>
                </a:solidFill>
              </a:rPr>
              <a:t>FOTOVOLTAICOS</a:t>
            </a:r>
            <a:r>
              <a:rPr lang="es-ES_tradnl">
                <a:solidFill>
                  <a:srgbClr val="000099"/>
                </a:solidFill>
              </a:rPr>
              <a:t>: Varían su </a:t>
            </a:r>
            <a:r>
              <a:rPr lang="es-ES_tradnl" b="1">
                <a:solidFill>
                  <a:srgbClr val="000099"/>
                </a:solidFill>
              </a:rPr>
              <a:t>voltaje superficial</a:t>
            </a:r>
            <a:r>
              <a:rPr lang="es-ES_tradnl">
                <a:solidFill>
                  <a:srgbClr val="000099"/>
                </a:solidFill>
              </a:rPr>
              <a:t>, al ser expuestos a la luz.(Fotómetros)</a:t>
            </a:r>
            <a:endParaRPr lang="es-MX">
              <a:solidFill>
                <a:srgbClr val="000099"/>
              </a:solidFill>
            </a:endParaRPr>
          </a:p>
        </p:txBody>
      </p:sp>
      <p:sp>
        <p:nvSpPr>
          <p:cNvPr id="24601" name="Text Box 25"/>
          <p:cNvSpPr txBox="1">
            <a:spLocks noChangeArrowheads="1"/>
          </p:cNvSpPr>
          <p:nvPr/>
        </p:nvSpPr>
        <p:spPr bwMode="auto">
          <a:xfrm>
            <a:off x="395288" y="5445125"/>
            <a:ext cx="8569325" cy="941388"/>
          </a:xfrm>
          <a:prstGeom prst="rect">
            <a:avLst/>
          </a:prstGeom>
          <a:solidFill>
            <a:schemeClr val="tx2"/>
          </a:solidFill>
          <a:ln w="25400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_tradnl" b="1">
                <a:solidFill>
                  <a:srgbClr val="FF0000"/>
                </a:solidFill>
              </a:rPr>
              <a:t>FOTOEMISIVOS</a:t>
            </a:r>
            <a:r>
              <a:rPr lang="es-ES_tradnl">
                <a:solidFill>
                  <a:srgbClr val="000099"/>
                </a:solidFill>
              </a:rPr>
              <a:t>: </a:t>
            </a:r>
            <a:r>
              <a:rPr lang="es-ES_tradnl" b="1">
                <a:solidFill>
                  <a:srgbClr val="000099"/>
                </a:solidFill>
              </a:rPr>
              <a:t>Generan cargas eléctricas</a:t>
            </a:r>
            <a:r>
              <a:rPr lang="es-ES_tradnl">
                <a:solidFill>
                  <a:srgbClr val="000099"/>
                </a:solidFill>
              </a:rPr>
              <a:t>  al ser expuestos o impactados por energía radiante de los fotones. Estos </a:t>
            </a:r>
            <a:r>
              <a:rPr lang="es-ES_tradnl" u="sng">
                <a:solidFill>
                  <a:srgbClr val="000099"/>
                </a:solidFill>
              </a:rPr>
              <a:t>generan emisión de electrones en el sensor</a:t>
            </a:r>
            <a:r>
              <a:rPr lang="es-ES_tradnl">
                <a:solidFill>
                  <a:srgbClr val="000099"/>
                </a:solidFill>
              </a:rPr>
              <a:t>, los que son recogidos por un ánodo positivo y amplificados muchas veces</a:t>
            </a:r>
            <a:endParaRPr lang="es-MX">
              <a:solidFill>
                <a:srgbClr val="0000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4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4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4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24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animBg="1"/>
      <p:bldP spid="24596" grpId="0" animBg="1"/>
      <p:bldP spid="24598" grpId="0" animBg="1"/>
      <p:bldP spid="24599" grpId="0" animBg="1"/>
      <p:bldP spid="2460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30238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2800" u="sng" dirty="0"/>
              <a:t>DETECTORES DE BAJO NIVEL DE LUZ</a:t>
            </a:r>
            <a:r>
              <a:rPr lang="es-ES_tradnl" sz="2800" dirty="0"/>
              <a:t> </a:t>
            </a:r>
            <a:br>
              <a:rPr lang="es-ES_tradnl" sz="2800" dirty="0"/>
            </a:br>
            <a:r>
              <a:rPr lang="es-ES_tradnl" sz="2800" dirty="0"/>
              <a:t>(LLL o </a:t>
            </a:r>
            <a:r>
              <a:rPr lang="es-ES_tradnl" sz="2800" dirty="0" err="1"/>
              <a:t>Low</a:t>
            </a:r>
            <a:r>
              <a:rPr lang="es-ES_tradnl" sz="2800" dirty="0"/>
              <a:t> </a:t>
            </a:r>
            <a:r>
              <a:rPr lang="es-ES_tradnl" sz="2800" dirty="0" err="1"/>
              <a:t>Level</a:t>
            </a:r>
            <a:r>
              <a:rPr lang="es-ES_tradnl" sz="2800" dirty="0"/>
              <a:t> Light)</a:t>
            </a:r>
            <a:endParaRPr lang="es-MX" sz="2800" dirty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817142"/>
            <a:ext cx="8291512" cy="4348162"/>
          </a:xfrm>
          <a:solidFill>
            <a:schemeClr val="tx1"/>
          </a:solidFill>
          <a:ln w="31750">
            <a:solidFill>
              <a:srgbClr val="0000FF"/>
            </a:solidFill>
          </a:ln>
        </p:spPr>
        <p:txBody>
          <a:bodyPr/>
          <a:lstStyle/>
          <a:p>
            <a:pPr eaLnBrk="1" hangingPunct="1">
              <a:buClr>
                <a:srgbClr val="FF0000"/>
              </a:buClr>
              <a:defRPr/>
            </a:pPr>
            <a:r>
              <a:rPr lang="es-ES_tradnl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Emplean un FOTOCATODO (sensor </a:t>
            </a:r>
            <a:r>
              <a:rPr lang="es-ES_tradnl" sz="2000" dirty="0" err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Fotoemisivo</a:t>
            </a:r>
            <a:r>
              <a:rPr lang="es-ES_tradnl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  <a:r>
              <a:rPr lang="es-ES_tradnl" sz="14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_tradnl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sobre éste se enfoca la imagen captada (fotones) y los electrones que emite, son </a:t>
            </a:r>
            <a:r>
              <a:rPr lang="es-ES_tradnl" sz="2000" u="sng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enfocados sobre una placa con </a:t>
            </a:r>
            <a:r>
              <a:rPr lang="es-ES_tradnl" sz="2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material fosforescente</a:t>
            </a:r>
            <a:r>
              <a:rPr lang="es-ES_tradnl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éste emite luz con la misma figura de la imagen inicial, y la proyecta sobre </a:t>
            </a:r>
            <a:r>
              <a:rPr lang="es-ES_tradnl" sz="20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otro Fotocátodo</a:t>
            </a:r>
            <a:r>
              <a:rPr lang="es-ES_tradnl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s-ES_tradnl" sz="2000" u="sng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obteniéndose una amplificación de la luz captada, tantas veces como se repita el proceso</a:t>
            </a:r>
            <a:r>
              <a:rPr lang="es-ES_tradnl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  <a:p>
            <a:pPr eaLnBrk="1" hangingPunct="1">
              <a:buClr>
                <a:srgbClr val="FF3300"/>
              </a:buClr>
              <a:defRPr/>
            </a:pPr>
            <a:r>
              <a:rPr lang="es-ES_tradnl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Estos detectores </a:t>
            </a:r>
            <a:r>
              <a:rPr lang="es-ES_tradnl" sz="2000" b="1" u="sng" dirty="0">
                <a:solidFill>
                  <a:srgbClr val="33993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no funcionan en completa oscuridad</a:t>
            </a:r>
            <a:r>
              <a:rPr lang="es-ES_tradnl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requieren un mínimo de fotones para actuar.</a:t>
            </a:r>
          </a:p>
          <a:p>
            <a:pPr eaLnBrk="1" hangingPunct="1">
              <a:buClr>
                <a:srgbClr val="FF3300"/>
              </a:buClr>
              <a:defRPr/>
            </a:pPr>
            <a:r>
              <a:rPr lang="es-ES_tradnl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Pueden amplificar la luz detectada entre 10.000 y 60.000 veces, pero </a:t>
            </a:r>
            <a:r>
              <a:rPr lang="es-ES_tradnl" sz="2000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presentan distorsión en los detalles de la imagen</a:t>
            </a:r>
            <a:r>
              <a:rPr lang="es-ES_tradnl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a medida que se repite el proceso de amplificación.</a:t>
            </a:r>
          </a:p>
          <a:p>
            <a:pPr eaLnBrk="1" hangingPunct="1">
              <a:buClr>
                <a:srgbClr val="FF3300"/>
              </a:buClr>
              <a:defRPr/>
            </a:pPr>
            <a:r>
              <a:rPr lang="es-ES_tradnl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Presentan </a:t>
            </a:r>
            <a:r>
              <a:rPr lang="es-ES_tradnl" sz="2000" u="sng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imágenes bidimensionales dificultando la visión en profundidad.</a:t>
            </a:r>
          </a:p>
          <a:p>
            <a:pPr eaLnBrk="1" hangingPunct="1">
              <a:buClr>
                <a:srgbClr val="FF3300"/>
              </a:buClr>
              <a:defRPr/>
            </a:pPr>
            <a:r>
              <a:rPr lang="es-ES_tradnl" sz="20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Estos detectores se conocen comúnmente como “Amplificadores de Luz”</a:t>
            </a:r>
          </a:p>
          <a:p>
            <a:pPr eaLnBrk="1" hangingPunct="1">
              <a:defRPr/>
            </a:pPr>
            <a:endParaRPr lang="es-MX" sz="2000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Elipse"/>
          <p:cNvSpPr/>
          <p:nvPr/>
        </p:nvSpPr>
        <p:spPr>
          <a:xfrm rot="16200000">
            <a:off x="1295636" y="3115997"/>
            <a:ext cx="1152128" cy="216024"/>
          </a:xfrm>
          <a:prstGeom prst="ellipse">
            <a:avLst/>
          </a:prstGeom>
          <a:noFill/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00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843808" y="2650678"/>
            <a:ext cx="72008" cy="1152128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00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450315" y="2653411"/>
            <a:ext cx="72008" cy="1152128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0000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101120" y="2653411"/>
            <a:ext cx="72008" cy="1152128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0000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716016" y="2653411"/>
            <a:ext cx="72008" cy="1152128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0000"/>
              </a:solidFill>
            </a:endParaRPr>
          </a:p>
        </p:txBody>
      </p:sp>
      <p:cxnSp>
        <p:nvCxnSpPr>
          <p:cNvPr id="10" name="9 Conector recto"/>
          <p:cNvCxnSpPr/>
          <p:nvPr/>
        </p:nvCxnSpPr>
        <p:spPr>
          <a:xfrm>
            <a:off x="1907704" y="2647945"/>
            <a:ext cx="3788714" cy="0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13 Conector recto"/>
          <p:cNvCxnSpPr/>
          <p:nvPr/>
        </p:nvCxnSpPr>
        <p:spPr>
          <a:xfrm>
            <a:off x="1893849" y="3800073"/>
            <a:ext cx="3788714" cy="0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>
            <a:off x="2915816" y="4736177"/>
            <a:ext cx="1584176" cy="461665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200" b="1" dirty="0">
                <a:solidFill>
                  <a:srgbClr val="000000"/>
                </a:solidFill>
              </a:rPr>
              <a:t>PLACAS FOTOEMISIVAS</a:t>
            </a:r>
            <a:endParaRPr lang="es-CL" sz="1200" b="1" dirty="0">
              <a:solidFill>
                <a:srgbClr val="000000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3131840" y="1628801"/>
            <a:ext cx="1728192" cy="461665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200" b="1" dirty="0">
                <a:solidFill>
                  <a:srgbClr val="000000"/>
                </a:solidFill>
              </a:rPr>
              <a:t>PLACAS FOSFORESCENTES</a:t>
            </a:r>
            <a:endParaRPr lang="es-CL" sz="1200" b="1" dirty="0">
              <a:solidFill>
                <a:srgbClr val="000000"/>
              </a:solidFill>
            </a:endParaRPr>
          </a:p>
        </p:txBody>
      </p:sp>
      <p:cxnSp>
        <p:nvCxnSpPr>
          <p:cNvPr id="18" name="17 Conector recto de flecha"/>
          <p:cNvCxnSpPr>
            <a:endCxn id="5" idx="2"/>
          </p:cNvCxnSpPr>
          <p:nvPr/>
        </p:nvCxnSpPr>
        <p:spPr>
          <a:xfrm flipH="1" flipV="1">
            <a:off x="2879812" y="3802806"/>
            <a:ext cx="468052" cy="933371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recto de flecha"/>
          <p:cNvCxnSpPr>
            <a:stCxn id="15" idx="0"/>
            <a:endCxn id="7" idx="2"/>
          </p:cNvCxnSpPr>
          <p:nvPr/>
        </p:nvCxnSpPr>
        <p:spPr>
          <a:xfrm flipV="1">
            <a:off x="3707904" y="3805539"/>
            <a:ext cx="429220" cy="93063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21 Conector recto de flecha"/>
          <p:cNvCxnSpPr>
            <a:stCxn id="16" idx="2"/>
            <a:endCxn id="6" idx="0"/>
          </p:cNvCxnSpPr>
          <p:nvPr/>
        </p:nvCxnSpPr>
        <p:spPr>
          <a:xfrm flipH="1">
            <a:off x="3486319" y="2090466"/>
            <a:ext cx="509617" cy="562945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23 Conector recto de flecha"/>
          <p:cNvCxnSpPr>
            <a:stCxn id="16" idx="2"/>
            <a:endCxn id="8" idx="0"/>
          </p:cNvCxnSpPr>
          <p:nvPr/>
        </p:nvCxnSpPr>
        <p:spPr>
          <a:xfrm>
            <a:off x="3995936" y="2090466"/>
            <a:ext cx="756084" cy="562945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24 CuadroTexto"/>
          <p:cNvSpPr txBox="1"/>
          <p:nvPr/>
        </p:nvSpPr>
        <p:spPr>
          <a:xfrm>
            <a:off x="1547664" y="4448146"/>
            <a:ext cx="720080" cy="276999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200" b="1" dirty="0">
                <a:solidFill>
                  <a:srgbClr val="000000"/>
                </a:solidFill>
              </a:rPr>
              <a:t>LENTE</a:t>
            </a:r>
            <a:endParaRPr lang="es-CL" sz="1200" b="1" dirty="0">
              <a:solidFill>
                <a:srgbClr val="000000"/>
              </a:solidFill>
            </a:endParaRPr>
          </a:p>
        </p:txBody>
      </p:sp>
      <p:cxnSp>
        <p:nvCxnSpPr>
          <p:cNvPr id="27" name="26 Conector recto de flecha"/>
          <p:cNvCxnSpPr>
            <a:stCxn id="25" idx="0"/>
            <a:endCxn id="4" idx="2"/>
          </p:cNvCxnSpPr>
          <p:nvPr/>
        </p:nvCxnSpPr>
        <p:spPr>
          <a:xfrm flipH="1" flipV="1">
            <a:off x="1871700" y="3800073"/>
            <a:ext cx="36004" cy="648073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135 Grupo"/>
          <p:cNvGrpSpPr/>
          <p:nvPr/>
        </p:nvGrpSpPr>
        <p:grpSpPr>
          <a:xfrm>
            <a:off x="437101" y="2503929"/>
            <a:ext cx="1038555" cy="1016671"/>
            <a:chOff x="437101" y="2503929"/>
            <a:chExt cx="1038555" cy="1016671"/>
          </a:xfrm>
        </p:grpSpPr>
        <p:cxnSp>
          <p:nvCxnSpPr>
            <p:cNvPr id="30" name="29 Conector recto de flecha"/>
            <p:cNvCxnSpPr/>
            <p:nvPr/>
          </p:nvCxnSpPr>
          <p:spPr>
            <a:xfrm>
              <a:off x="478666" y="3049545"/>
              <a:ext cx="864096" cy="0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30 Conector recto de flecha"/>
            <p:cNvCxnSpPr/>
            <p:nvPr/>
          </p:nvCxnSpPr>
          <p:spPr>
            <a:xfrm>
              <a:off x="437101" y="3174235"/>
              <a:ext cx="864096" cy="0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31 Conector recto de flecha"/>
            <p:cNvCxnSpPr/>
            <p:nvPr/>
          </p:nvCxnSpPr>
          <p:spPr>
            <a:xfrm>
              <a:off x="511842" y="3340490"/>
              <a:ext cx="864096" cy="0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32 Conector recto de flecha"/>
            <p:cNvCxnSpPr/>
            <p:nvPr/>
          </p:nvCxnSpPr>
          <p:spPr>
            <a:xfrm>
              <a:off x="484132" y="3520600"/>
              <a:ext cx="864096" cy="0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33 CuadroTexto"/>
            <p:cNvSpPr txBox="1"/>
            <p:nvPr/>
          </p:nvSpPr>
          <p:spPr>
            <a:xfrm>
              <a:off x="467544" y="2503929"/>
              <a:ext cx="1008112" cy="461665"/>
            </a:xfrm>
            <a:prstGeom prst="rect">
              <a:avLst/>
            </a:prstGeom>
            <a:noFill/>
            <a:ln>
              <a:solidFill>
                <a:srgbClr val="00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200" b="1" dirty="0">
                  <a:solidFill>
                    <a:srgbClr val="000000"/>
                  </a:solidFill>
                </a:rPr>
                <a:t>FOTONES</a:t>
              </a:r>
            </a:p>
            <a:p>
              <a:pPr algn="ctr"/>
              <a:r>
                <a:rPr lang="es-MX" sz="1200" b="1" dirty="0">
                  <a:solidFill>
                    <a:srgbClr val="000000"/>
                  </a:solidFill>
                </a:rPr>
                <a:t>(Luz visible)</a:t>
              </a:r>
              <a:endParaRPr lang="es-CL" sz="1200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3" name="131 Grupo"/>
          <p:cNvGrpSpPr/>
          <p:nvPr/>
        </p:nvGrpSpPr>
        <p:grpSpPr>
          <a:xfrm>
            <a:off x="2987824" y="2935977"/>
            <a:ext cx="360040" cy="648072"/>
            <a:chOff x="2915816" y="4941168"/>
            <a:chExt cx="360040" cy="648072"/>
          </a:xfrm>
        </p:grpSpPr>
        <p:sp>
          <p:nvSpPr>
            <p:cNvPr id="40" name="39 CuadroTexto"/>
            <p:cNvSpPr txBox="1"/>
            <p:nvPr/>
          </p:nvSpPr>
          <p:spPr>
            <a:xfrm>
              <a:off x="3059832" y="5068596"/>
              <a:ext cx="216024" cy="369332"/>
            </a:xfrm>
            <a:prstGeom prst="rect">
              <a:avLst/>
            </a:prstGeom>
            <a:noFill/>
            <a:ln>
              <a:solidFill>
                <a:srgbClr val="00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rgbClr val="000000"/>
                  </a:solidFill>
                </a:rPr>
                <a:t>ē</a:t>
              </a:r>
            </a:p>
          </p:txBody>
        </p:sp>
        <p:cxnSp>
          <p:nvCxnSpPr>
            <p:cNvPr id="43" name="42 Conector recto de flecha"/>
            <p:cNvCxnSpPr/>
            <p:nvPr/>
          </p:nvCxnSpPr>
          <p:spPr>
            <a:xfrm>
              <a:off x="2915816" y="4941168"/>
              <a:ext cx="144016" cy="0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45 Conector recto de flecha"/>
            <p:cNvCxnSpPr/>
            <p:nvPr/>
          </p:nvCxnSpPr>
          <p:spPr>
            <a:xfrm>
              <a:off x="2915816" y="5157192"/>
              <a:ext cx="144016" cy="0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46 Conector recto de flecha"/>
            <p:cNvCxnSpPr/>
            <p:nvPr/>
          </p:nvCxnSpPr>
          <p:spPr>
            <a:xfrm>
              <a:off x="2915816" y="5373216"/>
              <a:ext cx="144016" cy="0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47 Conector recto de flecha"/>
            <p:cNvCxnSpPr/>
            <p:nvPr/>
          </p:nvCxnSpPr>
          <p:spPr>
            <a:xfrm>
              <a:off x="2915816" y="5589240"/>
              <a:ext cx="144016" cy="0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0" name="79 CuadroTexto"/>
          <p:cNvSpPr txBox="1"/>
          <p:nvPr/>
        </p:nvSpPr>
        <p:spPr>
          <a:xfrm>
            <a:off x="5220072" y="2977542"/>
            <a:ext cx="216024" cy="369332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>
                <a:solidFill>
                  <a:srgbClr val="000000"/>
                </a:solidFill>
              </a:rPr>
              <a:t>f</a:t>
            </a:r>
            <a:endParaRPr lang="es-CL" dirty="0">
              <a:solidFill>
                <a:srgbClr val="000000"/>
              </a:solidFill>
            </a:endParaRPr>
          </a:p>
        </p:txBody>
      </p:sp>
      <p:grpSp>
        <p:nvGrpSpPr>
          <p:cNvPr id="9" name="133 Grupo"/>
          <p:cNvGrpSpPr/>
          <p:nvPr/>
        </p:nvGrpSpPr>
        <p:grpSpPr>
          <a:xfrm>
            <a:off x="3491880" y="2791961"/>
            <a:ext cx="576064" cy="877951"/>
            <a:chOff x="3491880" y="4855305"/>
            <a:chExt cx="576064" cy="877951"/>
          </a:xfrm>
        </p:grpSpPr>
        <p:grpSp>
          <p:nvGrpSpPr>
            <p:cNvPr id="11" name="81 Grupo"/>
            <p:cNvGrpSpPr/>
            <p:nvPr/>
          </p:nvGrpSpPr>
          <p:grpSpPr>
            <a:xfrm>
              <a:off x="3779912" y="4855305"/>
              <a:ext cx="288032" cy="877951"/>
              <a:chOff x="3779912" y="1556792"/>
              <a:chExt cx="288032" cy="877951"/>
            </a:xfrm>
          </p:grpSpPr>
          <p:cxnSp>
            <p:nvCxnSpPr>
              <p:cNvPr id="67" name="66 Conector recto de flecha"/>
              <p:cNvCxnSpPr/>
              <p:nvPr/>
            </p:nvCxnSpPr>
            <p:spPr>
              <a:xfrm>
                <a:off x="3779912" y="1556792"/>
                <a:ext cx="288032" cy="0"/>
              </a:xfrm>
              <a:prstGeom prst="straightConnector1">
                <a:avLst/>
              </a:prstGeom>
              <a:ln w="28575">
                <a:solidFill>
                  <a:srgbClr val="33CC33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69 Conector recto de flecha"/>
              <p:cNvCxnSpPr/>
              <p:nvPr/>
            </p:nvCxnSpPr>
            <p:spPr>
              <a:xfrm>
                <a:off x="3779912" y="1628800"/>
                <a:ext cx="288032" cy="0"/>
              </a:xfrm>
              <a:prstGeom prst="straightConnector1">
                <a:avLst/>
              </a:prstGeom>
              <a:ln w="28575">
                <a:solidFill>
                  <a:srgbClr val="33CC33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70 Conector recto de flecha"/>
              <p:cNvCxnSpPr/>
              <p:nvPr/>
            </p:nvCxnSpPr>
            <p:spPr>
              <a:xfrm>
                <a:off x="3779912" y="1772816"/>
                <a:ext cx="288032" cy="0"/>
              </a:xfrm>
              <a:prstGeom prst="straightConnector1">
                <a:avLst/>
              </a:prstGeom>
              <a:ln w="28575">
                <a:solidFill>
                  <a:srgbClr val="33CC33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71 Conector recto de flecha"/>
              <p:cNvCxnSpPr/>
              <p:nvPr/>
            </p:nvCxnSpPr>
            <p:spPr>
              <a:xfrm>
                <a:off x="3779912" y="1889122"/>
                <a:ext cx="288032" cy="0"/>
              </a:xfrm>
              <a:prstGeom prst="straightConnector1">
                <a:avLst/>
              </a:prstGeom>
              <a:ln w="28575">
                <a:solidFill>
                  <a:srgbClr val="33CC33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72 Conector recto de flecha"/>
              <p:cNvCxnSpPr/>
              <p:nvPr/>
            </p:nvCxnSpPr>
            <p:spPr>
              <a:xfrm>
                <a:off x="3779912" y="1988840"/>
                <a:ext cx="288032" cy="0"/>
              </a:xfrm>
              <a:prstGeom prst="straightConnector1">
                <a:avLst/>
              </a:prstGeom>
              <a:ln w="28575">
                <a:solidFill>
                  <a:srgbClr val="33CC33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73 Conector recto de flecha"/>
              <p:cNvCxnSpPr/>
              <p:nvPr/>
            </p:nvCxnSpPr>
            <p:spPr>
              <a:xfrm>
                <a:off x="3779912" y="2105146"/>
                <a:ext cx="288032" cy="0"/>
              </a:xfrm>
              <a:prstGeom prst="straightConnector1">
                <a:avLst/>
              </a:prstGeom>
              <a:ln w="28575">
                <a:solidFill>
                  <a:srgbClr val="33CC33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74 Conector recto de flecha"/>
              <p:cNvCxnSpPr/>
              <p:nvPr/>
            </p:nvCxnSpPr>
            <p:spPr>
              <a:xfrm>
                <a:off x="3779912" y="2204864"/>
                <a:ext cx="288032" cy="0"/>
              </a:xfrm>
              <a:prstGeom prst="straightConnector1">
                <a:avLst/>
              </a:prstGeom>
              <a:ln w="28575">
                <a:solidFill>
                  <a:srgbClr val="33CC33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75 Conector recto de flecha"/>
              <p:cNvCxnSpPr/>
              <p:nvPr/>
            </p:nvCxnSpPr>
            <p:spPr>
              <a:xfrm>
                <a:off x="3779912" y="2276872"/>
                <a:ext cx="288032" cy="0"/>
              </a:xfrm>
              <a:prstGeom prst="straightConnector1">
                <a:avLst/>
              </a:prstGeom>
              <a:ln w="28575">
                <a:solidFill>
                  <a:srgbClr val="33CC33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76 Conector recto de flecha"/>
              <p:cNvCxnSpPr/>
              <p:nvPr/>
            </p:nvCxnSpPr>
            <p:spPr>
              <a:xfrm>
                <a:off x="3779912" y="2348880"/>
                <a:ext cx="288032" cy="0"/>
              </a:xfrm>
              <a:prstGeom prst="straightConnector1">
                <a:avLst/>
              </a:prstGeom>
              <a:ln w="28575">
                <a:solidFill>
                  <a:srgbClr val="33CC33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77 Conector recto de flecha"/>
              <p:cNvCxnSpPr/>
              <p:nvPr/>
            </p:nvCxnSpPr>
            <p:spPr>
              <a:xfrm>
                <a:off x="3779912" y="2434743"/>
                <a:ext cx="288032" cy="0"/>
              </a:xfrm>
              <a:prstGeom prst="straightConnector1">
                <a:avLst/>
              </a:prstGeom>
              <a:ln w="28575">
                <a:solidFill>
                  <a:srgbClr val="33CC33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1" name="80 CuadroTexto"/>
            <p:cNvSpPr txBox="1"/>
            <p:nvPr/>
          </p:nvSpPr>
          <p:spPr>
            <a:xfrm>
              <a:off x="3491880" y="5075892"/>
              <a:ext cx="216024" cy="369332"/>
            </a:xfrm>
            <a:prstGeom prst="rect">
              <a:avLst/>
            </a:prstGeom>
            <a:noFill/>
            <a:ln>
              <a:solidFill>
                <a:srgbClr val="33CC33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MX" dirty="0">
                  <a:solidFill>
                    <a:srgbClr val="000000"/>
                  </a:solidFill>
                </a:rPr>
                <a:t>f</a:t>
              </a:r>
              <a:endParaRPr lang="es-CL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2" name="103 Grupo"/>
          <p:cNvGrpSpPr/>
          <p:nvPr/>
        </p:nvGrpSpPr>
        <p:grpSpPr>
          <a:xfrm>
            <a:off x="4860032" y="2675655"/>
            <a:ext cx="432048" cy="1093975"/>
            <a:chOff x="3923928" y="5013176"/>
            <a:chExt cx="432048" cy="1093975"/>
          </a:xfrm>
        </p:grpSpPr>
        <p:cxnSp>
          <p:nvCxnSpPr>
            <p:cNvPr id="84" name="83 Conector recto de flecha"/>
            <p:cNvCxnSpPr/>
            <p:nvPr/>
          </p:nvCxnSpPr>
          <p:spPr>
            <a:xfrm>
              <a:off x="3923928" y="5589240"/>
              <a:ext cx="432048" cy="0"/>
            </a:xfrm>
            <a:prstGeom prst="straightConnector1">
              <a:avLst/>
            </a:prstGeom>
            <a:ln w="19050">
              <a:solidFill>
                <a:srgbClr val="33CC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84 Conector recto de flecha"/>
            <p:cNvCxnSpPr/>
            <p:nvPr/>
          </p:nvCxnSpPr>
          <p:spPr>
            <a:xfrm>
              <a:off x="3923928" y="5631718"/>
              <a:ext cx="432048" cy="0"/>
            </a:xfrm>
            <a:prstGeom prst="straightConnector1">
              <a:avLst/>
            </a:prstGeom>
            <a:ln w="19050">
              <a:solidFill>
                <a:srgbClr val="33CC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85 Conector recto de flecha"/>
            <p:cNvCxnSpPr/>
            <p:nvPr/>
          </p:nvCxnSpPr>
          <p:spPr>
            <a:xfrm>
              <a:off x="3923928" y="5716674"/>
              <a:ext cx="432048" cy="0"/>
            </a:xfrm>
            <a:prstGeom prst="straightConnector1">
              <a:avLst/>
            </a:prstGeom>
            <a:ln w="19050">
              <a:solidFill>
                <a:srgbClr val="33CC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86 Conector recto de flecha"/>
            <p:cNvCxnSpPr/>
            <p:nvPr/>
          </p:nvCxnSpPr>
          <p:spPr>
            <a:xfrm>
              <a:off x="3923928" y="5785284"/>
              <a:ext cx="432048" cy="0"/>
            </a:xfrm>
            <a:prstGeom prst="straightConnector1">
              <a:avLst/>
            </a:prstGeom>
            <a:ln w="19050">
              <a:solidFill>
                <a:srgbClr val="33CC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87 Conector recto de flecha"/>
            <p:cNvCxnSpPr/>
            <p:nvPr/>
          </p:nvCxnSpPr>
          <p:spPr>
            <a:xfrm>
              <a:off x="3923928" y="5844109"/>
              <a:ext cx="432048" cy="0"/>
            </a:xfrm>
            <a:prstGeom prst="straightConnector1">
              <a:avLst/>
            </a:prstGeom>
            <a:ln w="19050">
              <a:solidFill>
                <a:srgbClr val="33CC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88 Conector recto de flecha"/>
            <p:cNvCxnSpPr/>
            <p:nvPr/>
          </p:nvCxnSpPr>
          <p:spPr>
            <a:xfrm>
              <a:off x="3923928" y="5912719"/>
              <a:ext cx="432048" cy="0"/>
            </a:xfrm>
            <a:prstGeom prst="straightConnector1">
              <a:avLst/>
            </a:prstGeom>
            <a:ln w="19050">
              <a:solidFill>
                <a:srgbClr val="33CC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89 Conector recto de flecha"/>
            <p:cNvCxnSpPr/>
            <p:nvPr/>
          </p:nvCxnSpPr>
          <p:spPr>
            <a:xfrm>
              <a:off x="3923928" y="5971543"/>
              <a:ext cx="432048" cy="0"/>
            </a:xfrm>
            <a:prstGeom prst="straightConnector1">
              <a:avLst/>
            </a:prstGeom>
            <a:ln w="19050">
              <a:solidFill>
                <a:srgbClr val="33CC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90 Conector recto de flecha"/>
            <p:cNvCxnSpPr/>
            <p:nvPr/>
          </p:nvCxnSpPr>
          <p:spPr>
            <a:xfrm>
              <a:off x="3923928" y="6014022"/>
              <a:ext cx="432048" cy="0"/>
            </a:xfrm>
            <a:prstGeom prst="straightConnector1">
              <a:avLst/>
            </a:prstGeom>
            <a:ln w="19050">
              <a:solidFill>
                <a:srgbClr val="33CC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91 Conector recto de flecha"/>
            <p:cNvCxnSpPr/>
            <p:nvPr/>
          </p:nvCxnSpPr>
          <p:spPr>
            <a:xfrm>
              <a:off x="3923928" y="6056500"/>
              <a:ext cx="432048" cy="0"/>
            </a:xfrm>
            <a:prstGeom prst="straightConnector1">
              <a:avLst/>
            </a:prstGeom>
            <a:ln w="19050">
              <a:solidFill>
                <a:srgbClr val="33CC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92 Conector recto de flecha"/>
            <p:cNvCxnSpPr/>
            <p:nvPr/>
          </p:nvCxnSpPr>
          <p:spPr>
            <a:xfrm>
              <a:off x="3923928" y="6107151"/>
              <a:ext cx="432048" cy="0"/>
            </a:xfrm>
            <a:prstGeom prst="straightConnector1">
              <a:avLst/>
            </a:prstGeom>
            <a:ln w="19050">
              <a:solidFill>
                <a:srgbClr val="33CC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93 Conector recto de flecha"/>
            <p:cNvCxnSpPr/>
            <p:nvPr/>
          </p:nvCxnSpPr>
          <p:spPr>
            <a:xfrm>
              <a:off x="3923928" y="5013176"/>
              <a:ext cx="432048" cy="0"/>
            </a:xfrm>
            <a:prstGeom prst="straightConnector1">
              <a:avLst/>
            </a:prstGeom>
            <a:ln w="19050">
              <a:solidFill>
                <a:srgbClr val="33CC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94 Conector recto de flecha"/>
            <p:cNvCxnSpPr/>
            <p:nvPr/>
          </p:nvCxnSpPr>
          <p:spPr>
            <a:xfrm>
              <a:off x="3923928" y="5055654"/>
              <a:ext cx="432048" cy="0"/>
            </a:xfrm>
            <a:prstGeom prst="straightConnector1">
              <a:avLst/>
            </a:prstGeom>
            <a:ln w="19050">
              <a:solidFill>
                <a:srgbClr val="33CC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95 Conector recto de flecha"/>
            <p:cNvCxnSpPr/>
            <p:nvPr/>
          </p:nvCxnSpPr>
          <p:spPr>
            <a:xfrm>
              <a:off x="3923928" y="5140610"/>
              <a:ext cx="432048" cy="0"/>
            </a:xfrm>
            <a:prstGeom prst="straightConnector1">
              <a:avLst/>
            </a:prstGeom>
            <a:ln w="19050">
              <a:solidFill>
                <a:srgbClr val="33CC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96 Conector recto de flecha"/>
            <p:cNvCxnSpPr/>
            <p:nvPr/>
          </p:nvCxnSpPr>
          <p:spPr>
            <a:xfrm>
              <a:off x="3923928" y="5209220"/>
              <a:ext cx="432048" cy="0"/>
            </a:xfrm>
            <a:prstGeom prst="straightConnector1">
              <a:avLst/>
            </a:prstGeom>
            <a:ln w="19050">
              <a:solidFill>
                <a:srgbClr val="33CC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97 Conector recto de flecha"/>
            <p:cNvCxnSpPr/>
            <p:nvPr/>
          </p:nvCxnSpPr>
          <p:spPr>
            <a:xfrm>
              <a:off x="3923928" y="5268045"/>
              <a:ext cx="432048" cy="0"/>
            </a:xfrm>
            <a:prstGeom prst="straightConnector1">
              <a:avLst/>
            </a:prstGeom>
            <a:ln w="19050">
              <a:solidFill>
                <a:srgbClr val="33CC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98 Conector recto de flecha"/>
            <p:cNvCxnSpPr/>
            <p:nvPr/>
          </p:nvCxnSpPr>
          <p:spPr>
            <a:xfrm>
              <a:off x="3923928" y="5336655"/>
              <a:ext cx="432048" cy="0"/>
            </a:xfrm>
            <a:prstGeom prst="straightConnector1">
              <a:avLst/>
            </a:prstGeom>
            <a:ln w="19050">
              <a:solidFill>
                <a:srgbClr val="33CC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99 Conector recto de flecha"/>
            <p:cNvCxnSpPr/>
            <p:nvPr/>
          </p:nvCxnSpPr>
          <p:spPr>
            <a:xfrm>
              <a:off x="3923928" y="5395479"/>
              <a:ext cx="432048" cy="0"/>
            </a:xfrm>
            <a:prstGeom prst="straightConnector1">
              <a:avLst/>
            </a:prstGeom>
            <a:ln w="19050">
              <a:solidFill>
                <a:srgbClr val="33CC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100 Conector recto de flecha"/>
            <p:cNvCxnSpPr/>
            <p:nvPr/>
          </p:nvCxnSpPr>
          <p:spPr>
            <a:xfrm>
              <a:off x="3923928" y="5437958"/>
              <a:ext cx="432048" cy="0"/>
            </a:xfrm>
            <a:prstGeom prst="straightConnector1">
              <a:avLst/>
            </a:prstGeom>
            <a:ln w="19050">
              <a:solidFill>
                <a:srgbClr val="33CC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101 Conector recto de flecha"/>
            <p:cNvCxnSpPr/>
            <p:nvPr/>
          </p:nvCxnSpPr>
          <p:spPr>
            <a:xfrm>
              <a:off x="3923928" y="5480436"/>
              <a:ext cx="432048" cy="0"/>
            </a:xfrm>
            <a:prstGeom prst="straightConnector1">
              <a:avLst/>
            </a:prstGeom>
            <a:ln w="19050">
              <a:solidFill>
                <a:srgbClr val="33CC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102 Conector recto de flecha"/>
            <p:cNvCxnSpPr/>
            <p:nvPr/>
          </p:nvCxnSpPr>
          <p:spPr>
            <a:xfrm>
              <a:off x="3923928" y="5531087"/>
              <a:ext cx="432048" cy="0"/>
            </a:xfrm>
            <a:prstGeom prst="straightConnector1">
              <a:avLst/>
            </a:prstGeom>
            <a:ln w="19050">
              <a:solidFill>
                <a:srgbClr val="33CC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114 Grupo"/>
          <p:cNvGrpSpPr/>
          <p:nvPr/>
        </p:nvGrpSpPr>
        <p:grpSpPr>
          <a:xfrm>
            <a:off x="4270118" y="2780839"/>
            <a:ext cx="445898" cy="875218"/>
            <a:chOff x="4067944" y="4570006"/>
            <a:chExt cx="445898" cy="875218"/>
          </a:xfrm>
        </p:grpSpPr>
        <p:sp>
          <p:nvSpPr>
            <p:cNvPr id="105" name="104 CuadroTexto"/>
            <p:cNvSpPr txBox="1"/>
            <p:nvPr/>
          </p:nvSpPr>
          <p:spPr>
            <a:xfrm>
              <a:off x="4067944" y="4832158"/>
              <a:ext cx="216024" cy="369332"/>
            </a:xfrm>
            <a:prstGeom prst="rect">
              <a:avLst/>
            </a:prstGeom>
            <a:noFill/>
            <a:ln>
              <a:solidFill>
                <a:srgbClr val="00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rgbClr val="000000"/>
                  </a:solidFill>
                </a:rPr>
                <a:t>ē</a:t>
              </a:r>
            </a:p>
          </p:txBody>
        </p:sp>
        <p:cxnSp>
          <p:nvCxnSpPr>
            <p:cNvPr id="106" name="105 Conector recto de flecha"/>
            <p:cNvCxnSpPr/>
            <p:nvPr/>
          </p:nvCxnSpPr>
          <p:spPr>
            <a:xfrm>
              <a:off x="4364360" y="4570006"/>
              <a:ext cx="144016" cy="0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106 Conector recto de flecha"/>
            <p:cNvCxnSpPr/>
            <p:nvPr/>
          </p:nvCxnSpPr>
          <p:spPr>
            <a:xfrm>
              <a:off x="4348307" y="4669724"/>
              <a:ext cx="144016" cy="0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107 Conector recto de flecha"/>
            <p:cNvCxnSpPr/>
            <p:nvPr/>
          </p:nvCxnSpPr>
          <p:spPr>
            <a:xfrm>
              <a:off x="4362157" y="4769442"/>
              <a:ext cx="144016" cy="0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108 Conector recto de flecha"/>
            <p:cNvCxnSpPr/>
            <p:nvPr/>
          </p:nvCxnSpPr>
          <p:spPr>
            <a:xfrm>
              <a:off x="4348297" y="4869160"/>
              <a:ext cx="144016" cy="0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109 Conector recto de flecha"/>
            <p:cNvCxnSpPr/>
            <p:nvPr/>
          </p:nvCxnSpPr>
          <p:spPr>
            <a:xfrm>
              <a:off x="4336650" y="4985466"/>
              <a:ext cx="144016" cy="0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110 Conector recto de flecha"/>
            <p:cNvCxnSpPr/>
            <p:nvPr/>
          </p:nvCxnSpPr>
          <p:spPr>
            <a:xfrm>
              <a:off x="4355781" y="5099039"/>
              <a:ext cx="144016" cy="0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111 Conector recto de flecha"/>
            <p:cNvCxnSpPr/>
            <p:nvPr/>
          </p:nvCxnSpPr>
          <p:spPr>
            <a:xfrm>
              <a:off x="4348282" y="5215345"/>
              <a:ext cx="144016" cy="0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112 Conector recto de flecha"/>
            <p:cNvCxnSpPr/>
            <p:nvPr/>
          </p:nvCxnSpPr>
          <p:spPr>
            <a:xfrm>
              <a:off x="4345039" y="5345506"/>
              <a:ext cx="144016" cy="0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113 Conector recto de flecha"/>
            <p:cNvCxnSpPr/>
            <p:nvPr/>
          </p:nvCxnSpPr>
          <p:spPr>
            <a:xfrm>
              <a:off x="4369826" y="5445224"/>
              <a:ext cx="144016" cy="0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130 Grupo"/>
          <p:cNvGrpSpPr/>
          <p:nvPr/>
        </p:nvGrpSpPr>
        <p:grpSpPr>
          <a:xfrm>
            <a:off x="1835696" y="2647945"/>
            <a:ext cx="864096" cy="936104"/>
            <a:chOff x="1691680" y="4149080"/>
            <a:chExt cx="864096" cy="936104"/>
          </a:xfrm>
        </p:grpSpPr>
        <p:cxnSp>
          <p:nvCxnSpPr>
            <p:cNvPr id="36" name="35 Conector recto de flecha"/>
            <p:cNvCxnSpPr/>
            <p:nvPr/>
          </p:nvCxnSpPr>
          <p:spPr>
            <a:xfrm>
              <a:off x="1691680" y="4509120"/>
              <a:ext cx="864096" cy="0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36 Conector recto de flecha"/>
            <p:cNvCxnSpPr/>
            <p:nvPr/>
          </p:nvCxnSpPr>
          <p:spPr>
            <a:xfrm>
              <a:off x="1691680" y="4653136"/>
              <a:ext cx="864096" cy="0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37 Conector recto de flecha"/>
            <p:cNvCxnSpPr/>
            <p:nvPr/>
          </p:nvCxnSpPr>
          <p:spPr>
            <a:xfrm>
              <a:off x="1691680" y="4869160"/>
              <a:ext cx="864096" cy="0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38 Conector recto de flecha"/>
            <p:cNvCxnSpPr/>
            <p:nvPr/>
          </p:nvCxnSpPr>
          <p:spPr>
            <a:xfrm>
              <a:off x="1691680" y="5085184"/>
              <a:ext cx="864096" cy="0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" name="115 CuadroTexto"/>
            <p:cNvSpPr txBox="1"/>
            <p:nvPr/>
          </p:nvSpPr>
          <p:spPr>
            <a:xfrm>
              <a:off x="1979712" y="4149080"/>
              <a:ext cx="216024" cy="369332"/>
            </a:xfrm>
            <a:prstGeom prst="rect">
              <a:avLst/>
            </a:prstGeom>
            <a:noFill/>
            <a:ln>
              <a:solidFill>
                <a:srgbClr val="00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MX" dirty="0">
                  <a:solidFill>
                    <a:srgbClr val="000000"/>
                  </a:solidFill>
                </a:rPr>
                <a:t>f</a:t>
              </a:r>
              <a:endParaRPr lang="es-CL" dirty="0">
                <a:solidFill>
                  <a:srgbClr val="000000"/>
                </a:solidFill>
              </a:endParaRPr>
            </a:p>
          </p:txBody>
        </p:sp>
      </p:grpSp>
      <p:sp>
        <p:nvSpPr>
          <p:cNvPr id="117" name="116 CuadroTexto"/>
          <p:cNvSpPr txBox="1"/>
          <p:nvPr/>
        </p:nvSpPr>
        <p:spPr>
          <a:xfrm>
            <a:off x="5580112" y="4294837"/>
            <a:ext cx="1008112" cy="369332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>
                <a:solidFill>
                  <a:srgbClr val="000000"/>
                </a:solidFill>
              </a:rPr>
              <a:t>f = fotón</a:t>
            </a:r>
            <a:endParaRPr lang="es-CL" dirty="0">
              <a:solidFill>
                <a:srgbClr val="000000"/>
              </a:solidFill>
            </a:endParaRPr>
          </a:p>
        </p:txBody>
      </p:sp>
      <p:sp>
        <p:nvSpPr>
          <p:cNvPr id="118" name="117 CuadroTexto"/>
          <p:cNvSpPr txBox="1"/>
          <p:nvPr/>
        </p:nvSpPr>
        <p:spPr>
          <a:xfrm>
            <a:off x="5580112" y="4592161"/>
            <a:ext cx="1512168" cy="369332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rgbClr val="000000"/>
                </a:solidFill>
              </a:rPr>
              <a:t>ē = electrón</a:t>
            </a:r>
          </a:p>
        </p:txBody>
      </p:sp>
      <p:sp>
        <p:nvSpPr>
          <p:cNvPr id="119" name="118 Lágrima"/>
          <p:cNvSpPr/>
          <p:nvPr/>
        </p:nvSpPr>
        <p:spPr>
          <a:xfrm rot="4355207">
            <a:off x="6540121" y="2940812"/>
            <a:ext cx="360040" cy="504056"/>
          </a:xfrm>
          <a:prstGeom prst="teardrop">
            <a:avLst/>
          </a:prstGeom>
          <a:noFill/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0000"/>
              </a:solidFill>
            </a:endParaRPr>
          </a:p>
        </p:txBody>
      </p:sp>
      <p:sp>
        <p:nvSpPr>
          <p:cNvPr id="120" name="119 Elipse"/>
          <p:cNvSpPr/>
          <p:nvPr/>
        </p:nvSpPr>
        <p:spPr>
          <a:xfrm>
            <a:off x="6498556" y="3121558"/>
            <a:ext cx="72008" cy="216024"/>
          </a:xfrm>
          <a:prstGeom prst="ellips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0000"/>
              </a:solidFill>
            </a:endParaRPr>
          </a:p>
        </p:txBody>
      </p:sp>
      <p:sp>
        <p:nvSpPr>
          <p:cNvPr id="123" name="122 Forma libre"/>
          <p:cNvSpPr/>
          <p:nvPr/>
        </p:nvSpPr>
        <p:spPr>
          <a:xfrm>
            <a:off x="6300192" y="2856151"/>
            <a:ext cx="429491" cy="169175"/>
          </a:xfrm>
          <a:custGeom>
            <a:avLst/>
            <a:gdLst>
              <a:gd name="connsiteX0" fmla="*/ 429491 w 429491"/>
              <a:gd name="connsiteY0" fmla="*/ 152400 h 169175"/>
              <a:gd name="connsiteX1" fmla="*/ 277091 w 429491"/>
              <a:gd name="connsiteY1" fmla="*/ 124691 h 169175"/>
              <a:gd name="connsiteX2" fmla="*/ 235528 w 429491"/>
              <a:gd name="connsiteY2" fmla="*/ 96982 h 169175"/>
              <a:gd name="connsiteX3" fmla="*/ 124691 w 429491"/>
              <a:gd name="connsiteY3" fmla="*/ 69273 h 169175"/>
              <a:gd name="connsiteX4" fmla="*/ 83128 w 429491"/>
              <a:gd name="connsiteY4" fmla="*/ 55418 h 169175"/>
              <a:gd name="connsiteX5" fmla="*/ 0 w 429491"/>
              <a:gd name="connsiteY5" fmla="*/ 0 h 169175"/>
              <a:gd name="connsiteX6" fmla="*/ 83128 w 429491"/>
              <a:gd name="connsiteY6" fmla="*/ 96982 h 169175"/>
              <a:gd name="connsiteX7" fmla="*/ 124691 w 429491"/>
              <a:gd name="connsiteY7" fmla="*/ 124691 h 169175"/>
              <a:gd name="connsiteX8" fmla="*/ 221673 w 429491"/>
              <a:gd name="connsiteY8" fmla="*/ 138545 h 169175"/>
              <a:gd name="connsiteX9" fmla="*/ 332509 w 429491"/>
              <a:gd name="connsiteY9" fmla="*/ 166254 h 169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29491" h="169175">
                <a:moveTo>
                  <a:pt x="429491" y="152400"/>
                </a:moveTo>
                <a:cubicBezTo>
                  <a:pt x="407024" y="149190"/>
                  <a:pt x="309750" y="138687"/>
                  <a:pt x="277091" y="124691"/>
                </a:cubicBezTo>
                <a:cubicBezTo>
                  <a:pt x="261786" y="118132"/>
                  <a:pt x="250421" y="104429"/>
                  <a:pt x="235528" y="96982"/>
                </a:cubicBezTo>
                <a:cubicBezTo>
                  <a:pt x="203855" y="81145"/>
                  <a:pt x="156314" y="77179"/>
                  <a:pt x="124691" y="69273"/>
                </a:cubicBezTo>
                <a:cubicBezTo>
                  <a:pt x="110523" y="65731"/>
                  <a:pt x="95894" y="62510"/>
                  <a:pt x="83128" y="55418"/>
                </a:cubicBezTo>
                <a:cubicBezTo>
                  <a:pt x="54017" y="39245"/>
                  <a:pt x="0" y="0"/>
                  <a:pt x="0" y="0"/>
                </a:cubicBezTo>
                <a:cubicBezTo>
                  <a:pt x="25070" y="37604"/>
                  <a:pt x="42812" y="70105"/>
                  <a:pt x="83128" y="96982"/>
                </a:cubicBezTo>
                <a:cubicBezTo>
                  <a:pt x="96982" y="106218"/>
                  <a:pt x="108742" y="119906"/>
                  <a:pt x="124691" y="124691"/>
                </a:cubicBezTo>
                <a:cubicBezTo>
                  <a:pt x="155969" y="134074"/>
                  <a:pt x="189346" y="133927"/>
                  <a:pt x="221673" y="138545"/>
                </a:cubicBezTo>
                <a:cubicBezTo>
                  <a:pt x="313562" y="169175"/>
                  <a:pt x="275592" y="166254"/>
                  <a:pt x="332509" y="166254"/>
                </a:cubicBezTo>
              </a:path>
            </a:pathLst>
          </a:custGeom>
          <a:solidFill>
            <a:schemeClr val="tx1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0000"/>
              </a:solidFill>
            </a:endParaRPr>
          </a:p>
        </p:txBody>
      </p:sp>
      <p:sp>
        <p:nvSpPr>
          <p:cNvPr id="124" name="123 Forma libre"/>
          <p:cNvSpPr/>
          <p:nvPr/>
        </p:nvSpPr>
        <p:spPr>
          <a:xfrm>
            <a:off x="6355610" y="3379584"/>
            <a:ext cx="286327" cy="170044"/>
          </a:xfrm>
          <a:custGeom>
            <a:avLst/>
            <a:gdLst>
              <a:gd name="connsiteX0" fmla="*/ 277091 w 286327"/>
              <a:gd name="connsiteY0" fmla="*/ 30749 h 170044"/>
              <a:gd name="connsiteX1" fmla="*/ 235528 w 286327"/>
              <a:gd name="connsiteY1" fmla="*/ 3040 h 170044"/>
              <a:gd name="connsiteX2" fmla="*/ 124691 w 286327"/>
              <a:gd name="connsiteY2" fmla="*/ 30749 h 170044"/>
              <a:gd name="connsiteX3" fmla="*/ 96982 w 286327"/>
              <a:gd name="connsiteY3" fmla="*/ 72312 h 170044"/>
              <a:gd name="connsiteX4" fmla="*/ 55419 w 286327"/>
              <a:gd name="connsiteY4" fmla="*/ 86167 h 170044"/>
              <a:gd name="connsiteX5" fmla="*/ 41564 w 286327"/>
              <a:gd name="connsiteY5" fmla="*/ 127730 h 170044"/>
              <a:gd name="connsiteX6" fmla="*/ 0 w 286327"/>
              <a:gd name="connsiteY6" fmla="*/ 155440 h 170044"/>
              <a:gd name="connsiteX7" fmla="*/ 41564 w 286327"/>
              <a:gd name="connsiteY7" fmla="*/ 141585 h 170044"/>
              <a:gd name="connsiteX8" fmla="*/ 124691 w 286327"/>
              <a:gd name="connsiteY8" fmla="*/ 86167 h 170044"/>
              <a:gd name="connsiteX9" fmla="*/ 180110 w 286327"/>
              <a:gd name="connsiteY9" fmla="*/ 16894 h 170044"/>
              <a:gd name="connsiteX10" fmla="*/ 277091 w 286327"/>
              <a:gd name="connsiteY10" fmla="*/ 30749 h 170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6327" h="170044">
                <a:moveTo>
                  <a:pt x="277091" y="30749"/>
                </a:moveTo>
                <a:cubicBezTo>
                  <a:pt x="286327" y="28440"/>
                  <a:pt x="252050" y="5105"/>
                  <a:pt x="235528" y="3040"/>
                </a:cubicBezTo>
                <a:cubicBezTo>
                  <a:pt x="211207" y="0"/>
                  <a:pt x="151835" y="21701"/>
                  <a:pt x="124691" y="30749"/>
                </a:cubicBezTo>
                <a:cubicBezTo>
                  <a:pt x="115455" y="44603"/>
                  <a:pt x="109984" y="61910"/>
                  <a:pt x="96982" y="72312"/>
                </a:cubicBezTo>
                <a:cubicBezTo>
                  <a:pt x="85578" y="81435"/>
                  <a:pt x="65745" y="75841"/>
                  <a:pt x="55419" y="86167"/>
                </a:cubicBezTo>
                <a:cubicBezTo>
                  <a:pt x="45093" y="96493"/>
                  <a:pt x="50687" y="116326"/>
                  <a:pt x="41564" y="127730"/>
                </a:cubicBezTo>
                <a:cubicBezTo>
                  <a:pt x="31162" y="140732"/>
                  <a:pt x="0" y="138789"/>
                  <a:pt x="0" y="155440"/>
                </a:cubicBezTo>
                <a:cubicBezTo>
                  <a:pt x="0" y="170044"/>
                  <a:pt x="28798" y="148677"/>
                  <a:pt x="41564" y="141585"/>
                </a:cubicBezTo>
                <a:cubicBezTo>
                  <a:pt x="70675" y="125412"/>
                  <a:pt x="124691" y="86167"/>
                  <a:pt x="124691" y="86167"/>
                </a:cubicBezTo>
                <a:cubicBezTo>
                  <a:pt x="130040" y="78143"/>
                  <a:pt x="163850" y="21540"/>
                  <a:pt x="180110" y="16894"/>
                </a:cubicBezTo>
                <a:cubicBezTo>
                  <a:pt x="202312" y="10551"/>
                  <a:pt x="267855" y="33058"/>
                  <a:pt x="277091" y="30749"/>
                </a:cubicBezTo>
                <a:close/>
              </a:path>
            </a:pathLst>
          </a:custGeom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0000"/>
              </a:solidFill>
            </a:endParaRPr>
          </a:p>
        </p:txBody>
      </p:sp>
      <p:cxnSp>
        <p:nvCxnSpPr>
          <p:cNvPr id="126" name="125 Conector recto"/>
          <p:cNvCxnSpPr/>
          <p:nvPr/>
        </p:nvCxnSpPr>
        <p:spPr>
          <a:xfrm>
            <a:off x="5665975" y="2634179"/>
            <a:ext cx="504056" cy="216024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126 Conector recto"/>
          <p:cNvCxnSpPr/>
          <p:nvPr/>
        </p:nvCxnSpPr>
        <p:spPr>
          <a:xfrm flipV="1">
            <a:off x="5682563" y="3584049"/>
            <a:ext cx="445903" cy="216024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128 Elipse"/>
          <p:cNvSpPr/>
          <p:nvPr/>
        </p:nvSpPr>
        <p:spPr>
          <a:xfrm>
            <a:off x="6481968" y="3179711"/>
            <a:ext cx="45719" cy="72008"/>
          </a:xfrm>
          <a:prstGeom prst="ellipse">
            <a:avLst/>
          </a:prstGeom>
          <a:solidFill>
            <a:schemeClr val="tx1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0000"/>
              </a:solidFill>
            </a:endParaRPr>
          </a:p>
        </p:txBody>
      </p:sp>
      <p:sp>
        <p:nvSpPr>
          <p:cNvPr id="135" name="134 CuadroTexto"/>
          <p:cNvSpPr txBox="1"/>
          <p:nvPr/>
        </p:nvSpPr>
        <p:spPr>
          <a:xfrm>
            <a:off x="1763688" y="827420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u="sng" dirty="0">
                <a:solidFill>
                  <a:srgbClr val="000000"/>
                </a:solidFill>
              </a:rPr>
              <a:t>VISOR NOCTURNO AMPLIFICADOR DE LUZ (LLL)</a:t>
            </a:r>
            <a:endParaRPr lang="es-CL" b="1" u="sng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" grpId="0" animBg="1"/>
      <p:bldP spid="1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1187450" y="333375"/>
            <a:ext cx="66976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sz="2400" b="1" u="sng">
                <a:effectLst>
                  <a:outerShdw blurRad="38100" dist="38100" dir="2700000" algn="tl">
                    <a:srgbClr val="000000"/>
                  </a:outerShdw>
                </a:effectLst>
              </a:rPr>
              <a:t>LAS RADIACIONES INFRARROJAS</a:t>
            </a:r>
            <a:endParaRPr lang="es-MX" sz="2400" b="1" u="sng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243" name="Text Box 48"/>
          <p:cNvSpPr txBox="1">
            <a:spLocks noChangeArrowheads="1"/>
          </p:cNvSpPr>
          <p:nvPr/>
        </p:nvSpPr>
        <p:spPr bwMode="auto">
          <a:xfrm>
            <a:off x="684213" y="908050"/>
            <a:ext cx="7920037" cy="5629275"/>
          </a:xfrm>
          <a:prstGeom prst="rect">
            <a:avLst/>
          </a:prstGeom>
          <a:solidFill>
            <a:schemeClr val="tx1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l">
              <a:spcBef>
                <a:spcPct val="50000"/>
              </a:spcBef>
              <a:buFontTx/>
              <a:buAutoNum type="arabicPeriod"/>
            </a:pPr>
            <a:r>
              <a:rPr lang="es-ES_tradnl" b="1">
                <a:solidFill>
                  <a:srgbClr val="000099"/>
                </a:solidFill>
              </a:rPr>
              <a:t>Todo cuerpo o material sólido cuya temperatura sea mayor a 0º Absoluto  (-273ºC), emite radiaciones Infrarrojas.</a:t>
            </a:r>
          </a:p>
          <a:p>
            <a:pPr marL="342900" indent="-342900" algn="l">
              <a:spcBef>
                <a:spcPct val="50000"/>
              </a:spcBef>
              <a:buFontTx/>
              <a:buAutoNum type="arabicPeriod"/>
            </a:pPr>
            <a:r>
              <a:rPr lang="es-ES_tradnl" b="1">
                <a:solidFill>
                  <a:srgbClr val="000099"/>
                </a:solidFill>
              </a:rPr>
              <a:t>Las radiaciones Infrarrojas emitidas son No Coherentes (varias frecuencias) pero siempre </a:t>
            </a:r>
            <a:r>
              <a:rPr lang="es-ES_tradnl" b="1">
                <a:solidFill>
                  <a:srgbClr val="FF3300"/>
                </a:solidFill>
              </a:rPr>
              <a:t>presentan una frecuencia en las que las emisiones tienen una máxima intensidad.</a:t>
            </a:r>
            <a:r>
              <a:rPr lang="es-ES_tradnl" b="1">
                <a:solidFill>
                  <a:srgbClr val="000099"/>
                </a:solidFill>
              </a:rPr>
              <a:t> Para esa frecuencia se desarrollan los sensores que se especializarán en la detección de ese tipo de objeto o blanco. Ejemplos:</a:t>
            </a:r>
          </a:p>
          <a:p>
            <a:pPr marL="800100" lvl="1" indent="-342900" algn="l">
              <a:spcBef>
                <a:spcPct val="50000"/>
              </a:spcBef>
              <a:buFontTx/>
              <a:buChar char="•"/>
            </a:pPr>
            <a:r>
              <a:rPr lang="es-ES_tradnl" b="1">
                <a:solidFill>
                  <a:srgbClr val="000099"/>
                </a:solidFill>
              </a:rPr>
              <a:t>Turbinas de avión: Infrarrojo Medio</a:t>
            </a:r>
          </a:p>
          <a:p>
            <a:pPr marL="800100" lvl="1" indent="-342900" algn="l">
              <a:spcBef>
                <a:spcPct val="50000"/>
              </a:spcBef>
              <a:buFontTx/>
              <a:buChar char="•"/>
            </a:pPr>
            <a:r>
              <a:rPr lang="es-ES_tradnl" b="1">
                <a:solidFill>
                  <a:srgbClr val="000099"/>
                </a:solidFill>
              </a:rPr>
              <a:t>Descargas de buques: Infrarrojo Lejano</a:t>
            </a:r>
          </a:p>
          <a:p>
            <a:pPr marL="800100" lvl="1" indent="-342900" algn="l">
              <a:spcBef>
                <a:spcPct val="50000"/>
              </a:spcBef>
              <a:buFontTx/>
              <a:buChar char="•"/>
            </a:pPr>
            <a:r>
              <a:rPr lang="es-ES_tradnl" b="1">
                <a:solidFill>
                  <a:srgbClr val="000099"/>
                </a:solidFill>
              </a:rPr>
              <a:t>Cuerpo humano: Infrarrojo Lejano (9 </a:t>
            </a:r>
            <a:r>
              <a:rPr lang="en-US" b="1">
                <a:solidFill>
                  <a:srgbClr val="000099"/>
                </a:solidFill>
              </a:rPr>
              <a:t>µ</a:t>
            </a:r>
            <a:r>
              <a:rPr lang="es-ES_tradnl" b="1">
                <a:solidFill>
                  <a:srgbClr val="000099"/>
                </a:solidFill>
              </a:rPr>
              <a:t> )</a:t>
            </a:r>
          </a:p>
          <a:p>
            <a:pPr marL="342900" indent="-342900" algn="l">
              <a:spcBef>
                <a:spcPct val="50000"/>
              </a:spcBef>
              <a:buFontTx/>
              <a:buAutoNum type="arabicPeriod"/>
            </a:pPr>
            <a:r>
              <a:rPr lang="es-ES_tradnl" b="1">
                <a:solidFill>
                  <a:srgbClr val="000099"/>
                </a:solidFill>
              </a:rPr>
              <a:t>La detección de un blanco depende del </a:t>
            </a:r>
            <a:r>
              <a:rPr lang="es-ES_tradnl" b="1">
                <a:solidFill>
                  <a:srgbClr val="FF0000"/>
                </a:solidFill>
              </a:rPr>
              <a:t>contraste</a:t>
            </a:r>
            <a:r>
              <a:rPr lang="es-ES_tradnl" b="1">
                <a:solidFill>
                  <a:srgbClr val="000099"/>
                </a:solidFill>
              </a:rPr>
              <a:t> entre éste y el medio que lo rodea, a mayor contraste, mejor detección. (un objeto caliente sobre un fondo frío, es un excelente blanco)</a:t>
            </a:r>
          </a:p>
          <a:p>
            <a:pPr marL="342900" indent="-342900" algn="l">
              <a:spcBef>
                <a:spcPct val="50000"/>
              </a:spcBef>
              <a:buFontTx/>
              <a:buAutoNum type="arabicPeriod"/>
            </a:pPr>
            <a:r>
              <a:rPr lang="es-ES_tradnl" b="1">
                <a:solidFill>
                  <a:srgbClr val="000099"/>
                </a:solidFill>
              </a:rPr>
              <a:t>Las radiaciones son generadas por dos tipos de fuentes:</a:t>
            </a:r>
          </a:p>
          <a:p>
            <a:pPr marL="800100" lvl="1" indent="-342900" algn="l">
              <a:spcBef>
                <a:spcPct val="50000"/>
              </a:spcBef>
              <a:buFontTx/>
              <a:buAutoNum type="alphaLcParenR"/>
            </a:pPr>
            <a:r>
              <a:rPr lang="es-ES_tradnl" b="1">
                <a:solidFill>
                  <a:srgbClr val="000099"/>
                </a:solidFill>
              </a:rPr>
              <a:t>Los </a:t>
            </a:r>
            <a:r>
              <a:rPr lang="es-ES_tradnl" b="1">
                <a:solidFill>
                  <a:srgbClr val="000000"/>
                </a:solidFill>
              </a:rPr>
              <a:t>Radiadores Selectivos</a:t>
            </a:r>
            <a:r>
              <a:rPr lang="es-ES_tradnl" b="1">
                <a:solidFill>
                  <a:srgbClr val="000099"/>
                </a:solidFill>
              </a:rPr>
              <a:t>. (</a:t>
            </a:r>
            <a:r>
              <a:rPr lang="es-ES_tradnl" sz="1600" b="1">
                <a:solidFill>
                  <a:srgbClr val="000099"/>
                </a:solidFill>
              </a:rPr>
              <a:t>Excitación de átomos o moléculas individuales)</a:t>
            </a:r>
            <a:endParaRPr lang="es-MX" sz="1600" b="1">
              <a:solidFill>
                <a:srgbClr val="000099"/>
              </a:solidFill>
            </a:endParaRPr>
          </a:p>
          <a:p>
            <a:pPr marL="800100" lvl="1" indent="-342900" algn="l">
              <a:spcBef>
                <a:spcPct val="50000"/>
              </a:spcBef>
              <a:buFontTx/>
              <a:buAutoNum type="alphaLcParenR"/>
            </a:pPr>
            <a:r>
              <a:rPr lang="es-ES_tradnl" b="1">
                <a:solidFill>
                  <a:srgbClr val="000099"/>
                </a:solidFill>
              </a:rPr>
              <a:t>Los </a:t>
            </a:r>
            <a:r>
              <a:rPr lang="es-ES_tradnl" b="1">
                <a:solidFill>
                  <a:srgbClr val="FF0000"/>
                </a:solidFill>
              </a:rPr>
              <a:t>Radiadores Térmicos</a:t>
            </a:r>
            <a:r>
              <a:rPr lang="es-ES_tradnl" b="1">
                <a:solidFill>
                  <a:srgbClr val="000099"/>
                </a:solidFill>
              </a:rPr>
              <a:t>.(</a:t>
            </a:r>
            <a:r>
              <a:rPr lang="es-ES_tradnl" sz="1400" b="1">
                <a:solidFill>
                  <a:srgbClr val="000099"/>
                </a:solidFill>
              </a:rPr>
              <a:t> </a:t>
            </a:r>
            <a:r>
              <a:rPr lang="es-ES_tradnl" sz="1600" b="1">
                <a:solidFill>
                  <a:srgbClr val="000099"/>
                </a:solidFill>
              </a:rPr>
              <a:t>Radiación por cuerpos calientes)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34" name="Text Box 26"/>
          <p:cNvSpPr txBox="1">
            <a:spLocks noChangeArrowheads="1"/>
          </p:cNvSpPr>
          <p:nvPr/>
        </p:nvSpPr>
        <p:spPr bwMode="auto">
          <a:xfrm>
            <a:off x="684213" y="439738"/>
            <a:ext cx="8135937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sz="2200" b="1" u="sng">
                <a:effectLst>
                  <a:outerShdw blurRad="38100" dist="38100" dir="2700000" algn="tl">
                    <a:srgbClr val="000000"/>
                  </a:outerShdw>
                </a:effectLst>
              </a:rPr>
              <a:t>CARACTERISTICAS DE LAS FUENTES DE RADIACION IR</a:t>
            </a:r>
            <a:endParaRPr lang="es-MX" sz="2200" b="1" u="sng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2" name="Group 30"/>
          <p:cNvGrpSpPr>
            <a:grpSpLocks/>
          </p:cNvGrpSpPr>
          <p:nvPr/>
        </p:nvGrpSpPr>
        <p:grpSpPr bwMode="auto">
          <a:xfrm>
            <a:off x="4859338" y="1341438"/>
            <a:ext cx="3960812" cy="5219700"/>
            <a:chOff x="3061" y="845"/>
            <a:chExt cx="2495" cy="3288"/>
          </a:xfrm>
        </p:grpSpPr>
        <p:grpSp>
          <p:nvGrpSpPr>
            <p:cNvPr id="14357" name="Group 24"/>
            <p:cNvGrpSpPr>
              <a:grpSpLocks/>
            </p:cNvGrpSpPr>
            <p:nvPr/>
          </p:nvGrpSpPr>
          <p:grpSpPr bwMode="auto">
            <a:xfrm>
              <a:off x="3061" y="845"/>
              <a:ext cx="2359" cy="2732"/>
              <a:chOff x="249" y="1298"/>
              <a:chExt cx="2359" cy="2732"/>
            </a:xfrm>
          </p:grpSpPr>
          <p:grpSp>
            <p:nvGrpSpPr>
              <p:cNvPr id="14359" name="Group 18"/>
              <p:cNvGrpSpPr>
                <a:grpSpLocks/>
              </p:cNvGrpSpPr>
              <p:nvPr/>
            </p:nvGrpSpPr>
            <p:grpSpPr bwMode="auto">
              <a:xfrm>
                <a:off x="521" y="1298"/>
                <a:ext cx="2087" cy="2450"/>
                <a:chOff x="521" y="1298"/>
                <a:chExt cx="2087" cy="2450"/>
              </a:xfrm>
            </p:grpSpPr>
            <p:grpSp>
              <p:nvGrpSpPr>
                <p:cNvPr id="14362" name="Group 8"/>
                <p:cNvGrpSpPr>
                  <a:grpSpLocks/>
                </p:cNvGrpSpPr>
                <p:nvPr/>
              </p:nvGrpSpPr>
              <p:grpSpPr bwMode="auto">
                <a:xfrm>
                  <a:off x="521" y="1525"/>
                  <a:ext cx="1996" cy="2223"/>
                  <a:chOff x="612" y="391"/>
                  <a:chExt cx="1996" cy="2223"/>
                </a:xfrm>
              </p:grpSpPr>
              <p:sp>
                <p:nvSpPr>
                  <p:cNvPr id="14365" name="Line 4"/>
                  <p:cNvSpPr>
                    <a:spLocks noChangeShapeType="1"/>
                  </p:cNvSpPr>
                  <p:nvPr/>
                </p:nvSpPr>
                <p:spPr bwMode="auto">
                  <a:xfrm>
                    <a:off x="612" y="391"/>
                    <a:ext cx="0" cy="2223"/>
                  </a:xfrm>
                  <a:prstGeom prst="line">
                    <a:avLst/>
                  </a:prstGeom>
                  <a:noFill/>
                  <a:ln w="317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s-CL"/>
                  </a:p>
                </p:txBody>
              </p:sp>
              <p:sp>
                <p:nvSpPr>
                  <p:cNvPr id="14366" name="Line 5"/>
                  <p:cNvSpPr>
                    <a:spLocks noChangeShapeType="1"/>
                  </p:cNvSpPr>
                  <p:nvPr/>
                </p:nvSpPr>
                <p:spPr bwMode="auto">
                  <a:xfrm>
                    <a:off x="612" y="2614"/>
                    <a:ext cx="1996" cy="0"/>
                  </a:xfrm>
                  <a:prstGeom prst="line">
                    <a:avLst/>
                  </a:prstGeom>
                  <a:noFill/>
                  <a:ln w="317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s-CL"/>
                  </a:p>
                </p:txBody>
              </p:sp>
            </p:grpSp>
            <p:sp>
              <p:nvSpPr>
                <p:cNvPr id="14363" name="Freeform 11"/>
                <p:cNvSpPr>
                  <a:spLocks/>
                </p:cNvSpPr>
                <p:nvPr/>
              </p:nvSpPr>
              <p:spPr bwMode="auto">
                <a:xfrm>
                  <a:off x="793" y="2064"/>
                  <a:ext cx="1588" cy="1684"/>
                </a:xfrm>
                <a:custGeom>
                  <a:avLst/>
                  <a:gdLst>
                    <a:gd name="T0" fmla="*/ 0 w 1588"/>
                    <a:gd name="T1" fmla="*/ 1684 h 1684"/>
                    <a:gd name="T2" fmla="*/ 176 w 1588"/>
                    <a:gd name="T3" fmla="*/ 1212 h 1684"/>
                    <a:gd name="T4" fmla="*/ 332 w 1588"/>
                    <a:gd name="T5" fmla="*/ 673 h 1684"/>
                    <a:gd name="T6" fmla="*/ 405 w 1588"/>
                    <a:gd name="T7" fmla="*/ 325 h 1684"/>
                    <a:gd name="T8" fmla="*/ 487 w 1588"/>
                    <a:gd name="T9" fmla="*/ 97 h 1684"/>
                    <a:gd name="T10" fmla="*/ 590 w 1588"/>
                    <a:gd name="T11" fmla="*/ 6 h 1684"/>
                    <a:gd name="T12" fmla="*/ 688 w 1588"/>
                    <a:gd name="T13" fmla="*/ 60 h 1684"/>
                    <a:gd name="T14" fmla="*/ 761 w 1588"/>
                    <a:gd name="T15" fmla="*/ 206 h 1684"/>
                    <a:gd name="T16" fmla="*/ 825 w 1588"/>
                    <a:gd name="T17" fmla="*/ 517 h 1684"/>
                    <a:gd name="T18" fmla="*/ 871 w 1588"/>
                    <a:gd name="T19" fmla="*/ 947 h 1684"/>
                    <a:gd name="T20" fmla="*/ 1127 w 1588"/>
                    <a:gd name="T21" fmla="*/ 1377 h 1684"/>
                    <a:gd name="T22" fmla="*/ 1420 w 1588"/>
                    <a:gd name="T23" fmla="*/ 1587 h 1684"/>
                    <a:gd name="T24" fmla="*/ 1588 w 1588"/>
                    <a:gd name="T25" fmla="*/ 1684 h 1684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588"/>
                    <a:gd name="T40" fmla="*/ 0 h 1684"/>
                    <a:gd name="T41" fmla="*/ 1588 w 1588"/>
                    <a:gd name="T42" fmla="*/ 1684 h 1684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588" h="1684">
                      <a:moveTo>
                        <a:pt x="0" y="1684"/>
                      </a:moveTo>
                      <a:cubicBezTo>
                        <a:pt x="29" y="1605"/>
                        <a:pt x="121" y="1381"/>
                        <a:pt x="176" y="1212"/>
                      </a:cubicBezTo>
                      <a:cubicBezTo>
                        <a:pt x="231" y="1043"/>
                        <a:pt x="294" y="821"/>
                        <a:pt x="332" y="673"/>
                      </a:cubicBezTo>
                      <a:cubicBezTo>
                        <a:pt x="370" y="525"/>
                        <a:pt x="379" y="421"/>
                        <a:pt x="405" y="325"/>
                      </a:cubicBezTo>
                      <a:cubicBezTo>
                        <a:pt x="431" y="229"/>
                        <a:pt x="456" y="150"/>
                        <a:pt x="487" y="97"/>
                      </a:cubicBezTo>
                      <a:cubicBezTo>
                        <a:pt x="518" y="44"/>
                        <a:pt x="557" y="12"/>
                        <a:pt x="590" y="6"/>
                      </a:cubicBezTo>
                      <a:cubicBezTo>
                        <a:pt x="623" y="0"/>
                        <a:pt x="660" y="27"/>
                        <a:pt x="688" y="60"/>
                      </a:cubicBezTo>
                      <a:cubicBezTo>
                        <a:pt x="716" y="93"/>
                        <a:pt x="738" y="130"/>
                        <a:pt x="761" y="206"/>
                      </a:cubicBezTo>
                      <a:cubicBezTo>
                        <a:pt x="784" y="282"/>
                        <a:pt x="807" y="394"/>
                        <a:pt x="825" y="517"/>
                      </a:cubicBezTo>
                      <a:cubicBezTo>
                        <a:pt x="843" y="640"/>
                        <a:pt x="821" y="804"/>
                        <a:pt x="871" y="947"/>
                      </a:cubicBezTo>
                      <a:cubicBezTo>
                        <a:pt x="921" y="1090"/>
                        <a:pt x="1036" y="1270"/>
                        <a:pt x="1127" y="1377"/>
                      </a:cubicBezTo>
                      <a:cubicBezTo>
                        <a:pt x="1218" y="1484"/>
                        <a:pt x="1343" y="1536"/>
                        <a:pt x="1420" y="1587"/>
                      </a:cubicBezTo>
                      <a:cubicBezTo>
                        <a:pt x="1497" y="1638"/>
                        <a:pt x="1553" y="1664"/>
                        <a:pt x="1588" y="1684"/>
                      </a:cubicBezTo>
                    </a:path>
                  </a:pathLst>
                </a:custGeom>
                <a:solidFill>
                  <a:srgbClr val="FFFF00"/>
                </a:solidFill>
                <a:ln w="254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7424" name="Text Box 16"/>
                <p:cNvSpPr txBox="1">
                  <a:spLocks noChangeArrowheads="1"/>
                </p:cNvSpPr>
                <p:nvPr/>
              </p:nvSpPr>
              <p:spPr bwMode="auto">
                <a:xfrm>
                  <a:off x="612" y="1298"/>
                  <a:ext cx="1996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 algn="l">
                    <a:spcBef>
                      <a:spcPct val="50000"/>
                    </a:spcBef>
                    <a:defRPr/>
                  </a:pPr>
                  <a:r>
                    <a:rPr lang="es-ES_tradnl" sz="2000" b="1" u="sng">
                      <a:effectLst>
                        <a:outerShdw blurRad="38100" dist="38100" dir="2700000" algn="tl">
                          <a:srgbClr val="000000"/>
                        </a:outerShdw>
                      </a:effectLst>
                    </a:rPr>
                    <a:t>RADIADOR TERMICO</a:t>
                  </a:r>
                  <a:endParaRPr lang="es-MX" sz="2000" b="1" u="sng">
                    <a:effectLst>
                      <a:outerShdw blurRad="38100" dist="38100" dir="2700000" algn="tl">
                        <a:srgbClr val="000000"/>
                      </a:outerShdw>
                    </a:effectLst>
                  </a:endParaRPr>
                </a:p>
              </p:txBody>
            </p:sp>
          </p:grpSp>
          <p:sp>
            <p:nvSpPr>
              <p:cNvPr id="17428" name="Text Box 20"/>
              <p:cNvSpPr txBox="1">
                <a:spLocks noChangeArrowheads="1"/>
              </p:cNvSpPr>
              <p:nvPr/>
            </p:nvSpPr>
            <p:spPr bwMode="auto">
              <a:xfrm>
                <a:off x="748" y="3838"/>
                <a:ext cx="1678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l">
                  <a:spcBef>
                    <a:spcPct val="50000"/>
                  </a:spcBef>
                  <a:defRPr/>
                </a:pPr>
                <a:r>
                  <a:rPr lang="es-ES_tradnl" sz="1400" b="1"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LONGITUD DE ONDA</a:t>
                </a:r>
                <a:endParaRPr lang="es-MX" sz="1400" b="1"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17430" name="Text Box 22"/>
              <p:cNvSpPr txBox="1">
                <a:spLocks noChangeArrowheads="1"/>
              </p:cNvSpPr>
              <p:nvPr/>
            </p:nvSpPr>
            <p:spPr bwMode="auto">
              <a:xfrm rot="10800000">
                <a:off x="249" y="2225"/>
                <a:ext cx="289" cy="8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wrap="none">
                <a:spAutoFit/>
              </a:bodyPr>
              <a:lstStyle/>
              <a:p>
                <a:pPr algn="l">
                  <a:defRPr/>
                </a:pPr>
                <a:r>
                  <a:rPr lang="es-ES_tradnl" b="1"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AMPLITUD</a:t>
                </a:r>
                <a:endParaRPr lang="es-MX" b="1"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  <p:sp>
          <p:nvSpPr>
            <p:cNvPr id="17435" name="Text Box 27"/>
            <p:cNvSpPr txBox="1">
              <a:spLocks noChangeArrowheads="1"/>
            </p:cNvSpPr>
            <p:nvPr/>
          </p:nvSpPr>
          <p:spPr bwMode="auto">
            <a:xfrm>
              <a:off x="3288" y="3657"/>
              <a:ext cx="2268" cy="476"/>
            </a:xfrm>
            <a:prstGeom prst="rect">
              <a:avLst/>
            </a:prstGeom>
            <a:solidFill>
              <a:schemeClr val="tx1"/>
            </a:solidFill>
            <a:ln w="25400">
              <a:solidFill>
                <a:srgbClr val="00FF00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  <a:defRPr/>
              </a:pPr>
              <a:r>
                <a:rPr lang="es-ES_tradnl" sz="1400" b="1">
                  <a:solidFill>
                    <a:srgbClr val="00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EMITEN UN ESPECTRO CONTINUO DE FRECUENCIAS (metal caliente, personas, motores, buques, etc)</a:t>
              </a:r>
              <a:endParaRPr lang="es-MX" sz="14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grpSp>
        <p:nvGrpSpPr>
          <p:cNvPr id="6" name="Group 29"/>
          <p:cNvGrpSpPr>
            <a:grpSpLocks/>
          </p:cNvGrpSpPr>
          <p:nvPr/>
        </p:nvGrpSpPr>
        <p:grpSpPr bwMode="auto">
          <a:xfrm>
            <a:off x="250825" y="1341438"/>
            <a:ext cx="3817938" cy="5148262"/>
            <a:chOff x="158" y="845"/>
            <a:chExt cx="2405" cy="3243"/>
          </a:xfrm>
        </p:grpSpPr>
        <p:grpSp>
          <p:nvGrpSpPr>
            <p:cNvPr id="14344" name="Group 25"/>
            <p:cNvGrpSpPr>
              <a:grpSpLocks/>
            </p:cNvGrpSpPr>
            <p:nvPr/>
          </p:nvGrpSpPr>
          <p:grpSpPr bwMode="auto">
            <a:xfrm>
              <a:off x="158" y="845"/>
              <a:ext cx="2404" cy="2676"/>
              <a:chOff x="2925" y="1344"/>
              <a:chExt cx="2404" cy="2676"/>
            </a:xfrm>
          </p:grpSpPr>
          <p:grpSp>
            <p:nvGrpSpPr>
              <p:cNvPr id="14346" name="Group 19"/>
              <p:cNvGrpSpPr>
                <a:grpSpLocks/>
              </p:cNvGrpSpPr>
              <p:nvPr/>
            </p:nvGrpSpPr>
            <p:grpSpPr bwMode="auto">
              <a:xfrm>
                <a:off x="3197" y="1344"/>
                <a:ext cx="2132" cy="2404"/>
                <a:chOff x="3197" y="1344"/>
                <a:chExt cx="2132" cy="2404"/>
              </a:xfrm>
            </p:grpSpPr>
            <p:grpSp>
              <p:nvGrpSpPr>
                <p:cNvPr id="14349" name="Group 9"/>
                <p:cNvGrpSpPr>
                  <a:grpSpLocks/>
                </p:cNvGrpSpPr>
                <p:nvPr/>
              </p:nvGrpSpPr>
              <p:grpSpPr bwMode="auto">
                <a:xfrm>
                  <a:off x="3197" y="1525"/>
                  <a:ext cx="1996" cy="2223"/>
                  <a:chOff x="2971" y="1525"/>
                  <a:chExt cx="1996" cy="2223"/>
                </a:xfrm>
              </p:grpSpPr>
              <p:sp>
                <p:nvSpPr>
                  <p:cNvPr id="14355" name="Line 6"/>
                  <p:cNvSpPr>
                    <a:spLocks noChangeShapeType="1"/>
                  </p:cNvSpPr>
                  <p:nvPr/>
                </p:nvSpPr>
                <p:spPr bwMode="auto">
                  <a:xfrm>
                    <a:off x="2971" y="1525"/>
                    <a:ext cx="0" cy="2223"/>
                  </a:xfrm>
                  <a:prstGeom prst="line">
                    <a:avLst/>
                  </a:prstGeom>
                  <a:noFill/>
                  <a:ln w="317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s-CL"/>
                  </a:p>
                </p:txBody>
              </p:sp>
              <p:sp>
                <p:nvSpPr>
                  <p:cNvPr id="14356" name="Line 7"/>
                  <p:cNvSpPr>
                    <a:spLocks noChangeShapeType="1"/>
                  </p:cNvSpPr>
                  <p:nvPr/>
                </p:nvSpPr>
                <p:spPr bwMode="auto">
                  <a:xfrm>
                    <a:off x="2971" y="3748"/>
                    <a:ext cx="1996" cy="0"/>
                  </a:xfrm>
                  <a:prstGeom prst="line">
                    <a:avLst/>
                  </a:prstGeom>
                  <a:noFill/>
                  <a:ln w="317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s-CL"/>
                  </a:p>
                </p:txBody>
              </p:sp>
            </p:grpSp>
            <p:sp>
              <p:nvSpPr>
                <p:cNvPr id="14350" name="Freeform 12"/>
                <p:cNvSpPr>
                  <a:spLocks/>
                </p:cNvSpPr>
                <p:nvPr/>
              </p:nvSpPr>
              <p:spPr bwMode="auto">
                <a:xfrm>
                  <a:off x="3288" y="3106"/>
                  <a:ext cx="182" cy="642"/>
                </a:xfrm>
                <a:custGeom>
                  <a:avLst/>
                  <a:gdLst>
                    <a:gd name="T0" fmla="*/ 8 w 190"/>
                    <a:gd name="T1" fmla="*/ 551 h 551"/>
                    <a:gd name="T2" fmla="*/ 8 w 190"/>
                    <a:gd name="T3" fmla="*/ 143 h 551"/>
                    <a:gd name="T4" fmla="*/ 54 w 190"/>
                    <a:gd name="T5" fmla="*/ 233 h 551"/>
                    <a:gd name="T6" fmla="*/ 99 w 190"/>
                    <a:gd name="T7" fmla="*/ 7 h 551"/>
                    <a:gd name="T8" fmla="*/ 144 w 190"/>
                    <a:gd name="T9" fmla="*/ 188 h 551"/>
                    <a:gd name="T10" fmla="*/ 144 w 190"/>
                    <a:gd name="T11" fmla="*/ 279 h 551"/>
                    <a:gd name="T12" fmla="*/ 190 w 190"/>
                    <a:gd name="T13" fmla="*/ 551 h 55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90"/>
                    <a:gd name="T22" fmla="*/ 0 h 551"/>
                    <a:gd name="T23" fmla="*/ 190 w 190"/>
                    <a:gd name="T24" fmla="*/ 551 h 551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90" h="551">
                      <a:moveTo>
                        <a:pt x="8" y="551"/>
                      </a:moveTo>
                      <a:cubicBezTo>
                        <a:pt x="4" y="373"/>
                        <a:pt x="0" y="196"/>
                        <a:pt x="8" y="143"/>
                      </a:cubicBezTo>
                      <a:cubicBezTo>
                        <a:pt x="16" y="90"/>
                        <a:pt x="39" y="256"/>
                        <a:pt x="54" y="233"/>
                      </a:cubicBezTo>
                      <a:cubicBezTo>
                        <a:pt x="69" y="210"/>
                        <a:pt x="84" y="14"/>
                        <a:pt x="99" y="7"/>
                      </a:cubicBezTo>
                      <a:cubicBezTo>
                        <a:pt x="114" y="0"/>
                        <a:pt x="137" y="143"/>
                        <a:pt x="144" y="188"/>
                      </a:cubicBezTo>
                      <a:cubicBezTo>
                        <a:pt x="151" y="233"/>
                        <a:pt x="136" y="219"/>
                        <a:pt x="144" y="279"/>
                      </a:cubicBezTo>
                      <a:cubicBezTo>
                        <a:pt x="152" y="339"/>
                        <a:pt x="182" y="506"/>
                        <a:pt x="190" y="551"/>
                      </a:cubicBezTo>
                    </a:path>
                  </a:pathLst>
                </a:custGeom>
                <a:solidFill>
                  <a:srgbClr val="FFFF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4351" name="Freeform 13"/>
                <p:cNvSpPr>
                  <a:spLocks/>
                </p:cNvSpPr>
                <p:nvPr/>
              </p:nvSpPr>
              <p:spPr bwMode="auto">
                <a:xfrm>
                  <a:off x="3606" y="2122"/>
                  <a:ext cx="499" cy="1626"/>
                </a:xfrm>
                <a:custGeom>
                  <a:avLst/>
                  <a:gdLst>
                    <a:gd name="T0" fmla="*/ 0 w 499"/>
                    <a:gd name="T1" fmla="*/ 1626 h 1626"/>
                    <a:gd name="T2" fmla="*/ 45 w 499"/>
                    <a:gd name="T3" fmla="*/ 1127 h 1626"/>
                    <a:gd name="T4" fmla="*/ 45 w 499"/>
                    <a:gd name="T5" fmla="*/ 1217 h 1626"/>
                    <a:gd name="T6" fmla="*/ 90 w 499"/>
                    <a:gd name="T7" fmla="*/ 1353 h 1626"/>
                    <a:gd name="T8" fmla="*/ 181 w 499"/>
                    <a:gd name="T9" fmla="*/ 401 h 1626"/>
                    <a:gd name="T10" fmla="*/ 227 w 499"/>
                    <a:gd name="T11" fmla="*/ 492 h 1626"/>
                    <a:gd name="T12" fmla="*/ 272 w 499"/>
                    <a:gd name="T13" fmla="*/ 38 h 1626"/>
                    <a:gd name="T14" fmla="*/ 408 w 499"/>
                    <a:gd name="T15" fmla="*/ 718 h 1626"/>
                    <a:gd name="T16" fmla="*/ 453 w 499"/>
                    <a:gd name="T17" fmla="*/ 582 h 1626"/>
                    <a:gd name="T18" fmla="*/ 499 w 499"/>
                    <a:gd name="T19" fmla="*/ 1626 h 162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499"/>
                    <a:gd name="T31" fmla="*/ 0 h 1626"/>
                    <a:gd name="T32" fmla="*/ 499 w 499"/>
                    <a:gd name="T33" fmla="*/ 1626 h 162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499" h="1626">
                      <a:moveTo>
                        <a:pt x="0" y="1626"/>
                      </a:moveTo>
                      <a:cubicBezTo>
                        <a:pt x="19" y="1410"/>
                        <a:pt x="38" y="1195"/>
                        <a:pt x="45" y="1127"/>
                      </a:cubicBezTo>
                      <a:cubicBezTo>
                        <a:pt x="52" y="1059"/>
                        <a:pt x="38" y="1179"/>
                        <a:pt x="45" y="1217"/>
                      </a:cubicBezTo>
                      <a:cubicBezTo>
                        <a:pt x="52" y="1255"/>
                        <a:pt x="67" y="1489"/>
                        <a:pt x="90" y="1353"/>
                      </a:cubicBezTo>
                      <a:cubicBezTo>
                        <a:pt x="113" y="1217"/>
                        <a:pt x="158" y="544"/>
                        <a:pt x="181" y="401"/>
                      </a:cubicBezTo>
                      <a:cubicBezTo>
                        <a:pt x="204" y="258"/>
                        <a:pt x="212" y="552"/>
                        <a:pt x="227" y="492"/>
                      </a:cubicBezTo>
                      <a:cubicBezTo>
                        <a:pt x="242" y="432"/>
                        <a:pt x="242" y="0"/>
                        <a:pt x="272" y="38"/>
                      </a:cubicBezTo>
                      <a:cubicBezTo>
                        <a:pt x="302" y="76"/>
                        <a:pt x="378" y="627"/>
                        <a:pt x="408" y="718"/>
                      </a:cubicBezTo>
                      <a:cubicBezTo>
                        <a:pt x="438" y="809"/>
                        <a:pt x="438" y="431"/>
                        <a:pt x="453" y="582"/>
                      </a:cubicBezTo>
                      <a:cubicBezTo>
                        <a:pt x="468" y="733"/>
                        <a:pt x="491" y="1452"/>
                        <a:pt x="499" y="1626"/>
                      </a:cubicBezTo>
                    </a:path>
                  </a:pathLst>
                </a:custGeom>
                <a:solidFill>
                  <a:srgbClr val="FFFF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4352" name="Freeform 14"/>
                <p:cNvSpPr>
                  <a:spLocks/>
                </p:cNvSpPr>
                <p:nvPr/>
              </p:nvSpPr>
              <p:spPr bwMode="auto">
                <a:xfrm>
                  <a:off x="4234" y="2976"/>
                  <a:ext cx="188" cy="772"/>
                </a:xfrm>
                <a:custGeom>
                  <a:avLst/>
                  <a:gdLst>
                    <a:gd name="T0" fmla="*/ 7 w 188"/>
                    <a:gd name="T1" fmla="*/ 772 h 772"/>
                    <a:gd name="T2" fmla="*/ 7 w 188"/>
                    <a:gd name="T3" fmla="*/ 318 h 772"/>
                    <a:gd name="T4" fmla="*/ 52 w 188"/>
                    <a:gd name="T5" fmla="*/ 409 h 772"/>
                    <a:gd name="T6" fmla="*/ 52 w 188"/>
                    <a:gd name="T7" fmla="*/ 91 h 772"/>
                    <a:gd name="T8" fmla="*/ 98 w 188"/>
                    <a:gd name="T9" fmla="*/ 227 h 772"/>
                    <a:gd name="T10" fmla="*/ 143 w 188"/>
                    <a:gd name="T11" fmla="*/ 91 h 772"/>
                    <a:gd name="T12" fmla="*/ 188 w 188"/>
                    <a:gd name="T13" fmla="*/ 772 h 77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88"/>
                    <a:gd name="T22" fmla="*/ 0 h 772"/>
                    <a:gd name="T23" fmla="*/ 188 w 188"/>
                    <a:gd name="T24" fmla="*/ 772 h 77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88" h="772">
                      <a:moveTo>
                        <a:pt x="7" y="772"/>
                      </a:moveTo>
                      <a:cubicBezTo>
                        <a:pt x="3" y="575"/>
                        <a:pt x="0" y="378"/>
                        <a:pt x="7" y="318"/>
                      </a:cubicBezTo>
                      <a:cubicBezTo>
                        <a:pt x="14" y="258"/>
                        <a:pt x="45" y="447"/>
                        <a:pt x="52" y="409"/>
                      </a:cubicBezTo>
                      <a:cubicBezTo>
                        <a:pt x="59" y="371"/>
                        <a:pt x="44" y="121"/>
                        <a:pt x="52" y="91"/>
                      </a:cubicBezTo>
                      <a:cubicBezTo>
                        <a:pt x="60" y="61"/>
                        <a:pt x="83" y="227"/>
                        <a:pt x="98" y="227"/>
                      </a:cubicBezTo>
                      <a:cubicBezTo>
                        <a:pt x="113" y="227"/>
                        <a:pt x="128" y="0"/>
                        <a:pt x="143" y="91"/>
                      </a:cubicBezTo>
                      <a:cubicBezTo>
                        <a:pt x="158" y="182"/>
                        <a:pt x="181" y="666"/>
                        <a:pt x="188" y="772"/>
                      </a:cubicBezTo>
                    </a:path>
                  </a:pathLst>
                </a:custGeom>
                <a:solidFill>
                  <a:srgbClr val="FFFF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4353" name="Freeform 15"/>
                <p:cNvSpPr>
                  <a:spLocks/>
                </p:cNvSpPr>
                <p:nvPr/>
              </p:nvSpPr>
              <p:spPr bwMode="auto">
                <a:xfrm>
                  <a:off x="4649" y="2440"/>
                  <a:ext cx="318" cy="1308"/>
                </a:xfrm>
                <a:custGeom>
                  <a:avLst/>
                  <a:gdLst>
                    <a:gd name="T0" fmla="*/ 0 w 318"/>
                    <a:gd name="T1" fmla="*/ 1308 h 1308"/>
                    <a:gd name="T2" fmla="*/ 45 w 318"/>
                    <a:gd name="T3" fmla="*/ 809 h 1308"/>
                    <a:gd name="T4" fmla="*/ 45 w 318"/>
                    <a:gd name="T5" fmla="*/ 990 h 1308"/>
                    <a:gd name="T6" fmla="*/ 91 w 318"/>
                    <a:gd name="T7" fmla="*/ 174 h 1308"/>
                    <a:gd name="T8" fmla="*/ 136 w 318"/>
                    <a:gd name="T9" fmla="*/ 264 h 1308"/>
                    <a:gd name="T10" fmla="*/ 227 w 318"/>
                    <a:gd name="T11" fmla="*/ 174 h 1308"/>
                    <a:gd name="T12" fmla="*/ 318 w 318"/>
                    <a:gd name="T13" fmla="*/ 1308 h 130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18"/>
                    <a:gd name="T22" fmla="*/ 0 h 1308"/>
                    <a:gd name="T23" fmla="*/ 318 w 318"/>
                    <a:gd name="T24" fmla="*/ 1308 h 1308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18" h="1308">
                      <a:moveTo>
                        <a:pt x="0" y="1308"/>
                      </a:moveTo>
                      <a:cubicBezTo>
                        <a:pt x="19" y="1085"/>
                        <a:pt x="38" y="862"/>
                        <a:pt x="45" y="809"/>
                      </a:cubicBezTo>
                      <a:cubicBezTo>
                        <a:pt x="52" y="756"/>
                        <a:pt x="37" y="1096"/>
                        <a:pt x="45" y="990"/>
                      </a:cubicBezTo>
                      <a:cubicBezTo>
                        <a:pt x="53" y="884"/>
                        <a:pt x="76" y="295"/>
                        <a:pt x="91" y="174"/>
                      </a:cubicBezTo>
                      <a:cubicBezTo>
                        <a:pt x="106" y="53"/>
                        <a:pt x="113" y="264"/>
                        <a:pt x="136" y="264"/>
                      </a:cubicBezTo>
                      <a:cubicBezTo>
                        <a:pt x="159" y="264"/>
                        <a:pt x="197" y="0"/>
                        <a:pt x="227" y="174"/>
                      </a:cubicBezTo>
                      <a:cubicBezTo>
                        <a:pt x="257" y="348"/>
                        <a:pt x="287" y="828"/>
                        <a:pt x="318" y="1308"/>
                      </a:cubicBezTo>
                    </a:path>
                  </a:pathLst>
                </a:custGeom>
                <a:solidFill>
                  <a:srgbClr val="FFFF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7425" name="Text Box 17"/>
                <p:cNvSpPr txBox="1">
                  <a:spLocks noChangeArrowheads="1"/>
                </p:cNvSpPr>
                <p:nvPr/>
              </p:nvSpPr>
              <p:spPr bwMode="auto">
                <a:xfrm>
                  <a:off x="3333" y="1344"/>
                  <a:ext cx="1996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 algn="l">
                    <a:spcBef>
                      <a:spcPct val="50000"/>
                    </a:spcBef>
                    <a:defRPr/>
                  </a:pPr>
                  <a:r>
                    <a:rPr lang="es-ES_tradnl" sz="2000" b="1" u="sng">
                      <a:effectLst>
                        <a:outerShdw blurRad="38100" dist="38100" dir="2700000" algn="tl">
                          <a:srgbClr val="000000"/>
                        </a:outerShdw>
                      </a:effectLst>
                    </a:rPr>
                    <a:t>RADIADOR SELECTIVO</a:t>
                  </a:r>
                  <a:endParaRPr lang="es-MX" sz="2000" b="1" u="sng">
                    <a:effectLst>
                      <a:outerShdw blurRad="38100" dist="38100" dir="2700000" algn="tl">
                        <a:srgbClr val="000000"/>
                      </a:outerShdw>
                    </a:effectLst>
                  </a:endParaRPr>
                </a:p>
              </p:txBody>
            </p:sp>
          </p:grpSp>
          <p:sp>
            <p:nvSpPr>
              <p:cNvPr id="17429" name="Text Box 21"/>
              <p:cNvSpPr txBox="1">
                <a:spLocks noChangeArrowheads="1"/>
              </p:cNvSpPr>
              <p:nvPr/>
            </p:nvSpPr>
            <p:spPr bwMode="auto">
              <a:xfrm>
                <a:off x="3606" y="3828"/>
                <a:ext cx="1678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l">
                  <a:spcBef>
                    <a:spcPct val="50000"/>
                  </a:spcBef>
                  <a:defRPr/>
                </a:pPr>
                <a:r>
                  <a:rPr lang="es-ES_tradnl" sz="1400" b="1"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LONGITUD DE ONDA</a:t>
                </a:r>
                <a:endParaRPr lang="es-MX" sz="1400" b="1"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17431" name="Text Box 23"/>
              <p:cNvSpPr txBox="1">
                <a:spLocks noChangeArrowheads="1"/>
              </p:cNvSpPr>
              <p:nvPr/>
            </p:nvSpPr>
            <p:spPr bwMode="auto">
              <a:xfrm rot="10800000">
                <a:off x="2925" y="2205"/>
                <a:ext cx="289" cy="8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wrap="none">
                <a:spAutoFit/>
              </a:bodyPr>
              <a:lstStyle/>
              <a:p>
                <a:pPr algn="l">
                  <a:defRPr/>
                </a:pPr>
                <a:r>
                  <a:rPr lang="es-ES_tradnl" b="1"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AMPLITUD</a:t>
                </a:r>
                <a:endParaRPr lang="es-MX" b="1"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  <p:sp>
          <p:nvSpPr>
            <p:cNvPr id="17436" name="Text Box 28"/>
            <p:cNvSpPr txBox="1">
              <a:spLocks noChangeArrowheads="1"/>
            </p:cNvSpPr>
            <p:nvPr/>
          </p:nvSpPr>
          <p:spPr bwMode="auto">
            <a:xfrm>
              <a:off x="295" y="3612"/>
              <a:ext cx="2268" cy="476"/>
            </a:xfrm>
            <a:prstGeom prst="rect">
              <a:avLst/>
            </a:prstGeom>
            <a:solidFill>
              <a:schemeClr val="tx1"/>
            </a:solidFill>
            <a:ln w="25400">
              <a:solidFill>
                <a:srgbClr val="00FF00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  <a:defRPr/>
              </a:pPr>
              <a:r>
                <a:rPr lang="es-ES_tradnl" sz="1400" b="1">
                  <a:solidFill>
                    <a:srgbClr val="00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EMITEN EN ANGOSTOS ESPECTROS  DE FRECUENCIAS (chorro de gases de motor  a reacción o de cohete, LASER, etc)</a:t>
              </a:r>
              <a:endParaRPr lang="es-MX" sz="14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grpSp>
        <p:nvGrpSpPr>
          <p:cNvPr id="10" name="Group 34"/>
          <p:cNvGrpSpPr>
            <a:grpSpLocks/>
          </p:cNvGrpSpPr>
          <p:nvPr/>
        </p:nvGrpSpPr>
        <p:grpSpPr bwMode="auto">
          <a:xfrm>
            <a:off x="3276600" y="2198688"/>
            <a:ext cx="1079500" cy="2946400"/>
            <a:chOff x="2064" y="1385"/>
            <a:chExt cx="680" cy="1856"/>
          </a:xfrm>
        </p:grpSpPr>
        <p:sp>
          <p:nvSpPr>
            <p:cNvPr id="14342" name="Freeform 32"/>
            <p:cNvSpPr>
              <a:spLocks/>
            </p:cNvSpPr>
            <p:nvPr/>
          </p:nvSpPr>
          <p:spPr bwMode="auto">
            <a:xfrm>
              <a:off x="2290" y="1525"/>
              <a:ext cx="62" cy="1716"/>
            </a:xfrm>
            <a:custGeom>
              <a:avLst/>
              <a:gdLst>
                <a:gd name="T0" fmla="*/ 8 w 62"/>
                <a:gd name="T1" fmla="*/ 1716 h 1716"/>
                <a:gd name="T2" fmla="*/ 8 w 62"/>
                <a:gd name="T3" fmla="*/ 355 h 1716"/>
                <a:gd name="T4" fmla="*/ 54 w 62"/>
                <a:gd name="T5" fmla="*/ 219 h 1716"/>
                <a:gd name="T6" fmla="*/ 54 w 62"/>
                <a:gd name="T7" fmla="*/ 1670 h 171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2"/>
                <a:gd name="T13" fmla="*/ 0 h 1716"/>
                <a:gd name="T14" fmla="*/ 62 w 62"/>
                <a:gd name="T15" fmla="*/ 1716 h 171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2" h="1716">
                  <a:moveTo>
                    <a:pt x="8" y="1716"/>
                  </a:moveTo>
                  <a:cubicBezTo>
                    <a:pt x="4" y="1160"/>
                    <a:pt x="0" y="604"/>
                    <a:pt x="8" y="355"/>
                  </a:cubicBezTo>
                  <a:cubicBezTo>
                    <a:pt x="16" y="106"/>
                    <a:pt x="46" y="0"/>
                    <a:pt x="54" y="219"/>
                  </a:cubicBezTo>
                  <a:cubicBezTo>
                    <a:pt x="62" y="438"/>
                    <a:pt x="58" y="1054"/>
                    <a:pt x="54" y="1670"/>
                  </a:cubicBezTo>
                </a:path>
              </a:pathLst>
            </a:custGeom>
            <a:solidFill>
              <a:srgbClr val="00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7441" name="Text Box 33"/>
            <p:cNvSpPr txBox="1">
              <a:spLocks noChangeArrowheads="1"/>
            </p:cNvSpPr>
            <p:nvPr/>
          </p:nvSpPr>
          <p:spPr bwMode="auto">
            <a:xfrm>
              <a:off x="2064" y="1385"/>
              <a:ext cx="68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  <a:defRPr/>
              </a:pPr>
              <a:r>
                <a:rPr lang="es-ES_tradnl" b="1"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LASER</a:t>
              </a:r>
              <a:endParaRPr lang="es-MX" b="1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1403350" y="188913"/>
            <a:ext cx="6121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 u="sng"/>
              <a:t>CARACTERISTICAS DE LA TRANSMISIÓN OPTICA</a:t>
            </a:r>
            <a:endParaRPr lang="es-MX" b="1" u="sng"/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611188" y="563563"/>
            <a:ext cx="8064500" cy="6164262"/>
          </a:xfrm>
          <a:prstGeom prst="rect">
            <a:avLst/>
          </a:prstGeom>
          <a:solidFill>
            <a:schemeClr val="tx1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</a:rPr>
              <a:t>La radiación IR es una onda y al igual que las empleadas para el Radar y Sonar, se propagan en forma esférica alejándose de la fuente de emisión. Por ello la Densidad de Potencia ( Potencia por unidad de área) disminuye a medida que nos alejamos del emisor y se calcula según la siguiente expresión:</a:t>
            </a:r>
          </a:p>
          <a:p>
            <a:pPr algn="l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</a:rPr>
              <a:t>			Dp = Pe / D</a:t>
            </a:r>
            <a:r>
              <a:rPr lang="es-ES_tradnl" b="1" baseline="20000">
                <a:solidFill>
                  <a:srgbClr val="000000"/>
                </a:solidFill>
              </a:rPr>
              <a:t>2</a:t>
            </a:r>
          </a:p>
          <a:p>
            <a:pPr algn="l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</a:rPr>
              <a:t>Donde:    Dp = Densidad de Potencia en un punto dado</a:t>
            </a:r>
          </a:p>
          <a:p>
            <a:pPr algn="l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</a:rPr>
              <a:t>	 Pe = Potencia de la radiación emitida por el blanco</a:t>
            </a:r>
          </a:p>
          <a:p>
            <a:pPr algn="l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</a:rPr>
              <a:t>	 D</a:t>
            </a:r>
            <a:r>
              <a:rPr lang="es-ES_tradnl" b="1" baseline="30000">
                <a:solidFill>
                  <a:srgbClr val="000000"/>
                </a:solidFill>
              </a:rPr>
              <a:t>2 </a:t>
            </a:r>
            <a:r>
              <a:rPr lang="es-ES_tradnl" b="1">
                <a:solidFill>
                  <a:srgbClr val="000000"/>
                </a:solidFill>
              </a:rPr>
              <a:t>= Distancia desde un punto dado, al emisor.</a:t>
            </a:r>
          </a:p>
          <a:p>
            <a:pPr algn="l">
              <a:spcBef>
                <a:spcPct val="50000"/>
              </a:spcBef>
            </a:pPr>
            <a:endParaRPr lang="es-ES_tradnl" b="1">
              <a:solidFill>
                <a:srgbClr val="000000"/>
              </a:solidFill>
            </a:endParaRPr>
          </a:p>
          <a:p>
            <a:pPr algn="l"/>
            <a:r>
              <a:rPr lang="es-ES_tradnl" b="1">
                <a:solidFill>
                  <a:srgbClr val="000000"/>
                </a:solidFill>
              </a:rPr>
              <a:t>La Densidad de Potencia tiene importancia al definir la sensibilidad que debe poseer el detector IR para captar las señales emitidas por el blanco a la máxima distancia de detección.</a:t>
            </a:r>
          </a:p>
          <a:p>
            <a:pPr algn="l"/>
            <a:r>
              <a:rPr lang="es-ES_tradnl" b="1">
                <a:solidFill>
                  <a:srgbClr val="000000"/>
                </a:solidFill>
              </a:rPr>
              <a:t> La potencia de la onda IR </a:t>
            </a:r>
            <a:r>
              <a:rPr lang="es-ES_tradnl" b="1" u="sng">
                <a:solidFill>
                  <a:srgbClr val="000000"/>
                </a:solidFill>
              </a:rPr>
              <a:t>aumenta rápidamente con la</a:t>
            </a:r>
            <a:r>
              <a:rPr lang="es-ES_tradnl" b="1">
                <a:solidFill>
                  <a:srgbClr val="000000"/>
                </a:solidFill>
              </a:rPr>
              <a:t> </a:t>
            </a:r>
            <a:r>
              <a:rPr lang="es-ES_tradnl" b="1">
                <a:solidFill>
                  <a:srgbClr val="000099"/>
                </a:solidFill>
              </a:rPr>
              <a:t>Temperatura</a:t>
            </a:r>
            <a:r>
              <a:rPr lang="es-ES_tradnl" b="1">
                <a:solidFill>
                  <a:srgbClr val="000000"/>
                </a:solidFill>
              </a:rPr>
              <a:t> del emisor.</a:t>
            </a:r>
          </a:p>
          <a:p>
            <a:pPr algn="l"/>
            <a:r>
              <a:rPr lang="es-ES_tradnl" b="1">
                <a:solidFill>
                  <a:srgbClr val="000000"/>
                </a:solidFill>
              </a:rPr>
              <a:t>La longitud de onda de máxima potencia, se </a:t>
            </a:r>
            <a:r>
              <a:rPr lang="es-ES_tradnl" b="1" u="sng">
                <a:solidFill>
                  <a:srgbClr val="000000"/>
                </a:solidFill>
              </a:rPr>
              <a:t>desplaza hacia longitudes de onda más cortas (hacia lo visible),</a:t>
            </a:r>
            <a:r>
              <a:rPr lang="es-ES_tradnl" b="1">
                <a:solidFill>
                  <a:srgbClr val="000000"/>
                </a:solidFill>
              </a:rPr>
              <a:t> </a:t>
            </a:r>
            <a:r>
              <a:rPr lang="es-ES_tradnl" b="1" u="sng">
                <a:solidFill>
                  <a:srgbClr val="000000"/>
                </a:solidFill>
              </a:rPr>
              <a:t>al aumentar</a:t>
            </a:r>
            <a:r>
              <a:rPr lang="es-ES_tradnl" b="1">
                <a:solidFill>
                  <a:srgbClr val="000000"/>
                </a:solidFill>
              </a:rPr>
              <a:t> la </a:t>
            </a:r>
            <a:r>
              <a:rPr lang="es-ES_tradnl" b="1">
                <a:solidFill>
                  <a:srgbClr val="000099"/>
                </a:solidFill>
              </a:rPr>
              <a:t>Temperatura</a:t>
            </a:r>
            <a:r>
              <a:rPr lang="es-ES_tradnl" b="1">
                <a:solidFill>
                  <a:srgbClr val="000000"/>
                </a:solidFill>
              </a:rPr>
              <a:t> del emisor.</a:t>
            </a:r>
          </a:p>
          <a:p>
            <a:pPr algn="l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</a:rPr>
              <a:t>Un emisor Laser, genera un </a:t>
            </a:r>
            <a:r>
              <a:rPr lang="es-ES_tradnl" b="1">
                <a:solidFill>
                  <a:srgbClr val="0033CC"/>
                </a:solidFill>
              </a:rPr>
              <a:t>haz de energía coherente</a:t>
            </a:r>
            <a:r>
              <a:rPr lang="es-ES_tradnl" b="1">
                <a:solidFill>
                  <a:srgbClr val="000000"/>
                </a:solidFill>
              </a:rPr>
              <a:t> ( una sola frecuencia), el que </a:t>
            </a:r>
            <a:r>
              <a:rPr lang="es-ES_tradnl" b="1">
                <a:solidFill>
                  <a:srgbClr val="FF0000"/>
                </a:solidFill>
              </a:rPr>
              <a:t>concentra su potencia</a:t>
            </a:r>
            <a:r>
              <a:rPr lang="es-ES_tradnl" b="1">
                <a:solidFill>
                  <a:srgbClr val="000000"/>
                </a:solidFill>
              </a:rPr>
              <a:t>, </a:t>
            </a:r>
            <a:r>
              <a:rPr lang="es-ES_tradnl" b="1">
                <a:solidFill>
                  <a:srgbClr val="339933"/>
                </a:solidFill>
              </a:rPr>
              <a:t>aumentando su alcance</a:t>
            </a:r>
            <a:r>
              <a:rPr lang="es-ES_tradnl" b="1">
                <a:solidFill>
                  <a:srgbClr val="000000"/>
                </a:solidFill>
              </a:rPr>
              <a:t> y presentando </a:t>
            </a:r>
            <a:r>
              <a:rPr lang="es-ES_tradnl" b="1">
                <a:solidFill>
                  <a:srgbClr val="800000"/>
                </a:solidFill>
              </a:rPr>
              <a:t>poca divergencia</a:t>
            </a:r>
            <a:endParaRPr lang="es-MX" b="1">
              <a:solidFill>
                <a:srgbClr val="8000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434975"/>
            <a:ext cx="8534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2400" u="sng">
                <a:solidFill>
                  <a:schemeClr val="tx1"/>
                </a:solidFill>
              </a:rPr>
              <a:t>CAPACIDAD DE LA ATMÓSFERA PARA PERMITIR LA PROPAGACIÓN DEL ESPECTRO IR</a:t>
            </a:r>
            <a:endParaRPr lang="es-ES" sz="2400" u="sng">
              <a:solidFill>
                <a:schemeClr val="tx1"/>
              </a:solidFill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447800"/>
            <a:ext cx="8839200" cy="4502150"/>
          </a:xfrm>
          <a:solidFill>
            <a:schemeClr val="hlink"/>
          </a:solidFill>
          <a:ln w="25400">
            <a:solidFill>
              <a:srgbClr val="0000FF"/>
            </a:solidFill>
          </a:ln>
        </p:spPr>
        <p:txBody>
          <a:bodyPr/>
          <a:lstStyle/>
          <a:p>
            <a:pPr eaLnBrk="1" hangingPunct="1">
              <a:lnSpc>
                <a:spcPct val="115000"/>
              </a:lnSpc>
              <a:buFontTx/>
              <a:buNone/>
              <a:defRPr/>
            </a:pPr>
            <a:r>
              <a:rPr lang="es-ES_tradnl" sz="2400" b="1">
                <a:solidFill>
                  <a:srgbClr val="000099"/>
                </a:solidFill>
              </a:rPr>
              <a:t>La propagación de las ondas IR en la atmósfera es limitada por:</a:t>
            </a:r>
          </a:p>
          <a:p>
            <a:pPr eaLnBrk="1" hangingPunct="1">
              <a:lnSpc>
                <a:spcPct val="115000"/>
              </a:lnSpc>
              <a:buFontTx/>
              <a:buNone/>
              <a:defRPr/>
            </a:pPr>
            <a:r>
              <a:rPr lang="es-ES_tradnl" sz="2400" b="1">
                <a:solidFill>
                  <a:srgbClr val="FF0000"/>
                </a:solidFill>
              </a:rPr>
              <a:t>ABSORCION</a:t>
            </a:r>
            <a:r>
              <a:rPr lang="es-ES_tradnl" sz="2400" b="1">
                <a:solidFill>
                  <a:srgbClr val="000099"/>
                </a:solidFill>
              </a:rPr>
              <a:t>: La transformación de parte de la energía de la onda en calor principalmente por efecto de las moléculas de  Oxígeno, CO</a:t>
            </a:r>
            <a:r>
              <a:rPr lang="es-ES_tradnl" sz="2400" b="1" baseline="-25000">
                <a:solidFill>
                  <a:srgbClr val="000099"/>
                </a:solidFill>
              </a:rPr>
              <a:t>2</a:t>
            </a:r>
            <a:r>
              <a:rPr lang="es-ES_tradnl" sz="2400" b="1">
                <a:solidFill>
                  <a:srgbClr val="000099"/>
                </a:solidFill>
              </a:rPr>
              <a:t>  y Vapor de Agua presentes en la atmósfera.</a:t>
            </a:r>
          </a:p>
          <a:p>
            <a:pPr eaLnBrk="1" hangingPunct="1">
              <a:lnSpc>
                <a:spcPct val="115000"/>
              </a:lnSpc>
              <a:buFontTx/>
              <a:buNone/>
              <a:defRPr/>
            </a:pPr>
            <a:r>
              <a:rPr lang="es-ES_tradnl" sz="2400" b="1">
                <a:solidFill>
                  <a:srgbClr val="FF0000"/>
                </a:solidFill>
              </a:rPr>
              <a:t>DISPERSIÓN</a:t>
            </a:r>
            <a:r>
              <a:rPr lang="es-ES_tradnl" sz="2400" b="1">
                <a:solidFill>
                  <a:srgbClr val="000099"/>
                </a:solidFill>
              </a:rPr>
              <a:t>: Por reflexiones al impactar con partículas tales como gotas de agua, Sales, Polvo, Arenas etc.</a:t>
            </a:r>
          </a:p>
          <a:p>
            <a:pPr eaLnBrk="1" hangingPunct="1">
              <a:lnSpc>
                <a:spcPct val="115000"/>
              </a:lnSpc>
              <a:buFontTx/>
              <a:buNone/>
              <a:defRPr/>
            </a:pPr>
            <a:r>
              <a:rPr lang="es-ES_tradnl" sz="2400" b="1">
                <a:solidFill>
                  <a:srgbClr val="000099"/>
                </a:solidFill>
              </a:rPr>
              <a:t>Estos factores generan pérdidas de potencia de la onda IR y originan las denominadas </a:t>
            </a:r>
            <a:r>
              <a:rPr lang="es-ES_tradnl" sz="2400" b="1">
                <a:solidFill>
                  <a:srgbClr val="339933"/>
                </a:solidFill>
              </a:rPr>
              <a:t>“Ventanas de Transmitancia”</a:t>
            </a:r>
            <a:r>
              <a:rPr lang="es-ES_tradnl" sz="2400" b="1">
                <a:solidFill>
                  <a:srgbClr val="000099"/>
                </a:solidFill>
              </a:rPr>
              <a:t> en la atmósfera, dependiendo de las </a:t>
            </a:r>
            <a:r>
              <a:rPr lang="es-ES_tradnl" sz="2400" b="1">
                <a:solidFill>
                  <a:srgbClr val="FF0000"/>
                </a:solidFill>
              </a:rPr>
              <a:t>frecuencias</a:t>
            </a:r>
            <a:r>
              <a:rPr lang="es-ES_tradnl" sz="2400" b="1">
                <a:solidFill>
                  <a:srgbClr val="000099"/>
                </a:solidFill>
              </a:rPr>
              <a:t> de las ondas IR transmitidas</a:t>
            </a:r>
            <a:endParaRPr lang="es-ES" sz="2400" b="1">
              <a:solidFill>
                <a:srgbClr val="000099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620713"/>
            <a:ext cx="8496300" cy="6858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2800" u="sng">
                <a:solidFill>
                  <a:schemeClr val="tx1"/>
                </a:solidFill>
              </a:rPr>
              <a:t>PROPAGACIÓN  DE ONDAS  IR EN LA ATMÓSFERA</a:t>
            </a:r>
            <a:endParaRPr lang="es-ES" sz="2800" u="sng">
              <a:solidFill>
                <a:schemeClr val="tx1"/>
              </a:solidFill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557338"/>
            <a:ext cx="8686800" cy="4545012"/>
          </a:xfrm>
          <a:solidFill>
            <a:schemeClr val="hlink"/>
          </a:solidFill>
          <a:ln w="25400">
            <a:solidFill>
              <a:srgbClr val="FF0000"/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Char char="-"/>
              <a:defRPr/>
            </a:pPr>
            <a:r>
              <a:rPr lang="es-ES_tradnl" sz="2400" b="1">
                <a:solidFill>
                  <a:srgbClr val="000099"/>
                </a:solidFill>
              </a:rPr>
              <a:t>LA ATMOSFERA SE COMPORTA COMO UN MEDIO </a:t>
            </a:r>
            <a:r>
              <a:rPr lang="es-ES_tradnl" sz="2400" b="1">
                <a:solidFill>
                  <a:srgbClr val="FF0000"/>
                </a:solidFill>
              </a:rPr>
              <a:t>PROPAGADOR SELECTIVO</a:t>
            </a:r>
            <a:r>
              <a:rPr lang="es-ES_tradnl" sz="2400" b="1">
                <a:solidFill>
                  <a:srgbClr val="000099"/>
                </a:solidFill>
              </a:rPr>
              <a:t> PERMITIENDO  SOLO LA PROPAGACIÓN EN DETERMINADAS LONGITUDES DE ONDA LAS QUE SE UBICAN EN LOS SIGUIENTES RANGOS:</a:t>
            </a:r>
            <a:endParaRPr lang="es-ES" sz="2400" b="1">
              <a:solidFill>
                <a:srgbClr val="000099"/>
              </a:solidFill>
            </a:endParaRPr>
          </a:p>
          <a:p>
            <a:pPr algn="just" eaLnBrk="1" hangingPunct="1">
              <a:lnSpc>
                <a:spcPct val="80000"/>
              </a:lnSpc>
              <a:buFontTx/>
              <a:buNone/>
              <a:defRPr/>
            </a:pPr>
            <a:endParaRPr lang="es-ES_tradnl" sz="2800" b="1">
              <a:solidFill>
                <a:srgbClr val="000099"/>
              </a:solidFill>
            </a:endParaRPr>
          </a:p>
          <a:p>
            <a:pPr algn="just" eaLnBrk="1" hangingPunct="1">
              <a:lnSpc>
                <a:spcPct val="80000"/>
              </a:lnSpc>
              <a:buFontTx/>
              <a:buNone/>
              <a:defRPr/>
            </a:pPr>
            <a:r>
              <a:rPr lang="es-ES_tradnl" sz="2800" b="1">
                <a:solidFill>
                  <a:srgbClr val="000099"/>
                </a:solidFill>
              </a:rPr>
              <a:t>	</a:t>
            </a:r>
            <a:r>
              <a:rPr lang="es-ES_tradnl" sz="2400" b="1">
                <a:solidFill>
                  <a:srgbClr val="000099"/>
                </a:solidFill>
              </a:rPr>
              <a:t>-	ENTRE 	1.2	Y	1.3	MICRONES.-</a:t>
            </a:r>
          </a:p>
          <a:p>
            <a:pPr algn="just" eaLnBrk="1" hangingPunct="1">
              <a:lnSpc>
                <a:spcPct val="80000"/>
              </a:lnSpc>
              <a:buFontTx/>
              <a:buNone/>
              <a:defRPr/>
            </a:pPr>
            <a:r>
              <a:rPr lang="es-ES_tradnl" sz="2400" b="1">
                <a:solidFill>
                  <a:srgbClr val="000099"/>
                </a:solidFill>
              </a:rPr>
              <a:t>	-	ENTRE	1.5	Y	1.8	MICRONES.-</a:t>
            </a:r>
          </a:p>
          <a:p>
            <a:pPr algn="just" eaLnBrk="1" hangingPunct="1">
              <a:lnSpc>
                <a:spcPct val="80000"/>
              </a:lnSpc>
              <a:buFontTx/>
              <a:buNone/>
              <a:defRPr/>
            </a:pPr>
            <a:r>
              <a:rPr lang="es-ES_tradnl" sz="2400" b="1">
                <a:solidFill>
                  <a:srgbClr val="000099"/>
                </a:solidFill>
              </a:rPr>
              <a:t>	-	ENTRE 	2.0	Y	2.4	MICRONES.-</a:t>
            </a:r>
          </a:p>
          <a:p>
            <a:pPr algn="just" eaLnBrk="1" hangingPunct="1">
              <a:lnSpc>
                <a:spcPct val="80000"/>
              </a:lnSpc>
              <a:buFontTx/>
              <a:buNone/>
              <a:defRPr/>
            </a:pPr>
            <a:r>
              <a:rPr lang="es-ES_tradnl" sz="2400" b="1">
                <a:solidFill>
                  <a:srgbClr val="000099"/>
                </a:solidFill>
              </a:rPr>
              <a:t>	-	ENTRE 	3.0	Y	4.0	MICRONES.-</a:t>
            </a:r>
          </a:p>
          <a:p>
            <a:pPr algn="just" eaLnBrk="1" hangingPunct="1">
              <a:lnSpc>
                <a:spcPct val="80000"/>
              </a:lnSpc>
              <a:buFontTx/>
              <a:buNone/>
              <a:defRPr/>
            </a:pPr>
            <a:r>
              <a:rPr lang="es-ES_tradnl" sz="2400" b="1">
                <a:solidFill>
                  <a:srgbClr val="000099"/>
                </a:solidFill>
              </a:rPr>
              <a:t>	-	ENTRE 	8.0	Y	14.0	MICRONES.-</a:t>
            </a:r>
            <a:endParaRPr lang="es-ES_tradnl" sz="2800" b="1">
              <a:solidFill>
                <a:srgbClr val="000099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s-ES_tradnl" sz="2400" u="sng">
                <a:solidFill>
                  <a:schemeClr val="tx1"/>
                </a:solidFill>
              </a:rPr>
              <a:t>VENTANA DE TRANSMISIÓN DE LA ATMÓSFERA PARA EL ESPECTRO IR CERCANO E INTERMEDIO</a:t>
            </a:r>
          </a:p>
        </p:txBody>
      </p:sp>
      <p:graphicFrame>
        <p:nvGraphicFramePr>
          <p:cNvPr id="1026" name="Object 3"/>
          <p:cNvGraphicFramePr>
            <a:graphicFrameLocks noGrp="1" noChangeAspect="1"/>
          </p:cNvGraphicFramePr>
          <p:nvPr>
            <p:ph type="clipArt" sz="half" idx="2"/>
          </p:nvPr>
        </p:nvGraphicFramePr>
        <p:xfrm>
          <a:off x="533400" y="2057400"/>
          <a:ext cx="8610600" cy="347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Fotografía de Photo Editor" r:id="rId3" imgW="9307224" imgH="3761905" progId="MSPhotoEd.3">
                  <p:embed/>
                </p:oleObj>
              </mc:Choice>
              <mc:Fallback>
                <p:oleObj name="Fotografía de Photo Editor" r:id="rId3" imgW="9307224" imgH="3761905" progId="MSPhotoEd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2057400"/>
                        <a:ext cx="8610600" cy="3479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4"/>
          <p:cNvGraphicFramePr>
            <a:graphicFrameLocks noChangeAspect="1"/>
          </p:cNvGraphicFramePr>
          <p:nvPr/>
        </p:nvGraphicFramePr>
        <p:xfrm>
          <a:off x="95250" y="2457450"/>
          <a:ext cx="361950" cy="2495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Fotografía de Photo Editor" r:id="rId5" imgW="361809" imgH="2495238" progId="MSPhotoEd.3">
                  <p:embed/>
                </p:oleObj>
              </mc:Choice>
              <mc:Fallback>
                <p:oleObj name="Fotografía de Photo Editor" r:id="rId5" imgW="361809" imgH="2495238" progId="MSPhotoEd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250" y="2457450"/>
                        <a:ext cx="361950" cy="2495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1066800" y="6172200"/>
            <a:ext cx="7772400" cy="3667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ATMOSPHERIC TRANSMISSION CHARACTERISTIC</a:t>
            </a:r>
            <a:endParaRPr lang="es-ES">
              <a:solidFill>
                <a:srgbClr val="FFCC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3059113" y="5557838"/>
            <a:ext cx="3457575" cy="392112"/>
          </a:xfrm>
          <a:prstGeom prst="rect">
            <a:avLst/>
          </a:prstGeom>
          <a:solidFill>
            <a:schemeClr val="tx1"/>
          </a:solidFill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LONGITUD DE ONDA </a:t>
            </a:r>
            <a:r>
              <a:rPr lang="es-ES_tradnl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 </a:t>
            </a:r>
            <a:r>
              <a:rPr lang="en-US" b="1">
                <a:solidFill>
                  <a:srgbClr val="FF3300"/>
                </a:solidFill>
              </a:rPr>
              <a:t>µ mts.)</a:t>
            </a:r>
            <a:endParaRPr lang="es-MX" b="1">
              <a:solidFill>
                <a:srgbClr val="FF330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4"/>
          <p:cNvSpPr txBox="1">
            <a:spLocks noChangeArrowheads="1"/>
          </p:cNvSpPr>
          <p:nvPr/>
        </p:nvSpPr>
        <p:spPr bwMode="auto">
          <a:xfrm>
            <a:off x="1116013" y="188913"/>
            <a:ext cx="72723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800" u="sng"/>
              <a:t>TRANSMISIÓN OCEÁNICA</a:t>
            </a:r>
            <a:endParaRPr lang="es-MX" sz="2800" u="sng"/>
          </a:p>
        </p:txBody>
      </p:sp>
      <p:sp>
        <p:nvSpPr>
          <p:cNvPr id="15363" name="Text Box 5"/>
          <p:cNvSpPr txBox="1">
            <a:spLocks noChangeArrowheads="1"/>
          </p:cNvSpPr>
          <p:nvPr/>
        </p:nvSpPr>
        <p:spPr bwMode="auto">
          <a:xfrm>
            <a:off x="395288" y="765175"/>
            <a:ext cx="8569325" cy="2098675"/>
          </a:xfrm>
          <a:prstGeom prst="rect">
            <a:avLst/>
          </a:prstGeom>
          <a:solidFill>
            <a:schemeClr val="tx2"/>
          </a:solidFill>
          <a:ln w="25400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_tradnl" sz="2000">
                <a:solidFill>
                  <a:srgbClr val="000099"/>
                </a:solidFill>
              </a:rPr>
              <a:t>La propagación en el medio acuático de los </a:t>
            </a:r>
            <a:r>
              <a:rPr lang="es-ES_tradnl" sz="2000">
                <a:solidFill>
                  <a:srgbClr val="339933"/>
                </a:solidFill>
              </a:rPr>
              <a:t>océanos es altamente atenuada</a:t>
            </a:r>
            <a:r>
              <a:rPr lang="es-ES_tradnl" sz="2000">
                <a:solidFill>
                  <a:srgbClr val="000099"/>
                </a:solidFill>
              </a:rPr>
              <a:t> y solo es posible para una radiación dentro del espectro visible denominada </a:t>
            </a:r>
            <a:r>
              <a:rPr lang="es-ES_tradnl" sz="2000">
                <a:solidFill>
                  <a:srgbClr val="FF0000"/>
                </a:solidFill>
              </a:rPr>
              <a:t>“ventana azul-verdosa”,</a:t>
            </a:r>
            <a:r>
              <a:rPr lang="es-ES_tradnl" sz="2000">
                <a:solidFill>
                  <a:srgbClr val="000099"/>
                </a:solidFill>
              </a:rPr>
              <a:t> sus alcances son limitados a 1000 mts. bajo el agua, en condiciones ideales.</a:t>
            </a:r>
          </a:p>
          <a:p>
            <a:pPr algn="l">
              <a:spcBef>
                <a:spcPct val="50000"/>
              </a:spcBef>
            </a:pPr>
            <a:r>
              <a:rPr lang="es-ES_tradnl" sz="2000">
                <a:solidFill>
                  <a:srgbClr val="000099"/>
                </a:solidFill>
              </a:rPr>
              <a:t>Posible uso: Comunicaciones visuales aire-submarinos (Experiencia a 100 mts. sumergido)</a:t>
            </a:r>
            <a:endParaRPr lang="es-MX" sz="2000">
              <a:solidFill>
                <a:srgbClr val="000099"/>
              </a:solidFill>
            </a:endParaRPr>
          </a:p>
        </p:txBody>
      </p:sp>
      <p:grpSp>
        <p:nvGrpSpPr>
          <p:cNvPr id="15364" name="Group 21"/>
          <p:cNvGrpSpPr>
            <a:grpSpLocks/>
          </p:cNvGrpSpPr>
          <p:nvPr/>
        </p:nvGrpSpPr>
        <p:grpSpPr bwMode="auto">
          <a:xfrm>
            <a:off x="1619250" y="2795588"/>
            <a:ext cx="6192838" cy="3946525"/>
            <a:chOff x="1020" y="1661"/>
            <a:chExt cx="3901" cy="2486"/>
          </a:xfrm>
        </p:grpSpPr>
        <p:sp>
          <p:nvSpPr>
            <p:cNvPr id="15365" name="Line 6"/>
            <p:cNvSpPr>
              <a:spLocks noChangeShapeType="1"/>
            </p:cNvSpPr>
            <p:nvPr/>
          </p:nvSpPr>
          <p:spPr bwMode="auto">
            <a:xfrm>
              <a:off x="1292" y="1888"/>
              <a:ext cx="0" cy="2086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366" name="Line 7"/>
            <p:cNvSpPr>
              <a:spLocks noChangeShapeType="1"/>
            </p:cNvSpPr>
            <p:nvPr/>
          </p:nvSpPr>
          <p:spPr bwMode="auto">
            <a:xfrm>
              <a:off x="1292" y="3974"/>
              <a:ext cx="3357" cy="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367" name="Freeform 8"/>
            <p:cNvSpPr>
              <a:spLocks/>
            </p:cNvSpPr>
            <p:nvPr/>
          </p:nvSpPr>
          <p:spPr bwMode="auto">
            <a:xfrm>
              <a:off x="1406" y="1957"/>
              <a:ext cx="2939" cy="1670"/>
            </a:xfrm>
            <a:custGeom>
              <a:avLst/>
              <a:gdLst>
                <a:gd name="T0" fmla="*/ 0 w 2939"/>
                <a:gd name="T1" fmla="*/ 1042 h 1670"/>
                <a:gd name="T2" fmla="*/ 153 w 2939"/>
                <a:gd name="T3" fmla="*/ 1092 h 1670"/>
                <a:gd name="T4" fmla="*/ 398 w 2939"/>
                <a:gd name="T5" fmla="*/ 1143 h 1670"/>
                <a:gd name="T6" fmla="*/ 652 w 2939"/>
                <a:gd name="T7" fmla="*/ 1203 h 1670"/>
                <a:gd name="T8" fmla="*/ 822 w 2939"/>
                <a:gd name="T9" fmla="*/ 1355 h 1670"/>
                <a:gd name="T10" fmla="*/ 932 w 2939"/>
                <a:gd name="T11" fmla="*/ 1457 h 1670"/>
                <a:gd name="T12" fmla="*/ 1076 w 2939"/>
                <a:gd name="T13" fmla="*/ 1567 h 1670"/>
                <a:gd name="T14" fmla="*/ 1220 w 2939"/>
                <a:gd name="T15" fmla="*/ 1643 h 1670"/>
                <a:gd name="T16" fmla="*/ 1355 w 2939"/>
                <a:gd name="T17" fmla="*/ 1668 h 1670"/>
                <a:gd name="T18" fmla="*/ 1533 w 2939"/>
                <a:gd name="T19" fmla="*/ 1643 h 1670"/>
                <a:gd name="T20" fmla="*/ 1669 w 2939"/>
                <a:gd name="T21" fmla="*/ 1507 h 1670"/>
                <a:gd name="T22" fmla="*/ 1728 w 2939"/>
                <a:gd name="T23" fmla="*/ 1304 h 1670"/>
                <a:gd name="T24" fmla="*/ 1762 w 2939"/>
                <a:gd name="T25" fmla="*/ 1109 h 1670"/>
                <a:gd name="T26" fmla="*/ 1792 w 2939"/>
                <a:gd name="T27" fmla="*/ 838 h 1670"/>
                <a:gd name="T28" fmla="*/ 1821 w 2939"/>
                <a:gd name="T29" fmla="*/ 584 h 1670"/>
                <a:gd name="T30" fmla="*/ 1872 w 2939"/>
                <a:gd name="T31" fmla="*/ 245 h 1670"/>
                <a:gd name="T32" fmla="*/ 1914 w 2939"/>
                <a:gd name="T33" fmla="*/ 8 h 1670"/>
                <a:gd name="T34" fmla="*/ 1940 w 2939"/>
                <a:gd name="T35" fmla="*/ 296 h 1670"/>
                <a:gd name="T36" fmla="*/ 1940 w 2939"/>
                <a:gd name="T37" fmla="*/ 516 h 1670"/>
                <a:gd name="T38" fmla="*/ 1948 w 2939"/>
                <a:gd name="T39" fmla="*/ 737 h 1670"/>
                <a:gd name="T40" fmla="*/ 1973 w 2939"/>
                <a:gd name="T41" fmla="*/ 974 h 1670"/>
                <a:gd name="T42" fmla="*/ 2067 w 2939"/>
                <a:gd name="T43" fmla="*/ 1067 h 1670"/>
                <a:gd name="T44" fmla="*/ 2200 w 2939"/>
                <a:gd name="T45" fmla="*/ 1110 h 1670"/>
                <a:gd name="T46" fmla="*/ 2338 w 2939"/>
                <a:gd name="T47" fmla="*/ 1109 h 1670"/>
                <a:gd name="T48" fmla="*/ 2524 w 2939"/>
                <a:gd name="T49" fmla="*/ 1101 h 1670"/>
                <a:gd name="T50" fmla="*/ 2753 w 2939"/>
                <a:gd name="T51" fmla="*/ 1050 h 1670"/>
                <a:gd name="T52" fmla="*/ 2939 w 2939"/>
                <a:gd name="T53" fmla="*/ 1016 h 1670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2939"/>
                <a:gd name="T82" fmla="*/ 0 h 1670"/>
                <a:gd name="T83" fmla="*/ 2939 w 2939"/>
                <a:gd name="T84" fmla="*/ 1670 h 1670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2939" h="1670">
                  <a:moveTo>
                    <a:pt x="0" y="1042"/>
                  </a:moveTo>
                  <a:cubicBezTo>
                    <a:pt x="25" y="1050"/>
                    <a:pt x="87" y="1075"/>
                    <a:pt x="153" y="1092"/>
                  </a:cubicBezTo>
                  <a:cubicBezTo>
                    <a:pt x="219" y="1109"/>
                    <a:pt x="315" y="1125"/>
                    <a:pt x="398" y="1143"/>
                  </a:cubicBezTo>
                  <a:cubicBezTo>
                    <a:pt x="481" y="1161"/>
                    <a:pt x="581" y="1168"/>
                    <a:pt x="652" y="1203"/>
                  </a:cubicBezTo>
                  <a:cubicBezTo>
                    <a:pt x="723" y="1238"/>
                    <a:pt x="775" y="1313"/>
                    <a:pt x="822" y="1355"/>
                  </a:cubicBezTo>
                  <a:cubicBezTo>
                    <a:pt x="869" y="1397"/>
                    <a:pt x="890" y="1422"/>
                    <a:pt x="932" y="1457"/>
                  </a:cubicBezTo>
                  <a:cubicBezTo>
                    <a:pt x="974" y="1492"/>
                    <a:pt x="1028" y="1536"/>
                    <a:pt x="1076" y="1567"/>
                  </a:cubicBezTo>
                  <a:cubicBezTo>
                    <a:pt x="1124" y="1598"/>
                    <a:pt x="1174" y="1626"/>
                    <a:pt x="1220" y="1643"/>
                  </a:cubicBezTo>
                  <a:cubicBezTo>
                    <a:pt x="1266" y="1660"/>
                    <a:pt x="1303" y="1668"/>
                    <a:pt x="1355" y="1668"/>
                  </a:cubicBezTo>
                  <a:cubicBezTo>
                    <a:pt x="1407" y="1668"/>
                    <a:pt x="1481" y="1670"/>
                    <a:pt x="1533" y="1643"/>
                  </a:cubicBezTo>
                  <a:cubicBezTo>
                    <a:pt x="1585" y="1616"/>
                    <a:pt x="1636" y="1563"/>
                    <a:pt x="1669" y="1507"/>
                  </a:cubicBezTo>
                  <a:cubicBezTo>
                    <a:pt x="1702" y="1451"/>
                    <a:pt x="1713" y="1370"/>
                    <a:pt x="1728" y="1304"/>
                  </a:cubicBezTo>
                  <a:cubicBezTo>
                    <a:pt x="1743" y="1238"/>
                    <a:pt x="1751" y="1187"/>
                    <a:pt x="1762" y="1109"/>
                  </a:cubicBezTo>
                  <a:cubicBezTo>
                    <a:pt x="1773" y="1031"/>
                    <a:pt x="1782" y="925"/>
                    <a:pt x="1792" y="838"/>
                  </a:cubicBezTo>
                  <a:cubicBezTo>
                    <a:pt x="1802" y="751"/>
                    <a:pt x="1808" y="683"/>
                    <a:pt x="1821" y="584"/>
                  </a:cubicBezTo>
                  <a:cubicBezTo>
                    <a:pt x="1834" y="485"/>
                    <a:pt x="1857" y="341"/>
                    <a:pt x="1872" y="245"/>
                  </a:cubicBezTo>
                  <a:cubicBezTo>
                    <a:pt x="1887" y="149"/>
                    <a:pt x="1903" y="0"/>
                    <a:pt x="1914" y="8"/>
                  </a:cubicBezTo>
                  <a:cubicBezTo>
                    <a:pt x="1925" y="16"/>
                    <a:pt x="1936" y="211"/>
                    <a:pt x="1940" y="296"/>
                  </a:cubicBezTo>
                  <a:cubicBezTo>
                    <a:pt x="1944" y="381"/>
                    <a:pt x="1939" y="443"/>
                    <a:pt x="1940" y="516"/>
                  </a:cubicBezTo>
                  <a:cubicBezTo>
                    <a:pt x="1941" y="589"/>
                    <a:pt x="1943" y="661"/>
                    <a:pt x="1948" y="737"/>
                  </a:cubicBezTo>
                  <a:cubicBezTo>
                    <a:pt x="1953" y="813"/>
                    <a:pt x="1953" y="919"/>
                    <a:pt x="1973" y="974"/>
                  </a:cubicBezTo>
                  <a:cubicBezTo>
                    <a:pt x="1993" y="1029"/>
                    <a:pt x="2029" y="1044"/>
                    <a:pt x="2067" y="1067"/>
                  </a:cubicBezTo>
                  <a:cubicBezTo>
                    <a:pt x="2105" y="1090"/>
                    <a:pt x="2155" y="1103"/>
                    <a:pt x="2200" y="1110"/>
                  </a:cubicBezTo>
                  <a:cubicBezTo>
                    <a:pt x="2245" y="1117"/>
                    <a:pt x="2284" y="1111"/>
                    <a:pt x="2338" y="1109"/>
                  </a:cubicBezTo>
                  <a:cubicBezTo>
                    <a:pt x="2392" y="1107"/>
                    <a:pt x="2455" y="1111"/>
                    <a:pt x="2524" y="1101"/>
                  </a:cubicBezTo>
                  <a:cubicBezTo>
                    <a:pt x="2593" y="1091"/>
                    <a:pt x="2684" y="1064"/>
                    <a:pt x="2753" y="1050"/>
                  </a:cubicBezTo>
                  <a:cubicBezTo>
                    <a:pt x="2822" y="1036"/>
                    <a:pt x="2900" y="1023"/>
                    <a:pt x="2939" y="1016"/>
                  </a:cubicBezTo>
                </a:path>
              </a:pathLst>
            </a:custGeom>
            <a:noFill/>
            <a:ln w="95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368" name="WordArt 9"/>
            <p:cNvSpPr>
              <a:spLocks noChangeArrowheads="1" noChangeShapeType="1" noTextEdit="1"/>
            </p:cNvSpPr>
            <p:nvPr/>
          </p:nvSpPr>
          <p:spPr bwMode="auto">
            <a:xfrm rot="5400000">
              <a:off x="-19" y="2972"/>
              <a:ext cx="2214" cy="136"/>
            </a:xfrm>
            <a:prstGeom prst="rect">
              <a:avLst/>
            </a:prstGeom>
          </p:spPr>
          <p:txBody>
            <a:bodyPr vert="wordArtVert"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fontAlgn="auto"/>
              <a:r>
                <a:rPr lang="es-CL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FF00">
                      <a:alpha val="90979"/>
                    </a:srgbClr>
                  </a:solidFill>
                  <a:latin typeface="Arial Black"/>
                </a:rPr>
                <a:t>TRANSMITANCIA </a:t>
              </a:r>
            </a:p>
          </p:txBody>
        </p:sp>
        <p:sp>
          <p:nvSpPr>
            <p:cNvPr id="15369" name="WordArt 10"/>
            <p:cNvSpPr>
              <a:spLocks noChangeArrowheads="1" noChangeShapeType="1" noTextEdit="1"/>
            </p:cNvSpPr>
            <p:nvPr/>
          </p:nvSpPr>
          <p:spPr bwMode="auto">
            <a:xfrm>
              <a:off x="1837" y="4020"/>
              <a:ext cx="2358" cy="9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r>
                <a:rPr lang="es-CL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FF00"/>
                  </a:solidFill>
                  <a:latin typeface="Arial Black"/>
                </a:rPr>
                <a:t>FRECUENCIA</a:t>
              </a:r>
            </a:p>
          </p:txBody>
        </p:sp>
        <p:sp>
          <p:nvSpPr>
            <p:cNvPr id="15370" name="Text Box 11"/>
            <p:cNvSpPr txBox="1">
              <a:spLocks noChangeArrowheads="1"/>
            </p:cNvSpPr>
            <p:nvPr/>
          </p:nvSpPr>
          <p:spPr bwMode="auto">
            <a:xfrm>
              <a:off x="3061" y="1661"/>
              <a:ext cx="72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s-ES_tradnl" sz="1600"/>
                <a:t>Visible</a:t>
              </a:r>
              <a:endParaRPr lang="es-MX" sz="1600"/>
            </a:p>
          </p:txBody>
        </p:sp>
        <p:sp>
          <p:nvSpPr>
            <p:cNvPr id="15371" name="Line 12"/>
            <p:cNvSpPr>
              <a:spLocks noChangeShapeType="1"/>
            </p:cNvSpPr>
            <p:nvPr/>
          </p:nvSpPr>
          <p:spPr bwMode="auto">
            <a:xfrm>
              <a:off x="3152" y="1933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372" name="Line 13"/>
            <p:cNvSpPr>
              <a:spLocks noChangeShapeType="1"/>
            </p:cNvSpPr>
            <p:nvPr/>
          </p:nvSpPr>
          <p:spPr bwMode="auto">
            <a:xfrm>
              <a:off x="3470" y="1979"/>
              <a:ext cx="77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373" name="Text Box 14"/>
            <p:cNvSpPr txBox="1">
              <a:spLocks noChangeArrowheads="1"/>
            </p:cNvSpPr>
            <p:nvPr/>
          </p:nvSpPr>
          <p:spPr bwMode="auto">
            <a:xfrm>
              <a:off x="3560" y="1948"/>
              <a:ext cx="81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s-ES_tradnl" sz="1600"/>
                <a:t>Ultravioleta</a:t>
              </a:r>
              <a:endParaRPr lang="es-MX" sz="1600"/>
            </a:p>
          </p:txBody>
        </p:sp>
        <p:sp>
          <p:nvSpPr>
            <p:cNvPr id="15374" name="Text Box 15"/>
            <p:cNvSpPr txBox="1">
              <a:spLocks noChangeArrowheads="1"/>
            </p:cNvSpPr>
            <p:nvPr/>
          </p:nvSpPr>
          <p:spPr bwMode="auto">
            <a:xfrm>
              <a:off x="2562" y="1993"/>
              <a:ext cx="72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s-ES_tradnl" sz="1600"/>
                <a:t>Infrarrojo</a:t>
              </a:r>
              <a:endParaRPr lang="es-MX" sz="1600"/>
            </a:p>
          </p:txBody>
        </p:sp>
        <p:sp>
          <p:nvSpPr>
            <p:cNvPr id="15375" name="Line 16"/>
            <p:cNvSpPr>
              <a:spLocks noChangeShapeType="1"/>
            </p:cNvSpPr>
            <p:nvPr/>
          </p:nvSpPr>
          <p:spPr bwMode="auto">
            <a:xfrm flipH="1">
              <a:off x="2608" y="2024"/>
              <a:ext cx="5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376" name="Text Box 17"/>
            <p:cNvSpPr txBox="1">
              <a:spLocks noChangeArrowheads="1"/>
            </p:cNvSpPr>
            <p:nvPr/>
          </p:nvSpPr>
          <p:spPr bwMode="auto">
            <a:xfrm>
              <a:off x="4195" y="1706"/>
              <a:ext cx="72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s-ES_tradnl" sz="1600"/>
                <a:t>Rayos X</a:t>
              </a:r>
              <a:endParaRPr lang="es-MX" sz="1600"/>
            </a:p>
          </p:txBody>
        </p:sp>
        <p:sp>
          <p:nvSpPr>
            <p:cNvPr id="15377" name="Line 18"/>
            <p:cNvSpPr>
              <a:spLocks noChangeShapeType="1"/>
            </p:cNvSpPr>
            <p:nvPr/>
          </p:nvSpPr>
          <p:spPr bwMode="auto">
            <a:xfrm>
              <a:off x="4241" y="1888"/>
              <a:ext cx="4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378" name="Line 19"/>
            <p:cNvSpPr>
              <a:spLocks noChangeShapeType="1"/>
            </p:cNvSpPr>
            <p:nvPr/>
          </p:nvSpPr>
          <p:spPr bwMode="auto">
            <a:xfrm flipH="1">
              <a:off x="1927" y="1933"/>
              <a:ext cx="68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379" name="Text Box 20"/>
            <p:cNvSpPr txBox="1">
              <a:spLocks noChangeArrowheads="1"/>
            </p:cNvSpPr>
            <p:nvPr/>
          </p:nvSpPr>
          <p:spPr bwMode="auto">
            <a:xfrm>
              <a:off x="1882" y="1752"/>
              <a:ext cx="771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s-ES_tradnl" sz="1600"/>
                <a:t>Microondas</a:t>
              </a:r>
              <a:endParaRPr lang="es-MX" sz="1600"/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755650" y="333375"/>
            <a:ext cx="73453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sz="2800" b="1" u="sng">
                <a:effectLst>
                  <a:outerShdw blurRad="38100" dist="38100" dir="2700000" algn="tl">
                    <a:srgbClr val="000000"/>
                  </a:outerShdw>
                </a:effectLst>
              </a:rPr>
              <a:t>LOS DETECTORES INFRARROJOS</a:t>
            </a:r>
            <a:endParaRPr lang="es-MX" sz="2800" b="1" u="sng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387" name="Text Box 5"/>
          <p:cNvSpPr txBox="1">
            <a:spLocks noChangeArrowheads="1"/>
          </p:cNvSpPr>
          <p:nvPr/>
        </p:nvSpPr>
        <p:spPr bwMode="auto">
          <a:xfrm>
            <a:off x="611188" y="836613"/>
            <a:ext cx="8281987" cy="1495425"/>
          </a:xfrm>
          <a:prstGeom prst="rect">
            <a:avLst/>
          </a:prstGeom>
          <a:solidFill>
            <a:schemeClr val="hlink">
              <a:alpha val="96861"/>
            </a:schemeClr>
          </a:solidFill>
          <a:ln w="31750">
            <a:solidFill>
              <a:srgbClr val="0000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_tradnl" sz="2000" b="1">
                <a:solidFill>
                  <a:srgbClr val="000000"/>
                </a:solidFill>
              </a:rPr>
              <a:t>Existen de 2 tipos generales: a) Detectan la radiación I.R. por efecto de la temperatura del cuerpo irradiador: </a:t>
            </a:r>
            <a:r>
              <a:rPr lang="es-ES_tradnl" sz="2000" b="1">
                <a:solidFill>
                  <a:srgbClr val="000099"/>
                </a:solidFill>
              </a:rPr>
              <a:t>Detectores Térmicos</a:t>
            </a:r>
            <a:r>
              <a:rPr lang="es-ES_tradnl" sz="2000" b="1">
                <a:solidFill>
                  <a:srgbClr val="000000"/>
                </a:solidFill>
              </a:rPr>
              <a:t>.</a:t>
            </a:r>
          </a:p>
          <a:p>
            <a:pPr algn="l">
              <a:spcBef>
                <a:spcPct val="50000"/>
              </a:spcBef>
            </a:pPr>
            <a:r>
              <a:rPr lang="es-ES_tradnl" sz="2000" b="1">
                <a:solidFill>
                  <a:srgbClr val="000000"/>
                </a:solidFill>
              </a:rPr>
              <a:t>b)  Dependen de la naturaleza cuántica de los fotones: </a:t>
            </a:r>
            <a:r>
              <a:rPr lang="es-ES_tradnl" sz="2000" b="1">
                <a:solidFill>
                  <a:srgbClr val="000099"/>
                </a:solidFill>
              </a:rPr>
              <a:t>Detectores semiconductores</a:t>
            </a:r>
            <a:endParaRPr lang="es-MX" sz="2000" b="1">
              <a:solidFill>
                <a:srgbClr val="000099"/>
              </a:solidFill>
            </a:endParaRP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611188" y="2357438"/>
            <a:ext cx="8281987" cy="1647825"/>
          </a:xfrm>
          <a:prstGeom prst="rect">
            <a:avLst/>
          </a:prstGeom>
          <a:solidFill>
            <a:schemeClr val="hlink">
              <a:alpha val="96861"/>
            </a:schemeClr>
          </a:solidFill>
          <a:ln w="31750">
            <a:solidFill>
              <a:srgbClr val="0000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_tradnl" sz="2000" b="1">
                <a:solidFill>
                  <a:srgbClr val="000000"/>
                </a:solidFill>
              </a:rPr>
              <a:t> Visores IR:</a:t>
            </a:r>
          </a:p>
          <a:p>
            <a:pPr algn="l">
              <a:spcBef>
                <a:spcPct val="50000"/>
              </a:spcBef>
              <a:buFontTx/>
              <a:buChar char="•"/>
            </a:pPr>
            <a:r>
              <a:rPr lang="es-ES_tradnl" sz="2000" b="1">
                <a:solidFill>
                  <a:srgbClr val="000000"/>
                </a:solidFill>
              </a:rPr>
              <a:t>Se basan en la detección de las ondas IR emitidas por el calentamiento del blanco de interés. (detectores térmicos)</a:t>
            </a:r>
          </a:p>
          <a:p>
            <a:pPr algn="l">
              <a:spcBef>
                <a:spcPct val="50000"/>
              </a:spcBef>
              <a:buFontTx/>
              <a:buChar char="•"/>
            </a:pPr>
            <a:r>
              <a:rPr lang="es-ES_tradnl" sz="2000" b="1">
                <a:solidFill>
                  <a:srgbClr val="000000"/>
                </a:solidFill>
              </a:rPr>
              <a:t>Permiten detecciones en completa oscuridad.			</a:t>
            </a:r>
            <a:endParaRPr lang="es-MX" sz="2000" b="1">
              <a:solidFill>
                <a:srgbClr val="000000"/>
              </a:solidFill>
            </a:endParaRPr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611189" y="4035425"/>
            <a:ext cx="8281292" cy="2562225"/>
          </a:xfrm>
          <a:prstGeom prst="rect">
            <a:avLst/>
          </a:prstGeom>
          <a:solidFill>
            <a:schemeClr val="hlink">
              <a:alpha val="96861"/>
            </a:schemeClr>
          </a:solidFill>
          <a:ln w="31750">
            <a:solidFill>
              <a:srgbClr val="000099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_tradnl" sz="2000" b="1">
                <a:solidFill>
                  <a:srgbClr val="000000"/>
                </a:solidFill>
              </a:rPr>
              <a:t>FLIR (Forward Looking Infrared): </a:t>
            </a:r>
          </a:p>
          <a:p>
            <a:pPr algn="l">
              <a:spcBef>
                <a:spcPct val="50000"/>
              </a:spcBef>
            </a:pPr>
            <a:r>
              <a:rPr lang="es-ES_tradnl" sz="2000" b="1">
                <a:solidFill>
                  <a:srgbClr val="000000"/>
                </a:solidFill>
              </a:rPr>
              <a:t>Usan </a:t>
            </a:r>
            <a:r>
              <a:rPr lang="es-ES_tradnl" sz="2000" b="1">
                <a:solidFill>
                  <a:srgbClr val="FF0000"/>
                </a:solidFill>
              </a:rPr>
              <a:t>Fotodetectores </a:t>
            </a:r>
            <a:r>
              <a:rPr lang="es-ES_tradnl" sz="2000" b="1">
                <a:solidFill>
                  <a:srgbClr val="000000"/>
                </a:solidFill>
              </a:rPr>
              <a:t>para captar los fotones emitidos desde el blanco. Por medio de </a:t>
            </a:r>
            <a:r>
              <a:rPr lang="es-ES_tradnl" sz="2000" b="1">
                <a:solidFill>
                  <a:srgbClr val="FF0000"/>
                </a:solidFill>
              </a:rPr>
              <a:t>“arreglos”,</a:t>
            </a:r>
            <a:r>
              <a:rPr lang="es-ES_tradnl" sz="2000" b="1">
                <a:solidFill>
                  <a:srgbClr val="000000"/>
                </a:solidFill>
              </a:rPr>
              <a:t> efectuan un barrido del ambiente y entregan una  imagen térmica de ésta.</a:t>
            </a:r>
          </a:p>
          <a:p>
            <a:pPr algn="l">
              <a:spcBef>
                <a:spcPct val="50000"/>
              </a:spcBef>
            </a:pPr>
            <a:r>
              <a:rPr lang="es-ES_tradnl" sz="2000" b="1">
                <a:solidFill>
                  <a:srgbClr val="000000"/>
                </a:solidFill>
              </a:rPr>
              <a:t>Operan en la región espectral de los 8 </a:t>
            </a:r>
            <a:r>
              <a:rPr lang="en-US" b="1">
                <a:solidFill>
                  <a:srgbClr val="000000"/>
                </a:solidFill>
              </a:rPr>
              <a:t>µ</a:t>
            </a:r>
            <a:r>
              <a:rPr lang="es-ES_tradnl" sz="2000" b="1">
                <a:solidFill>
                  <a:srgbClr val="000000"/>
                </a:solidFill>
              </a:rPr>
              <a:t> a 14 </a:t>
            </a:r>
            <a:r>
              <a:rPr lang="en-US" b="1">
                <a:solidFill>
                  <a:srgbClr val="000000"/>
                </a:solidFill>
              </a:rPr>
              <a:t>µ (Ventana de Transmisión). </a:t>
            </a:r>
            <a:r>
              <a:rPr lang="en-US" sz="2000" b="1">
                <a:solidFill>
                  <a:srgbClr val="000000"/>
                </a:solidFill>
              </a:rPr>
              <a:t>Respecto al ojo humano, tienen un rendimiento de 3 a 6 veces mayor en ambientes con neblina. Respecto al Radar, tienen menor rendimiento.</a:t>
            </a:r>
            <a:endParaRPr lang="es-MX" b="1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0" grpId="0" animBg="1"/>
      <p:bldP spid="2663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755650" y="333375"/>
            <a:ext cx="73453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sz="2800" b="1" u="sng">
                <a:effectLst>
                  <a:outerShdw blurRad="38100" dist="38100" dir="2700000" algn="tl">
                    <a:srgbClr val="000000"/>
                  </a:outerShdw>
                </a:effectLst>
              </a:rPr>
              <a:t>LOS DETECTORES INFRARROJOS</a:t>
            </a:r>
            <a:endParaRPr lang="es-MX" sz="2800" b="1" u="sng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611188" y="981075"/>
            <a:ext cx="8281987" cy="1038225"/>
          </a:xfrm>
          <a:prstGeom prst="rect">
            <a:avLst/>
          </a:prstGeom>
          <a:solidFill>
            <a:schemeClr val="hlink">
              <a:alpha val="96861"/>
            </a:schemeClr>
          </a:solidFill>
          <a:ln w="31750">
            <a:solidFill>
              <a:srgbClr val="0000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CL" sz="2000" b="1">
                <a:solidFill>
                  <a:srgbClr val="000000"/>
                </a:solidFill>
              </a:rPr>
              <a:t>DISCRIMINACIÓN: Es la capacidad de distinguir o diferenciar una 		         señal, respecto al medio que la rodea. Esto también 		         es conocido como RESOLUCIÓN.</a:t>
            </a:r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611188" y="2309813"/>
            <a:ext cx="8281987" cy="3476625"/>
          </a:xfrm>
          <a:prstGeom prst="rect">
            <a:avLst/>
          </a:prstGeom>
          <a:solidFill>
            <a:schemeClr val="hlink">
              <a:alpha val="96861"/>
            </a:schemeClr>
          </a:solidFill>
          <a:ln w="31750">
            <a:solidFill>
              <a:srgbClr val="0000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_tradnl" sz="2000" b="1">
                <a:solidFill>
                  <a:srgbClr val="000000"/>
                </a:solidFill>
              </a:rPr>
              <a:t> Los Detectores IR requieren discriminar señales IR en:</a:t>
            </a:r>
          </a:p>
          <a:p>
            <a:pPr algn="l">
              <a:spcBef>
                <a:spcPct val="50000"/>
              </a:spcBef>
            </a:pPr>
            <a:r>
              <a:rPr lang="es-ES_tradnl" sz="2000" b="1">
                <a:solidFill>
                  <a:srgbClr val="000099"/>
                </a:solidFill>
              </a:rPr>
              <a:t>Resolución Térmica</a:t>
            </a:r>
            <a:r>
              <a:rPr lang="es-ES_tradnl" sz="2000" b="1">
                <a:solidFill>
                  <a:srgbClr val="000000"/>
                </a:solidFill>
              </a:rPr>
              <a:t>: </a:t>
            </a:r>
            <a:r>
              <a:rPr lang="es-ES_tradnl" sz="2000" b="1" u="sng">
                <a:solidFill>
                  <a:srgbClr val="000000"/>
                </a:solidFill>
              </a:rPr>
              <a:t>Diferenciar la temperatura</a:t>
            </a:r>
            <a:r>
              <a:rPr lang="es-ES_tradnl" sz="2000" b="1">
                <a:solidFill>
                  <a:srgbClr val="000000"/>
                </a:solidFill>
              </a:rPr>
              <a:t> de </a:t>
            </a:r>
            <a:r>
              <a:rPr lang="es-ES_tradnl" sz="2000" b="1">
                <a:solidFill>
                  <a:srgbClr val="FF0000"/>
                </a:solidFill>
              </a:rPr>
              <a:t>dos o más objetos</a:t>
            </a:r>
            <a:r>
              <a:rPr lang="es-ES_tradnl" sz="2000" b="1">
                <a:solidFill>
                  <a:srgbClr val="000000"/>
                </a:solidFill>
              </a:rPr>
              <a:t> que se encuentran muy próximos entre sí.  Con una baja resolución, dos objetos muy próximos serán presentados como en un solo objeto grande.</a:t>
            </a:r>
          </a:p>
          <a:p>
            <a:pPr algn="l">
              <a:spcBef>
                <a:spcPct val="50000"/>
              </a:spcBef>
            </a:pPr>
            <a:r>
              <a:rPr lang="es-ES_tradnl" sz="2000" b="1">
                <a:solidFill>
                  <a:srgbClr val="000099"/>
                </a:solidFill>
              </a:rPr>
              <a:t>Resolución Angular</a:t>
            </a:r>
            <a:r>
              <a:rPr lang="es-ES_tradnl" sz="2000" b="1">
                <a:solidFill>
                  <a:srgbClr val="000000"/>
                </a:solidFill>
              </a:rPr>
              <a:t>: </a:t>
            </a:r>
            <a:r>
              <a:rPr lang="es-ES_tradnl" sz="2000" b="1" u="sng">
                <a:solidFill>
                  <a:srgbClr val="000000"/>
                </a:solidFill>
              </a:rPr>
              <a:t>Diferenciar o captar la separación angular</a:t>
            </a:r>
            <a:r>
              <a:rPr lang="es-ES_tradnl" sz="2000" b="1">
                <a:solidFill>
                  <a:srgbClr val="000000"/>
                </a:solidFill>
              </a:rPr>
              <a:t> </a:t>
            </a:r>
            <a:r>
              <a:rPr lang="es-ES_tradnl" sz="2000" b="1">
                <a:solidFill>
                  <a:srgbClr val="FF0000"/>
                </a:solidFill>
              </a:rPr>
              <a:t>entre dos puntos</a:t>
            </a:r>
            <a:r>
              <a:rPr lang="es-ES_tradnl" sz="2000" b="1">
                <a:solidFill>
                  <a:srgbClr val="000000"/>
                </a:solidFill>
              </a:rPr>
              <a:t> de una escena, que permita distinguirlos como puntos diferentes.</a:t>
            </a:r>
          </a:p>
          <a:p>
            <a:pPr algn="l">
              <a:spcBef>
                <a:spcPct val="50000"/>
              </a:spcBef>
            </a:pPr>
            <a:endParaRPr lang="es-ES_tradnl" sz="2000" b="1">
              <a:solidFill>
                <a:srgbClr val="000000"/>
              </a:solidFill>
            </a:endParaRPr>
          </a:p>
          <a:p>
            <a:pPr>
              <a:spcBef>
                <a:spcPct val="50000"/>
              </a:spcBef>
            </a:pPr>
            <a:r>
              <a:rPr lang="es-ES_tradnl" sz="2000" b="1">
                <a:solidFill>
                  <a:srgbClr val="800000"/>
                </a:solidFill>
              </a:rPr>
              <a:t>A mayor Resolución Angular, menor Resolución Térmica</a:t>
            </a:r>
            <a:r>
              <a:rPr lang="es-ES_tradnl" sz="2000" b="1">
                <a:solidFill>
                  <a:srgbClr val="000000"/>
                </a:solidFill>
              </a:rPr>
              <a:t>			</a:t>
            </a:r>
            <a:endParaRPr lang="es-MX" sz="2000" b="1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animBg="1"/>
    </p:bldLst>
  </p:timing>
</p:sld>
</file>

<file path=ppt/theme/theme1.xml><?xml version="1.0" encoding="utf-8"?>
<a:theme xmlns:a="http://schemas.openxmlformats.org/drawingml/2006/main" name="Arce">
  <a:themeElements>
    <a:clrScheme name="Arce 1">
      <a:dk1>
        <a:srgbClr val="BB5F03"/>
      </a:dk1>
      <a:lt1>
        <a:srgbClr val="FFFFFF"/>
      </a:lt1>
      <a:dk2>
        <a:srgbClr val="993300"/>
      </a:dk2>
      <a:lt2>
        <a:srgbClr val="FEEC94"/>
      </a:lt2>
      <a:accent1>
        <a:srgbClr val="FF9900"/>
      </a:accent1>
      <a:accent2>
        <a:srgbClr val="B76A03"/>
      </a:accent2>
      <a:accent3>
        <a:srgbClr val="CAADAA"/>
      </a:accent3>
      <a:accent4>
        <a:srgbClr val="DADADA"/>
      </a:accent4>
      <a:accent5>
        <a:srgbClr val="FFCAAA"/>
      </a:accent5>
      <a:accent6>
        <a:srgbClr val="A65F02"/>
      </a:accent6>
      <a:hlink>
        <a:srgbClr val="FFFFCC"/>
      </a:hlink>
      <a:folHlink>
        <a:srgbClr val="CCCC00"/>
      </a:folHlink>
    </a:clrScheme>
    <a:fontScheme name="Ar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MX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MX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Arce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ce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ce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rce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ce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ce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ce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ce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ce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Maple</Template>
  <TotalTime>2435</TotalTime>
  <Words>1523</Words>
  <Application>Microsoft Macintosh PowerPoint</Application>
  <PresentationFormat>Presentación en pantalla (4:3)</PresentationFormat>
  <Paragraphs>156</Paragraphs>
  <Slides>16</Slides>
  <Notes>1</Notes>
  <HiddenSlides>0</HiddenSlides>
  <MMClips>0</MMClips>
  <ScaleCrop>false</ScaleCrop>
  <HeadingPairs>
    <vt:vector size="8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2" baseType="lpstr">
      <vt:lpstr>Arial Black</vt:lpstr>
      <vt:lpstr>Calibri</vt:lpstr>
      <vt:lpstr>Times New Roman</vt:lpstr>
      <vt:lpstr>Wingdings</vt:lpstr>
      <vt:lpstr>Arce</vt:lpstr>
      <vt:lpstr>Fotografía de Photo Editor</vt:lpstr>
      <vt:lpstr>SENSORES OPTRONICOS</vt:lpstr>
      <vt:lpstr>Presentación de PowerPoint</vt:lpstr>
      <vt:lpstr>Presentación de PowerPoint</vt:lpstr>
      <vt:lpstr>Presentación de PowerPoint</vt:lpstr>
      <vt:lpstr>Presentación de PowerPoint</vt:lpstr>
      <vt:lpstr>DETECTORES DE BAJO NIVEL DE LUZ  (LLL o Low Level Light)</vt:lpstr>
      <vt:lpstr>Presentación de PowerPoint</vt:lpstr>
      <vt:lpstr>Presentación de PowerPoint</vt:lpstr>
      <vt:lpstr>Presentación de PowerPoint</vt:lpstr>
      <vt:lpstr>Presentación de PowerPoint</vt:lpstr>
      <vt:lpstr>CAPACIDAD DE LA ATMÓSFERA PARA PERMITIR LA PROPAGACIÓN DEL ESPECTRO IR</vt:lpstr>
      <vt:lpstr>PROPAGACIÓN  DE ONDAS  IR EN LA ATMÓSFERA</vt:lpstr>
      <vt:lpstr>VENTANA DE TRANSMISIÓN DE LA ATMÓSFERA PARA EL ESPECTRO IR CERCANO E INTERMEDIO</vt:lpstr>
      <vt:lpstr>Presentación de PowerPoint</vt:lpstr>
      <vt:lpstr>Presentación de PowerPoint</vt:lpstr>
      <vt:lpstr>Presentación de PowerPoint</vt:lpstr>
    </vt:vector>
  </TitlesOfParts>
  <Company>Armada de chile</Company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SENSORES OPTRONICOS</dc:title>
  <dc:creator>Escuela Naval "Arturo Prat"</dc:creator>
  <cp:lastModifiedBy>Usuario de Microsoft Office</cp:lastModifiedBy>
  <cp:revision>26</cp:revision>
  <dcterms:created xsi:type="dcterms:W3CDTF">2003-07-25T15:49:21Z</dcterms:created>
  <dcterms:modified xsi:type="dcterms:W3CDTF">2019-10-25T01:04:36Z</dcterms:modified>
</cp:coreProperties>
</file>