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7"/>
  </p:notesMasterIdLst>
  <p:handoutMasterIdLst>
    <p:handoutMasterId r:id="rId8"/>
  </p:handoutMasterIdLst>
  <p:sldIdLst>
    <p:sldId id="1191" r:id="rId2"/>
    <p:sldId id="1190" r:id="rId3"/>
    <p:sldId id="1192" r:id="rId4"/>
    <p:sldId id="1196" r:id="rId5"/>
    <p:sldId id="1193" r:id="rId6"/>
  </p:sldIdLst>
  <p:sldSz cx="9144000" cy="5143500" type="screen16x9"/>
  <p:notesSz cx="9296400" cy="70104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66FF66"/>
    <a:srgbClr val="FFFF00"/>
    <a:srgbClr val="FF0000"/>
    <a:srgbClr val="00CC00"/>
    <a:srgbClr val="0000FF"/>
    <a:srgbClr val="CC9900"/>
    <a:srgbClr val="000099"/>
    <a:srgbClr val="0066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7" autoAdjust="0"/>
    <p:restoredTop sz="87908" autoAdjust="0"/>
  </p:normalViewPr>
  <p:slideViewPr>
    <p:cSldViewPr>
      <p:cViewPr>
        <p:scale>
          <a:sx n="120" d="100"/>
          <a:sy n="120" d="100"/>
        </p:scale>
        <p:origin x="-1440" y="-19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46" y="-96"/>
      </p:cViewPr>
      <p:guideLst>
        <p:guide orient="horz" pos="2208"/>
        <p:guide pos="29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265014" y="0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4AE66A93-B8DF-438A-A361-BB97C2E452B6}" type="datetimeFigureOut">
              <a:rPr lang="es-ES"/>
              <a:pPr>
                <a:defRPr/>
              </a:pPr>
              <a:t>23/09/2025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6658443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265014" y="6658443"/>
            <a:ext cx="4029282" cy="35076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B031AE2E-7B56-4838-B4B3-61ACFB737C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2027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67118" y="0"/>
            <a:ext cx="4027178" cy="35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12988" y="525463"/>
            <a:ext cx="4673600" cy="26289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0482" y="3330419"/>
            <a:ext cx="7437542" cy="3154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659641"/>
            <a:ext cx="4027178" cy="34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67118" y="6659641"/>
            <a:ext cx="4027178" cy="34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76C5DF-41F2-4D28-B035-D28D765C75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5102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/>
              <a:pPr>
                <a:defRPr/>
              </a:pPr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5267960" y="6659880"/>
            <a:ext cx="4028440" cy="35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5" tIns="45918" rIns="91835" bIns="45918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200" b="0">
                <a:solidFill>
                  <a:prstClr val="black"/>
                </a:solidFill>
                <a:latin typeface="Times New Roman" pitchFamily="18" charset="0"/>
              </a:rPr>
              <a:pPr algn="r"/>
              <a:t>2</a:t>
            </a:fld>
            <a:endParaRPr 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5267960" y="6659880"/>
            <a:ext cx="4028440" cy="35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5" tIns="45918" rIns="91835" bIns="45918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200" b="0">
                <a:solidFill>
                  <a:prstClr val="black"/>
                </a:solidFill>
                <a:latin typeface="Times New Roman" pitchFamily="18" charset="0"/>
              </a:rPr>
              <a:pPr algn="r"/>
              <a:t>3</a:t>
            </a:fld>
            <a:endParaRPr 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s-CL" dirty="0" smtClean="0">
                <a:latin typeface="Times New Roman" pitchFamily="18" charset="0"/>
              </a:rPr>
              <a:t>Cotización de solo diagnóstico de las bases de los lanzadores </a:t>
            </a:r>
            <a:r>
              <a:rPr lang="es-CL" dirty="0" err="1" smtClean="0">
                <a:latin typeface="Times New Roman" pitchFamily="18" charset="0"/>
              </a:rPr>
              <a:t>SRBOC</a:t>
            </a:r>
            <a:r>
              <a:rPr lang="es-CL" dirty="0" smtClean="0">
                <a:latin typeface="Times New Roman" pitchFamily="18" charset="0"/>
              </a:rPr>
              <a:t> son </a:t>
            </a:r>
            <a:r>
              <a:rPr lang="es-CL" dirty="0" err="1" smtClean="0">
                <a:latin typeface="Times New Roman" pitchFamily="18" charset="0"/>
              </a:rPr>
              <a:t>HH</a:t>
            </a:r>
            <a:r>
              <a:rPr lang="es-CL" dirty="0" smtClean="0">
                <a:latin typeface="Times New Roman" pitchFamily="18" charset="0"/>
              </a:rPr>
              <a:t>: 39 </a:t>
            </a:r>
            <a:r>
              <a:rPr lang="es-CL" baseline="0" dirty="0" smtClean="0">
                <a:latin typeface="Times New Roman" pitchFamily="18" charset="0"/>
              </a:rPr>
              <a:t> y </a:t>
            </a:r>
            <a:r>
              <a:rPr lang="es-CL" dirty="0" smtClean="0">
                <a:latin typeface="Times New Roman" pitchFamily="18" charset="0"/>
              </a:rPr>
              <a:t>mochila: 150.000 por base (</a:t>
            </a:r>
            <a:r>
              <a:rPr lang="es-CL" dirty="0" err="1" smtClean="0">
                <a:latin typeface="Times New Roman" pitchFamily="18" charset="0"/>
              </a:rPr>
              <a:t>osea</a:t>
            </a:r>
            <a:r>
              <a:rPr lang="es-CL" dirty="0" smtClean="0">
                <a:latin typeface="Times New Roman" pitchFamily="18" charset="0"/>
              </a:rPr>
              <a:t> x2) , las que deben ser desmontadas</a:t>
            </a:r>
            <a:r>
              <a:rPr lang="es-CL" baseline="0" dirty="0" smtClean="0">
                <a:latin typeface="Times New Roman" pitchFamily="18" charset="0"/>
              </a:rPr>
              <a:t> del buque y llevadas a taller. Trabajo incluye </a:t>
            </a:r>
            <a:r>
              <a:rPr lang="es-CL" baseline="0" dirty="0" err="1" smtClean="0">
                <a:latin typeface="Times New Roman" pitchFamily="18" charset="0"/>
              </a:rPr>
              <a:t>garnear</a:t>
            </a:r>
            <a:r>
              <a:rPr lang="es-CL" baseline="0" dirty="0" smtClean="0">
                <a:latin typeface="Times New Roman" pitchFamily="18" charset="0"/>
              </a:rPr>
              <a:t> las bases y pruebas con líquidos penetrantes. Luego vendría el proceso de reparación, de acuerdo a resultados </a:t>
            </a:r>
            <a:r>
              <a:rPr lang="es-CL" baseline="0" smtClean="0">
                <a:latin typeface="Times New Roman" pitchFamily="18" charset="0"/>
              </a:rPr>
              <a:t>(trabajos en más)</a:t>
            </a:r>
            <a:endParaRPr lang="es-CL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312988" y="525463"/>
            <a:ext cx="4673600" cy="2628900"/>
          </a:xfrm>
          <a:ln/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smtClean="0">
              <a:latin typeface="Arial" pitchFamily="34" charset="0"/>
            </a:endParaRPr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806CC4-84CF-4F3D-9BA6-8398C1B493D3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es-CL" alt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5267960" y="6659880"/>
            <a:ext cx="4028440" cy="35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5" tIns="45918" rIns="91835" bIns="45918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200" b="0">
                <a:solidFill>
                  <a:prstClr val="black"/>
                </a:solidFill>
                <a:latin typeface="Times New Roman" pitchFamily="18" charset="0"/>
              </a:rPr>
              <a:pPr algn="r"/>
              <a:t>5</a:t>
            </a:fld>
            <a:endParaRPr 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977629"/>
            <a:ext cx="7239000" cy="857250"/>
          </a:xfrm>
        </p:spPr>
        <p:txBody>
          <a:bodyPr/>
          <a:lstStyle>
            <a:lvl1pPr>
              <a:defRPr sz="4000" baseline="2000"/>
            </a:lvl1pPr>
          </a:lstStyle>
          <a:p>
            <a:r>
              <a:rPr lang="es-ES"/>
              <a:t>Haga clic para modificar el estilo de título de patrón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257550"/>
            <a:ext cx="6400800" cy="1371600"/>
          </a:xfrm>
        </p:spPr>
        <p:txBody>
          <a:bodyPr lIns="91440"/>
          <a:lstStyle>
            <a:lvl1pPr marL="0" indent="0" algn="ctr">
              <a:buFontTx/>
              <a:buNone/>
              <a:defRPr sz="2800" b="1" baseline="2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0" y="4444604"/>
            <a:ext cx="762000" cy="3429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000066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-92075" y="4893469"/>
            <a:ext cx="914400" cy="28575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ABDF3B6-2045-4E07-9474-0E271F707D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C535C-B35F-44B9-A273-F124A45BFF2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13291-290D-4F20-B7E0-5D72C11C9B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31D98-52C4-494D-A331-47C3280ABB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5B98C-77E6-4DD8-889E-71AE1BA716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79CF6-4678-471E-AE94-E859981D8D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33B67-9AE0-4BB2-9165-3073AE4264F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A0F9C-5C25-4084-A12F-012EAC474C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1B6FD-07B0-4BED-AD66-B98688FC28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2896F-5C16-4FC8-9D9D-4346FFA0A7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141685"/>
            <a:ext cx="2070100" cy="465891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6739" y="141685"/>
            <a:ext cx="6059487" cy="465891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0ECC1-AEEC-45F7-9390-912B994639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566739" y="141685"/>
            <a:ext cx="8281987" cy="46589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5BCC0-D796-4E4B-8B51-95FE8FFD91B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6738" y="291465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01070-2F6F-4D82-96F3-D64FC15448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566738" y="914400"/>
            <a:ext cx="8229600" cy="3886200"/>
          </a:xfrm>
        </p:spPr>
        <p:txBody>
          <a:bodyPr/>
          <a:lstStyle/>
          <a:p>
            <a:pPr lvl="0"/>
            <a:endParaRPr lang="es-E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9FF35-F3B3-4049-86BA-25F28B6F8B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04EB1-1563-4C2D-AE16-6F2D109715E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92301" y="141685"/>
            <a:ext cx="6956425" cy="29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9144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00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" y="491490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1">
                <a:solidFill>
                  <a:srgbClr val="000066"/>
                </a:solidFill>
                <a:latin typeface="Tahoma" pitchFamily="34" charset="0"/>
                <a:cs typeface="Arial" charset="0"/>
              </a:defRPr>
            </a:lvl1pPr>
          </a:lstStyle>
          <a:p>
            <a:pPr>
              <a:defRPr/>
            </a:pPr>
            <a:fld id="{BF167996-BECF-431E-BE11-5342C1366C8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086" r:id="rId1"/>
    <p:sldLayoutId id="2147489072" r:id="rId2"/>
    <p:sldLayoutId id="2147489073" r:id="rId3"/>
    <p:sldLayoutId id="2147489074" r:id="rId4"/>
    <p:sldLayoutId id="2147489075" r:id="rId5"/>
    <p:sldLayoutId id="2147489076" r:id="rId6"/>
    <p:sldLayoutId id="2147489077" r:id="rId7"/>
    <p:sldLayoutId id="2147489078" r:id="rId8"/>
    <p:sldLayoutId id="2147489079" r:id="rId9"/>
    <p:sldLayoutId id="2147489080" r:id="rId10"/>
    <p:sldLayoutId id="2147489081" r:id="rId11"/>
    <p:sldLayoutId id="2147489082" r:id="rId12"/>
    <p:sldLayoutId id="2147489083" r:id="rId13"/>
    <p:sldLayoutId id="2147489084" r:id="rId14"/>
    <p:sldLayoutId id="2147489085" r:id="rId15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9pPr>
    </p:titleStyle>
    <p:bodyStyle>
      <a:lvl1pPr marL="609600" indent="-609600" algn="just" rtl="0" eaLnBrk="0" fontAlgn="base" hangingPunct="0">
        <a:spcBef>
          <a:spcPct val="20000"/>
        </a:spcBef>
        <a:spcAft>
          <a:spcPct val="0"/>
        </a:spcAft>
        <a:buAutoNum type="arabicPeriod"/>
        <a:defRPr sz="2400">
          <a:solidFill>
            <a:srgbClr val="000066"/>
          </a:solidFill>
          <a:latin typeface="+mn-lt"/>
          <a:ea typeface="+mn-ea"/>
          <a:cs typeface="+mn-cs"/>
        </a:defRPr>
      </a:lvl1pPr>
      <a:lvl2pPr marL="965200" indent="-508000" algn="just" rtl="0" eaLnBrk="0" fontAlgn="base" hangingPunct="0">
        <a:spcBef>
          <a:spcPct val="20000"/>
        </a:spcBef>
        <a:spcAft>
          <a:spcPct val="0"/>
        </a:spcAft>
        <a:buAutoNum type="alphaLcPeriod"/>
        <a:defRPr sz="2000">
          <a:solidFill>
            <a:srgbClr val="000066"/>
          </a:solidFill>
          <a:latin typeface="+mn-lt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400">
          <a:solidFill>
            <a:srgbClr val="000066"/>
          </a:solidFill>
          <a:latin typeface="+mn-lt"/>
        </a:defRPr>
      </a:lvl3pPr>
      <a:lvl4pPr marL="1828800" indent="-457200" algn="l" rtl="0" eaLnBrk="0" fontAlgn="base" hangingPunct="0">
        <a:spcBef>
          <a:spcPct val="20000"/>
        </a:spcBef>
        <a:spcAft>
          <a:spcPct val="0"/>
        </a:spcAft>
        <a:buAutoNum type="alphaLcParenR"/>
        <a:defRPr sz="2000">
          <a:solidFill>
            <a:srgbClr val="000066"/>
          </a:solidFill>
          <a:latin typeface="+mn-lt"/>
        </a:defRPr>
      </a:lvl4pPr>
      <a:lvl5pPr marL="22860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000">
          <a:solidFill>
            <a:srgbClr val="000066"/>
          </a:solidFill>
          <a:latin typeface="+mn-lt"/>
        </a:defRPr>
      </a:lvl5pPr>
      <a:lvl6pPr marL="27432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6pPr>
      <a:lvl7pPr marL="32004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7pPr>
      <a:lvl8pPr marL="36576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8pPr>
      <a:lvl9pPr marL="41148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3" Type="http://schemas.openxmlformats.org/officeDocument/2006/relationships/image" Target="../media/image1.jpe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41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jpe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8.png"/><Relationship Id="rId19" Type="http://schemas.openxmlformats.org/officeDocument/2006/relationships/image" Target="../media/image17.jpe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CUB%20PPAL%20(NO%20CAMBIAR).pptx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39" y="51186"/>
            <a:ext cx="8992147" cy="1020366"/>
            <a:chOff x="248345" y="179036"/>
            <a:chExt cx="8664186" cy="1243999"/>
          </a:xfrm>
        </p:grpSpPr>
        <p:sp>
          <p:nvSpPr>
            <p:cNvPr id="19" name="18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0" name="19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21" name="20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pic>
          <p:nvPicPr>
            <p:cNvPr id="22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0" name="Rectangle 14"/>
          <p:cNvSpPr>
            <a:spLocks noChangeArrowheads="1"/>
          </p:cNvSpPr>
          <p:nvPr/>
        </p:nvSpPr>
        <p:spPr bwMode="auto">
          <a:xfrm>
            <a:off x="71406" y="3307298"/>
            <a:ext cx="5635625" cy="212201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 anchor="ctr"/>
          <a:lstStyle/>
          <a:p>
            <a:pPr algn="ctr" eaLnBrk="0" hangingPunct="0">
              <a:defRPr/>
            </a:pPr>
            <a:r>
              <a:rPr lang="es-ES" sz="12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 INFORMACION DE LOS SISTEMAS</a:t>
            </a:r>
          </a:p>
        </p:txBody>
      </p:sp>
      <p:grpSp>
        <p:nvGrpSpPr>
          <p:cNvPr id="3" name="Group 75"/>
          <p:cNvGrpSpPr>
            <a:grpSpLocks/>
          </p:cNvGrpSpPr>
          <p:nvPr/>
        </p:nvGrpSpPr>
        <p:grpSpPr bwMode="auto">
          <a:xfrm>
            <a:off x="71406" y="3583792"/>
            <a:ext cx="5653087" cy="559594"/>
            <a:chOff x="1598" y="1026"/>
            <a:chExt cx="3561" cy="469"/>
          </a:xfrm>
        </p:grpSpPr>
        <p:sp>
          <p:nvSpPr>
            <p:cNvPr id="92" name="Rectangle 3"/>
            <p:cNvSpPr>
              <a:spLocks noChangeArrowheads="1"/>
            </p:cNvSpPr>
            <p:nvPr/>
          </p:nvSpPr>
          <p:spPr bwMode="auto">
            <a:xfrm>
              <a:off x="4767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3" name="Rectangle 4"/>
            <p:cNvSpPr>
              <a:spLocks noChangeArrowheads="1"/>
            </p:cNvSpPr>
            <p:nvPr/>
          </p:nvSpPr>
          <p:spPr bwMode="auto">
            <a:xfrm>
              <a:off x="4319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4" name="Rectangle 5"/>
            <p:cNvSpPr>
              <a:spLocks noChangeArrowheads="1"/>
            </p:cNvSpPr>
            <p:nvPr/>
          </p:nvSpPr>
          <p:spPr bwMode="auto">
            <a:xfrm>
              <a:off x="3871" y="1026"/>
              <a:ext cx="381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5" name="Rectangle 6"/>
            <p:cNvSpPr>
              <a:spLocks noChangeArrowheads="1"/>
            </p:cNvSpPr>
            <p:nvPr/>
          </p:nvSpPr>
          <p:spPr bwMode="auto">
            <a:xfrm>
              <a:off x="3412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6" name="Rectangle 7"/>
            <p:cNvSpPr>
              <a:spLocks noChangeArrowheads="1"/>
            </p:cNvSpPr>
            <p:nvPr/>
          </p:nvSpPr>
          <p:spPr bwMode="auto">
            <a:xfrm>
              <a:off x="2516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7" name="Rectangle 8"/>
            <p:cNvSpPr>
              <a:spLocks noChangeArrowheads="1"/>
            </p:cNvSpPr>
            <p:nvPr/>
          </p:nvSpPr>
          <p:spPr bwMode="auto">
            <a:xfrm>
              <a:off x="2057" y="1026"/>
              <a:ext cx="403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8" name="Rectangle 9"/>
            <p:cNvSpPr>
              <a:spLocks noChangeArrowheads="1"/>
            </p:cNvSpPr>
            <p:nvPr/>
          </p:nvSpPr>
          <p:spPr bwMode="auto">
            <a:xfrm>
              <a:off x="1598" y="1026"/>
              <a:ext cx="403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99" name="Rectangle 12"/>
            <p:cNvSpPr>
              <a:spLocks noChangeArrowheads="1"/>
            </p:cNvSpPr>
            <p:nvPr/>
          </p:nvSpPr>
          <p:spPr bwMode="auto">
            <a:xfrm>
              <a:off x="2964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pic>
          <p:nvPicPr>
            <p:cNvPr id="100" name="Picture 1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57" y="1039"/>
              <a:ext cx="195" cy="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1" name="Picture 1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665" y="1039"/>
              <a:ext cx="269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" name="Picture 1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61" y="1036"/>
              <a:ext cx="198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" name="Picture 20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61" y="1039"/>
              <a:ext cx="302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" name="Picture 21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75" y="1039"/>
              <a:ext cx="370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5" name="Picture 2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423" y="1039"/>
              <a:ext cx="370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6" name="Picture 23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894" y="1061"/>
              <a:ext cx="358" cy="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7" name="Picture 24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431" y="1039"/>
              <a:ext cx="174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8" name="Rectangle 27"/>
            <p:cNvSpPr>
              <a:spLocks noChangeArrowheads="1"/>
            </p:cNvSpPr>
            <p:nvPr/>
          </p:nvSpPr>
          <p:spPr bwMode="auto">
            <a:xfrm>
              <a:off x="1603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 eaLnBrk="0" hangingPunct="0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DHC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09" name="Rectangle 28"/>
            <p:cNvSpPr>
              <a:spLocks noChangeArrowheads="1"/>
            </p:cNvSpPr>
            <p:nvPr/>
          </p:nvSpPr>
          <p:spPr bwMode="auto">
            <a:xfrm>
              <a:off x="2059" y="1380"/>
              <a:ext cx="384" cy="11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VAX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0" name="Rectangle 29"/>
            <p:cNvSpPr>
              <a:spLocks noChangeArrowheads="1"/>
            </p:cNvSpPr>
            <p:nvPr/>
          </p:nvSpPr>
          <p:spPr bwMode="auto">
            <a:xfrm>
              <a:off x="252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GOS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1" name="Rectangle 30"/>
            <p:cNvSpPr>
              <a:spLocks noChangeArrowheads="1"/>
            </p:cNvSpPr>
            <p:nvPr/>
          </p:nvSpPr>
          <p:spPr bwMode="auto">
            <a:xfrm>
              <a:off x="2965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 eaLnBrk="0" hangingPunct="0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TED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2" name="Rectangle 31"/>
            <p:cNvSpPr>
              <a:spLocks noChangeArrowheads="1"/>
            </p:cNvSpPr>
            <p:nvPr/>
          </p:nvSpPr>
          <p:spPr bwMode="auto">
            <a:xfrm>
              <a:off x="3415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LINK11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3" name="Rectangle 32"/>
            <p:cNvSpPr>
              <a:spLocks noChangeArrowheads="1"/>
            </p:cNvSpPr>
            <p:nvPr/>
          </p:nvSpPr>
          <p:spPr bwMode="auto">
            <a:xfrm>
              <a:off x="387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 eaLnBrk="0" hangingPunct="0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COINS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4" name="Rectangle 33"/>
            <p:cNvSpPr>
              <a:spLocks noChangeArrowheads="1"/>
            </p:cNvSpPr>
            <p:nvPr/>
          </p:nvSpPr>
          <p:spPr bwMode="auto">
            <a:xfrm>
              <a:off x="432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CCC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115" name="Rectangle 34"/>
            <p:cNvSpPr>
              <a:spLocks noChangeArrowheads="1"/>
            </p:cNvSpPr>
            <p:nvPr/>
          </p:nvSpPr>
          <p:spPr bwMode="auto">
            <a:xfrm>
              <a:off x="4771" y="1380"/>
              <a:ext cx="384" cy="115"/>
            </a:xfrm>
            <a:prstGeom prst="rect">
              <a:avLst/>
            </a:prstGeom>
            <a:solidFill>
              <a:srgbClr val="66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SP-21K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</p:grpSp>
      <p:grpSp>
        <p:nvGrpSpPr>
          <p:cNvPr id="4" name="Group 123"/>
          <p:cNvGrpSpPr>
            <a:grpSpLocks/>
          </p:cNvGrpSpPr>
          <p:nvPr/>
        </p:nvGrpSpPr>
        <p:grpSpPr bwMode="auto">
          <a:xfrm>
            <a:off x="1033399" y="4286175"/>
            <a:ext cx="7191424" cy="757602"/>
            <a:chOff x="341" y="3378"/>
            <a:chExt cx="4474" cy="510"/>
          </a:xfrm>
        </p:grpSpPr>
        <p:sp>
          <p:nvSpPr>
            <p:cNvPr id="117" name="Rectangle 125"/>
            <p:cNvSpPr>
              <a:spLocks noChangeArrowheads="1"/>
            </p:cNvSpPr>
            <p:nvPr/>
          </p:nvSpPr>
          <p:spPr bwMode="auto">
            <a:xfrm>
              <a:off x="4423" y="3557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chemeClr val="tx2"/>
                </a:buClr>
                <a:buSzPct val="60000"/>
              </a:pPr>
              <a:endParaRPr lang="es-CL" altLang="es-ES" sz="3600" b="1" dirty="0">
                <a:solidFill>
                  <a:srgbClr val="FFFF00"/>
                </a:solidFill>
                <a:latin typeface="Arial Black" pitchFamily="34" charset="0"/>
              </a:endParaRPr>
            </a:p>
          </p:txBody>
        </p:sp>
        <p:sp>
          <p:nvSpPr>
            <p:cNvPr id="118" name="Rectangle 126"/>
            <p:cNvSpPr>
              <a:spLocks noChangeArrowheads="1"/>
            </p:cNvSpPr>
            <p:nvPr/>
          </p:nvSpPr>
          <p:spPr bwMode="auto">
            <a:xfrm>
              <a:off x="3941" y="3557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chemeClr val="tx2"/>
                </a:buClr>
                <a:buSzPct val="60000"/>
              </a:pPr>
              <a:endParaRPr lang="es-CL" altLang="es-ES" sz="3600" b="1" dirty="0">
                <a:solidFill>
                  <a:srgbClr val="FFFF00"/>
                </a:solidFill>
                <a:latin typeface="Arial Black" pitchFamily="34" charset="0"/>
              </a:endParaRPr>
            </a:p>
          </p:txBody>
        </p:sp>
        <p:sp>
          <p:nvSpPr>
            <p:cNvPr id="119" name="Rectangle 127"/>
            <p:cNvSpPr>
              <a:spLocks noChangeArrowheads="1"/>
            </p:cNvSpPr>
            <p:nvPr/>
          </p:nvSpPr>
          <p:spPr bwMode="auto">
            <a:xfrm>
              <a:off x="3498" y="3557"/>
              <a:ext cx="381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chemeClr val="tx2"/>
                </a:buClr>
                <a:buSzPct val="60000"/>
              </a:pPr>
              <a:endParaRPr lang="es-CL" altLang="es-ES" sz="3600" b="1" dirty="0">
                <a:solidFill>
                  <a:srgbClr val="FFFF00"/>
                </a:solidFill>
                <a:latin typeface="Arial Black" pitchFamily="34" charset="0"/>
              </a:endParaRPr>
            </a:p>
          </p:txBody>
        </p:sp>
        <p:sp>
          <p:nvSpPr>
            <p:cNvPr id="120" name="Rectangle 128"/>
            <p:cNvSpPr>
              <a:spLocks noChangeArrowheads="1"/>
            </p:cNvSpPr>
            <p:nvPr/>
          </p:nvSpPr>
          <p:spPr bwMode="auto">
            <a:xfrm>
              <a:off x="3079" y="3575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chemeClr val="tx2"/>
                </a:buClr>
                <a:buSzPct val="60000"/>
              </a:pPr>
              <a:endParaRPr lang="es-CL" altLang="es-ES" sz="3600" b="1" dirty="0">
                <a:solidFill>
                  <a:srgbClr val="FFFF00"/>
                </a:solidFill>
                <a:latin typeface="Arial Black" pitchFamily="34" charset="0"/>
              </a:endParaRPr>
            </a:p>
          </p:txBody>
        </p:sp>
        <p:sp>
          <p:nvSpPr>
            <p:cNvPr id="121" name="Rectangle 129"/>
            <p:cNvSpPr>
              <a:spLocks noChangeArrowheads="1"/>
            </p:cNvSpPr>
            <p:nvPr/>
          </p:nvSpPr>
          <p:spPr bwMode="auto">
            <a:xfrm>
              <a:off x="2183" y="3575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chemeClr val="tx2"/>
                </a:buClr>
                <a:buSzPct val="60000"/>
              </a:pPr>
              <a:endParaRPr lang="es-CL" altLang="es-ES" sz="3600" b="1" dirty="0">
                <a:solidFill>
                  <a:srgbClr val="FFFF00"/>
                </a:solidFill>
                <a:latin typeface="Arial Black" pitchFamily="34" charset="0"/>
              </a:endParaRPr>
            </a:p>
          </p:txBody>
        </p:sp>
        <p:sp>
          <p:nvSpPr>
            <p:cNvPr id="122" name="Rectangle 130"/>
            <p:cNvSpPr>
              <a:spLocks noChangeArrowheads="1"/>
            </p:cNvSpPr>
            <p:nvPr/>
          </p:nvSpPr>
          <p:spPr bwMode="auto">
            <a:xfrm>
              <a:off x="1691" y="3575"/>
              <a:ext cx="403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18000" rIns="18000"/>
            <a:lstStyle/>
            <a:p>
              <a:pPr algn="ctr" eaLnBrk="0" hangingPunct="0">
                <a:spcBef>
                  <a:spcPts val="600"/>
                </a:spcBef>
                <a:spcAft>
                  <a:spcPts val="300"/>
                </a:spcAft>
                <a:buClr>
                  <a:schemeClr val="tx2"/>
                </a:buClr>
                <a:buSzPct val="60000"/>
              </a:pPr>
              <a:r>
                <a:rPr lang="es-ES" altLang="es-ES" sz="1200" b="1" dirty="0">
                  <a:solidFill>
                    <a:srgbClr val="000000"/>
                  </a:solidFill>
                  <a:latin typeface="Arial" pitchFamily="34" charset="0"/>
                </a:rPr>
                <a:t>HF RX</a:t>
              </a:r>
            </a:p>
          </p:txBody>
        </p:sp>
        <p:sp>
          <p:nvSpPr>
            <p:cNvPr id="123" name="Rectangle 131"/>
            <p:cNvSpPr>
              <a:spLocks noChangeArrowheads="1"/>
            </p:cNvSpPr>
            <p:nvPr/>
          </p:nvSpPr>
          <p:spPr bwMode="auto">
            <a:xfrm>
              <a:off x="1231" y="3575"/>
              <a:ext cx="403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spcBef>
                  <a:spcPts val="600"/>
                </a:spcBef>
                <a:spcAft>
                  <a:spcPts val="300"/>
                </a:spcAft>
                <a:buClr>
                  <a:schemeClr val="tx2"/>
                </a:buClr>
                <a:buSzPct val="60000"/>
              </a:pPr>
              <a:r>
                <a:rPr lang="es-ES" altLang="es-ES" sz="1200" b="1" dirty="0">
                  <a:solidFill>
                    <a:srgbClr val="000000"/>
                  </a:solidFill>
                  <a:latin typeface="Arial" pitchFamily="34" charset="0"/>
                </a:rPr>
                <a:t>HF TX</a:t>
              </a:r>
            </a:p>
          </p:txBody>
        </p:sp>
        <p:sp>
          <p:nvSpPr>
            <p:cNvPr id="124" name="Rectangle 132"/>
            <p:cNvSpPr>
              <a:spLocks noChangeArrowheads="1"/>
            </p:cNvSpPr>
            <p:nvPr/>
          </p:nvSpPr>
          <p:spPr bwMode="auto">
            <a:xfrm>
              <a:off x="784" y="3575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 eaLnBrk="0" hangingPunct="0">
                <a:spcBef>
                  <a:spcPts val="600"/>
                </a:spcBef>
                <a:buClr>
                  <a:schemeClr val="tx2"/>
                </a:buClr>
                <a:buSzPct val="60000"/>
              </a:pPr>
              <a:r>
                <a:rPr lang="es-ES" altLang="es-ES" sz="1000" b="1" dirty="0">
                  <a:solidFill>
                    <a:srgbClr val="000000"/>
                  </a:solidFill>
                  <a:latin typeface="Arial" pitchFamily="34" charset="0"/>
                </a:rPr>
                <a:t>ANTENAS UHF</a:t>
              </a:r>
            </a:p>
          </p:txBody>
        </p:sp>
        <p:sp>
          <p:nvSpPr>
            <p:cNvPr id="125" name="Rectangle 133"/>
            <p:cNvSpPr>
              <a:spLocks noChangeArrowheads="1"/>
            </p:cNvSpPr>
            <p:nvPr/>
          </p:nvSpPr>
          <p:spPr bwMode="auto">
            <a:xfrm>
              <a:off x="341" y="3557"/>
              <a:ext cx="381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spcBef>
                  <a:spcPts val="600"/>
                </a:spcBef>
                <a:spcAft>
                  <a:spcPts val="300"/>
                </a:spcAft>
                <a:buClr>
                  <a:schemeClr val="tx2"/>
                </a:buClr>
                <a:buSzPct val="60000"/>
              </a:pPr>
              <a:r>
                <a:rPr lang="es-ES" altLang="es-ES" sz="1400" b="1" dirty="0">
                  <a:solidFill>
                    <a:srgbClr val="000000"/>
                  </a:solidFill>
                  <a:latin typeface="Arial" pitchFamily="34" charset="0"/>
                </a:rPr>
                <a:t>UHF</a:t>
              </a:r>
            </a:p>
          </p:txBody>
        </p:sp>
        <p:sp>
          <p:nvSpPr>
            <p:cNvPr id="126" name="Rectangle 134"/>
            <p:cNvSpPr>
              <a:spLocks noChangeArrowheads="1"/>
            </p:cNvSpPr>
            <p:nvPr/>
          </p:nvSpPr>
          <p:spPr bwMode="auto">
            <a:xfrm>
              <a:off x="2631" y="3575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chemeClr val="tx2"/>
                </a:buClr>
                <a:buSzPct val="60000"/>
              </a:pPr>
              <a:endParaRPr lang="es-CL" altLang="es-ES" sz="3600" b="1" dirty="0">
                <a:solidFill>
                  <a:srgbClr val="FFFF00"/>
                </a:solidFill>
                <a:latin typeface="Arial Black" pitchFamily="34" charset="0"/>
              </a:endParaRPr>
            </a:p>
          </p:txBody>
        </p:sp>
        <p:sp>
          <p:nvSpPr>
            <p:cNvPr id="127" name="Rectangle 135"/>
            <p:cNvSpPr>
              <a:spLocks noChangeArrowheads="1"/>
            </p:cNvSpPr>
            <p:nvPr/>
          </p:nvSpPr>
          <p:spPr bwMode="auto">
            <a:xfrm>
              <a:off x="341" y="3378"/>
              <a:ext cx="4458" cy="157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tIns="0" anchor="ctr"/>
            <a:lstStyle/>
            <a:p>
              <a:pPr algn="ctr" eaLnBrk="0" hangingPunct="0">
                <a:defRPr/>
              </a:pPr>
              <a:r>
                <a:rPr lang="es-ES" altLang="es-ES" sz="12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SISTEMAS DE COMUNICACIONES</a:t>
              </a:r>
            </a:p>
          </p:txBody>
        </p:sp>
        <p:pic>
          <p:nvPicPr>
            <p:cNvPr id="128" name="Picture 136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2160" y="3606"/>
              <a:ext cx="381" cy="256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</p:pic>
        <p:pic>
          <p:nvPicPr>
            <p:cNvPr id="129" name="Picture 137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631" y="3594"/>
              <a:ext cx="342" cy="28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</p:pic>
        <p:pic>
          <p:nvPicPr>
            <p:cNvPr id="130" name="Picture 138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056" y="3584"/>
              <a:ext cx="370" cy="291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</p:pic>
        <p:pic>
          <p:nvPicPr>
            <p:cNvPr id="131" name="Picture 139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3516" y="3584"/>
              <a:ext cx="356" cy="28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</p:pic>
        <p:pic>
          <p:nvPicPr>
            <p:cNvPr id="132" name="Picture 140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3953" y="3566"/>
              <a:ext cx="369" cy="284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</p:pic>
        <p:pic>
          <p:nvPicPr>
            <p:cNvPr id="133" name="Picture 141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4409" y="3591"/>
              <a:ext cx="360" cy="22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</p:pic>
      </p:grpSp>
      <p:sp>
        <p:nvSpPr>
          <p:cNvPr id="134" name="Rectangle 49"/>
          <p:cNvSpPr>
            <a:spLocks noChangeArrowheads="1"/>
          </p:cNvSpPr>
          <p:nvPr/>
        </p:nvSpPr>
        <p:spPr bwMode="auto">
          <a:xfrm>
            <a:off x="1009584" y="492232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UHF</a:t>
            </a:r>
          </a:p>
        </p:txBody>
      </p:sp>
      <p:sp>
        <p:nvSpPr>
          <p:cNvPr id="135" name="Rectangle 49"/>
          <p:cNvSpPr>
            <a:spLocks noChangeArrowheads="1"/>
          </p:cNvSpPr>
          <p:nvPr/>
        </p:nvSpPr>
        <p:spPr bwMode="auto">
          <a:xfrm>
            <a:off x="1725547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ANT</a:t>
            </a:r>
            <a:endParaRPr lang="es-ES" alt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36" name="Rectangle 49"/>
          <p:cNvSpPr>
            <a:spLocks noChangeArrowheads="1"/>
          </p:cNvSpPr>
          <p:nvPr/>
        </p:nvSpPr>
        <p:spPr bwMode="auto">
          <a:xfrm>
            <a:off x="2457384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HF TX</a:t>
            </a:r>
          </a:p>
        </p:txBody>
      </p:sp>
      <p:sp>
        <p:nvSpPr>
          <p:cNvPr id="137" name="Rectangle 49"/>
          <p:cNvSpPr>
            <a:spLocks noChangeArrowheads="1"/>
          </p:cNvSpPr>
          <p:nvPr/>
        </p:nvSpPr>
        <p:spPr bwMode="auto">
          <a:xfrm>
            <a:off x="3173347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HF RX</a:t>
            </a:r>
          </a:p>
        </p:txBody>
      </p:sp>
      <p:sp>
        <p:nvSpPr>
          <p:cNvPr id="138" name="Rectangle 49"/>
          <p:cNvSpPr>
            <a:spLocks noChangeArrowheads="1"/>
          </p:cNvSpPr>
          <p:nvPr/>
        </p:nvSpPr>
        <p:spPr bwMode="auto">
          <a:xfrm>
            <a:off x="3897247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FOCON</a:t>
            </a:r>
          </a:p>
        </p:txBody>
      </p:sp>
      <p:sp>
        <p:nvSpPr>
          <p:cNvPr id="139" name="Rectangle 49"/>
          <p:cNvSpPr>
            <a:spLocks noChangeArrowheads="1"/>
          </p:cNvSpPr>
          <p:nvPr/>
        </p:nvSpPr>
        <p:spPr bwMode="auto">
          <a:xfrm>
            <a:off x="4603684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CRYPTO</a:t>
            </a:r>
          </a:p>
        </p:txBody>
      </p:sp>
      <p:sp>
        <p:nvSpPr>
          <p:cNvPr id="140" name="Rectangle 49"/>
          <p:cNvSpPr>
            <a:spLocks noChangeArrowheads="1"/>
          </p:cNvSpPr>
          <p:nvPr/>
        </p:nvSpPr>
        <p:spPr bwMode="auto">
          <a:xfrm>
            <a:off x="5327584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XU4200</a:t>
            </a:r>
            <a:endParaRPr lang="es-ES" alt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41" name="Rectangle 49"/>
          <p:cNvSpPr>
            <a:spLocks noChangeArrowheads="1"/>
          </p:cNvSpPr>
          <p:nvPr/>
        </p:nvSpPr>
        <p:spPr bwMode="auto">
          <a:xfrm>
            <a:off x="6035609" y="492351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CCTV</a:t>
            </a:r>
          </a:p>
        </p:txBody>
      </p:sp>
      <p:sp>
        <p:nvSpPr>
          <p:cNvPr id="142" name="Rectangle 49"/>
          <p:cNvSpPr>
            <a:spLocks noChangeArrowheads="1"/>
          </p:cNvSpPr>
          <p:nvPr/>
        </p:nvSpPr>
        <p:spPr bwMode="auto">
          <a:xfrm>
            <a:off x="6759509" y="4923519"/>
            <a:ext cx="617234" cy="142607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SATCOM</a:t>
            </a:r>
          </a:p>
        </p:txBody>
      </p:sp>
      <p:sp>
        <p:nvSpPr>
          <p:cNvPr id="143" name="Rectangle 49"/>
          <p:cNvSpPr>
            <a:spLocks noChangeArrowheads="1"/>
          </p:cNvSpPr>
          <p:nvPr/>
        </p:nvSpPr>
        <p:spPr bwMode="auto">
          <a:xfrm>
            <a:off x="7480234" y="4929473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PHONE</a:t>
            </a:r>
          </a:p>
        </p:txBody>
      </p:sp>
      <p:sp>
        <p:nvSpPr>
          <p:cNvPr id="64" name="63 CuadroTexto"/>
          <p:cNvSpPr txBox="1"/>
          <p:nvPr/>
        </p:nvSpPr>
        <p:spPr>
          <a:xfrm>
            <a:off x="0" y="99938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SISTEMAS DE ARMAS</a:t>
            </a: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grpSp>
        <p:nvGrpSpPr>
          <p:cNvPr id="77" name="76 Grupo"/>
          <p:cNvGrpSpPr/>
          <p:nvPr/>
        </p:nvGrpSpPr>
        <p:grpSpPr>
          <a:xfrm>
            <a:off x="5951174" y="3286130"/>
            <a:ext cx="3121420" cy="872729"/>
            <a:chOff x="899593" y="3143004"/>
            <a:chExt cx="3121420" cy="872729"/>
          </a:xfrm>
        </p:grpSpPr>
        <p:grpSp>
          <p:nvGrpSpPr>
            <p:cNvPr id="78" name="Group 17"/>
            <p:cNvGrpSpPr>
              <a:grpSpLocks/>
            </p:cNvGrpSpPr>
            <p:nvPr/>
          </p:nvGrpSpPr>
          <p:grpSpPr bwMode="auto">
            <a:xfrm>
              <a:off x="899593" y="3143004"/>
              <a:ext cx="3121420" cy="872729"/>
              <a:chOff x="624" y="2059"/>
              <a:chExt cx="1668" cy="733"/>
            </a:xfrm>
          </p:grpSpPr>
          <p:sp>
            <p:nvSpPr>
              <p:cNvPr id="83" name="Rectangle 18"/>
              <p:cNvSpPr>
                <a:spLocks noChangeArrowheads="1"/>
              </p:cNvSpPr>
              <p:nvPr/>
            </p:nvSpPr>
            <p:spPr bwMode="auto">
              <a:xfrm>
                <a:off x="624" y="2059"/>
                <a:ext cx="1668" cy="189"/>
              </a:xfrm>
              <a:prstGeom prst="rect">
                <a:avLst/>
              </a:prstGeom>
              <a:solidFill>
                <a:srgbClr val="FF66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tIns="0"/>
              <a:lstStyle/>
              <a:p>
                <a:pPr algn="ctr" eaLnBrk="0" hangingPunct="0">
                  <a:defRPr/>
                </a:pPr>
                <a:r>
                  <a:rPr lang="es-ES" sz="1200" b="1" dirty="0" smtClean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EQUIPOS DE NAVEGACIÓN</a:t>
                </a:r>
                <a:endParaRPr lang="es-ES" sz="12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  <p:pic>
            <p:nvPicPr>
              <p:cNvPr id="84" name="Picture 21"/>
              <p:cNvPicPr>
                <a:picLocks noChangeAspect="1" noChangeArrowheads="1"/>
              </p:cNvPicPr>
              <p:nvPr/>
            </p:nvPicPr>
            <p:blipFill>
              <a:blip r:embed="rId18" cstate="print"/>
              <a:srcRect/>
              <a:stretch>
                <a:fillRect/>
              </a:stretch>
            </p:blipFill>
            <p:spPr bwMode="auto">
              <a:xfrm>
                <a:off x="725" y="2300"/>
                <a:ext cx="243" cy="324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</p:pic>
          <p:sp>
            <p:nvSpPr>
              <p:cNvPr id="87" name="Rectangle 26"/>
              <p:cNvSpPr>
                <a:spLocks noChangeArrowheads="1"/>
              </p:cNvSpPr>
              <p:nvPr/>
            </p:nvSpPr>
            <p:spPr bwMode="auto">
              <a:xfrm>
                <a:off x="624" y="2656"/>
                <a:ext cx="384" cy="136"/>
              </a:xfrm>
              <a:prstGeom prst="rect">
                <a:avLst/>
              </a:prstGeom>
              <a:solidFill>
                <a:srgbClr val="66FF3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lIns="0" tIns="0" rIns="0" bIns="0"/>
              <a:lstStyle/>
              <a:p>
                <a:pPr algn="ctr">
                  <a:defRPr/>
                </a:pPr>
                <a:r>
                  <a:rPr lang="es-ES_tradnl" sz="900" b="1" dirty="0" smtClean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IRC/CH</a:t>
                </a:r>
                <a:endParaRPr lang="es-ES" sz="9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</p:grpSp>
        <p:pic>
          <p:nvPicPr>
            <p:cNvPr id="79" name="Picture 2" descr="\\Blancoserver2\depto-ssaa\SENSORES 2\C1º ALARCON CARGO\fotos equipos de navegacion\DSCN0028.JPG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3265057" y="3428756"/>
              <a:ext cx="634932" cy="357190"/>
            </a:xfrm>
            <a:prstGeom prst="rect">
              <a:avLst/>
            </a:prstGeom>
            <a:noFill/>
          </p:spPr>
        </p:pic>
        <p:pic>
          <p:nvPicPr>
            <p:cNvPr id="82" name="Picture 5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187624" y="3413796"/>
              <a:ext cx="246422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52" name="151 Grupo"/>
          <p:cNvGrpSpPr/>
          <p:nvPr/>
        </p:nvGrpSpPr>
        <p:grpSpPr>
          <a:xfrm>
            <a:off x="2571735" y="2656915"/>
            <a:ext cx="6500859" cy="557777"/>
            <a:chOff x="1142975" y="2509489"/>
            <a:chExt cx="6500859" cy="557777"/>
          </a:xfrm>
        </p:grpSpPr>
        <p:grpSp>
          <p:nvGrpSpPr>
            <p:cNvPr id="148" name="147 Grupo"/>
            <p:cNvGrpSpPr/>
            <p:nvPr/>
          </p:nvGrpSpPr>
          <p:grpSpPr>
            <a:xfrm>
              <a:off x="1142975" y="2509489"/>
              <a:ext cx="6500859" cy="557777"/>
              <a:chOff x="428596" y="2214562"/>
              <a:chExt cx="6500859" cy="557777"/>
            </a:xfrm>
          </p:grpSpPr>
          <p:grpSp>
            <p:nvGrpSpPr>
              <p:cNvPr id="63" name="62 Grupo"/>
              <p:cNvGrpSpPr/>
              <p:nvPr/>
            </p:nvGrpSpPr>
            <p:grpSpPr>
              <a:xfrm>
                <a:off x="428596" y="2214562"/>
                <a:ext cx="6500859" cy="557777"/>
                <a:chOff x="4427538" y="3143253"/>
                <a:chExt cx="3514379" cy="729446"/>
              </a:xfrm>
            </p:grpSpPr>
            <p:sp>
              <p:nvSpPr>
                <p:cNvPr id="66" name="Rectangle 4"/>
                <p:cNvSpPr>
                  <a:spLocks noChangeArrowheads="1"/>
                </p:cNvSpPr>
                <p:nvPr/>
              </p:nvSpPr>
              <p:spPr bwMode="auto">
                <a:xfrm>
                  <a:off x="4427538" y="3143253"/>
                  <a:ext cx="3514379" cy="234562"/>
                </a:xfrm>
                <a:prstGeom prst="rect">
                  <a:avLst/>
                </a:prstGeom>
                <a:solidFill>
                  <a:srgbClr val="FF66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tIns="0"/>
                <a:lstStyle/>
                <a:p>
                  <a:pPr algn="ctr" eaLnBrk="0" hangingPunct="0">
                    <a:defRPr/>
                  </a:pPr>
                  <a:r>
                    <a:rPr lang="es-ES" sz="12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 SISTEMAS SECUNDARIOS</a:t>
                  </a:r>
                </a:p>
              </p:txBody>
            </p:sp>
            <p:sp>
              <p:nvSpPr>
                <p:cNvPr id="72" name="Rectangle 15"/>
                <p:cNvSpPr>
                  <a:spLocks noChangeArrowheads="1"/>
                </p:cNvSpPr>
                <p:nvPr/>
              </p:nvSpPr>
              <p:spPr bwMode="auto">
                <a:xfrm>
                  <a:off x="7246765" y="3516953"/>
                  <a:ext cx="308956" cy="355746"/>
                </a:xfrm>
                <a:prstGeom prst="rect">
                  <a:avLst/>
                </a:prstGeom>
                <a:solidFill>
                  <a:srgbClr val="66FF33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0" rIns="0" anchor="ctr"/>
                <a:lstStyle/>
                <a:p>
                  <a:pPr algn="ctr"/>
                  <a:r>
                    <a:rPr lang="es-ES_tradnl" sz="800" b="1" dirty="0" smtClean="0">
                      <a:solidFill>
                        <a:srgbClr val="000000"/>
                      </a:solidFill>
                      <a:latin typeface="BankGothic Md BT"/>
                    </a:rPr>
                    <a:t>GPS</a:t>
                  </a:r>
                  <a:endParaRPr lang="es-ES" sz="800" b="1" dirty="0">
                    <a:solidFill>
                      <a:srgbClr val="000000"/>
                    </a:solidFill>
                    <a:latin typeface="BankGothic Md BT"/>
                  </a:endParaRPr>
                </a:p>
              </p:txBody>
            </p:sp>
            <p:sp>
              <p:nvSpPr>
                <p:cNvPr id="73" name="Rectangle 16"/>
                <p:cNvSpPr>
                  <a:spLocks noChangeArrowheads="1"/>
                </p:cNvSpPr>
                <p:nvPr/>
              </p:nvSpPr>
              <p:spPr bwMode="auto">
                <a:xfrm>
                  <a:off x="6551613" y="3516953"/>
                  <a:ext cx="308956" cy="355746"/>
                </a:xfrm>
                <a:prstGeom prst="rect">
                  <a:avLst/>
                </a:prstGeom>
                <a:solidFill>
                  <a:srgbClr val="66FF33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0" rIns="0" anchor="ctr"/>
                <a:lstStyle/>
                <a:p>
                  <a:pPr algn="ctr"/>
                  <a:r>
                    <a:rPr lang="es-ES_tradnl" sz="500" b="1" dirty="0" smtClean="0">
                      <a:solidFill>
                        <a:srgbClr val="000000"/>
                      </a:solidFill>
                      <a:latin typeface="BankGothic Md BT"/>
                    </a:rPr>
                    <a:t>BAROMETER</a:t>
                  </a:r>
                </a:p>
                <a:p>
                  <a:pPr algn="ctr"/>
                  <a:r>
                    <a:rPr lang="es-ES_tradnl" sz="500" b="1" dirty="0" smtClean="0">
                      <a:solidFill>
                        <a:srgbClr val="000000"/>
                      </a:solidFill>
                      <a:latin typeface="BankGothic Md BT"/>
                    </a:rPr>
                    <a:t> PTU</a:t>
                  </a:r>
                  <a:endParaRPr lang="es-ES" sz="500" b="1" dirty="0">
                    <a:solidFill>
                      <a:srgbClr val="000000"/>
                    </a:solidFill>
                    <a:latin typeface="BankGothic Md BT"/>
                  </a:endParaRPr>
                </a:p>
              </p:txBody>
            </p:sp>
            <p:sp>
              <p:nvSpPr>
                <p:cNvPr id="74" name="Rectangle 17"/>
                <p:cNvSpPr>
                  <a:spLocks noChangeArrowheads="1"/>
                </p:cNvSpPr>
                <p:nvPr/>
              </p:nvSpPr>
              <p:spPr bwMode="auto">
                <a:xfrm>
                  <a:off x="6204037" y="3516953"/>
                  <a:ext cx="308956" cy="349984"/>
                </a:xfrm>
                <a:prstGeom prst="rect">
                  <a:avLst/>
                </a:prstGeom>
                <a:solidFill>
                  <a:srgbClr val="66FF33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0" rIns="0" anchor="ctr"/>
                <a:lstStyle/>
                <a:p>
                  <a:pPr algn="ctr"/>
                  <a:r>
                    <a:rPr lang="es-ES_tradnl" sz="500" b="1" dirty="0" smtClean="0">
                      <a:solidFill>
                        <a:srgbClr val="000000"/>
                      </a:solidFill>
                      <a:latin typeface="BankGothic Md BT"/>
                    </a:rPr>
                    <a:t>WINDMETER  </a:t>
                  </a:r>
                  <a:r>
                    <a:rPr lang="es-ES_tradnl" sz="400" b="1" dirty="0" smtClean="0">
                      <a:solidFill>
                        <a:srgbClr val="000000"/>
                      </a:solidFill>
                      <a:latin typeface="Arial" pitchFamily="34" charset="0"/>
                    </a:rPr>
                    <a:t>(ANEMOMETRO)</a:t>
                  </a:r>
                  <a:endParaRPr lang="es-ES_tradnl" sz="400" b="1" dirty="0">
                    <a:solidFill>
                      <a:srgbClr val="000000"/>
                    </a:solidFill>
                    <a:latin typeface="Arial" pitchFamily="34" charset="0"/>
                  </a:endParaRPr>
                </a:p>
              </p:txBody>
            </p:sp>
            <p:sp>
              <p:nvSpPr>
                <p:cNvPr id="75" name="Rectangle 18"/>
                <p:cNvSpPr>
                  <a:spLocks noChangeArrowheads="1"/>
                </p:cNvSpPr>
                <p:nvPr/>
              </p:nvSpPr>
              <p:spPr bwMode="auto">
                <a:xfrm>
                  <a:off x="4466158" y="3516953"/>
                  <a:ext cx="308956" cy="344885"/>
                </a:xfrm>
                <a:prstGeom prst="rect">
                  <a:avLst/>
                </a:prstGeom>
                <a:solidFill>
                  <a:srgbClr val="66FF33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0" rIns="0" anchor="ctr"/>
                <a:lstStyle/>
                <a:p>
                  <a:pPr algn="ctr"/>
                  <a:r>
                    <a:rPr lang="es-ES_tradnl" sz="800" b="1" dirty="0" smtClean="0">
                      <a:solidFill>
                        <a:srgbClr val="000000"/>
                      </a:solidFill>
                      <a:latin typeface="BankGothic Md BT"/>
                    </a:rPr>
                    <a:t>UT2000</a:t>
                  </a:r>
                  <a:endParaRPr lang="es-ES" sz="800" b="1" dirty="0">
                    <a:solidFill>
                      <a:srgbClr val="000000"/>
                    </a:solidFill>
                    <a:latin typeface="BankGothic Md BT"/>
                  </a:endParaRPr>
                </a:p>
              </p:txBody>
            </p:sp>
            <p:sp>
              <p:nvSpPr>
                <p:cNvPr id="76" name="Rectangle 19"/>
                <p:cNvSpPr>
                  <a:spLocks noChangeArrowheads="1"/>
                </p:cNvSpPr>
                <p:nvPr/>
              </p:nvSpPr>
              <p:spPr bwMode="auto">
                <a:xfrm>
                  <a:off x="6899189" y="3516953"/>
                  <a:ext cx="308956" cy="347435"/>
                </a:xfrm>
                <a:prstGeom prst="rect">
                  <a:avLst/>
                </a:prstGeom>
                <a:solidFill>
                  <a:srgbClr val="66FF33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0" rIns="0" anchor="ctr"/>
                <a:lstStyle/>
                <a:p>
                  <a:pPr algn="ctr"/>
                  <a:r>
                    <a:rPr lang="es-ES_tradnl" sz="500" b="1" dirty="0" smtClean="0">
                      <a:solidFill>
                        <a:srgbClr val="000000"/>
                      </a:solidFill>
                      <a:latin typeface="BankGothic Md BT"/>
                    </a:rPr>
                    <a:t>FBB-500</a:t>
                  </a:r>
                </a:p>
                <a:p>
                  <a:pPr algn="ctr"/>
                  <a:r>
                    <a:rPr lang="es-ES_tradnl" sz="500" b="1" dirty="0" smtClean="0">
                      <a:solidFill>
                        <a:srgbClr val="000000"/>
                      </a:solidFill>
                      <a:latin typeface="BankGothic Md BT"/>
                    </a:rPr>
                    <a:t>(INMARSAT)</a:t>
                  </a:r>
                  <a:endParaRPr lang="es-ES" sz="500" b="1" dirty="0">
                    <a:solidFill>
                      <a:srgbClr val="000000"/>
                    </a:solidFill>
                    <a:latin typeface="BankGothic Md BT"/>
                  </a:endParaRPr>
                </a:p>
              </p:txBody>
            </p:sp>
          </p:grpSp>
          <p:sp>
            <p:nvSpPr>
              <p:cNvPr id="144" name="Rectangle 18"/>
              <p:cNvSpPr>
                <a:spLocks noChangeArrowheads="1"/>
              </p:cNvSpPr>
              <p:nvPr/>
            </p:nvSpPr>
            <p:spPr bwMode="auto">
              <a:xfrm>
                <a:off x="1785918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rIns="0" anchor="ctr"/>
              <a:lstStyle/>
              <a:p>
                <a:pPr algn="ctr"/>
                <a:r>
                  <a:rPr lang="es-ES_tradnl" sz="800" b="1" dirty="0" smtClean="0">
                    <a:solidFill>
                      <a:srgbClr val="000000"/>
                    </a:solidFill>
                    <a:latin typeface="BankGothic Md BT"/>
                  </a:rPr>
                  <a:t>2013</a:t>
                </a:r>
                <a:endParaRPr lang="es-ES" sz="800" b="1" dirty="0">
                  <a:solidFill>
                    <a:srgbClr val="000000"/>
                  </a:solidFill>
                  <a:latin typeface="BankGothic Md BT"/>
                </a:endParaRPr>
              </a:p>
            </p:txBody>
          </p:sp>
          <p:sp>
            <p:nvSpPr>
              <p:cNvPr id="145" name="Rectangle 18"/>
              <p:cNvSpPr>
                <a:spLocks noChangeArrowheads="1"/>
              </p:cNvSpPr>
              <p:nvPr/>
            </p:nvSpPr>
            <p:spPr bwMode="auto">
              <a:xfrm>
                <a:off x="1142976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rIns="0" anchor="ctr"/>
              <a:lstStyle/>
              <a:p>
                <a:pPr algn="ctr"/>
                <a:r>
                  <a:rPr lang="es-ES_tradnl" sz="700" b="1" dirty="0" smtClean="0">
                    <a:solidFill>
                      <a:srgbClr val="000000"/>
                    </a:solidFill>
                    <a:latin typeface="BankGothic Md BT"/>
                  </a:rPr>
                  <a:t>ECOSONDA</a:t>
                </a:r>
                <a:endParaRPr lang="es-ES" sz="800" b="1" dirty="0">
                  <a:solidFill>
                    <a:srgbClr val="000000"/>
                  </a:solidFill>
                  <a:latin typeface="BankGothic Md BT"/>
                </a:endParaRPr>
              </a:p>
            </p:txBody>
          </p:sp>
          <p:sp>
            <p:nvSpPr>
              <p:cNvPr id="146" name="Rectangle 18"/>
              <p:cNvSpPr>
                <a:spLocks noChangeArrowheads="1"/>
              </p:cNvSpPr>
              <p:nvPr/>
            </p:nvSpPr>
            <p:spPr bwMode="auto">
              <a:xfrm>
                <a:off x="2428860" y="2500312"/>
                <a:ext cx="571504" cy="263719"/>
              </a:xfrm>
              <a:prstGeom prst="rect">
                <a:avLst/>
              </a:prstGeom>
              <a:solidFill>
                <a:srgbClr val="FF0000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rIns="0" anchor="ctr"/>
              <a:lstStyle/>
              <a:p>
                <a:pPr algn="ctr"/>
                <a:r>
                  <a:rPr lang="es-ES_tradnl" sz="800" b="1" dirty="0" smtClean="0">
                    <a:solidFill>
                      <a:srgbClr val="000000"/>
                    </a:solidFill>
                    <a:latin typeface="BankGothic Md BT"/>
                  </a:rPr>
                  <a:t>XBT</a:t>
                </a:r>
                <a:endParaRPr lang="es-ES" sz="800" b="1" dirty="0">
                  <a:solidFill>
                    <a:srgbClr val="000000"/>
                  </a:solidFill>
                  <a:latin typeface="BankGothic Md BT"/>
                </a:endParaRPr>
              </a:p>
            </p:txBody>
          </p:sp>
          <p:sp>
            <p:nvSpPr>
              <p:cNvPr id="147" name="Rectangle 18"/>
              <p:cNvSpPr>
                <a:spLocks noChangeArrowheads="1"/>
              </p:cNvSpPr>
              <p:nvPr/>
            </p:nvSpPr>
            <p:spPr bwMode="auto">
              <a:xfrm>
                <a:off x="3071802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rIns="0" anchor="ctr"/>
              <a:lstStyle/>
              <a:p>
                <a:pPr algn="ctr"/>
                <a:r>
                  <a:rPr lang="es-ES_tradnl" sz="800" b="1" dirty="0" smtClean="0">
                    <a:solidFill>
                      <a:srgbClr val="000000"/>
                    </a:solidFill>
                    <a:latin typeface="BankGothic Md BT"/>
                  </a:rPr>
                  <a:t>GMDSS</a:t>
                </a:r>
                <a:endParaRPr lang="es-ES" sz="800" b="1" dirty="0">
                  <a:solidFill>
                    <a:srgbClr val="000000"/>
                  </a:solidFill>
                  <a:latin typeface="BankGothic Md BT"/>
                </a:endParaRPr>
              </a:p>
            </p:txBody>
          </p:sp>
        </p:grpSp>
        <p:sp>
          <p:nvSpPr>
            <p:cNvPr id="149" name="Rectangle 15"/>
            <p:cNvSpPr>
              <a:spLocks noChangeArrowheads="1"/>
            </p:cNvSpPr>
            <p:nvPr/>
          </p:nvSpPr>
          <p:spPr bwMode="auto">
            <a:xfrm>
              <a:off x="7000892" y="2786064"/>
              <a:ext cx="571503" cy="272024"/>
            </a:xfrm>
            <a:prstGeom prst="rect">
              <a:avLst/>
            </a:prstGeom>
            <a:solidFill>
              <a:srgbClr val="66FF3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 anchor="ctr"/>
            <a:lstStyle/>
            <a:p>
              <a:pPr algn="ctr"/>
              <a:r>
                <a:rPr lang="es-ES_tradnl" sz="800" b="1" dirty="0" smtClean="0">
                  <a:solidFill>
                    <a:srgbClr val="000000"/>
                  </a:solidFill>
                  <a:latin typeface="BankGothic Md BT"/>
                </a:rPr>
                <a:t>RADIAC</a:t>
              </a:r>
            </a:p>
          </p:txBody>
        </p:sp>
      </p:grpSp>
      <p:sp>
        <p:nvSpPr>
          <p:cNvPr id="153" name="Rectangle 3"/>
          <p:cNvSpPr>
            <a:spLocks noChangeArrowheads="1"/>
          </p:cNvSpPr>
          <p:nvPr/>
        </p:nvSpPr>
        <p:spPr bwMode="auto">
          <a:xfrm>
            <a:off x="971550" y="785800"/>
            <a:ext cx="7075488" cy="201228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SENSORES</a:t>
            </a:r>
          </a:p>
        </p:txBody>
      </p:sp>
      <p:grpSp>
        <p:nvGrpSpPr>
          <p:cNvPr id="154" name="Group 4"/>
          <p:cNvGrpSpPr>
            <a:grpSpLocks/>
          </p:cNvGrpSpPr>
          <p:nvPr/>
        </p:nvGrpSpPr>
        <p:grpSpPr bwMode="auto">
          <a:xfrm>
            <a:off x="971550" y="1052511"/>
            <a:ext cx="7075488" cy="372666"/>
            <a:chOff x="567" y="1691"/>
            <a:chExt cx="11144" cy="784"/>
          </a:xfrm>
        </p:grpSpPr>
        <p:sp>
          <p:nvSpPr>
            <p:cNvPr id="155" name="Rectangle 5"/>
            <p:cNvSpPr>
              <a:spLocks noChangeArrowheads="1"/>
            </p:cNvSpPr>
            <p:nvPr/>
          </p:nvSpPr>
          <p:spPr bwMode="auto">
            <a:xfrm>
              <a:off x="10731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56" name="Rectangle 6"/>
            <p:cNvSpPr>
              <a:spLocks noChangeArrowheads="1"/>
            </p:cNvSpPr>
            <p:nvPr/>
          </p:nvSpPr>
          <p:spPr bwMode="auto">
            <a:xfrm>
              <a:off x="9611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57" name="Rectangle 7"/>
            <p:cNvSpPr>
              <a:spLocks noChangeArrowheads="1"/>
            </p:cNvSpPr>
            <p:nvPr/>
          </p:nvSpPr>
          <p:spPr bwMode="auto">
            <a:xfrm>
              <a:off x="8491" y="1691"/>
              <a:ext cx="952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58" name="Rectangle 8"/>
            <p:cNvSpPr>
              <a:spLocks noChangeArrowheads="1"/>
            </p:cNvSpPr>
            <p:nvPr/>
          </p:nvSpPr>
          <p:spPr bwMode="auto">
            <a:xfrm>
              <a:off x="7343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59" name="Rectangle 9"/>
            <p:cNvSpPr>
              <a:spLocks noChangeArrowheads="1"/>
            </p:cNvSpPr>
            <p:nvPr/>
          </p:nvSpPr>
          <p:spPr bwMode="auto">
            <a:xfrm>
              <a:off x="5103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0" name="Rectangle 10"/>
            <p:cNvSpPr>
              <a:spLocks noChangeArrowheads="1"/>
            </p:cNvSpPr>
            <p:nvPr/>
          </p:nvSpPr>
          <p:spPr bwMode="auto">
            <a:xfrm>
              <a:off x="3955" y="1691"/>
              <a:ext cx="1008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1" name="Rectangle 11"/>
            <p:cNvSpPr>
              <a:spLocks noChangeArrowheads="1"/>
            </p:cNvSpPr>
            <p:nvPr/>
          </p:nvSpPr>
          <p:spPr bwMode="auto">
            <a:xfrm>
              <a:off x="2807" y="1691"/>
              <a:ext cx="1008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2" name="Rectangle 12"/>
            <p:cNvSpPr>
              <a:spLocks noChangeArrowheads="1"/>
            </p:cNvSpPr>
            <p:nvPr/>
          </p:nvSpPr>
          <p:spPr bwMode="auto">
            <a:xfrm>
              <a:off x="1687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3" name="Rectangle 13"/>
            <p:cNvSpPr>
              <a:spLocks noChangeArrowheads="1"/>
            </p:cNvSpPr>
            <p:nvPr/>
          </p:nvSpPr>
          <p:spPr bwMode="auto">
            <a:xfrm>
              <a:off x="567" y="1691"/>
              <a:ext cx="952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64" name="Rectangle 14"/>
            <p:cNvSpPr>
              <a:spLocks noChangeArrowheads="1"/>
            </p:cNvSpPr>
            <p:nvPr/>
          </p:nvSpPr>
          <p:spPr bwMode="auto">
            <a:xfrm>
              <a:off x="6223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pic>
          <p:nvPicPr>
            <p:cNvPr id="165" name="Picture 15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595" y="1798"/>
              <a:ext cx="884" cy="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6" name="Picture 16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1771" y="1719"/>
              <a:ext cx="808" cy="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7" name="Picture 17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2863" y="1719"/>
              <a:ext cx="868" cy="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8" name="Picture 18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3983" y="1803"/>
              <a:ext cx="930" cy="6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9" name="Picture 19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5127" y="1803"/>
              <a:ext cx="928" cy="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0" name="Picture 20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6426" y="1754"/>
              <a:ext cx="539" cy="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1" name="Picture 22"/>
            <p:cNvPicPr>
              <a:picLocks noChangeAspect="1" noChangeArrowheads="1"/>
            </p:cNvPicPr>
            <p:nvPr/>
          </p:nvPicPr>
          <p:blipFill>
            <a:blip r:embed="rId27" cstate="print"/>
            <a:srcRect/>
            <a:stretch>
              <a:fillRect/>
            </a:stretch>
          </p:blipFill>
          <p:spPr bwMode="auto">
            <a:xfrm>
              <a:off x="8519" y="1943"/>
              <a:ext cx="924" cy="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2" name="Picture 23"/>
            <p:cNvPicPr>
              <a:picLocks noChangeAspect="1" noChangeArrowheads="1"/>
            </p:cNvPicPr>
            <p:nvPr/>
          </p:nvPicPr>
          <p:blipFill>
            <a:blip r:embed="rId28" cstate="print"/>
            <a:srcRect/>
            <a:stretch>
              <a:fillRect/>
            </a:stretch>
          </p:blipFill>
          <p:spPr bwMode="auto">
            <a:xfrm>
              <a:off x="9667" y="1859"/>
              <a:ext cx="888" cy="5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3" name="Picture 24"/>
            <p:cNvPicPr>
              <a:picLocks noChangeAspect="1" noChangeArrowheads="1"/>
            </p:cNvPicPr>
            <p:nvPr/>
          </p:nvPicPr>
          <p:blipFill>
            <a:blip r:embed="rId29" cstate="print"/>
            <a:srcRect/>
            <a:stretch>
              <a:fillRect/>
            </a:stretch>
          </p:blipFill>
          <p:spPr bwMode="auto">
            <a:xfrm>
              <a:off x="10759" y="1943"/>
              <a:ext cx="924" cy="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4" name="Rectangle 25"/>
          <p:cNvSpPr>
            <a:spLocks noChangeArrowheads="1"/>
          </p:cNvSpPr>
          <p:nvPr/>
        </p:nvSpPr>
        <p:spPr bwMode="auto">
          <a:xfrm>
            <a:off x="962025" y="1476374"/>
            <a:ext cx="609600" cy="16073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MAE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5" name="Rectangle 26"/>
          <p:cNvSpPr>
            <a:spLocks noChangeArrowheads="1"/>
          </p:cNvSpPr>
          <p:nvPr/>
        </p:nvSpPr>
        <p:spPr bwMode="auto">
          <a:xfrm>
            <a:off x="168592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SMART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6" name="Rectangle 27"/>
          <p:cNvSpPr>
            <a:spLocks noChangeArrowheads="1"/>
          </p:cNvSpPr>
          <p:nvPr/>
        </p:nvSpPr>
        <p:spPr bwMode="auto">
          <a:xfrm>
            <a:off x="2400300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LW 08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7" name="Rectangle 28"/>
          <p:cNvSpPr>
            <a:spLocks noChangeArrowheads="1"/>
          </p:cNvSpPr>
          <p:nvPr/>
        </p:nvSpPr>
        <p:spPr bwMode="auto">
          <a:xfrm>
            <a:off x="3124200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IFF INT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8" name="Rectangle 29"/>
          <p:cNvSpPr>
            <a:spLocks noChangeArrowheads="1"/>
          </p:cNvSpPr>
          <p:nvPr/>
        </p:nvSpPr>
        <p:spPr bwMode="auto">
          <a:xfrm>
            <a:off x="385762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IFF TR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79" name="Rectangle 30"/>
          <p:cNvSpPr>
            <a:spLocks noChangeArrowheads="1"/>
          </p:cNvSpPr>
          <p:nvPr/>
        </p:nvSpPr>
        <p:spPr bwMode="auto">
          <a:xfrm>
            <a:off x="456247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SMC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0" name="Rectangle 31"/>
          <p:cNvSpPr>
            <a:spLocks noChangeArrowheads="1"/>
          </p:cNvSpPr>
          <p:nvPr/>
        </p:nvSpPr>
        <p:spPr bwMode="auto">
          <a:xfrm>
            <a:off x="5276850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VISION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1" name="Rectangle 32"/>
          <p:cNvSpPr>
            <a:spLocks noChangeArrowheads="1"/>
          </p:cNvSpPr>
          <p:nvPr/>
        </p:nvSpPr>
        <p:spPr bwMode="auto">
          <a:xfrm>
            <a:off x="6000750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SCOUT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2" name="Rectangle 33"/>
          <p:cNvSpPr>
            <a:spLocks noChangeArrowheads="1"/>
          </p:cNvSpPr>
          <p:nvPr/>
        </p:nvSpPr>
        <p:spPr bwMode="auto">
          <a:xfrm>
            <a:off x="6715125" y="1476374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PHS 36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3" name="Rectangle 34"/>
          <p:cNvSpPr>
            <a:spLocks noChangeArrowheads="1"/>
          </p:cNvSpPr>
          <p:nvPr/>
        </p:nvSpPr>
        <p:spPr bwMode="auto">
          <a:xfrm>
            <a:off x="7429500" y="1476374"/>
            <a:ext cx="609600" cy="16073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TACTAS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184" name="Rectangle 35"/>
          <p:cNvSpPr>
            <a:spLocks noChangeArrowheads="1"/>
          </p:cNvSpPr>
          <p:nvPr/>
        </p:nvSpPr>
        <p:spPr bwMode="auto">
          <a:xfrm>
            <a:off x="6704013" y="1063227"/>
            <a:ext cx="647700" cy="357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_tradnl" dirty="0"/>
          </a:p>
        </p:txBody>
      </p:sp>
      <p:sp>
        <p:nvSpPr>
          <p:cNvPr id="185" name="Rectangle 36"/>
          <p:cNvSpPr>
            <a:spLocks noChangeArrowheads="1"/>
          </p:cNvSpPr>
          <p:nvPr/>
        </p:nvSpPr>
        <p:spPr bwMode="auto">
          <a:xfrm>
            <a:off x="7423150" y="1063227"/>
            <a:ext cx="647700" cy="357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CL" dirty="0"/>
          </a:p>
        </p:txBody>
      </p:sp>
      <p:sp>
        <p:nvSpPr>
          <p:cNvPr id="186" name="Rectangle 39"/>
          <p:cNvSpPr>
            <a:spLocks noChangeArrowheads="1"/>
          </p:cNvSpPr>
          <p:nvPr/>
        </p:nvSpPr>
        <p:spPr bwMode="auto">
          <a:xfrm>
            <a:off x="5965825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87" name="Rectangle 40"/>
          <p:cNvSpPr>
            <a:spLocks noChangeArrowheads="1"/>
          </p:cNvSpPr>
          <p:nvPr/>
        </p:nvSpPr>
        <p:spPr bwMode="auto">
          <a:xfrm>
            <a:off x="5219700" y="1938344"/>
            <a:ext cx="604838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88" name="Rectangle 41"/>
          <p:cNvSpPr>
            <a:spLocks noChangeArrowheads="1"/>
          </p:cNvSpPr>
          <p:nvPr/>
        </p:nvSpPr>
        <p:spPr bwMode="auto">
          <a:xfrm>
            <a:off x="4498975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89" name="Rectangle 42"/>
          <p:cNvSpPr>
            <a:spLocks noChangeArrowheads="1"/>
          </p:cNvSpPr>
          <p:nvPr/>
        </p:nvSpPr>
        <p:spPr bwMode="auto">
          <a:xfrm>
            <a:off x="3059113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0" name="Rectangle 43"/>
          <p:cNvSpPr>
            <a:spLocks noChangeArrowheads="1"/>
          </p:cNvSpPr>
          <p:nvPr/>
        </p:nvSpPr>
        <p:spPr bwMode="auto">
          <a:xfrm>
            <a:off x="2339976" y="1938344"/>
            <a:ext cx="639763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1" name="Rectangle 44"/>
          <p:cNvSpPr>
            <a:spLocks noChangeArrowheads="1"/>
          </p:cNvSpPr>
          <p:nvPr/>
        </p:nvSpPr>
        <p:spPr bwMode="auto">
          <a:xfrm>
            <a:off x="1619251" y="1938344"/>
            <a:ext cx="639763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2" name="Rectangle 45"/>
          <p:cNvSpPr>
            <a:spLocks noChangeArrowheads="1"/>
          </p:cNvSpPr>
          <p:nvPr/>
        </p:nvSpPr>
        <p:spPr bwMode="auto">
          <a:xfrm>
            <a:off x="898525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3" name="Rectangle 46"/>
          <p:cNvSpPr>
            <a:spLocks noChangeArrowheads="1"/>
          </p:cNvSpPr>
          <p:nvPr/>
        </p:nvSpPr>
        <p:spPr bwMode="auto">
          <a:xfrm>
            <a:off x="142844" y="1922861"/>
            <a:ext cx="604837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4" name="Rectangle 47"/>
          <p:cNvSpPr>
            <a:spLocks noChangeArrowheads="1"/>
          </p:cNvSpPr>
          <p:nvPr/>
        </p:nvSpPr>
        <p:spPr bwMode="auto">
          <a:xfrm>
            <a:off x="3779838" y="1938344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195" name="Rectangle 48"/>
          <p:cNvSpPr>
            <a:spLocks noChangeArrowheads="1"/>
          </p:cNvSpPr>
          <p:nvPr/>
        </p:nvSpPr>
        <p:spPr bwMode="auto">
          <a:xfrm>
            <a:off x="106363" y="1695456"/>
            <a:ext cx="6481762" cy="198834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ARMAS</a:t>
            </a:r>
          </a:p>
        </p:txBody>
      </p:sp>
      <p:pic>
        <p:nvPicPr>
          <p:cNvPr id="196" name="Picture 49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179389" y="1976444"/>
            <a:ext cx="5175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7" name="Picture 50"/>
          <p:cNvPicPr>
            <a:picLocks noChangeAspect="1" noChangeArrowheads="1"/>
          </p:cNvPicPr>
          <p:nvPr/>
        </p:nvPicPr>
        <p:blipFill>
          <a:blip r:embed="rId31" cstate="print"/>
          <a:srcRect l="6000"/>
          <a:stretch>
            <a:fillRect/>
          </a:stretch>
        </p:blipFill>
        <p:spPr bwMode="auto">
          <a:xfrm>
            <a:off x="898525" y="1952632"/>
            <a:ext cx="58420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8" name="Picture 51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1690689" y="1955013"/>
            <a:ext cx="458787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9" name="Picture 52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2411413" y="1955013"/>
            <a:ext cx="469900" cy="353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0" name="Picture 53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3132138" y="1955013"/>
            <a:ext cx="449262" cy="340519"/>
          </a:xfrm>
          <a:prstGeom prst="rect">
            <a:avLst/>
          </a:prstGeom>
          <a:solidFill>
            <a:srgbClr val="66FF66"/>
          </a:solidFill>
          <a:ln w="9525">
            <a:noFill/>
            <a:miter lim="800000"/>
            <a:headEnd/>
            <a:tailEnd/>
          </a:ln>
        </p:spPr>
      </p:pic>
      <p:pic>
        <p:nvPicPr>
          <p:cNvPr id="201" name="Picture 54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3851276" y="1952631"/>
            <a:ext cx="461963" cy="35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2" name="Picture 55"/>
          <p:cNvPicPr>
            <a:picLocks noChangeAspect="1" noChangeArrowheads="1"/>
          </p:cNvPicPr>
          <p:nvPr/>
        </p:nvPicPr>
        <p:blipFill>
          <a:blip r:embed="rId35" cstate="print"/>
          <a:srcRect l="2930"/>
          <a:stretch>
            <a:fillRect/>
          </a:stretch>
        </p:blipFill>
        <p:spPr bwMode="auto">
          <a:xfrm>
            <a:off x="4498976" y="1962156"/>
            <a:ext cx="569913" cy="340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3" name="Picture 56"/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5219700" y="1952632"/>
            <a:ext cx="554038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" name="Picture 57"/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6013450" y="1952631"/>
            <a:ext cx="501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" name="Rectangle 58"/>
          <p:cNvSpPr>
            <a:spLocks noChangeArrowheads="1"/>
          </p:cNvSpPr>
          <p:nvPr/>
        </p:nvSpPr>
        <p:spPr bwMode="auto">
          <a:xfrm>
            <a:off x="106363" y="2345537"/>
            <a:ext cx="609600" cy="14287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JAMMER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06" name="Rectangle 59"/>
          <p:cNvSpPr>
            <a:spLocks noChangeArrowheads="1"/>
          </p:cNvSpPr>
          <p:nvPr/>
        </p:nvSpPr>
        <p:spPr bwMode="auto">
          <a:xfrm>
            <a:off x="898525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SRBOC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07" name="Rectangle 60"/>
          <p:cNvSpPr>
            <a:spLocks noChangeArrowheads="1"/>
          </p:cNvSpPr>
          <p:nvPr/>
        </p:nvSpPr>
        <p:spPr bwMode="auto">
          <a:xfrm>
            <a:off x="1619250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STIR 1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08" name="Rectangle 61"/>
          <p:cNvSpPr>
            <a:spLocks noChangeArrowheads="1"/>
          </p:cNvSpPr>
          <p:nvPr/>
        </p:nvSpPr>
        <p:spPr bwMode="auto">
          <a:xfrm>
            <a:off x="2339975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STIR 2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09" name="Rectangle 62"/>
          <p:cNvSpPr>
            <a:spLocks noChangeArrowheads="1"/>
          </p:cNvSpPr>
          <p:nvPr/>
        </p:nvSpPr>
        <p:spPr bwMode="auto">
          <a:xfrm>
            <a:off x="3059113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SCC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0" name="Rectangle 63"/>
          <p:cNvSpPr>
            <a:spLocks noChangeArrowheads="1"/>
          </p:cNvSpPr>
          <p:nvPr/>
        </p:nvSpPr>
        <p:spPr bwMode="auto">
          <a:xfrm>
            <a:off x="3779838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GMVLS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1" name="Rectangle 64"/>
          <p:cNvSpPr>
            <a:spLocks noChangeArrowheads="1"/>
          </p:cNvSpPr>
          <p:nvPr/>
        </p:nvSpPr>
        <p:spPr bwMode="auto">
          <a:xfrm>
            <a:off x="4498975" y="2345538"/>
            <a:ext cx="609600" cy="144065"/>
          </a:xfrm>
          <a:prstGeom prst="rect">
            <a:avLst/>
          </a:prstGeom>
          <a:solidFill>
            <a:srgbClr val="66FF66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76/62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2" name="Rectangle 65"/>
          <p:cNvSpPr>
            <a:spLocks noChangeArrowheads="1"/>
          </p:cNvSpPr>
          <p:nvPr/>
        </p:nvSpPr>
        <p:spPr bwMode="auto">
          <a:xfrm>
            <a:off x="5219700" y="2345538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EXOCET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3" name="Rectangle 66"/>
          <p:cNvSpPr>
            <a:spLocks noChangeArrowheads="1"/>
          </p:cNvSpPr>
          <p:nvPr/>
        </p:nvSpPr>
        <p:spPr bwMode="auto">
          <a:xfrm>
            <a:off x="5978525" y="2345538"/>
            <a:ext cx="609600" cy="14882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.50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4" name="Rectangle 101"/>
          <p:cNvSpPr>
            <a:spLocks noChangeArrowheads="1"/>
          </p:cNvSpPr>
          <p:nvPr/>
        </p:nvSpPr>
        <p:spPr bwMode="auto">
          <a:xfrm>
            <a:off x="6858016" y="1710924"/>
            <a:ext cx="2108200" cy="217884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alt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 ARMAS  A/S</a:t>
            </a:r>
          </a:p>
        </p:txBody>
      </p:sp>
      <p:pic>
        <p:nvPicPr>
          <p:cNvPr id="215" name="Picture 104"/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6875463" y="1960965"/>
            <a:ext cx="614362" cy="35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6" name="Picture 106"/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7596189" y="1978825"/>
            <a:ext cx="587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7" name="Picture 50"/>
          <p:cNvPicPr>
            <a:picLocks noChangeAspect="1" noChangeArrowheads="1"/>
          </p:cNvPicPr>
          <p:nvPr/>
        </p:nvPicPr>
        <p:blipFill>
          <a:blip r:embed="rId31" cstate="print"/>
          <a:srcRect l="6000"/>
          <a:stretch>
            <a:fillRect/>
          </a:stretch>
        </p:blipFill>
        <p:spPr bwMode="auto">
          <a:xfrm>
            <a:off x="8316913" y="1984778"/>
            <a:ext cx="647700" cy="32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8" name="Rectangle 66"/>
          <p:cNvSpPr>
            <a:spLocks noChangeArrowheads="1"/>
          </p:cNvSpPr>
          <p:nvPr/>
        </p:nvSpPr>
        <p:spPr bwMode="auto">
          <a:xfrm>
            <a:off x="6877050" y="2345538"/>
            <a:ext cx="609600" cy="14882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STWS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19" name="Rectangle 66"/>
          <p:cNvSpPr>
            <a:spLocks noChangeArrowheads="1"/>
          </p:cNvSpPr>
          <p:nvPr/>
        </p:nvSpPr>
        <p:spPr bwMode="auto">
          <a:xfrm>
            <a:off x="7596188" y="2345538"/>
            <a:ext cx="609600" cy="14882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NIXIE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20" name="Rectangle 66"/>
          <p:cNvSpPr>
            <a:spLocks noChangeArrowheads="1"/>
          </p:cNvSpPr>
          <p:nvPr/>
        </p:nvSpPr>
        <p:spPr bwMode="auto">
          <a:xfrm>
            <a:off x="8283575" y="2345538"/>
            <a:ext cx="681038" cy="148828"/>
          </a:xfrm>
          <a:prstGeom prst="rect">
            <a:avLst/>
          </a:prstGeom>
          <a:solidFill>
            <a:srgbClr val="66FF33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ANZUELO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pic>
        <p:nvPicPr>
          <p:cNvPr id="221" name="Picture 22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5292080" y="1060151"/>
            <a:ext cx="586661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4" name="Rectangle 26"/>
          <p:cNvSpPr>
            <a:spLocks noChangeArrowheads="1"/>
          </p:cNvSpPr>
          <p:nvPr/>
        </p:nvSpPr>
        <p:spPr bwMode="auto">
          <a:xfrm>
            <a:off x="6732772" y="4000510"/>
            <a:ext cx="718600" cy="16192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PHINS PROA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8308628" y="4000510"/>
            <a:ext cx="718600" cy="16192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CORREDERA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26" name="Rectangle 26"/>
          <p:cNvSpPr>
            <a:spLocks noChangeArrowheads="1"/>
          </p:cNvSpPr>
          <p:nvPr/>
        </p:nvSpPr>
        <p:spPr bwMode="auto">
          <a:xfrm>
            <a:off x="7522810" y="4000510"/>
            <a:ext cx="718600" cy="16192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PHINS POPA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pic>
        <p:nvPicPr>
          <p:cNvPr id="228" name="Picture 3" descr="\\Blancoserver2\depto-ssaa\SENSORES 2\C1º ALARCON CARGO\fotos equipos de navegacion\DSCN9617.JPG"/>
          <p:cNvPicPr>
            <a:picLocks noChangeAspect="1" noChangeArrowheads="1"/>
          </p:cNvPicPr>
          <p:nvPr/>
        </p:nvPicPr>
        <p:blipFill>
          <a:blip r:embed="rId40" cstate="print"/>
          <a:srcRect r="11111"/>
          <a:stretch>
            <a:fillRect/>
          </a:stretch>
        </p:blipFill>
        <p:spPr bwMode="auto">
          <a:xfrm>
            <a:off x="6808430" y="3571882"/>
            <a:ext cx="571504" cy="373359"/>
          </a:xfrm>
          <a:prstGeom prst="rect">
            <a:avLst/>
          </a:prstGeom>
          <a:noFill/>
        </p:spPr>
      </p:pic>
      <p:pic>
        <p:nvPicPr>
          <p:cNvPr id="230" name="Picture 3" descr="\\Blancoserver2\depto-ssaa\SENSORES 2\C1º ALARCON CARGO\fotos equipos de navegacion\DSCN9617.JPG"/>
          <p:cNvPicPr>
            <a:picLocks noChangeAspect="1" noChangeArrowheads="1"/>
          </p:cNvPicPr>
          <p:nvPr/>
        </p:nvPicPr>
        <p:blipFill>
          <a:blip r:embed="rId40" cstate="print"/>
          <a:srcRect r="11111"/>
          <a:stretch>
            <a:fillRect/>
          </a:stretch>
        </p:blipFill>
        <p:spPr bwMode="auto">
          <a:xfrm>
            <a:off x="7594248" y="3571882"/>
            <a:ext cx="571504" cy="373359"/>
          </a:xfrm>
          <a:prstGeom prst="rect">
            <a:avLst/>
          </a:prstGeom>
          <a:noFill/>
        </p:spPr>
      </p:pic>
      <p:sp>
        <p:nvSpPr>
          <p:cNvPr id="231" name="Rectangle 3"/>
          <p:cNvSpPr>
            <a:spLocks noChangeArrowheads="1"/>
          </p:cNvSpPr>
          <p:nvPr/>
        </p:nvSpPr>
        <p:spPr bwMode="auto">
          <a:xfrm>
            <a:off x="285720" y="2643188"/>
            <a:ext cx="1785950" cy="201228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sz="14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SEWACO</a:t>
            </a:r>
            <a:endParaRPr lang="es-ES" sz="14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32" name="Rectangle 31"/>
          <p:cNvSpPr>
            <a:spLocks noChangeArrowheads="1"/>
          </p:cNvSpPr>
          <p:nvPr/>
        </p:nvSpPr>
        <p:spPr bwMode="auto">
          <a:xfrm>
            <a:off x="285720" y="2928940"/>
            <a:ext cx="785818" cy="285752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PROA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33" name="Rectangle 31"/>
          <p:cNvSpPr>
            <a:spLocks noChangeArrowheads="1"/>
          </p:cNvSpPr>
          <p:nvPr/>
        </p:nvSpPr>
        <p:spPr bwMode="auto">
          <a:xfrm>
            <a:off x="1285852" y="2928940"/>
            <a:ext cx="785818" cy="285752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>
              <a:defRPr/>
            </a:pPr>
            <a:r>
              <a:rPr lang="es-ES_tradnl" sz="1000" b="1" dirty="0" smtClean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POPA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8358182" y="744019"/>
            <a:ext cx="785818" cy="470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4141" y="411510"/>
            <a:ext cx="8989445" cy="195222"/>
            <a:chOff x="250948" y="748152"/>
            <a:chExt cx="8661583" cy="23800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64292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8" name="67 Conector recto"/>
          <p:cNvCxnSpPr/>
          <p:nvPr/>
        </p:nvCxnSpPr>
        <p:spPr bwMode="auto">
          <a:xfrm rot="5400000">
            <a:off x="2248910" y="2893212"/>
            <a:ext cx="4500576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69 Conector recto"/>
          <p:cNvCxnSpPr/>
          <p:nvPr/>
        </p:nvCxnSpPr>
        <p:spPr bwMode="auto">
          <a:xfrm rot="10800000">
            <a:off x="6695" y="2859782"/>
            <a:ext cx="9144000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1" name="90 CuadroTexto"/>
          <p:cNvSpPr txBox="1"/>
          <p:nvPr/>
        </p:nvSpPr>
        <p:spPr>
          <a:xfrm>
            <a:off x="4645754" y="928676"/>
            <a:ext cx="4267200" cy="1569660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171450" indent="-171450" algn="just"/>
            <a:r>
              <a:rPr lang="es-ES" sz="1200" b="1" dirty="0" smtClean="0">
                <a:solidFill>
                  <a:srgbClr val="000000"/>
                </a:solidFill>
                <a:latin typeface="Arial" pitchFamily="34" charset="0"/>
              </a:rPr>
              <a:t>TRABAJOS EN CURSO:</a:t>
            </a:r>
          </a:p>
          <a:p>
            <a:pPr marL="361950" lvl="1" indent="-171450" algn="just">
              <a:buFont typeface="Arial" pitchFamily="34" charset="0"/>
              <a:buChar char="•"/>
            </a:pPr>
            <a:endParaRPr lang="es-CL" sz="1200" dirty="0" smtClean="0">
              <a:solidFill>
                <a:srgbClr val="000000"/>
              </a:solidFill>
              <a:latin typeface="Arial" pitchFamily="34" charset="0"/>
            </a:endParaRPr>
          </a:p>
          <a:p>
            <a:pPr marL="361950" lvl="1" indent="-171450" algn="just">
              <a:buFont typeface="Arial" pitchFamily="34" charset="0"/>
              <a:buChar char="•"/>
            </a:pPr>
            <a:r>
              <a:rPr lang="es-ES" sz="1200" dirty="0" smtClean="0">
                <a:solidFill>
                  <a:srgbClr val="000000"/>
                </a:solidFill>
                <a:latin typeface="Arial" pitchFamily="34" charset="0"/>
              </a:rPr>
              <a:t>Mantenimiento 20.000 </a:t>
            </a:r>
            <a:r>
              <a:rPr lang="es-ES" sz="1200" dirty="0" err="1" smtClean="0">
                <a:solidFill>
                  <a:srgbClr val="000000"/>
                </a:solidFill>
                <a:latin typeface="Arial" pitchFamily="34" charset="0"/>
              </a:rPr>
              <a:t>hrs</a:t>
            </a:r>
            <a:r>
              <a:rPr lang="es-ES" sz="1200" dirty="0" smtClean="0">
                <a:solidFill>
                  <a:srgbClr val="000000"/>
                </a:solidFill>
                <a:latin typeface="Arial" pitchFamily="34" charset="0"/>
              </a:rPr>
              <a:t>. GPD – 14 SMART.</a:t>
            </a:r>
          </a:p>
          <a:p>
            <a:pPr marL="361950" lvl="1" indent="-171450" algn="just">
              <a:buFont typeface="Arial" pitchFamily="34" charset="0"/>
              <a:buChar char="•"/>
            </a:pP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Reparación Up </a:t>
            </a:r>
            <a:r>
              <a:rPr lang="es-CL" sz="1200" dirty="0" err="1" smtClean="0">
                <a:solidFill>
                  <a:srgbClr val="000000"/>
                </a:solidFill>
                <a:latin typeface="Arial" pitchFamily="34" charset="0"/>
              </a:rPr>
              <a:t>converter</a:t>
            </a: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s-CL" sz="1200" dirty="0" err="1" smtClean="0">
                <a:solidFill>
                  <a:srgbClr val="000000"/>
                </a:solidFill>
                <a:latin typeface="Arial" pitchFamily="34" charset="0"/>
              </a:rPr>
              <a:t>SATCOM</a:t>
            </a: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 (</a:t>
            </a:r>
            <a:r>
              <a:rPr lang="es-CL" sz="1200" dirty="0" err="1" smtClean="0">
                <a:solidFill>
                  <a:srgbClr val="000000"/>
                </a:solidFill>
                <a:latin typeface="Arial" pitchFamily="34" charset="0"/>
              </a:rPr>
              <a:t>ASMARVALP</a:t>
            </a: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)</a:t>
            </a:r>
          </a:p>
          <a:p>
            <a:pPr marL="361950" lvl="1" indent="-171450" algn="just">
              <a:buFont typeface="Arial" pitchFamily="34" charset="0"/>
              <a:buChar char="•"/>
            </a:pP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Recuperación </a:t>
            </a:r>
            <a:r>
              <a:rPr lang="es-CL" sz="1200" dirty="0" err="1" smtClean="0">
                <a:solidFill>
                  <a:srgbClr val="000000"/>
                </a:solidFill>
                <a:latin typeface="Arial" pitchFamily="34" charset="0"/>
              </a:rPr>
              <a:t>GOS</a:t>
            </a: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N°1</a:t>
            </a:r>
          </a:p>
          <a:p>
            <a:pPr marL="361950" lvl="1" indent="-171450" algn="just">
              <a:buFont typeface="Arial" pitchFamily="34" charset="0"/>
              <a:buChar char="•"/>
            </a:pP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Pruebas </a:t>
            </a:r>
            <a:r>
              <a:rPr lang="es-CL" sz="1200" dirty="0" err="1" smtClean="0">
                <a:solidFill>
                  <a:srgbClr val="000000"/>
                </a:solidFill>
                <a:latin typeface="Arial" pitchFamily="34" charset="0"/>
              </a:rPr>
              <a:t>TCI</a:t>
            </a: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 reparadas en Países Bajos</a:t>
            </a:r>
          </a:p>
          <a:p>
            <a:pPr marL="361950" lvl="1" indent="-171450" algn="just">
              <a:buFont typeface="Arial" pitchFamily="34" charset="0"/>
              <a:buChar char="•"/>
            </a:pP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Reparación repetidor timonel Pte. Mando</a:t>
            </a:r>
            <a:endParaRPr lang="es-CL" sz="1200" dirty="0">
              <a:solidFill>
                <a:srgbClr val="000000"/>
              </a:solidFill>
              <a:latin typeface="Arial" pitchFamily="34" charset="0"/>
            </a:endParaRPr>
          </a:p>
          <a:p>
            <a:pPr marL="361950" lvl="1" indent="-171450" algn="just">
              <a:buFont typeface="Arial" pitchFamily="34" charset="0"/>
              <a:buChar char="•"/>
            </a:pPr>
            <a:endParaRPr lang="es-CL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2" name="91 CuadroTexto"/>
          <p:cNvSpPr txBox="1"/>
          <p:nvPr/>
        </p:nvSpPr>
        <p:spPr>
          <a:xfrm>
            <a:off x="215698" y="2946306"/>
            <a:ext cx="4144544" cy="1200329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179388" lvl="0" indent="-171450"/>
            <a:r>
              <a:rPr lang="es-ES" sz="1200" b="1" dirty="0" smtClean="0">
                <a:solidFill>
                  <a:srgbClr val="000000"/>
                </a:solidFill>
                <a:latin typeface="Arial" pitchFamily="34" charset="0"/>
              </a:rPr>
              <a:t>EVENTOS CORTO PLAZO:</a:t>
            </a:r>
          </a:p>
          <a:p>
            <a:pPr marL="361950" lvl="1" indent="-171450" algn="just">
              <a:buFont typeface="Arial" pitchFamily="34" charset="0"/>
              <a:buChar char="•"/>
            </a:pPr>
            <a:endParaRPr lang="es-MX" sz="1200" dirty="0" smtClean="0">
              <a:latin typeface="Arial" pitchFamily="34" charset="0"/>
            </a:endParaRPr>
          </a:p>
          <a:p>
            <a:pPr marL="361950" lvl="1" indent="-171450" algn="just">
              <a:buFont typeface="Arial" pitchFamily="34" charset="0"/>
              <a:buChar char="•"/>
            </a:pPr>
            <a:r>
              <a:rPr lang="es-CL" sz="1200" dirty="0">
                <a:solidFill>
                  <a:srgbClr val="000000"/>
                </a:solidFill>
                <a:latin typeface="Arial" pitchFamily="34" charset="0"/>
              </a:rPr>
              <a:t>Práctica de polígono </a:t>
            </a: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25 </a:t>
            </a:r>
            <a:r>
              <a:rPr lang="es-CL" sz="1200" dirty="0">
                <a:solidFill>
                  <a:srgbClr val="000000"/>
                </a:solidFill>
                <a:latin typeface="Arial" pitchFamily="34" charset="0"/>
              </a:rPr>
              <a:t>y </a:t>
            </a: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26, con apoyo </a:t>
            </a:r>
            <a:r>
              <a:rPr lang="es-CL" sz="1200" dirty="0" err="1" smtClean="0">
                <a:solidFill>
                  <a:srgbClr val="000000"/>
                </a:solidFill>
                <a:latin typeface="Arial" pitchFamily="34" charset="0"/>
              </a:rPr>
              <a:t>COMNAVDAW</a:t>
            </a: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.</a:t>
            </a:r>
          </a:p>
          <a:p>
            <a:pPr marL="361950" lvl="1" indent="-171450" algn="just">
              <a:buFont typeface="Arial" pitchFamily="34" charset="0"/>
              <a:buChar char="•"/>
            </a:pP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Consumo </a:t>
            </a:r>
            <a:r>
              <a:rPr lang="es-CL" sz="1200" smtClean="0">
                <a:solidFill>
                  <a:srgbClr val="000000"/>
                </a:solidFill>
                <a:latin typeface="Arial" pitchFamily="34" charset="0"/>
              </a:rPr>
              <a:t>munición remanente.</a:t>
            </a:r>
            <a:endParaRPr lang="es-CL" sz="1200" dirty="0">
              <a:solidFill>
                <a:srgbClr val="000000"/>
              </a:solidFill>
              <a:latin typeface="Arial" pitchFamily="34" charset="0"/>
            </a:endParaRPr>
          </a:p>
          <a:p>
            <a:pPr marL="190500" lvl="1" algn="just"/>
            <a:endParaRPr lang="es-CL" sz="1200" b="1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179512" y="932741"/>
            <a:ext cx="4143873" cy="1200329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628650" indent="-266700" algn="just"/>
            <a:r>
              <a:rPr lang="es-ES" sz="1200" b="1" dirty="0" smtClean="0">
                <a:solidFill>
                  <a:srgbClr val="000000"/>
                </a:solidFill>
                <a:latin typeface="Arial" pitchFamily="34" charset="0"/>
              </a:rPr>
              <a:t>ACTIVIDADES EFECTUADAS:</a:t>
            </a:r>
          </a:p>
          <a:p>
            <a:pPr marL="628650" indent="-266700" algn="just"/>
            <a:endParaRPr lang="es-ES" sz="1200" b="1" dirty="0" smtClean="0">
              <a:solidFill>
                <a:srgbClr val="000000"/>
              </a:solidFill>
              <a:latin typeface="Arial" pitchFamily="34" charset="0"/>
            </a:endParaRPr>
          </a:p>
          <a:p>
            <a:pPr marL="361950" lvl="1" indent="-171450" algn="just">
              <a:buFont typeface="Arial" pitchFamily="34" charset="0"/>
              <a:buChar char="•"/>
            </a:pPr>
            <a:r>
              <a:rPr lang="es-ES" sz="1200" dirty="0" smtClean="0">
                <a:solidFill>
                  <a:srgbClr val="000000"/>
                </a:solidFill>
                <a:latin typeface="Arial" pitchFamily="34" charset="0"/>
              </a:rPr>
              <a:t>Actualización WAN Armada</a:t>
            </a:r>
          </a:p>
          <a:p>
            <a:pPr marL="361950" lvl="1" indent="-171450" algn="just">
              <a:buFont typeface="Arial" pitchFamily="34" charset="0"/>
              <a:buChar char="•"/>
            </a:pPr>
            <a:r>
              <a:rPr lang="es-ES" sz="1200" dirty="0" smtClean="0">
                <a:solidFill>
                  <a:srgbClr val="000000"/>
                </a:solidFill>
                <a:latin typeface="Arial" pitchFamily="34" charset="0"/>
              </a:rPr>
              <a:t>Carga </a:t>
            </a:r>
            <a:r>
              <a:rPr lang="es-ES" sz="1200" dirty="0" err="1" smtClean="0">
                <a:solidFill>
                  <a:srgbClr val="000000"/>
                </a:solidFill>
                <a:latin typeface="Arial" pitchFamily="34" charset="0"/>
              </a:rPr>
              <a:t>P.Montt</a:t>
            </a:r>
            <a:r>
              <a:rPr lang="es-ES" sz="1200" dirty="0" smtClean="0">
                <a:solidFill>
                  <a:srgbClr val="000000"/>
                </a:solidFill>
                <a:latin typeface="Arial" pitchFamily="34" charset="0"/>
              </a:rPr>
              <a:t> entregada a WILLIAMS</a:t>
            </a:r>
          </a:p>
          <a:p>
            <a:pPr marL="361950" lvl="1" indent="-171450" algn="just">
              <a:buFont typeface="Arial" pitchFamily="34" charset="0"/>
              <a:buChar char="•"/>
            </a:pPr>
            <a:r>
              <a:rPr lang="es-ES" sz="1200" dirty="0" smtClean="0">
                <a:solidFill>
                  <a:srgbClr val="000000"/>
                </a:solidFill>
                <a:latin typeface="Arial" pitchFamily="34" charset="0"/>
              </a:rPr>
              <a:t>Faena </a:t>
            </a:r>
            <a:r>
              <a:rPr lang="es-ES" sz="1200" dirty="0">
                <a:solidFill>
                  <a:srgbClr val="000000"/>
                </a:solidFill>
                <a:latin typeface="Arial" pitchFamily="34" charset="0"/>
              </a:rPr>
              <a:t>de munición </a:t>
            </a:r>
            <a:r>
              <a:rPr lang="es-ES" sz="1200" dirty="0" smtClean="0">
                <a:solidFill>
                  <a:srgbClr val="000000"/>
                </a:solidFill>
                <a:latin typeface="Arial" pitchFamily="34" charset="0"/>
              </a:rPr>
              <a:t>con </a:t>
            </a:r>
            <a:r>
              <a:rPr lang="es-ES" sz="1200" dirty="0" err="1" smtClean="0">
                <a:solidFill>
                  <a:srgbClr val="000000"/>
                </a:solidFill>
                <a:latin typeface="Arial" pitchFamily="34" charset="0"/>
              </a:rPr>
              <a:t>ARMAG</a:t>
            </a:r>
            <a:endParaRPr lang="es-ES" sz="1200" dirty="0" smtClean="0">
              <a:solidFill>
                <a:srgbClr val="000000"/>
              </a:solidFill>
              <a:latin typeface="Arial" pitchFamily="34" charset="0"/>
            </a:endParaRPr>
          </a:p>
          <a:p>
            <a:pPr marL="361950" lvl="1" indent="-171450" algn="just">
              <a:buFont typeface="Arial" pitchFamily="34" charset="0"/>
              <a:buChar char="•"/>
            </a:pPr>
            <a:r>
              <a:rPr lang="es-ES" sz="1200" dirty="0" smtClean="0">
                <a:solidFill>
                  <a:srgbClr val="000000"/>
                </a:solidFill>
                <a:latin typeface="Arial" pitchFamily="34" charset="0"/>
              </a:rPr>
              <a:t>Práctica de demoliciones</a:t>
            </a:r>
          </a:p>
        </p:txBody>
      </p:sp>
      <p:sp>
        <p:nvSpPr>
          <p:cNvPr id="26" name="25 CuadroTexto"/>
          <p:cNvSpPr txBox="1"/>
          <p:nvPr/>
        </p:nvSpPr>
        <p:spPr>
          <a:xfrm>
            <a:off x="4680520" y="3003798"/>
            <a:ext cx="4267200" cy="1015663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171450" lvl="0" indent="-171450"/>
            <a:r>
              <a:rPr lang="es-ES" sz="1200" b="1" dirty="0" smtClean="0">
                <a:solidFill>
                  <a:srgbClr val="000000"/>
                </a:solidFill>
                <a:latin typeface="Arial" pitchFamily="34" charset="0"/>
              </a:rPr>
              <a:t>EVENTOS MEDIO/LARGO PLAZO:</a:t>
            </a:r>
          </a:p>
          <a:p>
            <a:pPr marL="171450" lvl="0" indent="-171450"/>
            <a:endParaRPr lang="es-ES" sz="1200" b="1" dirty="0" smtClean="0">
              <a:solidFill>
                <a:srgbClr val="000000"/>
              </a:solidFill>
              <a:latin typeface="Arial" pitchFamily="34" charset="0"/>
            </a:endParaRPr>
          </a:p>
          <a:p>
            <a:pPr marL="171450" lvl="1" indent="-171450">
              <a:buFont typeface="Arial" pitchFamily="34" charset="0"/>
              <a:buChar char="•"/>
            </a:pP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Curso </a:t>
            </a:r>
            <a:r>
              <a:rPr lang="es-CL" sz="1200" dirty="0" err="1" smtClean="0">
                <a:solidFill>
                  <a:srgbClr val="000000"/>
                </a:solidFill>
                <a:latin typeface="Arial" pitchFamily="34" charset="0"/>
              </a:rPr>
              <a:t>Banding</a:t>
            </a: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 (17-28 NOV en </a:t>
            </a:r>
            <a:r>
              <a:rPr lang="es-CL" sz="1200" dirty="0" err="1" smtClean="0">
                <a:solidFill>
                  <a:srgbClr val="000000"/>
                </a:solidFill>
                <a:latin typeface="Arial" pitchFamily="34" charset="0"/>
              </a:rPr>
              <a:t>ESCAEROAT</a:t>
            </a: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).</a:t>
            </a:r>
          </a:p>
          <a:p>
            <a:pPr marL="171450" lvl="1" indent="-171450">
              <a:buFont typeface="Arial" pitchFamily="34" charset="0"/>
              <a:buChar char="•"/>
            </a:pP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Trabajos financiados con </a:t>
            </a:r>
            <a:r>
              <a:rPr lang="es-CL" sz="1200" dirty="0" err="1" smtClean="0">
                <a:solidFill>
                  <a:srgbClr val="000000"/>
                </a:solidFill>
                <a:latin typeface="Arial" pitchFamily="34" charset="0"/>
              </a:rPr>
              <a:t>ASMARVALP</a:t>
            </a:r>
            <a:r>
              <a:rPr lang="es-CL" sz="1200" dirty="0" smtClean="0">
                <a:solidFill>
                  <a:srgbClr val="000000"/>
                </a:solidFill>
                <a:latin typeface="Arial" pitchFamily="34" charset="0"/>
              </a:rPr>
              <a:t>.</a:t>
            </a:r>
          </a:p>
          <a:p>
            <a:pPr marL="171450" lvl="1" indent="-171450"/>
            <a:endParaRPr lang="es-CL" sz="1200" b="1" dirty="0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31" name="14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50157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CuadroTexto"/>
          <p:cNvSpPr txBox="1"/>
          <p:nvPr/>
        </p:nvSpPr>
        <p:spPr>
          <a:xfrm>
            <a:off x="0" y="11400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SISTEMAS DE ARMAS</a:t>
            </a: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9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4141" y="517992"/>
            <a:ext cx="8989445" cy="195222"/>
            <a:chOff x="250948" y="748152"/>
            <a:chExt cx="8661583" cy="23800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1" name="90 CuadroTexto"/>
          <p:cNvSpPr txBox="1"/>
          <p:nvPr/>
        </p:nvSpPr>
        <p:spPr>
          <a:xfrm>
            <a:off x="571472" y="1059582"/>
            <a:ext cx="8215370" cy="338554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171450" indent="-171450" algn="just"/>
            <a:r>
              <a:rPr lang="es-ES" sz="1600" b="1" dirty="0" smtClean="0">
                <a:solidFill>
                  <a:srgbClr val="000000"/>
                </a:solidFill>
                <a:latin typeface="Arial" pitchFamily="34" charset="0"/>
              </a:rPr>
              <a:t>OBSERVACIONES </a:t>
            </a:r>
            <a:r>
              <a:rPr lang="es-ES" sz="1600" b="1" dirty="0" err="1" smtClean="0">
                <a:solidFill>
                  <a:srgbClr val="000000"/>
                </a:solidFill>
                <a:latin typeface="Arial" pitchFamily="34" charset="0"/>
              </a:rPr>
              <a:t>R.I.T</a:t>
            </a:r>
            <a:r>
              <a:rPr lang="es-ES" sz="1600" b="1" smtClean="0">
                <a:solidFill>
                  <a:srgbClr val="000000"/>
                </a:solidFill>
                <a:latin typeface="Arial" pitchFamily="34" charset="0"/>
              </a:rPr>
              <a:t>.:      </a:t>
            </a:r>
            <a:r>
              <a:rPr lang="es-ES" sz="1600" b="1" dirty="0" err="1" smtClean="0">
                <a:solidFill>
                  <a:srgbClr val="000000"/>
                </a:solidFill>
                <a:latin typeface="Arial" pitchFamily="34" charset="0"/>
              </a:rPr>
              <a:t>A.G.S</a:t>
            </a:r>
            <a:r>
              <a:rPr lang="es-ES" sz="1600" b="1" dirty="0" smtClean="0">
                <a:solidFill>
                  <a:srgbClr val="000000"/>
                </a:solidFill>
                <a:latin typeface="Arial" pitchFamily="34" charset="0"/>
              </a:rPr>
              <a:t>. : 02     /     A.S.:02 	/ </a:t>
            </a:r>
            <a:r>
              <a:rPr lang="es-ES" sz="1600" b="1" dirty="0" err="1" smtClean="0">
                <a:solidFill>
                  <a:srgbClr val="000000"/>
                </a:solidFill>
                <a:latin typeface="Arial" pitchFamily="34" charset="0"/>
              </a:rPr>
              <a:t>N.A.S</a:t>
            </a:r>
            <a:r>
              <a:rPr lang="es-ES" sz="1600" b="1" dirty="0" smtClean="0">
                <a:solidFill>
                  <a:srgbClr val="000000"/>
                </a:solidFill>
                <a:latin typeface="Arial" pitchFamily="34" charset="0"/>
              </a:rPr>
              <a:t>.: 13</a:t>
            </a:r>
            <a:endParaRPr lang="es-CL" sz="1400" dirty="0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31" name="14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50157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CuadroTexto"/>
          <p:cNvSpPr txBox="1"/>
          <p:nvPr/>
        </p:nvSpPr>
        <p:spPr>
          <a:xfrm>
            <a:off x="0" y="99938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SISTEMAS DE ARMAS</a:t>
            </a: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696176"/>
              </p:ext>
            </p:extLst>
          </p:nvPr>
        </p:nvGraphicFramePr>
        <p:xfrm>
          <a:off x="539552" y="1563638"/>
          <a:ext cx="8215369" cy="341147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{B301B821-A1FF-4177-AEE7-76D212191A09}</a:tableStyleId>
              </a:tblPr>
              <a:tblGrid>
                <a:gridCol w="1075771"/>
                <a:gridCol w="985524"/>
                <a:gridCol w="869580"/>
                <a:gridCol w="2081772"/>
                <a:gridCol w="1601361"/>
                <a:gridCol w="1601361"/>
              </a:tblGrid>
              <a:tr h="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SISTEMA</a:t>
                      </a:r>
                      <a:endParaRPr lang="es-CL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EQUIPO</a:t>
                      </a:r>
                      <a:endParaRPr lang="es-CL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A.G.S</a:t>
                      </a:r>
                      <a:r>
                        <a:rPr lang="es-MX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s-CL" sz="11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A.S.</a:t>
                      </a:r>
                      <a:endParaRPr lang="es-CL" sz="11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N.A.S</a:t>
                      </a:r>
                      <a:r>
                        <a:rPr lang="es-MX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s-CL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OBSERVACIÓN</a:t>
                      </a:r>
                      <a:endParaRPr lang="es-CL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ACCIÓN</a:t>
                      </a:r>
                      <a:endParaRPr lang="es-CL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ESTADO AVANCE</a:t>
                      </a:r>
                      <a:endParaRPr lang="es-CL" sz="11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1606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</a:rPr>
                        <a:t>ARTILLERÍA</a:t>
                      </a:r>
                      <a:endParaRPr lang="es-C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>
                          <a:effectLst/>
                        </a:rPr>
                        <a:t>Montaje 76/62</a:t>
                      </a:r>
                      <a:endParaRPr lang="es-CL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</a:rPr>
                        <a:t>A.G.S.</a:t>
                      </a:r>
                      <a:endParaRPr lang="es-C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Muestra de aceite </a:t>
                      </a:r>
                      <a:r>
                        <a:rPr lang="es-CL" sz="1100" dirty="0" err="1">
                          <a:effectLst/>
                        </a:rPr>
                        <a:t>UPH</a:t>
                      </a:r>
                      <a:r>
                        <a:rPr lang="es-CL" sz="1100" dirty="0">
                          <a:effectLst/>
                        </a:rPr>
                        <a:t>  con presencia de fosforo, silicio y partículas sólidas a simple vista. BL126812</a:t>
                      </a:r>
                      <a:endParaRPr lang="es-CL" sz="12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b="0" dirty="0">
                          <a:effectLst/>
                        </a:rPr>
                        <a:t>Efectuar contra muestra con test de membrana.</a:t>
                      </a:r>
                      <a:endParaRPr lang="es-CL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CERRADA</a:t>
                      </a:r>
                      <a:endParaRPr lang="es-CL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1606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</a:rPr>
                        <a:t>ARTILLERÍA</a:t>
                      </a:r>
                      <a:endParaRPr lang="es-C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</a:rPr>
                        <a:t>Montaje 76/62</a:t>
                      </a:r>
                      <a:endParaRPr lang="es-C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</a:rPr>
                        <a:t>A.G.S.</a:t>
                      </a:r>
                      <a:endParaRPr lang="es-C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</a:rPr>
                        <a:t>Calibración de manómetros de </a:t>
                      </a:r>
                      <a:r>
                        <a:rPr lang="es-CL" sz="1100" dirty="0" err="1">
                          <a:effectLst/>
                        </a:rPr>
                        <a:t>HPU</a:t>
                      </a:r>
                      <a:r>
                        <a:rPr lang="es-CL" sz="1100" dirty="0">
                          <a:effectLst/>
                        </a:rPr>
                        <a:t>. </a:t>
                      </a:r>
                      <a:r>
                        <a:rPr lang="es-CL" sz="1100" dirty="0" smtClean="0">
                          <a:effectLst/>
                        </a:rPr>
                        <a:t>Última </a:t>
                      </a:r>
                      <a:r>
                        <a:rPr lang="es-CL" sz="1100" dirty="0">
                          <a:effectLst/>
                        </a:rPr>
                        <a:t>calibración </a:t>
                      </a:r>
                      <a:r>
                        <a:rPr lang="es-CL" sz="1100" dirty="0" smtClean="0">
                          <a:effectLst/>
                        </a:rPr>
                        <a:t>2022</a:t>
                      </a:r>
                      <a:r>
                        <a:rPr lang="es-CL" sz="1100" dirty="0">
                          <a:effectLst/>
                        </a:rPr>
                        <a:t>.</a:t>
                      </a:r>
                      <a:endParaRPr lang="es-C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b="0" dirty="0">
                          <a:effectLst/>
                        </a:rPr>
                        <a:t>Efectuar calibración según TM 2A* 031450.</a:t>
                      </a:r>
                      <a:endParaRPr lang="es-CL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CERRADA</a:t>
                      </a:r>
                      <a:endParaRPr lang="es-CL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1606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</a:rPr>
                        <a:t>RADAR</a:t>
                      </a:r>
                      <a:endParaRPr lang="es-C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100" dirty="0" err="1" smtClean="0">
                          <a:effectLst/>
                        </a:rPr>
                        <a:t>STIR</a:t>
                      </a:r>
                      <a:r>
                        <a:rPr lang="es-CL" sz="1100" dirty="0" smtClean="0">
                          <a:effectLst/>
                        </a:rPr>
                        <a:t> 1 </a:t>
                      </a:r>
                      <a:r>
                        <a:rPr lang="es-CL" sz="1100" dirty="0">
                          <a:effectLst/>
                        </a:rPr>
                        <a:t>Y </a:t>
                      </a:r>
                      <a:r>
                        <a:rPr lang="es-CL" sz="1100" dirty="0" err="1" smtClean="0">
                          <a:effectLst/>
                        </a:rPr>
                        <a:t>STIR</a:t>
                      </a:r>
                      <a:r>
                        <a:rPr lang="es-CL" sz="1100" dirty="0" smtClean="0">
                          <a:effectLst/>
                        </a:rPr>
                        <a:t> 2</a:t>
                      </a:r>
                      <a:endParaRPr lang="es-CL" sz="12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</a:rPr>
                        <a:t>A.S.</a:t>
                      </a:r>
                      <a:endParaRPr lang="es-C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dirty="0" err="1">
                          <a:effectLst/>
                        </a:rPr>
                        <a:t>METER´S</a:t>
                      </a:r>
                      <a:r>
                        <a:rPr lang="es-CL" sz="1100" dirty="0">
                          <a:effectLst/>
                        </a:rPr>
                        <a:t> de ambos radares </a:t>
                      </a:r>
                      <a:r>
                        <a:rPr lang="es-CL" sz="1100" dirty="0" err="1">
                          <a:effectLst/>
                        </a:rPr>
                        <a:t>STIR</a:t>
                      </a:r>
                      <a:r>
                        <a:rPr lang="es-CL" sz="1100" dirty="0">
                          <a:effectLst/>
                        </a:rPr>
                        <a:t> con certificación vencida. Última certificación </a:t>
                      </a:r>
                      <a:r>
                        <a:rPr lang="es-CL" sz="1100" dirty="0" smtClean="0">
                          <a:effectLst/>
                        </a:rPr>
                        <a:t>2022</a:t>
                      </a:r>
                      <a:r>
                        <a:rPr lang="es-CL" sz="1100" dirty="0">
                          <a:effectLst/>
                        </a:rPr>
                        <a:t>.</a:t>
                      </a:r>
                      <a:endParaRPr lang="es-C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b="0" dirty="0">
                          <a:effectLst/>
                        </a:rPr>
                        <a:t>Certificar </a:t>
                      </a:r>
                      <a:r>
                        <a:rPr lang="es-CL" sz="1100" b="0" dirty="0" err="1">
                          <a:effectLst/>
                        </a:rPr>
                        <a:t>METER´S</a:t>
                      </a:r>
                      <a:endParaRPr lang="es-CL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CERRADA</a:t>
                      </a:r>
                      <a:endParaRPr lang="es-CL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1606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  <a:latin typeface="Arial"/>
                          <a:ea typeface="Times New Roman"/>
                        </a:rPr>
                        <a:t>SENSORES</a:t>
                      </a:r>
                      <a:endParaRPr lang="es-CL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 b="0" dirty="0">
                          <a:effectLst/>
                          <a:latin typeface="Arial"/>
                          <a:ea typeface="Times New Roman"/>
                        </a:rPr>
                        <a:t>Lanzadores </a:t>
                      </a:r>
                      <a:r>
                        <a:rPr lang="es-ES_tradnl" sz="1100" b="0" dirty="0" err="1">
                          <a:effectLst/>
                          <a:latin typeface="Arial"/>
                          <a:ea typeface="Times New Roman"/>
                        </a:rPr>
                        <a:t>CHAFF</a:t>
                      </a:r>
                      <a:r>
                        <a:rPr lang="es-ES_tradnl" sz="1100" b="0" dirty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es-ES_tradnl" sz="1100" b="0" dirty="0" err="1">
                          <a:effectLst/>
                          <a:latin typeface="Arial"/>
                          <a:ea typeface="Times New Roman"/>
                        </a:rPr>
                        <a:t>SRBOC</a:t>
                      </a:r>
                      <a:endParaRPr lang="es-CL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100" b="0" dirty="0">
                          <a:effectLst/>
                          <a:latin typeface="Arial"/>
                          <a:ea typeface="Times New Roman"/>
                        </a:rPr>
                        <a:t>A.S.</a:t>
                      </a:r>
                      <a:endParaRPr lang="es-CL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b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Bases de lanzadores de ambas bandas con fracturas. </a:t>
                      </a:r>
                      <a:endParaRPr lang="es-CL" sz="1200" b="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b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Unidad no ha efectuado </a:t>
                      </a:r>
                      <a:r>
                        <a:rPr lang="es-CL" sz="1100" b="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MANPREV</a:t>
                      </a:r>
                      <a:r>
                        <a:rPr lang="es-CL" sz="1100" b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 de 3er nivel al sistema </a:t>
                      </a:r>
                      <a:r>
                        <a:rPr lang="es-CL" sz="1100" b="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CHAFF</a:t>
                      </a:r>
                      <a:r>
                        <a:rPr lang="es-CL" sz="1100" b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es-CL" sz="1100" b="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SRBOC</a:t>
                      </a:r>
                      <a:r>
                        <a:rPr lang="es-CL" sz="1100" b="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 desde su incorporación a la Armada.</a:t>
                      </a:r>
                      <a:endParaRPr lang="es-CL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b="0" dirty="0">
                          <a:effectLst/>
                          <a:latin typeface="Arial"/>
                          <a:ea typeface="Times New Roman"/>
                        </a:rPr>
                        <a:t>Gestionar reparación de ambas bases de lanzadores </a:t>
                      </a:r>
                      <a:r>
                        <a:rPr lang="es-CL" sz="1100" b="0" dirty="0" err="1">
                          <a:effectLst/>
                          <a:latin typeface="Arial"/>
                          <a:ea typeface="Times New Roman"/>
                        </a:rPr>
                        <a:t>SRBOC</a:t>
                      </a:r>
                      <a:r>
                        <a:rPr lang="es-CL" sz="1100" b="0" dirty="0">
                          <a:effectLst/>
                          <a:latin typeface="Arial"/>
                          <a:ea typeface="Times New Roman"/>
                        </a:rPr>
                        <a:t>. </a:t>
                      </a:r>
                      <a:endParaRPr lang="es-CL" sz="1200" b="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b="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s-CL" sz="12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Trabajo</a:t>
                      </a:r>
                      <a:r>
                        <a:rPr lang="es-CL" sz="11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para </a:t>
                      </a:r>
                      <a:r>
                        <a:rPr lang="es-CL" sz="11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PID</a:t>
                      </a:r>
                      <a:endParaRPr lang="es-CL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2977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CuadroTexto"/>
          <p:cNvSpPr txBox="1"/>
          <p:nvPr/>
        </p:nvSpPr>
        <p:spPr>
          <a:xfrm>
            <a:off x="3491880" y="4155927"/>
            <a:ext cx="54356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600" dirty="0">
                <a:solidFill>
                  <a:schemeClr val="bg1"/>
                </a:solidFill>
                <a:latin typeface="+mj-lt"/>
                <a:cs typeface="Arial" charset="0"/>
              </a:rPr>
              <a:t>TÉRMINO EXPOSICIÓN</a:t>
            </a:r>
            <a:endParaRPr lang="es-CL" sz="3600" dirty="0">
              <a:solidFill>
                <a:schemeClr val="bg1"/>
              </a:solidFill>
              <a:latin typeface="+mj-lt"/>
              <a:cs typeface="Arial" charset="0"/>
            </a:endParaRPr>
          </a:p>
        </p:txBody>
      </p:sp>
      <p:sp>
        <p:nvSpPr>
          <p:cNvPr id="6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\\blancoserver2\Programas Actualizados\NUEVA\Ceylon\logo ceylon 2020.jpg">
            <a:hlinkClick r:id="rId3" action="ppaction://hlinkpres?slideindex=3&amp;slidetitle=Presentación de PowerPoin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967126"/>
            <a:ext cx="1057660" cy="1023931"/>
          </a:xfrm>
          <a:prstGeom prst="ellipse">
            <a:avLst/>
          </a:prstGeom>
          <a:noFill/>
        </p:spPr>
      </p:pic>
      <p:pic>
        <p:nvPicPr>
          <p:cNvPr id="2" name="Picture 2" descr="C:\Users\173253206\AppData\Local\Microsoft\Windows\INetCache\Content.Outlook\1ACUELSR\56e3fad2-7a2c-4b75-9132-f92a6486c4c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80" y="195486"/>
            <a:ext cx="3048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4641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4141" y="517992"/>
            <a:ext cx="8989445" cy="195222"/>
            <a:chOff x="250948" y="748152"/>
            <a:chExt cx="8661583" cy="23800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1" name="90 CuadroTexto"/>
          <p:cNvSpPr txBox="1"/>
          <p:nvPr/>
        </p:nvSpPr>
        <p:spPr>
          <a:xfrm>
            <a:off x="571472" y="785801"/>
            <a:ext cx="4357718" cy="2246769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171450" indent="-171450" algn="just">
              <a:buFont typeface="Arial" pitchFamily="34" charset="0"/>
              <a:buChar char="•"/>
            </a:pPr>
            <a:r>
              <a:rPr lang="es-CL" sz="1400" dirty="0" smtClean="0">
                <a:latin typeface="Arial" pitchFamily="34" charset="0"/>
              </a:rPr>
              <a:t>Año 2023, se efectuó lanzamiento NSSM fallido (misil al agua).</a:t>
            </a:r>
          </a:p>
          <a:p>
            <a:pPr marL="171450" indent="-171450" algn="just">
              <a:buFont typeface="Arial" pitchFamily="34" charset="0"/>
              <a:buChar char="•"/>
            </a:pPr>
            <a:r>
              <a:rPr lang="es-CL" sz="1400" dirty="0" smtClean="0">
                <a:latin typeface="Arial" pitchFamily="34" charset="0"/>
              </a:rPr>
              <a:t>02 hipótesis:</a:t>
            </a:r>
          </a:p>
          <a:p>
            <a:pPr marL="628650" lvl="1" indent="-171450" algn="just">
              <a:buFont typeface="Arial" pitchFamily="34" charset="0"/>
              <a:buChar char="•"/>
            </a:pPr>
            <a:r>
              <a:rPr lang="es-CL" sz="1400" dirty="0" smtClean="0">
                <a:latin typeface="Arial" pitchFamily="34" charset="0"/>
              </a:rPr>
              <a:t>Falla en iluminador de la Unidad (CWI)</a:t>
            </a:r>
          </a:p>
          <a:p>
            <a:pPr marL="628650" lvl="1" indent="-171450" algn="just">
              <a:buFont typeface="Arial" pitchFamily="34" charset="0"/>
              <a:buChar char="•"/>
            </a:pPr>
            <a:r>
              <a:rPr lang="es-CL" sz="1400" dirty="0" smtClean="0">
                <a:latin typeface="Arial" pitchFamily="34" charset="0"/>
              </a:rPr>
              <a:t>Falla de MISIL.</a:t>
            </a:r>
          </a:p>
          <a:p>
            <a:pPr marL="171450" indent="-171450" algn="just">
              <a:buFont typeface="Arial" pitchFamily="34" charset="0"/>
              <a:buChar char="•"/>
            </a:pPr>
            <a:r>
              <a:rPr lang="es-CL" sz="1400" dirty="0" smtClean="0">
                <a:latin typeface="Arial" pitchFamily="34" charset="0"/>
              </a:rPr>
              <a:t>M.C.A.: Material </a:t>
            </a:r>
            <a:r>
              <a:rPr lang="es-CL" sz="1400" dirty="0" err="1" smtClean="0">
                <a:latin typeface="Arial" pitchFamily="34" charset="0"/>
              </a:rPr>
              <a:t>Condition</a:t>
            </a:r>
            <a:r>
              <a:rPr lang="es-CL" sz="1400" dirty="0" smtClean="0">
                <a:latin typeface="Arial" pitchFamily="34" charset="0"/>
              </a:rPr>
              <a:t> </a:t>
            </a:r>
            <a:r>
              <a:rPr lang="es-CL" sz="1400" dirty="0" err="1" smtClean="0">
                <a:latin typeface="Arial" pitchFamily="34" charset="0"/>
              </a:rPr>
              <a:t>Assessment</a:t>
            </a:r>
            <a:endParaRPr lang="es-CL" sz="1400" dirty="0" smtClean="0">
              <a:latin typeface="Arial" pitchFamily="34" charset="0"/>
            </a:endParaRPr>
          </a:p>
          <a:p>
            <a:pPr marL="628650" lvl="1" indent="-171450" algn="just">
              <a:buFont typeface="Arial" pitchFamily="34" charset="0"/>
              <a:buChar char="•"/>
            </a:pPr>
            <a:r>
              <a:rPr lang="es-CL" sz="1400" dirty="0" smtClean="0">
                <a:latin typeface="Arial" pitchFamily="34" charset="0"/>
              </a:rPr>
              <a:t>05 días de trabajo.</a:t>
            </a:r>
          </a:p>
          <a:p>
            <a:pPr marL="628650" lvl="1" indent="-171450" algn="just">
              <a:buFont typeface="Arial" pitchFamily="34" charset="0"/>
              <a:buChar char="•"/>
            </a:pPr>
            <a:r>
              <a:rPr lang="es-CL" sz="1400" dirty="0" smtClean="0">
                <a:latin typeface="Arial" pitchFamily="34" charset="0"/>
              </a:rPr>
              <a:t>US$120.000</a:t>
            </a:r>
          </a:p>
          <a:p>
            <a:pPr marL="628650" lvl="1" indent="-171450" algn="just">
              <a:buFont typeface="Arial" pitchFamily="34" charset="0"/>
              <a:buChar char="•"/>
            </a:pPr>
            <a:r>
              <a:rPr lang="es-CL" sz="1400" dirty="0" smtClean="0">
                <a:latin typeface="Arial" pitchFamily="34" charset="0"/>
              </a:rPr>
              <a:t>DIRISNAV – RV – GAE.</a:t>
            </a:r>
          </a:p>
          <a:p>
            <a:pPr marL="628650" lvl="1" indent="-171450" algn="just">
              <a:buFont typeface="Arial" pitchFamily="34" charset="0"/>
              <a:buChar char="•"/>
            </a:pPr>
            <a:endParaRPr lang="es-ES" sz="1400" dirty="0" smtClean="0">
              <a:latin typeface="Arial" pitchFamily="34" charset="0"/>
            </a:endParaRPr>
          </a:p>
        </p:txBody>
      </p:sp>
      <p:pic>
        <p:nvPicPr>
          <p:cNvPr id="31" name="14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50157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CuadroTexto"/>
          <p:cNvSpPr txBox="1"/>
          <p:nvPr/>
        </p:nvSpPr>
        <p:spPr>
          <a:xfrm>
            <a:off x="0" y="99938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M.C.A.</a:t>
            </a: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pic>
        <p:nvPicPr>
          <p:cNvPr id="1026" name="Picture 2" descr="IMG_447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3143254"/>
            <a:ext cx="2357454" cy="1768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C:\Users\168134398\AppData\Local\Microsoft\Windows\INetCache\Content.Word\IMG_446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3143254"/>
            <a:ext cx="2357435" cy="171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IMG_446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84" y="1142990"/>
            <a:ext cx="2357454" cy="1768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IMG_447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3143254"/>
            <a:ext cx="2380441" cy="1785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42977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tron escuadra 1">
  <a:themeElements>
    <a:clrScheme name="Patron escuadra 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tron escuadra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atron escuadra 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on escuadra 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96528</TotalTime>
  <Words>475</Words>
  <Application>Microsoft Office PowerPoint</Application>
  <PresentationFormat>Presentación en pantalla (16:9)</PresentationFormat>
  <Paragraphs>151</Paragraphs>
  <Slides>5</Slides>
  <Notes>5</Notes>
  <HiddenSlides>3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Patron escuadra 1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Dark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BRIEFING</dc:title>
  <dc:creator>OFOPER</dc:creator>
  <cp:lastModifiedBy>JEFE DPTO SSAA</cp:lastModifiedBy>
  <cp:revision>6097</cp:revision>
  <dcterms:created xsi:type="dcterms:W3CDTF">2006-04-24T21:35:19Z</dcterms:created>
  <dcterms:modified xsi:type="dcterms:W3CDTF">2025-09-23T14:23:46Z</dcterms:modified>
</cp:coreProperties>
</file>