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</p:sldMasterIdLst>
  <p:notesMasterIdLst>
    <p:notesMasterId r:id="rId21"/>
  </p:notesMasterIdLst>
  <p:sldIdLst>
    <p:sldId id="294" r:id="rId3"/>
    <p:sldId id="388" r:id="rId4"/>
    <p:sldId id="389" r:id="rId5"/>
    <p:sldId id="390" r:id="rId6"/>
    <p:sldId id="391" r:id="rId7"/>
    <p:sldId id="392" r:id="rId8"/>
    <p:sldId id="422" r:id="rId9"/>
    <p:sldId id="409" r:id="rId10"/>
    <p:sldId id="412" r:id="rId11"/>
    <p:sldId id="410" r:id="rId12"/>
    <p:sldId id="413" r:id="rId13"/>
    <p:sldId id="411" r:id="rId14"/>
    <p:sldId id="415" r:id="rId15"/>
    <p:sldId id="416" r:id="rId16"/>
    <p:sldId id="417" r:id="rId17"/>
    <p:sldId id="418" r:id="rId18"/>
    <p:sldId id="419" r:id="rId19"/>
    <p:sldId id="420" r:id="rId2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66FF33"/>
    <a:srgbClr val="FF33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592"/>
    <p:restoredTop sz="94351"/>
  </p:normalViewPr>
  <p:slideViewPr>
    <p:cSldViewPr>
      <p:cViewPr varScale="1">
        <p:scale>
          <a:sx n="108" d="100"/>
          <a:sy n="108" d="100"/>
        </p:scale>
        <p:origin x="928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B75DF9-EF98-481E-951C-193C7109606D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3BD97A-5905-4745-8A17-4204324089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80465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BDD92-91C6-462E-8562-7F8B37F22983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1409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3121D-00F5-4AB8-BBCB-34A8C3B5556A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05F2C-6BD2-449D-8D06-75A2DB4A49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6968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3121D-00F5-4AB8-BBCB-34A8C3B5556A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05F2C-6BD2-449D-8D06-75A2DB4A49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0939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3121D-00F5-4AB8-BBCB-34A8C3B5556A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05F2C-6BD2-449D-8D06-75A2DB4A49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49655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3121D-00F5-4AB8-BBCB-34A8C3B5556A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05F2C-6BD2-449D-8D06-75A2DB4A49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10677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3121D-00F5-4AB8-BBCB-34A8C3B5556A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05F2C-6BD2-449D-8D06-75A2DB4A49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10542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3121D-00F5-4AB8-BBCB-34A8C3B5556A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05F2C-6BD2-449D-8D06-75A2DB4A49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5729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3121D-00F5-4AB8-BBCB-34A8C3B5556A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05F2C-6BD2-449D-8D06-75A2DB4A49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0634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3121D-00F5-4AB8-BBCB-34A8C3B5556A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05F2C-6BD2-449D-8D06-75A2DB4A49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6339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3121D-00F5-4AB8-BBCB-34A8C3B5556A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05F2C-6BD2-449D-8D06-75A2DB4A49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8933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3121D-00F5-4AB8-BBCB-34A8C3B5556A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05F2C-6BD2-449D-8D06-75A2DB4A49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88976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3121D-00F5-4AB8-BBCB-34A8C3B5556A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05F2C-6BD2-449D-8D06-75A2DB4A49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246040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0" y="6041267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  <a:prstGeom prst="rect">
            <a:avLst/>
          </a:prstGeo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90988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229440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ED48-B20A-4EF6-ABBA-1DA493907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304189-DEF0-4B46-8429-639D0E672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A6127D-20BE-4723-8CC3-BA9207AF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D1066B-B6E5-4086-BE06-F829E5298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66532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67407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7288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507910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16634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724616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801747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57162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0657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  <a:prstGeom prst="rect">
            <a:avLst/>
          </a:prstGeo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79659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F699D-1671-4D7B-8D25-8AB54674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BE5CB0-1D38-46D8-B4DC-DEDCA08A3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F2CE3-2990-4825-BB8F-F0B2869E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0826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3121D-00F5-4AB8-BBCB-34A8C3B5556A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05F2C-6BD2-449D-8D06-75A2DB4A496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023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27-04-21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  <p:extLst>
      <p:ext uri="{BB962C8B-B14F-4D97-AF65-F5344CB8AC3E}">
        <p14:creationId xmlns:p14="http://schemas.microsoft.com/office/powerpoint/2010/main" val="333561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963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41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Lanzamiento de proyectiles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160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altLang="es-CL" sz="20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715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215654325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2113DD5D-E879-4214-A45C-045BDE5CE29D}"/>
                  </a:ext>
                </a:extLst>
              </p:cNvPr>
              <p:cNvSpPr/>
              <p:nvPr/>
            </p:nvSpPr>
            <p:spPr>
              <a:xfrm>
                <a:off x="335360" y="1196752"/>
                <a:ext cx="11521280" cy="23735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Times New Roman" panose="02020603050405020304" pitchFamily="18" charset="0"/>
                    <a:cs typeface="CMU Serif" panose="02000603000000000000" pitchFamily="50" charset="0"/>
                  </a:rPr>
                  <a:t>En general, el desplazamiento y velocidad en función del tiempo se expresan como</a:t>
                </a:r>
                <a:endParaRPr kumimoji="0" 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alibri" panose="020F0502020204030204" pitchFamily="34" charset="0"/>
                    <a:cs typeface="CMU Serif" panose="02000603000000000000" pitchFamily="50" charset="0"/>
                  </a:rPr>
                  <a:t> </a:t>
                </a:r>
                <a:endParaRPr kumimoji="0" 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Times New Roman" panose="02020603050405020304" pitchFamily="18" charset="0"/>
                    <a:cs typeface="CMU Serif" panose="02000603000000000000" pitchFamily="50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MU Serif" panose="02000603000000000000" pitchFamily="50" charset="0"/>
                          </a:rPr>
                          <m:t>𝐷</m:t>
                        </m:r>
                      </m:e>
                    </m:acc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kumimoji="0" lang="es-CL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</m:ctrlPr>
                          </m:accPr>
                          <m:e>
                            <m:r>
                              <a:rPr kumimoji="0" lang="es-E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  <m:t>𝑣</m:t>
                            </m:r>
                          </m:e>
                        </m:acc>
                      </m:e>
                      <m:sub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𝑡</m:t>
                    </m:r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+</m:t>
                    </m:r>
                    <m:f>
                      <m:f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fPr>
                      <m:num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1</m:t>
                        </m:r>
                      </m:num>
                      <m:den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2</m:t>
                        </m:r>
                      </m:den>
                    </m:f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</m:t>
                    </m:r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𝑎</m:t>
                        </m:r>
                      </m:e>
                    </m:acc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</m:t>
                    </m:r>
                    <m:sSup>
                      <m:sSup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sSupPr>
                      <m:e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𝑡</m:t>
                        </m:r>
                      </m:e>
                      <m:sup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s-CL" sz="2000" b="0" i="1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libri" panose="020F0502020204030204" pitchFamily="34" charset="0"/>
                  <a:cs typeface="CMU Serif" panose="02000603000000000000" pitchFamily="50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2000" b="0" i="1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libri" panose="020F0502020204030204" pitchFamily="34" charset="0"/>
                  <a:cs typeface="CMU Serif" panose="02000603000000000000" pitchFamily="50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w Cen MT"/>
                    <a:ea typeface="Calibri" panose="020F0502020204030204" pitchFamily="34" charset="0"/>
                    <a:cs typeface="CMU Serif" panose="02000603000000000000" pitchFamily="50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𝑣</m:t>
                        </m:r>
                      </m:e>
                    </m:acc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kumimoji="0" lang="es-CL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70C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</m:ctrlPr>
                          </m:accPr>
                          <m:e>
                            <m:r>
                              <a:rPr kumimoji="0" lang="es-E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70C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  <m:t>𝑣</m:t>
                            </m:r>
                          </m:e>
                        </m:acc>
                      </m:e>
                      <m:sub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𝑎</m:t>
                        </m:r>
                      </m:e>
                    </m:acc>
                    <m:r>
                      <a:rPr kumimoji="0" lang="es-CL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</m:t>
                    </m:r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𝑡</m:t>
                    </m:r>
                  </m:oMath>
                </a14:m>
                <a:endParaRPr kumimoji="0" lang="es-CL" sz="2000" b="0" i="0" u="none" strike="noStrike" kern="1200" cap="none" spc="0" normalizeH="0" baseline="0" noProof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2000" b="0" i="0" u="none" strike="noStrike" kern="1200" cap="none" spc="0" normalizeH="0" baseline="0" noProof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¿Qué podemos decir sobre la aceleración en el movimiento de un proyectil?</a:t>
                </a:r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2113DD5D-E879-4214-A45C-045BDE5CE29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1196752"/>
                <a:ext cx="11521280" cy="2373598"/>
              </a:xfrm>
              <a:prstGeom prst="rect">
                <a:avLst/>
              </a:prstGeom>
              <a:blipFill>
                <a:blip r:embed="rId2"/>
                <a:stretch>
                  <a:fillRect l="-529" t="-1282" b="-3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6535840D-693A-4FDA-9AD6-F81708411AA4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Movimiento de un proyectil</a:t>
            </a:r>
          </a:p>
        </p:txBody>
      </p:sp>
    </p:spTree>
    <p:extLst>
      <p:ext uri="{BB962C8B-B14F-4D97-AF65-F5344CB8AC3E}">
        <p14:creationId xmlns:p14="http://schemas.microsoft.com/office/powerpoint/2010/main" val="1150172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2113DD5D-E879-4214-A45C-045BDE5CE29D}"/>
                  </a:ext>
                </a:extLst>
              </p:cNvPr>
              <p:cNvSpPr/>
              <p:nvPr/>
            </p:nvSpPr>
            <p:spPr>
              <a:xfrm>
                <a:off x="335360" y="1196752"/>
                <a:ext cx="11521280" cy="424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Times New Roman" panose="02020603050405020304" pitchFamily="18" charset="0"/>
                    <a:cs typeface="CMU Serif" panose="02000603000000000000" pitchFamily="50" charset="0"/>
                  </a:rPr>
                  <a:t>En general, el desplazamiento y velocidad en función del tiempo se expresan como</a:t>
                </a:r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alibri" panose="020F0502020204030204" pitchFamily="34" charset="0"/>
                    <a:cs typeface="CMU Serif" panose="02000603000000000000" pitchFamily="50" charset="0"/>
                  </a:rPr>
                  <a:t> </a:t>
                </a:r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Times New Roman" panose="02020603050405020304" pitchFamily="18" charset="0"/>
                    <a:cs typeface="CMU Serif" panose="02000603000000000000" pitchFamily="50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MU Serif" panose="02000603000000000000" pitchFamily="50" charset="0"/>
                          </a:rPr>
                          <m:t>𝐷</m:t>
                        </m:r>
                      </m:e>
                    </m:acc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kumimoji="0" lang="es-CL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</m:ctrlPr>
                          </m:accPr>
                          <m:e>
                            <m:r>
                              <a:rPr kumimoji="0" lang="es-E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  <m:t>𝑣</m:t>
                            </m:r>
                          </m:e>
                        </m:acc>
                      </m:e>
                      <m:sub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𝑡</m:t>
                    </m:r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+</m:t>
                    </m:r>
                    <m:f>
                      <m:f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fPr>
                      <m:num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1</m:t>
                        </m:r>
                      </m:num>
                      <m:den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2</m:t>
                        </m:r>
                      </m:den>
                    </m:f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</m:t>
                    </m:r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𝑎</m:t>
                        </m:r>
                      </m:e>
                    </m:acc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</m:t>
                    </m:r>
                    <m:sSup>
                      <m:sSup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sSupPr>
                      <m:e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𝑡</m:t>
                        </m:r>
                      </m:e>
                      <m:sup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s-CL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libri" panose="020F0502020204030204" pitchFamily="34" charset="0"/>
                  <a:cs typeface="CMU Serif" panose="02000603000000000000" pitchFamily="50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libri" panose="020F0502020204030204" pitchFamily="34" charset="0"/>
                  <a:cs typeface="CMU Serif" panose="02000603000000000000" pitchFamily="50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w Cen MT"/>
                    <a:ea typeface="Calibri" panose="020F0502020204030204" pitchFamily="34" charset="0"/>
                    <a:cs typeface="CMU Serif" panose="02000603000000000000" pitchFamily="50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𝑣</m:t>
                        </m:r>
                      </m:e>
                    </m:acc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kumimoji="0" lang="es-CL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70C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</m:ctrlPr>
                          </m:accPr>
                          <m:e>
                            <m:r>
                              <a:rPr kumimoji="0" lang="es-E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70C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  <m:t>𝑣</m:t>
                            </m:r>
                          </m:e>
                        </m:acc>
                      </m:e>
                      <m:sub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𝑎</m:t>
                        </m:r>
                      </m:e>
                    </m:acc>
                    <m:r>
                      <a:rPr kumimoji="0" lang="es-CL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</m:t>
                    </m:r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𝑡</m:t>
                    </m:r>
                  </m:oMath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¿Qué podemos decir sobre la aceleración en el movimiento de un proyectil?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MU Serif" panose="02000603000000000000" pitchFamily="50" charset="0"/>
                  <a:ea typeface="CMU Serif" panose="02000603000000000000" pitchFamily="50" charset="0"/>
                  <a:cs typeface="CMU Serif" panose="02000603000000000000" pitchFamily="50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MU Serif" panose="02000603000000000000" pitchFamily="50" charset="0"/>
                            </a:rPr>
                          </m:ctrlPr>
                        </m:acc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MU Serif" panose="02000603000000000000" pitchFamily="50" charset="0"/>
                            </a:rPr>
                            <m:t>𝐷</m:t>
                          </m:r>
                        </m:e>
                      </m:acc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CMU Serif" panose="02000603000000000000" pitchFamily="50" charset="0"/>
                        </a:rPr>
                        <m:t>=</m:t>
                      </m:r>
                      <m:sSub>
                        <m:sSubPr>
                          <m:ctrlPr>
                            <a:rPr kumimoji="0" lang="es-CL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CMU Serif" panose="02000603000000000000" pitchFamily="50" charset="0"/>
                                </a:rPr>
                              </m:ctrlPr>
                            </m:accPr>
                            <m:e>
                              <m:r>
                                <a:rPr kumimoji="0" lang="es-E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CMU Serif" panose="02000603000000000000" pitchFamily="50" charset="0"/>
                                </a:rPr>
                                <m:t>𝑣</m:t>
                              </m:r>
                            </m:e>
                          </m:acc>
                        </m:e>
                        <m:sub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  <m:t>0</m:t>
                          </m:r>
                        </m:sub>
                      </m:sSub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CMU Serif" panose="02000603000000000000" pitchFamily="50" charset="0"/>
                        </a:rPr>
                        <m:t>𝑡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CMU Serif" panose="02000603000000000000" pitchFamily="50" charset="0"/>
                        </a:rPr>
                        <m:t> +</m:t>
                      </m:r>
                      <m:f>
                        <m:fPr>
                          <m:ctrlPr>
                            <a:rPr kumimoji="0" lang="es-CL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</m:ctrlPr>
                        </m:fPr>
                        <m:num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  <m:t>1</m:t>
                          </m:r>
                        </m:num>
                        <m:den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  <m:t>2</m:t>
                          </m:r>
                        </m:den>
                      </m:f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CMU Serif" panose="02000603000000000000" pitchFamily="50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</m:ctrlPr>
                        </m:accPr>
                        <m:e>
                          <m: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  <m:t>𝑔</m:t>
                          </m:r>
                        </m:e>
                      </m:acc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CMU Serif" panose="02000603000000000000" pitchFamily="50" charset="0"/>
                        </a:rPr>
                        <m:t> </m:t>
                      </m:r>
                      <m:sSup>
                        <m:sSupPr>
                          <m:ctrlPr>
                            <a:rPr kumimoji="0" lang="es-CL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</m:ctrlPr>
                        </m:s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  <m:t>𝑡</m:t>
                          </m:r>
                        </m:e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es-CL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libri" panose="020F0502020204030204" pitchFamily="34" charset="0"/>
                  <a:cs typeface="CMU Serif" panose="02000603000000000000" pitchFamily="50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2000" b="0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libri" panose="020F0502020204030204" pitchFamily="34" charset="0"/>
                  <a:cs typeface="CMU Serif" panose="02000603000000000000" pitchFamily="50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w Cen MT"/>
                    <a:ea typeface="Calibri" panose="020F0502020204030204" pitchFamily="34" charset="0"/>
                    <a:cs typeface="CMU Serif" panose="02000603000000000000" pitchFamily="50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𝑣</m:t>
                        </m:r>
                      </m:e>
                    </m:acc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kumimoji="0" lang="es-CL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70C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</m:ctrlPr>
                          </m:accPr>
                          <m:e>
                            <m:r>
                              <a:rPr kumimoji="0" lang="es-E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70C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  <m:t>𝑣</m:t>
                            </m:r>
                          </m:e>
                        </m:acc>
                      </m:e>
                      <m:sub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𝑔</m:t>
                        </m:r>
                      </m:e>
                    </m:acc>
                    <m:r>
                      <a:rPr kumimoji="0" lang="es-CL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</m:t>
                    </m:r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𝑡</m:t>
                    </m:r>
                  </m:oMath>
                </a14:m>
                <a:endParaRPr kumimoji="0" lang="es-CL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MU Serif" panose="02000603000000000000" pitchFamily="50" charset="0"/>
                  <a:ea typeface="CMU Serif" panose="02000603000000000000" pitchFamily="50" charset="0"/>
                  <a:cs typeface="CMU Serif" panose="02000603000000000000" pitchFamily="50" charset="0"/>
                </a:endParaRPr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2113DD5D-E879-4214-A45C-045BDE5CE29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1196752"/>
                <a:ext cx="11521280" cy="4242443"/>
              </a:xfrm>
              <a:prstGeom prst="rect">
                <a:avLst/>
              </a:prstGeom>
              <a:blipFill>
                <a:blip r:embed="rId2"/>
                <a:stretch>
                  <a:fillRect l="-529" t="-7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6535840D-693A-4FDA-9AD6-F81708411AA4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Movimiento de un proyectil</a:t>
            </a:r>
          </a:p>
        </p:txBody>
      </p:sp>
      <p:cxnSp>
        <p:nvCxnSpPr>
          <p:cNvPr id="8" name="Straight Arrow Connector 72">
            <a:extLst>
              <a:ext uri="{FF2B5EF4-FFF2-40B4-BE49-F238E27FC236}">
                <a16:creationId xmlns:a16="http://schemas.microsoft.com/office/drawing/2014/main" id="{BDE1AAF1-60A9-47FE-B69A-D15B4B7C923D}"/>
              </a:ext>
            </a:extLst>
          </p:cNvPr>
          <p:cNvCxnSpPr/>
          <p:nvPr/>
        </p:nvCxnSpPr>
        <p:spPr>
          <a:xfrm>
            <a:off x="9289719" y="4534865"/>
            <a:ext cx="0" cy="914400"/>
          </a:xfrm>
          <a:prstGeom prst="straightConnector1">
            <a:avLst/>
          </a:prstGeom>
          <a:ln w="28575">
            <a:solidFill>
              <a:srgbClr val="FF0000"/>
            </a:solidFill>
            <a:headEnd w="lg" len="lg"/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73">
                <a:extLst>
                  <a:ext uri="{FF2B5EF4-FFF2-40B4-BE49-F238E27FC236}">
                    <a16:creationId xmlns:a16="http://schemas.microsoft.com/office/drawing/2014/main" id="{57571753-904B-4031-B2B0-2DEDB43FE8BE}"/>
                  </a:ext>
                </a:extLst>
              </p:cNvPr>
              <p:cNvSpPr/>
              <p:nvPr/>
            </p:nvSpPr>
            <p:spPr>
              <a:xfrm>
                <a:off x="9264352" y="4653136"/>
                <a:ext cx="52450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ES" sz="2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accPr>
                        <m:e>
                          <m:r>
                            <a:rPr kumimoji="0" lang="es-ES" sz="28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kumimoji="0" lang="en-US" sz="2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w Cen M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Rectangle 73">
                <a:extLst>
                  <a:ext uri="{FF2B5EF4-FFF2-40B4-BE49-F238E27FC236}">
                    <a16:creationId xmlns:a16="http://schemas.microsoft.com/office/drawing/2014/main" id="{57571753-904B-4031-B2B0-2DEDB43FE8B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64352" y="4653136"/>
                <a:ext cx="524503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3700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68">
            <a:extLst>
              <a:ext uri="{FF2B5EF4-FFF2-40B4-BE49-F238E27FC236}">
                <a16:creationId xmlns:a16="http://schemas.microsoft.com/office/drawing/2014/main" id="{2C74CFFB-8945-4045-B61E-141F6F90BEEB}"/>
              </a:ext>
            </a:extLst>
          </p:cNvPr>
          <p:cNvSpPr/>
          <p:nvPr/>
        </p:nvSpPr>
        <p:spPr>
          <a:xfrm>
            <a:off x="181405" y="4004942"/>
            <a:ext cx="4536496" cy="1668519"/>
          </a:xfrm>
          <a:custGeom>
            <a:avLst/>
            <a:gdLst>
              <a:gd name="connsiteX0" fmla="*/ 0 w 8807669"/>
              <a:gd name="connsiteY0" fmla="*/ 2259742 h 2259742"/>
              <a:gd name="connsiteX1" fmla="*/ 4351283 w 8807669"/>
              <a:gd name="connsiteY1" fmla="*/ 18 h 2259742"/>
              <a:gd name="connsiteX2" fmla="*/ 8807669 w 8807669"/>
              <a:gd name="connsiteY2" fmla="*/ 2228211 h 2259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807669" h="2259742">
                <a:moveTo>
                  <a:pt x="0" y="2259742"/>
                </a:moveTo>
                <a:cubicBezTo>
                  <a:pt x="1441669" y="1132507"/>
                  <a:pt x="2883338" y="5273"/>
                  <a:pt x="4351283" y="18"/>
                </a:cubicBezTo>
                <a:cubicBezTo>
                  <a:pt x="5819228" y="-5237"/>
                  <a:pt x="7313448" y="1111487"/>
                  <a:pt x="8807669" y="2228211"/>
                </a:cubicBezTo>
              </a:path>
            </a:pathLst>
          </a:custGeom>
          <a:ln w="19050">
            <a:solidFill>
              <a:schemeClr val="bg1">
                <a:lumMod val="75000"/>
              </a:schemeClr>
            </a:solidFill>
            <a:prstDash val="dash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6535840D-693A-4FDA-9AD6-F81708411AA4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Movimiento de un proyectil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7">
                <a:extLst>
                  <a:ext uri="{FF2B5EF4-FFF2-40B4-BE49-F238E27FC236}">
                    <a16:creationId xmlns:a16="http://schemas.microsoft.com/office/drawing/2014/main" id="{160745B1-8E70-427B-9D23-32B9E3CFB1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3584" y="1112433"/>
                <a:ext cx="10873208" cy="134806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>
                    <a:tab pos="269875" algn="l"/>
                  </a:tabLst>
                  <a:defRPr/>
                </a:pPr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Supongamos que un objeto es lanzado desde un punto </a:t>
                </a:r>
                <a14:m>
                  <m:oMath xmlns:m="http://schemas.openxmlformats.org/officeDocument/2006/math">
                    <m:r>
                      <a:rPr kumimoji="0" lang="es-CL" altLang="es-CL" sz="2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𝑖</m:t>
                    </m:r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 al instante </a:t>
                </a:r>
                <a14:m>
                  <m:oMath xmlns:m="http://schemas.openxmlformats.org/officeDocument/2006/math">
                    <m:r>
                      <a:rPr kumimoji="0" lang="es-CL" altLang="es-CL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𝑡</m:t>
                    </m:r>
                    <m:r>
                      <a:rPr kumimoji="0" lang="es-CL" altLang="es-CL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alt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r>
                          <a:rPr kumimoji="0" lang="es-CL" alt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𝑡</m:t>
                        </m:r>
                      </m:e>
                      <m:sub>
                        <m:r>
                          <a:rPr kumimoji="0" lang="es-CL" alt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 con velocidad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𝑣</m:t>
                        </m:r>
                      </m:e>
                      <m:sub>
                        <m: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, en una dirección tal que forma un ángulo </a:t>
                </a:r>
                <a14:m>
                  <m:oMath xmlns:m="http://schemas.openxmlformats.org/officeDocument/2006/math">
                    <m:r>
                      <a:rPr kumimoji="0" lang="es-CL" altLang="es-CL" sz="2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𝜃</m:t>
                    </m:r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 con la horizontal. En otro instante del movimiento, el objeto se encuentra en un punto </a:t>
                </a:r>
                <a14:m>
                  <m:oMath xmlns:m="http://schemas.openxmlformats.org/officeDocument/2006/math">
                    <m:r>
                      <a:rPr kumimoji="0" lang="es-CL" altLang="es-CL" sz="2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𝑓</m:t>
                    </m:r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 al instante </a:t>
                </a:r>
                <a14:m>
                  <m:oMath xmlns:m="http://schemas.openxmlformats.org/officeDocument/2006/math">
                    <m:r>
                      <a:rPr kumimoji="0" lang="es-CL" altLang="es-CL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𝑡</m:t>
                    </m:r>
                    <m:r>
                      <a:rPr kumimoji="0" lang="es-CL" altLang="es-CL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alt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r>
                          <a:rPr kumimoji="0" lang="es-CL" alt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𝑡</m:t>
                        </m:r>
                      </m:e>
                      <m:sub>
                        <m:r>
                          <a:rPr kumimoji="0" lang="es-CL" alt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.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>
                    <a:tab pos="269875" algn="l"/>
                  </a:tabLst>
                  <a:defRPr/>
                </a:pPr>
                <a:endParaRPr kumimoji="0" lang="es-ES" alt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MU Serif" panose="02000603000000000000" pitchFamily="50" charset="0"/>
                  <a:ea typeface="CMU Serif" panose="02000603000000000000" pitchFamily="50" charset="0"/>
                  <a:cs typeface="CMU Serif" panose="02000603000000000000" pitchFamily="50" charset="0"/>
                </a:endParaRPr>
              </a:p>
            </p:txBody>
          </p:sp>
        </mc:Choice>
        <mc:Fallback xmlns="">
          <p:sp>
            <p:nvSpPr>
              <p:cNvPr id="2" name="Rectangle 7">
                <a:extLst>
                  <a:ext uri="{FF2B5EF4-FFF2-40B4-BE49-F238E27FC236}">
                    <a16:creationId xmlns:a16="http://schemas.microsoft.com/office/drawing/2014/main" id="{160745B1-8E70-427B-9D23-32B9E3CFB1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63584" y="1112433"/>
                <a:ext cx="10873208" cy="1348061"/>
              </a:xfrm>
              <a:prstGeom prst="rect">
                <a:avLst/>
              </a:prstGeom>
              <a:blipFill>
                <a:blip r:embed="rId2"/>
                <a:stretch>
                  <a:fillRect l="-617" t="-180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Elipse 9">
            <a:extLst>
              <a:ext uri="{FF2B5EF4-FFF2-40B4-BE49-F238E27FC236}">
                <a16:creationId xmlns:a16="http://schemas.microsoft.com/office/drawing/2014/main" id="{902089B1-99B2-47F0-85F3-AFE988E70022}"/>
              </a:ext>
            </a:extLst>
          </p:cNvPr>
          <p:cNvSpPr/>
          <p:nvPr/>
        </p:nvSpPr>
        <p:spPr>
          <a:xfrm>
            <a:off x="4655840" y="5641217"/>
            <a:ext cx="72000" cy="7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1355E748-1713-4C6C-8619-EC2DDE290051}"/>
              </a:ext>
            </a:extLst>
          </p:cNvPr>
          <p:cNvSpPr/>
          <p:nvPr/>
        </p:nvSpPr>
        <p:spPr>
          <a:xfrm>
            <a:off x="706742" y="5014432"/>
            <a:ext cx="72000" cy="7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 de texto 2">
                <a:extLst>
                  <a:ext uri="{FF2B5EF4-FFF2-40B4-BE49-F238E27FC236}">
                    <a16:creationId xmlns:a16="http://schemas.microsoft.com/office/drawing/2014/main" id="{28ECBE91-1357-429F-A20E-F45BBD2942C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5360" y="4725144"/>
                <a:ext cx="443381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𝑖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Cuadro de texto 2">
                <a:extLst>
                  <a:ext uri="{FF2B5EF4-FFF2-40B4-BE49-F238E27FC236}">
                    <a16:creationId xmlns:a16="http://schemas.microsoft.com/office/drawing/2014/main" id="{28ECBE91-1357-429F-A20E-F45BBD2942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35360" y="4725144"/>
                <a:ext cx="443381" cy="40011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 de texto 2">
                <a:extLst>
                  <a:ext uri="{FF2B5EF4-FFF2-40B4-BE49-F238E27FC236}">
                    <a16:creationId xmlns:a16="http://schemas.microsoft.com/office/drawing/2014/main" id="{1FC249F4-6D81-415B-8E5D-7F04D1CE82F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22251" y="5477162"/>
                <a:ext cx="29843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𝑓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Cuadro de texto 2">
                <a:extLst>
                  <a:ext uri="{FF2B5EF4-FFF2-40B4-BE49-F238E27FC236}">
                    <a16:creationId xmlns:a16="http://schemas.microsoft.com/office/drawing/2014/main" id="{1FC249F4-6D81-415B-8E5D-7F04D1CE82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822251" y="5477162"/>
                <a:ext cx="298438" cy="400110"/>
              </a:xfrm>
              <a:prstGeom prst="rect">
                <a:avLst/>
              </a:prstGeom>
              <a:blipFill>
                <a:blip r:embed="rId4"/>
                <a:stretch>
                  <a:fillRect l="-8163" r="-18367" b="-13636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3F08AE5B-AAB9-41DE-99B9-F1EF3FD255E4}"/>
                  </a:ext>
                </a:extLst>
              </p:cNvPr>
              <p:cNvSpPr/>
              <p:nvPr/>
            </p:nvSpPr>
            <p:spPr>
              <a:xfrm>
                <a:off x="7032104" y="2557048"/>
                <a:ext cx="4023311" cy="14876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¿Cómo son los vectores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𝐷</m:t>
                        </m:r>
                      </m:e>
                    </m:acc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kumimoji="0" lang="es-CL" altLang="es-CL" sz="20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MU Serif" panose="02000603000000000000" pitchFamily="50" charset="0"/>
                                <a:cs typeface="CMU Serif" panose="02000603000000000000" pitchFamily="50" charset="0"/>
                              </a:rPr>
                            </m:ctrlPr>
                          </m:accPr>
                          <m:e>
                            <m:r>
                              <a:rPr kumimoji="0" lang="es-CL" altLang="es-CL" sz="20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MU Serif" panose="02000603000000000000" pitchFamily="50" charset="0"/>
                                <a:cs typeface="CMU Serif" panose="02000603000000000000" pitchFamily="50" charset="0"/>
                              </a:rPr>
                              <m:t>𝑣</m:t>
                            </m:r>
                          </m:e>
                        </m:acc>
                      </m:e>
                      <m:sub>
                        <m: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 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𝑔</m:t>
                        </m:r>
                      </m:e>
                    </m:acc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?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alt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MU Serif" panose="02000603000000000000" pitchFamily="50" charset="0"/>
                  <a:ea typeface="CMU Serif" panose="02000603000000000000" pitchFamily="50" charset="0"/>
                  <a:cs typeface="CMU Serif" panose="02000603000000000000" pitchFamily="50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Usémoslos para representar la ecuación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MU Serif" panose="02000603000000000000" pitchFamily="50" charset="0"/>
                          </a:rPr>
                          <m:t>𝐷</m:t>
                        </m:r>
                      </m:e>
                    </m:acc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kumimoji="0" lang="es-CL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</m:ctrlPr>
                          </m:accPr>
                          <m:e>
                            <m:r>
                              <a:rPr kumimoji="0" lang="es-E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  <m:t>𝑣</m:t>
                            </m:r>
                          </m:e>
                        </m:acc>
                      </m:e>
                      <m:sub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𝑡</m:t>
                    </m:r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+</m:t>
                    </m:r>
                    <m:f>
                      <m:f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fPr>
                      <m:num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1</m:t>
                        </m:r>
                      </m:num>
                      <m:den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2</m:t>
                        </m:r>
                      </m:den>
                    </m:f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</m:t>
                    </m:r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𝑔</m:t>
                        </m:r>
                      </m:e>
                    </m:acc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</m:t>
                    </m:r>
                    <m:sSup>
                      <m:sSup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sSupPr>
                      <m:e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𝑡</m:t>
                        </m:r>
                      </m:e>
                      <m:sup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s-CL" alt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MU Serif" panose="02000603000000000000" pitchFamily="50" charset="0"/>
                  <a:ea typeface="CMU Serif" panose="02000603000000000000" pitchFamily="50" charset="0"/>
                  <a:cs typeface="CMU Serif" panose="02000603000000000000" pitchFamily="50" charset="0"/>
                </a:endParaRPr>
              </a:p>
            </p:txBody>
          </p:sp>
        </mc:Choice>
        <mc:Fallback xmlns="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3F08AE5B-AAB9-41DE-99B9-F1EF3FD255E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2104" y="2557048"/>
                <a:ext cx="4023311" cy="1487651"/>
              </a:xfrm>
              <a:prstGeom prst="rect">
                <a:avLst/>
              </a:prstGeom>
              <a:blipFill>
                <a:blip r:embed="rId5"/>
                <a:stretch>
                  <a:fillRect l="-1667" t="-2449" b="-20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ángulo 2">
            <a:extLst>
              <a:ext uri="{FF2B5EF4-FFF2-40B4-BE49-F238E27FC236}">
                <a16:creationId xmlns:a16="http://schemas.microsoft.com/office/drawing/2014/main" id="{40DAB60D-1A77-7643-8520-96DD2D9CBCE0}"/>
              </a:ext>
            </a:extLst>
          </p:cNvPr>
          <p:cNvSpPr/>
          <p:nvPr/>
        </p:nvSpPr>
        <p:spPr>
          <a:xfrm>
            <a:off x="7136" y="5125254"/>
            <a:ext cx="771605" cy="75201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0332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6535840D-693A-4FDA-9AD6-F81708411AA4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Movimiento de un proyectil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7">
                <a:extLst>
                  <a:ext uri="{FF2B5EF4-FFF2-40B4-BE49-F238E27FC236}">
                    <a16:creationId xmlns:a16="http://schemas.microsoft.com/office/drawing/2014/main" id="{160745B1-8E70-427B-9D23-32B9E3CFB1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3584" y="1112433"/>
                <a:ext cx="10873208" cy="134806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>
                    <a:tab pos="269875" algn="l"/>
                  </a:tabLst>
                  <a:defRPr/>
                </a:pPr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Supongamos que un objeto es lanzado desde un punto </a:t>
                </a:r>
                <a14:m>
                  <m:oMath xmlns:m="http://schemas.openxmlformats.org/officeDocument/2006/math">
                    <m:r>
                      <a:rPr kumimoji="0" lang="es-CL" altLang="es-CL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𝑖</m:t>
                    </m:r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 al instante </a:t>
                </a:r>
                <a14:m>
                  <m:oMath xmlns:m="http://schemas.openxmlformats.org/officeDocument/2006/math">
                    <m:r>
                      <a:rPr kumimoji="0" lang="es-CL" altLang="es-CL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𝑡</m:t>
                    </m:r>
                    <m:r>
                      <a:rPr kumimoji="0" lang="es-CL" altLang="es-CL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alt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r>
                          <a:rPr kumimoji="0" lang="es-CL" alt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𝑡</m:t>
                        </m:r>
                      </m:e>
                      <m:sub>
                        <m:r>
                          <a:rPr kumimoji="0" lang="es-CL" alt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 con velocidad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es-CL" altLang="es-CL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r>
                          <a:rPr kumimoji="0" lang="es-CL" altLang="es-CL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𝑣</m:t>
                        </m:r>
                      </m:e>
                      <m:sub>
                        <m:r>
                          <a:rPr kumimoji="0" lang="es-CL" altLang="es-CL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, en una dirección tal que forma un ángulo </a:t>
                </a:r>
                <a14:m>
                  <m:oMath xmlns:m="http://schemas.openxmlformats.org/officeDocument/2006/math">
                    <m:r>
                      <a:rPr kumimoji="0" lang="es-CL" altLang="es-CL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𝜃</m:t>
                    </m:r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 con la horizontal. En otro instante del movimiento, el objeto se encuentra en un punto </a:t>
                </a:r>
                <a14:m>
                  <m:oMath xmlns:m="http://schemas.openxmlformats.org/officeDocument/2006/math">
                    <m:r>
                      <a:rPr kumimoji="0" lang="es-CL" altLang="es-CL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𝑓</m:t>
                    </m:r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 al instante </a:t>
                </a:r>
                <a14:m>
                  <m:oMath xmlns:m="http://schemas.openxmlformats.org/officeDocument/2006/math">
                    <m:r>
                      <a:rPr kumimoji="0" lang="es-CL" altLang="es-CL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𝑡</m:t>
                    </m:r>
                    <m:r>
                      <a:rPr kumimoji="0" lang="es-CL" altLang="es-CL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alt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r>
                          <a:rPr kumimoji="0" lang="es-CL" alt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𝑡</m:t>
                        </m:r>
                      </m:e>
                      <m:sub>
                        <m:r>
                          <a:rPr kumimoji="0" lang="es-CL" alt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.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>
                    <a:tab pos="269875" algn="l"/>
                  </a:tabLst>
                  <a:defRPr/>
                </a:pPr>
                <a:endParaRPr kumimoji="0" lang="es-ES" alt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MU Serif" panose="02000603000000000000" pitchFamily="50" charset="0"/>
                  <a:ea typeface="CMU Serif" panose="02000603000000000000" pitchFamily="50" charset="0"/>
                  <a:cs typeface="CMU Serif" panose="02000603000000000000" pitchFamily="50" charset="0"/>
                </a:endParaRPr>
              </a:p>
            </p:txBody>
          </p:sp>
        </mc:Choice>
        <mc:Fallback xmlns="">
          <p:sp>
            <p:nvSpPr>
              <p:cNvPr id="2" name="Rectangle 7">
                <a:extLst>
                  <a:ext uri="{FF2B5EF4-FFF2-40B4-BE49-F238E27FC236}">
                    <a16:creationId xmlns:a16="http://schemas.microsoft.com/office/drawing/2014/main" id="{160745B1-8E70-427B-9D23-32B9E3CFB1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63584" y="1112433"/>
                <a:ext cx="10873208" cy="1348061"/>
              </a:xfrm>
              <a:prstGeom prst="rect">
                <a:avLst/>
              </a:prstGeom>
              <a:blipFill>
                <a:blip r:embed="rId3"/>
                <a:stretch>
                  <a:fillRect l="-617" t="-180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3F08AE5B-AAB9-41DE-99B9-F1EF3FD255E4}"/>
                  </a:ext>
                </a:extLst>
              </p:cNvPr>
              <p:cNvSpPr/>
              <p:nvPr/>
            </p:nvSpPr>
            <p:spPr>
              <a:xfrm>
                <a:off x="6672064" y="2702657"/>
                <a:ext cx="4968552" cy="13480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¿Cómo son los vectores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altLang="es-CL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𝑣</m:t>
                        </m:r>
                      </m:e>
                    </m:acc>
                    <m:r>
                      <a:rPr kumimoji="0" lang="es-CL" altLang="es-CL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(</m:t>
                    </m:r>
                    <m:r>
                      <a:rPr kumimoji="0" lang="es-CL" altLang="es-CL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𝑡</m:t>
                    </m:r>
                    <m:r>
                      <a:rPr kumimoji="0" lang="es-CL" altLang="es-CL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altLang="es-CL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r>
                          <a:rPr kumimoji="0" lang="es-CL" altLang="es-CL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𝑡</m:t>
                        </m:r>
                      </m:e>
                      <m:sub>
                        <m:r>
                          <a:rPr kumimoji="0" lang="es-CL" altLang="es-CL" sz="2000" b="0" i="1" u="none" strike="noStrike" kern="1200" cap="none" spc="0" normalizeH="0" baseline="0" noProof="0" dirty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𝑓</m:t>
                        </m:r>
                      </m:sub>
                    </m:sSub>
                    <m:r>
                      <a:rPr kumimoji="0" lang="es-CL" altLang="es-CL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MU Serif" panose="02000603000000000000" pitchFamily="50" charset="0"/>
                        <a:cs typeface="CMU Serif" panose="02000603000000000000" pitchFamily="50" charset="0"/>
                      </a:rPr>
                      <m:t>)</m:t>
                    </m:r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kumimoji="0" lang="es-CL" altLang="es-CL" sz="20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MU Serif" panose="02000603000000000000" pitchFamily="50" charset="0"/>
                                <a:cs typeface="CMU Serif" panose="02000603000000000000" pitchFamily="50" charset="0"/>
                              </a:rPr>
                            </m:ctrlPr>
                          </m:accPr>
                          <m:e>
                            <m:r>
                              <a:rPr kumimoji="0" lang="es-CL" altLang="es-CL" sz="2000" b="0" i="1" u="none" strike="noStrike" kern="1200" cap="none" spc="0" normalizeH="0" baseline="0" noProof="0" dirty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MU Serif" panose="02000603000000000000" pitchFamily="50" charset="0"/>
                                <a:cs typeface="CMU Serif" panose="02000603000000000000" pitchFamily="50" charset="0"/>
                              </a:rPr>
                              <m:t>𝑣</m:t>
                            </m:r>
                          </m:e>
                        </m:acc>
                      </m:e>
                      <m:sub>
                        <m: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 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altLang="es-CL" sz="2000" b="0" i="1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MU Serif" panose="02000603000000000000" pitchFamily="50" charset="0"/>
                            <a:cs typeface="CMU Serif" panose="02000603000000000000" pitchFamily="50" charset="0"/>
                          </a:rPr>
                          <m:t>𝑔</m:t>
                        </m:r>
                      </m:e>
                    </m:acc>
                  </m:oMath>
                </a14:m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?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alt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MU Serif" panose="02000603000000000000" pitchFamily="50" charset="0"/>
                  <a:ea typeface="CMU Serif" panose="02000603000000000000" pitchFamily="50" charset="0"/>
                  <a:cs typeface="CMU Serif" panose="02000603000000000000" pitchFamily="50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alt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MU Serif" panose="02000603000000000000" pitchFamily="50" charset="0"/>
                    <a:cs typeface="CMU Serif" panose="02000603000000000000" pitchFamily="50" charset="0"/>
                  </a:rPr>
                  <a:t>Usémoslos para representar la ecuación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MU Serif" panose="02000603000000000000" pitchFamily="50" charset="0"/>
                          </a:rPr>
                          <m:t>𝑣</m:t>
                        </m:r>
                      </m:e>
                    </m:acc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kumimoji="0" lang="es-CL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</m:ctrlPr>
                          </m:accPr>
                          <m:e>
                            <m:r>
                              <a:rPr kumimoji="0" lang="es-E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  <m:t>𝑣</m:t>
                            </m:r>
                          </m:e>
                        </m:acc>
                      </m:e>
                      <m:sub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+</m:t>
                    </m:r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𝑔</m:t>
                        </m:r>
                      </m:e>
                    </m:acc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</m:t>
                    </m:r>
                    <m:r>
                      <a:rPr kumimoji="0" lang="es-CL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𝑡</m:t>
                    </m:r>
                  </m:oMath>
                </a14:m>
                <a:endParaRPr kumimoji="0" lang="es-CL" alt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MU Serif" panose="02000603000000000000" pitchFamily="50" charset="0"/>
                  <a:ea typeface="CMU Serif" panose="02000603000000000000" pitchFamily="50" charset="0"/>
                  <a:cs typeface="CMU Serif" panose="02000603000000000000" pitchFamily="50" charset="0"/>
                </a:endParaRPr>
              </a:p>
            </p:txBody>
          </p:sp>
        </mc:Choice>
        <mc:Fallback xmlns="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3F08AE5B-AAB9-41DE-99B9-F1EF3FD255E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2064" y="2702657"/>
                <a:ext cx="4968552" cy="1348061"/>
              </a:xfrm>
              <a:prstGeom prst="rect">
                <a:avLst/>
              </a:prstGeom>
              <a:blipFill>
                <a:blip r:embed="rId4"/>
                <a:stretch>
                  <a:fillRect l="-1225" t="-4977" b="-18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Freeform 68">
            <a:extLst>
              <a:ext uri="{FF2B5EF4-FFF2-40B4-BE49-F238E27FC236}">
                <a16:creationId xmlns:a16="http://schemas.microsoft.com/office/drawing/2014/main" id="{A0A759A7-7CED-4924-AE38-8A8352F8F430}"/>
              </a:ext>
            </a:extLst>
          </p:cNvPr>
          <p:cNvSpPr/>
          <p:nvPr/>
        </p:nvSpPr>
        <p:spPr>
          <a:xfrm>
            <a:off x="181405" y="2852936"/>
            <a:ext cx="4536496" cy="1668519"/>
          </a:xfrm>
          <a:custGeom>
            <a:avLst/>
            <a:gdLst>
              <a:gd name="connsiteX0" fmla="*/ 0 w 8807669"/>
              <a:gd name="connsiteY0" fmla="*/ 2259742 h 2259742"/>
              <a:gd name="connsiteX1" fmla="*/ 4351283 w 8807669"/>
              <a:gd name="connsiteY1" fmla="*/ 18 h 2259742"/>
              <a:gd name="connsiteX2" fmla="*/ 8807669 w 8807669"/>
              <a:gd name="connsiteY2" fmla="*/ 2228211 h 2259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807669" h="2259742">
                <a:moveTo>
                  <a:pt x="0" y="2259742"/>
                </a:moveTo>
                <a:cubicBezTo>
                  <a:pt x="1441669" y="1132507"/>
                  <a:pt x="2883338" y="5273"/>
                  <a:pt x="4351283" y="18"/>
                </a:cubicBezTo>
                <a:cubicBezTo>
                  <a:pt x="5819228" y="-5237"/>
                  <a:pt x="7313448" y="1111487"/>
                  <a:pt x="8807669" y="2228211"/>
                </a:cubicBezTo>
              </a:path>
            </a:pathLst>
          </a:custGeom>
          <a:ln w="19050">
            <a:solidFill>
              <a:schemeClr val="bg1">
                <a:lumMod val="75000"/>
              </a:schemeClr>
            </a:solidFill>
            <a:prstDash val="dash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83B4C0E7-E2AF-4053-952C-91BB1727D181}"/>
              </a:ext>
            </a:extLst>
          </p:cNvPr>
          <p:cNvSpPr/>
          <p:nvPr/>
        </p:nvSpPr>
        <p:spPr>
          <a:xfrm>
            <a:off x="4655840" y="4489211"/>
            <a:ext cx="72000" cy="7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AC8E7B5E-B684-4265-A309-6CA4D1737220}"/>
              </a:ext>
            </a:extLst>
          </p:cNvPr>
          <p:cNvSpPr/>
          <p:nvPr/>
        </p:nvSpPr>
        <p:spPr>
          <a:xfrm>
            <a:off x="706742" y="3862426"/>
            <a:ext cx="72000" cy="7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 de texto 2">
                <a:extLst>
                  <a:ext uri="{FF2B5EF4-FFF2-40B4-BE49-F238E27FC236}">
                    <a16:creationId xmlns:a16="http://schemas.microsoft.com/office/drawing/2014/main" id="{D8EB740A-6569-4020-82F4-950EB4BD181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5360" y="3573138"/>
                <a:ext cx="443381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𝑖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Cuadro de texto 2">
                <a:extLst>
                  <a:ext uri="{FF2B5EF4-FFF2-40B4-BE49-F238E27FC236}">
                    <a16:creationId xmlns:a16="http://schemas.microsoft.com/office/drawing/2014/main" id="{D8EB740A-6569-4020-82F4-950EB4BD18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35360" y="3573138"/>
                <a:ext cx="443381" cy="4001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 de texto 2">
                <a:extLst>
                  <a:ext uri="{FF2B5EF4-FFF2-40B4-BE49-F238E27FC236}">
                    <a16:creationId xmlns:a16="http://schemas.microsoft.com/office/drawing/2014/main" id="{D2F22380-67D1-4FAF-B0BB-BCC6AA02FC5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22251" y="4325156"/>
                <a:ext cx="29843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𝑓</m:t>
                      </m:r>
                    </m:oMath>
                  </m:oMathPara>
                </a14:m>
                <a:endParaRPr kumimoji="0" 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Cuadro de texto 2">
                <a:extLst>
                  <a:ext uri="{FF2B5EF4-FFF2-40B4-BE49-F238E27FC236}">
                    <a16:creationId xmlns:a16="http://schemas.microsoft.com/office/drawing/2014/main" id="{D2F22380-67D1-4FAF-B0BB-BCC6AA02FC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822251" y="4325156"/>
                <a:ext cx="298438" cy="400110"/>
              </a:xfrm>
              <a:prstGeom prst="rect">
                <a:avLst/>
              </a:prstGeom>
              <a:blipFill>
                <a:blip r:embed="rId6"/>
                <a:stretch>
                  <a:fillRect l="-8163" r="-18367" b="-15385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ángulo 21">
            <a:extLst>
              <a:ext uri="{FF2B5EF4-FFF2-40B4-BE49-F238E27FC236}">
                <a16:creationId xmlns:a16="http://schemas.microsoft.com/office/drawing/2014/main" id="{B5E8D295-5616-408D-B4E4-D512B9A40113}"/>
              </a:ext>
            </a:extLst>
          </p:cNvPr>
          <p:cNvSpPr/>
          <p:nvPr/>
        </p:nvSpPr>
        <p:spPr>
          <a:xfrm>
            <a:off x="7136" y="3973248"/>
            <a:ext cx="771605" cy="75201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6134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5919A28-954A-4CA9-AD39-91373F1DBBD8}"/>
                  </a:ext>
                </a:extLst>
              </p:cNvPr>
              <p:cNvSpPr/>
              <p:nvPr/>
            </p:nvSpPr>
            <p:spPr>
              <a:xfrm>
                <a:off x="1055440" y="1562749"/>
                <a:ext cx="10081120" cy="28229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270510" algn="l"/>
                  </a:tabLst>
                  <a:defRPr/>
                </a:pPr>
                <a:r>
                  <a:rPr kumimoji="0" lang="es-ES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alibri" panose="020F0502020204030204" pitchFamily="34" charset="0"/>
                    <a:cs typeface="CMU Serif" panose="02000603000000000000" pitchFamily="50" charset="0"/>
                  </a:rPr>
                  <a:t>Las formas gráficas de las ecuaciones 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270510" algn="l"/>
                  </a:tabLst>
                  <a:defRPr/>
                </a:pPr>
                <a:endParaRPr kumimoji="0" lang="es-E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MU Serif" panose="02000603000000000000" pitchFamily="50" charset="0"/>
                  <a:ea typeface="Calibri" panose="020F0502020204030204" pitchFamily="34" charset="0"/>
                  <a:cs typeface="CMU Serif" panose="02000603000000000000" pitchFamily="50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kumimoji="0" lang="es-CL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MU Serif" panose="02000603000000000000" pitchFamily="50" charset="0"/>
                            </a:rPr>
                          </m:ctrlPr>
                        </m:acc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CMU Serif" panose="02000603000000000000" pitchFamily="50" charset="0"/>
                            </a:rPr>
                            <m:t>𝐷</m:t>
                          </m:r>
                        </m:e>
                      </m:acc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CMU Serif" panose="02000603000000000000" pitchFamily="50" charset="0"/>
                        </a:rPr>
                        <m:t>=</m:t>
                      </m:r>
                      <m:sSub>
                        <m:sSubPr>
                          <m:ctrlPr>
                            <a:rPr kumimoji="0" lang="es-CL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kumimoji="0" lang="es-CL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CMU Serif" panose="02000603000000000000" pitchFamily="50" charset="0"/>
                                </a:rPr>
                              </m:ctrlPr>
                            </m:accPr>
                            <m:e>
                              <m:r>
                                <a:rPr kumimoji="0" lang="es-E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CMU Serif" panose="02000603000000000000" pitchFamily="50" charset="0"/>
                                </a:rPr>
                                <m:t>𝑣</m:t>
                              </m:r>
                            </m:e>
                          </m:acc>
                        </m:e>
                        <m:sub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  <m:t>0</m:t>
                          </m:r>
                        </m:sub>
                      </m:sSub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CMU Serif" panose="02000603000000000000" pitchFamily="50" charset="0"/>
                        </a:rPr>
                        <m:t>𝑡</m:t>
                      </m:r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CMU Serif" panose="02000603000000000000" pitchFamily="50" charset="0"/>
                        </a:rPr>
                        <m:t> +</m:t>
                      </m:r>
                      <m:f>
                        <m:fPr>
                          <m:ctrlPr>
                            <a:rPr kumimoji="0" lang="es-CL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</m:ctrlPr>
                        </m:fPr>
                        <m:num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  <m:t>1</m:t>
                          </m:r>
                        </m:num>
                        <m:den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  <m:t>2</m:t>
                          </m:r>
                        </m:den>
                      </m:f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CMU Serif" panose="02000603000000000000" pitchFamily="50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kumimoji="0" lang="es-CL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</m:ctrlPr>
                        </m:accPr>
                        <m:e>
                          <m:r>
                            <a:rPr kumimoji="0" lang="es-CL" sz="2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  <m:t>𝑔</m:t>
                          </m:r>
                        </m:e>
                      </m:acc>
                      <m:r>
                        <a:rPr kumimoji="0" lang="es-E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libri" panose="020F0502020204030204" pitchFamily="34" charset="0"/>
                          <a:cs typeface="CMU Serif" panose="02000603000000000000" pitchFamily="50" charset="0"/>
                        </a:rPr>
                        <m:t> </m:t>
                      </m:r>
                      <m:sSup>
                        <m:sSupPr>
                          <m:ctrlPr>
                            <a:rPr kumimoji="0" lang="es-CL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</m:ctrlPr>
                        </m:sSupPr>
                        <m:e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  <m:t>𝑡</m:t>
                          </m:r>
                        </m:e>
                        <m:sup>
                          <m:r>
                            <a:rPr kumimoji="0" lang="es-ES" sz="20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CMU Serif" panose="02000603000000000000" pitchFamily="50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es-CL" sz="2000" b="0" i="1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libri" panose="020F0502020204030204" pitchFamily="34" charset="0"/>
                  <a:cs typeface="CMU Serif" panose="02000603000000000000" pitchFamily="50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2000" b="0" i="1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libri" panose="020F0502020204030204" pitchFamily="34" charset="0"/>
                  <a:cs typeface="CMU Serif" panose="02000603000000000000" pitchFamily="50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000" b="0" i="0" u="none" strike="noStrike" kern="1200" cap="none" spc="0" normalizeH="0" baseline="0" noProof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w Cen MT"/>
                    <a:ea typeface="Calibri" panose="020F0502020204030204" pitchFamily="34" charset="0"/>
                    <a:cs typeface="CMU Serif" panose="02000603000000000000" pitchFamily="50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𝑣</m:t>
                        </m:r>
                      </m:e>
                    </m:acc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=</m:t>
                    </m:r>
                    <m:sSub>
                      <m:sSubPr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kumimoji="0" lang="es-CL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70C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</m:ctrlPr>
                          </m:accPr>
                          <m:e>
                            <m:r>
                              <a:rPr kumimoji="0" lang="es-ES" sz="2000" b="0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70C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CMU Serif" panose="02000603000000000000" pitchFamily="50" charset="0"/>
                              </a:rPr>
                              <m:t>𝑣</m:t>
                            </m:r>
                          </m:e>
                        </m:acc>
                      </m:e>
                      <m:sub>
                        <m:r>
                          <a:rPr kumimoji="0" lang="es-E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0</m:t>
                        </m:r>
                      </m:sub>
                    </m:sSub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kumimoji="0" lang="es-CL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</m:ctrlPr>
                      </m:accPr>
                      <m:e>
                        <m:r>
                          <a:rPr kumimoji="0" lang="es-CL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CMU Serif" panose="02000603000000000000" pitchFamily="50" charset="0"/>
                          </a:rPr>
                          <m:t>𝑔</m:t>
                        </m:r>
                      </m:e>
                    </m:acc>
                    <m:r>
                      <a:rPr kumimoji="0" lang="es-CL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 </m:t>
                    </m:r>
                    <m:r>
                      <a:rPr kumimoji="0" lang="es-ES" sz="20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MU Serif" panose="02000603000000000000" pitchFamily="50" charset="0"/>
                      </a:rPr>
                      <m:t>𝑡</m:t>
                    </m:r>
                  </m:oMath>
                </a14:m>
                <a:endParaRPr kumimoji="0" lang="es-CL" sz="2000" b="0" i="0" u="none" strike="noStrike" kern="1200" cap="none" spc="0" normalizeH="0" baseline="0" noProof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270510" algn="l"/>
                  </a:tabLst>
                  <a:defRPr/>
                </a:pPr>
                <a:endParaRPr kumimoji="0" lang="es-E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MU Serif" panose="02000603000000000000" pitchFamily="50" charset="0"/>
                  <a:ea typeface="Calibri" panose="020F0502020204030204" pitchFamily="34" charset="0"/>
                  <a:cs typeface="CMU Serif" panose="02000603000000000000" pitchFamily="50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270510" algn="l"/>
                  </a:tabLst>
                  <a:defRPr/>
                </a:pPr>
                <a:r>
                  <a:rPr kumimoji="0" lang="es-ES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MU Serif" panose="02000603000000000000" pitchFamily="50" charset="0"/>
                    <a:ea typeface="Calibri" panose="020F0502020204030204" pitchFamily="34" charset="0"/>
                    <a:cs typeface="CMU Serif" panose="02000603000000000000" pitchFamily="50" charset="0"/>
                  </a:rPr>
                  <a:t>nos conducen a construir dos triángulos: uno en el que el desplazamiento es la resultante de una suma vectorial y otro donde la velocidad es la resultante de otra suma vectorial. </a:t>
                </a:r>
                <a:endParaRPr kumimoji="0" lang="es-CL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5919A28-954A-4CA9-AD39-91373F1DBB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5440" y="1562749"/>
                <a:ext cx="10081120" cy="2822952"/>
              </a:xfrm>
              <a:prstGeom prst="rect">
                <a:avLst/>
              </a:prstGeom>
              <a:blipFill>
                <a:blip r:embed="rId2"/>
                <a:stretch>
                  <a:fillRect l="-605" t="-1080" r="-665" b="-30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E5094C74-4469-48DA-8BBA-2DB4121A8C55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456F"/>
              </a:buClr>
              <a:buSzPct val="60000"/>
              <a:buFont typeface="Wingdings"/>
              <a:buNone/>
              <a:tabLst/>
              <a:defRPr/>
            </a:pPr>
            <a:r>
              <a:rPr kumimoji="0" lang="es-ES" sz="3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Movimiento de un proyectil</a:t>
            </a:r>
          </a:p>
        </p:txBody>
      </p:sp>
    </p:spTree>
    <p:extLst>
      <p:ext uri="{BB962C8B-B14F-4D97-AF65-F5344CB8AC3E}">
        <p14:creationId xmlns:p14="http://schemas.microsoft.com/office/powerpoint/2010/main" val="2792168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663007-D5AE-C54E-80E0-E4D4FBC06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A9E69C7-D8A8-0C46-B8C9-BEC7CAC71FE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CL" altLang="es-CL" sz="28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 un bar local, un cliente desliza sobre la barra un jarro de cerveza frio para que lo vuelvan a llenar. El cantinero está momentáneamente distraído y no ve el jarro, que se desliza de la barra y golpea el suelo a 1,40 [m] de la base de la barra. La altura de la barra es de 0,860 [m]. El jarro de cerveza vacío tiene una masa de 0,200 [kg].</a:t>
            </a:r>
            <a:endParaRPr lang="es-CL" altLang="es-CL" sz="18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57286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68270C-3031-48A1-80AA-139BB7159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En el movimiento con aceleración constante (dos dimensiones):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ítulo 1">
                <a:extLst>
                  <a:ext uri="{FF2B5EF4-FFF2-40B4-BE49-F238E27FC236}">
                    <a16:creationId xmlns:a16="http://schemas.microsoft.com/office/drawing/2014/main" id="{CCF0C814-9CFF-43B1-BA7B-6EDE69C90AD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34706" y="2031839"/>
                <a:ext cx="8229600" cy="1143000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975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e>
                      </m:acc>
                      <m:r>
                        <a:rPr lang="es-CL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5" name="Título 1">
                <a:extLst>
                  <a:ext uri="{FF2B5EF4-FFF2-40B4-BE49-F238E27FC236}">
                    <a16:creationId xmlns:a16="http://schemas.microsoft.com/office/drawing/2014/main" id="{CCF0C814-9CFF-43B1-BA7B-6EDE69C90A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706" y="2031839"/>
                <a:ext cx="8229600" cy="1143000"/>
              </a:xfrm>
              <a:prstGeom prst="rect">
                <a:avLst/>
              </a:prstGeom>
              <a:blipFill>
                <a:blip r:embed="rId2"/>
                <a:stretch>
                  <a:fillRect t="-10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ítulo 1">
                <a:extLst>
                  <a:ext uri="{FF2B5EF4-FFF2-40B4-BE49-F238E27FC236}">
                    <a16:creationId xmlns:a16="http://schemas.microsoft.com/office/drawing/2014/main" id="{28B32CD0-7B4B-4E40-91DE-DAF17B66F48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981200" y="3102913"/>
                <a:ext cx="8229600" cy="1512168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82500" lnSpcReduction="100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5300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sz="5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sz="53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53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53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8" name="Título 1">
                <a:extLst>
                  <a:ext uri="{FF2B5EF4-FFF2-40B4-BE49-F238E27FC236}">
                    <a16:creationId xmlns:a16="http://schemas.microsoft.com/office/drawing/2014/main" id="{28B32CD0-7B4B-4E40-91DE-DAF17B66F4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3102913"/>
                <a:ext cx="8229600" cy="1512168"/>
              </a:xfrm>
              <a:prstGeom prst="rect">
                <a:avLst/>
              </a:prstGeom>
              <a:blipFill>
                <a:blip r:embed="rId3"/>
                <a:stretch>
                  <a:fillRect t="-10833" b="-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ítulo 1">
                <a:extLst>
                  <a:ext uri="{FF2B5EF4-FFF2-40B4-BE49-F238E27FC236}">
                    <a16:creationId xmlns:a16="http://schemas.microsoft.com/office/drawing/2014/main" id="{08B69F46-9DB2-2A40-9F7D-0E75DA5E80D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834706" y="5114655"/>
                <a:ext cx="8229600" cy="1143000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975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  <m:sup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acc>
                      <m:r>
                        <a:rPr lang="es-CL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Sup>
                            <m:sSubSup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acc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s-E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2·</m:t>
                      </m:r>
                      <m:acc>
                        <m:accPr>
                          <m:chr m:val="⃗"/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Título 1">
                <a:extLst>
                  <a:ext uri="{FF2B5EF4-FFF2-40B4-BE49-F238E27FC236}">
                    <a16:creationId xmlns:a16="http://schemas.microsoft.com/office/drawing/2014/main" id="{08B69F46-9DB2-2A40-9F7D-0E75DA5E80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706" y="5114655"/>
                <a:ext cx="8229600" cy="1143000"/>
              </a:xfrm>
              <a:prstGeom prst="rect">
                <a:avLst/>
              </a:prstGeom>
              <a:blipFill>
                <a:blip r:embed="rId4"/>
                <a:stretch>
                  <a:fillRect t="-4396" b="-659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79603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82500" lnSpcReduction="100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5300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sz="5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s-CL" sz="5300" i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CL" sz="5300" i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s-CL" sz="5300" i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  <a:blipFill>
                <a:blip r:embed="rId2"/>
                <a:stretch>
                  <a:fillRect t="-10833"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ítulo 1">
            <a:extLst>
              <a:ext uri="{FF2B5EF4-FFF2-40B4-BE49-F238E27FC236}">
                <a16:creationId xmlns:a16="http://schemas.microsoft.com/office/drawing/2014/main" id="{E843DD66-52A2-4712-B01E-04759ABD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844824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s-CL" dirty="0"/>
              <a:t>¿Cuál es el vector velocidad inicial de un objeto que es lanzado horizontalmente?</a:t>
            </a:r>
          </a:p>
        </p:txBody>
      </p:sp>
    </p:spTree>
    <p:extLst>
      <p:ext uri="{BB962C8B-B14F-4D97-AF65-F5344CB8AC3E}">
        <p14:creationId xmlns:p14="http://schemas.microsoft.com/office/powerpoint/2010/main" val="3030530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82500" lnSpcReduction="100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5300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sz="5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s-CL" sz="5300" i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CL" sz="5300" i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s-CL" sz="5300" i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  <a:blipFill>
                <a:blip r:embed="rId2"/>
                <a:stretch>
                  <a:fillRect t="-10833"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ítulo 1">
            <a:extLst>
              <a:ext uri="{FF2B5EF4-FFF2-40B4-BE49-F238E27FC236}">
                <a16:creationId xmlns:a16="http://schemas.microsoft.com/office/drawing/2014/main" id="{E843DD66-52A2-4712-B01E-04759ABD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844824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s-CL" dirty="0"/>
              <a:t>¿Cuál es el vector velocidad inicial de un objeto que es lanzado horizontalmente?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855264B1-A550-46BE-82C2-776591334B79}"/>
                  </a:ext>
                </a:extLst>
              </p:cNvPr>
              <p:cNvSpPr/>
              <p:nvPr/>
            </p:nvSpPr>
            <p:spPr>
              <a:xfrm>
                <a:off x="3143673" y="3786796"/>
                <a:ext cx="166942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sz="4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40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sz="40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855264B1-A550-46BE-82C2-776591334B7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673" y="3786796"/>
                <a:ext cx="1669421" cy="707886"/>
              </a:xfrm>
              <a:prstGeom prst="rect">
                <a:avLst/>
              </a:prstGeom>
              <a:blipFill>
                <a:blip r:embed="rId3"/>
                <a:stretch>
                  <a:fillRect b="-89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27C512F0-8CFB-4248-B385-78657FE660A3}"/>
              </a:ext>
            </a:extLst>
          </p:cNvPr>
          <p:cNvCxnSpPr>
            <a:cxnSpLocks/>
          </p:cNvCxnSpPr>
          <p:nvPr/>
        </p:nvCxnSpPr>
        <p:spPr>
          <a:xfrm>
            <a:off x="2999656" y="4653136"/>
            <a:ext cx="1944216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9121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82500" lnSpcReduction="100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5300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sz="5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s-CL" sz="5300" i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  <a:blipFill>
                <a:blip r:embed="rId2"/>
                <a:stretch>
                  <a:fillRect t="-10833"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ítulo 1">
            <a:extLst>
              <a:ext uri="{FF2B5EF4-FFF2-40B4-BE49-F238E27FC236}">
                <a16:creationId xmlns:a16="http://schemas.microsoft.com/office/drawing/2014/main" id="{E843DD66-52A2-4712-B01E-04759ABD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844824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s-CL" dirty="0"/>
              <a:t>¿Cuál es el vector velocidad inicial multiplicado por el intervalo de tiempo que tarda en caer?</a:t>
            </a:r>
          </a:p>
        </p:txBody>
      </p:sp>
    </p:spTree>
    <p:extLst>
      <p:ext uri="{BB962C8B-B14F-4D97-AF65-F5344CB8AC3E}">
        <p14:creationId xmlns:p14="http://schemas.microsoft.com/office/powerpoint/2010/main" val="33148807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82500" lnSpcReduction="100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5300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sz="5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s-CL" sz="5300" i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  <a:blipFill>
                <a:blip r:embed="rId2"/>
                <a:stretch>
                  <a:fillRect t="-10833"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ítulo 1">
            <a:extLst>
              <a:ext uri="{FF2B5EF4-FFF2-40B4-BE49-F238E27FC236}">
                <a16:creationId xmlns:a16="http://schemas.microsoft.com/office/drawing/2014/main" id="{E843DD66-52A2-4712-B01E-04759ABD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844824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s-CL" dirty="0"/>
              <a:t>¿Cuál es el vector velocidad inicial multiplicado por el intervalo de tiempo que tarda en caer?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855264B1-A550-46BE-82C2-776591334B79}"/>
                  </a:ext>
                </a:extLst>
              </p:cNvPr>
              <p:cNvSpPr/>
              <p:nvPr/>
            </p:nvSpPr>
            <p:spPr>
              <a:xfrm>
                <a:off x="3143673" y="3786796"/>
                <a:ext cx="1669421" cy="6937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40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4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40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s-ES" sz="40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acc>
                  </m:oMath>
                </a14:m>
                <a:r>
                  <a:rPr lang="es-CL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CL" sz="3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s-CL" sz="3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855264B1-A550-46BE-82C2-776591334B7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673" y="3786796"/>
                <a:ext cx="1669421" cy="693716"/>
              </a:xfrm>
              <a:prstGeom prst="rect">
                <a:avLst/>
              </a:prstGeom>
              <a:blipFill>
                <a:blip r:embed="rId3"/>
                <a:stretch>
                  <a:fillRect l="-2256" b="-1090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27C512F0-8CFB-4248-B385-78657FE660A3}"/>
              </a:ext>
            </a:extLst>
          </p:cNvPr>
          <p:cNvCxnSpPr>
            <a:cxnSpLocks/>
          </p:cNvCxnSpPr>
          <p:nvPr/>
        </p:nvCxnSpPr>
        <p:spPr>
          <a:xfrm>
            <a:off x="2999656" y="4653136"/>
            <a:ext cx="5040560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90789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82500" lnSpcReduction="100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5300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sz="5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  <a:blipFill>
                <a:blip r:embed="rId2"/>
                <a:stretch>
                  <a:fillRect t="-10833"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ítulo 1">
            <a:extLst>
              <a:ext uri="{FF2B5EF4-FFF2-40B4-BE49-F238E27FC236}">
                <a16:creationId xmlns:a16="http://schemas.microsoft.com/office/drawing/2014/main" id="{E843DD66-52A2-4712-B01E-04759ABD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844824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s-CL" dirty="0"/>
              <a:t>¿ Cuál es el vector aceleración de un objeto que es lanzado horizontalmente?</a:t>
            </a:r>
          </a:p>
        </p:txBody>
      </p:sp>
    </p:spTree>
    <p:extLst>
      <p:ext uri="{BB962C8B-B14F-4D97-AF65-F5344CB8AC3E}">
        <p14:creationId xmlns:p14="http://schemas.microsoft.com/office/powerpoint/2010/main" val="3657408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82500" lnSpcReduction="100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5300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sz="5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5300" i="1">
                                  <a:solidFill>
                                    <a:schemeClr val="bg1">
                                      <a:lumMod val="85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5300" i="1">
                              <a:solidFill>
                                <a:schemeClr val="bg1">
                                  <a:lumMod val="85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  <a:blipFill>
                <a:blip r:embed="rId2"/>
                <a:stretch>
                  <a:fillRect t="-10833"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ítulo 1">
            <a:extLst>
              <a:ext uri="{FF2B5EF4-FFF2-40B4-BE49-F238E27FC236}">
                <a16:creationId xmlns:a16="http://schemas.microsoft.com/office/drawing/2014/main" id="{E843DD66-52A2-4712-B01E-04759ABD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844824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s-CL" dirty="0"/>
              <a:t>¿Cuál es el vector aceleración de un objeto que es lanzado horizontalmente?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77824CC7-8D9B-484B-B7E0-40A6ADA02A45}"/>
                  </a:ext>
                </a:extLst>
              </p:cNvPr>
              <p:cNvSpPr/>
              <p:nvPr/>
            </p:nvSpPr>
            <p:spPr>
              <a:xfrm>
                <a:off x="7680177" y="4653136"/>
                <a:ext cx="166942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0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i="1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77824CC7-8D9B-484B-B7E0-40A6ADA02A4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80177" y="4653136"/>
                <a:ext cx="1669421" cy="707886"/>
              </a:xfrm>
              <a:prstGeom prst="rect">
                <a:avLst/>
              </a:prstGeom>
              <a:blipFill>
                <a:blip r:embed="rId3"/>
                <a:stretch>
                  <a:fillRect t="-26786" b="-1785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CF7B2E14-A16D-4710-8B80-CC7957204C1C}"/>
              </a:ext>
            </a:extLst>
          </p:cNvPr>
          <p:cNvCxnSpPr>
            <a:cxnSpLocks/>
          </p:cNvCxnSpPr>
          <p:nvPr/>
        </p:nvCxnSpPr>
        <p:spPr>
          <a:xfrm flipV="1">
            <a:off x="8040216" y="4653136"/>
            <a:ext cx="0" cy="864096"/>
          </a:xfrm>
          <a:prstGeom prst="straightConnector1">
            <a:avLst/>
          </a:prstGeom>
          <a:ln w="76200">
            <a:headEnd type="triangl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8057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82500" lnSpcReduction="100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5300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sz="5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sz="53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53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53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  <a:blipFill>
                <a:blip r:embed="rId2"/>
                <a:stretch>
                  <a:fillRect t="-10833"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ítulo 1">
            <a:extLst>
              <a:ext uri="{FF2B5EF4-FFF2-40B4-BE49-F238E27FC236}">
                <a16:creationId xmlns:a16="http://schemas.microsoft.com/office/drawing/2014/main" id="{E843DD66-52A2-4712-B01E-04759ABD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844824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s-CL" dirty="0"/>
              <a:t>¿ Cuál es el vector aceleración multiplicado por el cuadrado del intervalo de tiempo que tarda en caer y divido por la mitad?</a:t>
            </a:r>
          </a:p>
        </p:txBody>
      </p:sp>
    </p:spTree>
    <p:extLst>
      <p:ext uri="{BB962C8B-B14F-4D97-AF65-F5344CB8AC3E}">
        <p14:creationId xmlns:p14="http://schemas.microsoft.com/office/powerpoint/2010/main" val="18250952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82500" lnSpcReduction="100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5300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sz="5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sz="53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53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53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  <a:blipFill>
                <a:blip r:embed="rId2"/>
                <a:stretch>
                  <a:fillRect t="-10833"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ítulo 1">
            <a:extLst>
              <a:ext uri="{FF2B5EF4-FFF2-40B4-BE49-F238E27FC236}">
                <a16:creationId xmlns:a16="http://schemas.microsoft.com/office/drawing/2014/main" id="{E843DD66-52A2-4712-B01E-04759ABD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844824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s-CL" dirty="0"/>
              <a:t>¿ Cuál es el vector aceleración multiplicado por el cuadrado del intervalo de tiempo que tarda en caer y divido por la mitad?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41C17635-EDF1-442F-88D1-FE074D749119}"/>
                  </a:ext>
                </a:extLst>
              </p:cNvPr>
              <p:cNvSpPr/>
              <p:nvPr/>
            </p:nvSpPr>
            <p:spPr>
              <a:xfrm>
                <a:off x="8263692" y="4653137"/>
                <a:ext cx="1669421" cy="13235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sz="4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4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4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41C17635-EDF1-442F-88D1-FE074D74911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63692" y="4653137"/>
                <a:ext cx="1669421" cy="1323567"/>
              </a:xfrm>
              <a:prstGeom prst="rect">
                <a:avLst/>
              </a:prstGeom>
              <a:blipFill>
                <a:blip r:embed="rId3"/>
                <a:stretch>
                  <a:fillRect t="-13333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FFCBFD9C-38DF-49D7-BAE0-242D4BD97ACC}"/>
              </a:ext>
            </a:extLst>
          </p:cNvPr>
          <p:cNvCxnSpPr>
            <a:cxnSpLocks/>
          </p:cNvCxnSpPr>
          <p:nvPr/>
        </p:nvCxnSpPr>
        <p:spPr>
          <a:xfrm flipV="1">
            <a:off x="8040216" y="4653136"/>
            <a:ext cx="0" cy="1872208"/>
          </a:xfrm>
          <a:prstGeom prst="straightConnector1">
            <a:avLst/>
          </a:prstGeom>
          <a:ln w="76200">
            <a:headEnd type="triangl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51281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82500" lnSpcReduction="100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5300" i="1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53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sz="53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sz="53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sz="53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53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53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53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  <a:blipFill>
                <a:blip r:embed="rId2"/>
                <a:stretch>
                  <a:fillRect t="-10833"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ítulo 1">
            <a:extLst>
              <a:ext uri="{FF2B5EF4-FFF2-40B4-BE49-F238E27FC236}">
                <a16:creationId xmlns:a16="http://schemas.microsoft.com/office/drawing/2014/main" id="{E843DD66-52A2-4712-B01E-04759ABD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844824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s-CL" dirty="0"/>
              <a:t>¿ Cuál es el vector desplazamiento de un objeto que es lanzado horizontalmente?</a:t>
            </a:r>
          </a:p>
        </p:txBody>
      </p:sp>
    </p:spTree>
    <p:extLst>
      <p:ext uri="{BB962C8B-B14F-4D97-AF65-F5344CB8AC3E}">
        <p14:creationId xmlns:p14="http://schemas.microsoft.com/office/powerpoint/2010/main" val="34668938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 fontScale="82500" lnSpcReduction="10000"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53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53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es-CL" sz="5300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53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sz="53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53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ES" sz="53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acc>
                      <m:r>
                        <a:rPr lang="es-CL" sz="53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CL" sz="53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es-CL" sz="53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CL" sz="5300" i="1">
                              <a:solidFill>
                                <a:srgbClr val="92D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5300" i="1">
                                  <a:solidFill>
                                    <a:srgbClr val="92D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5300" i="1">
                                  <a:solidFill>
                                    <a:srgbClr val="92D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5300" i="1">
                              <a:solidFill>
                                <a:srgbClr val="92D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5300" i="1">
                                  <a:solidFill>
                                    <a:srgbClr val="92D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5300" i="1">
                                  <a:solidFill>
                                    <a:srgbClr val="92D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5300" i="1">
                                  <a:solidFill>
                                    <a:srgbClr val="92D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5300" i="1">
                              <a:solidFill>
                                <a:srgbClr val="92D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" name="Título 1">
                <a:extLst>
                  <a:ext uri="{FF2B5EF4-FFF2-40B4-BE49-F238E27FC236}">
                    <a16:creationId xmlns:a16="http://schemas.microsoft.com/office/drawing/2014/main" id="{EA89F7C9-CC58-4E52-8B6B-49C0D2491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12" y="188640"/>
                <a:ext cx="8229600" cy="1512168"/>
              </a:xfrm>
              <a:prstGeom prst="rect">
                <a:avLst/>
              </a:prstGeom>
              <a:blipFill>
                <a:blip r:embed="rId2"/>
                <a:stretch>
                  <a:fillRect t="-10833"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ítulo 1">
            <a:extLst>
              <a:ext uri="{FF2B5EF4-FFF2-40B4-BE49-F238E27FC236}">
                <a16:creationId xmlns:a16="http://schemas.microsoft.com/office/drawing/2014/main" id="{E843DD66-52A2-4712-B01E-04759ABD6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844824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s-CL" dirty="0"/>
              <a:t>¿ Cuál es el vector desplazamiento de un objeto que es lanzado horizontalmente?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E953E921-5689-4121-BA0F-2F90B5E59B07}"/>
                  </a:ext>
                </a:extLst>
              </p:cNvPr>
              <p:cNvSpPr/>
              <p:nvPr/>
            </p:nvSpPr>
            <p:spPr>
              <a:xfrm>
                <a:off x="3143673" y="3786796"/>
                <a:ext cx="1669421" cy="6937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40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40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40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s-ES" sz="40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acc>
                  </m:oMath>
                </a14:m>
                <a:r>
                  <a:rPr lang="es-CL" dirty="0">
                    <a:solidFill>
                      <a:srgbClr val="0070C0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CL" sz="36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s-CL" sz="36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E953E921-5689-4121-BA0F-2F90B5E59B0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673" y="3786796"/>
                <a:ext cx="1669421" cy="693716"/>
              </a:xfrm>
              <a:prstGeom prst="rect">
                <a:avLst/>
              </a:prstGeom>
              <a:blipFill>
                <a:blip r:embed="rId3"/>
                <a:stretch>
                  <a:fillRect l="-2256" b="-1090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2D7C4A3F-0992-4BCD-A4B0-8D71C65C9DFF}"/>
              </a:ext>
            </a:extLst>
          </p:cNvPr>
          <p:cNvCxnSpPr>
            <a:cxnSpLocks/>
          </p:cNvCxnSpPr>
          <p:nvPr/>
        </p:nvCxnSpPr>
        <p:spPr>
          <a:xfrm>
            <a:off x="2999656" y="4653136"/>
            <a:ext cx="5040560" cy="0"/>
          </a:xfrm>
          <a:prstGeom prst="straightConnector1">
            <a:avLst/>
          </a:prstGeom>
          <a:ln w="76200">
            <a:solidFill>
              <a:srgbClr val="0070C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6F234A28-5033-474E-8D55-DDFF67EE0887}"/>
                  </a:ext>
                </a:extLst>
              </p:cNvPr>
              <p:cNvSpPr/>
              <p:nvPr/>
            </p:nvSpPr>
            <p:spPr>
              <a:xfrm>
                <a:off x="8263692" y="4653137"/>
                <a:ext cx="1669421" cy="13235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sz="4000" i="1">
                              <a:solidFill>
                                <a:srgbClr val="92D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CL" sz="4000" i="1">
                                  <a:solidFill>
                                    <a:srgbClr val="92D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4000" i="1">
                                  <a:solidFill>
                                    <a:srgbClr val="92D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e>
                          </m:acc>
                          <m:r>
                            <a:rPr lang="es-CL" sz="4000" i="1">
                              <a:solidFill>
                                <a:srgbClr val="92D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es-CL" sz="4000" i="1">
                                  <a:solidFill>
                                    <a:srgbClr val="92D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4000" i="1">
                                  <a:solidFill>
                                    <a:srgbClr val="92D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p>
                              <m:r>
                                <a:rPr lang="es-CL" sz="4000" i="1">
                                  <a:solidFill>
                                    <a:srgbClr val="92D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4000" i="1">
                              <a:solidFill>
                                <a:srgbClr val="92D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6F234A28-5033-474E-8D55-DDFF67EE088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63692" y="4653137"/>
                <a:ext cx="1669421" cy="1323567"/>
              </a:xfrm>
              <a:prstGeom prst="rect">
                <a:avLst/>
              </a:prstGeom>
              <a:blipFill>
                <a:blip r:embed="rId4"/>
                <a:stretch>
                  <a:fillRect t="-13333" b="-857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DFFF3FF0-53F3-4427-ADE4-9EDE0073A945}"/>
              </a:ext>
            </a:extLst>
          </p:cNvPr>
          <p:cNvCxnSpPr>
            <a:cxnSpLocks/>
          </p:cNvCxnSpPr>
          <p:nvPr/>
        </p:nvCxnSpPr>
        <p:spPr>
          <a:xfrm flipV="1">
            <a:off x="8040216" y="4653136"/>
            <a:ext cx="0" cy="1872208"/>
          </a:xfrm>
          <a:prstGeom prst="straightConnector1">
            <a:avLst/>
          </a:prstGeom>
          <a:ln w="76200">
            <a:solidFill>
              <a:srgbClr val="92D050"/>
            </a:solidFill>
            <a:headEnd type="triangl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9FAB5E33-844C-44D2-A46B-5191C13E72B6}"/>
              </a:ext>
            </a:extLst>
          </p:cNvPr>
          <p:cNvCxnSpPr>
            <a:cxnSpLocks/>
          </p:cNvCxnSpPr>
          <p:nvPr/>
        </p:nvCxnSpPr>
        <p:spPr>
          <a:xfrm>
            <a:off x="2999656" y="4653136"/>
            <a:ext cx="5040560" cy="187220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17D5853D-CE48-4C6D-BD98-EAFDA048A2A0}"/>
                  </a:ext>
                </a:extLst>
              </p:cNvPr>
              <p:cNvSpPr/>
              <p:nvPr/>
            </p:nvSpPr>
            <p:spPr>
              <a:xfrm>
                <a:off x="4813094" y="5650139"/>
                <a:ext cx="763961" cy="7282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36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6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17D5853D-CE48-4C6D-BD98-EAFDA048A2A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3094" y="5650139"/>
                <a:ext cx="763961" cy="728276"/>
              </a:xfrm>
              <a:prstGeom prst="rect">
                <a:avLst/>
              </a:prstGeom>
              <a:blipFill>
                <a:blip r:embed="rId5"/>
                <a:stretch>
                  <a:fillRect t="-237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1931278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Intermedio">
  <a:themeElements>
    <a:clrScheme name="Personalizado 4">
      <a:dk1>
        <a:sysClr val="windowText" lastClr="000000"/>
      </a:dk1>
      <a:lt1>
        <a:sysClr val="window" lastClr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1600</TotalTime>
  <Words>716</Words>
  <Application>Microsoft Macintosh PowerPoint</Application>
  <PresentationFormat>Panorámica</PresentationFormat>
  <Paragraphs>81</Paragraphs>
  <Slides>18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8" baseType="lpstr">
      <vt:lpstr>Arial</vt:lpstr>
      <vt:lpstr>Calibri</vt:lpstr>
      <vt:lpstr>Cambria Math</vt:lpstr>
      <vt:lpstr>CMU Serif</vt:lpstr>
      <vt:lpstr>CMU Serif Roman</vt:lpstr>
      <vt:lpstr>Tw Cen MT</vt:lpstr>
      <vt:lpstr>Wingdings</vt:lpstr>
      <vt:lpstr>Wingdings 2</vt:lpstr>
      <vt:lpstr>Tema de Office</vt:lpstr>
      <vt:lpstr>1_Intermedio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EJEMPLO</vt:lpstr>
      <vt:lpstr>En el movimiento con aceleración constante (dos dimensiones):</vt:lpstr>
      <vt:lpstr>¿Cuál es el vector velocidad inicial de un objeto que es lanzado horizontalmente?</vt:lpstr>
      <vt:lpstr>¿Cuál es el vector velocidad inicial de un objeto que es lanzado horizontalmente?</vt:lpstr>
      <vt:lpstr>¿Cuál es el vector velocidad inicial multiplicado por el intervalo de tiempo que tarda en caer?</vt:lpstr>
      <vt:lpstr>¿Cuál es el vector velocidad inicial multiplicado por el intervalo de tiempo que tarda en caer?</vt:lpstr>
      <vt:lpstr>¿ Cuál es el vector aceleración de un objeto que es lanzado horizontalmente?</vt:lpstr>
      <vt:lpstr>¿Cuál es el vector aceleración de un objeto que es lanzado horizontalmente?</vt:lpstr>
      <vt:lpstr>¿ Cuál es el vector aceleración multiplicado por el cuadrado del intervalo de tiempo que tarda en caer y divido por la mitad?</vt:lpstr>
      <vt:lpstr>¿ Cuál es el vector aceleración multiplicado por el cuadrado del intervalo de tiempo que tarda en caer y divido por la mitad?</vt:lpstr>
      <vt:lpstr>¿ Cuál es el vector desplazamiento de un objeto que es lanzado horizontalmente?</vt:lpstr>
      <vt:lpstr>¿ Cuál es el vector desplazamiento de un objeto que es lanzado horizontalmente?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Javiera</dc:creator>
  <cp:lastModifiedBy>Hector Jaime</cp:lastModifiedBy>
  <cp:revision>48</cp:revision>
  <dcterms:created xsi:type="dcterms:W3CDTF">2016-03-03T19:31:20Z</dcterms:created>
  <dcterms:modified xsi:type="dcterms:W3CDTF">2021-04-28T00:45:27Z</dcterms:modified>
</cp:coreProperties>
</file>