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56" r:id="rId2"/>
    <p:sldId id="258" r:id="rId3"/>
    <p:sldId id="301" r:id="rId4"/>
    <p:sldId id="303" r:id="rId5"/>
    <p:sldId id="323" r:id="rId6"/>
    <p:sldId id="322" r:id="rId7"/>
    <p:sldId id="316" r:id="rId8"/>
    <p:sldId id="315" r:id="rId9"/>
    <p:sldId id="304" r:id="rId10"/>
    <p:sldId id="305" r:id="rId11"/>
    <p:sldId id="317" r:id="rId12"/>
    <p:sldId id="306" r:id="rId13"/>
    <p:sldId id="307" r:id="rId14"/>
    <p:sldId id="321" r:id="rId15"/>
    <p:sldId id="314" r:id="rId16"/>
    <p:sldId id="308" r:id="rId17"/>
    <p:sldId id="319" r:id="rId18"/>
    <p:sldId id="309" r:id="rId19"/>
    <p:sldId id="310" r:id="rId20"/>
    <p:sldId id="320" r:id="rId21"/>
    <p:sldId id="311" r:id="rId22"/>
    <p:sldId id="312" r:id="rId23"/>
    <p:sldId id="318" r:id="rId24"/>
    <p:sldId id="31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73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0566"/>
    <p:restoredTop sz="86182" autoAdjust="0"/>
  </p:normalViewPr>
  <p:slideViewPr>
    <p:cSldViewPr snapToGrid="0" snapToObjects="1">
      <p:cViewPr varScale="1">
        <p:scale>
          <a:sx n="59" d="100"/>
          <a:sy n="59" d="100"/>
        </p:scale>
        <p:origin x="-1236" y="-7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E21541-FBB5-274B-91BC-3055825F8329}" type="datetimeFigureOut">
              <a:rPr lang="es-ES_tradnl" smtClean="0"/>
              <a:pPr/>
              <a:t>22/12/2020</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44BC2B-58F6-DB49-B90C-6764ACB16CB7}" type="slidenum">
              <a:rPr lang="es-ES_tradnl" smtClean="0"/>
              <a:pPr/>
              <a:t>‹Nº›</a:t>
            </a:fld>
            <a:endParaRPr lang="es-ES_tradnl"/>
          </a:p>
        </p:txBody>
      </p:sp>
    </p:spTree>
    <p:extLst>
      <p:ext uri="{BB962C8B-B14F-4D97-AF65-F5344CB8AC3E}">
        <p14:creationId xmlns:p14="http://schemas.microsoft.com/office/powerpoint/2010/main" xmlns="" val="1523760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a:t>
            </a:fld>
            <a:endParaRPr lang="es-ES_tradnl"/>
          </a:p>
        </p:txBody>
      </p:sp>
    </p:spTree>
    <p:extLst>
      <p:ext uri="{BB962C8B-B14F-4D97-AF65-F5344CB8AC3E}">
        <p14:creationId xmlns:p14="http://schemas.microsoft.com/office/powerpoint/2010/main" xmlns="" val="17909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2</a:t>
            </a:fld>
            <a:endParaRPr lang="es-ES_tradnl"/>
          </a:p>
        </p:txBody>
      </p:sp>
    </p:spTree>
    <p:extLst>
      <p:ext uri="{BB962C8B-B14F-4D97-AF65-F5344CB8AC3E}">
        <p14:creationId xmlns:p14="http://schemas.microsoft.com/office/powerpoint/2010/main" xmlns="" val="3177006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dirty="0" smtClean="0"/>
              <a:t>Resultará imperioso entonces para todos formarnos moralmente, adquiriendo las virtudes básicas, única manera de tener pleno dominio de uno mismo.</a:t>
            </a: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3</a:t>
            </a:fld>
            <a:endParaRPr lang="es-ES_tradnl"/>
          </a:p>
        </p:txBody>
      </p:sp>
    </p:spTree>
    <p:extLst>
      <p:ext uri="{BB962C8B-B14F-4D97-AF65-F5344CB8AC3E}">
        <p14:creationId xmlns:p14="http://schemas.microsoft.com/office/powerpoint/2010/main" xmlns="" val="22280943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2400" dirty="0" smtClean="0">
                <a:solidFill>
                  <a:schemeClr val="bg1"/>
                </a:solidFill>
                <a:latin typeface="Verdana" panose="020B0604030504040204" pitchFamily="34" charset="0"/>
                <a:ea typeface="Verdana" panose="020B0604030504040204" pitchFamily="34" charset="0"/>
              </a:rPr>
              <a:t>La virtud de la justicia tiene su forma más alta en aquella por la cual se debe dar a la Patria lo que es suyo: su honor y la defensa eficaz contra todos sus enemigos.</a:t>
            </a: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7</a:t>
            </a:fld>
            <a:endParaRPr lang="es-ES_tradnl"/>
          </a:p>
        </p:txBody>
      </p:sp>
    </p:spTree>
    <p:extLst>
      <p:ext uri="{BB962C8B-B14F-4D97-AF65-F5344CB8AC3E}">
        <p14:creationId xmlns:p14="http://schemas.microsoft.com/office/powerpoint/2010/main" xmlns="" val="1216078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Reconocer</a:t>
            </a:r>
            <a:r>
              <a:rPr lang="es-ES" baseline="0" dirty="0" smtClean="0"/>
              <a:t> la relación causa efecto. Promover si son positivos y evitar si son negativos.</a:t>
            </a:r>
          </a:p>
          <a:p>
            <a:pPr marL="266700" lvl="1" indent="0" algn="just">
              <a:buNone/>
            </a:pPr>
            <a:r>
              <a:rPr lang="es-ES" baseline="0" dirty="0" smtClean="0"/>
              <a:t>Prever los riesgos o peligros que hay que enfrentar o evitar.</a:t>
            </a:r>
          </a:p>
          <a:p>
            <a:pPr marL="266700" lvl="1" indent="0" algn="just">
              <a:buNone/>
            </a:pPr>
            <a:r>
              <a:rPr lang="es-CL" sz="2400" dirty="0" smtClean="0">
                <a:solidFill>
                  <a:schemeClr val="bg1"/>
                </a:solidFill>
                <a:latin typeface="Verdana" panose="020B0604030504040204" pitchFamily="34" charset="0"/>
                <a:ea typeface="Verdana" panose="020B0604030504040204" pitchFamily="34" charset="0"/>
              </a:rPr>
              <a:t> Saber cómo se debe actuar, cualquiera sea la circunstancia en que se encuentre. </a:t>
            </a:r>
          </a:p>
          <a:p>
            <a:pPr marL="266700" lvl="1" indent="0" algn="just">
              <a:buNone/>
            </a:pPr>
            <a:r>
              <a:rPr lang="es-CL" sz="2400" dirty="0" smtClean="0">
                <a:solidFill>
                  <a:schemeClr val="bg1"/>
                </a:solidFill>
                <a:latin typeface="Verdana" panose="020B0604030504040204" pitchFamily="34" charset="0"/>
                <a:ea typeface="Verdana" panose="020B0604030504040204" pitchFamily="34" charset="0"/>
              </a:rPr>
              <a:t>Al actuar descubrir que principios y valores se hallan en juego.</a:t>
            </a:r>
            <a:endParaRPr lang="es-ES" sz="2400" dirty="0" smtClean="0">
              <a:solidFill>
                <a:schemeClr val="bg1"/>
              </a:solidFill>
              <a:latin typeface="Verdana" panose="020B0604030504040204" pitchFamily="34" charset="0"/>
              <a:ea typeface="Verdana" panose="020B0604030504040204" pitchFamily="34" charset="0"/>
            </a:endParaRP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8</a:t>
            </a:fld>
            <a:endParaRPr lang="es-ES_tradnl"/>
          </a:p>
        </p:txBody>
      </p:sp>
    </p:spTree>
    <p:extLst>
      <p:ext uri="{BB962C8B-B14F-4D97-AF65-F5344CB8AC3E}">
        <p14:creationId xmlns:p14="http://schemas.microsoft.com/office/powerpoint/2010/main" xmlns="" val="964139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b="1" dirty="0" smtClean="0">
                <a:solidFill>
                  <a:srgbClr val="FF0000"/>
                </a:solidFill>
              </a:rPr>
              <a:t>Actuar de acuerdo a la razón y no a la pasión.</a:t>
            </a:r>
          </a:p>
          <a:p>
            <a:pPr marL="0" marR="0" lvl="1" indent="0" algn="l" defTabSz="914400" rtl="0" eaLnBrk="1" fontAlgn="auto" latinLnBrk="0" hangingPunct="1">
              <a:lnSpc>
                <a:spcPct val="100000"/>
              </a:lnSpc>
              <a:spcBef>
                <a:spcPts val="0"/>
              </a:spcBef>
              <a:spcAft>
                <a:spcPts val="0"/>
              </a:spcAft>
              <a:buClrTx/>
              <a:buSzTx/>
              <a:buFontTx/>
              <a:buNone/>
              <a:tabLst/>
              <a:defRPr/>
            </a:pPr>
            <a:r>
              <a:rPr lang="es-ES" sz="1200" b="1" dirty="0" smtClean="0">
                <a:solidFill>
                  <a:srgbClr val="FF0000"/>
                </a:solidFill>
              </a:rPr>
              <a:t>Se enseña con el</a:t>
            </a:r>
            <a:r>
              <a:rPr lang="es-ES" sz="1200" b="1" baseline="0" dirty="0" smtClean="0">
                <a:solidFill>
                  <a:srgbClr val="FF0000"/>
                </a:solidFill>
              </a:rPr>
              <a:t> ejemplo de nuestros héroes.</a:t>
            </a:r>
            <a:r>
              <a:rPr lang="es-CL" sz="2400" dirty="0" smtClean="0">
                <a:solidFill>
                  <a:schemeClr val="bg1"/>
                </a:solidFill>
                <a:latin typeface="Verdana" panose="020B0604030504040204" pitchFamily="34" charset="0"/>
                <a:ea typeface="Verdana" panose="020B0604030504040204" pitchFamily="34" charset="0"/>
              </a:rPr>
              <a:t> Por ejemplo, la ira, el miedo, el odio, la envidia, etc., de modo que siempre actúe de acuerdo a lo que la recta razón dicte, y no a lo que estas pasiones o reacciones impongan.</a:t>
            </a:r>
            <a:r>
              <a:rPr lang="es-ES_tradnl" sz="2400" dirty="0" smtClean="0">
                <a:solidFill>
                  <a:schemeClr val="bg1"/>
                </a:solidFill>
                <a:latin typeface="Verdana" panose="020B0604030504040204" pitchFamily="34" charset="0"/>
                <a:ea typeface="Verdana" panose="020B0604030504040204"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s-ES_tradnl" sz="1200" b="1" dirty="0" smtClean="0">
              <a:solidFill>
                <a:srgbClr val="FF0000"/>
              </a:solidFill>
            </a:endParaRP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9</a:t>
            </a:fld>
            <a:endParaRPr lang="es-ES_tradnl"/>
          </a:p>
        </p:txBody>
      </p:sp>
    </p:spTree>
    <p:extLst>
      <p:ext uri="{BB962C8B-B14F-4D97-AF65-F5344CB8AC3E}">
        <p14:creationId xmlns:p14="http://schemas.microsoft.com/office/powerpoint/2010/main" xmlns="" val="16572851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ES" dirty="0" smtClean="0"/>
              <a:t>Templanza </a:t>
            </a:r>
            <a:r>
              <a:rPr lang="es-CL" sz="2400" dirty="0" smtClean="0">
                <a:solidFill>
                  <a:schemeClr val="bg1"/>
                </a:solidFill>
                <a:latin typeface="Verdana" panose="020B0604030504040204" pitchFamily="34" charset="0"/>
                <a:ea typeface="Verdana" panose="020B0604030504040204" pitchFamily="34" charset="0"/>
              </a:rPr>
              <a:t>La virtud de la sobriedad, austeridad o temperancia no anula esas apetencias, sino que les impone el orden propio de la ley natural y de la razón.</a:t>
            </a:r>
            <a:endParaRPr lang="es-ES" sz="2400" dirty="0" smtClean="0">
              <a:solidFill>
                <a:schemeClr val="bg1"/>
              </a:solidFill>
              <a:latin typeface="Verdana" panose="020B0604030504040204" pitchFamily="34" charset="0"/>
              <a:ea typeface="Verdana" panose="020B0604030504040204" pitchFamily="34" charset="0"/>
            </a:endParaRP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10</a:t>
            </a:fld>
            <a:endParaRPr lang="es-ES_tradnl"/>
          </a:p>
        </p:txBody>
      </p:sp>
    </p:spTree>
    <p:extLst>
      <p:ext uri="{BB962C8B-B14F-4D97-AF65-F5344CB8AC3E}">
        <p14:creationId xmlns:p14="http://schemas.microsoft.com/office/powerpoint/2010/main" xmlns="" val="18353784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1200" b="1" dirty="0" smtClean="0">
                <a:solidFill>
                  <a:srgbClr val="FF0000"/>
                </a:solidFill>
              </a:rPr>
              <a:t>LA OBEDIENCIA MILITAR, DEBE SER PRONTA, INTELIGENTE, REFLEXIVA, RESPONSABLE Y LEAL, CONSIDERANDO LA ORDEN RECIBIDA COMO SI FUERA DADA POR SÍ MISMO.</a:t>
            </a:r>
            <a:r>
              <a:rPr lang="es-CL" sz="2400" dirty="0" smtClean="0">
                <a:solidFill>
                  <a:schemeClr val="bg1"/>
                </a:solidFill>
                <a:latin typeface="Verdana" panose="020B0604030504040204" pitchFamily="34" charset="0"/>
                <a:ea typeface="Verdana" panose="020B0604030504040204" pitchFamily="34" charset="0"/>
              </a:rPr>
              <a:t> Es responsabilidad de cada individuo conocer bien sus fines y objetivos.</a:t>
            </a:r>
            <a:r>
              <a:rPr lang="es-ES_tradnl" sz="2400" dirty="0" smtClean="0">
                <a:solidFill>
                  <a:schemeClr val="bg1"/>
                </a:solidFill>
                <a:latin typeface="Verdana" panose="020B0604030504040204" pitchFamily="34" charset="0"/>
                <a:ea typeface="Verdana" panose="020B0604030504040204"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s-CL" sz="1200" b="1" dirty="0" smtClean="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ES_tradnl" sz="1200" b="1" dirty="0" smtClean="0">
              <a:solidFill>
                <a:srgbClr val="FF0000"/>
              </a:solidFill>
            </a:endParaRPr>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11</a:t>
            </a:fld>
            <a:endParaRPr lang="es-ES_tradnl"/>
          </a:p>
        </p:txBody>
      </p:sp>
    </p:spTree>
    <p:extLst>
      <p:ext uri="{BB962C8B-B14F-4D97-AF65-F5344CB8AC3E}">
        <p14:creationId xmlns:p14="http://schemas.microsoft.com/office/powerpoint/2010/main" xmlns="" val="3168352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2400" dirty="0" smtClean="0">
                <a:latin typeface="Verdana" panose="020B0604030504040204" pitchFamily="34" charset="0"/>
                <a:ea typeface="Verdana" panose="020B0604030504040204" pitchFamily="34" charset="0"/>
              </a:rPr>
              <a:t>Patria es el sagrado espíritu nacional que liga a los habitantes de un país, que teniendo una misma raza, cultura, lenguaje, tradiciones históricas y mismas aspiraciones, puedan, mantener su unidad, vida, individualidad, prosperidad y honor. Por esto se jura dar la vida por la patria.</a:t>
            </a: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12</a:t>
            </a:fld>
            <a:endParaRPr lang="es-ES_tradnl"/>
          </a:p>
        </p:txBody>
      </p:sp>
    </p:spTree>
    <p:extLst>
      <p:ext uri="{BB962C8B-B14F-4D97-AF65-F5344CB8AC3E}">
        <p14:creationId xmlns:p14="http://schemas.microsoft.com/office/powerpoint/2010/main" xmlns="" val="3962039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2400" dirty="0" smtClean="0">
                <a:solidFill>
                  <a:schemeClr val="bg1"/>
                </a:solidFill>
                <a:latin typeface="Verdana" panose="020B0604030504040204" pitchFamily="34" charset="0"/>
                <a:ea typeface="Verdana" panose="020B0604030504040204" pitchFamily="34" charset="0"/>
              </a:rPr>
              <a:t>Su expresión máxima es la valentía y coraje que muestra el héroe en el combate, la intrepidez y presencia de ánimo para superar las situaciones de peligro, y la abnegación del que se sacrifica y muere por la Patria, si ello es necesario.</a:t>
            </a: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13</a:t>
            </a:fld>
            <a:endParaRPr lang="es-ES_tradnl"/>
          </a:p>
        </p:txBody>
      </p:sp>
    </p:spTree>
    <p:extLst>
      <p:ext uri="{BB962C8B-B14F-4D97-AF65-F5344CB8AC3E}">
        <p14:creationId xmlns:p14="http://schemas.microsoft.com/office/powerpoint/2010/main" xmlns="" val="4097153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2600" dirty="0" smtClean="0">
                <a:solidFill>
                  <a:schemeClr val="bg1"/>
                </a:solidFill>
                <a:latin typeface="Verdana" panose="020B0604030504040204" pitchFamily="34" charset="0"/>
                <a:ea typeface="Verdana" panose="020B0604030504040204" pitchFamily="34" charset="0"/>
              </a:rPr>
              <a:t>El concepto del honor se demuestra por la corrección de nuestros actos en el servicio y en las actividades de la vida privada.</a:t>
            </a: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14</a:t>
            </a:fld>
            <a:endParaRPr lang="es-ES_tradnl"/>
          </a:p>
        </p:txBody>
      </p:sp>
    </p:spTree>
    <p:extLst>
      <p:ext uri="{BB962C8B-B14F-4D97-AF65-F5344CB8AC3E}">
        <p14:creationId xmlns:p14="http://schemas.microsoft.com/office/powerpoint/2010/main" xmlns="" val="3206022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2700" dirty="0" smtClean="0">
                <a:solidFill>
                  <a:schemeClr val="bg1"/>
                </a:solidFill>
              </a:rPr>
              <a:t>La lealtad consiste, por lo tanto, en el cumplimiento honrado y digno de su deber; es desleal el que miente, el que oculta defectos o vacíos al servicio, el que murmura y critica; el superior que no ayuda ni reconoce los méritos de sus subalternos, el subalterno que no coopera en el servicio o no cumple las órdenes honradamente. La deslealtad deliberada quebranta la disciplina.</a:t>
            </a:r>
            <a:endParaRPr lang="es-ES_tradnl" sz="2700" dirty="0" smtClean="0">
              <a:solidFill>
                <a:schemeClr val="bg1"/>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es-CL" sz="2400" dirty="0" smtClean="0">
                <a:solidFill>
                  <a:schemeClr val="bg1"/>
                </a:solidFill>
                <a:latin typeface="Verdana" panose="020B0604030504040204" pitchFamily="34" charset="0"/>
                <a:ea typeface="Verdana" panose="020B0604030504040204" pitchFamily="34" charset="0"/>
              </a:rPr>
              <a:t>La lealtad es una cualidad que lleva en si la franqueza, la hidalguía y la caballerosidad: el hombre leal es franco, caballero y veraz.</a:t>
            </a: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15</a:t>
            </a:fld>
            <a:endParaRPr lang="es-ES_tradnl"/>
          </a:p>
        </p:txBody>
      </p:sp>
    </p:spTree>
    <p:extLst>
      <p:ext uri="{BB962C8B-B14F-4D97-AF65-F5344CB8AC3E}">
        <p14:creationId xmlns:p14="http://schemas.microsoft.com/office/powerpoint/2010/main" xmlns="" val="906480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ES" dirty="0" smtClean="0"/>
              <a:t>Abnegación es la entrega</a:t>
            </a:r>
            <a:r>
              <a:rPr lang="es-ES" baseline="0" dirty="0" smtClean="0"/>
              <a:t> o la renuncia. Es n</a:t>
            </a:r>
            <a:r>
              <a:rPr lang="es-CL" sz="2400" dirty="0" smtClean="0">
                <a:solidFill>
                  <a:schemeClr val="bg1"/>
                </a:solidFill>
                <a:latin typeface="Verdana" panose="020B0604030504040204" pitchFamily="34" charset="0"/>
                <a:ea typeface="Verdana" panose="020B0604030504040204" pitchFamily="34" charset="0"/>
              </a:rPr>
              <a:t>o considerar las ventajas o desventajas, el placer o el dolor que estas obligaciones puedan causar.</a:t>
            </a:r>
          </a:p>
          <a:p>
            <a:pPr marL="0" marR="0" lvl="1" indent="0" algn="l" defTabSz="914400" rtl="0" eaLnBrk="1" fontAlgn="auto" latinLnBrk="0" hangingPunct="1">
              <a:lnSpc>
                <a:spcPct val="100000"/>
              </a:lnSpc>
              <a:spcBef>
                <a:spcPts val="0"/>
              </a:spcBef>
              <a:spcAft>
                <a:spcPts val="0"/>
              </a:spcAft>
              <a:buClrTx/>
              <a:buSzTx/>
              <a:buFontTx/>
              <a:buNone/>
              <a:tabLst/>
              <a:defRPr/>
            </a:pPr>
            <a:r>
              <a:rPr lang="es-CL" sz="2400" dirty="0" smtClean="0">
                <a:solidFill>
                  <a:schemeClr val="bg1"/>
                </a:solidFill>
                <a:latin typeface="Verdana" panose="020B0604030504040204" pitchFamily="34" charset="0"/>
                <a:ea typeface="Verdana" panose="020B0604030504040204" pitchFamily="34" charset="0"/>
              </a:rPr>
              <a:t>Esp. De cuerpo : Sus éxitos y sus fracasos, sus pesares y sus alegrías, conformando una colectividad fuertemente homogénea.</a:t>
            </a:r>
            <a:endParaRPr lang="es-ES_tradnl" sz="2400" dirty="0" smtClean="0">
              <a:solidFill>
                <a:schemeClr val="bg1"/>
              </a:solidFill>
              <a:latin typeface="Verdana" panose="020B0604030504040204" pitchFamily="34" charset="0"/>
              <a:ea typeface="Verdana" panose="020B0604030504040204" pitchFamily="34" charset="0"/>
            </a:endParaRP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16</a:t>
            </a:fld>
            <a:endParaRPr lang="es-ES_tradnl"/>
          </a:p>
        </p:txBody>
      </p:sp>
    </p:spTree>
    <p:extLst>
      <p:ext uri="{BB962C8B-B14F-4D97-AF65-F5344CB8AC3E}">
        <p14:creationId xmlns:p14="http://schemas.microsoft.com/office/powerpoint/2010/main" xmlns="" val="22239340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2400" dirty="0" smtClean="0">
                <a:solidFill>
                  <a:schemeClr val="bg1"/>
                </a:solidFill>
                <a:latin typeface="Verdana" panose="020B0604030504040204" pitchFamily="34" charset="0"/>
                <a:ea typeface="Verdana" panose="020B0604030504040204" pitchFamily="34" charset="0"/>
              </a:rPr>
              <a:t>La subordinación militar se caracteriza por la obligación que tiene todo militar de obedecer una orden relativa al servicio que, en uso de atribuciones legítimas, le fuere impartida por un superior, siempre que no haya impedimento derivado de fuerza mayor.</a:t>
            </a: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17</a:t>
            </a:fld>
            <a:endParaRPr lang="es-ES_tradnl"/>
          </a:p>
        </p:txBody>
      </p:sp>
    </p:spTree>
    <p:extLst>
      <p:ext uri="{BB962C8B-B14F-4D97-AF65-F5344CB8AC3E}">
        <p14:creationId xmlns:p14="http://schemas.microsoft.com/office/powerpoint/2010/main" xmlns="" val="29961133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2400" dirty="0" smtClean="0">
                <a:solidFill>
                  <a:schemeClr val="bg1"/>
                </a:solidFill>
                <a:latin typeface="Verdana" panose="020B0604030504040204" pitchFamily="34" charset="0"/>
                <a:ea typeface="Verdana" panose="020B0604030504040204" pitchFamily="34" charset="0"/>
              </a:rPr>
              <a:t>La disciplina está sujeta a normas permanentes y precisas que se establecen en la Constitución, leyes y órdenes.</a:t>
            </a:r>
            <a:endParaRPr lang="es-ES_tradnl" sz="2400" dirty="0" smtClean="0">
              <a:solidFill>
                <a:schemeClr val="bg1"/>
              </a:solidFill>
              <a:latin typeface="Verdana" panose="020B0604030504040204" pitchFamily="34" charset="0"/>
              <a:ea typeface="Verdana" panose="020B0604030504040204" pitchFamily="34" charset="0"/>
            </a:endParaRP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18</a:t>
            </a:fld>
            <a:endParaRPr lang="es-ES_tradnl"/>
          </a:p>
        </p:txBody>
      </p:sp>
    </p:spTree>
    <p:extLst>
      <p:ext uri="{BB962C8B-B14F-4D97-AF65-F5344CB8AC3E}">
        <p14:creationId xmlns:p14="http://schemas.microsoft.com/office/powerpoint/2010/main" xmlns="" val="2707584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s-CL" sz="2400" b="1" dirty="0" smtClean="0">
                <a:solidFill>
                  <a:schemeClr val="bg1"/>
                </a:solidFill>
                <a:latin typeface="Verdana" panose="020B0604030504040204" pitchFamily="34" charset="0"/>
                <a:ea typeface="Verdana" panose="020B0604030504040204" pitchFamily="34" charset="0"/>
              </a:rPr>
              <a:t>”</a:t>
            </a:r>
            <a:r>
              <a:rPr lang="es-CL" sz="2400" dirty="0" smtClean="0">
                <a:solidFill>
                  <a:schemeClr val="bg1"/>
                </a:solidFill>
                <a:latin typeface="Verdana" panose="020B0604030504040204" pitchFamily="34" charset="0"/>
                <a:ea typeface="Verdana" panose="020B0604030504040204" pitchFamily="34" charset="0"/>
              </a:rPr>
              <a:t>, se le asigna un elevado valor; posee la importante particularidad de que crece sólo junto a un ideal, en las personalidades capaces de tenerlos y capaces de realizarlos. Sus efectos se manifiestan por un impulso de acción efectivo e irresistible que no cesa hasta la realización de este ideal.</a:t>
            </a: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19</a:t>
            </a:fld>
            <a:endParaRPr lang="es-ES_tradnl"/>
          </a:p>
        </p:txBody>
      </p:sp>
    </p:spTree>
    <p:extLst>
      <p:ext uri="{BB962C8B-B14F-4D97-AF65-F5344CB8AC3E}">
        <p14:creationId xmlns:p14="http://schemas.microsoft.com/office/powerpoint/2010/main" xmlns="" val="23204268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200" dirty="0" smtClean="0">
                <a:solidFill>
                  <a:schemeClr val="bg1"/>
                </a:solidFill>
                <a:latin typeface="Verdana" panose="020B0604030504040204" pitchFamily="34" charset="0"/>
                <a:ea typeface="Verdana" panose="020B0604030504040204" pitchFamily="34" charset="0"/>
              </a:rPr>
              <a:t>Señala la forma como cada cual debe proceder. El deber se impone con igual vigor en todas las jerarquías y nadie puede imaginarse que a medida que sube en grado, puede desligarse de las obligaciones morales o militares, que le conciernen, estén o no escritas.</a:t>
            </a:r>
            <a:endParaRPr lang="es-ES_tradnl" sz="1200" dirty="0" smtClean="0">
              <a:solidFill>
                <a:schemeClr val="bg1"/>
              </a:solidFill>
              <a:latin typeface="Verdana" panose="020B0604030504040204" pitchFamily="34" charset="0"/>
              <a:ea typeface="Verdana" panose="020B0604030504040204" pitchFamily="34" charset="0"/>
            </a:endParaRP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20</a:t>
            </a:fld>
            <a:endParaRPr lang="es-ES_tradnl"/>
          </a:p>
        </p:txBody>
      </p:sp>
    </p:spTree>
    <p:extLst>
      <p:ext uri="{BB962C8B-B14F-4D97-AF65-F5344CB8AC3E}">
        <p14:creationId xmlns:p14="http://schemas.microsoft.com/office/powerpoint/2010/main" xmlns="" val="10544190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dirty="0" smtClean="0">
                <a:solidFill>
                  <a:schemeClr val="bg1"/>
                </a:solidFill>
                <a:latin typeface="Verdana" panose="020B0604030504040204" pitchFamily="34" charset="0"/>
                <a:ea typeface="Verdana" panose="020B0604030504040204" pitchFamily="34" charset="0"/>
              </a:rPr>
              <a:t>El espíritu militar es la abnegación que los miembros de la Institución colocan en el cumplimiento de sus deberes militares, lo cual conlleva implícitamente el sacrificio de dar toda su capacidad en aras de los objetivos de la Institución</a:t>
            </a:r>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21</a:t>
            </a:fld>
            <a:endParaRPr lang="es-ES_tradnl"/>
          </a:p>
        </p:txBody>
      </p:sp>
    </p:spTree>
    <p:extLst>
      <p:ext uri="{BB962C8B-B14F-4D97-AF65-F5344CB8AC3E}">
        <p14:creationId xmlns:p14="http://schemas.microsoft.com/office/powerpoint/2010/main" xmlns="" val="2408651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1200" dirty="0" smtClean="0">
                <a:solidFill>
                  <a:schemeClr val="bg1"/>
                </a:solidFill>
                <a:latin typeface="Verdana" panose="020B0604030504040204" pitchFamily="34" charset="0"/>
                <a:ea typeface="Verdana" panose="020B0604030504040204" pitchFamily="34" charset="0"/>
              </a:rPr>
              <a:t>Tales acciones no podrían llegar a su fin, si el hombre que las realiza no estuviese impregnado de un profundo espíritu religioso.</a:t>
            </a:r>
            <a:endParaRPr lang="es-ES_tradnl" sz="1200" dirty="0" smtClean="0">
              <a:solidFill>
                <a:schemeClr val="bg1"/>
              </a:solidFill>
              <a:latin typeface="Verdana" panose="020B0604030504040204" pitchFamily="34" charset="0"/>
              <a:ea typeface="Verdan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s-CL" sz="1200" dirty="0" smtClean="0">
                <a:solidFill>
                  <a:schemeClr val="bg1"/>
                </a:solidFill>
                <a:latin typeface="Verdana" panose="020B0604030504040204" pitchFamily="34" charset="0"/>
                <a:ea typeface="Verdana" panose="020B0604030504040204" pitchFamily="34" charset="0"/>
              </a:rPr>
              <a:t>En las instituciones armadas la cooperación es una cualidad que debe estar en constante ejercicio, porque de ella depende en gran parte el éxito de toda empresa.</a:t>
            </a:r>
            <a:endParaRPr lang="es-ES_tradnl" sz="1200" dirty="0" smtClean="0">
              <a:solidFill>
                <a:schemeClr val="bg1"/>
              </a:solidFill>
              <a:latin typeface="Verdana" panose="020B0604030504040204" pitchFamily="34" charset="0"/>
              <a:ea typeface="Verdana" panose="020B0604030504040204" pitchFamily="34" charset="0"/>
            </a:endParaRPr>
          </a:p>
          <a:p>
            <a:endParaRPr lang="en-US"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22</a:t>
            </a:fld>
            <a:endParaRPr lang="es-ES_tradnl"/>
          </a:p>
        </p:txBody>
      </p:sp>
    </p:spTree>
    <p:extLst>
      <p:ext uri="{BB962C8B-B14F-4D97-AF65-F5344CB8AC3E}">
        <p14:creationId xmlns:p14="http://schemas.microsoft.com/office/powerpoint/2010/main" xmlns="" val="36796913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23</a:t>
            </a:fld>
            <a:endParaRPr lang="es-ES_tradnl"/>
          </a:p>
        </p:txBody>
      </p:sp>
    </p:spTree>
    <p:extLst>
      <p:ext uri="{BB962C8B-B14F-4D97-AF65-F5344CB8AC3E}">
        <p14:creationId xmlns:p14="http://schemas.microsoft.com/office/powerpoint/2010/main" xmlns="" val="36818463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s-ES_tradnl" smtClean="0"/>
              <a:t>Clic para editar título</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8B43AFE-3717-E849-ADA8-70E13B5C2E93}" type="datetime1">
              <a:rPr lang="es-CL" smtClean="0"/>
              <a:pPr/>
              <a:t>22-12-2020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‹Nº›</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Content Placeholder 2"/>
          <p:cNvSpPr>
            <a:spLocks noGrp="1"/>
          </p:cNvSpPr>
          <p:nvPr>
            <p:ph idx="1"/>
          </p:nvPr>
        </p:nvSpPr>
        <p:spPr/>
        <p:txBody>
          <a:bodyPr anchor="ct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CE3F6406-80B2-D24D-98C4-880585C0E889}"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s-ES_tradnl" smtClean="0"/>
              <a:t>Clic para editar título</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FE260DFB-32DE-4F4C-8645-61D801FC9B17}"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Date Placeholder 4"/>
          <p:cNvSpPr>
            <a:spLocks noGrp="1"/>
          </p:cNvSpPr>
          <p:nvPr>
            <p:ph type="dt" sz="half" idx="10"/>
          </p:nvPr>
        </p:nvSpPr>
        <p:spPr/>
        <p:txBody>
          <a:bodyPr/>
          <a:lstStyle/>
          <a:p>
            <a:fld id="{04D68B68-B83A-F649-A80C-2C9B4AEA0A66}" type="datetime1">
              <a:rPr lang="es-CL" smtClean="0"/>
              <a:pPr/>
              <a:t>22-12-2020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Date Placeholder 6"/>
          <p:cNvSpPr>
            <a:spLocks noGrp="1"/>
          </p:cNvSpPr>
          <p:nvPr>
            <p:ph type="dt" sz="half" idx="10"/>
          </p:nvPr>
        </p:nvSpPr>
        <p:spPr/>
        <p:txBody>
          <a:bodyPr/>
          <a:lstStyle/>
          <a:p>
            <a:fld id="{F47300CE-65AB-CD4A-BBC0-4E9508C6C0E7}" type="datetime1">
              <a:rPr lang="es-CL" smtClean="0"/>
              <a:pPr/>
              <a:t>22-12-2020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Date Placeholder 2"/>
          <p:cNvSpPr>
            <a:spLocks noGrp="1"/>
          </p:cNvSpPr>
          <p:nvPr>
            <p:ph type="dt" sz="half" idx="10"/>
          </p:nvPr>
        </p:nvSpPr>
        <p:spPr/>
        <p:txBody>
          <a:bodyPr/>
          <a:lstStyle/>
          <a:p>
            <a:fld id="{74C2F828-F988-FA45-A8BF-DFB1F51409A3}" type="datetime1">
              <a:rPr lang="es-CL" smtClean="0"/>
              <a:pPr/>
              <a:t>22-12-2020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C254646-8546-0E4D-A00F-C567C1A504D7}" type="datetime1">
              <a:rPr lang="es-CL" smtClean="0"/>
              <a:pPr/>
              <a:t>22-12-2020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s-ES_tradnl" smtClean="0"/>
              <a:t>Clic para editar título</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F63E4271-7506-E442-A2BB-7D9DB38F1317}" type="datetime1">
              <a:rPr lang="es-CL" smtClean="0"/>
              <a:pPr/>
              <a:t>22-12-2020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s-ES_tradnl" smtClean="0"/>
              <a:t>Clic para editar título</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E2C4243E-FB05-6647-9C33-51310771077E}" type="datetime1">
              <a:rPr lang="es-CL" smtClean="0"/>
              <a:pPr/>
              <a:t>22-12-2020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s-ES_tradnl" smtClean="0"/>
              <a:t>Clic para editar título</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74EC4814-7DF5-0F4D-B81B-249A44AC4F9C}" type="datetime1">
              <a:rPr lang="es-CL" smtClean="0"/>
              <a:pPr/>
              <a:t>22-12-2020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s-ES_tradnl" smtClean="0"/>
              <a:t>Clic para editar título</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11819E5C-07E7-EB42-A235-3F43DDF438AA}"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_tradnl" smtClean="0"/>
              <a:t>Clic para editar título</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_tradnl" smtClean="0"/>
              <a:t>Haga clic para modificar el estilo de texto del patrón</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6F63FDF3-594A-EB42-ABB1-6B6D74E1D4E2}"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s-ES_tradnl" smtClean="0"/>
              <a:t>Clic para editar título</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5AFC3883-CBFE-FC4C-B4D4-9A6AE22384F0}"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_tradnl" smtClean="0"/>
              <a:t>Clic para editar título</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s-ES_tradnl" smtClean="0"/>
              <a:t>Haga clic para modificar el estilo de texto del patrón</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AA35E2B6-49B0-1047-8BCD-1ED9CC059E52}"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s-ES_tradnl" smtClean="0"/>
              <a:t>Clic para editar título</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_tradnl" smtClean="0"/>
              <a:t>Haga clic para modificar el estilo de texto del patrón</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C0869B6C-CD3A-DB42-AF9B-4766B687E382}"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9E883A5D-557C-A145-AF08-F39F4D135049}"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8" name="Title 1"/>
          <p:cNvSpPr>
            <a:spLocks noGrp="1"/>
          </p:cNvSpPr>
          <p:nvPr>
            <p:ph type="title"/>
          </p:nvPr>
        </p:nvSpPr>
        <p:spPr>
          <a:xfrm>
            <a:off x="685801" y="609600"/>
            <a:ext cx="10131425" cy="1456267"/>
          </a:xfrm>
        </p:spPr>
        <p:txBody>
          <a:bodyPr/>
          <a:lstStyle/>
          <a:p>
            <a:r>
              <a:rPr lang="es-ES_tradnl" smtClean="0"/>
              <a:t>Clic para editar título</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s-ES_tradnl" smtClean="0"/>
              <a:t>Clic para editar título</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871C60E5-1584-5143-BE12-96066073708B}" type="datetime1">
              <a:rPr lang="es-CL" smtClean="0"/>
              <a:pPr/>
              <a:t>22-12-2020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s-ES_tradnl" smtClean="0"/>
              <a:t>Clic para editar título</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66C6A8E-A4FE-E64B-8803-6BF1CF423658}" type="datetime1">
              <a:rPr lang="es-CL" smtClean="0"/>
              <a:pPr/>
              <a:t>22-12-2020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_tradnl" dirty="0" smtClean="0">
                <a:solidFill>
                  <a:schemeClr val="bg1"/>
                </a:solidFill>
              </a:rPr>
              <a:t>FUNDAMENTOS NAVALES</a:t>
            </a:r>
            <a:endParaRPr lang="es-ES_tradnl" dirty="0">
              <a:solidFill>
                <a:schemeClr val="bg1"/>
              </a:solidFill>
            </a:endParaRPr>
          </a:p>
        </p:txBody>
      </p:sp>
      <p:sp>
        <p:nvSpPr>
          <p:cNvPr id="3" name="Subtítulo 2"/>
          <p:cNvSpPr>
            <a:spLocks noGrp="1"/>
          </p:cNvSpPr>
          <p:nvPr>
            <p:ph type="subTitle" idx="1"/>
          </p:nvPr>
        </p:nvSpPr>
        <p:spPr/>
        <p:txBody>
          <a:bodyPr>
            <a:normAutofit fontScale="92500" lnSpcReduction="10000"/>
          </a:bodyPr>
          <a:lstStyle/>
          <a:p>
            <a:endParaRPr lang="es-ES_tradnl" dirty="0" smtClean="0"/>
          </a:p>
          <a:p>
            <a:endParaRPr lang="es-ES_tradnl" dirty="0"/>
          </a:p>
          <a:p>
            <a:endParaRPr lang="es-ES_tradnl" dirty="0" smtClean="0"/>
          </a:p>
          <a:p>
            <a:r>
              <a:rPr lang="es-ES_tradnl" dirty="0" smtClean="0"/>
              <a:t>NOCIONES SOBRE MORAL NAVAL/VIRTUDES Y LA ORDENANZA DE LA ARMADA</a:t>
            </a:r>
            <a:endParaRPr lang="es-ES_tradnl"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1</a:t>
            </a:fld>
            <a:endParaRPr lang="en-US" dirty="0"/>
          </a:p>
        </p:txBody>
      </p:sp>
      <p:pic>
        <p:nvPicPr>
          <p:cNvPr id="5" name="Imagen 4" descr="3573694334_fd81afa8d5_o.jpg"/>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858351"/>
            <a:ext cx="12204113" cy="8136075"/>
          </a:xfrm>
          <a:prstGeom prst="rect">
            <a:avLst/>
          </a:prstGeom>
        </p:spPr>
      </p:pic>
      <p:sp>
        <p:nvSpPr>
          <p:cNvPr id="7" name="Marcador de número de diapositiva 3"/>
          <p:cNvSpPr txBox="1">
            <a:spLocks/>
          </p:cNvSpPr>
          <p:nvPr/>
        </p:nvSpPr>
        <p:spPr>
          <a:xfrm>
            <a:off x="10608958" y="5870575"/>
            <a:ext cx="551167" cy="377825"/>
          </a:xfrm>
          <a:prstGeom prst="rect">
            <a:avLst/>
          </a:prstGeom>
        </p:spPr>
        <p:txBody>
          <a:bodyPr vert="horz" lIns="91440" tIns="45720" rIns="91440" bIns="45720" rtlCol="0" anchor="ctr"/>
          <a:lstStyle>
            <a:defPPr>
              <a:defRPr lang="en-US"/>
            </a:defPPr>
            <a:lvl1pPr marL="0" algn="r" defTabSz="457200" rtl="0" eaLnBrk="1" latinLnBrk="0" hangingPunct="1">
              <a:defRPr sz="1000" b="0" i="0" kern="1200">
                <a:solidFill>
                  <a:schemeClr val="tx1"/>
                </a:solidFill>
                <a:effectLst/>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D57F1E4F-1CFF-5643-939E-217C01CDF565}" type="slidenum">
              <a:rPr lang="en-US" smtClean="0"/>
              <a:pPr/>
              <a:t>1</a:t>
            </a:fld>
            <a:endParaRPr lang="en-US" dirty="0"/>
          </a:p>
        </p:txBody>
      </p:sp>
      <p:sp>
        <p:nvSpPr>
          <p:cNvPr id="8" name="Rectángulo 7"/>
          <p:cNvSpPr/>
          <p:nvPr/>
        </p:nvSpPr>
        <p:spPr>
          <a:xfrm>
            <a:off x="72144" y="536425"/>
            <a:ext cx="12125627" cy="1446550"/>
          </a:xfrm>
          <a:prstGeom prst="rect">
            <a:avLst/>
          </a:prstGeom>
          <a:noFill/>
        </p:spPr>
        <p:txBody>
          <a:bodyPr wrap="none" lIns="91440" tIns="45720" rIns="91440" bIns="45720">
            <a:spAutoFit/>
          </a:bodyPr>
          <a:lstStyle/>
          <a:p>
            <a:pPr algn="ctr"/>
            <a:r>
              <a:rPr lang="es-ES" sz="8800" b="1" dirty="0" smtClean="0">
                <a:ln w="9525">
                  <a:solidFill>
                    <a:schemeClr val="bg1"/>
                  </a:solidFill>
                  <a:prstDash val="solid"/>
                </a:ln>
                <a:effectLst>
                  <a:outerShdw blurRad="12700" dist="38100" dir="2700000" algn="tl" rotWithShape="0">
                    <a:schemeClr val="bg1">
                      <a:lumMod val="50000"/>
                    </a:schemeClr>
                  </a:outerShdw>
                </a:effectLst>
              </a:rPr>
              <a:t>FUNDAMENTOS NAVALES</a:t>
            </a:r>
            <a:endParaRPr lang="es-ES" sz="8800" b="1" dirty="0">
              <a:ln w="9525">
                <a:solidFill>
                  <a:schemeClr val="bg1"/>
                </a:solidFill>
                <a:prstDash val="solid"/>
              </a:ln>
              <a:effectLst>
                <a:outerShdw blurRad="12700" dist="38100" dir="2700000" algn="tl" rotWithShape="0">
                  <a:schemeClr val="bg1">
                    <a:lumMod val="50000"/>
                  </a:schemeClr>
                </a:outerShdw>
              </a:effectLst>
            </a:endParaRPr>
          </a:p>
        </p:txBody>
      </p:sp>
      <p:sp>
        <p:nvSpPr>
          <p:cNvPr id="9" name="Rectángulo 8"/>
          <p:cNvSpPr/>
          <p:nvPr/>
        </p:nvSpPr>
        <p:spPr>
          <a:xfrm>
            <a:off x="3448256" y="4344649"/>
            <a:ext cx="5386090" cy="1107996"/>
          </a:xfrm>
          <a:prstGeom prst="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p:spPr>
        <p:txBody>
          <a:bodyPr wrap="none" lIns="91440" tIns="45720" rIns="91440" bIns="45720">
            <a:spAutoFit/>
          </a:bodyPr>
          <a:lstStyle/>
          <a:p>
            <a:pPr algn="ctr"/>
            <a:r>
              <a:rPr lang="es-ES" sz="6600" b="1" dirty="0" smtClean="0">
                <a:ln w="9525">
                  <a:solidFill>
                    <a:schemeClr val="bg1"/>
                  </a:solidFill>
                  <a:prstDash val="solid"/>
                </a:ln>
                <a:effectLst>
                  <a:outerShdw blurRad="12700" dist="38100" dir="2700000" algn="tl" rotWithShape="0">
                    <a:schemeClr val="bg1">
                      <a:lumMod val="50000"/>
                    </a:schemeClr>
                  </a:outerShdw>
                </a:effectLst>
              </a:rPr>
              <a:t>MORAL NAVAL</a:t>
            </a:r>
            <a:endParaRPr lang="es-ES" sz="6600"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xmlns="" val="1457636477"/>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73100" y="1116011"/>
            <a:ext cx="10866770" cy="5621672"/>
          </a:xfrm>
          <a:solidFill>
            <a:schemeClr val="tx1">
              <a:lumMod val="85000"/>
            </a:schemeClr>
          </a:solidFill>
          <a:ln>
            <a:solidFill>
              <a:schemeClr val="accent3">
                <a:lumMod val="40000"/>
                <a:lumOff val="60000"/>
              </a:schemeClr>
            </a:solidFill>
          </a:ln>
        </p:spPr>
        <p:txBody>
          <a:bodyPr>
            <a:noAutofit/>
          </a:bodyPr>
          <a:lstStyle/>
          <a:p>
            <a:pPr marL="449263" indent="0" algn="just">
              <a:buNone/>
            </a:pPr>
            <a:r>
              <a:rPr lang="es-ES" sz="2400" dirty="0" smtClean="0">
                <a:solidFill>
                  <a:schemeClr val="bg1"/>
                </a:solidFill>
                <a:latin typeface="Verdana" panose="020B0604030504040204" pitchFamily="34" charset="0"/>
                <a:ea typeface="Verdana" panose="020B0604030504040204" pitchFamily="34" charset="0"/>
              </a:rPr>
              <a:t>Todo hombre lleva una ley escrita, llamada comúnmente </a:t>
            </a:r>
            <a:r>
              <a:rPr lang="es-ES" sz="2400" b="1" u="sng" dirty="0" smtClean="0">
                <a:solidFill>
                  <a:schemeClr val="bg1"/>
                </a:solidFill>
                <a:latin typeface="Verdana" panose="020B0604030504040204" pitchFamily="34" charset="0"/>
                <a:ea typeface="Verdana" panose="020B0604030504040204" pitchFamily="34" charset="0"/>
              </a:rPr>
              <a:t>“Ley Natural”</a:t>
            </a:r>
            <a:r>
              <a:rPr lang="es-ES" sz="2400" dirty="0" smtClean="0">
                <a:solidFill>
                  <a:schemeClr val="bg1"/>
                </a:solidFill>
                <a:latin typeface="Verdana" panose="020B0604030504040204" pitchFamily="34" charset="0"/>
                <a:ea typeface="Verdana" panose="020B0604030504040204" pitchFamily="34" charset="0"/>
              </a:rPr>
              <a:t>. De ella nacen los </a:t>
            </a:r>
            <a:r>
              <a:rPr lang="es-ES" sz="2400" b="1" u="sng" dirty="0" smtClean="0">
                <a:solidFill>
                  <a:schemeClr val="bg1"/>
                </a:solidFill>
                <a:latin typeface="Verdana" panose="020B0604030504040204" pitchFamily="34" charset="0"/>
                <a:ea typeface="Verdana" panose="020B0604030504040204" pitchFamily="34" charset="0"/>
              </a:rPr>
              <a:t>“Valores Morales”</a:t>
            </a:r>
            <a:r>
              <a:rPr lang="es-ES" sz="2400" dirty="0" smtClean="0">
                <a:solidFill>
                  <a:schemeClr val="bg1"/>
                </a:solidFill>
                <a:latin typeface="Verdana" panose="020B0604030504040204" pitchFamily="34" charset="0"/>
                <a:ea typeface="Verdana" panose="020B0604030504040204" pitchFamily="34" charset="0"/>
              </a:rPr>
              <a:t>.</a:t>
            </a:r>
          </a:p>
          <a:p>
            <a:pPr marL="0" indent="0" algn="just">
              <a:buNone/>
            </a:pPr>
            <a:endParaRPr lang="es-CL" sz="2400" dirty="0">
              <a:solidFill>
                <a:schemeClr val="bg1"/>
              </a:solidFill>
              <a:latin typeface="Verdana" panose="020B0604030504040204" pitchFamily="34" charset="0"/>
              <a:ea typeface="Verdana" panose="020B0604030504040204" pitchFamily="34" charset="0"/>
            </a:endParaRPr>
          </a:p>
          <a:p>
            <a:pPr marL="457200" lvl="1" indent="0" algn="just">
              <a:buNone/>
            </a:pPr>
            <a:r>
              <a:rPr lang="es-CL" sz="2400" b="1" u="sng" dirty="0" smtClean="0">
                <a:solidFill>
                  <a:schemeClr val="bg1"/>
                </a:solidFill>
                <a:latin typeface="Verdana" panose="020B0604030504040204" pitchFamily="34" charset="0"/>
                <a:ea typeface="Verdana" panose="020B0604030504040204" pitchFamily="34" charset="0"/>
              </a:rPr>
              <a:t>Ley </a:t>
            </a:r>
            <a:r>
              <a:rPr lang="es-CL" sz="2400" b="1" u="sng" dirty="0">
                <a:solidFill>
                  <a:schemeClr val="bg1"/>
                </a:solidFill>
                <a:latin typeface="Verdana" panose="020B0604030504040204" pitchFamily="34" charset="0"/>
                <a:ea typeface="Verdana" panose="020B0604030504040204" pitchFamily="34" charset="0"/>
              </a:rPr>
              <a:t>natural</a:t>
            </a:r>
            <a:r>
              <a:rPr lang="es-CL" sz="2400" dirty="0">
                <a:solidFill>
                  <a:schemeClr val="bg1"/>
                </a:solidFill>
                <a:latin typeface="Verdana" panose="020B0604030504040204" pitchFamily="34" charset="0"/>
                <a:ea typeface="Verdana" panose="020B0604030504040204" pitchFamily="34" charset="0"/>
              </a:rPr>
              <a:t>, es la ordenación inscrita en la naturaleza del hombre y hace que éste sea capaz de gobernarse así mismo y tender hacia los bienes que son necesarios para su perfeccionamiento integral como </a:t>
            </a:r>
            <a:r>
              <a:rPr lang="es-CL" sz="2400" dirty="0" smtClean="0">
                <a:solidFill>
                  <a:schemeClr val="bg1"/>
                </a:solidFill>
                <a:latin typeface="Verdana" panose="020B0604030504040204" pitchFamily="34" charset="0"/>
                <a:ea typeface="Verdana" panose="020B0604030504040204" pitchFamily="34" charset="0"/>
              </a:rPr>
              <a:t>persona.</a:t>
            </a:r>
          </a:p>
          <a:p>
            <a:pPr marL="457200" lvl="1" indent="0" algn="just">
              <a:buNone/>
            </a:pPr>
            <a:endParaRPr lang="es-ES_tradnl" sz="2400" dirty="0">
              <a:solidFill>
                <a:schemeClr val="bg1"/>
              </a:solidFill>
              <a:latin typeface="Verdana" panose="020B0604030504040204" pitchFamily="34" charset="0"/>
              <a:ea typeface="Verdana" panose="020B0604030504040204" pitchFamily="34" charset="0"/>
            </a:endParaRPr>
          </a:p>
          <a:p>
            <a:pPr marL="457200" lvl="1" indent="0" algn="just">
              <a:buNone/>
            </a:pPr>
            <a:r>
              <a:rPr lang="es-ES_tradnl" sz="2400" b="1" u="sng" smtClean="0">
                <a:solidFill>
                  <a:schemeClr val="bg1"/>
                </a:solidFill>
                <a:latin typeface="Verdana" panose="020B0604030504040204" pitchFamily="34" charset="0"/>
                <a:ea typeface="Verdana" panose="020B0604030504040204" pitchFamily="34" charset="0"/>
              </a:rPr>
              <a:t>Valores Morales</a:t>
            </a:r>
            <a:r>
              <a:rPr lang="es-ES_tradnl" sz="2400">
                <a:solidFill>
                  <a:schemeClr val="bg1"/>
                </a:solidFill>
                <a:latin typeface="Verdana" panose="020B0604030504040204" pitchFamily="34" charset="0"/>
                <a:ea typeface="Verdana" panose="020B0604030504040204" pitchFamily="34" charset="0"/>
              </a:rPr>
              <a:t> </a:t>
            </a:r>
            <a:r>
              <a:rPr lang="es-ES_tradnl" sz="2400" smtClean="0">
                <a:solidFill>
                  <a:schemeClr val="bg1"/>
                </a:solidFill>
                <a:latin typeface="Verdana" panose="020B0604030504040204" pitchFamily="34" charset="0"/>
                <a:ea typeface="Verdana" panose="020B0604030504040204" pitchFamily="34" charset="0"/>
              </a:rPr>
              <a:t>es </a:t>
            </a:r>
            <a:r>
              <a:rPr lang="es-CL" sz="2400" smtClean="0">
                <a:solidFill>
                  <a:schemeClr val="bg1"/>
                </a:solidFill>
                <a:latin typeface="Verdana" panose="020B0604030504040204" pitchFamily="34" charset="0"/>
                <a:ea typeface="Verdana" panose="020B0604030504040204" pitchFamily="34" charset="0"/>
              </a:rPr>
              <a:t>el </a:t>
            </a:r>
            <a:r>
              <a:rPr lang="es-CL" sz="2400" dirty="0">
                <a:solidFill>
                  <a:schemeClr val="bg1"/>
                </a:solidFill>
                <a:latin typeface="Verdana" panose="020B0604030504040204" pitchFamily="34" charset="0"/>
                <a:ea typeface="Verdana" panose="020B0604030504040204" pitchFamily="34" charset="0"/>
              </a:rPr>
              <a:t>conjunto de normas y costumbres que son trasmitidas por la sociedad al individuo y que representan la forma buena o correcta de actuar. </a:t>
            </a:r>
            <a:r>
              <a:rPr lang="es-CL" sz="2400" dirty="0" smtClean="0">
                <a:solidFill>
                  <a:schemeClr val="bg1"/>
                </a:solidFill>
                <a:latin typeface="Verdana" panose="020B0604030504040204" pitchFamily="34" charset="0"/>
                <a:ea typeface="Verdana" panose="020B0604030504040204" pitchFamily="34" charset="0"/>
              </a:rPr>
              <a:t>Permiten </a:t>
            </a:r>
            <a:r>
              <a:rPr lang="es-CL" sz="2400" b="1" u="sng" dirty="0">
                <a:solidFill>
                  <a:schemeClr val="bg1"/>
                </a:solidFill>
                <a:latin typeface="Verdana" panose="020B0604030504040204" pitchFamily="34" charset="0"/>
                <a:ea typeface="Verdana" panose="020B0604030504040204" pitchFamily="34" charset="0"/>
              </a:rPr>
              <a:t>diferenciar entre lo bueno y lo malo, lo correcto y lo incorrecto, lo justo y lo injusto</a:t>
            </a:r>
            <a:r>
              <a:rPr lang="es-CL" sz="2400" dirty="0" smtClean="0">
                <a:solidFill>
                  <a:schemeClr val="bg1"/>
                </a:solidFill>
                <a:latin typeface="Verdana" panose="020B0604030504040204" pitchFamily="34" charset="0"/>
                <a:ea typeface="Verdana" panose="020B0604030504040204" pitchFamily="34" charset="0"/>
              </a:rPr>
              <a:t>.</a:t>
            </a:r>
            <a:endParaRPr lang="es-ES_tradnl" sz="24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2</a:t>
            </a:fld>
            <a:endParaRPr lang="en-US" dirty="0"/>
          </a:p>
        </p:txBody>
      </p:sp>
      <p:grpSp>
        <p:nvGrpSpPr>
          <p:cNvPr id="5" name="Grupo 4"/>
          <p:cNvGrpSpPr/>
          <p:nvPr/>
        </p:nvGrpSpPr>
        <p:grpSpPr>
          <a:xfrm>
            <a:off x="-304800" y="-19050"/>
            <a:ext cx="12630150" cy="997743"/>
            <a:chOff x="-304800" y="-19050"/>
            <a:chExt cx="12630150" cy="997743"/>
          </a:xfrm>
        </p:grpSpPr>
        <p:sp>
          <p:nvSpPr>
            <p:cNvPr id="8"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MORAL NAVAL</a:t>
              </a:r>
              <a:endParaRPr lang="es-CL" sz="2800" b="1" dirty="0"/>
            </a:p>
          </p:txBody>
        </p:sp>
        <p:pic>
          <p:nvPicPr>
            <p:cNvPr id="9"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6061107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66751" y="1195371"/>
            <a:ext cx="10521950" cy="5348284"/>
          </a:xfrm>
          <a:solidFill>
            <a:schemeClr val="tx1">
              <a:lumMod val="85000"/>
            </a:schemeClr>
          </a:solidFill>
          <a:ln>
            <a:solidFill>
              <a:schemeClr val="accent3">
                <a:lumMod val="40000"/>
                <a:lumOff val="60000"/>
              </a:schemeClr>
            </a:solidFill>
          </a:ln>
        </p:spPr>
        <p:txBody>
          <a:bodyPr>
            <a:noAutofit/>
          </a:bodyPr>
          <a:lstStyle/>
          <a:p>
            <a:pPr marL="0" indent="0" algn="just">
              <a:buClrTx/>
              <a:buNone/>
            </a:pPr>
            <a:r>
              <a:rPr lang="es-ES" sz="2400" dirty="0" smtClean="0">
                <a:solidFill>
                  <a:schemeClr val="bg1"/>
                </a:solidFill>
                <a:latin typeface="Verdana" panose="020B0604030504040204" pitchFamily="34" charset="0"/>
                <a:ea typeface="Verdana" panose="020B0604030504040204" pitchFamily="34" charset="0"/>
              </a:rPr>
              <a:t>Los superiores tienen el deber de difundir, cautelar y estimular la moral en sus subordinados.</a:t>
            </a:r>
            <a:endParaRPr lang="es-ES" sz="2400" dirty="0">
              <a:solidFill>
                <a:schemeClr val="bg1"/>
              </a:solidFill>
              <a:latin typeface="Verdana" panose="020B0604030504040204" pitchFamily="34" charset="0"/>
              <a:ea typeface="Verdana" panose="020B0604030504040204" pitchFamily="34" charset="0"/>
            </a:endParaRPr>
          </a:p>
          <a:p>
            <a:pPr marL="0" indent="0" algn="just">
              <a:buClrTx/>
              <a:buNone/>
            </a:pPr>
            <a:r>
              <a:rPr lang="es-ES" sz="2400" b="1" dirty="0" smtClean="0">
                <a:solidFill>
                  <a:schemeClr val="bg1"/>
                </a:solidFill>
                <a:latin typeface="Verdana" panose="020B0604030504040204" pitchFamily="34" charset="0"/>
                <a:ea typeface="Verdana" panose="020B0604030504040204" pitchFamily="34" charset="0"/>
              </a:rPr>
              <a:t>	</a:t>
            </a:r>
            <a:r>
              <a:rPr lang="es-ES" sz="2400" b="1" i="1" dirty="0" smtClean="0">
                <a:solidFill>
                  <a:schemeClr val="bg1"/>
                </a:solidFill>
                <a:latin typeface="Verdana" panose="020B0604030504040204" pitchFamily="34" charset="0"/>
                <a:ea typeface="Verdana" panose="020B0604030504040204" pitchFamily="34" charset="0"/>
              </a:rPr>
              <a:t>MEJOR ENSEÑANZA MORAL ES EL EJEMPLO.</a:t>
            </a:r>
            <a:endParaRPr lang="es-ES" sz="2400" b="1" i="1" dirty="0">
              <a:solidFill>
                <a:schemeClr val="bg1"/>
              </a:solidFill>
              <a:latin typeface="Verdana" panose="020B0604030504040204" pitchFamily="34" charset="0"/>
              <a:ea typeface="Verdana" panose="020B0604030504040204" pitchFamily="34" charset="0"/>
            </a:endParaRPr>
          </a:p>
          <a:p>
            <a:pPr marL="0" indent="0" algn="just">
              <a:buClrTx/>
              <a:buNone/>
            </a:pPr>
            <a:r>
              <a:rPr lang="es-ES" sz="2400" dirty="0" smtClean="0">
                <a:solidFill>
                  <a:schemeClr val="bg1"/>
                </a:solidFill>
                <a:latin typeface="Verdana" panose="020B0604030504040204" pitchFamily="34" charset="0"/>
                <a:ea typeface="Verdana" panose="020B0604030504040204" pitchFamily="34" charset="0"/>
              </a:rPr>
              <a:t>Formación de virtudes básicas e</a:t>
            </a:r>
            <a:r>
              <a:rPr lang="es-CL" sz="2400" dirty="0" smtClean="0">
                <a:solidFill>
                  <a:schemeClr val="bg1"/>
                </a:solidFill>
                <a:latin typeface="Verdana" panose="020B0604030504040204" pitchFamily="34" charset="0"/>
                <a:ea typeface="Verdana" panose="020B0604030504040204" pitchFamily="34" charset="0"/>
              </a:rPr>
              <a:t>n </a:t>
            </a:r>
            <a:r>
              <a:rPr lang="es-CL" sz="2400" dirty="0">
                <a:solidFill>
                  <a:schemeClr val="bg1"/>
                </a:solidFill>
                <a:latin typeface="Verdana" panose="020B0604030504040204" pitchFamily="34" charset="0"/>
                <a:ea typeface="Verdana" panose="020B0604030504040204" pitchFamily="34" charset="0"/>
              </a:rPr>
              <a:t>un hombre de </a:t>
            </a:r>
            <a:r>
              <a:rPr lang="es-CL" sz="2400" dirty="0" smtClean="0">
                <a:solidFill>
                  <a:schemeClr val="bg1"/>
                </a:solidFill>
                <a:latin typeface="Verdana" panose="020B0604030504040204" pitchFamily="34" charset="0"/>
                <a:ea typeface="Verdana" panose="020B0604030504040204" pitchFamily="34" charset="0"/>
              </a:rPr>
              <a:t>armas:</a:t>
            </a:r>
          </a:p>
          <a:p>
            <a:pPr lvl="1" algn="just">
              <a:buClrTx/>
            </a:pPr>
            <a:r>
              <a:rPr lang="es-CL" sz="2400" dirty="0" smtClean="0">
                <a:solidFill>
                  <a:schemeClr val="bg1"/>
                </a:solidFill>
                <a:latin typeface="Verdana" panose="020B0604030504040204" pitchFamily="34" charset="0"/>
                <a:ea typeface="Verdana" panose="020B0604030504040204" pitchFamily="34" charset="0"/>
              </a:rPr>
              <a:t>Justicia para con la patria.</a:t>
            </a:r>
          </a:p>
          <a:p>
            <a:pPr lvl="1" algn="just">
              <a:buClrTx/>
            </a:pPr>
            <a:r>
              <a:rPr lang="es-CL" sz="2400" dirty="0" smtClean="0">
                <a:solidFill>
                  <a:schemeClr val="bg1"/>
                </a:solidFill>
                <a:latin typeface="Verdana" panose="020B0604030504040204" pitchFamily="34" charset="0"/>
                <a:ea typeface="Verdana" panose="020B0604030504040204" pitchFamily="34" charset="0"/>
              </a:rPr>
              <a:t>Prudencia, </a:t>
            </a:r>
            <a:r>
              <a:rPr lang="es-CL" sz="2400" dirty="0">
                <a:solidFill>
                  <a:schemeClr val="bg1"/>
                </a:solidFill>
                <a:latin typeface="Verdana" panose="020B0604030504040204" pitchFamily="34" charset="0"/>
                <a:ea typeface="Verdana" panose="020B0604030504040204" pitchFamily="34" charset="0"/>
              </a:rPr>
              <a:t>en la dirección de la propia conducta y en el ejercicio del </a:t>
            </a:r>
            <a:r>
              <a:rPr lang="es-CL" sz="2400" dirty="0" smtClean="0">
                <a:solidFill>
                  <a:schemeClr val="bg1"/>
                </a:solidFill>
                <a:latin typeface="Verdana" panose="020B0604030504040204" pitchFamily="34" charset="0"/>
                <a:ea typeface="Verdana" panose="020B0604030504040204" pitchFamily="34" charset="0"/>
              </a:rPr>
              <a:t>mando.</a:t>
            </a:r>
          </a:p>
          <a:p>
            <a:pPr lvl="1" algn="just">
              <a:buClrTx/>
            </a:pPr>
            <a:r>
              <a:rPr lang="es-CL" sz="2400" dirty="0" smtClean="0">
                <a:solidFill>
                  <a:schemeClr val="bg1"/>
                </a:solidFill>
                <a:latin typeface="Verdana" panose="020B0604030504040204" pitchFamily="34" charset="0"/>
                <a:ea typeface="Verdana" panose="020B0604030504040204" pitchFamily="34" charset="0"/>
              </a:rPr>
              <a:t>Fortaleza, </a:t>
            </a:r>
            <a:r>
              <a:rPr lang="es-CL" sz="2400" dirty="0">
                <a:solidFill>
                  <a:schemeClr val="bg1"/>
                </a:solidFill>
                <a:latin typeface="Verdana" panose="020B0604030504040204" pitchFamily="34" charset="0"/>
                <a:ea typeface="Verdana" panose="020B0604030504040204" pitchFamily="34" charset="0"/>
              </a:rPr>
              <a:t>implicada en la subordinación de todos los bienes naturales, incluida la vida, al bien de la </a:t>
            </a:r>
            <a:r>
              <a:rPr lang="es-CL" sz="2400" dirty="0" smtClean="0">
                <a:solidFill>
                  <a:schemeClr val="bg1"/>
                </a:solidFill>
                <a:latin typeface="Verdana" panose="020B0604030504040204" pitchFamily="34" charset="0"/>
                <a:ea typeface="Verdana" panose="020B0604030504040204" pitchFamily="34" charset="0"/>
              </a:rPr>
              <a:t>patria.</a:t>
            </a:r>
          </a:p>
          <a:p>
            <a:pPr lvl="1" algn="just">
              <a:buClrTx/>
            </a:pPr>
            <a:r>
              <a:rPr lang="es-CL" sz="2400" dirty="0" smtClean="0">
                <a:solidFill>
                  <a:schemeClr val="bg1"/>
                </a:solidFill>
                <a:latin typeface="Verdana" panose="020B0604030504040204" pitchFamily="34" charset="0"/>
                <a:ea typeface="Verdana" panose="020B0604030504040204" pitchFamily="34" charset="0"/>
              </a:rPr>
              <a:t>Sobriedad </a:t>
            </a:r>
            <a:r>
              <a:rPr lang="es-CL" sz="2400" dirty="0">
                <a:solidFill>
                  <a:schemeClr val="bg1"/>
                </a:solidFill>
                <a:latin typeface="Verdana" panose="020B0604030504040204" pitchFamily="34" charset="0"/>
                <a:ea typeface="Verdana" panose="020B0604030504040204" pitchFamily="34" charset="0"/>
              </a:rPr>
              <a:t>y </a:t>
            </a:r>
            <a:r>
              <a:rPr lang="es-CL" sz="2400" dirty="0" smtClean="0">
                <a:solidFill>
                  <a:schemeClr val="bg1"/>
                </a:solidFill>
                <a:latin typeface="Verdana" panose="020B0604030504040204" pitchFamily="34" charset="0"/>
                <a:ea typeface="Verdana" panose="020B0604030504040204" pitchFamily="34" charset="0"/>
              </a:rPr>
              <a:t>Austeridad, </a:t>
            </a:r>
            <a:r>
              <a:rPr lang="es-CL" sz="2400" dirty="0">
                <a:solidFill>
                  <a:schemeClr val="bg1"/>
                </a:solidFill>
                <a:latin typeface="Verdana" panose="020B0604030504040204" pitchFamily="34" charset="0"/>
                <a:ea typeface="Verdana" panose="020B0604030504040204" pitchFamily="34" charset="0"/>
              </a:rPr>
              <a:t>en la ordenación de su vida </a:t>
            </a:r>
            <a:r>
              <a:rPr lang="es-CL" sz="2400" dirty="0" smtClean="0">
                <a:solidFill>
                  <a:schemeClr val="bg1"/>
                </a:solidFill>
                <a:latin typeface="Verdana" panose="020B0604030504040204" pitchFamily="34" charset="0"/>
                <a:ea typeface="Verdana" panose="020B0604030504040204" pitchFamily="34" charset="0"/>
              </a:rPr>
              <a:t>privada. </a:t>
            </a:r>
            <a:endParaRPr lang="es-ES_tradnl" sz="24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3</a:t>
            </a:fld>
            <a:endParaRPr lang="en-US" dirty="0"/>
          </a:p>
        </p:txBody>
      </p:sp>
      <p:grpSp>
        <p:nvGrpSpPr>
          <p:cNvPr id="6" name="Grupo 5"/>
          <p:cNvGrpSpPr/>
          <p:nvPr/>
        </p:nvGrpSpPr>
        <p:grpSpPr>
          <a:xfrm>
            <a:off x="-304800" y="-19050"/>
            <a:ext cx="12630150" cy="997743"/>
            <a:chOff x="-304800" y="-19050"/>
            <a:chExt cx="12630150" cy="997743"/>
          </a:xfrm>
        </p:grpSpPr>
        <p:sp>
          <p:nvSpPr>
            <p:cNvPr id="8"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CL" sz="2800" b="1" dirty="0" smtClean="0"/>
                <a:t>MORAL NAVAL</a:t>
              </a:r>
              <a:endParaRPr lang="es-CL" sz="2800" b="1" dirty="0"/>
            </a:p>
          </p:txBody>
        </p:sp>
        <p:pic>
          <p:nvPicPr>
            <p:cNvPr id="9"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7380628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85800" y="1116683"/>
            <a:ext cx="11158870" cy="5572873"/>
          </a:xfrm>
          <a:solidFill>
            <a:schemeClr val="tx1">
              <a:lumMod val="85000"/>
            </a:schemeClr>
          </a:solidFill>
          <a:ln>
            <a:solidFill>
              <a:schemeClr val="accent3">
                <a:lumMod val="40000"/>
                <a:lumOff val="60000"/>
              </a:schemeClr>
            </a:solidFill>
          </a:ln>
        </p:spPr>
        <p:txBody>
          <a:bodyPr>
            <a:normAutofit/>
          </a:bodyPr>
          <a:lstStyle/>
          <a:p>
            <a:pPr marL="266700" indent="0" algn="just">
              <a:buNone/>
            </a:pPr>
            <a:r>
              <a:rPr lang="es-ES" sz="2400" b="1" u="sng" dirty="0" smtClean="0">
                <a:solidFill>
                  <a:schemeClr val="bg1"/>
                </a:solidFill>
                <a:latin typeface="Verdana" panose="020B0604030504040204" pitchFamily="34" charset="0"/>
                <a:ea typeface="Verdana" panose="020B0604030504040204" pitchFamily="34" charset="0"/>
              </a:rPr>
              <a:t>VIRTUD: </a:t>
            </a:r>
          </a:p>
          <a:p>
            <a:pPr marL="266700" lvl="1" indent="0">
              <a:buNone/>
            </a:pPr>
            <a:r>
              <a:rPr lang="es-ES_tradnl" sz="2400" dirty="0">
                <a:solidFill>
                  <a:schemeClr val="bg1"/>
                </a:solidFill>
                <a:latin typeface="Verdana" panose="020B0604030504040204" pitchFamily="34" charset="0"/>
                <a:ea typeface="Verdana" panose="020B0604030504040204" pitchFamily="34" charset="0"/>
              </a:rPr>
              <a:t>Capacidad que tiene una cosa de producir un determinado efecto </a:t>
            </a:r>
            <a:r>
              <a:rPr lang="es-ES_tradnl" sz="2400" dirty="0" smtClean="0">
                <a:solidFill>
                  <a:schemeClr val="bg1"/>
                </a:solidFill>
                <a:latin typeface="Verdana" panose="020B0604030504040204" pitchFamily="34" charset="0"/>
                <a:ea typeface="Verdana" panose="020B0604030504040204" pitchFamily="34" charset="0"/>
              </a:rPr>
              <a:t>positivo:</a:t>
            </a:r>
            <a:endParaRPr lang="es-ES_tradnl" sz="2400" dirty="0">
              <a:solidFill>
                <a:schemeClr val="bg1"/>
              </a:solidFill>
              <a:latin typeface="Verdana" panose="020B0604030504040204" pitchFamily="34" charset="0"/>
              <a:ea typeface="Verdana" panose="020B0604030504040204" pitchFamily="34" charset="0"/>
            </a:endParaRPr>
          </a:p>
          <a:p>
            <a:pPr marL="266700" lvl="2" indent="0">
              <a:buNone/>
            </a:pPr>
            <a:r>
              <a:rPr lang="es-ES_tradnl" sz="2400" b="1" dirty="0" smtClean="0">
                <a:solidFill>
                  <a:schemeClr val="bg1"/>
                </a:solidFill>
                <a:latin typeface="Verdana" panose="020B0604030504040204" pitchFamily="34" charset="0"/>
                <a:ea typeface="Verdana" panose="020B0604030504040204" pitchFamily="34" charset="0"/>
              </a:rPr>
              <a:t>Disposición </a:t>
            </a:r>
            <a:r>
              <a:rPr lang="es-ES_tradnl" sz="2400" b="1" dirty="0">
                <a:solidFill>
                  <a:schemeClr val="bg1"/>
                </a:solidFill>
                <a:latin typeface="Verdana" panose="020B0604030504040204" pitchFamily="34" charset="0"/>
                <a:ea typeface="Verdana" panose="020B0604030504040204" pitchFamily="34" charset="0"/>
              </a:rPr>
              <a:t>habitual para hacer el bien</a:t>
            </a:r>
            <a:r>
              <a:rPr lang="es-ES_tradnl" sz="2400" b="1" dirty="0" smtClean="0">
                <a:solidFill>
                  <a:schemeClr val="bg1"/>
                </a:solidFill>
                <a:latin typeface="Verdana" panose="020B0604030504040204" pitchFamily="34" charset="0"/>
                <a:ea typeface="Verdana" panose="020B0604030504040204" pitchFamily="34" charset="0"/>
              </a:rPr>
              <a:t>: </a:t>
            </a:r>
            <a:r>
              <a:rPr lang="es-ES_tradnl" sz="2400" i="1" dirty="0" smtClean="0">
                <a:solidFill>
                  <a:schemeClr val="bg1"/>
                </a:solidFill>
                <a:latin typeface="Verdana" panose="020B0604030504040204" pitchFamily="34" charset="0"/>
                <a:ea typeface="Verdana" panose="020B0604030504040204" pitchFamily="34" charset="0"/>
              </a:rPr>
              <a:t>el </a:t>
            </a:r>
            <a:r>
              <a:rPr lang="es-ES_tradnl" sz="2400" i="1" dirty="0">
                <a:solidFill>
                  <a:schemeClr val="bg1"/>
                </a:solidFill>
                <a:latin typeface="Verdana" panose="020B0604030504040204" pitchFamily="34" charset="0"/>
                <a:ea typeface="Verdana" panose="020B0604030504040204" pitchFamily="34" charset="0"/>
              </a:rPr>
              <a:t>camino de la </a:t>
            </a:r>
            <a:r>
              <a:rPr lang="es-ES_tradnl" sz="2400" i="1" dirty="0" smtClean="0">
                <a:solidFill>
                  <a:schemeClr val="bg1"/>
                </a:solidFill>
                <a:latin typeface="Verdana" panose="020B0604030504040204" pitchFamily="34" charset="0"/>
                <a:ea typeface="Verdana" panose="020B0604030504040204" pitchFamily="34" charset="0"/>
              </a:rPr>
              <a:t>virtud.</a:t>
            </a:r>
            <a:endParaRPr lang="es-ES_tradnl" sz="2400" dirty="0">
              <a:solidFill>
                <a:schemeClr val="bg1"/>
              </a:solidFill>
              <a:latin typeface="Verdana" panose="020B0604030504040204" pitchFamily="34" charset="0"/>
              <a:ea typeface="Verdana" panose="020B0604030504040204" pitchFamily="34" charset="0"/>
            </a:endParaRPr>
          </a:p>
          <a:p>
            <a:pPr marL="266700" lvl="2" indent="0">
              <a:buNone/>
            </a:pPr>
            <a:r>
              <a:rPr lang="es-ES_tradnl" sz="2400" dirty="0" smtClean="0">
                <a:solidFill>
                  <a:schemeClr val="bg1"/>
                </a:solidFill>
                <a:latin typeface="Verdana" panose="020B0604030504040204" pitchFamily="34" charset="0"/>
                <a:ea typeface="Verdana" panose="020B0604030504040204" pitchFamily="34" charset="0"/>
              </a:rPr>
              <a:t>Cualidad </a:t>
            </a:r>
            <a:r>
              <a:rPr lang="es-ES_tradnl" sz="2400" dirty="0">
                <a:solidFill>
                  <a:schemeClr val="bg1"/>
                </a:solidFill>
                <a:latin typeface="Verdana" panose="020B0604030504040204" pitchFamily="34" charset="0"/>
                <a:ea typeface="Verdana" panose="020B0604030504040204" pitchFamily="34" charset="0"/>
              </a:rPr>
              <a:t>moral que se considera </a:t>
            </a:r>
            <a:r>
              <a:rPr lang="es-ES_tradnl" sz="2400" dirty="0" smtClean="0">
                <a:solidFill>
                  <a:schemeClr val="bg1"/>
                </a:solidFill>
                <a:latin typeface="Verdana" panose="020B0604030504040204" pitchFamily="34" charset="0"/>
                <a:ea typeface="Verdana" panose="020B0604030504040204" pitchFamily="34" charset="0"/>
              </a:rPr>
              <a:t>buena: </a:t>
            </a:r>
            <a:r>
              <a:rPr lang="es-ES_tradnl" sz="2400" i="1" dirty="0" smtClean="0">
                <a:solidFill>
                  <a:schemeClr val="bg1"/>
                </a:solidFill>
                <a:latin typeface="Verdana" panose="020B0604030504040204" pitchFamily="34" charset="0"/>
                <a:ea typeface="Verdana" panose="020B0604030504040204" pitchFamily="34" charset="0"/>
              </a:rPr>
              <a:t>la </a:t>
            </a:r>
            <a:r>
              <a:rPr lang="es-ES_tradnl" sz="2400" i="1" dirty="0">
                <a:solidFill>
                  <a:schemeClr val="bg1"/>
                </a:solidFill>
                <a:latin typeface="Verdana" panose="020B0604030504040204" pitchFamily="34" charset="0"/>
                <a:ea typeface="Verdana" panose="020B0604030504040204" pitchFamily="34" charset="0"/>
              </a:rPr>
              <a:t>paciencia es una virtud; se trata de una persona con muchas virtudes y pocos defectos</a:t>
            </a:r>
            <a:r>
              <a:rPr lang="es-ES_tradnl" sz="2400" i="1" dirty="0" smtClean="0">
                <a:solidFill>
                  <a:schemeClr val="bg1"/>
                </a:solidFill>
                <a:latin typeface="Verdana" panose="020B0604030504040204" pitchFamily="34" charset="0"/>
                <a:ea typeface="Verdana" panose="020B0604030504040204" pitchFamily="34" charset="0"/>
              </a:rPr>
              <a:t>.</a:t>
            </a:r>
          </a:p>
          <a:p>
            <a:pPr marL="266700" lvl="2" indent="0">
              <a:buNone/>
            </a:pPr>
            <a:endParaRPr lang="es-ES_tradnl" sz="2400" dirty="0">
              <a:solidFill>
                <a:schemeClr val="bg1"/>
              </a:solidFill>
              <a:latin typeface="Verdana" panose="020B0604030504040204" pitchFamily="34" charset="0"/>
              <a:ea typeface="Verdana" panose="020B0604030504040204" pitchFamily="34" charset="0"/>
            </a:endParaRPr>
          </a:p>
          <a:p>
            <a:pPr marL="266700" indent="0">
              <a:buNone/>
            </a:pPr>
            <a:r>
              <a:rPr lang="es-ES_tradnl" sz="2400" b="1" u="sng" dirty="0">
                <a:solidFill>
                  <a:schemeClr val="bg1"/>
                </a:solidFill>
                <a:latin typeface="Verdana" panose="020B0604030504040204" pitchFamily="34" charset="0"/>
                <a:ea typeface="Verdana" panose="020B0604030504040204" pitchFamily="34" charset="0"/>
              </a:rPr>
              <a:t>V</a:t>
            </a:r>
            <a:r>
              <a:rPr lang="es-ES_tradnl" sz="2400" b="1" u="sng" dirty="0" smtClean="0">
                <a:solidFill>
                  <a:schemeClr val="bg1"/>
                </a:solidFill>
                <a:latin typeface="Verdana" panose="020B0604030504040204" pitchFamily="34" charset="0"/>
                <a:ea typeface="Verdana" panose="020B0604030504040204" pitchFamily="34" charset="0"/>
              </a:rPr>
              <a:t>irtud Cardinal:</a:t>
            </a:r>
            <a:r>
              <a:rPr lang="es-ES_tradnl" sz="2400" dirty="0" smtClean="0">
                <a:solidFill>
                  <a:schemeClr val="bg1"/>
                </a:solidFill>
                <a:latin typeface="Verdana" panose="020B0604030504040204" pitchFamily="34" charset="0"/>
                <a:ea typeface="Verdana" panose="020B0604030504040204" pitchFamily="34" charset="0"/>
              </a:rPr>
              <a:t> Aquella que se considera el fundamento de todas las virtudes morales. </a:t>
            </a:r>
            <a:r>
              <a:rPr lang="es-ES_tradnl" sz="2400" b="1" dirty="0" smtClean="0">
                <a:solidFill>
                  <a:schemeClr val="bg1"/>
                </a:solidFill>
                <a:latin typeface="Verdana" panose="020B0604030504040204" pitchFamily="34" charset="0"/>
                <a:ea typeface="Verdana" panose="020B0604030504040204" pitchFamily="34" charset="0"/>
              </a:rPr>
              <a:t>Prudencia, justicia, fortaleza y templanza</a:t>
            </a:r>
            <a:r>
              <a:rPr lang="es-ES_tradnl" sz="2400" dirty="0" smtClean="0">
                <a:solidFill>
                  <a:schemeClr val="bg1"/>
                </a:solidFill>
                <a:latin typeface="Verdana" panose="020B0604030504040204" pitchFamily="34" charset="0"/>
                <a:ea typeface="Verdana" panose="020B0604030504040204" pitchFamily="34" charset="0"/>
              </a:rPr>
              <a:t>.</a:t>
            </a:r>
          </a:p>
          <a:p>
            <a:pPr marL="266700" indent="0">
              <a:buNone/>
            </a:pPr>
            <a:endParaRPr lang="es-ES_tradnl" sz="2400" dirty="0" smtClean="0">
              <a:solidFill>
                <a:schemeClr val="bg1"/>
              </a:solidFill>
              <a:latin typeface="Verdana" panose="020B0604030504040204" pitchFamily="34" charset="0"/>
              <a:ea typeface="Verdana" panose="020B0604030504040204" pitchFamily="34" charset="0"/>
            </a:endParaRPr>
          </a:p>
          <a:p>
            <a:pPr marL="266700" indent="0">
              <a:buNone/>
            </a:pPr>
            <a:r>
              <a:rPr lang="es-ES_tradnl" sz="2400" b="1" u="sng" dirty="0" smtClean="0">
                <a:solidFill>
                  <a:schemeClr val="bg1"/>
                </a:solidFill>
                <a:latin typeface="Verdana" panose="020B0604030504040204" pitchFamily="34" charset="0"/>
                <a:ea typeface="Verdana" panose="020B0604030504040204" pitchFamily="34" charset="0"/>
              </a:rPr>
              <a:t>Virtud teologal</a:t>
            </a:r>
            <a:r>
              <a:rPr lang="es-ES_tradnl" sz="2400" b="1" dirty="0" smtClean="0">
                <a:solidFill>
                  <a:schemeClr val="bg1"/>
                </a:solidFill>
                <a:latin typeface="Verdana" panose="020B0604030504040204" pitchFamily="34" charset="0"/>
                <a:ea typeface="Verdana" panose="020B0604030504040204" pitchFamily="34" charset="0"/>
              </a:rPr>
              <a:t>: </a:t>
            </a:r>
            <a:r>
              <a:rPr lang="es-ES_tradnl" sz="2400" dirty="0" smtClean="0">
                <a:solidFill>
                  <a:schemeClr val="bg1"/>
                </a:solidFill>
                <a:latin typeface="Verdana" panose="020B0604030504040204" pitchFamily="34" charset="0"/>
                <a:ea typeface="Verdana" panose="020B0604030504040204" pitchFamily="34" charset="0"/>
              </a:rPr>
              <a:t>Aquellas que tienen a Dios como objeto. </a:t>
            </a:r>
            <a:r>
              <a:rPr lang="es-ES_tradnl" sz="2400" b="1" dirty="0" smtClean="0">
                <a:solidFill>
                  <a:schemeClr val="bg1"/>
                </a:solidFill>
                <a:latin typeface="Verdana" panose="020B0604030504040204" pitchFamily="34" charset="0"/>
                <a:ea typeface="Verdana" panose="020B0604030504040204" pitchFamily="34" charset="0"/>
              </a:rPr>
              <a:t>Fe, Esperanza y Caridad.</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4</a:t>
            </a:fld>
            <a:endParaRPr lang="en-US" dirty="0"/>
          </a:p>
        </p:txBody>
      </p:sp>
      <p:grpSp>
        <p:nvGrpSpPr>
          <p:cNvPr id="5" name="Grupo 4"/>
          <p:cNvGrpSpPr/>
          <p:nvPr/>
        </p:nvGrpSpPr>
        <p:grpSpPr>
          <a:xfrm>
            <a:off x="-304800" y="-19050"/>
            <a:ext cx="12630150" cy="997743"/>
            <a:chOff x="-304800" y="-19050"/>
            <a:chExt cx="12630150" cy="997743"/>
          </a:xfrm>
        </p:grpSpPr>
        <p:sp>
          <p:nvSpPr>
            <p:cNvPr id="6"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ES_tradnl" sz="2800" dirty="0"/>
                <a:t>VIRTUDES Y LA ORDENANZA DE LA </a:t>
              </a:r>
              <a:r>
                <a:rPr lang="es-ES_tradnl" sz="2800" dirty="0" smtClean="0"/>
                <a:t>ARMADA</a:t>
              </a:r>
              <a:endParaRPr lang="es-CL" sz="2800" b="1" dirty="0"/>
            </a:p>
          </p:txBody>
        </p:sp>
        <p:pic>
          <p:nvPicPr>
            <p:cNvPr id="8"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89739182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linds(horizont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linds(horizontal)">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sp>
        <p:nvSpPr>
          <p:cNvPr id="3" name="Marcador de contenido 2"/>
          <p:cNvSpPr>
            <a:spLocks noGrp="1"/>
          </p:cNvSpPr>
          <p:nvPr>
            <p:ph idx="1"/>
          </p:nvPr>
        </p:nvSpPr>
        <p:spPr/>
        <p:txBody>
          <a:bodyPr/>
          <a:lstStyle/>
          <a:p>
            <a:r>
              <a:rPr lang="es-ES" dirty="0"/>
              <a:t>Fuerza, vigor o valor.</a:t>
            </a:r>
          </a:p>
          <a:p>
            <a:r>
              <a:rPr lang="es-ES" b="1" dirty="0"/>
              <a:t>4.</a:t>
            </a:r>
            <a:r>
              <a:rPr lang="es-ES" dirty="0"/>
              <a:t> f. Poder o potestad de obrar.</a:t>
            </a:r>
          </a:p>
          <a:p>
            <a:r>
              <a:rPr lang="es-ES" b="1" dirty="0"/>
              <a:t>5.</a:t>
            </a:r>
            <a:r>
              <a:rPr lang="es-ES" dirty="0"/>
              <a:t> f. Integridad de ánimo y bondad de vida.</a:t>
            </a:r>
          </a:p>
          <a:p>
            <a:r>
              <a:rPr lang="es-ES" b="1" dirty="0"/>
              <a:t>6.</a:t>
            </a:r>
            <a:r>
              <a:rPr lang="es-ES" dirty="0"/>
              <a:t> f. Disposición constante del alma para las acciones conformes a la ley moral.</a:t>
            </a:r>
          </a:p>
          <a:p>
            <a:r>
              <a:rPr lang="es-ES" b="1" dirty="0"/>
              <a:t>7.</a:t>
            </a:r>
            <a:r>
              <a:rPr lang="es-ES" dirty="0"/>
              <a:t> f. Acción virtuosa o recto modo de proceder.</a:t>
            </a:r>
          </a:p>
          <a:p>
            <a:endParaRPr lang="en-US"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xmlns="" val="226107147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99789" y="2246351"/>
            <a:ext cx="4694569" cy="3304218"/>
          </a:xfrm>
          <a:solidFill>
            <a:schemeClr val="tx1">
              <a:lumMod val="85000"/>
            </a:schemeClr>
          </a:solidFill>
        </p:spPr>
        <p:txBody>
          <a:bodyPr>
            <a:normAutofit/>
          </a:bodyPr>
          <a:lstStyle/>
          <a:p>
            <a:pPr marL="266700" indent="0" algn="just">
              <a:lnSpc>
                <a:spcPct val="150000"/>
              </a:lnSpc>
              <a:buNone/>
            </a:pPr>
            <a:r>
              <a:rPr lang="es-ES" sz="2400" b="1" u="sng" dirty="0" smtClean="0">
                <a:solidFill>
                  <a:schemeClr val="bg1"/>
                </a:solidFill>
                <a:latin typeface="Verdana" panose="020B0604030504040204" pitchFamily="34" charset="0"/>
                <a:ea typeface="Verdana" panose="020B0604030504040204" pitchFamily="34" charset="0"/>
              </a:rPr>
              <a:t>JUSTICIA</a:t>
            </a:r>
            <a:r>
              <a:rPr lang="es-ES" sz="2400" b="1" u="sng" dirty="0">
                <a:solidFill>
                  <a:schemeClr val="bg1"/>
                </a:solidFill>
                <a:latin typeface="Verdana" panose="020B0604030504040204" pitchFamily="34" charset="0"/>
                <a:ea typeface="Verdana" panose="020B0604030504040204" pitchFamily="34" charset="0"/>
              </a:rPr>
              <a:t>.</a:t>
            </a:r>
            <a:endParaRPr lang="es-ES" sz="2400" b="1" u="sng" dirty="0" smtClean="0">
              <a:solidFill>
                <a:schemeClr val="bg1"/>
              </a:solidFill>
              <a:latin typeface="Verdana" panose="020B0604030504040204" pitchFamily="34" charset="0"/>
              <a:ea typeface="Verdana" panose="020B0604030504040204" pitchFamily="34" charset="0"/>
            </a:endParaRPr>
          </a:p>
          <a:p>
            <a:pPr marL="266700" indent="0" algn="just">
              <a:lnSpc>
                <a:spcPct val="150000"/>
              </a:lnSpc>
              <a:buNone/>
            </a:pPr>
            <a:r>
              <a:rPr lang="es-ES" sz="2400" b="1" u="sng" dirty="0" smtClean="0">
                <a:solidFill>
                  <a:schemeClr val="bg1"/>
                </a:solidFill>
                <a:latin typeface="Verdana" panose="020B0604030504040204" pitchFamily="34" charset="0"/>
                <a:ea typeface="Verdana" panose="020B0604030504040204" pitchFamily="34" charset="0"/>
              </a:rPr>
              <a:t>PRUDENCIA.</a:t>
            </a:r>
          </a:p>
          <a:p>
            <a:pPr marL="266700" indent="0" algn="just">
              <a:lnSpc>
                <a:spcPct val="150000"/>
              </a:lnSpc>
              <a:buNone/>
            </a:pPr>
            <a:r>
              <a:rPr lang="es-ES" sz="2400" b="1" u="sng" dirty="0" smtClean="0">
                <a:solidFill>
                  <a:schemeClr val="bg1"/>
                </a:solidFill>
                <a:latin typeface="Verdana" panose="020B0604030504040204" pitchFamily="34" charset="0"/>
                <a:ea typeface="Verdana" panose="020B0604030504040204" pitchFamily="34" charset="0"/>
              </a:rPr>
              <a:t>FORTALEZA.-</a:t>
            </a:r>
          </a:p>
          <a:p>
            <a:pPr marL="266700" indent="0" algn="just">
              <a:lnSpc>
                <a:spcPct val="150000"/>
              </a:lnSpc>
              <a:buNone/>
            </a:pPr>
            <a:r>
              <a:rPr lang="es-ES" sz="2400" b="1" u="sng" dirty="0" smtClean="0">
                <a:solidFill>
                  <a:schemeClr val="bg1"/>
                </a:solidFill>
                <a:latin typeface="Verdana" panose="020B0604030504040204" pitchFamily="34" charset="0"/>
                <a:ea typeface="Verdana" panose="020B0604030504040204" pitchFamily="34" charset="0"/>
              </a:rPr>
              <a:t>TEMPLANZA.</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6</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ES_tradnl" sz="2800" dirty="0"/>
                <a:t>VIRTUDES Y LA ORDENANZA DE LA </a:t>
              </a:r>
              <a:r>
                <a:rPr lang="es-ES_tradnl" sz="2800" dirty="0" smtClean="0"/>
                <a:t>ARMADA</a:t>
              </a:r>
              <a:endParaRPr lang="es-CL" sz="2800" b="1" dirty="0"/>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1" name="Marcador de contenido 2"/>
          <p:cNvSpPr txBox="1">
            <a:spLocks/>
          </p:cNvSpPr>
          <p:nvPr/>
        </p:nvSpPr>
        <p:spPr>
          <a:xfrm>
            <a:off x="791831" y="1091440"/>
            <a:ext cx="5315242" cy="681501"/>
          </a:xfrm>
          <a:prstGeom prst="rect">
            <a:avLst/>
          </a:prstGeom>
          <a:solidFill>
            <a:schemeClr val="tx1">
              <a:lumMod val="85000"/>
            </a:schemeClr>
          </a:solidFill>
        </p:spPr>
        <p:txBody>
          <a:bodyPr vert="horz" lIns="91440" tIns="45720" rIns="91440" bIns="45720" rtlCol="0" anchor="ctr">
            <a:normAutofit/>
          </a:bodyPr>
          <a:lst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a:lstStyle>
          <a:p>
            <a:pPr marL="266700" indent="0" algn="just">
              <a:buFont typeface="Arial"/>
              <a:buNone/>
            </a:pPr>
            <a:r>
              <a:rPr lang="es-ES" sz="2400" b="1" u="sng" dirty="0" smtClean="0">
                <a:solidFill>
                  <a:schemeClr val="bg1"/>
                </a:solidFill>
                <a:latin typeface="Verdana" panose="020B0604030504040204" pitchFamily="34" charset="0"/>
                <a:ea typeface="Verdana" panose="020B0604030504040204" pitchFamily="34" charset="0"/>
              </a:rPr>
              <a:t>VIRTUDES CARDINALES: </a:t>
            </a:r>
          </a:p>
        </p:txBody>
      </p:sp>
    </p:spTree>
    <p:extLst>
      <p:ext uri="{BB962C8B-B14F-4D97-AF65-F5344CB8AC3E}">
        <p14:creationId xmlns:p14="http://schemas.microsoft.com/office/powerpoint/2010/main" xmlns="" val="375772741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blinds(horizontal)">
                                      <p:cBhvr>
                                        <p:cTn id="2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2246351"/>
            <a:ext cx="10587369" cy="3304218"/>
          </a:xfrm>
          <a:solidFill>
            <a:schemeClr val="tx1">
              <a:lumMod val="85000"/>
            </a:schemeClr>
          </a:solidFill>
        </p:spPr>
        <p:txBody>
          <a:bodyPr>
            <a:normAutofit/>
          </a:bodyPr>
          <a:lstStyle/>
          <a:p>
            <a:pPr marL="266700" indent="0" algn="just">
              <a:buNone/>
            </a:pPr>
            <a:r>
              <a:rPr lang="es-ES" sz="2400" b="1" u="sng" dirty="0" smtClean="0">
                <a:solidFill>
                  <a:schemeClr val="bg1"/>
                </a:solidFill>
                <a:latin typeface="Verdana" panose="020B0604030504040204" pitchFamily="34" charset="0"/>
                <a:ea typeface="Verdana" panose="020B0604030504040204" pitchFamily="34" charset="0"/>
              </a:rPr>
              <a:t>JUSTICIA: </a:t>
            </a: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”Voluntad </a:t>
            </a:r>
            <a:r>
              <a:rPr lang="es-CL" sz="2400" b="1" dirty="0">
                <a:solidFill>
                  <a:schemeClr val="bg1"/>
                </a:solidFill>
                <a:latin typeface="Verdana" panose="020B0604030504040204" pitchFamily="34" charset="0"/>
                <a:ea typeface="Verdana" panose="020B0604030504040204" pitchFamily="34" charset="0"/>
              </a:rPr>
              <a:t>perpetua y constante de dar a cada cual lo </a:t>
            </a:r>
            <a:r>
              <a:rPr lang="es-CL" sz="2400" b="1" dirty="0" smtClean="0">
                <a:solidFill>
                  <a:schemeClr val="bg1"/>
                </a:solidFill>
                <a:latin typeface="Verdana" panose="020B0604030504040204" pitchFamily="34" charset="0"/>
                <a:ea typeface="Verdana" panose="020B0604030504040204" pitchFamily="34" charset="0"/>
              </a:rPr>
              <a:t>suyo”</a:t>
            </a:r>
            <a:r>
              <a:rPr lang="es-CL" sz="2400" dirty="0" smtClean="0">
                <a:solidFill>
                  <a:schemeClr val="bg1"/>
                </a:solidFill>
                <a:latin typeface="Verdana" panose="020B0604030504040204" pitchFamily="34" charset="0"/>
                <a:ea typeface="Verdana" panose="020B0604030504040204" pitchFamily="34" charset="0"/>
              </a:rPr>
              <a:t>.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7</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ES_tradnl" sz="2800" dirty="0"/>
                <a:t>VIRTUDES Y LA ORDENANZA DE LA </a:t>
              </a:r>
              <a:r>
                <a:rPr lang="es-ES_tradnl" sz="2800" dirty="0" smtClean="0"/>
                <a:t>ARMADA</a:t>
              </a:r>
              <a:endParaRPr lang="es-CL" sz="2800" b="1" dirty="0"/>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1" name="Marcador de contenido 2"/>
          <p:cNvSpPr txBox="1">
            <a:spLocks/>
          </p:cNvSpPr>
          <p:nvPr/>
        </p:nvSpPr>
        <p:spPr>
          <a:xfrm>
            <a:off x="791831" y="1091440"/>
            <a:ext cx="5315242" cy="681501"/>
          </a:xfrm>
          <a:prstGeom prst="rect">
            <a:avLst/>
          </a:prstGeom>
          <a:solidFill>
            <a:schemeClr val="tx1">
              <a:lumMod val="85000"/>
            </a:schemeClr>
          </a:solidFill>
        </p:spPr>
        <p:txBody>
          <a:bodyPr vert="horz" lIns="91440" tIns="45720" rIns="91440" bIns="45720" rtlCol="0" anchor="ctr">
            <a:normAutofit/>
          </a:bodyPr>
          <a:lst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a:lstStyle>
          <a:p>
            <a:pPr marL="266700" indent="0" algn="just">
              <a:buFont typeface="Arial"/>
              <a:buNone/>
            </a:pPr>
            <a:r>
              <a:rPr lang="es-ES" sz="2400" b="1" u="sng" dirty="0" smtClean="0">
                <a:solidFill>
                  <a:schemeClr val="bg1"/>
                </a:solidFill>
                <a:latin typeface="Verdana" panose="020B0604030504040204" pitchFamily="34" charset="0"/>
                <a:ea typeface="Verdana" panose="020B0604030504040204" pitchFamily="34" charset="0"/>
              </a:rPr>
              <a:t>VIRTUDES CARDINALES: </a:t>
            </a:r>
          </a:p>
        </p:txBody>
      </p:sp>
    </p:spTree>
    <p:extLst>
      <p:ext uri="{BB962C8B-B14F-4D97-AF65-F5344CB8AC3E}">
        <p14:creationId xmlns:p14="http://schemas.microsoft.com/office/powerpoint/2010/main" xmlns="" val="418887749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blinds(horizontal)">
                                      <p:cBhvr>
                                        <p:cTn id="1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2166975"/>
            <a:ext cx="10587369" cy="3383593"/>
          </a:xfrm>
          <a:solidFill>
            <a:schemeClr val="tx1">
              <a:lumMod val="85000"/>
            </a:schemeClr>
          </a:solidFill>
        </p:spPr>
        <p:txBody>
          <a:bodyPr>
            <a:normAutofit/>
          </a:bodyPr>
          <a:lstStyle/>
          <a:p>
            <a:pPr marL="171450" lvl="1" indent="0" algn="just">
              <a:buNone/>
            </a:pPr>
            <a:r>
              <a:rPr lang="es-ES" sz="2400" b="1" u="sng" dirty="0" smtClean="0">
                <a:solidFill>
                  <a:schemeClr val="bg1"/>
                </a:solidFill>
                <a:latin typeface="Verdana" panose="020B0604030504040204" pitchFamily="34" charset="0"/>
                <a:ea typeface="Verdana" panose="020B0604030504040204" pitchFamily="34" charset="0"/>
              </a:rPr>
              <a:t>PRUDENCIA: </a:t>
            </a:r>
            <a:endParaRPr lang="es-CL" sz="2400" dirty="0">
              <a:solidFill>
                <a:schemeClr val="bg1"/>
              </a:solidFill>
              <a:latin typeface="Verdana" panose="020B0604030504040204" pitchFamily="34" charset="0"/>
              <a:ea typeface="Verdana" panose="020B0604030504040204" pitchFamily="34" charset="0"/>
            </a:endParaRPr>
          </a:p>
          <a:p>
            <a:pPr marL="266700" lvl="1" indent="0" algn="just">
              <a:buNone/>
            </a:pPr>
            <a:r>
              <a:rPr lang="es-ES_tradnl" sz="2400" b="1" dirty="0" smtClean="0">
                <a:solidFill>
                  <a:schemeClr val="bg1"/>
                </a:solidFill>
                <a:latin typeface="Verdana" panose="020B0604030504040204" pitchFamily="34" charset="0"/>
                <a:ea typeface="Verdana" panose="020B0604030504040204" pitchFamily="34" charset="0"/>
              </a:rPr>
              <a:t>“Discernir </a:t>
            </a:r>
            <a:r>
              <a:rPr lang="es-ES_tradnl" sz="2400" b="1" dirty="0">
                <a:solidFill>
                  <a:schemeClr val="bg1"/>
                </a:solidFill>
                <a:latin typeface="Verdana" panose="020B0604030504040204" pitchFamily="34" charset="0"/>
                <a:ea typeface="Verdana" panose="020B0604030504040204" pitchFamily="34" charset="0"/>
              </a:rPr>
              <a:t>y distinguir lo que está bien de lo que está mal y actuar en </a:t>
            </a:r>
            <a:r>
              <a:rPr lang="es-ES_tradnl" sz="2400" b="1" dirty="0" smtClean="0">
                <a:solidFill>
                  <a:schemeClr val="bg1"/>
                </a:solidFill>
                <a:latin typeface="Verdana" panose="020B0604030504040204" pitchFamily="34" charset="0"/>
                <a:ea typeface="Verdana" panose="020B0604030504040204" pitchFamily="34" charset="0"/>
              </a:rPr>
              <a:t>consecuencia”. </a:t>
            </a:r>
          </a:p>
          <a:p>
            <a:pPr marL="266700" lvl="1" indent="0" algn="just">
              <a:buNone/>
            </a:pPr>
            <a:endParaRPr lang="es-CL" sz="2400" dirty="0" smtClean="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8</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ES_tradnl" sz="2800" dirty="0"/>
                <a:t>VIRTUDES Y LA ORDENANZA DE LA </a:t>
              </a:r>
              <a:r>
                <a:rPr lang="es-ES_tradnl" sz="2800" dirty="0" smtClean="0"/>
                <a:t>ARMADA</a:t>
              </a:r>
              <a:endParaRPr lang="es-CL" sz="2800" b="1" dirty="0"/>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1" name="Marcador de contenido 2"/>
          <p:cNvSpPr txBox="1">
            <a:spLocks/>
          </p:cNvSpPr>
          <p:nvPr/>
        </p:nvSpPr>
        <p:spPr>
          <a:xfrm>
            <a:off x="791831" y="1091440"/>
            <a:ext cx="5315242" cy="681501"/>
          </a:xfrm>
          <a:prstGeom prst="rect">
            <a:avLst/>
          </a:prstGeom>
          <a:solidFill>
            <a:schemeClr val="tx1">
              <a:lumMod val="85000"/>
            </a:schemeClr>
          </a:solidFill>
        </p:spPr>
        <p:txBody>
          <a:bodyPr vert="horz" lIns="91440" tIns="45720" rIns="91440" bIns="45720" rtlCol="0" anchor="ctr">
            <a:normAutofit/>
          </a:bodyPr>
          <a:lst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a:lstStyle>
          <a:p>
            <a:pPr marL="266700" indent="0" algn="just">
              <a:buFont typeface="Arial"/>
              <a:buNone/>
            </a:pPr>
            <a:r>
              <a:rPr lang="es-ES" sz="2400" b="1" u="sng" dirty="0" smtClean="0">
                <a:solidFill>
                  <a:schemeClr val="bg1"/>
                </a:solidFill>
                <a:latin typeface="Verdana" panose="020B0604030504040204" pitchFamily="34" charset="0"/>
                <a:ea typeface="Verdana" panose="020B0604030504040204" pitchFamily="34" charset="0"/>
              </a:rPr>
              <a:t>VIRTUDES CARDINALES: </a:t>
            </a:r>
          </a:p>
        </p:txBody>
      </p:sp>
    </p:spTree>
    <p:extLst>
      <p:ext uri="{BB962C8B-B14F-4D97-AF65-F5344CB8AC3E}">
        <p14:creationId xmlns:p14="http://schemas.microsoft.com/office/powerpoint/2010/main" xmlns="" val="339554029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blinds(horizontal)">
                                      <p:cBhvr>
                                        <p:cTn id="1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2210246"/>
            <a:ext cx="10587369" cy="3452617"/>
          </a:xfrm>
          <a:solidFill>
            <a:schemeClr val="tx1">
              <a:lumMod val="85000"/>
            </a:schemeClr>
          </a:solidFill>
        </p:spPr>
        <p:txBody>
          <a:bodyPr>
            <a:normAutofit/>
          </a:bodyPr>
          <a:lstStyle/>
          <a:p>
            <a:pPr marL="171450" lvl="1" indent="0" algn="just">
              <a:buNone/>
            </a:pPr>
            <a:r>
              <a:rPr lang="es-ES" sz="2400" b="1" u="sng" dirty="0" smtClean="0">
                <a:solidFill>
                  <a:schemeClr val="bg1"/>
                </a:solidFill>
                <a:latin typeface="Verdana" panose="020B0604030504040204" pitchFamily="34" charset="0"/>
                <a:ea typeface="Verdana" panose="020B0604030504040204" pitchFamily="34" charset="0"/>
              </a:rPr>
              <a:t>FORTALEZA:</a:t>
            </a:r>
            <a:endParaRPr lang="es-ES" sz="2400" dirty="0">
              <a:solidFill>
                <a:schemeClr val="bg1"/>
              </a:solidFill>
              <a:latin typeface="Verdana" panose="020B0604030504040204" pitchFamily="34" charset="0"/>
              <a:ea typeface="Verdana" panose="020B0604030504040204" pitchFamily="34" charset="0"/>
            </a:endParaRP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“Dominio </a:t>
            </a:r>
            <a:r>
              <a:rPr lang="es-CL" sz="2400" b="1" dirty="0">
                <a:solidFill>
                  <a:schemeClr val="bg1"/>
                </a:solidFill>
                <a:latin typeface="Verdana" panose="020B0604030504040204" pitchFamily="34" charset="0"/>
                <a:ea typeface="Verdana" panose="020B0604030504040204" pitchFamily="34" charset="0"/>
              </a:rPr>
              <a:t>habitual por la voluntad de todas las pasiones o reacciones que espontáneamente se dan en el hombre frente a fines arduos o </a:t>
            </a:r>
            <a:r>
              <a:rPr lang="es-CL" sz="2400" b="1" dirty="0" smtClean="0">
                <a:solidFill>
                  <a:schemeClr val="bg1"/>
                </a:solidFill>
                <a:latin typeface="Verdana" panose="020B0604030504040204" pitchFamily="34" charset="0"/>
                <a:ea typeface="Verdana" panose="020B0604030504040204" pitchFamily="34" charset="0"/>
              </a:rPr>
              <a:t>difíciles”.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9</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ES_tradnl" sz="2800" dirty="0"/>
                <a:t>VIRTUDES Y LA ORDENANZA DE LA </a:t>
              </a:r>
              <a:r>
                <a:rPr lang="es-ES_tradnl" sz="2800" dirty="0" smtClean="0"/>
                <a:t>ARMADA</a:t>
              </a:r>
              <a:endParaRPr lang="es-CL" sz="2800" b="1" dirty="0"/>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1" name="Marcador de contenido 2"/>
          <p:cNvSpPr txBox="1">
            <a:spLocks/>
          </p:cNvSpPr>
          <p:nvPr/>
        </p:nvSpPr>
        <p:spPr>
          <a:xfrm>
            <a:off x="791831" y="1091440"/>
            <a:ext cx="5315242" cy="681501"/>
          </a:xfrm>
          <a:prstGeom prst="rect">
            <a:avLst/>
          </a:prstGeom>
          <a:solidFill>
            <a:schemeClr val="tx1">
              <a:lumMod val="85000"/>
            </a:schemeClr>
          </a:solidFill>
        </p:spPr>
        <p:txBody>
          <a:bodyPr vert="horz" lIns="91440" tIns="45720" rIns="91440" bIns="45720" rtlCol="0" anchor="ctr">
            <a:normAutofit/>
          </a:bodyPr>
          <a:lst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a:lstStyle>
          <a:p>
            <a:pPr marL="266700" indent="0" algn="just">
              <a:buFont typeface="Arial"/>
              <a:buNone/>
            </a:pPr>
            <a:r>
              <a:rPr lang="es-ES" sz="2400" b="1" u="sng" dirty="0" smtClean="0">
                <a:solidFill>
                  <a:schemeClr val="bg1"/>
                </a:solidFill>
                <a:latin typeface="Verdana" panose="020B0604030504040204" pitchFamily="34" charset="0"/>
                <a:ea typeface="Verdana" panose="020B0604030504040204" pitchFamily="34" charset="0"/>
              </a:rPr>
              <a:t>VIRTUDES CARDINALES: </a:t>
            </a:r>
          </a:p>
        </p:txBody>
      </p:sp>
    </p:spTree>
    <p:extLst>
      <p:ext uri="{BB962C8B-B14F-4D97-AF65-F5344CB8AC3E}">
        <p14:creationId xmlns:p14="http://schemas.microsoft.com/office/powerpoint/2010/main" xmlns="" val="149136859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blinds(horizontal)">
                                      <p:cBhvr>
                                        <p:cTn id="1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2164424"/>
            <a:ext cx="10587369" cy="3402186"/>
          </a:xfrm>
          <a:solidFill>
            <a:schemeClr val="tx1">
              <a:lumMod val="85000"/>
            </a:schemeClr>
          </a:solidFill>
        </p:spPr>
        <p:txBody>
          <a:bodyPr>
            <a:normAutofit/>
          </a:bodyPr>
          <a:lstStyle/>
          <a:p>
            <a:pPr marL="266700" indent="0" algn="just">
              <a:buNone/>
            </a:pPr>
            <a:r>
              <a:rPr lang="es-ES" sz="2400" b="1" u="sng" dirty="0" smtClean="0">
                <a:solidFill>
                  <a:schemeClr val="bg1"/>
                </a:solidFill>
                <a:latin typeface="Verdana" panose="020B0604030504040204" pitchFamily="34" charset="0"/>
                <a:ea typeface="Verdana" panose="020B0604030504040204" pitchFamily="34" charset="0"/>
              </a:rPr>
              <a:t>TEMPLANZA , SOBRIEDAD Y AUSTERIDAD: </a:t>
            </a: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“Dominio </a:t>
            </a:r>
            <a:r>
              <a:rPr lang="es-CL" sz="2400" b="1" dirty="0">
                <a:solidFill>
                  <a:schemeClr val="bg1"/>
                </a:solidFill>
                <a:latin typeface="Verdana" panose="020B0604030504040204" pitchFamily="34" charset="0"/>
                <a:ea typeface="Verdana" panose="020B0604030504040204" pitchFamily="34" charset="0"/>
              </a:rPr>
              <a:t>habitual de la razón sobre los apetitos de los sentidos, en especial sobre aquellos cuya fuerza está dada por el placer ligado a la consecución de sus </a:t>
            </a:r>
            <a:r>
              <a:rPr lang="es-CL" sz="2400" b="1" dirty="0" smtClean="0">
                <a:solidFill>
                  <a:schemeClr val="bg1"/>
                </a:solidFill>
                <a:latin typeface="Verdana" panose="020B0604030504040204" pitchFamily="34" charset="0"/>
                <a:ea typeface="Verdana" panose="020B0604030504040204" pitchFamily="34" charset="0"/>
              </a:rPr>
              <a:t>objetos”</a:t>
            </a:r>
            <a:r>
              <a:rPr lang="es-CL" sz="2400" dirty="0" smtClean="0">
                <a:solidFill>
                  <a:schemeClr val="bg1"/>
                </a:solidFill>
                <a:latin typeface="Verdana" panose="020B0604030504040204" pitchFamily="34" charset="0"/>
                <a:ea typeface="Verdana" panose="020B0604030504040204" pitchFamily="34" charset="0"/>
              </a:rPr>
              <a:t>. </a:t>
            </a:r>
            <a:endParaRPr lang="es-ES" sz="2400" dirty="0" smtClean="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10</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ES_tradnl" sz="2800" dirty="0"/>
                <a:t>VIRTUDES Y LA ORDENANZA DE LA </a:t>
              </a:r>
              <a:r>
                <a:rPr lang="es-ES_tradnl" sz="2800" dirty="0" smtClean="0"/>
                <a:t>ARMADA</a:t>
              </a:r>
              <a:endParaRPr lang="es-CL" sz="2800" b="1" dirty="0"/>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1" name="Marcador de contenido 2"/>
          <p:cNvSpPr txBox="1">
            <a:spLocks/>
          </p:cNvSpPr>
          <p:nvPr/>
        </p:nvSpPr>
        <p:spPr>
          <a:xfrm>
            <a:off x="791831" y="1091440"/>
            <a:ext cx="5315242" cy="681501"/>
          </a:xfrm>
          <a:prstGeom prst="rect">
            <a:avLst/>
          </a:prstGeom>
          <a:solidFill>
            <a:schemeClr val="tx1">
              <a:lumMod val="85000"/>
            </a:schemeClr>
          </a:solidFill>
        </p:spPr>
        <p:txBody>
          <a:bodyPr vert="horz" lIns="91440" tIns="45720" rIns="91440" bIns="45720" rtlCol="0" anchor="ctr">
            <a:normAutofit/>
          </a:bodyPr>
          <a:lst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a:lstStyle>
          <a:p>
            <a:pPr marL="266700" indent="0" algn="just">
              <a:buFont typeface="Arial"/>
              <a:buNone/>
            </a:pPr>
            <a:r>
              <a:rPr lang="es-ES" sz="2400" b="1" u="sng" dirty="0" smtClean="0">
                <a:solidFill>
                  <a:schemeClr val="bg1"/>
                </a:solidFill>
                <a:latin typeface="Verdana" panose="020B0604030504040204" pitchFamily="34" charset="0"/>
                <a:ea typeface="Verdana" panose="020B0604030504040204" pitchFamily="34" charset="0"/>
              </a:rPr>
              <a:t>VIRTUDES CARDINALES: </a:t>
            </a:r>
          </a:p>
        </p:txBody>
      </p:sp>
    </p:spTree>
    <p:extLst>
      <p:ext uri="{BB962C8B-B14F-4D97-AF65-F5344CB8AC3E}">
        <p14:creationId xmlns:p14="http://schemas.microsoft.com/office/powerpoint/2010/main" xmlns="" val="192633496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blinds(horizontal)">
                                      <p:cBhvr>
                                        <p:cTn id="1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1782679"/>
            <a:ext cx="10587369" cy="3800098"/>
          </a:xfrm>
          <a:solidFill>
            <a:schemeClr val="tx1">
              <a:lumMod val="85000"/>
            </a:schemeClr>
          </a:solidFill>
        </p:spPr>
        <p:txBody>
          <a:bodyPr>
            <a:normAutofit/>
          </a:bodyPr>
          <a:lstStyle/>
          <a:p>
            <a:pPr marL="266700" lvl="1" indent="0" algn="just">
              <a:buNone/>
            </a:pPr>
            <a:r>
              <a:rPr lang="es-ES" sz="2400" b="1" u="sng" dirty="0" smtClean="0">
                <a:solidFill>
                  <a:schemeClr val="bg1"/>
                </a:solidFill>
                <a:latin typeface="Verdana" panose="020B0604030504040204" pitchFamily="34" charset="0"/>
                <a:ea typeface="Verdana" panose="020B0604030504040204" pitchFamily="34" charset="0"/>
              </a:rPr>
              <a:t>OBEDIENCIA:</a:t>
            </a:r>
            <a:endParaRPr lang="es-ES" sz="2400" dirty="0">
              <a:solidFill>
                <a:schemeClr val="bg1"/>
              </a:solidFill>
              <a:latin typeface="Verdana" panose="020B0604030504040204" pitchFamily="34" charset="0"/>
              <a:ea typeface="Verdana" panose="020B0604030504040204" pitchFamily="34" charset="0"/>
            </a:endParaRP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“La </a:t>
            </a:r>
            <a:r>
              <a:rPr lang="es-CL" sz="2400" b="1" dirty="0">
                <a:solidFill>
                  <a:schemeClr val="bg1"/>
                </a:solidFill>
                <a:latin typeface="Verdana" panose="020B0604030504040204" pitchFamily="34" charset="0"/>
                <a:ea typeface="Verdana" panose="020B0604030504040204" pitchFamily="34" charset="0"/>
              </a:rPr>
              <a:t>obediencia, como virtud moral, nace de la justicia y de la prudencia: es, en efecto, una exigencia de la subordinación de la persona a una finalidad común y a una Institución que trascienden a sus capacidades e intereses particulares, y de la necesidad de ordenar los propios actos según la </a:t>
            </a:r>
            <a:r>
              <a:rPr lang="es-CL" sz="2400" b="1" dirty="0" smtClean="0">
                <a:solidFill>
                  <a:schemeClr val="bg1"/>
                </a:solidFill>
                <a:latin typeface="Verdana" panose="020B0604030504040204" pitchFamily="34" charset="0"/>
                <a:ea typeface="Verdana" panose="020B0604030504040204" pitchFamily="34" charset="0"/>
              </a:rPr>
              <a:t>prudencia”.</a:t>
            </a:r>
            <a:r>
              <a:rPr lang="es-CL" sz="2400" dirty="0" smtClean="0">
                <a:solidFill>
                  <a:schemeClr val="bg1"/>
                </a:solidFill>
                <a:latin typeface="Verdana" panose="020B0604030504040204" pitchFamily="34" charset="0"/>
                <a:ea typeface="Verdana" panose="020B0604030504040204" pitchFamily="34" charset="0"/>
              </a:rPr>
              <a:t> </a:t>
            </a:r>
            <a:endParaRPr lang="es-ES_tradnl" sz="24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11</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a:t>
              </a:r>
              <a:r>
                <a:rPr lang="es-ES_tradnl" sz="2800" dirty="0"/>
                <a:t>VIRTUDES Y LA ORDENANZA DE LA </a:t>
              </a:r>
              <a:r>
                <a:rPr lang="es-ES_tradnl" sz="2800" dirty="0" smtClean="0"/>
                <a:t>ARMADA</a:t>
              </a:r>
              <a:endParaRPr lang="es-CL" sz="2800" b="1" dirty="0"/>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60840338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00099" y="3102637"/>
            <a:ext cx="10587369" cy="2710788"/>
          </a:xfrm>
          <a:solidFill>
            <a:schemeClr val="tx1">
              <a:lumMod val="85000"/>
            </a:schemeClr>
          </a:solidFill>
        </p:spPr>
        <p:txBody>
          <a:bodyPr>
            <a:normAutofit/>
          </a:bodyPr>
          <a:lstStyle/>
          <a:p>
            <a:pPr marL="266700" indent="0" algn="just">
              <a:buNone/>
            </a:pPr>
            <a:r>
              <a:rPr lang="es-ES" sz="2400" b="1" u="sng" dirty="0" smtClean="0">
                <a:solidFill>
                  <a:schemeClr val="bg1"/>
                </a:solidFill>
                <a:latin typeface="Verdana" panose="020B0604030504040204" pitchFamily="34" charset="0"/>
                <a:ea typeface="Verdana" panose="020B0604030504040204" pitchFamily="34" charset="0"/>
              </a:rPr>
              <a:t>PATRIOTISMO: </a:t>
            </a: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E</a:t>
            </a:r>
            <a:r>
              <a:rPr lang="es-CL" sz="2400" b="1" dirty="0" smtClean="0">
                <a:solidFill>
                  <a:schemeClr val="bg1"/>
                </a:solidFill>
                <a:latin typeface="Verdana" panose="020B0604030504040204" pitchFamily="34" charset="0"/>
                <a:ea typeface="Verdana" panose="020B0604030504040204" pitchFamily="34" charset="0"/>
              </a:rPr>
              <a:t>s </a:t>
            </a:r>
            <a:r>
              <a:rPr lang="es-CL" sz="2400" b="1" dirty="0">
                <a:solidFill>
                  <a:schemeClr val="bg1"/>
                </a:solidFill>
                <a:latin typeface="Verdana" panose="020B0604030504040204" pitchFamily="34" charset="0"/>
                <a:ea typeface="Verdana" panose="020B0604030504040204" pitchFamily="34" charset="0"/>
              </a:rPr>
              <a:t>el amor y respeto a la </a:t>
            </a:r>
            <a:r>
              <a:rPr lang="es-CL" sz="2400" b="1" dirty="0" smtClean="0">
                <a:solidFill>
                  <a:schemeClr val="bg1"/>
                </a:solidFill>
                <a:latin typeface="Verdana" panose="020B0604030504040204" pitchFamily="34" charset="0"/>
                <a:ea typeface="Verdana" panose="020B0604030504040204" pitchFamily="34" charset="0"/>
              </a:rPr>
              <a:t>PATRIA. Poseer </a:t>
            </a:r>
            <a:r>
              <a:rPr lang="es-CL" sz="2400" b="1" dirty="0">
                <a:solidFill>
                  <a:schemeClr val="bg1"/>
                </a:solidFill>
                <a:latin typeface="Verdana" panose="020B0604030504040204" pitchFamily="34" charset="0"/>
                <a:ea typeface="Verdana" panose="020B0604030504040204" pitchFamily="34" charset="0"/>
              </a:rPr>
              <a:t>el hábito que nos impulsa a tributar a la Patria y a todo lo que se relacione con ella, el honor y servicio debido, sin considerar los sacrificios que sea necesario </a:t>
            </a:r>
            <a:r>
              <a:rPr lang="es-CL" sz="2400" b="1" dirty="0" smtClean="0">
                <a:solidFill>
                  <a:schemeClr val="bg1"/>
                </a:solidFill>
                <a:latin typeface="Verdana" panose="020B0604030504040204" pitchFamily="34" charset="0"/>
                <a:ea typeface="Verdana" panose="020B0604030504040204" pitchFamily="34" charset="0"/>
              </a:rPr>
              <a:t>hacer”</a:t>
            </a:r>
            <a:r>
              <a:rPr lang="es-CL" sz="2400" dirty="0">
                <a:solidFill>
                  <a:schemeClr val="bg1"/>
                </a:solidFill>
                <a:latin typeface="Verdana" panose="020B0604030504040204" pitchFamily="34" charset="0"/>
                <a:ea typeface="Verdana" panose="020B0604030504040204" pitchFamily="34" charset="0"/>
              </a:rPr>
              <a:t>.</a:t>
            </a:r>
            <a:endParaRPr lang="es-ES" sz="2400" dirty="0" smtClean="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12</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1" name="Marcador de contenido 2"/>
          <p:cNvSpPr txBox="1">
            <a:spLocks/>
          </p:cNvSpPr>
          <p:nvPr/>
        </p:nvSpPr>
        <p:spPr>
          <a:xfrm>
            <a:off x="656583" y="1359163"/>
            <a:ext cx="6812127" cy="681501"/>
          </a:xfrm>
          <a:prstGeom prst="rect">
            <a:avLst/>
          </a:prstGeom>
          <a:solidFill>
            <a:schemeClr val="tx1">
              <a:lumMod val="85000"/>
            </a:schemeClr>
          </a:solidFill>
        </p:spPr>
        <p:txBody>
          <a:bodyPr vert="horz" lIns="91440" tIns="45720" rIns="91440" bIns="45720" rtlCol="0" anchor="ctr">
            <a:normAutofit fontScale="92500"/>
          </a:bodyPr>
          <a:lst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a:lstStyle>
          <a:p>
            <a:pPr marL="266700" indent="0" algn="just">
              <a:buFont typeface="Arial"/>
              <a:buNone/>
            </a:pPr>
            <a:r>
              <a:rPr lang="es-ES" sz="2400" b="1" u="sng" dirty="0" smtClean="0">
                <a:solidFill>
                  <a:schemeClr val="bg1"/>
                </a:solidFill>
                <a:latin typeface="Verdana" panose="020B0604030504040204" pitchFamily="34" charset="0"/>
                <a:ea typeface="Verdana" panose="020B0604030504040204" pitchFamily="34" charset="0"/>
              </a:rPr>
              <a:t>VIRTUDES MORALES FUNDAMENTALES : </a:t>
            </a:r>
          </a:p>
        </p:txBody>
      </p:sp>
    </p:spTree>
    <p:extLst>
      <p:ext uri="{BB962C8B-B14F-4D97-AF65-F5344CB8AC3E}">
        <p14:creationId xmlns:p14="http://schemas.microsoft.com/office/powerpoint/2010/main" xmlns="" val="106106567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blinds(horizontal)">
                                      <p:cBhvr>
                                        <p:cTn id="1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704929"/>
            <a:ext cx="11341100" cy="4165646"/>
          </a:xfrm>
          <a:solidFill>
            <a:schemeClr val="tx1">
              <a:lumMod val="85000"/>
            </a:schemeClr>
          </a:solidFill>
          <a:ln>
            <a:solidFill>
              <a:schemeClr val="accent3">
                <a:lumMod val="40000"/>
                <a:lumOff val="60000"/>
              </a:schemeClr>
            </a:solidFill>
          </a:ln>
        </p:spPr>
        <p:txBody>
          <a:bodyPr>
            <a:noAutofit/>
          </a:bodyPr>
          <a:lstStyle/>
          <a:p>
            <a:pPr marL="273050" indent="0" algn="just">
              <a:buNone/>
            </a:pPr>
            <a:r>
              <a:rPr lang="es-ES" sz="2400" b="1" u="sng" dirty="0" smtClean="0">
                <a:solidFill>
                  <a:schemeClr val="bg1"/>
                </a:solidFill>
                <a:latin typeface="Verdana" panose="020B0604030504040204" pitchFamily="34" charset="0"/>
                <a:ea typeface="Verdana" panose="020B0604030504040204" pitchFamily="34" charset="0"/>
              </a:rPr>
              <a:t>VALOR: </a:t>
            </a: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“Fuerza </a:t>
            </a:r>
            <a:r>
              <a:rPr lang="es-CL" sz="2400" b="1" dirty="0">
                <a:solidFill>
                  <a:schemeClr val="bg1"/>
                </a:solidFill>
                <a:latin typeface="Verdana" panose="020B0604030504040204" pitchFamily="34" charset="0"/>
                <a:ea typeface="Verdana" panose="020B0604030504040204" pitchFamily="34" charset="0"/>
              </a:rPr>
              <a:t>espiritual que posee el hombre, fundamentada en ideales superiores, que impulsa al individuo a cumplir con su deber a acometer resueltamente grandes empresas sin dejarse atemorizar ante amenazas y </a:t>
            </a:r>
            <a:r>
              <a:rPr lang="es-CL" sz="2400" b="1" dirty="0" smtClean="0">
                <a:solidFill>
                  <a:schemeClr val="bg1"/>
                </a:solidFill>
                <a:latin typeface="Verdana" panose="020B0604030504040204" pitchFamily="34" charset="0"/>
                <a:ea typeface="Verdana" panose="020B0604030504040204" pitchFamily="34" charset="0"/>
              </a:rPr>
              <a:t>peligros”.</a:t>
            </a:r>
            <a:r>
              <a:rPr lang="es-CL" sz="2400" dirty="0" smtClean="0">
                <a:solidFill>
                  <a:schemeClr val="bg1"/>
                </a:solidFill>
                <a:latin typeface="Verdana" panose="020B0604030504040204" pitchFamily="34" charset="0"/>
                <a:ea typeface="Verdana" panose="020B0604030504040204" pitchFamily="34" charset="0"/>
              </a:rPr>
              <a:t>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13</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29653505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718799"/>
            <a:ext cx="11341100" cy="3895938"/>
          </a:xfrm>
          <a:solidFill>
            <a:schemeClr val="tx1">
              <a:lumMod val="85000"/>
            </a:schemeClr>
          </a:solidFill>
          <a:ln>
            <a:solidFill>
              <a:schemeClr val="accent3">
                <a:lumMod val="40000"/>
                <a:lumOff val="60000"/>
              </a:schemeClr>
            </a:solidFill>
          </a:ln>
        </p:spPr>
        <p:txBody>
          <a:bodyPr>
            <a:noAutofit/>
          </a:bodyPr>
          <a:lstStyle/>
          <a:p>
            <a:pPr marL="273050" lvl="1" indent="0" algn="just">
              <a:buNone/>
            </a:pPr>
            <a:r>
              <a:rPr lang="es-ES" sz="2600" b="1" u="sng" dirty="0" smtClean="0">
                <a:solidFill>
                  <a:schemeClr val="bg1"/>
                </a:solidFill>
                <a:latin typeface="Verdana" panose="020B0604030504040204" pitchFamily="34" charset="0"/>
                <a:ea typeface="Verdana" panose="020B0604030504040204" pitchFamily="34" charset="0"/>
              </a:rPr>
              <a:t>HONOR MILITAR: </a:t>
            </a:r>
            <a:endParaRPr lang="es-CL" sz="2600" dirty="0">
              <a:solidFill>
                <a:schemeClr val="bg1"/>
              </a:solidFill>
              <a:latin typeface="Verdana" panose="020B0604030504040204" pitchFamily="34" charset="0"/>
              <a:ea typeface="Verdana" panose="020B0604030504040204" pitchFamily="34" charset="0"/>
            </a:endParaRPr>
          </a:p>
          <a:p>
            <a:pPr marL="266700" lvl="1" indent="0" algn="just">
              <a:buNone/>
            </a:pPr>
            <a:r>
              <a:rPr lang="es-ES_tradnl" sz="2600" b="1" dirty="0" smtClean="0">
                <a:solidFill>
                  <a:schemeClr val="bg1"/>
                </a:solidFill>
                <a:latin typeface="Verdana" panose="020B0604030504040204" pitchFamily="34" charset="0"/>
                <a:ea typeface="Verdana" panose="020B0604030504040204" pitchFamily="34" charset="0"/>
              </a:rPr>
              <a:t>“</a:t>
            </a:r>
            <a:r>
              <a:rPr lang="es-CL" sz="2600" b="1" dirty="0">
                <a:solidFill>
                  <a:schemeClr val="bg1"/>
                </a:solidFill>
                <a:latin typeface="Verdana" panose="020B0604030504040204" pitchFamily="34" charset="0"/>
                <a:ea typeface="Verdana" panose="020B0604030504040204" pitchFamily="34" charset="0"/>
              </a:rPr>
              <a:t>C</a:t>
            </a:r>
            <a:r>
              <a:rPr lang="es-CL" sz="2600" b="1" dirty="0" smtClean="0">
                <a:solidFill>
                  <a:schemeClr val="bg1"/>
                </a:solidFill>
                <a:latin typeface="Verdana" panose="020B0604030504040204" pitchFamily="34" charset="0"/>
                <a:ea typeface="Verdana" panose="020B0604030504040204" pitchFamily="34" charset="0"/>
              </a:rPr>
              <a:t>ualidad </a:t>
            </a:r>
            <a:r>
              <a:rPr lang="es-CL" sz="2600" b="1" dirty="0">
                <a:solidFill>
                  <a:schemeClr val="bg1"/>
                </a:solidFill>
                <a:latin typeface="Verdana" panose="020B0604030504040204" pitchFamily="34" charset="0"/>
                <a:ea typeface="Verdana" panose="020B0604030504040204" pitchFamily="34" charset="0"/>
              </a:rPr>
              <a:t>moral que impulsa al hombre a comportarse de manera tal que pueda conservar su propia estimación y ser merecedor de la consideración y respeto de los </a:t>
            </a:r>
            <a:r>
              <a:rPr lang="es-CL" sz="2600" b="1" dirty="0" smtClean="0">
                <a:solidFill>
                  <a:schemeClr val="bg1"/>
                </a:solidFill>
                <a:latin typeface="Verdana" panose="020B0604030504040204" pitchFamily="34" charset="0"/>
                <a:ea typeface="Verdana" panose="020B0604030504040204" pitchFamily="34" charset="0"/>
              </a:rPr>
              <a:t>demás”.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14</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130091384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31801" y="1763250"/>
            <a:ext cx="11341100" cy="4050176"/>
          </a:xfrm>
          <a:solidFill>
            <a:schemeClr val="tx1">
              <a:lumMod val="85000"/>
            </a:schemeClr>
          </a:solidFill>
        </p:spPr>
        <p:txBody>
          <a:bodyPr>
            <a:noAutofit/>
          </a:bodyPr>
          <a:lstStyle/>
          <a:p>
            <a:pPr marL="266700" lvl="1" indent="0" algn="just">
              <a:buNone/>
            </a:pPr>
            <a:r>
              <a:rPr lang="es-ES" sz="2400" b="1" u="sng" dirty="0" smtClean="0">
                <a:solidFill>
                  <a:schemeClr val="bg1"/>
                </a:solidFill>
                <a:latin typeface="Verdana" panose="020B0604030504040204" pitchFamily="34" charset="0"/>
                <a:ea typeface="Verdana" panose="020B0604030504040204" pitchFamily="34" charset="0"/>
              </a:rPr>
              <a:t>LEALTAD</a:t>
            </a:r>
            <a:r>
              <a:rPr lang="es-ES" sz="2400" b="1" dirty="0" smtClean="0">
                <a:solidFill>
                  <a:schemeClr val="bg1"/>
                </a:solidFill>
                <a:latin typeface="Verdana" panose="020B0604030504040204" pitchFamily="34" charset="0"/>
                <a:ea typeface="Verdana" panose="020B0604030504040204" pitchFamily="34" charset="0"/>
              </a:rPr>
              <a:t>:</a:t>
            </a:r>
            <a:endParaRPr lang="es-ES" sz="2400" b="1" dirty="0">
              <a:solidFill>
                <a:schemeClr val="bg1"/>
              </a:solidFill>
              <a:latin typeface="Verdana" panose="020B0604030504040204" pitchFamily="34" charset="0"/>
              <a:ea typeface="Verdana" panose="020B0604030504040204" pitchFamily="34" charset="0"/>
            </a:endParaRP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D</a:t>
            </a:r>
            <a:r>
              <a:rPr lang="es-CL" sz="2400" b="1" dirty="0" smtClean="0">
                <a:solidFill>
                  <a:schemeClr val="bg1"/>
                </a:solidFill>
                <a:latin typeface="Verdana" panose="020B0604030504040204" pitchFamily="34" charset="0"/>
                <a:ea typeface="Verdana" panose="020B0604030504040204" pitchFamily="34" charset="0"/>
              </a:rPr>
              <a:t>evoción </a:t>
            </a:r>
            <a:r>
              <a:rPr lang="es-CL" sz="2400" b="1" dirty="0">
                <a:solidFill>
                  <a:schemeClr val="bg1"/>
                </a:solidFill>
                <a:latin typeface="Verdana" panose="020B0604030504040204" pitchFamily="34" charset="0"/>
                <a:ea typeface="Verdana" panose="020B0604030504040204" pitchFamily="34" charset="0"/>
              </a:rPr>
              <a:t>sincera, voluntaria e infalible hacia una causa. Representa la obligación moral de ser sincero para con el servicio y para con las leyes de la fidelidad, del honor y de la </a:t>
            </a:r>
            <a:r>
              <a:rPr lang="es-CL" sz="2400" b="1" dirty="0" smtClean="0">
                <a:solidFill>
                  <a:schemeClr val="bg1"/>
                </a:solidFill>
                <a:latin typeface="Verdana" panose="020B0604030504040204" pitchFamily="34" charset="0"/>
                <a:ea typeface="Verdana" panose="020B0604030504040204" pitchFamily="34" charset="0"/>
              </a:rPr>
              <a:t>hombría”.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15</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209239591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1388598"/>
            <a:ext cx="10587369" cy="5259851"/>
          </a:xfrm>
          <a:solidFill>
            <a:schemeClr val="tx1">
              <a:lumMod val="85000"/>
            </a:schemeClr>
          </a:solidFill>
        </p:spPr>
        <p:txBody>
          <a:bodyPr>
            <a:normAutofit/>
          </a:bodyPr>
          <a:lstStyle/>
          <a:p>
            <a:pPr marL="266700" indent="0" algn="just">
              <a:buNone/>
            </a:pPr>
            <a:r>
              <a:rPr lang="es-ES" sz="2400" b="1" u="sng" dirty="0" smtClean="0">
                <a:solidFill>
                  <a:schemeClr val="bg1"/>
                </a:solidFill>
                <a:latin typeface="Verdana" panose="020B0604030504040204" pitchFamily="34" charset="0"/>
                <a:ea typeface="Verdana" panose="020B0604030504040204" pitchFamily="34" charset="0"/>
              </a:rPr>
              <a:t>ABNEGACIÓN: </a:t>
            </a: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S</a:t>
            </a:r>
            <a:r>
              <a:rPr lang="es-CL" sz="2400" b="1" dirty="0" smtClean="0">
                <a:solidFill>
                  <a:schemeClr val="bg1"/>
                </a:solidFill>
                <a:latin typeface="Verdana" panose="020B0604030504040204" pitchFamily="34" charset="0"/>
                <a:ea typeface="Verdana" panose="020B0604030504040204" pitchFamily="34" charset="0"/>
              </a:rPr>
              <a:t>acrificio </a:t>
            </a:r>
            <a:r>
              <a:rPr lang="es-CL" sz="2400" b="1" dirty="0">
                <a:solidFill>
                  <a:schemeClr val="bg1"/>
                </a:solidFill>
                <a:latin typeface="Verdana" panose="020B0604030504040204" pitchFamily="34" charset="0"/>
                <a:ea typeface="Verdana" panose="020B0604030504040204" pitchFamily="34" charset="0"/>
              </a:rPr>
              <a:t>de la voluntad, de los afectos o de los bienes materiales en el cumplimiento del deber para con Dios, la Patria y el </a:t>
            </a:r>
            <a:r>
              <a:rPr lang="es-CL" sz="2400" b="1" dirty="0" smtClean="0">
                <a:solidFill>
                  <a:schemeClr val="bg1"/>
                </a:solidFill>
                <a:latin typeface="Verdana" panose="020B0604030504040204" pitchFamily="34" charset="0"/>
                <a:ea typeface="Verdana" panose="020B0604030504040204" pitchFamily="34" charset="0"/>
              </a:rPr>
              <a:t>Hogar”.</a:t>
            </a:r>
            <a:r>
              <a:rPr lang="es-CL" sz="2400" dirty="0" smtClean="0">
                <a:solidFill>
                  <a:schemeClr val="bg1"/>
                </a:solidFill>
                <a:latin typeface="Verdana" panose="020B0604030504040204" pitchFamily="34" charset="0"/>
                <a:ea typeface="Verdana" panose="020B0604030504040204" pitchFamily="34" charset="0"/>
              </a:rPr>
              <a:t> </a:t>
            </a:r>
          </a:p>
          <a:p>
            <a:pPr marL="266700" lvl="1" indent="0" algn="just">
              <a:buNone/>
            </a:pPr>
            <a:endParaRPr lang="es-CL" sz="2400" dirty="0" smtClean="0">
              <a:solidFill>
                <a:schemeClr val="bg1"/>
              </a:solidFill>
              <a:latin typeface="Verdana" panose="020B0604030504040204" pitchFamily="34" charset="0"/>
              <a:ea typeface="Verdana" panose="020B0604030504040204" pitchFamily="34" charset="0"/>
            </a:endParaRPr>
          </a:p>
          <a:p>
            <a:pPr marL="266700" lvl="1" indent="0" algn="just">
              <a:buNone/>
            </a:pPr>
            <a:r>
              <a:rPr lang="es-ES_tradnl" sz="2400" dirty="0" smtClean="0">
                <a:solidFill>
                  <a:schemeClr val="bg1"/>
                </a:solidFill>
                <a:latin typeface="Verdana" panose="020B0604030504040204" pitchFamily="34" charset="0"/>
                <a:ea typeface="Verdana" panose="020B0604030504040204" pitchFamily="34" charset="0"/>
              </a:rPr>
              <a:t> </a:t>
            </a:r>
            <a:r>
              <a:rPr lang="es-ES_tradnl" sz="2400" b="1" u="sng" dirty="0" smtClean="0">
                <a:solidFill>
                  <a:schemeClr val="bg1"/>
                </a:solidFill>
                <a:latin typeface="Verdana" panose="020B0604030504040204" pitchFamily="34" charset="0"/>
                <a:ea typeface="Verdana" panose="020B0604030504040204" pitchFamily="34" charset="0"/>
              </a:rPr>
              <a:t>ESP</a:t>
            </a:r>
            <a:r>
              <a:rPr lang="es-ES" sz="2400" b="1" u="sng" dirty="0" smtClean="0">
                <a:solidFill>
                  <a:schemeClr val="bg1"/>
                </a:solidFill>
                <a:latin typeface="Verdana" panose="020B0604030504040204" pitchFamily="34" charset="0"/>
                <a:ea typeface="Verdana" panose="020B0604030504040204" pitchFamily="34" charset="0"/>
              </a:rPr>
              <a:t>ÍRITU DE CUERPO: </a:t>
            </a:r>
            <a:endParaRPr lang="es-CL" sz="2400" dirty="0">
              <a:solidFill>
                <a:schemeClr val="bg1"/>
              </a:solidFill>
              <a:latin typeface="Verdana" panose="020B0604030504040204" pitchFamily="34" charset="0"/>
              <a:ea typeface="Verdana" panose="020B0604030504040204" pitchFamily="34" charset="0"/>
            </a:endParaRPr>
          </a:p>
          <a:p>
            <a:pPr marL="266700" lvl="1" indent="0" algn="just">
              <a:buNone/>
            </a:pPr>
            <a:r>
              <a:rPr lang="es-ES_tradnl" sz="2400" b="1" dirty="0" smtClean="0">
                <a:solidFill>
                  <a:schemeClr val="bg1"/>
                </a:solidFill>
                <a:latin typeface="Verdana" panose="020B0604030504040204" pitchFamily="34" charset="0"/>
                <a:ea typeface="Verdana" panose="020B0604030504040204" pitchFamily="34" charset="0"/>
              </a:rPr>
              <a:t>“S</a:t>
            </a:r>
            <a:r>
              <a:rPr lang="es-CL" sz="2400" b="1" dirty="0" smtClean="0">
                <a:solidFill>
                  <a:schemeClr val="bg1"/>
                </a:solidFill>
                <a:latin typeface="Verdana" panose="020B0604030504040204" pitchFamily="34" charset="0"/>
                <a:ea typeface="Verdana" panose="020B0604030504040204" pitchFamily="34" charset="0"/>
              </a:rPr>
              <a:t>entimiento </a:t>
            </a:r>
            <a:r>
              <a:rPr lang="es-CL" sz="2400" b="1" dirty="0">
                <a:solidFill>
                  <a:schemeClr val="bg1"/>
                </a:solidFill>
                <a:latin typeface="Verdana" panose="020B0604030504040204" pitchFamily="34" charset="0"/>
                <a:ea typeface="Verdana" panose="020B0604030504040204" pitchFamily="34" charset="0"/>
              </a:rPr>
              <a:t>que hace al hombre guardar afecto y cariño a todo aquello por lo cual él se sacrifica y también a todos cuantos comparten con </a:t>
            </a:r>
            <a:r>
              <a:rPr lang="es-CL" sz="2400" b="1" dirty="0" smtClean="0">
                <a:solidFill>
                  <a:schemeClr val="bg1"/>
                </a:solidFill>
                <a:latin typeface="Verdana" panose="020B0604030504040204" pitchFamily="34" charset="0"/>
                <a:ea typeface="Verdana" panose="020B0604030504040204" pitchFamily="34" charset="0"/>
              </a:rPr>
              <a:t>él”. </a:t>
            </a:r>
            <a:endParaRPr lang="es-ES_tradnl" sz="2400" dirty="0" smtClean="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16</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48131079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16590" y="1509249"/>
            <a:ext cx="10587369" cy="4224801"/>
          </a:xfrm>
          <a:solidFill>
            <a:schemeClr val="tx1">
              <a:lumMod val="85000"/>
            </a:schemeClr>
          </a:solidFill>
        </p:spPr>
        <p:txBody>
          <a:bodyPr>
            <a:noAutofit/>
          </a:bodyPr>
          <a:lstStyle/>
          <a:p>
            <a:pPr marL="266700" indent="0" algn="just">
              <a:lnSpc>
                <a:spcPct val="120000"/>
              </a:lnSpc>
              <a:buNone/>
            </a:pPr>
            <a:r>
              <a:rPr lang="es-ES" sz="2400" b="1" u="sng" dirty="0" smtClean="0">
                <a:solidFill>
                  <a:schemeClr val="bg1"/>
                </a:solidFill>
                <a:latin typeface="Verdana" panose="020B0604030504040204" pitchFamily="34" charset="0"/>
                <a:ea typeface="Verdana" panose="020B0604030504040204" pitchFamily="34" charset="0"/>
              </a:rPr>
              <a:t>SUBORDINACIÓN: </a:t>
            </a:r>
          </a:p>
          <a:p>
            <a:pPr marL="266700" lvl="1" indent="0" algn="just">
              <a:lnSpc>
                <a:spcPct val="120000"/>
              </a:lnSpc>
              <a:buNone/>
            </a:pPr>
            <a:r>
              <a:rPr lang="es-CL" sz="2400" b="1" dirty="0" smtClean="0">
                <a:solidFill>
                  <a:schemeClr val="bg1"/>
                </a:solidFill>
                <a:latin typeface="Verdana" panose="020B0604030504040204" pitchFamily="34" charset="0"/>
                <a:ea typeface="Verdana" panose="020B0604030504040204" pitchFamily="34" charset="0"/>
              </a:rPr>
              <a:t>“Obediencia </a:t>
            </a:r>
            <a:r>
              <a:rPr lang="es-CL" sz="2400" b="1" dirty="0">
                <a:solidFill>
                  <a:schemeClr val="bg1"/>
                </a:solidFill>
                <a:latin typeface="Verdana" panose="020B0604030504040204" pitchFamily="34" charset="0"/>
                <a:ea typeface="Verdana" panose="020B0604030504040204" pitchFamily="34" charset="0"/>
              </a:rPr>
              <a:t>leal e inteligente que el subalterno le debe al superior.</a:t>
            </a:r>
            <a:r>
              <a:rPr lang="es-ES_tradnl" sz="2400" b="1" dirty="0">
                <a:solidFill>
                  <a:schemeClr val="bg1"/>
                </a:solidFill>
                <a:latin typeface="Verdana" panose="020B0604030504040204" pitchFamily="34" charset="0"/>
                <a:ea typeface="Verdana" panose="020B0604030504040204" pitchFamily="34" charset="0"/>
              </a:rPr>
              <a:t> </a:t>
            </a:r>
            <a:r>
              <a:rPr lang="es-ES_tradnl" sz="2400" b="1" dirty="0" smtClean="0">
                <a:solidFill>
                  <a:schemeClr val="bg1"/>
                </a:solidFill>
                <a:latin typeface="Verdana" panose="020B0604030504040204" pitchFamily="34" charset="0"/>
                <a:ea typeface="Verdana" panose="020B0604030504040204" pitchFamily="34" charset="0"/>
              </a:rPr>
              <a:t>H</a:t>
            </a:r>
            <a:r>
              <a:rPr lang="es-CL" sz="2400" b="1" dirty="0" err="1" smtClean="0">
                <a:solidFill>
                  <a:schemeClr val="bg1"/>
                </a:solidFill>
                <a:latin typeface="Verdana" panose="020B0604030504040204" pitchFamily="34" charset="0"/>
                <a:ea typeface="Verdana" panose="020B0604030504040204" pitchFamily="34" charset="0"/>
              </a:rPr>
              <a:t>idalguía</a:t>
            </a:r>
            <a:r>
              <a:rPr lang="es-CL" sz="2400" b="1" dirty="0" smtClean="0">
                <a:solidFill>
                  <a:schemeClr val="bg1"/>
                </a:solidFill>
                <a:latin typeface="Verdana" panose="020B0604030504040204" pitchFamily="34" charset="0"/>
                <a:ea typeface="Verdana" panose="020B0604030504040204" pitchFamily="34" charset="0"/>
              </a:rPr>
              <a:t> </a:t>
            </a:r>
            <a:r>
              <a:rPr lang="es-CL" sz="2400" b="1" dirty="0">
                <a:solidFill>
                  <a:schemeClr val="bg1"/>
                </a:solidFill>
                <a:latin typeface="Verdana" panose="020B0604030504040204" pitchFamily="34" charset="0"/>
                <a:ea typeface="Verdana" panose="020B0604030504040204" pitchFamily="34" charset="0"/>
              </a:rPr>
              <a:t>y la caballerosidad: el hombre leal es franco, caballero y </a:t>
            </a:r>
            <a:r>
              <a:rPr lang="es-CL" sz="2400" b="1" dirty="0" smtClean="0">
                <a:solidFill>
                  <a:schemeClr val="bg1"/>
                </a:solidFill>
                <a:latin typeface="Verdana" panose="020B0604030504040204" pitchFamily="34" charset="0"/>
                <a:ea typeface="Verdana" panose="020B0604030504040204" pitchFamily="34" charset="0"/>
              </a:rPr>
              <a:t>veraz”. </a:t>
            </a:r>
            <a:endParaRPr lang="es-CL" sz="2400" dirty="0" smtClean="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17</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133175383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1547349"/>
            <a:ext cx="10587369" cy="4529601"/>
          </a:xfrm>
          <a:solidFill>
            <a:schemeClr val="tx1">
              <a:lumMod val="85000"/>
            </a:schemeClr>
          </a:solidFill>
        </p:spPr>
        <p:txBody>
          <a:bodyPr>
            <a:noAutofit/>
          </a:bodyPr>
          <a:lstStyle/>
          <a:p>
            <a:pPr marL="266700" lvl="1" indent="0" algn="just">
              <a:lnSpc>
                <a:spcPct val="120000"/>
              </a:lnSpc>
              <a:buNone/>
            </a:pPr>
            <a:r>
              <a:rPr lang="es-ES" sz="2400" b="1" u="sng" dirty="0" smtClean="0">
                <a:solidFill>
                  <a:schemeClr val="bg1"/>
                </a:solidFill>
                <a:latin typeface="Verdana" panose="020B0604030504040204" pitchFamily="34" charset="0"/>
                <a:ea typeface="Verdana" panose="020B0604030504040204" pitchFamily="34" charset="0"/>
              </a:rPr>
              <a:t>DISCIPLINA: </a:t>
            </a:r>
            <a:endParaRPr lang="es-CL" sz="2400" dirty="0">
              <a:solidFill>
                <a:schemeClr val="bg1"/>
              </a:solidFill>
              <a:latin typeface="Verdana" panose="020B0604030504040204" pitchFamily="34" charset="0"/>
              <a:ea typeface="Verdana" panose="020B0604030504040204" pitchFamily="34" charset="0"/>
            </a:endParaRPr>
          </a:p>
          <a:p>
            <a:pPr marL="266700" lvl="1" indent="0" algn="just">
              <a:lnSpc>
                <a:spcPct val="120000"/>
              </a:lnSpc>
              <a:buNone/>
            </a:pPr>
            <a:r>
              <a:rPr lang="es-ES_tradn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O</a:t>
            </a:r>
            <a:r>
              <a:rPr lang="es-CL" sz="2400" b="1" dirty="0" smtClean="0">
                <a:solidFill>
                  <a:schemeClr val="bg1"/>
                </a:solidFill>
                <a:latin typeface="Verdana" panose="020B0604030504040204" pitchFamily="34" charset="0"/>
                <a:ea typeface="Verdana" panose="020B0604030504040204" pitchFamily="34" charset="0"/>
              </a:rPr>
              <a:t>rdenación </a:t>
            </a:r>
            <a:r>
              <a:rPr lang="es-CL" sz="2400" b="1" dirty="0">
                <a:solidFill>
                  <a:schemeClr val="bg1"/>
                </a:solidFill>
                <a:latin typeface="Verdana" panose="020B0604030504040204" pitchFamily="34" charset="0"/>
                <a:ea typeface="Verdana" panose="020B0604030504040204" pitchFamily="34" charset="0"/>
              </a:rPr>
              <a:t>de los deberes y atribuciones de los miembros de una organización que tiende al bien común, llevada a la práctica bajo la dirección de una autoridad preestablecida, que es responsable de sus determinaciones y que debe ser respetada por el </a:t>
            </a:r>
            <a:r>
              <a:rPr lang="es-CL" sz="2400" b="1" dirty="0" smtClean="0">
                <a:solidFill>
                  <a:schemeClr val="bg1"/>
                </a:solidFill>
                <a:latin typeface="Verdana" panose="020B0604030504040204" pitchFamily="34" charset="0"/>
                <a:ea typeface="Verdana" panose="020B0604030504040204" pitchFamily="34" charset="0"/>
              </a:rPr>
              <a:t>conjunto”.</a:t>
            </a:r>
            <a:r>
              <a:rPr lang="es-CL" sz="2400" dirty="0" smtClean="0">
                <a:solidFill>
                  <a:schemeClr val="bg1"/>
                </a:solidFill>
                <a:latin typeface="Verdana" panose="020B0604030504040204" pitchFamily="34" charset="0"/>
                <a:ea typeface="Verdana" panose="020B0604030504040204" pitchFamily="34" charset="0"/>
              </a:rPr>
              <a:t> </a:t>
            </a:r>
            <a:endParaRPr lang="es-ES_tradnl" sz="24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18</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214132434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55978" y="1547349"/>
            <a:ext cx="10587369" cy="3843801"/>
          </a:xfrm>
          <a:solidFill>
            <a:schemeClr val="tx1">
              <a:lumMod val="85000"/>
            </a:schemeClr>
          </a:solidFill>
        </p:spPr>
        <p:txBody>
          <a:bodyPr>
            <a:noAutofit/>
          </a:bodyPr>
          <a:lstStyle/>
          <a:p>
            <a:pPr marL="266700" indent="0" algn="just">
              <a:buNone/>
            </a:pPr>
            <a:r>
              <a:rPr lang="es-ES" sz="2400" b="1" u="sng" dirty="0" smtClean="0">
                <a:solidFill>
                  <a:schemeClr val="bg1"/>
                </a:solidFill>
                <a:latin typeface="Verdana" panose="020B0604030504040204" pitchFamily="34" charset="0"/>
                <a:ea typeface="Verdana" panose="020B0604030504040204" pitchFamily="34" charset="0"/>
              </a:rPr>
              <a:t>ENTUSIASMO: </a:t>
            </a: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I</a:t>
            </a:r>
            <a:r>
              <a:rPr lang="es-CL" sz="2400" b="1" dirty="0" smtClean="0">
                <a:solidFill>
                  <a:schemeClr val="bg1"/>
                </a:solidFill>
                <a:latin typeface="Verdana" panose="020B0604030504040204" pitchFamily="34" charset="0"/>
                <a:ea typeface="Verdana" panose="020B0604030504040204" pitchFamily="34" charset="0"/>
              </a:rPr>
              <a:t>nspiración </a:t>
            </a:r>
            <a:r>
              <a:rPr lang="es-CL" sz="2400" b="1" dirty="0">
                <a:solidFill>
                  <a:schemeClr val="bg1"/>
                </a:solidFill>
                <a:latin typeface="Verdana" panose="020B0604030504040204" pitchFamily="34" charset="0"/>
                <a:ea typeface="Verdana" panose="020B0604030504040204" pitchFamily="34" charset="0"/>
              </a:rPr>
              <a:t>fervorosa que mueve a favorecer una causa o </a:t>
            </a:r>
            <a:r>
              <a:rPr lang="es-CL" sz="2400" b="1" dirty="0" smtClean="0">
                <a:solidFill>
                  <a:schemeClr val="bg1"/>
                </a:solidFill>
                <a:latin typeface="Verdana" panose="020B0604030504040204" pitchFamily="34" charset="0"/>
                <a:ea typeface="Verdana" panose="020B0604030504040204" pitchFamily="34" charset="0"/>
              </a:rPr>
              <a:t>empeño</a:t>
            </a:r>
            <a:endParaRPr lang="es-CL" sz="2400" dirty="0" smtClean="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19</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130914665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55978" y="1737849"/>
            <a:ext cx="10587369" cy="3925014"/>
          </a:xfrm>
          <a:solidFill>
            <a:schemeClr val="tx1">
              <a:lumMod val="85000"/>
            </a:schemeClr>
          </a:solidFill>
        </p:spPr>
        <p:txBody>
          <a:bodyPr>
            <a:noAutofit/>
          </a:bodyPr>
          <a:lstStyle/>
          <a:p>
            <a:pPr marL="266700" lvl="1" indent="0" algn="just">
              <a:buNone/>
            </a:pPr>
            <a:r>
              <a:rPr lang="es-ES" sz="2400" b="1" u="sng" dirty="0" smtClean="0">
                <a:solidFill>
                  <a:schemeClr val="bg1"/>
                </a:solidFill>
                <a:latin typeface="Verdana" panose="020B0604030504040204" pitchFamily="34" charset="0"/>
                <a:ea typeface="Verdana" panose="020B0604030504040204" pitchFamily="34" charset="0"/>
              </a:rPr>
              <a:t>CUMPLIMIENTO DEL DEBER: </a:t>
            </a:r>
            <a:endParaRPr lang="es-CL" sz="2400" dirty="0">
              <a:solidFill>
                <a:schemeClr val="bg1"/>
              </a:solidFill>
              <a:latin typeface="Verdana" panose="020B0604030504040204" pitchFamily="34" charset="0"/>
              <a:ea typeface="Verdana" panose="020B0604030504040204" pitchFamily="34" charset="0"/>
            </a:endParaRPr>
          </a:p>
          <a:p>
            <a:pPr marL="266700" indent="0" algn="just">
              <a:buNone/>
            </a:pPr>
            <a:r>
              <a:rPr lang="es-ES_tradn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O</a:t>
            </a:r>
            <a:r>
              <a:rPr lang="es-CL" sz="2400" b="1" dirty="0" smtClean="0">
                <a:solidFill>
                  <a:schemeClr val="bg1"/>
                </a:solidFill>
                <a:latin typeface="Verdana" panose="020B0604030504040204" pitchFamily="34" charset="0"/>
                <a:ea typeface="Verdana" panose="020B0604030504040204" pitchFamily="34" charset="0"/>
              </a:rPr>
              <a:t>bligación </a:t>
            </a:r>
            <a:r>
              <a:rPr lang="es-CL" sz="2400" b="1" dirty="0">
                <a:solidFill>
                  <a:schemeClr val="bg1"/>
                </a:solidFill>
                <a:latin typeface="Verdana" panose="020B0604030504040204" pitchFamily="34" charset="0"/>
                <a:ea typeface="Verdana" panose="020B0604030504040204" pitchFamily="34" charset="0"/>
              </a:rPr>
              <a:t>moral que afecta a cada persona de obrar según los principios de la moral, la justicia o su propia </a:t>
            </a:r>
            <a:r>
              <a:rPr lang="es-CL" sz="2400" b="1" dirty="0" smtClean="0">
                <a:solidFill>
                  <a:schemeClr val="bg1"/>
                </a:solidFill>
                <a:latin typeface="Verdana" panose="020B0604030504040204" pitchFamily="34" charset="0"/>
                <a:ea typeface="Verdana" panose="020B0604030504040204" pitchFamily="34" charset="0"/>
              </a:rPr>
              <a:t>conciencia”.</a:t>
            </a:r>
            <a:r>
              <a:rPr lang="es-CL" sz="2400" dirty="0" smtClean="0">
                <a:solidFill>
                  <a:schemeClr val="bg1"/>
                </a:solidFill>
                <a:latin typeface="Verdana" panose="020B0604030504040204" pitchFamily="34" charset="0"/>
                <a:ea typeface="Verdana" panose="020B0604030504040204" pitchFamily="34" charset="0"/>
              </a:rPr>
              <a:t> </a:t>
            </a:r>
            <a:endParaRPr lang="es-ES_tradnl" sz="24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20</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194629908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1323978"/>
            <a:ext cx="10587369" cy="5343521"/>
          </a:xfrm>
          <a:solidFill>
            <a:schemeClr val="tx1">
              <a:lumMod val="85000"/>
            </a:schemeClr>
          </a:solidFill>
        </p:spPr>
        <p:txBody>
          <a:bodyPr>
            <a:normAutofit/>
          </a:bodyPr>
          <a:lstStyle/>
          <a:p>
            <a:pPr marL="266700" indent="0" algn="just">
              <a:buNone/>
            </a:pPr>
            <a:r>
              <a:rPr lang="es-ES" sz="2400" b="1" u="sng" dirty="0" smtClean="0">
                <a:solidFill>
                  <a:schemeClr val="bg1"/>
                </a:solidFill>
                <a:latin typeface="Verdana" panose="020B0604030504040204" pitchFamily="34" charset="0"/>
                <a:ea typeface="Verdana" panose="020B0604030504040204" pitchFamily="34" charset="0"/>
              </a:rPr>
              <a:t>INICIATIVA: </a:t>
            </a:r>
          </a:p>
          <a:p>
            <a:pPr marL="266700" lvl="1" indent="0" algn="just">
              <a:buNone/>
            </a:pPr>
            <a:r>
              <a:rPr lang="es-CL" sz="2400" b="1" dirty="0" smtClean="0">
                <a:solidFill>
                  <a:schemeClr val="bg1"/>
                </a:solidFill>
                <a:latin typeface="Verdana" panose="020B0604030504040204" pitchFamily="34" charset="0"/>
                <a:ea typeface="Verdana" panose="020B0604030504040204" pitchFamily="34" charset="0"/>
              </a:rPr>
              <a:t>“Cualidad </a:t>
            </a:r>
            <a:r>
              <a:rPr lang="es-CL" sz="2400" b="1" dirty="0">
                <a:solidFill>
                  <a:schemeClr val="bg1"/>
                </a:solidFill>
                <a:latin typeface="Verdana" panose="020B0604030504040204" pitchFamily="34" charset="0"/>
                <a:ea typeface="Verdana" panose="020B0604030504040204" pitchFamily="34" charset="0"/>
              </a:rPr>
              <a:t>de una persona que la impulsa a actuar por su propia cuenta y riesgo, anticipándose a los demás, cuando considera que su acción es útil y necesaria y no dispone de tiempo para esperar o pedir órdenes.</a:t>
            </a:r>
            <a:r>
              <a:rPr lang="es-ES_tradnl" sz="2400" dirty="0">
                <a:solidFill>
                  <a:schemeClr val="bg1"/>
                </a:solidFill>
                <a:latin typeface="Verdana" panose="020B0604030504040204" pitchFamily="34" charset="0"/>
                <a:ea typeface="Verdana" panose="020B0604030504040204" pitchFamily="34" charset="0"/>
              </a:rPr>
              <a:t> </a:t>
            </a:r>
            <a:endParaRPr lang="es-ES_tradnl" sz="2400" dirty="0" smtClean="0">
              <a:solidFill>
                <a:schemeClr val="bg1"/>
              </a:solidFill>
              <a:latin typeface="Verdana" panose="020B0604030504040204" pitchFamily="34" charset="0"/>
              <a:ea typeface="Verdana" panose="020B0604030504040204" pitchFamily="34" charset="0"/>
            </a:endParaRPr>
          </a:p>
          <a:p>
            <a:pPr marL="266700" lvl="1" indent="0" algn="just">
              <a:buNone/>
            </a:pPr>
            <a:endParaRPr lang="es-CL" sz="2400" dirty="0">
              <a:solidFill>
                <a:schemeClr val="bg1"/>
              </a:solidFill>
              <a:latin typeface="Verdana" panose="020B0604030504040204" pitchFamily="34" charset="0"/>
              <a:ea typeface="Verdana" panose="020B0604030504040204" pitchFamily="34" charset="0"/>
            </a:endParaRPr>
          </a:p>
          <a:p>
            <a:pPr marL="266700" lvl="1" indent="0" algn="just">
              <a:buNone/>
            </a:pPr>
            <a:r>
              <a:rPr lang="es-ES" sz="2400" b="1" u="sng" dirty="0" smtClean="0">
                <a:solidFill>
                  <a:schemeClr val="bg1"/>
                </a:solidFill>
                <a:latin typeface="Verdana" panose="020B0604030504040204" pitchFamily="34" charset="0"/>
                <a:ea typeface="Verdana" panose="020B0604030504040204" pitchFamily="34" charset="0"/>
              </a:rPr>
              <a:t>ESPÍRITU MILITAR: </a:t>
            </a:r>
            <a:endParaRPr lang="es-CL" sz="2400" dirty="0">
              <a:solidFill>
                <a:schemeClr val="bg1"/>
              </a:solidFill>
              <a:latin typeface="Verdana" panose="020B0604030504040204" pitchFamily="34" charset="0"/>
              <a:ea typeface="Verdana" panose="020B0604030504040204" pitchFamily="34" charset="0"/>
            </a:endParaRPr>
          </a:p>
          <a:p>
            <a:pPr marL="304800" indent="0" algn="just">
              <a:buNone/>
            </a:pPr>
            <a:r>
              <a:rPr lang="es-ES_tradn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E</a:t>
            </a:r>
            <a:r>
              <a:rPr lang="es-CL" sz="2400" b="1" dirty="0" smtClean="0">
                <a:solidFill>
                  <a:schemeClr val="bg1"/>
                </a:solidFill>
                <a:latin typeface="Verdana" panose="020B0604030504040204" pitchFamily="34" charset="0"/>
                <a:ea typeface="Verdana" panose="020B0604030504040204" pitchFamily="34" charset="0"/>
              </a:rPr>
              <a:t>l </a:t>
            </a:r>
            <a:r>
              <a:rPr lang="es-CL" sz="2400" b="1" dirty="0">
                <a:solidFill>
                  <a:schemeClr val="bg1"/>
                </a:solidFill>
                <a:latin typeface="Verdana" panose="020B0604030504040204" pitchFamily="34" charset="0"/>
                <a:ea typeface="Verdana" panose="020B0604030504040204" pitchFamily="34" charset="0"/>
              </a:rPr>
              <a:t>amor a la profesión, el entusiasmo, la energía, el valor y ambición de gloria para la Patria que debe poseer todo el </a:t>
            </a:r>
            <a:r>
              <a:rPr lang="es-CL" sz="2400" b="1" dirty="0" smtClean="0">
                <a:solidFill>
                  <a:schemeClr val="bg1"/>
                </a:solidFill>
                <a:latin typeface="Verdana" panose="020B0604030504040204" pitchFamily="34" charset="0"/>
                <a:ea typeface="Verdana" panose="020B0604030504040204" pitchFamily="34" charset="0"/>
              </a:rPr>
              <a:t>personal”.</a:t>
            </a:r>
            <a:r>
              <a:rPr lang="es-ES_tradnl" sz="2400" b="1" dirty="0">
                <a:solidFill>
                  <a:schemeClr val="bg1"/>
                </a:solidFill>
                <a:latin typeface="Verdana" panose="020B0604030504040204" pitchFamily="34" charset="0"/>
                <a:ea typeface="Verdana" panose="020B0604030504040204" pitchFamily="34" charset="0"/>
              </a:rPr>
              <a:t> </a:t>
            </a:r>
            <a:r>
              <a:rPr lang="es-CL" sz="2400" dirty="0" smtClean="0">
                <a:solidFill>
                  <a:schemeClr val="bg1"/>
                </a:solidFill>
                <a:latin typeface="Verdana" panose="020B0604030504040204" pitchFamily="34" charset="0"/>
                <a:ea typeface="Verdana" panose="020B0604030504040204" pitchFamily="34" charset="0"/>
              </a:rPr>
              <a:t>.</a:t>
            </a:r>
            <a:endParaRPr lang="es-ES_tradnl" sz="24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21</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183423393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1831" y="1116012"/>
            <a:ext cx="10587369" cy="5477294"/>
          </a:xfrm>
          <a:solidFill>
            <a:schemeClr val="tx1">
              <a:lumMod val="85000"/>
            </a:schemeClr>
          </a:solidFill>
        </p:spPr>
        <p:txBody>
          <a:bodyPr>
            <a:normAutofit/>
          </a:bodyPr>
          <a:lstStyle/>
          <a:p>
            <a:pPr marL="361950" indent="0" algn="just">
              <a:buNone/>
            </a:pPr>
            <a:r>
              <a:rPr lang="es-ES" sz="2400" b="1" u="sng" dirty="0" smtClean="0">
                <a:solidFill>
                  <a:schemeClr val="bg1"/>
                </a:solidFill>
                <a:latin typeface="Verdana" panose="020B0604030504040204" pitchFamily="34" charset="0"/>
                <a:ea typeface="Verdana" panose="020B0604030504040204" pitchFamily="34" charset="0"/>
              </a:rPr>
              <a:t>ESPÍRITU RELIGIOSO: </a:t>
            </a:r>
          </a:p>
          <a:p>
            <a:pPr marL="355600" indent="0" algn="just">
              <a:buNone/>
            </a:pPr>
            <a:r>
              <a:rPr lang="es-C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Los miembros de la Institución por vocación y compromiso personal están llamados a las realizaciones de los más grandes </a:t>
            </a:r>
            <a:r>
              <a:rPr lang="es-CL" sz="2400" b="1" dirty="0" smtClean="0">
                <a:solidFill>
                  <a:schemeClr val="bg1"/>
                </a:solidFill>
                <a:latin typeface="Verdana" panose="020B0604030504040204" pitchFamily="34" charset="0"/>
                <a:ea typeface="Verdana" panose="020B0604030504040204" pitchFamily="34" charset="0"/>
              </a:rPr>
              <a:t>ideales”.</a:t>
            </a:r>
            <a:r>
              <a:rPr lang="es-CL" sz="2400" dirty="0" smtClean="0">
                <a:solidFill>
                  <a:schemeClr val="bg1"/>
                </a:solidFill>
                <a:latin typeface="Verdana" panose="020B0604030504040204" pitchFamily="34" charset="0"/>
                <a:ea typeface="Verdana" panose="020B0604030504040204" pitchFamily="34" charset="0"/>
              </a:rPr>
              <a:t> </a:t>
            </a:r>
            <a:endParaRPr lang="es-ES_tradnl" sz="2400" dirty="0">
              <a:solidFill>
                <a:schemeClr val="bg1"/>
              </a:solidFill>
              <a:latin typeface="Verdana" panose="020B0604030504040204" pitchFamily="34" charset="0"/>
              <a:ea typeface="Verdana" panose="020B0604030504040204" pitchFamily="34" charset="0"/>
            </a:endParaRPr>
          </a:p>
          <a:p>
            <a:pPr marL="361950" lvl="1" indent="0" algn="just">
              <a:buNone/>
            </a:pPr>
            <a:r>
              <a:rPr lang="es-ES" sz="2400" b="1" u="sng" dirty="0" smtClean="0">
                <a:solidFill>
                  <a:schemeClr val="bg1"/>
                </a:solidFill>
                <a:latin typeface="Verdana" panose="020B0604030504040204" pitchFamily="34" charset="0"/>
                <a:ea typeface="Verdana" panose="020B0604030504040204" pitchFamily="34" charset="0"/>
              </a:rPr>
              <a:t>COOPERACIÓN O CONFIANZA MUTUA: </a:t>
            </a:r>
            <a:endParaRPr lang="es-CL" sz="2400" dirty="0">
              <a:solidFill>
                <a:schemeClr val="bg1"/>
              </a:solidFill>
              <a:latin typeface="Verdana" panose="020B0604030504040204" pitchFamily="34" charset="0"/>
              <a:ea typeface="Verdana" panose="020B0604030504040204" pitchFamily="34" charset="0"/>
            </a:endParaRPr>
          </a:p>
          <a:p>
            <a:pPr marL="304800" indent="0" algn="just">
              <a:buNone/>
            </a:pPr>
            <a:r>
              <a:rPr lang="es-ES_tradnl" sz="2400" b="1" dirty="0" smtClean="0">
                <a:solidFill>
                  <a:schemeClr val="bg1"/>
                </a:solidFill>
                <a:latin typeface="Verdana" panose="020B0604030504040204" pitchFamily="34" charset="0"/>
                <a:ea typeface="Verdana" panose="020B0604030504040204" pitchFamily="34" charset="0"/>
              </a:rPr>
              <a:t>“</a:t>
            </a:r>
            <a:r>
              <a:rPr lang="es-CL" sz="2400" b="1" dirty="0">
                <a:solidFill>
                  <a:schemeClr val="bg1"/>
                </a:solidFill>
                <a:latin typeface="Verdana" panose="020B0604030504040204" pitchFamily="34" charset="0"/>
                <a:ea typeface="Verdana" panose="020B0604030504040204" pitchFamily="34" charset="0"/>
              </a:rPr>
              <a:t>A</a:t>
            </a:r>
            <a:r>
              <a:rPr lang="es-CL" sz="2400" b="1" dirty="0" smtClean="0">
                <a:solidFill>
                  <a:schemeClr val="bg1"/>
                </a:solidFill>
                <a:latin typeface="Verdana" panose="020B0604030504040204" pitchFamily="34" charset="0"/>
                <a:ea typeface="Verdana" panose="020B0604030504040204" pitchFamily="34" charset="0"/>
              </a:rPr>
              <a:t>cción </a:t>
            </a:r>
            <a:r>
              <a:rPr lang="es-CL" sz="2400" b="1" dirty="0">
                <a:solidFill>
                  <a:schemeClr val="bg1"/>
                </a:solidFill>
                <a:latin typeface="Verdana" panose="020B0604030504040204" pitchFamily="34" charset="0"/>
                <a:ea typeface="Verdana" panose="020B0604030504040204" pitchFamily="34" charset="0"/>
              </a:rPr>
              <a:t>en conjunto de una agrupación para conseguir un </a:t>
            </a:r>
            <a:r>
              <a:rPr lang="es-CL" sz="2400" b="1" dirty="0" smtClean="0">
                <a:solidFill>
                  <a:schemeClr val="bg1"/>
                </a:solidFill>
                <a:latin typeface="Verdana" panose="020B0604030504040204" pitchFamily="34" charset="0"/>
                <a:ea typeface="Verdana" panose="020B0604030504040204" pitchFamily="34" charset="0"/>
              </a:rPr>
              <a:t>fin”.</a:t>
            </a:r>
            <a:r>
              <a:rPr lang="es-CL" sz="2400" dirty="0" smtClean="0">
                <a:solidFill>
                  <a:schemeClr val="bg1"/>
                </a:solidFill>
                <a:latin typeface="Verdana" panose="020B0604030504040204" pitchFamily="34" charset="0"/>
                <a:ea typeface="Verdana" panose="020B0604030504040204" pitchFamily="34" charset="0"/>
              </a:rPr>
              <a:t> </a:t>
            </a:r>
            <a:endParaRPr lang="es-ES_tradnl" sz="24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22</a:t>
            </a:fld>
            <a:endParaRPr lang="en-US" dirty="0"/>
          </a:p>
        </p:txBody>
      </p:sp>
      <p:grpSp>
        <p:nvGrpSpPr>
          <p:cNvPr id="8" name="Grupo 7"/>
          <p:cNvGrpSpPr/>
          <p:nvPr/>
        </p:nvGrpSpPr>
        <p:grpSpPr>
          <a:xfrm>
            <a:off x="-304800" y="-19050"/>
            <a:ext cx="12630150" cy="997743"/>
            <a:chOff x="-304800" y="-19050"/>
            <a:chExt cx="12630150" cy="997743"/>
          </a:xfrm>
        </p:grpSpPr>
        <p:sp>
          <p:nvSpPr>
            <p:cNvPr id="9"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195785000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_tradnl" dirty="0" smtClean="0">
                <a:solidFill>
                  <a:schemeClr val="bg1"/>
                </a:solidFill>
              </a:rPr>
              <a:t>FUNDAMENTOS NAVALES</a:t>
            </a:r>
            <a:endParaRPr lang="es-ES_tradnl" dirty="0">
              <a:solidFill>
                <a:schemeClr val="bg1"/>
              </a:solidFill>
            </a:endParaRPr>
          </a:p>
        </p:txBody>
      </p:sp>
      <p:sp>
        <p:nvSpPr>
          <p:cNvPr id="3" name="Subtítulo 2"/>
          <p:cNvSpPr>
            <a:spLocks noGrp="1"/>
          </p:cNvSpPr>
          <p:nvPr>
            <p:ph type="subTitle" idx="1"/>
          </p:nvPr>
        </p:nvSpPr>
        <p:spPr/>
        <p:txBody>
          <a:bodyPr>
            <a:normAutofit fontScale="92500" lnSpcReduction="10000"/>
          </a:bodyPr>
          <a:lstStyle/>
          <a:p>
            <a:endParaRPr lang="es-ES_tradnl" dirty="0" smtClean="0"/>
          </a:p>
          <a:p>
            <a:endParaRPr lang="es-ES_tradnl" dirty="0"/>
          </a:p>
          <a:p>
            <a:endParaRPr lang="es-ES_tradnl" dirty="0" smtClean="0"/>
          </a:p>
          <a:p>
            <a:r>
              <a:rPr lang="es-ES_tradnl" dirty="0" smtClean="0"/>
              <a:t>NOCIONES SOBRE MORAL NAVAL/VIRTUDES Y LA ORDENANZA DE LA ARMADA</a:t>
            </a:r>
            <a:endParaRPr lang="es-ES_tradnl"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23</a:t>
            </a:fld>
            <a:endParaRPr lang="en-US" dirty="0"/>
          </a:p>
        </p:txBody>
      </p:sp>
      <p:pic>
        <p:nvPicPr>
          <p:cNvPr id="5" name="Imagen 4" descr="3573694334_fd81afa8d5_o.jpg"/>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858351"/>
            <a:ext cx="12204113" cy="8136075"/>
          </a:xfrm>
          <a:prstGeom prst="rect">
            <a:avLst/>
          </a:prstGeom>
        </p:spPr>
      </p:pic>
      <p:sp>
        <p:nvSpPr>
          <p:cNvPr id="7" name="Marcador de número de diapositiva 3"/>
          <p:cNvSpPr txBox="1">
            <a:spLocks/>
          </p:cNvSpPr>
          <p:nvPr/>
        </p:nvSpPr>
        <p:spPr>
          <a:xfrm>
            <a:off x="10608958" y="5870575"/>
            <a:ext cx="551167" cy="377825"/>
          </a:xfrm>
          <a:prstGeom prst="rect">
            <a:avLst/>
          </a:prstGeom>
        </p:spPr>
        <p:txBody>
          <a:bodyPr vert="horz" lIns="91440" tIns="45720" rIns="91440" bIns="45720" rtlCol="0" anchor="ctr"/>
          <a:lstStyle>
            <a:defPPr>
              <a:defRPr lang="en-US"/>
            </a:defPPr>
            <a:lvl1pPr marL="0" algn="r" defTabSz="457200" rtl="0" eaLnBrk="1" latinLnBrk="0" hangingPunct="1">
              <a:defRPr sz="1000" b="0" i="0" kern="1200">
                <a:solidFill>
                  <a:schemeClr val="tx1"/>
                </a:solidFill>
                <a:effectLst/>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D57F1E4F-1CFF-5643-939E-217C01CDF565}" type="slidenum">
              <a:rPr lang="en-US" smtClean="0"/>
              <a:pPr/>
              <a:t>23</a:t>
            </a:fld>
            <a:endParaRPr lang="en-US" dirty="0"/>
          </a:p>
        </p:txBody>
      </p:sp>
      <p:sp>
        <p:nvSpPr>
          <p:cNvPr id="8" name="Rectángulo 7"/>
          <p:cNvSpPr/>
          <p:nvPr/>
        </p:nvSpPr>
        <p:spPr>
          <a:xfrm>
            <a:off x="72144" y="536425"/>
            <a:ext cx="12125627" cy="1446550"/>
          </a:xfrm>
          <a:prstGeom prst="rect">
            <a:avLst/>
          </a:prstGeom>
          <a:noFill/>
        </p:spPr>
        <p:txBody>
          <a:bodyPr wrap="none" lIns="91440" tIns="45720" rIns="91440" bIns="45720">
            <a:spAutoFit/>
          </a:bodyPr>
          <a:lstStyle/>
          <a:p>
            <a:pPr algn="ctr"/>
            <a:r>
              <a:rPr lang="es-ES" sz="8800" b="1" dirty="0" smtClean="0">
                <a:ln w="9525">
                  <a:solidFill>
                    <a:schemeClr val="bg1"/>
                  </a:solidFill>
                  <a:prstDash val="solid"/>
                </a:ln>
                <a:effectLst>
                  <a:outerShdw blurRad="12700" dist="38100" dir="2700000" algn="tl" rotWithShape="0">
                    <a:schemeClr val="bg1">
                      <a:lumMod val="50000"/>
                    </a:schemeClr>
                  </a:outerShdw>
                </a:effectLst>
              </a:rPr>
              <a:t>FUNDAMENTOS NAVALES</a:t>
            </a:r>
            <a:endParaRPr lang="es-ES" sz="8800" b="1" dirty="0">
              <a:ln w="9525">
                <a:solidFill>
                  <a:schemeClr val="bg1"/>
                </a:solidFill>
                <a:prstDash val="solid"/>
              </a:ln>
              <a:effectLst>
                <a:outerShdw blurRad="12700" dist="38100" dir="2700000" algn="tl" rotWithShape="0">
                  <a:schemeClr val="bg1">
                    <a:lumMod val="50000"/>
                  </a:schemeClr>
                </a:outerShdw>
              </a:effectLst>
            </a:endParaRPr>
          </a:p>
        </p:txBody>
      </p:sp>
      <p:sp>
        <p:nvSpPr>
          <p:cNvPr id="9" name="Rectángulo 8"/>
          <p:cNvSpPr/>
          <p:nvPr/>
        </p:nvSpPr>
        <p:spPr>
          <a:xfrm>
            <a:off x="3448256" y="4344649"/>
            <a:ext cx="5386090" cy="1107996"/>
          </a:xfrm>
          <a:prstGeom prst="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p:spPr>
        <p:txBody>
          <a:bodyPr wrap="none" lIns="91440" tIns="45720" rIns="91440" bIns="45720">
            <a:spAutoFit/>
          </a:bodyPr>
          <a:lstStyle/>
          <a:p>
            <a:pPr algn="ctr"/>
            <a:r>
              <a:rPr lang="es-ES" sz="6600" b="1" dirty="0" smtClean="0">
                <a:ln w="9525">
                  <a:solidFill>
                    <a:schemeClr val="bg1"/>
                  </a:solidFill>
                  <a:prstDash val="solid"/>
                </a:ln>
                <a:effectLst>
                  <a:outerShdw blurRad="12700" dist="38100" dir="2700000" algn="tl" rotWithShape="0">
                    <a:schemeClr val="bg1">
                      <a:lumMod val="50000"/>
                    </a:schemeClr>
                  </a:outerShdw>
                </a:effectLst>
              </a:rPr>
              <a:t>MORAL NAVAL</a:t>
            </a:r>
            <a:endParaRPr lang="es-ES" sz="6600"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xmlns="" val="3404080106"/>
      </p:ext>
    </p:extLst>
  </p:cSld>
  <p:clrMapOvr>
    <a:masterClrMapping/>
  </p:clrMapOvr>
  <p:transition spd="slow">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p:nvPr>
        </p:nvSpPr>
        <p:spPr>
          <a:xfrm>
            <a:off x="685799" y="152400"/>
            <a:ext cx="10131425" cy="802341"/>
          </a:xfrm>
        </p:spPr>
        <p:txBody>
          <a:bodyPr>
            <a:normAutofit/>
          </a:bodyPr>
          <a:lstStyle/>
          <a:p>
            <a:r>
              <a:rPr lang="es-ES_tradnl" dirty="0" smtClean="0"/>
              <a:t>VIRTUDES Y LA ORDENANZA DE LA ARMADA</a:t>
            </a:r>
            <a:endParaRPr lang="es-ES_tradnl" dirty="0"/>
          </a:p>
        </p:txBody>
      </p:sp>
      <p:sp>
        <p:nvSpPr>
          <p:cNvPr id="3" name="Marcador de contenido 2"/>
          <p:cNvSpPr>
            <a:spLocks noGrp="1"/>
          </p:cNvSpPr>
          <p:nvPr>
            <p:ph idx="1"/>
          </p:nvPr>
        </p:nvSpPr>
        <p:spPr>
          <a:xfrm>
            <a:off x="791831" y="1750549"/>
            <a:ext cx="10587369" cy="6029328"/>
          </a:xfrm>
        </p:spPr>
        <p:txBody>
          <a:bodyPr>
            <a:normAutofit/>
          </a:bodyPr>
          <a:lstStyle/>
          <a:p>
            <a:pPr algn="just"/>
            <a:r>
              <a:rPr lang="es-ES" sz="2800" b="1" u="sng" dirty="0" smtClean="0">
                <a:solidFill>
                  <a:srgbClr val="FFFF00"/>
                </a:solidFill>
              </a:rPr>
              <a:t>LIDER: </a:t>
            </a:r>
          </a:p>
          <a:p>
            <a:pPr marL="304800" indent="0" algn="just">
              <a:buNone/>
            </a:pPr>
            <a:r>
              <a:rPr lang="es-CL" sz="2800" b="1" dirty="0" smtClean="0">
                <a:solidFill>
                  <a:srgbClr val="FFFF00"/>
                </a:solidFill>
              </a:rPr>
              <a:t>“</a:t>
            </a:r>
            <a:r>
              <a:rPr lang="es-CL" sz="2800" b="1" dirty="0">
                <a:solidFill>
                  <a:srgbClr val="FFFF00"/>
                </a:solidFill>
              </a:rPr>
              <a:t>Líder es aquél que por sus cualidades naturales, por su carácter y personalidad, enmarcados dentro de los valores morales, tiene como característica principal infundir positivamente en los hombres confiados bajo su mando los sentimientos de: </a:t>
            </a:r>
            <a:r>
              <a:rPr lang="es-CL" sz="2800" b="1" i="1" dirty="0">
                <a:solidFill>
                  <a:schemeClr val="accent4">
                    <a:lumMod val="40000"/>
                    <a:lumOff val="60000"/>
                  </a:schemeClr>
                </a:solidFill>
              </a:rPr>
              <a:t>seguridad</a:t>
            </a:r>
            <a:r>
              <a:rPr lang="es-CL" sz="2800" b="1" dirty="0">
                <a:solidFill>
                  <a:srgbClr val="FFFF00"/>
                </a:solidFill>
              </a:rPr>
              <a:t>, </a:t>
            </a:r>
            <a:r>
              <a:rPr lang="es-CL" sz="2800" b="1" i="1" dirty="0">
                <a:solidFill>
                  <a:schemeClr val="accent4">
                    <a:lumMod val="40000"/>
                    <a:lumOff val="60000"/>
                  </a:schemeClr>
                </a:solidFill>
              </a:rPr>
              <a:t>confianza</a:t>
            </a:r>
            <a:r>
              <a:rPr lang="es-CL" sz="2800" b="1" dirty="0">
                <a:solidFill>
                  <a:srgbClr val="FFFF00"/>
                </a:solidFill>
              </a:rPr>
              <a:t>, </a:t>
            </a:r>
            <a:r>
              <a:rPr lang="es-CL" sz="2800" b="1" i="1" dirty="0">
                <a:solidFill>
                  <a:schemeClr val="accent4">
                    <a:lumMod val="40000"/>
                    <a:lumOff val="60000"/>
                  </a:schemeClr>
                </a:solidFill>
              </a:rPr>
              <a:t>lealtad</a:t>
            </a:r>
            <a:r>
              <a:rPr lang="es-CL" sz="2800" b="1" dirty="0">
                <a:solidFill>
                  <a:srgbClr val="FFFF00"/>
                </a:solidFill>
              </a:rPr>
              <a:t>, </a:t>
            </a:r>
            <a:r>
              <a:rPr lang="es-CL" sz="2800" b="1" i="1" dirty="0">
                <a:solidFill>
                  <a:schemeClr val="accent4">
                    <a:lumMod val="40000"/>
                    <a:lumOff val="60000"/>
                  </a:schemeClr>
                </a:solidFill>
              </a:rPr>
              <a:t>obediencia</a:t>
            </a:r>
            <a:r>
              <a:rPr lang="es-CL" sz="2800" b="1" dirty="0">
                <a:solidFill>
                  <a:srgbClr val="FFFF00"/>
                </a:solidFill>
              </a:rPr>
              <a:t>, </a:t>
            </a:r>
            <a:r>
              <a:rPr lang="es-CL" sz="2800" b="1" i="1" dirty="0">
                <a:solidFill>
                  <a:schemeClr val="accent4">
                    <a:lumMod val="40000"/>
                    <a:lumOff val="60000"/>
                  </a:schemeClr>
                </a:solidFill>
              </a:rPr>
              <a:t>cooperación</a:t>
            </a:r>
            <a:r>
              <a:rPr lang="es-CL" sz="2800" b="1" dirty="0">
                <a:solidFill>
                  <a:srgbClr val="FFFF00"/>
                </a:solidFill>
              </a:rPr>
              <a:t> y </a:t>
            </a:r>
            <a:r>
              <a:rPr lang="es-CL" sz="2800" b="1" i="1" dirty="0" smtClean="0">
                <a:solidFill>
                  <a:schemeClr val="accent4">
                    <a:lumMod val="40000"/>
                    <a:lumOff val="60000"/>
                  </a:schemeClr>
                </a:solidFill>
              </a:rPr>
              <a:t>respeto</a:t>
            </a:r>
            <a:r>
              <a:rPr lang="es-CL" sz="2800" b="1" dirty="0">
                <a:solidFill>
                  <a:srgbClr val="FFFF00"/>
                </a:solidFill>
              </a:rPr>
              <a:t>;</a:t>
            </a:r>
            <a:r>
              <a:rPr lang="es-CL" sz="2800" b="1" dirty="0" smtClean="0">
                <a:solidFill>
                  <a:srgbClr val="FFFF00"/>
                </a:solidFill>
              </a:rPr>
              <a:t> ante </a:t>
            </a:r>
            <a:r>
              <a:rPr lang="es-CL" sz="2800" b="1" dirty="0">
                <a:solidFill>
                  <a:srgbClr val="FFFF00"/>
                </a:solidFill>
              </a:rPr>
              <a:t>quienes se constituye como </a:t>
            </a:r>
            <a:r>
              <a:rPr lang="es-CL" sz="2800" b="1" dirty="0" smtClean="0">
                <a:solidFill>
                  <a:srgbClr val="FFFF00"/>
                </a:solidFill>
              </a:rPr>
              <a:t>modelo”.</a:t>
            </a:r>
            <a:r>
              <a:rPr lang="es-ES_tradnl" sz="2800" b="1" dirty="0">
                <a:solidFill>
                  <a:srgbClr val="FFFF00"/>
                </a:solidFill>
              </a:rPr>
              <a:t> </a:t>
            </a:r>
            <a:endParaRPr lang="es-ES_tradnl" sz="2800" b="1" dirty="0" smtClean="0">
              <a:solidFill>
                <a:srgbClr val="FFFF00"/>
              </a:solidFill>
            </a:endParaRPr>
          </a:p>
          <a:p>
            <a:pPr marL="304800" indent="0" algn="just">
              <a:buNone/>
            </a:pPr>
            <a:r>
              <a:rPr lang="es-CL" sz="2800" dirty="0" smtClean="0"/>
              <a:t>En </a:t>
            </a:r>
            <a:r>
              <a:rPr lang="es-CL" sz="2800" dirty="0"/>
              <a:t>la Institución todos participan de un modo u otro del mando delegado, de modo que el adquirir este carisma debe ser la aspiración de </a:t>
            </a:r>
            <a:r>
              <a:rPr lang="es-CL" sz="2800" dirty="0" smtClean="0"/>
              <a:t>todos.</a:t>
            </a:r>
            <a:r>
              <a:rPr lang="es-ES_tradnl" sz="2800" dirty="0"/>
              <a:t> </a:t>
            </a:r>
            <a:r>
              <a:rPr lang="es-CL" sz="2800" b="1" i="1" u="sng" dirty="0" smtClean="0"/>
              <a:t>El </a:t>
            </a:r>
            <a:r>
              <a:rPr lang="es-CL" sz="2800" b="1" i="1" u="sng" dirty="0"/>
              <a:t>valor moral del líder se aprecia por la fuerza y la constancia con que lleva a la práctica sus decisiones</a:t>
            </a:r>
            <a:r>
              <a:rPr lang="es-CL" sz="2800" dirty="0"/>
              <a:t>. </a:t>
            </a:r>
            <a:endParaRPr lang="es-ES_tradnl" sz="2800" dirty="0"/>
          </a:p>
          <a:p>
            <a:pPr marL="304800" indent="0" algn="just">
              <a:buNone/>
            </a:pPr>
            <a:endParaRPr lang="es-ES_tradnl" sz="2800" dirty="0"/>
          </a:p>
          <a:p>
            <a:pPr marL="304800" indent="0" algn="just">
              <a:buNone/>
            </a:pPr>
            <a:endParaRPr lang="es-ES_tradnl" sz="2800" dirty="0"/>
          </a:p>
          <a:p>
            <a:pPr marL="266700" lvl="1" indent="0" algn="just">
              <a:buNone/>
            </a:pPr>
            <a:endParaRPr lang="es-CL" sz="2800" dirty="0" smtClean="0"/>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24</a:t>
            </a:fld>
            <a:endParaRPr lang="en-US" dirty="0"/>
          </a:p>
        </p:txBody>
      </p:sp>
      <p:sp>
        <p:nvSpPr>
          <p:cNvPr id="5" name="Título 1"/>
          <p:cNvSpPr txBox="1">
            <a:spLocks/>
          </p:cNvSpPr>
          <p:nvPr/>
        </p:nvSpPr>
        <p:spPr>
          <a:xfrm>
            <a:off x="1057276" y="698969"/>
            <a:ext cx="10131425" cy="802341"/>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_tradnl" b="1" u="sng" smtClean="0">
                <a:solidFill>
                  <a:srgbClr val="FFFF00"/>
                </a:solidFill>
              </a:rPr>
              <a:t>VIRTUDES morales</a:t>
            </a:r>
            <a:endParaRPr lang="es-ES_tradnl" b="1" u="sng" dirty="0">
              <a:solidFill>
                <a:srgbClr val="FFFF00"/>
              </a:solidFill>
            </a:endParaRPr>
          </a:p>
        </p:txBody>
      </p:sp>
      <p:grpSp>
        <p:nvGrpSpPr>
          <p:cNvPr id="6" name="Grupo 5"/>
          <p:cNvGrpSpPr/>
          <p:nvPr/>
        </p:nvGrpSpPr>
        <p:grpSpPr>
          <a:xfrm>
            <a:off x="-304800" y="-19050"/>
            <a:ext cx="12630150" cy="997743"/>
            <a:chOff x="-304800" y="-19050"/>
            <a:chExt cx="12630150" cy="997743"/>
          </a:xfrm>
        </p:grpSpPr>
        <p:sp>
          <p:nvSpPr>
            <p:cNvPr id="8" name="10 Rectángulo"/>
            <p:cNvSpPr/>
            <p:nvPr/>
          </p:nvSpPr>
          <p:spPr bwMode="auto">
            <a:xfrm>
              <a:off x="-304800" y="-19050"/>
              <a:ext cx="12630150" cy="997743"/>
            </a:xfrm>
            <a:prstGeom prst="rect">
              <a:avLst/>
            </a:prstGeom>
            <a:solidFill>
              <a:schemeClr val="bg2">
                <a:lumMod val="50000"/>
              </a:schemeClr>
            </a:solidFill>
            <a:ln w="12700">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dirty="0">
                  <a:solidFill>
                    <a:schemeClr val="tx1"/>
                  </a:solidFill>
                </a:rPr>
                <a:t>VIRTUDES </a:t>
              </a:r>
              <a:r>
                <a:rPr lang="es-ES_tradnl" sz="2800" b="1" dirty="0" smtClean="0">
                  <a:solidFill>
                    <a:schemeClr val="tx1"/>
                  </a:solidFill>
                </a:rPr>
                <a:t>MORALES </a:t>
              </a:r>
              <a:r>
                <a:rPr lang="es-ES_tradnl" sz="2800" b="1" dirty="0">
                  <a:solidFill>
                    <a:schemeClr val="tx1"/>
                  </a:solidFill>
                </a:rPr>
                <a:t>FUNDAMENTALES DEL HOMBRE DE ARMAS</a:t>
              </a:r>
            </a:p>
          </p:txBody>
        </p:sp>
        <p:pic>
          <p:nvPicPr>
            <p:cNvPr id="9"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extLst>
      <p:ext uri="{BB962C8B-B14F-4D97-AF65-F5344CB8AC3E}">
        <p14:creationId xmlns:p14="http://schemas.microsoft.com/office/powerpoint/2010/main" xmlns="" val="18562210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xmlns="" name="Celestial" id="{C4BB2A3D-0E93-4C5F-B0D2-9D3FCE089CC5}" vid="{42E5908D-19A2-46FD-89FA-638B126129EF}"/>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5057</TotalTime>
  <Words>2013</Words>
  <Application>Microsoft Office PowerPoint</Application>
  <PresentationFormat>Personalizado</PresentationFormat>
  <Paragraphs>186</Paragraphs>
  <Slides>24</Slides>
  <Notes>20</Notes>
  <HiddenSlides>2</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Celestial</vt:lpstr>
      <vt:lpstr>FUNDAMENTOS NAVALES</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FUNDAMENTOS NAVALES</vt:lpstr>
      <vt:lpstr>VIRTUDES Y LA ORDENANZA DE LA ARMADA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NAVALES</dc:title>
  <dc:creator>GONZALO MALDONADO</dc:creator>
  <cp:lastModifiedBy>7089557-9</cp:lastModifiedBy>
  <cp:revision>100</cp:revision>
  <dcterms:created xsi:type="dcterms:W3CDTF">2016-02-05T21:17:10Z</dcterms:created>
  <dcterms:modified xsi:type="dcterms:W3CDTF">2020-12-22T18:42:42Z</dcterms:modified>
</cp:coreProperties>
</file>