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307" r:id="rId3"/>
    <p:sldId id="257" r:id="rId4"/>
    <p:sldId id="259" r:id="rId5"/>
    <p:sldId id="262" r:id="rId6"/>
    <p:sldId id="261" r:id="rId7"/>
    <p:sldId id="305" r:id="rId8"/>
    <p:sldId id="263" r:id="rId9"/>
    <p:sldId id="264" r:id="rId10"/>
    <p:sldId id="265" r:id="rId11"/>
    <p:sldId id="269" r:id="rId12"/>
    <p:sldId id="266" r:id="rId13"/>
    <p:sldId id="267" r:id="rId14"/>
    <p:sldId id="271" r:id="rId15"/>
    <p:sldId id="268" r:id="rId16"/>
    <p:sldId id="273" r:id="rId17"/>
    <p:sldId id="274" r:id="rId18"/>
    <p:sldId id="275" r:id="rId19"/>
    <p:sldId id="277" r:id="rId20"/>
    <p:sldId id="278" r:id="rId21"/>
    <p:sldId id="280" r:id="rId22"/>
    <p:sldId id="281" r:id="rId23"/>
    <p:sldId id="282" r:id="rId24"/>
    <p:sldId id="284" r:id="rId25"/>
    <p:sldId id="285" r:id="rId26"/>
    <p:sldId id="286" r:id="rId27"/>
    <p:sldId id="279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4" r:id="rId4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05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138" y="4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5951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3049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97085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0803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2581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3315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42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7023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917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3681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5279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A26AA-FBF0-4A0E-84DF-1A79EE77AF13}" type="datetimeFigureOut">
              <a:rPr lang="es-CL" smtClean="0"/>
              <a:t>14-07-2023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6339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hyperlink" Target="../../EJECUTIVO/UT%201%20EXPLOSIVOS%20Y%20MUNICIONES/VIDEOS%20DE%20APOYO/&#191;Qu&#233;%20tan%20LETAL%20es%20un%20ARMA%20TERMOB&#193;RICA_%20(Bomba%20de%20Vac&#237;o).mp4" TargetMode="Externa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0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1.tif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tiff"/><Relationship Id="rId5" Type="http://schemas.openxmlformats.org/officeDocument/2006/relationships/image" Target="../media/image29.tiff"/><Relationship Id="rId4" Type="http://schemas.openxmlformats.org/officeDocument/2006/relationships/image" Target="../media/image28.tif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7.jpe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8.png"/><Relationship Id="rId7" Type="http://schemas.openxmlformats.org/officeDocument/2006/relationships/image" Target="../media/image3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111" y="1469817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3620218" y="2104442"/>
            <a:ext cx="5247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“Cabezas de Combate”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5207346" y="279562"/>
            <a:ext cx="1757365" cy="694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4" name="Grupo 13"/>
          <p:cNvGrpSpPr/>
          <p:nvPr/>
        </p:nvGrpSpPr>
        <p:grpSpPr>
          <a:xfrm>
            <a:off x="4743860" y="5095272"/>
            <a:ext cx="2557463" cy="1069783"/>
            <a:chOff x="769241" y="-215264"/>
            <a:chExt cx="1213026" cy="1353563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 rotWithShape="1">
            <a:blip r:embed="rId4"/>
            <a:srcRect l="25341"/>
            <a:stretch/>
          </p:blipFill>
          <p:spPr>
            <a:xfrm>
              <a:off x="769241" y="-215264"/>
              <a:ext cx="1213026" cy="13535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7" name="CuadroTexto 6"/>
            <p:cNvSpPr txBox="1"/>
            <p:nvPr/>
          </p:nvSpPr>
          <p:spPr>
            <a:xfrm>
              <a:off x="769241" y="-164932"/>
              <a:ext cx="1213026" cy="46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Sistemas de Armas</a:t>
              </a:r>
              <a:endParaRPr lang="es-CL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1155392" y="276851"/>
              <a:ext cx="467831" cy="46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UT N°1</a:t>
              </a:r>
              <a:endParaRPr lang="es-CL" b="1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cxnSp>
          <p:nvCxnSpPr>
            <p:cNvPr id="11" name="Conector recto 10"/>
            <p:cNvCxnSpPr/>
            <p:nvPr/>
          </p:nvCxnSpPr>
          <p:spPr>
            <a:xfrm>
              <a:off x="871671" y="947917"/>
              <a:ext cx="104258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/>
            <p:cNvCxnSpPr/>
            <p:nvPr/>
          </p:nvCxnSpPr>
          <p:spPr>
            <a:xfrm>
              <a:off x="871671" y="868333"/>
              <a:ext cx="104258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Picture 2" descr="https://upload.wikimedia.org/wikipedia/commons/thumb/4/4e/W78_MK12A_RV_Minuteman_III_bus.jpg/200px-W78_MK12A_RV_Minuteman_III_bu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772" y="3051288"/>
            <a:ext cx="1235638" cy="16681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836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111" y="1469817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1714500" y="2104442"/>
            <a:ext cx="8886825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Resultado</a:t>
            </a:r>
            <a:r>
              <a:rPr lang="en-US" sz="3600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 de </a:t>
            </a:r>
            <a:r>
              <a:rPr lang="en-US" sz="3600" b="1" u="sng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Aprendizaje</a:t>
            </a:r>
            <a:r>
              <a:rPr lang="en-US" sz="3600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 ( </a:t>
            </a:r>
            <a:r>
              <a:rPr lang="en-US" sz="3600" b="1" u="sng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RdA</a:t>
            </a:r>
            <a:r>
              <a:rPr lang="en-US" sz="3600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):</a:t>
            </a:r>
          </a:p>
          <a:p>
            <a:endParaRPr lang="en-US" sz="3600" b="1" u="sng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r>
              <a:rPr lang="en-US" sz="3600" dirty="0">
                <a:solidFill>
                  <a:schemeClr val="bg1"/>
                </a:solidFill>
                <a:latin typeface="High Tower Text" panose="02040502050506030303" pitchFamily="18" charset="0"/>
              </a:rPr>
              <a:t>Que </a:t>
            </a:r>
            <a:r>
              <a:rPr lang="en-US" sz="3600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el</a:t>
            </a:r>
            <a:r>
              <a:rPr lang="en-US" sz="3600" dirty="0">
                <a:solidFill>
                  <a:schemeClr val="bg1"/>
                </a:solidFill>
                <a:latin typeface="High Tower Text" panose="02040502050506030303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cadete</a:t>
            </a:r>
            <a:r>
              <a:rPr lang="en-US" sz="3600" dirty="0">
                <a:solidFill>
                  <a:schemeClr val="bg1"/>
                </a:solidFill>
                <a:latin typeface="High Tower Text" panose="02040502050506030303" pitchFamily="18" charset="0"/>
              </a:rPr>
              <a:t>:</a:t>
            </a:r>
          </a:p>
          <a:p>
            <a:endParaRPr lang="en-US" sz="3600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r>
              <a:rPr lang="es-E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Interprete las relaciones funcionales</a:t>
            </a:r>
            <a:r>
              <a:rPr lang="es-E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los componentes de </a:t>
            </a:r>
            <a:r>
              <a:rPr lang="es-E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granadas</a:t>
            </a:r>
            <a:r>
              <a:rPr lang="es-E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espoletas</a:t>
            </a:r>
            <a:r>
              <a:rPr lang="es-E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para entender el funcionamiento de los mecanismos de activación de las cadenas explosivas detonantes.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600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endParaRPr lang="en-US" sz="1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endParaRPr lang="en-US" sz="32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5207346" y="279562"/>
            <a:ext cx="1757365" cy="694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CuadroTexto 18"/>
          <p:cNvSpPr txBox="1"/>
          <p:nvPr/>
        </p:nvSpPr>
        <p:spPr>
          <a:xfrm>
            <a:off x="2943224" y="5881177"/>
            <a:ext cx="65627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REF</a:t>
            </a:r>
            <a:r>
              <a:rPr lang="es-CL" sz="1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: Principios de los Sistemas de Armas Navales D. Frieden Cap. N°13</a:t>
            </a:r>
            <a:endParaRPr lang="es-CL" sz="1600" b="1" u="sng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57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04799" y="1226634"/>
            <a:ext cx="4111179" cy="4884655"/>
            <a:chOff x="89209" y="885836"/>
            <a:chExt cx="4930354" cy="564816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3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3 CuadroTexto"/>
            <p:cNvSpPr txBox="1">
              <a:spLocks noChangeArrowheads="1"/>
            </p:cNvSpPr>
            <p:nvPr/>
          </p:nvSpPr>
          <p:spPr bwMode="auto">
            <a:xfrm>
              <a:off x="89209" y="1589872"/>
              <a:ext cx="4930354" cy="818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s-CL" altLang="es-ES" sz="2000" b="1" dirty="0">
                  <a:solidFill>
                    <a:schemeClr val="bg1"/>
                  </a:solidFill>
                  <a:latin typeface="High Tower Text" panose="02040502050506030303" pitchFamily="18" charset="0"/>
                  <a:cs typeface="+mn-cs"/>
                </a:rPr>
                <a:t>DEFINICIÓN CABEZA DE COMBATE</a:t>
              </a:r>
            </a:p>
          </p:txBody>
        </p:sp>
      </p:grpSp>
      <p:sp>
        <p:nvSpPr>
          <p:cNvPr id="23" name="Rectángulo 22">
            <a:extLst>
              <a:ext uri="{FF2B5EF4-FFF2-40B4-BE49-F238E27FC236}">
                <a16:creationId xmlns:a16="http://schemas.microsoft.com/office/drawing/2014/main" id="{1E8F2BA8-2B7C-435B-A23A-4D36E312ED29}"/>
              </a:ext>
            </a:extLst>
          </p:cNvPr>
          <p:cNvSpPr/>
          <p:nvPr/>
        </p:nvSpPr>
        <p:spPr>
          <a:xfrm>
            <a:off x="479499" y="2936153"/>
            <a:ext cx="36427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Componente  de un arma que porta el explosivo u otro artefacto y los elementos que permiten activarlo para </a:t>
            </a:r>
            <a:r>
              <a:rPr lang="es-ES_tradnl" b="1" dirty="0">
                <a:solidFill>
                  <a:srgbClr val="002060"/>
                </a:solidFill>
              </a:rPr>
              <a:t>causar el mayor daño </a:t>
            </a:r>
            <a:r>
              <a:rPr lang="es-ES_tradnl" dirty="0">
                <a:solidFill>
                  <a:schemeClr val="bg1"/>
                </a:solidFill>
              </a:rPr>
              <a:t>posible sobre el blanco que se intenta </a:t>
            </a:r>
            <a:r>
              <a:rPr lang="es-ES_tradnl" u="sng" dirty="0">
                <a:solidFill>
                  <a:schemeClr val="bg1"/>
                </a:solidFill>
              </a:rPr>
              <a:t>destruir, neutralizar o afectar</a:t>
            </a:r>
          </a:p>
        </p:txBody>
      </p:sp>
      <p:grpSp>
        <p:nvGrpSpPr>
          <p:cNvPr id="30" name="10 Grupo"/>
          <p:cNvGrpSpPr/>
          <p:nvPr/>
        </p:nvGrpSpPr>
        <p:grpSpPr>
          <a:xfrm>
            <a:off x="1753858" y="2968754"/>
            <a:ext cx="8799147" cy="3524250"/>
            <a:chOff x="495300" y="3105150"/>
            <a:chExt cx="7962900" cy="3524250"/>
          </a:xfrm>
        </p:grpSpPr>
        <p:sp>
          <p:nvSpPr>
            <p:cNvPr id="31" name="4 CuadroTexto"/>
            <p:cNvSpPr txBox="1"/>
            <p:nvPr/>
          </p:nvSpPr>
          <p:spPr>
            <a:xfrm>
              <a:off x="495300" y="3105150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2400" dirty="0"/>
            </a:p>
          </p:txBody>
        </p:sp>
        <p:pic>
          <p:nvPicPr>
            <p:cNvPr id="32" name="Picture 4" descr="Scan0004"/>
            <p:cNvPicPr>
              <a:picLocks noChangeAspect="1" noChangeArrowheads="1"/>
            </p:cNvPicPr>
            <p:nvPr/>
          </p:nvPicPr>
          <p:blipFill>
            <a:blip r:embed="rId5" cstate="print"/>
            <a:srcRect l="14794" t="29881" r="16542" b="19493"/>
            <a:stretch>
              <a:fillRect/>
            </a:stretch>
          </p:blipFill>
          <p:spPr bwMode="auto">
            <a:xfrm>
              <a:off x="4533900" y="4560224"/>
              <a:ext cx="3924300" cy="2069176"/>
            </a:xfrm>
            <a:prstGeom prst="rect">
              <a:avLst/>
            </a:prstGeom>
            <a:noFill/>
          </p:spPr>
        </p:pic>
      </p:grpSp>
      <p:sp>
        <p:nvSpPr>
          <p:cNvPr id="36" name="Rounded Rectangle 148"/>
          <p:cNvSpPr/>
          <p:nvPr/>
        </p:nvSpPr>
        <p:spPr>
          <a:xfrm>
            <a:off x="6434546" y="3850004"/>
            <a:ext cx="2194560" cy="652617"/>
          </a:xfrm>
          <a:prstGeom prst="roundRect">
            <a:avLst>
              <a:gd name="adj" fmla="val 50000"/>
            </a:avLst>
          </a:prstGeom>
          <a:solidFill>
            <a:schemeClr val="accent4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Carcasa de Titanio</a:t>
            </a:r>
          </a:p>
        </p:txBody>
      </p:sp>
      <p:cxnSp>
        <p:nvCxnSpPr>
          <p:cNvPr id="37" name="Conector recto de flecha 36"/>
          <p:cNvCxnSpPr/>
          <p:nvPr/>
        </p:nvCxnSpPr>
        <p:spPr>
          <a:xfrm>
            <a:off x="7657171" y="4449708"/>
            <a:ext cx="320543" cy="571581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ounded Rectangle 148"/>
          <p:cNvSpPr/>
          <p:nvPr/>
        </p:nvSpPr>
        <p:spPr>
          <a:xfrm>
            <a:off x="4669585" y="4547282"/>
            <a:ext cx="2194560" cy="652617"/>
          </a:xfrm>
          <a:prstGeom prst="roundRect">
            <a:avLst>
              <a:gd name="adj" fmla="val 50000"/>
            </a:avLst>
          </a:prstGeom>
          <a:solidFill>
            <a:srgbClr val="7030A0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Carga de </a:t>
            </a:r>
            <a:r>
              <a:rPr lang="en-US" dirty="0" err="1">
                <a:solidFill>
                  <a:schemeClr val="bg1"/>
                </a:solidFill>
              </a:rPr>
              <a:t>combate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9" name="Rounded Rectangle 148"/>
          <p:cNvSpPr/>
          <p:nvPr/>
        </p:nvSpPr>
        <p:spPr>
          <a:xfrm>
            <a:off x="8613915" y="6166695"/>
            <a:ext cx="2194560" cy="652617"/>
          </a:xfrm>
          <a:prstGeom prst="roundRect">
            <a:avLst>
              <a:gd name="adj" fmla="val 50000"/>
            </a:avLst>
          </a:prstGeom>
          <a:solidFill>
            <a:srgbClr val="00206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Espoleta programable</a:t>
            </a:r>
          </a:p>
        </p:txBody>
      </p:sp>
      <p:cxnSp>
        <p:nvCxnSpPr>
          <p:cNvPr id="42" name="Conector recto de flecha 41"/>
          <p:cNvCxnSpPr/>
          <p:nvPr/>
        </p:nvCxnSpPr>
        <p:spPr>
          <a:xfrm>
            <a:off x="6780230" y="5050336"/>
            <a:ext cx="646482" cy="46792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V="1">
            <a:off x="9711195" y="5021289"/>
            <a:ext cx="0" cy="1188000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uadroTexto 50"/>
          <p:cNvSpPr txBox="1"/>
          <p:nvPr/>
        </p:nvSpPr>
        <p:spPr>
          <a:xfrm>
            <a:off x="4720777" y="2041683"/>
            <a:ext cx="26022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CARGA DE COMBATE</a:t>
            </a:r>
            <a:endParaRPr lang="es-ES_tradnl" sz="1100" dirty="0">
              <a:solidFill>
                <a:srgbClr val="002060"/>
              </a:solidFill>
            </a:endParaRPr>
          </a:p>
          <a:p>
            <a:pPr algn="ctr"/>
            <a:r>
              <a:rPr lang="es-ES_tradnl" sz="1400" dirty="0">
                <a:solidFill>
                  <a:srgbClr val="002060"/>
                </a:solidFill>
              </a:rPr>
              <a:t>  </a:t>
            </a:r>
          </a:p>
          <a:p>
            <a:pPr algn="ctr"/>
            <a:r>
              <a:rPr lang="es-ES_tradnl" dirty="0">
                <a:solidFill>
                  <a:srgbClr val="002060"/>
                </a:solidFill>
              </a:rPr>
              <a:t>Explosiva, Nuclear. Química u otro tipo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7256347" y="2041682"/>
            <a:ext cx="260228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ESPOLETA</a:t>
            </a:r>
            <a:endParaRPr lang="es-ES_tradnl" sz="1100" dirty="0">
              <a:solidFill>
                <a:srgbClr val="002060"/>
              </a:solidFill>
            </a:endParaRPr>
          </a:p>
          <a:p>
            <a:pPr algn="ctr"/>
            <a:r>
              <a:rPr lang="es-ES_tradnl" sz="1400" dirty="0">
                <a:solidFill>
                  <a:srgbClr val="002060"/>
                </a:solidFill>
              </a:rPr>
              <a:t>  </a:t>
            </a:r>
          </a:p>
          <a:p>
            <a:pPr algn="ctr"/>
            <a:r>
              <a:rPr lang="es-ES_tradnl" dirty="0">
                <a:solidFill>
                  <a:srgbClr val="002060"/>
                </a:solidFill>
              </a:rPr>
              <a:t>Una o varias</a:t>
            </a:r>
          </a:p>
        </p:txBody>
      </p:sp>
      <p:sp>
        <p:nvSpPr>
          <p:cNvPr id="53" name="CuadroTexto 52"/>
          <p:cNvSpPr txBox="1"/>
          <p:nvPr/>
        </p:nvSpPr>
        <p:spPr>
          <a:xfrm>
            <a:off x="9377058" y="2021361"/>
            <a:ext cx="26022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CONTENEDOR O CARCASA</a:t>
            </a:r>
            <a:endParaRPr lang="es-ES_tradnl" dirty="0">
              <a:solidFill>
                <a:srgbClr val="002060"/>
              </a:solidFill>
            </a:endParaRPr>
          </a:p>
        </p:txBody>
      </p:sp>
      <p:sp>
        <p:nvSpPr>
          <p:cNvPr id="54" name="Subtítulo 2"/>
          <p:cNvSpPr>
            <a:spLocks noGrp="1"/>
          </p:cNvSpPr>
          <p:nvPr>
            <p:ph type="subTitle" idx="1"/>
          </p:nvPr>
        </p:nvSpPr>
        <p:spPr>
          <a:xfrm>
            <a:off x="5671317" y="1204755"/>
            <a:ext cx="5265344" cy="621619"/>
          </a:xfrm>
        </p:spPr>
        <p:txBody>
          <a:bodyPr>
            <a:noAutofit/>
          </a:bodyPr>
          <a:lstStyle/>
          <a:p>
            <a:r>
              <a:rPr lang="es-CL" sz="3600" b="1" u="sng" dirty="0">
                <a:solidFill>
                  <a:srgbClr val="C00000"/>
                </a:solidFill>
                <a:latin typeface="High Tower Text" panose="02040502050506030303" pitchFamily="18" charset="0"/>
              </a:rPr>
              <a:t>Composición Física</a:t>
            </a:r>
          </a:p>
        </p:txBody>
      </p:sp>
      <p:sp>
        <p:nvSpPr>
          <p:cNvPr id="22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sz="2800" b="1">
                <a:solidFill>
                  <a:srgbClr val="C00000"/>
                </a:solidFill>
                <a:latin typeface="High Tower Text" panose="02040502050506030303" pitchFamily="18" charset="0"/>
              </a:rPr>
              <a:t>Cabezas de Combate</a:t>
            </a:r>
            <a:endParaRPr lang="es-CL" sz="2800" b="1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cxnSp>
        <p:nvCxnSpPr>
          <p:cNvPr id="24" name="Conector recto 23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100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51" grpId="0"/>
      <p:bldP spid="52" grpId="0"/>
      <p:bldP spid="53" grpId="0"/>
      <p:bldP spid="5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622"/>
            <a:ext cx="12192000" cy="6858000"/>
          </a:xfrm>
          <a:prstGeom prst="rect">
            <a:avLst/>
          </a:prstGeom>
        </p:spPr>
      </p:pic>
      <p:cxnSp>
        <p:nvCxnSpPr>
          <p:cNvPr id="75" name="Straight Connector 109"/>
          <p:cNvCxnSpPr/>
          <p:nvPr/>
        </p:nvCxnSpPr>
        <p:spPr>
          <a:xfrm flipH="1">
            <a:off x="1116912" y="3663126"/>
            <a:ext cx="3344807" cy="0"/>
          </a:xfrm>
          <a:prstGeom prst="line">
            <a:avLst/>
          </a:prstGeom>
          <a:ln w="19050">
            <a:solidFill>
              <a:srgbClr val="016AA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Subtítulo 2"/>
          <p:cNvSpPr>
            <a:spLocks noGrp="1"/>
          </p:cNvSpPr>
          <p:nvPr>
            <p:ph type="subTitle" idx="1"/>
          </p:nvPr>
        </p:nvSpPr>
        <p:spPr>
          <a:xfrm>
            <a:off x="7374998" y="141502"/>
            <a:ext cx="4141274" cy="621619"/>
          </a:xfrm>
        </p:spPr>
        <p:txBody>
          <a:bodyPr>
            <a:noAutofit/>
          </a:bodyPr>
          <a:lstStyle/>
          <a:p>
            <a:r>
              <a:rPr lang="es-CL" sz="2800" b="1" dirty="0">
                <a:solidFill>
                  <a:srgbClr val="C00000"/>
                </a:solidFill>
                <a:latin typeface="High Tower Text" panose="02040502050506030303" pitchFamily="18" charset="0"/>
              </a:rPr>
              <a:t>Cabezas de Combate</a:t>
            </a:r>
          </a:p>
        </p:txBody>
      </p:sp>
      <p:grpSp>
        <p:nvGrpSpPr>
          <p:cNvPr id="15" name="Grupo 14"/>
          <p:cNvGrpSpPr/>
          <p:nvPr/>
        </p:nvGrpSpPr>
        <p:grpSpPr>
          <a:xfrm>
            <a:off x="431227" y="363011"/>
            <a:ext cx="6283945" cy="1349316"/>
            <a:chOff x="1685009" y="1243619"/>
            <a:chExt cx="6173265" cy="1486413"/>
          </a:xfrm>
        </p:grpSpPr>
        <p:grpSp>
          <p:nvGrpSpPr>
            <p:cNvPr id="5" name="Grupo 4"/>
            <p:cNvGrpSpPr/>
            <p:nvPr/>
          </p:nvGrpSpPr>
          <p:grpSpPr>
            <a:xfrm>
              <a:off x="1685009" y="1284422"/>
              <a:ext cx="6173265" cy="1445610"/>
              <a:chOff x="1628078" y="548497"/>
              <a:chExt cx="6173265" cy="1445610"/>
            </a:xfrm>
          </p:grpSpPr>
          <p:pic>
            <p:nvPicPr>
              <p:cNvPr id="71" name="Imagen 7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28078" y="548497"/>
                <a:ext cx="6173265" cy="1445610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sp>
            <p:nvSpPr>
              <p:cNvPr id="72" name="Rectángulo 71"/>
              <p:cNvSpPr/>
              <p:nvPr/>
            </p:nvSpPr>
            <p:spPr>
              <a:xfrm>
                <a:off x="1851101" y="941614"/>
                <a:ext cx="5725668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buNone/>
                </a:pPr>
                <a:r>
                  <a:rPr lang="es-MX" sz="1400" dirty="0">
                    <a:solidFill>
                      <a:srgbClr val="002060"/>
                    </a:solidFill>
                  </a:rPr>
                  <a:t>Las cabezas de combate se deben diseñar en estrecha relación con las características físicas del blanco que se desea destruir o afectar, considerando las capacidades de éste para eludir su destrucción. Esto obliga a una permanente evolución en su diseño.</a:t>
                </a:r>
                <a:endParaRPr lang="es-CL" sz="1400" dirty="0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4" name="Rectángulo 3"/>
            <p:cNvSpPr/>
            <p:nvPr/>
          </p:nvSpPr>
          <p:spPr>
            <a:xfrm>
              <a:off x="1828361" y="1243619"/>
              <a:ext cx="1547298" cy="4407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u="sng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CONCEPTO</a:t>
              </a:r>
            </a:p>
          </p:txBody>
        </p:sp>
      </p:grpSp>
      <p:cxnSp>
        <p:nvCxnSpPr>
          <p:cNvPr id="78" name="Conector recto 77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Imagen 7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sp>
        <p:nvSpPr>
          <p:cNvPr id="52" name="CuadroTexto 51"/>
          <p:cNvSpPr txBox="1"/>
          <p:nvPr/>
        </p:nvSpPr>
        <p:spPr>
          <a:xfrm>
            <a:off x="1197524" y="6178997"/>
            <a:ext cx="3555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002060"/>
                </a:solidFill>
              </a:rPr>
              <a:t>Cascos de buques y submarinos</a:t>
            </a:r>
          </a:p>
          <a:p>
            <a:pPr algn="just"/>
            <a:endParaRPr lang="es-ES_tradnl" sz="400" dirty="0">
              <a:solidFill>
                <a:srgbClr val="00206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s-ES_tradnl" sz="1600" dirty="0">
                <a:solidFill>
                  <a:srgbClr val="002060"/>
                </a:solidFill>
              </a:rPr>
              <a:t>Efecto de Soplo – Subacuático</a:t>
            </a:r>
          </a:p>
        </p:txBody>
      </p:sp>
      <p:sp>
        <p:nvSpPr>
          <p:cNvPr id="53" name="CuadroTexto 52"/>
          <p:cNvSpPr txBox="1"/>
          <p:nvPr/>
        </p:nvSpPr>
        <p:spPr>
          <a:xfrm>
            <a:off x="8152034" y="3746156"/>
            <a:ext cx="3555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002060"/>
                </a:solidFill>
              </a:rPr>
              <a:t>Aviones y misiles</a:t>
            </a:r>
          </a:p>
          <a:p>
            <a:pPr marL="285750" indent="-285750" algn="just">
              <a:buFontTx/>
              <a:buChar char="-"/>
            </a:pPr>
            <a:endParaRPr lang="es-ES_tradnl" sz="800" dirty="0">
              <a:solidFill>
                <a:srgbClr val="00206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s-ES_tradnl" sz="1600" dirty="0">
                <a:solidFill>
                  <a:srgbClr val="002060"/>
                </a:solidFill>
              </a:rPr>
              <a:t>Fragmentación – varilla continua</a:t>
            </a:r>
          </a:p>
        </p:txBody>
      </p:sp>
      <p:sp>
        <p:nvSpPr>
          <p:cNvPr id="54" name="CuadroTexto 53"/>
          <p:cNvSpPr txBox="1"/>
          <p:nvPr/>
        </p:nvSpPr>
        <p:spPr>
          <a:xfrm>
            <a:off x="8093971" y="6189379"/>
            <a:ext cx="3555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>
                <a:solidFill>
                  <a:srgbClr val="002060"/>
                </a:solidFill>
              </a:rPr>
              <a:t>Incendiarias, iluminantes, pulso electromagnético, otras.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577149" y="2686279"/>
            <a:ext cx="10640823" cy="4110671"/>
            <a:chOff x="577149" y="2686279"/>
            <a:chExt cx="10640823" cy="4110671"/>
          </a:xfrm>
        </p:grpSpPr>
        <p:grpSp>
          <p:nvGrpSpPr>
            <p:cNvPr id="24" name="Group 1"/>
            <p:cNvGrpSpPr/>
            <p:nvPr/>
          </p:nvGrpSpPr>
          <p:grpSpPr>
            <a:xfrm>
              <a:off x="1198687" y="2686279"/>
              <a:ext cx="10019285" cy="4110671"/>
              <a:chOff x="1005399" y="1373664"/>
              <a:chExt cx="10019285" cy="4110671"/>
            </a:xfrm>
          </p:grpSpPr>
          <p:grpSp>
            <p:nvGrpSpPr>
              <p:cNvPr id="25" name="Group 96"/>
              <p:cNvGrpSpPr/>
              <p:nvPr/>
            </p:nvGrpSpPr>
            <p:grpSpPr>
              <a:xfrm>
                <a:off x="3978521" y="1373664"/>
                <a:ext cx="4073039" cy="4110671"/>
                <a:chOff x="1525588" y="565151"/>
                <a:chExt cx="5842001" cy="5895975"/>
              </a:xfrm>
            </p:grpSpPr>
            <p:sp>
              <p:nvSpPr>
                <p:cNvPr id="67" name="Freeform 145"/>
                <p:cNvSpPr>
                  <a:spLocks/>
                </p:cNvSpPr>
                <p:nvPr/>
              </p:nvSpPr>
              <p:spPr bwMode="auto">
                <a:xfrm>
                  <a:off x="1633538" y="565151"/>
                  <a:ext cx="2690813" cy="4194175"/>
                </a:xfrm>
                <a:custGeom>
                  <a:avLst/>
                  <a:gdLst>
                    <a:gd name="T0" fmla="*/ 552 w 716"/>
                    <a:gd name="T1" fmla="*/ 328 h 1116"/>
                    <a:gd name="T2" fmla="*/ 622 w 716"/>
                    <a:gd name="T3" fmla="*/ 346 h 1116"/>
                    <a:gd name="T4" fmla="*/ 681 w 716"/>
                    <a:gd name="T5" fmla="*/ 288 h 1116"/>
                    <a:gd name="T6" fmla="*/ 668 w 716"/>
                    <a:gd name="T7" fmla="*/ 222 h 1116"/>
                    <a:gd name="T8" fmla="*/ 220 w 716"/>
                    <a:gd name="T9" fmla="*/ 124 h 1116"/>
                    <a:gd name="T10" fmla="*/ 62 w 716"/>
                    <a:gd name="T11" fmla="*/ 509 h 1116"/>
                    <a:gd name="T12" fmla="*/ 175 w 716"/>
                    <a:gd name="T13" fmla="*/ 682 h 1116"/>
                    <a:gd name="T14" fmla="*/ 549 w 716"/>
                    <a:gd name="T15" fmla="*/ 1058 h 1116"/>
                    <a:gd name="T16" fmla="*/ 626 w 716"/>
                    <a:gd name="T17" fmla="*/ 1075 h 1116"/>
                    <a:gd name="T18" fmla="*/ 679 w 716"/>
                    <a:gd name="T19" fmla="*/ 1025 h 1116"/>
                    <a:gd name="T20" fmla="*/ 674 w 716"/>
                    <a:gd name="T21" fmla="*/ 961 h 1116"/>
                    <a:gd name="T22" fmla="*/ 253 w 716"/>
                    <a:gd name="T23" fmla="*/ 539 h 1116"/>
                    <a:gd name="T24" fmla="*/ 253 w 716"/>
                    <a:gd name="T25" fmla="*/ 296 h 1116"/>
                    <a:gd name="T26" fmla="*/ 552 w 716"/>
                    <a:gd name="T27" fmla="*/ 328 h 1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6" h="1116">
                      <a:moveTo>
                        <a:pt x="552" y="328"/>
                      </a:moveTo>
                      <a:cubicBezTo>
                        <a:pt x="552" y="328"/>
                        <a:pt x="582" y="382"/>
                        <a:pt x="622" y="346"/>
                      </a:cubicBezTo>
                      <a:cubicBezTo>
                        <a:pt x="662" y="309"/>
                        <a:pt x="681" y="288"/>
                        <a:pt x="681" y="288"/>
                      </a:cubicBezTo>
                      <a:cubicBezTo>
                        <a:pt x="681" y="288"/>
                        <a:pt x="716" y="266"/>
                        <a:pt x="668" y="222"/>
                      </a:cubicBezTo>
                      <a:cubicBezTo>
                        <a:pt x="620" y="178"/>
                        <a:pt x="472" y="0"/>
                        <a:pt x="220" y="124"/>
                      </a:cubicBezTo>
                      <a:cubicBezTo>
                        <a:pt x="220" y="124"/>
                        <a:pt x="0" y="248"/>
                        <a:pt x="62" y="509"/>
                      </a:cubicBezTo>
                      <a:cubicBezTo>
                        <a:pt x="62" y="509"/>
                        <a:pt x="85" y="597"/>
                        <a:pt x="175" y="682"/>
                      </a:cubicBezTo>
                      <a:cubicBezTo>
                        <a:pt x="265" y="767"/>
                        <a:pt x="549" y="1058"/>
                        <a:pt x="549" y="1058"/>
                      </a:cubicBezTo>
                      <a:cubicBezTo>
                        <a:pt x="549" y="1058"/>
                        <a:pt x="581" y="1116"/>
                        <a:pt x="626" y="1075"/>
                      </a:cubicBezTo>
                      <a:cubicBezTo>
                        <a:pt x="670" y="1034"/>
                        <a:pt x="679" y="1025"/>
                        <a:pt x="679" y="1025"/>
                      </a:cubicBezTo>
                      <a:cubicBezTo>
                        <a:pt x="679" y="1025"/>
                        <a:pt x="714" y="1000"/>
                        <a:pt x="674" y="961"/>
                      </a:cubicBezTo>
                      <a:cubicBezTo>
                        <a:pt x="635" y="922"/>
                        <a:pt x="253" y="539"/>
                        <a:pt x="253" y="539"/>
                      </a:cubicBezTo>
                      <a:cubicBezTo>
                        <a:pt x="253" y="539"/>
                        <a:pt x="153" y="417"/>
                        <a:pt x="253" y="296"/>
                      </a:cubicBezTo>
                      <a:cubicBezTo>
                        <a:pt x="253" y="296"/>
                        <a:pt x="402" y="150"/>
                        <a:pt x="552" y="328"/>
                      </a:cubicBezTo>
                      <a:close/>
                    </a:path>
                  </a:pathLst>
                </a:custGeom>
                <a:solidFill>
                  <a:srgbClr val="016AA3"/>
                </a:solidFill>
                <a:ln w="14288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38100" dist="25400" dir="5400000" algn="ctr" rotWithShape="0">
                    <a:srgbClr val="000000">
                      <a:alpha val="20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2800"/>
                </a:p>
              </p:txBody>
            </p:sp>
            <p:sp>
              <p:nvSpPr>
                <p:cNvPr id="68" name="Freeform 146"/>
                <p:cNvSpPr>
                  <a:spLocks/>
                </p:cNvSpPr>
                <p:nvPr/>
              </p:nvSpPr>
              <p:spPr bwMode="auto">
                <a:xfrm>
                  <a:off x="3178176" y="681038"/>
                  <a:ext cx="4189413" cy="2698750"/>
                </a:xfrm>
                <a:custGeom>
                  <a:avLst/>
                  <a:gdLst>
                    <a:gd name="T0" fmla="*/ 788 w 1115"/>
                    <a:gd name="T1" fmla="*/ 552 h 718"/>
                    <a:gd name="T2" fmla="*/ 771 w 1115"/>
                    <a:gd name="T3" fmla="*/ 623 h 718"/>
                    <a:gd name="T4" fmla="*/ 828 w 1115"/>
                    <a:gd name="T5" fmla="*/ 681 h 718"/>
                    <a:gd name="T6" fmla="*/ 895 w 1115"/>
                    <a:gd name="T7" fmla="*/ 667 h 718"/>
                    <a:gd name="T8" fmla="*/ 990 w 1115"/>
                    <a:gd name="T9" fmla="*/ 219 h 718"/>
                    <a:gd name="T10" fmla="*/ 604 w 1115"/>
                    <a:gd name="T11" fmla="*/ 64 h 718"/>
                    <a:gd name="T12" fmla="*/ 431 w 1115"/>
                    <a:gd name="T13" fmla="*/ 178 h 718"/>
                    <a:gd name="T14" fmla="*/ 57 w 1115"/>
                    <a:gd name="T15" fmla="*/ 554 h 718"/>
                    <a:gd name="T16" fmla="*/ 41 w 1115"/>
                    <a:gd name="T17" fmla="*/ 631 h 718"/>
                    <a:gd name="T18" fmla="*/ 92 w 1115"/>
                    <a:gd name="T19" fmla="*/ 684 h 718"/>
                    <a:gd name="T20" fmla="*/ 156 w 1115"/>
                    <a:gd name="T21" fmla="*/ 679 h 718"/>
                    <a:gd name="T22" fmla="*/ 575 w 1115"/>
                    <a:gd name="T23" fmla="*/ 255 h 718"/>
                    <a:gd name="T24" fmla="*/ 818 w 1115"/>
                    <a:gd name="T25" fmla="*/ 253 h 718"/>
                    <a:gd name="T26" fmla="*/ 788 w 1115"/>
                    <a:gd name="T27" fmla="*/ 552 h 7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15" h="718">
                      <a:moveTo>
                        <a:pt x="788" y="552"/>
                      </a:moveTo>
                      <a:cubicBezTo>
                        <a:pt x="788" y="552"/>
                        <a:pt x="734" y="583"/>
                        <a:pt x="771" y="623"/>
                      </a:cubicBezTo>
                      <a:cubicBezTo>
                        <a:pt x="808" y="663"/>
                        <a:pt x="828" y="681"/>
                        <a:pt x="828" y="681"/>
                      </a:cubicBezTo>
                      <a:cubicBezTo>
                        <a:pt x="828" y="681"/>
                        <a:pt x="851" y="716"/>
                        <a:pt x="895" y="667"/>
                      </a:cubicBezTo>
                      <a:cubicBezTo>
                        <a:pt x="939" y="619"/>
                        <a:pt x="1115" y="471"/>
                        <a:pt x="990" y="219"/>
                      </a:cubicBezTo>
                      <a:cubicBezTo>
                        <a:pt x="990" y="219"/>
                        <a:pt x="864" y="0"/>
                        <a:pt x="604" y="64"/>
                      </a:cubicBezTo>
                      <a:cubicBezTo>
                        <a:pt x="604" y="64"/>
                        <a:pt x="516" y="87"/>
                        <a:pt x="431" y="178"/>
                      </a:cubicBezTo>
                      <a:cubicBezTo>
                        <a:pt x="347" y="268"/>
                        <a:pt x="57" y="554"/>
                        <a:pt x="57" y="554"/>
                      </a:cubicBezTo>
                      <a:cubicBezTo>
                        <a:pt x="57" y="554"/>
                        <a:pt x="0" y="587"/>
                        <a:pt x="41" y="631"/>
                      </a:cubicBezTo>
                      <a:cubicBezTo>
                        <a:pt x="83" y="675"/>
                        <a:pt x="92" y="684"/>
                        <a:pt x="92" y="684"/>
                      </a:cubicBezTo>
                      <a:cubicBezTo>
                        <a:pt x="92" y="684"/>
                        <a:pt x="117" y="718"/>
                        <a:pt x="156" y="679"/>
                      </a:cubicBezTo>
                      <a:cubicBezTo>
                        <a:pt x="195" y="639"/>
                        <a:pt x="575" y="255"/>
                        <a:pt x="575" y="255"/>
                      </a:cubicBezTo>
                      <a:cubicBezTo>
                        <a:pt x="575" y="255"/>
                        <a:pt x="696" y="154"/>
                        <a:pt x="818" y="253"/>
                      </a:cubicBezTo>
                      <a:cubicBezTo>
                        <a:pt x="818" y="253"/>
                        <a:pt x="964" y="402"/>
                        <a:pt x="788" y="552"/>
                      </a:cubicBezTo>
                      <a:close/>
                    </a:path>
                  </a:pathLst>
                </a:custGeom>
                <a:solidFill>
                  <a:srgbClr val="46B688"/>
                </a:solidFill>
                <a:ln w="14288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38100" dist="25400" dir="5400000" algn="ctr" rotWithShape="0">
                    <a:srgbClr val="000000">
                      <a:alpha val="20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2800"/>
                </a:p>
              </p:txBody>
            </p:sp>
            <p:sp>
              <p:nvSpPr>
                <p:cNvPr id="69" name="Freeform 147"/>
                <p:cNvSpPr>
                  <a:spLocks/>
                </p:cNvSpPr>
                <p:nvPr/>
              </p:nvSpPr>
              <p:spPr bwMode="auto">
                <a:xfrm>
                  <a:off x="4591051" y="2266951"/>
                  <a:ext cx="2689225" cy="4194175"/>
                </a:xfrm>
                <a:custGeom>
                  <a:avLst/>
                  <a:gdLst>
                    <a:gd name="T0" fmla="*/ 164 w 716"/>
                    <a:gd name="T1" fmla="*/ 789 h 1116"/>
                    <a:gd name="T2" fmla="*/ 93 w 716"/>
                    <a:gd name="T3" fmla="*/ 771 h 1116"/>
                    <a:gd name="T4" fmla="*/ 35 w 716"/>
                    <a:gd name="T5" fmla="*/ 828 h 1116"/>
                    <a:gd name="T6" fmla="*/ 48 w 716"/>
                    <a:gd name="T7" fmla="*/ 895 h 1116"/>
                    <a:gd name="T8" fmla="*/ 495 w 716"/>
                    <a:gd name="T9" fmla="*/ 993 h 1116"/>
                    <a:gd name="T10" fmla="*/ 653 w 716"/>
                    <a:gd name="T11" fmla="*/ 608 h 1116"/>
                    <a:gd name="T12" fmla="*/ 541 w 716"/>
                    <a:gd name="T13" fmla="*/ 435 h 1116"/>
                    <a:gd name="T14" fmla="*/ 167 w 716"/>
                    <a:gd name="T15" fmla="*/ 58 h 1116"/>
                    <a:gd name="T16" fmla="*/ 90 w 716"/>
                    <a:gd name="T17" fmla="*/ 42 h 1116"/>
                    <a:gd name="T18" fmla="*/ 37 w 716"/>
                    <a:gd name="T19" fmla="*/ 92 h 1116"/>
                    <a:gd name="T20" fmla="*/ 41 w 716"/>
                    <a:gd name="T21" fmla="*/ 156 h 1116"/>
                    <a:gd name="T22" fmla="*/ 463 w 716"/>
                    <a:gd name="T23" fmla="*/ 578 h 1116"/>
                    <a:gd name="T24" fmla="*/ 463 w 716"/>
                    <a:gd name="T25" fmla="*/ 821 h 1116"/>
                    <a:gd name="T26" fmla="*/ 164 w 716"/>
                    <a:gd name="T27" fmla="*/ 789 h 1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6" h="1116">
                      <a:moveTo>
                        <a:pt x="164" y="789"/>
                      </a:moveTo>
                      <a:cubicBezTo>
                        <a:pt x="164" y="789"/>
                        <a:pt x="133" y="734"/>
                        <a:pt x="93" y="771"/>
                      </a:cubicBezTo>
                      <a:cubicBezTo>
                        <a:pt x="53" y="808"/>
                        <a:pt x="35" y="828"/>
                        <a:pt x="35" y="828"/>
                      </a:cubicBezTo>
                      <a:cubicBezTo>
                        <a:pt x="35" y="828"/>
                        <a:pt x="0" y="851"/>
                        <a:pt x="48" y="895"/>
                      </a:cubicBezTo>
                      <a:cubicBezTo>
                        <a:pt x="96" y="939"/>
                        <a:pt x="243" y="1116"/>
                        <a:pt x="495" y="993"/>
                      </a:cubicBezTo>
                      <a:cubicBezTo>
                        <a:pt x="495" y="993"/>
                        <a:pt x="716" y="869"/>
                        <a:pt x="653" y="608"/>
                      </a:cubicBezTo>
                      <a:cubicBezTo>
                        <a:pt x="653" y="608"/>
                        <a:pt x="631" y="520"/>
                        <a:pt x="541" y="435"/>
                      </a:cubicBezTo>
                      <a:cubicBezTo>
                        <a:pt x="451" y="350"/>
                        <a:pt x="167" y="58"/>
                        <a:pt x="167" y="58"/>
                      </a:cubicBezTo>
                      <a:cubicBezTo>
                        <a:pt x="167" y="58"/>
                        <a:pt x="135" y="0"/>
                        <a:pt x="90" y="42"/>
                      </a:cubicBezTo>
                      <a:cubicBezTo>
                        <a:pt x="45" y="83"/>
                        <a:pt x="37" y="92"/>
                        <a:pt x="37" y="92"/>
                      </a:cubicBezTo>
                      <a:cubicBezTo>
                        <a:pt x="37" y="92"/>
                        <a:pt x="2" y="116"/>
                        <a:pt x="41" y="156"/>
                      </a:cubicBezTo>
                      <a:cubicBezTo>
                        <a:pt x="81" y="195"/>
                        <a:pt x="463" y="578"/>
                        <a:pt x="463" y="578"/>
                      </a:cubicBezTo>
                      <a:cubicBezTo>
                        <a:pt x="463" y="578"/>
                        <a:pt x="563" y="700"/>
                        <a:pt x="463" y="821"/>
                      </a:cubicBezTo>
                      <a:cubicBezTo>
                        <a:pt x="463" y="821"/>
                        <a:pt x="313" y="966"/>
                        <a:pt x="164" y="789"/>
                      </a:cubicBezTo>
                      <a:close/>
                    </a:path>
                  </a:pathLst>
                </a:custGeom>
                <a:solidFill>
                  <a:srgbClr val="FEA34F"/>
                </a:solidFill>
                <a:ln w="14288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38100" dist="25400" dir="5400000" algn="ctr" rotWithShape="0">
                    <a:srgbClr val="000000">
                      <a:alpha val="20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2800"/>
                </a:p>
              </p:txBody>
            </p:sp>
            <p:sp>
              <p:nvSpPr>
                <p:cNvPr id="70" name="Freeform 148"/>
                <p:cNvSpPr>
                  <a:spLocks/>
                </p:cNvSpPr>
                <p:nvPr/>
              </p:nvSpPr>
              <p:spPr bwMode="auto">
                <a:xfrm>
                  <a:off x="1525588" y="3630613"/>
                  <a:ext cx="4192588" cy="2703513"/>
                </a:xfrm>
                <a:custGeom>
                  <a:avLst/>
                  <a:gdLst>
                    <a:gd name="T0" fmla="*/ 327 w 1116"/>
                    <a:gd name="T1" fmla="*/ 167 h 719"/>
                    <a:gd name="T2" fmla="*/ 345 w 1116"/>
                    <a:gd name="T3" fmla="*/ 96 h 719"/>
                    <a:gd name="T4" fmla="*/ 287 w 1116"/>
                    <a:gd name="T5" fmla="*/ 38 h 719"/>
                    <a:gd name="T6" fmla="*/ 220 w 1116"/>
                    <a:gd name="T7" fmla="*/ 51 h 719"/>
                    <a:gd name="T8" fmla="*/ 125 w 1116"/>
                    <a:gd name="T9" fmla="*/ 499 h 719"/>
                    <a:gd name="T10" fmla="*/ 512 w 1116"/>
                    <a:gd name="T11" fmla="*/ 655 h 719"/>
                    <a:gd name="T12" fmla="*/ 684 w 1116"/>
                    <a:gd name="T13" fmla="*/ 541 h 719"/>
                    <a:gd name="T14" fmla="*/ 1058 w 1116"/>
                    <a:gd name="T15" fmla="*/ 164 h 719"/>
                    <a:gd name="T16" fmla="*/ 1074 w 1116"/>
                    <a:gd name="T17" fmla="*/ 88 h 719"/>
                    <a:gd name="T18" fmla="*/ 1024 w 1116"/>
                    <a:gd name="T19" fmla="*/ 35 h 719"/>
                    <a:gd name="T20" fmla="*/ 960 w 1116"/>
                    <a:gd name="T21" fmla="*/ 40 h 719"/>
                    <a:gd name="T22" fmla="*/ 540 w 1116"/>
                    <a:gd name="T23" fmla="*/ 464 h 719"/>
                    <a:gd name="T24" fmla="*/ 297 w 1116"/>
                    <a:gd name="T25" fmla="*/ 465 h 719"/>
                    <a:gd name="T26" fmla="*/ 327 w 1116"/>
                    <a:gd name="T27" fmla="*/ 167 h 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16" h="719">
                      <a:moveTo>
                        <a:pt x="327" y="167"/>
                      </a:moveTo>
                      <a:cubicBezTo>
                        <a:pt x="327" y="167"/>
                        <a:pt x="382" y="136"/>
                        <a:pt x="345" y="96"/>
                      </a:cubicBezTo>
                      <a:cubicBezTo>
                        <a:pt x="308" y="56"/>
                        <a:pt x="287" y="38"/>
                        <a:pt x="287" y="38"/>
                      </a:cubicBezTo>
                      <a:cubicBezTo>
                        <a:pt x="287" y="38"/>
                        <a:pt x="264" y="3"/>
                        <a:pt x="220" y="51"/>
                      </a:cubicBezTo>
                      <a:cubicBezTo>
                        <a:pt x="177" y="100"/>
                        <a:pt x="0" y="248"/>
                        <a:pt x="125" y="499"/>
                      </a:cubicBezTo>
                      <a:cubicBezTo>
                        <a:pt x="125" y="499"/>
                        <a:pt x="251" y="719"/>
                        <a:pt x="512" y="655"/>
                      </a:cubicBezTo>
                      <a:cubicBezTo>
                        <a:pt x="512" y="655"/>
                        <a:pt x="600" y="631"/>
                        <a:pt x="684" y="541"/>
                      </a:cubicBezTo>
                      <a:cubicBezTo>
                        <a:pt x="768" y="450"/>
                        <a:pt x="1058" y="164"/>
                        <a:pt x="1058" y="164"/>
                      </a:cubicBezTo>
                      <a:cubicBezTo>
                        <a:pt x="1058" y="164"/>
                        <a:pt x="1116" y="132"/>
                        <a:pt x="1074" y="88"/>
                      </a:cubicBezTo>
                      <a:cubicBezTo>
                        <a:pt x="1032" y="43"/>
                        <a:pt x="1024" y="35"/>
                        <a:pt x="1024" y="35"/>
                      </a:cubicBezTo>
                      <a:cubicBezTo>
                        <a:pt x="1024" y="35"/>
                        <a:pt x="999" y="0"/>
                        <a:pt x="960" y="40"/>
                      </a:cubicBezTo>
                      <a:cubicBezTo>
                        <a:pt x="921" y="79"/>
                        <a:pt x="540" y="464"/>
                        <a:pt x="540" y="464"/>
                      </a:cubicBezTo>
                      <a:cubicBezTo>
                        <a:pt x="540" y="464"/>
                        <a:pt x="419" y="565"/>
                        <a:pt x="297" y="465"/>
                      </a:cubicBezTo>
                      <a:cubicBezTo>
                        <a:pt x="297" y="465"/>
                        <a:pt x="151" y="317"/>
                        <a:pt x="327" y="167"/>
                      </a:cubicBezTo>
                      <a:close/>
                    </a:path>
                  </a:pathLst>
                </a:custGeom>
                <a:solidFill>
                  <a:srgbClr val="AAAAAA"/>
                </a:solidFill>
                <a:ln w="14288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38100" dist="25400" dir="5400000" algn="ctr" rotWithShape="0">
                    <a:srgbClr val="000000">
                      <a:alpha val="20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2800"/>
                </a:p>
              </p:txBody>
            </p:sp>
          </p:grpSp>
          <p:sp>
            <p:nvSpPr>
              <p:cNvPr id="26" name="TextBox 50"/>
              <p:cNvSpPr txBox="1"/>
              <p:nvPr/>
            </p:nvSpPr>
            <p:spPr>
              <a:xfrm>
                <a:off x="1831073" y="2024900"/>
                <a:ext cx="2034252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2000" b="1" dirty="0"/>
                  <a:t>ANTI SUPERFICIE</a:t>
                </a:r>
              </a:p>
            </p:txBody>
          </p:sp>
          <p:sp>
            <p:nvSpPr>
              <p:cNvPr id="28" name="TextBox 14"/>
              <p:cNvSpPr txBox="1"/>
              <p:nvPr/>
            </p:nvSpPr>
            <p:spPr>
              <a:xfrm flipH="1">
                <a:off x="8189206" y="2033037"/>
                <a:ext cx="1489215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000" b="1" dirty="0"/>
                  <a:t>ANTIAÉREO</a:t>
                </a:r>
              </a:p>
            </p:txBody>
          </p:sp>
          <p:sp>
            <p:nvSpPr>
              <p:cNvPr id="33" name="TextBox 17"/>
              <p:cNvSpPr txBox="1"/>
              <p:nvPr/>
            </p:nvSpPr>
            <p:spPr>
              <a:xfrm>
                <a:off x="1901698" y="4470531"/>
                <a:ext cx="1963626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2000" b="1" dirty="0"/>
                  <a:t>ANTISUBMARINO</a:t>
                </a:r>
              </a:p>
            </p:txBody>
          </p:sp>
          <p:sp>
            <p:nvSpPr>
              <p:cNvPr id="35" name="TextBox 20"/>
              <p:cNvSpPr txBox="1"/>
              <p:nvPr/>
            </p:nvSpPr>
            <p:spPr>
              <a:xfrm flipH="1">
                <a:off x="8189205" y="4472842"/>
                <a:ext cx="1685506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000" b="1" dirty="0"/>
                  <a:t>ESPECIALES</a:t>
                </a:r>
              </a:p>
            </p:txBody>
          </p:sp>
          <p:cxnSp>
            <p:nvCxnSpPr>
              <p:cNvPr id="43" name="Straight Connector 110"/>
              <p:cNvCxnSpPr/>
              <p:nvPr/>
            </p:nvCxnSpPr>
            <p:spPr>
              <a:xfrm flipH="1">
                <a:off x="1005399" y="4799519"/>
                <a:ext cx="3344807" cy="0"/>
              </a:xfrm>
              <a:prstGeom prst="line">
                <a:avLst/>
              </a:prstGeom>
              <a:ln w="38100">
                <a:solidFill>
                  <a:srgbClr val="AAAAAA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111"/>
              <p:cNvCxnSpPr/>
              <p:nvPr/>
            </p:nvCxnSpPr>
            <p:spPr>
              <a:xfrm flipH="1">
                <a:off x="7679877" y="2365386"/>
                <a:ext cx="3344807" cy="0"/>
              </a:xfrm>
              <a:prstGeom prst="line">
                <a:avLst/>
              </a:prstGeom>
              <a:ln w="57150">
                <a:solidFill>
                  <a:srgbClr val="46B688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121"/>
              <p:cNvCxnSpPr/>
              <p:nvPr/>
            </p:nvCxnSpPr>
            <p:spPr>
              <a:xfrm flipH="1">
                <a:off x="7679877" y="4799519"/>
                <a:ext cx="3344807" cy="0"/>
              </a:xfrm>
              <a:prstGeom prst="line">
                <a:avLst/>
              </a:prstGeom>
              <a:ln w="57150">
                <a:solidFill>
                  <a:srgbClr val="FEA34F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6" name="Group 149"/>
              <p:cNvGrpSpPr/>
              <p:nvPr/>
            </p:nvGrpSpPr>
            <p:grpSpPr>
              <a:xfrm>
                <a:off x="4865070" y="2321034"/>
                <a:ext cx="406200" cy="231154"/>
                <a:chOff x="10453688" y="2085975"/>
                <a:chExt cx="287337" cy="163513"/>
              </a:xfrm>
              <a:solidFill>
                <a:srgbClr val="016AA3"/>
              </a:solidFill>
              <a:effectLst>
                <a:outerShdw blurRad="38100" dist="25400" dir="5400000" algn="ctr" rotWithShape="0">
                  <a:srgbClr val="000000">
                    <a:alpha val="20000"/>
                  </a:srgbClr>
                </a:outerShdw>
              </a:effectLst>
            </p:grpSpPr>
            <p:sp>
              <p:nvSpPr>
                <p:cNvPr id="64" name="Freeform 2072"/>
                <p:cNvSpPr>
                  <a:spLocks/>
                </p:cNvSpPr>
                <p:nvPr/>
              </p:nvSpPr>
              <p:spPr bwMode="auto">
                <a:xfrm>
                  <a:off x="10453688" y="2114550"/>
                  <a:ext cx="49213" cy="106363"/>
                </a:xfrm>
                <a:custGeom>
                  <a:avLst/>
                  <a:gdLst>
                    <a:gd name="T0" fmla="*/ 135 w 151"/>
                    <a:gd name="T1" fmla="*/ 0 h 331"/>
                    <a:gd name="T2" fmla="*/ 90 w 151"/>
                    <a:gd name="T3" fmla="*/ 0 h 331"/>
                    <a:gd name="T4" fmla="*/ 85 w 151"/>
                    <a:gd name="T5" fmla="*/ 0 h 331"/>
                    <a:gd name="T6" fmla="*/ 79 w 151"/>
                    <a:gd name="T7" fmla="*/ 2 h 331"/>
                    <a:gd name="T8" fmla="*/ 74 w 151"/>
                    <a:gd name="T9" fmla="*/ 4 h 331"/>
                    <a:gd name="T10" fmla="*/ 68 w 151"/>
                    <a:gd name="T11" fmla="*/ 5 h 331"/>
                    <a:gd name="T12" fmla="*/ 58 w 151"/>
                    <a:gd name="T13" fmla="*/ 11 h 331"/>
                    <a:gd name="T14" fmla="*/ 50 w 151"/>
                    <a:gd name="T15" fmla="*/ 20 h 331"/>
                    <a:gd name="T16" fmla="*/ 41 w 151"/>
                    <a:gd name="T17" fmla="*/ 28 h 331"/>
                    <a:gd name="T18" fmla="*/ 35 w 151"/>
                    <a:gd name="T19" fmla="*/ 39 h 331"/>
                    <a:gd name="T20" fmla="*/ 34 w 151"/>
                    <a:gd name="T21" fmla="*/ 44 h 331"/>
                    <a:gd name="T22" fmla="*/ 32 w 151"/>
                    <a:gd name="T23" fmla="*/ 49 h 331"/>
                    <a:gd name="T24" fmla="*/ 30 w 151"/>
                    <a:gd name="T25" fmla="*/ 55 h 331"/>
                    <a:gd name="T26" fmla="*/ 30 w 151"/>
                    <a:gd name="T27" fmla="*/ 60 h 331"/>
                    <a:gd name="T28" fmla="*/ 30 w 151"/>
                    <a:gd name="T29" fmla="*/ 151 h 331"/>
                    <a:gd name="T30" fmla="*/ 16 w 151"/>
                    <a:gd name="T31" fmla="*/ 151 h 331"/>
                    <a:gd name="T32" fmla="*/ 10 w 151"/>
                    <a:gd name="T33" fmla="*/ 152 h 331"/>
                    <a:gd name="T34" fmla="*/ 5 w 151"/>
                    <a:gd name="T35" fmla="*/ 155 h 331"/>
                    <a:gd name="T36" fmla="*/ 1 w 151"/>
                    <a:gd name="T37" fmla="*/ 160 h 331"/>
                    <a:gd name="T38" fmla="*/ 0 w 151"/>
                    <a:gd name="T39" fmla="*/ 166 h 331"/>
                    <a:gd name="T40" fmla="*/ 1 w 151"/>
                    <a:gd name="T41" fmla="*/ 171 h 331"/>
                    <a:gd name="T42" fmla="*/ 5 w 151"/>
                    <a:gd name="T43" fmla="*/ 176 h 331"/>
                    <a:gd name="T44" fmla="*/ 10 w 151"/>
                    <a:gd name="T45" fmla="*/ 180 h 331"/>
                    <a:gd name="T46" fmla="*/ 16 w 151"/>
                    <a:gd name="T47" fmla="*/ 181 h 331"/>
                    <a:gd name="T48" fmla="*/ 30 w 151"/>
                    <a:gd name="T49" fmla="*/ 181 h 331"/>
                    <a:gd name="T50" fmla="*/ 30 w 151"/>
                    <a:gd name="T51" fmla="*/ 271 h 331"/>
                    <a:gd name="T52" fmla="*/ 30 w 151"/>
                    <a:gd name="T53" fmla="*/ 276 h 331"/>
                    <a:gd name="T54" fmla="*/ 32 w 151"/>
                    <a:gd name="T55" fmla="*/ 282 h 331"/>
                    <a:gd name="T56" fmla="*/ 34 w 151"/>
                    <a:gd name="T57" fmla="*/ 287 h 331"/>
                    <a:gd name="T58" fmla="*/ 35 w 151"/>
                    <a:gd name="T59" fmla="*/ 293 h 331"/>
                    <a:gd name="T60" fmla="*/ 41 w 151"/>
                    <a:gd name="T61" fmla="*/ 303 h 331"/>
                    <a:gd name="T62" fmla="*/ 50 w 151"/>
                    <a:gd name="T63" fmla="*/ 312 h 331"/>
                    <a:gd name="T64" fmla="*/ 58 w 151"/>
                    <a:gd name="T65" fmla="*/ 320 h 331"/>
                    <a:gd name="T66" fmla="*/ 68 w 151"/>
                    <a:gd name="T67" fmla="*/ 326 h 331"/>
                    <a:gd name="T68" fmla="*/ 74 w 151"/>
                    <a:gd name="T69" fmla="*/ 329 h 331"/>
                    <a:gd name="T70" fmla="*/ 79 w 151"/>
                    <a:gd name="T71" fmla="*/ 330 h 331"/>
                    <a:gd name="T72" fmla="*/ 85 w 151"/>
                    <a:gd name="T73" fmla="*/ 331 h 331"/>
                    <a:gd name="T74" fmla="*/ 90 w 151"/>
                    <a:gd name="T75" fmla="*/ 331 h 331"/>
                    <a:gd name="T76" fmla="*/ 135 w 151"/>
                    <a:gd name="T77" fmla="*/ 331 h 331"/>
                    <a:gd name="T78" fmla="*/ 141 w 151"/>
                    <a:gd name="T79" fmla="*/ 330 h 331"/>
                    <a:gd name="T80" fmla="*/ 146 w 151"/>
                    <a:gd name="T81" fmla="*/ 326 h 331"/>
                    <a:gd name="T82" fmla="*/ 150 w 151"/>
                    <a:gd name="T83" fmla="*/ 322 h 331"/>
                    <a:gd name="T84" fmla="*/ 151 w 151"/>
                    <a:gd name="T85" fmla="*/ 317 h 331"/>
                    <a:gd name="T86" fmla="*/ 151 w 151"/>
                    <a:gd name="T87" fmla="*/ 15 h 331"/>
                    <a:gd name="T88" fmla="*/ 150 w 151"/>
                    <a:gd name="T89" fmla="*/ 10 h 331"/>
                    <a:gd name="T90" fmla="*/ 146 w 151"/>
                    <a:gd name="T91" fmla="*/ 5 h 331"/>
                    <a:gd name="T92" fmla="*/ 141 w 151"/>
                    <a:gd name="T93" fmla="*/ 2 h 331"/>
                    <a:gd name="T94" fmla="*/ 135 w 151"/>
                    <a:gd name="T95" fmla="*/ 0 h 3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51" h="331">
                      <a:moveTo>
                        <a:pt x="135" y="0"/>
                      </a:moveTo>
                      <a:lnTo>
                        <a:pt x="90" y="0"/>
                      </a:lnTo>
                      <a:lnTo>
                        <a:pt x="85" y="0"/>
                      </a:lnTo>
                      <a:lnTo>
                        <a:pt x="79" y="2"/>
                      </a:lnTo>
                      <a:lnTo>
                        <a:pt x="74" y="4"/>
                      </a:lnTo>
                      <a:lnTo>
                        <a:pt x="68" y="5"/>
                      </a:lnTo>
                      <a:lnTo>
                        <a:pt x="58" y="11"/>
                      </a:lnTo>
                      <a:lnTo>
                        <a:pt x="50" y="20"/>
                      </a:lnTo>
                      <a:lnTo>
                        <a:pt x="41" y="28"/>
                      </a:lnTo>
                      <a:lnTo>
                        <a:pt x="35" y="39"/>
                      </a:lnTo>
                      <a:lnTo>
                        <a:pt x="34" y="44"/>
                      </a:lnTo>
                      <a:lnTo>
                        <a:pt x="32" y="49"/>
                      </a:lnTo>
                      <a:lnTo>
                        <a:pt x="30" y="55"/>
                      </a:lnTo>
                      <a:lnTo>
                        <a:pt x="30" y="60"/>
                      </a:lnTo>
                      <a:lnTo>
                        <a:pt x="30" y="151"/>
                      </a:lnTo>
                      <a:lnTo>
                        <a:pt x="16" y="151"/>
                      </a:lnTo>
                      <a:lnTo>
                        <a:pt x="10" y="152"/>
                      </a:lnTo>
                      <a:lnTo>
                        <a:pt x="5" y="155"/>
                      </a:lnTo>
                      <a:lnTo>
                        <a:pt x="1" y="160"/>
                      </a:lnTo>
                      <a:lnTo>
                        <a:pt x="0" y="166"/>
                      </a:lnTo>
                      <a:lnTo>
                        <a:pt x="1" y="171"/>
                      </a:lnTo>
                      <a:lnTo>
                        <a:pt x="5" y="176"/>
                      </a:lnTo>
                      <a:lnTo>
                        <a:pt x="10" y="180"/>
                      </a:lnTo>
                      <a:lnTo>
                        <a:pt x="16" y="181"/>
                      </a:lnTo>
                      <a:lnTo>
                        <a:pt x="30" y="181"/>
                      </a:lnTo>
                      <a:lnTo>
                        <a:pt x="30" y="271"/>
                      </a:lnTo>
                      <a:lnTo>
                        <a:pt x="30" y="276"/>
                      </a:lnTo>
                      <a:lnTo>
                        <a:pt x="32" y="282"/>
                      </a:lnTo>
                      <a:lnTo>
                        <a:pt x="34" y="287"/>
                      </a:lnTo>
                      <a:lnTo>
                        <a:pt x="35" y="293"/>
                      </a:lnTo>
                      <a:lnTo>
                        <a:pt x="41" y="303"/>
                      </a:lnTo>
                      <a:lnTo>
                        <a:pt x="50" y="312"/>
                      </a:lnTo>
                      <a:lnTo>
                        <a:pt x="58" y="320"/>
                      </a:lnTo>
                      <a:lnTo>
                        <a:pt x="68" y="326"/>
                      </a:lnTo>
                      <a:lnTo>
                        <a:pt x="74" y="329"/>
                      </a:lnTo>
                      <a:lnTo>
                        <a:pt x="79" y="330"/>
                      </a:lnTo>
                      <a:lnTo>
                        <a:pt x="85" y="331"/>
                      </a:lnTo>
                      <a:lnTo>
                        <a:pt x="90" y="331"/>
                      </a:lnTo>
                      <a:lnTo>
                        <a:pt x="135" y="331"/>
                      </a:lnTo>
                      <a:lnTo>
                        <a:pt x="141" y="330"/>
                      </a:lnTo>
                      <a:lnTo>
                        <a:pt x="146" y="326"/>
                      </a:lnTo>
                      <a:lnTo>
                        <a:pt x="150" y="322"/>
                      </a:lnTo>
                      <a:lnTo>
                        <a:pt x="151" y="317"/>
                      </a:lnTo>
                      <a:lnTo>
                        <a:pt x="151" y="15"/>
                      </a:lnTo>
                      <a:lnTo>
                        <a:pt x="150" y="10"/>
                      </a:lnTo>
                      <a:lnTo>
                        <a:pt x="146" y="5"/>
                      </a:lnTo>
                      <a:lnTo>
                        <a:pt x="141" y="2"/>
                      </a:lnTo>
                      <a:lnTo>
                        <a:pt x="1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Freeform 2073"/>
                <p:cNvSpPr>
                  <a:spLocks/>
                </p:cNvSpPr>
                <p:nvPr/>
              </p:nvSpPr>
              <p:spPr bwMode="auto">
                <a:xfrm>
                  <a:off x="10512425" y="2085975"/>
                  <a:ext cx="171450" cy="163513"/>
                </a:xfrm>
                <a:custGeom>
                  <a:avLst/>
                  <a:gdLst>
                    <a:gd name="T0" fmla="*/ 421 w 542"/>
                    <a:gd name="T1" fmla="*/ 0 h 512"/>
                    <a:gd name="T2" fmla="*/ 395 w 542"/>
                    <a:gd name="T3" fmla="*/ 4 h 512"/>
                    <a:gd name="T4" fmla="*/ 386 w 542"/>
                    <a:gd name="T5" fmla="*/ 10 h 512"/>
                    <a:gd name="T6" fmla="*/ 377 w 542"/>
                    <a:gd name="T7" fmla="*/ 16 h 512"/>
                    <a:gd name="T8" fmla="*/ 370 w 542"/>
                    <a:gd name="T9" fmla="*/ 24 h 512"/>
                    <a:gd name="T10" fmla="*/ 365 w 542"/>
                    <a:gd name="T11" fmla="*/ 35 h 512"/>
                    <a:gd name="T12" fmla="*/ 361 w 542"/>
                    <a:gd name="T13" fmla="*/ 60 h 512"/>
                    <a:gd name="T14" fmla="*/ 180 w 542"/>
                    <a:gd name="T15" fmla="*/ 241 h 512"/>
                    <a:gd name="T16" fmla="*/ 179 w 542"/>
                    <a:gd name="T17" fmla="*/ 46 h 512"/>
                    <a:gd name="T18" fmla="*/ 174 w 542"/>
                    <a:gd name="T19" fmla="*/ 29 h 512"/>
                    <a:gd name="T20" fmla="*/ 168 w 542"/>
                    <a:gd name="T21" fmla="*/ 20 h 512"/>
                    <a:gd name="T22" fmla="*/ 161 w 542"/>
                    <a:gd name="T23" fmla="*/ 12 h 512"/>
                    <a:gd name="T24" fmla="*/ 151 w 542"/>
                    <a:gd name="T25" fmla="*/ 6 h 512"/>
                    <a:gd name="T26" fmla="*/ 134 w 542"/>
                    <a:gd name="T27" fmla="*/ 1 h 512"/>
                    <a:gd name="T28" fmla="*/ 59 w 542"/>
                    <a:gd name="T29" fmla="*/ 0 h 512"/>
                    <a:gd name="T30" fmla="*/ 35 w 542"/>
                    <a:gd name="T31" fmla="*/ 4 h 512"/>
                    <a:gd name="T32" fmla="*/ 24 w 542"/>
                    <a:gd name="T33" fmla="*/ 10 h 512"/>
                    <a:gd name="T34" fmla="*/ 15 w 542"/>
                    <a:gd name="T35" fmla="*/ 16 h 512"/>
                    <a:gd name="T36" fmla="*/ 9 w 542"/>
                    <a:gd name="T37" fmla="*/ 24 h 512"/>
                    <a:gd name="T38" fmla="*/ 3 w 542"/>
                    <a:gd name="T39" fmla="*/ 35 h 512"/>
                    <a:gd name="T40" fmla="*/ 0 w 542"/>
                    <a:gd name="T41" fmla="*/ 60 h 512"/>
                    <a:gd name="T42" fmla="*/ 1 w 542"/>
                    <a:gd name="T43" fmla="*/ 465 h 512"/>
                    <a:gd name="T44" fmla="*/ 6 w 542"/>
                    <a:gd name="T45" fmla="*/ 482 h 512"/>
                    <a:gd name="T46" fmla="*/ 12 w 542"/>
                    <a:gd name="T47" fmla="*/ 492 h 512"/>
                    <a:gd name="T48" fmla="*/ 19 w 542"/>
                    <a:gd name="T49" fmla="*/ 499 h 512"/>
                    <a:gd name="T50" fmla="*/ 29 w 542"/>
                    <a:gd name="T51" fmla="*/ 506 h 512"/>
                    <a:gd name="T52" fmla="*/ 46 w 542"/>
                    <a:gd name="T53" fmla="*/ 510 h 512"/>
                    <a:gd name="T54" fmla="*/ 120 w 542"/>
                    <a:gd name="T55" fmla="*/ 512 h 512"/>
                    <a:gd name="T56" fmla="*/ 146 w 542"/>
                    <a:gd name="T57" fmla="*/ 508 h 512"/>
                    <a:gd name="T58" fmla="*/ 156 w 542"/>
                    <a:gd name="T59" fmla="*/ 503 h 512"/>
                    <a:gd name="T60" fmla="*/ 164 w 542"/>
                    <a:gd name="T61" fmla="*/ 496 h 512"/>
                    <a:gd name="T62" fmla="*/ 172 w 542"/>
                    <a:gd name="T63" fmla="*/ 487 h 512"/>
                    <a:gd name="T64" fmla="*/ 177 w 542"/>
                    <a:gd name="T65" fmla="*/ 477 h 512"/>
                    <a:gd name="T66" fmla="*/ 180 w 542"/>
                    <a:gd name="T67" fmla="*/ 452 h 512"/>
                    <a:gd name="T68" fmla="*/ 361 w 542"/>
                    <a:gd name="T69" fmla="*/ 271 h 512"/>
                    <a:gd name="T70" fmla="*/ 362 w 542"/>
                    <a:gd name="T71" fmla="*/ 465 h 512"/>
                    <a:gd name="T72" fmla="*/ 367 w 542"/>
                    <a:gd name="T73" fmla="*/ 482 h 512"/>
                    <a:gd name="T74" fmla="*/ 373 w 542"/>
                    <a:gd name="T75" fmla="*/ 492 h 512"/>
                    <a:gd name="T76" fmla="*/ 381 w 542"/>
                    <a:gd name="T77" fmla="*/ 499 h 512"/>
                    <a:gd name="T78" fmla="*/ 390 w 542"/>
                    <a:gd name="T79" fmla="*/ 506 h 512"/>
                    <a:gd name="T80" fmla="*/ 408 w 542"/>
                    <a:gd name="T81" fmla="*/ 510 h 512"/>
                    <a:gd name="T82" fmla="*/ 481 w 542"/>
                    <a:gd name="T83" fmla="*/ 512 h 512"/>
                    <a:gd name="T84" fmla="*/ 506 w 542"/>
                    <a:gd name="T85" fmla="*/ 508 h 512"/>
                    <a:gd name="T86" fmla="*/ 517 w 542"/>
                    <a:gd name="T87" fmla="*/ 503 h 512"/>
                    <a:gd name="T88" fmla="*/ 526 w 542"/>
                    <a:gd name="T89" fmla="*/ 496 h 512"/>
                    <a:gd name="T90" fmla="*/ 532 w 542"/>
                    <a:gd name="T91" fmla="*/ 487 h 512"/>
                    <a:gd name="T92" fmla="*/ 537 w 542"/>
                    <a:gd name="T93" fmla="*/ 477 h 512"/>
                    <a:gd name="T94" fmla="*/ 542 w 542"/>
                    <a:gd name="T95" fmla="*/ 452 h 512"/>
                    <a:gd name="T96" fmla="*/ 541 w 542"/>
                    <a:gd name="T97" fmla="*/ 46 h 512"/>
                    <a:gd name="T98" fmla="*/ 535 w 542"/>
                    <a:gd name="T99" fmla="*/ 29 h 512"/>
                    <a:gd name="T100" fmla="*/ 530 w 542"/>
                    <a:gd name="T101" fmla="*/ 20 h 512"/>
                    <a:gd name="T102" fmla="*/ 521 w 542"/>
                    <a:gd name="T103" fmla="*/ 12 h 512"/>
                    <a:gd name="T104" fmla="*/ 513 w 542"/>
                    <a:gd name="T105" fmla="*/ 6 h 512"/>
                    <a:gd name="T106" fmla="*/ 494 w 542"/>
                    <a:gd name="T107" fmla="*/ 1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42" h="512">
                      <a:moveTo>
                        <a:pt x="481" y="0"/>
                      </a:moveTo>
                      <a:lnTo>
                        <a:pt x="421" y="0"/>
                      </a:lnTo>
                      <a:lnTo>
                        <a:pt x="408" y="1"/>
                      </a:lnTo>
                      <a:lnTo>
                        <a:pt x="395" y="4"/>
                      </a:lnTo>
                      <a:lnTo>
                        <a:pt x="390" y="6"/>
                      </a:lnTo>
                      <a:lnTo>
                        <a:pt x="386" y="10"/>
                      </a:lnTo>
                      <a:lnTo>
                        <a:pt x="381" y="12"/>
                      </a:lnTo>
                      <a:lnTo>
                        <a:pt x="377" y="16"/>
                      </a:lnTo>
                      <a:lnTo>
                        <a:pt x="373" y="20"/>
                      </a:lnTo>
                      <a:lnTo>
                        <a:pt x="370" y="24"/>
                      </a:lnTo>
                      <a:lnTo>
                        <a:pt x="367" y="29"/>
                      </a:lnTo>
                      <a:lnTo>
                        <a:pt x="365" y="35"/>
                      </a:lnTo>
                      <a:lnTo>
                        <a:pt x="362" y="46"/>
                      </a:lnTo>
                      <a:lnTo>
                        <a:pt x="361" y="60"/>
                      </a:lnTo>
                      <a:lnTo>
                        <a:pt x="361" y="241"/>
                      </a:lnTo>
                      <a:lnTo>
                        <a:pt x="180" y="241"/>
                      </a:lnTo>
                      <a:lnTo>
                        <a:pt x="180" y="60"/>
                      </a:lnTo>
                      <a:lnTo>
                        <a:pt x="179" y="46"/>
                      </a:lnTo>
                      <a:lnTo>
                        <a:pt x="177" y="35"/>
                      </a:lnTo>
                      <a:lnTo>
                        <a:pt x="174" y="29"/>
                      </a:lnTo>
                      <a:lnTo>
                        <a:pt x="172" y="24"/>
                      </a:lnTo>
                      <a:lnTo>
                        <a:pt x="168" y="20"/>
                      </a:lnTo>
                      <a:lnTo>
                        <a:pt x="164" y="16"/>
                      </a:lnTo>
                      <a:lnTo>
                        <a:pt x="161" y="12"/>
                      </a:lnTo>
                      <a:lnTo>
                        <a:pt x="156" y="10"/>
                      </a:lnTo>
                      <a:lnTo>
                        <a:pt x="151" y="6"/>
                      </a:lnTo>
                      <a:lnTo>
                        <a:pt x="146" y="4"/>
                      </a:lnTo>
                      <a:lnTo>
                        <a:pt x="134" y="1"/>
                      </a:lnTo>
                      <a:lnTo>
                        <a:pt x="120" y="0"/>
                      </a:lnTo>
                      <a:lnTo>
                        <a:pt x="59" y="0"/>
                      </a:lnTo>
                      <a:lnTo>
                        <a:pt x="46" y="1"/>
                      </a:lnTo>
                      <a:lnTo>
                        <a:pt x="35" y="4"/>
                      </a:lnTo>
                      <a:lnTo>
                        <a:pt x="29" y="6"/>
                      </a:lnTo>
                      <a:lnTo>
                        <a:pt x="24" y="10"/>
                      </a:lnTo>
                      <a:lnTo>
                        <a:pt x="19" y="12"/>
                      </a:lnTo>
                      <a:lnTo>
                        <a:pt x="15" y="16"/>
                      </a:lnTo>
                      <a:lnTo>
                        <a:pt x="12" y="20"/>
                      </a:lnTo>
                      <a:lnTo>
                        <a:pt x="9" y="24"/>
                      </a:lnTo>
                      <a:lnTo>
                        <a:pt x="6" y="29"/>
                      </a:lnTo>
                      <a:lnTo>
                        <a:pt x="3" y="35"/>
                      </a:lnTo>
                      <a:lnTo>
                        <a:pt x="1" y="46"/>
                      </a:lnTo>
                      <a:lnTo>
                        <a:pt x="0" y="60"/>
                      </a:lnTo>
                      <a:lnTo>
                        <a:pt x="0" y="452"/>
                      </a:lnTo>
                      <a:lnTo>
                        <a:pt x="1" y="465"/>
                      </a:lnTo>
                      <a:lnTo>
                        <a:pt x="3" y="477"/>
                      </a:lnTo>
                      <a:lnTo>
                        <a:pt x="6" y="482"/>
                      </a:lnTo>
                      <a:lnTo>
                        <a:pt x="9" y="487"/>
                      </a:lnTo>
                      <a:lnTo>
                        <a:pt x="12" y="492"/>
                      </a:lnTo>
                      <a:lnTo>
                        <a:pt x="15" y="496"/>
                      </a:lnTo>
                      <a:lnTo>
                        <a:pt x="19" y="499"/>
                      </a:lnTo>
                      <a:lnTo>
                        <a:pt x="24" y="503"/>
                      </a:lnTo>
                      <a:lnTo>
                        <a:pt x="29" y="506"/>
                      </a:lnTo>
                      <a:lnTo>
                        <a:pt x="35" y="508"/>
                      </a:lnTo>
                      <a:lnTo>
                        <a:pt x="46" y="510"/>
                      </a:lnTo>
                      <a:lnTo>
                        <a:pt x="59" y="512"/>
                      </a:lnTo>
                      <a:lnTo>
                        <a:pt x="120" y="512"/>
                      </a:lnTo>
                      <a:lnTo>
                        <a:pt x="134" y="510"/>
                      </a:lnTo>
                      <a:lnTo>
                        <a:pt x="146" y="508"/>
                      </a:lnTo>
                      <a:lnTo>
                        <a:pt x="151" y="506"/>
                      </a:lnTo>
                      <a:lnTo>
                        <a:pt x="156" y="503"/>
                      </a:lnTo>
                      <a:lnTo>
                        <a:pt x="161" y="499"/>
                      </a:lnTo>
                      <a:lnTo>
                        <a:pt x="164" y="496"/>
                      </a:lnTo>
                      <a:lnTo>
                        <a:pt x="168" y="492"/>
                      </a:lnTo>
                      <a:lnTo>
                        <a:pt x="172" y="487"/>
                      </a:lnTo>
                      <a:lnTo>
                        <a:pt x="174" y="482"/>
                      </a:lnTo>
                      <a:lnTo>
                        <a:pt x="177" y="477"/>
                      </a:lnTo>
                      <a:lnTo>
                        <a:pt x="179" y="465"/>
                      </a:lnTo>
                      <a:lnTo>
                        <a:pt x="180" y="452"/>
                      </a:lnTo>
                      <a:lnTo>
                        <a:pt x="180" y="271"/>
                      </a:lnTo>
                      <a:lnTo>
                        <a:pt x="361" y="271"/>
                      </a:lnTo>
                      <a:lnTo>
                        <a:pt x="361" y="452"/>
                      </a:lnTo>
                      <a:lnTo>
                        <a:pt x="362" y="465"/>
                      </a:lnTo>
                      <a:lnTo>
                        <a:pt x="365" y="477"/>
                      </a:lnTo>
                      <a:lnTo>
                        <a:pt x="367" y="482"/>
                      </a:lnTo>
                      <a:lnTo>
                        <a:pt x="370" y="487"/>
                      </a:lnTo>
                      <a:lnTo>
                        <a:pt x="373" y="492"/>
                      </a:lnTo>
                      <a:lnTo>
                        <a:pt x="377" y="496"/>
                      </a:lnTo>
                      <a:lnTo>
                        <a:pt x="381" y="499"/>
                      </a:lnTo>
                      <a:lnTo>
                        <a:pt x="386" y="503"/>
                      </a:lnTo>
                      <a:lnTo>
                        <a:pt x="390" y="506"/>
                      </a:lnTo>
                      <a:lnTo>
                        <a:pt x="395" y="508"/>
                      </a:lnTo>
                      <a:lnTo>
                        <a:pt x="408" y="510"/>
                      </a:lnTo>
                      <a:lnTo>
                        <a:pt x="421" y="512"/>
                      </a:lnTo>
                      <a:lnTo>
                        <a:pt x="481" y="512"/>
                      </a:lnTo>
                      <a:lnTo>
                        <a:pt x="494" y="510"/>
                      </a:lnTo>
                      <a:lnTo>
                        <a:pt x="506" y="508"/>
                      </a:lnTo>
                      <a:lnTo>
                        <a:pt x="513" y="506"/>
                      </a:lnTo>
                      <a:lnTo>
                        <a:pt x="517" y="503"/>
                      </a:lnTo>
                      <a:lnTo>
                        <a:pt x="521" y="499"/>
                      </a:lnTo>
                      <a:lnTo>
                        <a:pt x="526" y="496"/>
                      </a:lnTo>
                      <a:lnTo>
                        <a:pt x="530" y="492"/>
                      </a:lnTo>
                      <a:lnTo>
                        <a:pt x="532" y="487"/>
                      </a:lnTo>
                      <a:lnTo>
                        <a:pt x="535" y="482"/>
                      </a:lnTo>
                      <a:lnTo>
                        <a:pt x="537" y="477"/>
                      </a:lnTo>
                      <a:lnTo>
                        <a:pt x="541" y="465"/>
                      </a:lnTo>
                      <a:lnTo>
                        <a:pt x="542" y="452"/>
                      </a:lnTo>
                      <a:lnTo>
                        <a:pt x="542" y="60"/>
                      </a:lnTo>
                      <a:lnTo>
                        <a:pt x="541" y="46"/>
                      </a:lnTo>
                      <a:lnTo>
                        <a:pt x="537" y="35"/>
                      </a:lnTo>
                      <a:lnTo>
                        <a:pt x="535" y="29"/>
                      </a:lnTo>
                      <a:lnTo>
                        <a:pt x="532" y="24"/>
                      </a:lnTo>
                      <a:lnTo>
                        <a:pt x="530" y="20"/>
                      </a:lnTo>
                      <a:lnTo>
                        <a:pt x="526" y="16"/>
                      </a:lnTo>
                      <a:lnTo>
                        <a:pt x="521" y="12"/>
                      </a:lnTo>
                      <a:lnTo>
                        <a:pt x="517" y="10"/>
                      </a:lnTo>
                      <a:lnTo>
                        <a:pt x="513" y="6"/>
                      </a:lnTo>
                      <a:lnTo>
                        <a:pt x="506" y="4"/>
                      </a:lnTo>
                      <a:lnTo>
                        <a:pt x="494" y="1"/>
                      </a:lnTo>
                      <a:lnTo>
                        <a:pt x="48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Freeform 2074"/>
                <p:cNvSpPr>
                  <a:spLocks/>
                </p:cNvSpPr>
                <p:nvPr/>
              </p:nvSpPr>
              <p:spPr bwMode="auto">
                <a:xfrm>
                  <a:off x="10693400" y="2114550"/>
                  <a:ext cx="47625" cy="106363"/>
                </a:xfrm>
                <a:custGeom>
                  <a:avLst/>
                  <a:gdLst>
                    <a:gd name="T0" fmla="*/ 136 w 150"/>
                    <a:gd name="T1" fmla="*/ 151 h 331"/>
                    <a:gd name="T2" fmla="*/ 121 w 150"/>
                    <a:gd name="T3" fmla="*/ 151 h 331"/>
                    <a:gd name="T4" fmla="*/ 121 w 150"/>
                    <a:gd name="T5" fmla="*/ 60 h 331"/>
                    <a:gd name="T6" fmla="*/ 120 w 150"/>
                    <a:gd name="T7" fmla="*/ 55 h 331"/>
                    <a:gd name="T8" fmla="*/ 120 w 150"/>
                    <a:gd name="T9" fmla="*/ 49 h 331"/>
                    <a:gd name="T10" fmla="*/ 117 w 150"/>
                    <a:gd name="T11" fmla="*/ 44 h 331"/>
                    <a:gd name="T12" fmla="*/ 115 w 150"/>
                    <a:gd name="T13" fmla="*/ 38 h 331"/>
                    <a:gd name="T14" fmla="*/ 109 w 150"/>
                    <a:gd name="T15" fmla="*/ 28 h 331"/>
                    <a:gd name="T16" fmla="*/ 102 w 150"/>
                    <a:gd name="T17" fmla="*/ 20 h 331"/>
                    <a:gd name="T18" fmla="*/ 93 w 150"/>
                    <a:gd name="T19" fmla="*/ 11 h 331"/>
                    <a:gd name="T20" fmla="*/ 82 w 150"/>
                    <a:gd name="T21" fmla="*/ 5 h 331"/>
                    <a:gd name="T22" fmla="*/ 77 w 150"/>
                    <a:gd name="T23" fmla="*/ 4 h 331"/>
                    <a:gd name="T24" fmla="*/ 71 w 150"/>
                    <a:gd name="T25" fmla="*/ 2 h 331"/>
                    <a:gd name="T26" fmla="*/ 66 w 150"/>
                    <a:gd name="T27" fmla="*/ 0 h 331"/>
                    <a:gd name="T28" fmla="*/ 60 w 150"/>
                    <a:gd name="T29" fmla="*/ 0 h 331"/>
                    <a:gd name="T30" fmla="*/ 15 w 150"/>
                    <a:gd name="T31" fmla="*/ 0 h 331"/>
                    <a:gd name="T32" fmla="*/ 10 w 150"/>
                    <a:gd name="T33" fmla="*/ 2 h 331"/>
                    <a:gd name="T34" fmla="*/ 5 w 150"/>
                    <a:gd name="T35" fmla="*/ 5 h 331"/>
                    <a:gd name="T36" fmla="*/ 1 w 150"/>
                    <a:gd name="T37" fmla="*/ 10 h 331"/>
                    <a:gd name="T38" fmla="*/ 0 w 150"/>
                    <a:gd name="T39" fmla="*/ 15 h 331"/>
                    <a:gd name="T40" fmla="*/ 0 w 150"/>
                    <a:gd name="T41" fmla="*/ 317 h 331"/>
                    <a:gd name="T42" fmla="*/ 1 w 150"/>
                    <a:gd name="T43" fmla="*/ 322 h 331"/>
                    <a:gd name="T44" fmla="*/ 5 w 150"/>
                    <a:gd name="T45" fmla="*/ 326 h 331"/>
                    <a:gd name="T46" fmla="*/ 10 w 150"/>
                    <a:gd name="T47" fmla="*/ 330 h 331"/>
                    <a:gd name="T48" fmla="*/ 15 w 150"/>
                    <a:gd name="T49" fmla="*/ 331 h 331"/>
                    <a:gd name="T50" fmla="*/ 60 w 150"/>
                    <a:gd name="T51" fmla="*/ 331 h 331"/>
                    <a:gd name="T52" fmla="*/ 66 w 150"/>
                    <a:gd name="T53" fmla="*/ 331 h 331"/>
                    <a:gd name="T54" fmla="*/ 71 w 150"/>
                    <a:gd name="T55" fmla="*/ 330 h 331"/>
                    <a:gd name="T56" fmla="*/ 77 w 150"/>
                    <a:gd name="T57" fmla="*/ 329 h 331"/>
                    <a:gd name="T58" fmla="*/ 82 w 150"/>
                    <a:gd name="T59" fmla="*/ 326 h 331"/>
                    <a:gd name="T60" fmla="*/ 93 w 150"/>
                    <a:gd name="T61" fmla="*/ 320 h 331"/>
                    <a:gd name="T62" fmla="*/ 102 w 150"/>
                    <a:gd name="T63" fmla="*/ 312 h 331"/>
                    <a:gd name="T64" fmla="*/ 109 w 150"/>
                    <a:gd name="T65" fmla="*/ 303 h 331"/>
                    <a:gd name="T66" fmla="*/ 115 w 150"/>
                    <a:gd name="T67" fmla="*/ 293 h 331"/>
                    <a:gd name="T68" fmla="*/ 117 w 150"/>
                    <a:gd name="T69" fmla="*/ 287 h 331"/>
                    <a:gd name="T70" fmla="*/ 120 w 150"/>
                    <a:gd name="T71" fmla="*/ 282 h 331"/>
                    <a:gd name="T72" fmla="*/ 120 w 150"/>
                    <a:gd name="T73" fmla="*/ 276 h 331"/>
                    <a:gd name="T74" fmla="*/ 121 w 150"/>
                    <a:gd name="T75" fmla="*/ 271 h 331"/>
                    <a:gd name="T76" fmla="*/ 121 w 150"/>
                    <a:gd name="T77" fmla="*/ 181 h 331"/>
                    <a:gd name="T78" fmla="*/ 136 w 150"/>
                    <a:gd name="T79" fmla="*/ 181 h 331"/>
                    <a:gd name="T80" fmla="*/ 142 w 150"/>
                    <a:gd name="T81" fmla="*/ 180 h 331"/>
                    <a:gd name="T82" fmla="*/ 147 w 150"/>
                    <a:gd name="T83" fmla="*/ 176 h 331"/>
                    <a:gd name="T84" fmla="*/ 149 w 150"/>
                    <a:gd name="T85" fmla="*/ 171 h 331"/>
                    <a:gd name="T86" fmla="*/ 150 w 150"/>
                    <a:gd name="T87" fmla="*/ 166 h 331"/>
                    <a:gd name="T88" fmla="*/ 149 w 150"/>
                    <a:gd name="T89" fmla="*/ 160 h 331"/>
                    <a:gd name="T90" fmla="*/ 147 w 150"/>
                    <a:gd name="T91" fmla="*/ 155 h 331"/>
                    <a:gd name="T92" fmla="*/ 142 w 150"/>
                    <a:gd name="T93" fmla="*/ 152 h 331"/>
                    <a:gd name="T94" fmla="*/ 136 w 150"/>
                    <a:gd name="T95" fmla="*/ 151 h 3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50" h="331">
                      <a:moveTo>
                        <a:pt x="136" y="151"/>
                      </a:moveTo>
                      <a:lnTo>
                        <a:pt x="121" y="151"/>
                      </a:lnTo>
                      <a:lnTo>
                        <a:pt x="121" y="60"/>
                      </a:lnTo>
                      <a:lnTo>
                        <a:pt x="120" y="55"/>
                      </a:lnTo>
                      <a:lnTo>
                        <a:pt x="120" y="49"/>
                      </a:lnTo>
                      <a:lnTo>
                        <a:pt x="117" y="44"/>
                      </a:lnTo>
                      <a:lnTo>
                        <a:pt x="115" y="38"/>
                      </a:lnTo>
                      <a:lnTo>
                        <a:pt x="109" y="28"/>
                      </a:lnTo>
                      <a:lnTo>
                        <a:pt x="102" y="20"/>
                      </a:lnTo>
                      <a:lnTo>
                        <a:pt x="93" y="11"/>
                      </a:lnTo>
                      <a:lnTo>
                        <a:pt x="82" y="5"/>
                      </a:lnTo>
                      <a:lnTo>
                        <a:pt x="77" y="4"/>
                      </a:lnTo>
                      <a:lnTo>
                        <a:pt x="71" y="2"/>
                      </a:lnTo>
                      <a:lnTo>
                        <a:pt x="66" y="0"/>
                      </a:lnTo>
                      <a:lnTo>
                        <a:pt x="60" y="0"/>
                      </a:lnTo>
                      <a:lnTo>
                        <a:pt x="15" y="0"/>
                      </a:lnTo>
                      <a:lnTo>
                        <a:pt x="10" y="2"/>
                      </a:lnTo>
                      <a:lnTo>
                        <a:pt x="5" y="5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0" y="317"/>
                      </a:lnTo>
                      <a:lnTo>
                        <a:pt x="1" y="322"/>
                      </a:lnTo>
                      <a:lnTo>
                        <a:pt x="5" y="326"/>
                      </a:lnTo>
                      <a:lnTo>
                        <a:pt x="10" y="330"/>
                      </a:lnTo>
                      <a:lnTo>
                        <a:pt x="15" y="331"/>
                      </a:lnTo>
                      <a:lnTo>
                        <a:pt x="60" y="331"/>
                      </a:lnTo>
                      <a:lnTo>
                        <a:pt x="66" y="331"/>
                      </a:lnTo>
                      <a:lnTo>
                        <a:pt x="71" y="330"/>
                      </a:lnTo>
                      <a:lnTo>
                        <a:pt x="77" y="329"/>
                      </a:lnTo>
                      <a:lnTo>
                        <a:pt x="82" y="326"/>
                      </a:lnTo>
                      <a:lnTo>
                        <a:pt x="93" y="320"/>
                      </a:lnTo>
                      <a:lnTo>
                        <a:pt x="102" y="312"/>
                      </a:lnTo>
                      <a:lnTo>
                        <a:pt x="109" y="303"/>
                      </a:lnTo>
                      <a:lnTo>
                        <a:pt x="115" y="293"/>
                      </a:lnTo>
                      <a:lnTo>
                        <a:pt x="117" y="287"/>
                      </a:lnTo>
                      <a:lnTo>
                        <a:pt x="120" y="282"/>
                      </a:lnTo>
                      <a:lnTo>
                        <a:pt x="120" y="276"/>
                      </a:lnTo>
                      <a:lnTo>
                        <a:pt x="121" y="271"/>
                      </a:lnTo>
                      <a:lnTo>
                        <a:pt x="121" y="181"/>
                      </a:lnTo>
                      <a:lnTo>
                        <a:pt x="136" y="181"/>
                      </a:lnTo>
                      <a:lnTo>
                        <a:pt x="142" y="180"/>
                      </a:lnTo>
                      <a:lnTo>
                        <a:pt x="147" y="176"/>
                      </a:lnTo>
                      <a:lnTo>
                        <a:pt x="149" y="171"/>
                      </a:lnTo>
                      <a:lnTo>
                        <a:pt x="150" y="166"/>
                      </a:lnTo>
                      <a:lnTo>
                        <a:pt x="149" y="160"/>
                      </a:lnTo>
                      <a:lnTo>
                        <a:pt x="147" y="155"/>
                      </a:lnTo>
                      <a:lnTo>
                        <a:pt x="142" y="152"/>
                      </a:lnTo>
                      <a:lnTo>
                        <a:pt x="136" y="15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47" name="Group 153"/>
              <p:cNvGrpSpPr/>
              <p:nvPr/>
            </p:nvGrpSpPr>
            <p:grpSpPr>
              <a:xfrm>
                <a:off x="6868970" y="2282847"/>
                <a:ext cx="312740" cy="307528"/>
                <a:chOff x="6443663" y="2484438"/>
                <a:chExt cx="285750" cy="280987"/>
              </a:xfrm>
              <a:solidFill>
                <a:srgbClr val="46B688"/>
              </a:solidFill>
              <a:effectLst>
                <a:outerShdw blurRad="38100" dist="25400" dir="5400000" algn="ctr" rotWithShape="0">
                  <a:srgbClr val="000000">
                    <a:alpha val="20000"/>
                  </a:srgbClr>
                </a:outerShdw>
              </a:effectLst>
            </p:grpSpPr>
            <p:sp>
              <p:nvSpPr>
                <p:cNvPr id="59" name="Freeform 3837"/>
                <p:cNvSpPr>
                  <a:spLocks/>
                </p:cNvSpPr>
                <p:nvPr/>
              </p:nvSpPr>
              <p:spPr bwMode="auto">
                <a:xfrm>
                  <a:off x="6486525" y="2498725"/>
                  <a:ext cx="42863" cy="42863"/>
                </a:xfrm>
                <a:custGeom>
                  <a:avLst/>
                  <a:gdLst>
                    <a:gd name="T0" fmla="*/ 84 w 135"/>
                    <a:gd name="T1" fmla="*/ 127 h 136"/>
                    <a:gd name="T2" fmla="*/ 89 w 135"/>
                    <a:gd name="T3" fmla="*/ 130 h 136"/>
                    <a:gd name="T4" fmla="*/ 95 w 135"/>
                    <a:gd name="T5" fmla="*/ 133 h 136"/>
                    <a:gd name="T6" fmla="*/ 100 w 135"/>
                    <a:gd name="T7" fmla="*/ 134 h 136"/>
                    <a:gd name="T8" fmla="*/ 105 w 135"/>
                    <a:gd name="T9" fmla="*/ 136 h 136"/>
                    <a:gd name="T10" fmla="*/ 112 w 135"/>
                    <a:gd name="T11" fmla="*/ 134 h 136"/>
                    <a:gd name="T12" fmla="*/ 117 w 135"/>
                    <a:gd name="T13" fmla="*/ 133 h 136"/>
                    <a:gd name="T14" fmla="*/ 122 w 135"/>
                    <a:gd name="T15" fmla="*/ 130 h 136"/>
                    <a:gd name="T16" fmla="*/ 127 w 135"/>
                    <a:gd name="T17" fmla="*/ 127 h 136"/>
                    <a:gd name="T18" fmla="*/ 131 w 135"/>
                    <a:gd name="T19" fmla="*/ 122 h 136"/>
                    <a:gd name="T20" fmla="*/ 133 w 135"/>
                    <a:gd name="T21" fmla="*/ 116 h 136"/>
                    <a:gd name="T22" fmla="*/ 135 w 135"/>
                    <a:gd name="T23" fmla="*/ 111 h 136"/>
                    <a:gd name="T24" fmla="*/ 135 w 135"/>
                    <a:gd name="T25" fmla="*/ 106 h 136"/>
                    <a:gd name="T26" fmla="*/ 135 w 135"/>
                    <a:gd name="T27" fmla="*/ 100 h 136"/>
                    <a:gd name="T28" fmla="*/ 133 w 135"/>
                    <a:gd name="T29" fmla="*/ 94 h 136"/>
                    <a:gd name="T30" fmla="*/ 131 w 135"/>
                    <a:gd name="T31" fmla="*/ 89 h 136"/>
                    <a:gd name="T32" fmla="*/ 127 w 135"/>
                    <a:gd name="T33" fmla="*/ 84 h 136"/>
                    <a:gd name="T34" fmla="*/ 52 w 135"/>
                    <a:gd name="T35" fmla="*/ 9 h 136"/>
                    <a:gd name="T36" fmla="*/ 47 w 135"/>
                    <a:gd name="T37" fmla="*/ 5 h 136"/>
                    <a:gd name="T38" fmla="*/ 42 w 135"/>
                    <a:gd name="T39" fmla="*/ 3 h 136"/>
                    <a:gd name="T40" fmla="*/ 36 w 135"/>
                    <a:gd name="T41" fmla="*/ 0 h 136"/>
                    <a:gd name="T42" fmla="*/ 30 w 135"/>
                    <a:gd name="T43" fmla="*/ 0 h 136"/>
                    <a:gd name="T44" fmla="*/ 25 w 135"/>
                    <a:gd name="T45" fmla="*/ 0 h 136"/>
                    <a:gd name="T46" fmla="*/ 19 w 135"/>
                    <a:gd name="T47" fmla="*/ 3 h 136"/>
                    <a:gd name="T48" fmla="*/ 14 w 135"/>
                    <a:gd name="T49" fmla="*/ 5 h 136"/>
                    <a:gd name="T50" fmla="*/ 9 w 135"/>
                    <a:gd name="T51" fmla="*/ 9 h 136"/>
                    <a:gd name="T52" fmla="*/ 6 w 135"/>
                    <a:gd name="T53" fmla="*/ 13 h 136"/>
                    <a:gd name="T54" fmla="*/ 2 w 135"/>
                    <a:gd name="T55" fmla="*/ 19 h 136"/>
                    <a:gd name="T56" fmla="*/ 1 w 135"/>
                    <a:gd name="T57" fmla="*/ 25 h 136"/>
                    <a:gd name="T58" fmla="*/ 0 w 135"/>
                    <a:gd name="T59" fmla="*/ 30 h 136"/>
                    <a:gd name="T60" fmla="*/ 1 w 135"/>
                    <a:gd name="T61" fmla="*/ 36 h 136"/>
                    <a:gd name="T62" fmla="*/ 2 w 135"/>
                    <a:gd name="T63" fmla="*/ 41 h 136"/>
                    <a:gd name="T64" fmla="*/ 6 w 135"/>
                    <a:gd name="T65" fmla="*/ 47 h 136"/>
                    <a:gd name="T66" fmla="*/ 9 w 135"/>
                    <a:gd name="T67" fmla="*/ 52 h 136"/>
                    <a:gd name="T68" fmla="*/ 84 w 135"/>
                    <a:gd name="T69" fmla="*/ 127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35" h="136">
                      <a:moveTo>
                        <a:pt x="84" y="127"/>
                      </a:moveTo>
                      <a:lnTo>
                        <a:pt x="89" y="130"/>
                      </a:lnTo>
                      <a:lnTo>
                        <a:pt x="95" y="133"/>
                      </a:lnTo>
                      <a:lnTo>
                        <a:pt x="100" y="134"/>
                      </a:lnTo>
                      <a:lnTo>
                        <a:pt x="105" y="136"/>
                      </a:lnTo>
                      <a:lnTo>
                        <a:pt x="112" y="134"/>
                      </a:lnTo>
                      <a:lnTo>
                        <a:pt x="117" y="133"/>
                      </a:lnTo>
                      <a:lnTo>
                        <a:pt x="122" y="130"/>
                      </a:lnTo>
                      <a:lnTo>
                        <a:pt x="127" y="127"/>
                      </a:lnTo>
                      <a:lnTo>
                        <a:pt x="131" y="122"/>
                      </a:lnTo>
                      <a:lnTo>
                        <a:pt x="133" y="116"/>
                      </a:lnTo>
                      <a:lnTo>
                        <a:pt x="135" y="111"/>
                      </a:lnTo>
                      <a:lnTo>
                        <a:pt x="135" y="106"/>
                      </a:lnTo>
                      <a:lnTo>
                        <a:pt x="135" y="100"/>
                      </a:lnTo>
                      <a:lnTo>
                        <a:pt x="133" y="94"/>
                      </a:lnTo>
                      <a:lnTo>
                        <a:pt x="131" y="89"/>
                      </a:lnTo>
                      <a:lnTo>
                        <a:pt x="127" y="84"/>
                      </a:lnTo>
                      <a:lnTo>
                        <a:pt x="52" y="9"/>
                      </a:lnTo>
                      <a:lnTo>
                        <a:pt x="47" y="5"/>
                      </a:lnTo>
                      <a:lnTo>
                        <a:pt x="42" y="3"/>
                      </a:lnTo>
                      <a:lnTo>
                        <a:pt x="36" y="0"/>
                      </a:lnTo>
                      <a:lnTo>
                        <a:pt x="30" y="0"/>
                      </a:lnTo>
                      <a:lnTo>
                        <a:pt x="25" y="0"/>
                      </a:lnTo>
                      <a:lnTo>
                        <a:pt x="19" y="3"/>
                      </a:lnTo>
                      <a:lnTo>
                        <a:pt x="14" y="5"/>
                      </a:lnTo>
                      <a:lnTo>
                        <a:pt x="9" y="9"/>
                      </a:lnTo>
                      <a:lnTo>
                        <a:pt x="6" y="13"/>
                      </a:lnTo>
                      <a:lnTo>
                        <a:pt x="2" y="19"/>
                      </a:lnTo>
                      <a:lnTo>
                        <a:pt x="1" y="25"/>
                      </a:lnTo>
                      <a:lnTo>
                        <a:pt x="0" y="30"/>
                      </a:lnTo>
                      <a:lnTo>
                        <a:pt x="1" y="36"/>
                      </a:lnTo>
                      <a:lnTo>
                        <a:pt x="2" y="41"/>
                      </a:lnTo>
                      <a:lnTo>
                        <a:pt x="6" y="47"/>
                      </a:lnTo>
                      <a:lnTo>
                        <a:pt x="9" y="52"/>
                      </a:lnTo>
                      <a:lnTo>
                        <a:pt x="84" y="12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0" name="Freeform 3838"/>
                <p:cNvSpPr>
                  <a:spLocks/>
                </p:cNvSpPr>
                <p:nvPr/>
              </p:nvSpPr>
              <p:spPr bwMode="auto">
                <a:xfrm>
                  <a:off x="6543675" y="2484438"/>
                  <a:ext cx="19050" cy="47625"/>
                </a:xfrm>
                <a:custGeom>
                  <a:avLst/>
                  <a:gdLst>
                    <a:gd name="T0" fmla="*/ 30 w 60"/>
                    <a:gd name="T1" fmla="*/ 151 h 151"/>
                    <a:gd name="T2" fmla="*/ 37 w 60"/>
                    <a:gd name="T3" fmla="*/ 149 h 151"/>
                    <a:gd name="T4" fmla="*/ 42 w 60"/>
                    <a:gd name="T5" fmla="*/ 148 h 151"/>
                    <a:gd name="T6" fmla="*/ 48 w 60"/>
                    <a:gd name="T7" fmla="*/ 145 h 151"/>
                    <a:gd name="T8" fmla="*/ 52 w 60"/>
                    <a:gd name="T9" fmla="*/ 142 h 151"/>
                    <a:gd name="T10" fmla="*/ 55 w 60"/>
                    <a:gd name="T11" fmla="*/ 138 h 151"/>
                    <a:gd name="T12" fmla="*/ 58 w 60"/>
                    <a:gd name="T13" fmla="*/ 132 h 151"/>
                    <a:gd name="T14" fmla="*/ 60 w 60"/>
                    <a:gd name="T15" fmla="*/ 127 h 151"/>
                    <a:gd name="T16" fmla="*/ 60 w 60"/>
                    <a:gd name="T17" fmla="*/ 120 h 151"/>
                    <a:gd name="T18" fmla="*/ 60 w 60"/>
                    <a:gd name="T19" fmla="*/ 30 h 151"/>
                    <a:gd name="T20" fmla="*/ 60 w 60"/>
                    <a:gd name="T21" fmla="*/ 24 h 151"/>
                    <a:gd name="T22" fmla="*/ 58 w 60"/>
                    <a:gd name="T23" fmla="*/ 19 h 151"/>
                    <a:gd name="T24" fmla="*/ 55 w 60"/>
                    <a:gd name="T25" fmla="*/ 13 h 151"/>
                    <a:gd name="T26" fmla="*/ 52 w 60"/>
                    <a:gd name="T27" fmla="*/ 9 h 151"/>
                    <a:gd name="T28" fmla="*/ 48 w 60"/>
                    <a:gd name="T29" fmla="*/ 6 h 151"/>
                    <a:gd name="T30" fmla="*/ 42 w 60"/>
                    <a:gd name="T31" fmla="*/ 3 h 151"/>
                    <a:gd name="T32" fmla="*/ 37 w 60"/>
                    <a:gd name="T33" fmla="*/ 0 h 151"/>
                    <a:gd name="T34" fmla="*/ 30 w 60"/>
                    <a:gd name="T35" fmla="*/ 0 h 151"/>
                    <a:gd name="T36" fmla="*/ 25 w 60"/>
                    <a:gd name="T37" fmla="*/ 0 h 151"/>
                    <a:gd name="T38" fmla="*/ 19 w 60"/>
                    <a:gd name="T39" fmla="*/ 3 h 151"/>
                    <a:gd name="T40" fmla="*/ 14 w 60"/>
                    <a:gd name="T41" fmla="*/ 6 h 151"/>
                    <a:gd name="T42" fmla="*/ 9 w 60"/>
                    <a:gd name="T43" fmla="*/ 9 h 151"/>
                    <a:gd name="T44" fmla="*/ 6 w 60"/>
                    <a:gd name="T45" fmla="*/ 13 h 151"/>
                    <a:gd name="T46" fmla="*/ 2 w 60"/>
                    <a:gd name="T47" fmla="*/ 19 h 151"/>
                    <a:gd name="T48" fmla="*/ 1 w 60"/>
                    <a:gd name="T49" fmla="*/ 24 h 151"/>
                    <a:gd name="T50" fmla="*/ 0 w 60"/>
                    <a:gd name="T51" fmla="*/ 30 h 151"/>
                    <a:gd name="T52" fmla="*/ 0 w 60"/>
                    <a:gd name="T53" fmla="*/ 120 h 151"/>
                    <a:gd name="T54" fmla="*/ 1 w 60"/>
                    <a:gd name="T55" fmla="*/ 127 h 151"/>
                    <a:gd name="T56" fmla="*/ 2 w 60"/>
                    <a:gd name="T57" fmla="*/ 132 h 151"/>
                    <a:gd name="T58" fmla="*/ 6 w 60"/>
                    <a:gd name="T59" fmla="*/ 138 h 151"/>
                    <a:gd name="T60" fmla="*/ 9 w 60"/>
                    <a:gd name="T61" fmla="*/ 142 h 151"/>
                    <a:gd name="T62" fmla="*/ 14 w 60"/>
                    <a:gd name="T63" fmla="*/ 145 h 151"/>
                    <a:gd name="T64" fmla="*/ 19 w 60"/>
                    <a:gd name="T65" fmla="*/ 148 h 151"/>
                    <a:gd name="T66" fmla="*/ 25 w 60"/>
                    <a:gd name="T67" fmla="*/ 149 h 151"/>
                    <a:gd name="T68" fmla="*/ 30 w 60"/>
                    <a:gd name="T69" fmla="*/ 151 h 151"/>
                    <a:gd name="T70" fmla="*/ 30 w 60"/>
                    <a:gd name="T71" fmla="*/ 151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60" h="151">
                      <a:moveTo>
                        <a:pt x="30" y="151"/>
                      </a:moveTo>
                      <a:lnTo>
                        <a:pt x="37" y="149"/>
                      </a:lnTo>
                      <a:lnTo>
                        <a:pt x="42" y="148"/>
                      </a:lnTo>
                      <a:lnTo>
                        <a:pt x="48" y="145"/>
                      </a:lnTo>
                      <a:lnTo>
                        <a:pt x="52" y="142"/>
                      </a:lnTo>
                      <a:lnTo>
                        <a:pt x="55" y="138"/>
                      </a:lnTo>
                      <a:lnTo>
                        <a:pt x="58" y="132"/>
                      </a:lnTo>
                      <a:lnTo>
                        <a:pt x="60" y="127"/>
                      </a:lnTo>
                      <a:lnTo>
                        <a:pt x="60" y="120"/>
                      </a:lnTo>
                      <a:lnTo>
                        <a:pt x="60" y="30"/>
                      </a:lnTo>
                      <a:lnTo>
                        <a:pt x="60" y="24"/>
                      </a:lnTo>
                      <a:lnTo>
                        <a:pt x="58" y="19"/>
                      </a:lnTo>
                      <a:lnTo>
                        <a:pt x="55" y="13"/>
                      </a:lnTo>
                      <a:lnTo>
                        <a:pt x="52" y="9"/>
                      </a:lnTo>
                      <a:lnTo>
                        <a:pt x="48" y="6"/>
                      </a:lnTo>
                      <a:lnTo>
                        <a:pt x="42" y="3"/>
                      </a:lnTo>
                      <a:lnTo>
                        <a:pt x="37" y="0"/>
                      </a:lnTo>
                      <a:lnTo>
                        <a:pt x="30" y="0"/>
                      </a:lnTo>
                      <a:lnTo>
                        <a:pt x="25" y="0"/>
                      </a:lnTo>
                      <a:lnTo>
                        <a:pt x="19" y="3"/>
                      </a:lnTo>
                      <a:lnTo>
                        <a:pt x="14" y="6"/>
                      </a:lnTo>
                      <a:lnTo>
                        <a:pt x="9" y="9"/>
                      </a:lnTo>
                      <a:lnTo>
                        <a:pt x="6" y="13"/>
                      </a:lnTo>
                      <a:lnTo>
                        <a:pt x="2" y="19"/>
                      </a:lnTo>
                      <a:lnTo>
                        <a:pt x="1" y="24"/>
                      </a:lnTo>
                      <a:lnTo>
                        <a:pt x="0" y="30"/>
                      </a:lnTo>
                      <a:lnTo>
                        <a:pt x="0" y="120"/>
                      </a:lnTo>
                      <a:lnTo>
                        <a:pt x="1" y="127"/>
                      </a:lnTo>
                      <a:lnTo>
                        <a:pt x="2" y="132"/>
                      </a:lnTo>
                      <a:lnTo>
                        <a:pt x="6" y="138"/>
                      </a:lnTo>
                      <a:lnTo>
                        <a:pt x="9" y="142"/>
                      </a:lnTo>
                      <a:lnTo>
                        <a:pt x="14" y="145"/>
                      </a:lnTo>
                      <a:lnTo>
                        <a:pt x="19" y="148"/>
                      </a:lnTo>
                      <a:lnTo>
                        <a:pt x="25" y="149"/>
                      </a:lnTo>
                      <a:lnTo>
                        <a:pt x="30" y="151"/>
                      </a:lnTo>
                      <a:lnTo>
                        <a:pt x="30" y="15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1" name="Freeform 3839"/>
                <p:cNvSpPr>
                  <a:spLocks/>
                </p:cNvSpPr>
                <p:nvPr/>
              </p:nvSpPr>
              <p:spPr bwMode="auto">
                <a:xfrm>
                  <a:off x="6467475" y="2555875"/>
                  <a:ext cx="47625" cy="19050"/>
                </a:xfrm>
                <a:custGeom>
                  <a:avLst/>
                  <a:gdLst>
                    <a:gd name="T0" fmla="*/ 30 w 150"/>
                    <a:gd name="T1" fmla="*/ 60 h 60"/>
                    <a:gd name="T2" fmla="*/ 120 w 150"/>
                    <a:gd name="T3" fmla="*/ 60 h 60"/>
                    <a:gd name="T4" fmla="*/ 127 w 150"/>
                    <a:gd name="T5" fmla="*/ 59 h 60"/>
                    <a:gd name="T6" fmla="*/ 132 w 150"/>
                    <a:gd name="T7" fmla="*/ 57 h 60"/>
                    <a:gd name="T8" fmla="*/ 137 w 150"/>
                    <a:gd name="T9" fmla="*/ 54 h 60"/>
                    <a:gd name="T10" fmla="*/ 142 w 150"/>
                    <a:gd name="T11" fmla="*/ 51 h 60"/>
                    <a:gd name="T12" fmla="*/ 145 w 150"/>
                    <a:gd name="T13" fmla="*/ 47 h 60"/>
                    <a:gd name="T14" fmla="*/ 148 w 150"/>
                    <a:gd name="T15" fmla="*/ 41 h 60"/>
                    <a:gd name="T16" fmla="*/ 150 w 150"/>
                    <a:gd name="T17" fmla="*/ 36 h 60"/>
                    <a:gd name="T18" fmla="*/ 150 w 150"/>
                    <a:gd name="T19" fmla="*/ 30 h 60"/>
                    <a:gd name="T20" fmla="*/ 150 w 150"/>
                    <a:gd name="T21" fmla="*/ 23 h 60"/>
                    <a:gd name="T22" fmla="*/ 148 w 150"/>
                    <a:gd name="T23" fmla="*/ 18 h 60"/>
                    <a:gd name="T24" fmla="*/ 145 w 150"/>
                    <a:gd name="T25" fmla="*/ 12 h 60"/>
                    <a:gd name="T26" fmla="*/ 142 w 150"/>
                    <a:gd name="T27" fmla="*/ 8 h 60"/>
                    <a:gd name="T28" fmla="*/ 137 w 150"/>
                    <a:gd name="T29" fmla="*/ 5 h 60"/>
                    <a:gd name="T30" fmla="*/ 132 w 150"/>
                    <a:gd name="T31" fmla="*/ 2 h 60"/>
                    <a:gd name="T32" fmla="*/ 127 w 150"/>
                    <a:gd name="T33" fmla="*/ 1 h 60"/>
                    <a:gd name="T34" fmla="*/ 120 w 150"/>
                    <a:gd name="T35" fmla="*/ 0 h 60"/>
                    <a:gd name="T36" fmla="*/ 30 w 150"/>
                    <a:gd name="T37" fmla="*/ 0 h 60"/>
                    <a:gd name="T38" fmla="*/ 24 w 150"/>
                    <a:gd name="T39" fmla="*/ 1 h 60"/>
                    <a:gd name="T40" fmla="*/ 18 w 150"/>
                    <a:gd name="T41" fmla="*/ 2 h 60"/>
                    <a:gd name="T42" fmla="*/ 13 w 150"/>
                    <a:gd name="T43" fmla="*/ 5 h 60"/>
                    <a:gd name="T44" fmla="*/ 9 w 150"/>
                    <a:gd name="T45" fmla="*/ 8 h 60"/>
                    <a:gd name="T46" fmla="*/ 5 w 150"/>
                    <a:gd name="T47" fmla="*/ 12 h 60"/>
                    <a:gd name="T48" fmla="*/ 2 w 150"/>
                    <a:gd name="T49" fmla="*/ 18 h 60"/>
                    <a:gd name="T50" fmla="*/ 1 w 150"/>
                    <a:gd name="T51" fmla="*/ 23 h 60"/>
                    <a:gd name="T52" fmla="*/ 0 w 150"/>
                    <a:gd name="T53" fmla="*/ 30 h 60"/>
                    <a:gd name="T54" fmla="*/ 1 w 150"/>
                    <a:gd name="T55" fmla="*/ 36 h 60"/>
                    <a:gd name="T56" fmla="*/ 2 w 150"/>
                    <a:gd name="T57" fmla="*/ 41 h 60"/>
                    <a:gd name="T58" fmla="*/ 5 w 150"/>
                    <a:gd name="T59" fmla="*/ 47 h 60"/>
                    <a:gd name="T60" fmla="*/ 9 w 150"/>
                    <a:gd name="T61" fmla="*/ 51 h 60"/>
                    <a:gd name="T62" fmla="*/ 13 w 150"/>
                    <a:gd name="T63" fmla="*/ 54 h 60"/>
                    <a:gd name="T64" fmla="*/ 18 w 150"/>
                    <a:gd name="T65" fmla="*/ 57 h 60"/>
                    <a:gd name="T66" fmla="*/ 24 w 150"/>
                    <a:gd name="T67" fmla="*/ 59 h 60"/>
                    <a:gd name="T68" fmla="*/ 30 w 150"/>
                    <a:gd name="T69" fmla="*/ 60 h 60"/>
                    <a:gd name="T70" fmla="*/ 30 w 150"/>
                    <a:gd name="T71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0" h="60">
                      <a:moveTo>
                        <a:pt x="30" y="60"/>
                      </a:moveTo>
                      <a:lnTo>
                        <a:pt x="120" y="60"/>
                      </a:lnTo>
                      <a:lnTo>
                        <a:pt x="127" y="59"/>
                      </a:lnTo>
                      <a:lnTo>
                        <a:pt x="132" y="57"/>
                      </a:lnTo>
                      <a:lnTo>
                        <a:pt x="137" y="54"/>
                      </a:lnTo>
                      <a:lnTo>
                        <a:pt x="142" y="51"/>
                      </a:lnTo>
                      <a:lnTo>
                        <a:pt x="145" y="47"/>
                      </a:lnTo>
                      <a:lnTo>
                        <a:pt x="148" y="41"/>
                      </a:lnTo>
                      <a:lnTo>
                        <a:pt x="150" y="36"/>
                      </a:lnTo>
                      <a:lnTo>
                        <a:pt x="150" y="30"/>
                      </a:lnTo>
                      <a:lnTo>
                        <a:pt x="150" y="23"/>
                      </a:lnTo>
                      <a:lnTo>
                        <a:pt x="148" y="18"/>
                      </a:lnTo>
                      <a:lnTo>
                        <a:pt x="145" y="12"/>
                      </a:lnTo>
                      <a:lnTo>
                        <a:pt x="142" y="8"/>
                      </a:lnTo>
                      <a:lnTo>
                        <a:pt x="137" y="5"/>
                      </a:lnTo>
                      <a:lnTo>
                        <a:pt x="132" y="2"/>
                      </a:lnTo>
                      <a:lnTo>
                        <a:pt x="127" y="1"/>
                      </a:lnTo>
                      <a:lnTo>
                        <a:pt x="120" y="0"/>
                      </a:lnTo>
                      <a:lnTo>
                        <a:pt x="30" y="0"/>
                      </a:lnTo>
                      <a:lnTo>
                        <a:pt x="24" y="1"/>
                      </a:lnTo>
                      <a:lnTo>
                        <a:pt x="18" y="2"/>
                      </a:lnTo>
                      <a:lnTo>
                        <a:pt x="13" y="5"/>
                      </a:lnTo>
                      <a:lnTo>
                        <a:pt x="9" y="8"/>
                      </a:lnTo>
                      <a:lnTo>
                        <a:pt x="5" y="12"/>
                      </a:lnTo>
                      <a:lnTo>
                        <a:pt x="2" y="18"/>
                      </a:lnTo>
                      <a:lnTo>
                        <a:pt x="1" y="23"/>
                      </a:lnTo>
                      <a:lnTo>
                        <a:pt x="0" y="30"/>
                      </a:lnTo>
                      <a:lnTo>
                        <a:pt x="1" y="36"/>
                      </a:lnTo>
                      <a:lnTo>
                        <a:pt x="2" y="41"/>
                      </a:lnTo>
                      <a:lnTo>
                        <a:pt x="5" y="47"/>
                      </a:lnTo>
                      <a:lnTo>
                        <a:pt x="9" y="51"/>
                      </a:lnTo>
                      <a:lnTo>
                        <a:pt x="13" y="54"/>
                      </a:lnTo>
                      <a:lnTo>
                        <a:pt x="18" y="57"/>
                      </a:lnTo>
                      <a:lnTo>
                        <a:pt x="24" y="59"/>
                      </a:lnTo>
                      <a:lnTo>
                        <a:pt x="30" y="60"/>
                      </a:lnTo>
                      <a:lnTo>
                        <a:pt x="30" y="6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3840"/>
                <p:cNvSpPr>
                  <a:spLocks/>
                </p:cNvSpPr>
                <p:nvPr/>
              </p:nvSpPr>
              <p:spPr bwMode="auto">
                <a:xfrm>
                  <a:off x="6443663" y="2622550"/>
                  <a:ext cx="142875" cy="142875"/>
                </a:xfrm>
                <a:custGeom>
                  <a:avLst/>
                  <a:gdLst>
                    <a:gd name="T0" fmla="*/ 279 w 450"/>
                    <a:gd name="T1" fmla="*/ 355 h 451"/>
                    <a:gd name="T2" fmla="*/ 261 w 450"/>
                    <a:gd name="T3" fmla="*/ 370 h 451"/>
                    <a:gd name="T4" fmla="*/ 241 w 450"/>
                    <a:gd name="T5" fmla="*/ 381 h 451"/>
                    <a:gd name="T6" fmla="*/ 222 w 450"/>
                    <a:gd name="T7" fmla="*/ 388 h 451"/>
                    <a:gd name="T8" fmla="*/ 203 w 450"/>
                    <a:gd name="T9" fmla="*/ 391 h 451"/>
                    <a:gd name="T10" fmla="*/ 183 w 450"/>
                    <a:gd name="T11" fmla="*/ 388 h 451"/>
                    <a:gd name="T12" fmla="*/ 164 w 450"/>
                    <a:gd name="T13" fmla="*/ 381 h 451"/>
                    <a:gd name="T14" fmla="*/ 145 w 450"/>
                    <a:gd name="T15" fmla="*/ 370 h 451"/>
                    <a:gd name="T16" fmla="*/ 127 w 450"/>
                    <a:gd name="T17" fmla="*/ 355 h 451"/>
                    <a:gd name="T18" fmla="*/ 88 w 450"/>
                    <a:gd name="T19" fmla="*/ 315 h 451"/>
                    <a:gd name="T20" fmla="*/ 74 w 450"/>
                    <a:gd name="T21" fmla="*/ 296 h 451"/>
                    <a:gd name="T22" fmla="*/ 65 w 450"/>
                    <a:gd name="T23" fmla="*/ 277 h 451"/>
                    <a:gd name="T24" fmla="*/ 60 w 450"/>
                    <a:gd name="T25" fmla="*/ 257 h 451"/>
                    <a:gd name="T26" fmla="*/ 60 w 450"/>
                    <a:gd name="T27" fmla="*/ 238 h 451"/>
                    <a:gd name="T28" fmla="*/ 65 w 450"/>
                    <a:gd name="T29" fmla="*/ 218 h 451"/>
                    <a:gd name="T30" fmla="*/ 74 w 450"/>
                    <a:gd name="T31" fmla="*/ 199 h 451"/>
                    <a:gd name="T32" fmla="*/ 88 w 450"/>
                    <a:gd name="T33" fmla="*/ 181 h 451"/>
                    <a:gd name="T34" fmla="*/ 217 w 450"/>
                    <a:gd name="T35" fmla="*/ 51 h 451"/>
                    <a:gd name="T36" fmla="*/ 223 w 450"/>
                    <a:gd name="T37" fmla="*/ 42 h 451"/>
                    <a:gd name="T38" fmla="*/ 225 w 450"/>
                    <a:gd name="T39" fmla="*/ 30 h 451"/>
                    <a:gd name="T40" fmla="*/ 223 w 450"/>
                    <a:gd name="T41" fmla="*/ 19 h 451"/>
                    <a:gd name="T42" fmla="*/ 217 w 450"/>
                    <a:gd name="T43" fmla="*/ 8 h 451"/>
                    <a:gd name="T44" fmla="*/ 207 w 450"/>
                    <a:gd name="T45" fmla="*/ 2 h 451"/>
                    <a:gd name="T46" fmla="*/ 195 w 450"/>
                    <a:gd name="T47" fmla="*/ 0 h 451"/>
                    <a:gd name="T48" fmla="*/ 184 w 450"/>
                    <a:gd name="T49" fmla="*/ 2 h 451"/>
                    <a:gd name="T50" fmla="*/ 174 w 450"/>
                    <a:gd name="T51" fmla="*/ 8 h 451"/>
                    <a:gd name="T52" fmla="*/ 41 w 450"/>
                    <a:gd name="T53" fmla="*/ 142 h 451"/>
                    <a:gd name="T54" fmla="*/ 20 w 450"/>
                    <a:gd name="T55" fmla="*/ 171 h 451"/>
                    <a:gd name="T56" fmla="*/ 8 w 450"/>
                    <a:gd name="T57" fmla="*/ 201 h 451"/>
                    <a:gd name="T58" fmla="*/ 1 w 450"/>
                    <a:gd name="T59" fmla="*/ 232 h 451"/>
                    <a:gd name="T60" fmla="*/ 1 w 450"/>
                    <a:gd name="T61" fmla="*/ 263 h 451"/>
                    <a:gd name="T62" fmla="*/ 8 w 450"/>
                    <a:gd name="T63" fmla="*/ 294 h 451"/>
                    <a:gd name="T64" fmla="*/ 20 w 450"/>
                    <a:gd name="T65" fmla="*/ 324 h 451"/>
                    <a:gd name="T66" fmla="*/ 41 w 450"/>
                    <a:gd name="T67" fmla="*/ 352 h 451"/>
                    <a:gd name="T68" fmla="*/ 84 w 450"/>
                    <a:gd name="T69" fmla="*/ 396 h 451"/>
                    <a:gd name="T70" fmla="*/ 112 w 450"/>
                    <a:gd name="T71" fmla="*/ 420 h 451"/>
                    <a:gd name="T72" fmla="*/ 142 w 450"/>
                    <a:gd name="T73" fmla="*/ 437 h 451"/>
                    <a:gd name="T74" fmla="*/ 172 w 450"/>
                    <a:gd name="T75" fmla="*/ 448 h 451"/>
                    <a:gd name="T76" fmla="*/ 203 w 450"/>
                    <a:gd name="T77" fmla="*/ 451 h 451"/>
                    <a:gd name="T78" fmla="*/ 234 w 450"/>
                    <a:gd name="T79" fmla="*/ 448 h 451"/>
                    <a:gd name="T80" fmla="*/ 264 w 450"/>
                    <a:gd name="T81" fmla="*/ 437 h 451"/>
                    <a:gd name="T82" fmla="*/ 294 w 450"/>
                    <a:gd name="T83" fmla="*/ 420 h 451"/>
                    <a:gd name="T84" fmla="*/ 322 w 450"/>
                    <a:gd name="T85" fmla="*/ 396 h 451"/>
                    <a:gd name="T86" fmla="*/ 446 w 450"/>
                    <a:gd name="T87" fmla="*/ 272 h 451"/>
                    <a:gd name="T88" fmla="*/ 450 w 450"/>
                    <a:gd name="T89" fmla="*/ 261 h 451"/>
                    <a:gd name="T90" fmla="*/ 450 w 450"/>
                    <a:gd name="T91" fmla="*/ 250 h 451"/>
                    <a:gd name="T92" fmla="*/ 446 w 450"/>
                    <a:gd name="T93" fmla="*/ 239 h 451"/>
                    <a:gd name="T94" fmla="*/ 438 w 450"/>
                    <a:gd name="T95" fmla="*/ 230 h 451"/>
                    <a:gd name="T96" fmla="*/ 427 w 450"/>
                    <a:gd name="T97" fmla="*/ 226 h 451"/>
                    <a:gd name="T98" fmla="*/ 415 w 450"/>
                    <a:gd name="T99" fmla="*/ 226 h 451"/>
                    <a:gd name="T100" fmla="*/ 404 w 450"/>
                    <a:gd name="T101" fmla="*/ 230 h 451"/>
                    <a:gd name="T102" fmla="*/ 399 w 450"/>
                    <a:gd name="T103" fmla="*/ 233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450" h="451">
                      <a:moveTo>
                        <a:pt x="399" y="233"/>
                      </a:moveTo>
                      <a:lnTo>
                        <a:pt x="279" y="355"/>
                      </a:lnTo>
                      <a:lnTo>
                        <a:pt x="270" y="362"/>
                      </a:lnTo>
                      <a:lnTo>
                        <a:pt x="261" y="370"/>
                      </a:lnTo>
                      <a:lnTo>
                        <a:pt x="251" y="376"/>
                      </a:lnTo>
                      <a:lnTo>
                        <a:pt x="241" y="381"/>
                      </a:lnTo>
                      <a:lnTo>
                        <a:pt x="232" y="386"/>
                      </a:lnTo>
                      <a:lnTo>
                        <a:pt x="222" y="388"/>
                      </a:lnTo>
                      <a:lnTo>
                        <a:pt x="212" y="390"/>
                      </a:lnTo>
                      <a:lnTo>
                        <a:pt x="203" y="391"/>
                      </a:lnTo>
                      <a:lnTo>
                        <a:pt x="193" y="390"/>
                      </a:lnTo>
                      <a:lnTo>
                        <a:pt x="183" y="388"/>
                      </a:lnTo>
                      <a:lnTo>
                        <a:pt x="174" y="386"/>
                      </a:lnTo>
                      <a:lnTo>
                        <a:pt x="164" y="381"/>
                      </a:lnTo>
                      <a:lnTo>
                        <a:pt x="154" y="376"/>
                      </a:lnTo>
                      <a:lnTo>
                        <a:pt x="145" y="370"/>
                      </a:lnTo>
                      <a:lnTo>
                        <a:pt x="135" y="363"/>
                      </a:lnTo>
                      <a:lnTo>
                        <a:pt x="127" y="355"/>
                      </a:lnTo>
                      <a:lnTo>
                        <a:pt x="97" y="325"/>
                      </a:lnTo>
                      <a:lnTo>
                        <a:pt x="88" y="315"/>
                      </a:lnTo>
                      <a:lnTo>
                        <a:pt x="80" y="305"/>
                      </a:lnTo>
                      <a:lnTo>
                        <a:pt x="74" y="296"/>
                      </a:lnTo>
                      <a:lnTo>
                        <a:pt x="69" y="287"/>
                      </a:lnTo>
                      <a:lnTo>
                        <a:pt x="65" y="277"/>
                      </a:lnTo>
                      <a:lnTo>
                        <a:pt x="62" y="268"/>
                      </a:lnTo>
                      <a:lnTo>
                        <a:pt x="60" y="257"/>
                      </a:lnTo>
                      <a:lnTo>
                        <a:pt x="60" y="247"/>
                      </a:lnTo>
                      <a:lnTo>
                        <a:pt x="60" y="238"/>
                      </a:lnTo>
                      <a:lnTo>
                        <a:pt x="62" y="228"/>
                      </a:lnTo>
                      <a:lnTo>
                        <a:pt x="65" y="218"/>
                      </a:lnTo>
                      <a:lnTo>
                        <a:pt x="69" y="209"/>
                      </a:lnTo>
                      <a:lnTo>
                        <a:pt x="74" y="199"/>
                      </a:lnTo>
                      <a:lnTo>
                        <a:pt x="80" y="190"/>
                      </a:lnTo>
                      <a:lnTo>
                        <a:pt x="88" y="181"/>
                      </a:lnTo>
                      <a:lnTo>
                        <a:pt x="97" y="171"/>
                      </a:lnTo>
                      <a:lnTo>
                        <a:pt x="217" y="51"/>
                      </a:lnTo>
                      <a:lnTo>
                        <a:pt x="221" y="47"/>
                      </a:lnTo>
                      <a:lnTo>
                        <a:pt x="223" y="42"/>
                      </a:lnTo>
                      <a:lnTo>
                        <a:pt x="225" y="35"/>
                      </a:lnTo>
                      <a:lnTo>
                        <a:pt x="225" y="30"/>
                      </a:lnTo>
                      <a:lnTo>
                        <a:pt x="225" y="24"/>
                      </a:lnTo>
                      <a:lnTo>
                        <a:pt x="223" y="19"/>
                      </a:lnTo>
                      <a:lnTo>
                        <a:pt x="221" y="14"/>
                      </a:lnTo>
                      <a:lnTo>
                        <a:pt x="217" y="8"/>
                      </a:lnTo>
                      <a:lnTo>
                        <a:pt x="212" y="5"/>
                      </a:lnTo>
                      <a:lnTo>
                        <a:pt x="207" y="2"/>
                      </a:lnTo>
                      <a:lnTo>
                        <a:pt x="202" y="1"/>
                      </a:lnTo>
                      <a:lnTo>
                        <a:pt x="195" y="0"/>
                      </a:lnTo>
                      <a:lnTo>
                        <a:pt x="190" y="1"/>
                      </a:lnTo>
                      <a:lnTo>
                        <a:pt x="184" y="2"/>
                      </a:lnTo>
                      <a:lnTo>
                        <a:pt x="179" y="5"/>
                      </a:lnTo>
                      <a:lnTo>
                        <a:pt x="174" y="8"/>
                      </a:lnTo>
                      <a:lnTo>
                        <a:pt x="54" y="128"/>
                      </a:lnTo>
                      <a:lnTo>
                        <a:pt x="41" y="142"/>
                      </a:lnTo>
                      <a:lnTo>
                        <a:pt x="30" y="157"/>
                      </a:lnTo>
                      <a:lnTo>
                        <a:pt x="20" y="171"/>
                      </a:lnTo>
                      <a:lnTo>
                        <a:pt x="13" y="186"/>
                      </a:lnTo>
                      <a:lnTo>
                        <a:pt x="8" y="201"/>
                      </a:lnTo>
                      <a:lnTo>
                        <a:pt x="3" y="216"/>
                      </a:lnTo>
                      <a:lnTo>
                        <a:pt x="1" y="232"/>
                      </a:lnTo>
                      <a:lnTo>
                        <a:pt x="0" y="247"/>
                      </a:lnTo>
                      <a:lnTo>
                        <a:pt x="1" y="263"/>
                      </a:lnTo>
                      <a:lnTo>
                        <a:pt x="3" y="278"/>
                      </a:lnTo>
                      <a:lnTo>
                        <a:pt x="8" y="294"/>
                      </a:lnTo>
                      <a:lnTo>
                        <a:pt x="13" y="310"/>
                      </a:lnTo>
                      <a:lnTo>
                        <a:pt x="20" y="324"/>
                      </a:lnTo>
                      <a:lnTo>
                        <a:pt x="30" y="339"/>
                      </a:lnTo>
                      <a:lnTo>
                        <a:pt x="41" y="352"/>
                      </a:lnTo>
                      <a:lnTo>
                        <a:pt x="54" y="366"/>
                      </a:lnTo>
                      <a:lnTo>
                        <a:pt x="84" y="396"/>
                      </a:lnTo>
                      <a:lnTo>
                        <a:pt x="98" y="409"/>
                      </a:lnTo>
                      <a:lnTo>
                        <a:pt x="112" y="420"/>
                      </a:lnTo>
                      <a:lnTo>
                        <a:pt x="127" y="430"/>
                      </a:lnTo>
                      <a:lnTo>
                        <a:pt x="142" y="437"/>
                      </a:lnTo>
                      <a:lnTo>
                        <a:pt x="157" y="444"/>
                      </a:lnTo>
                      <a:lnTo>
                        <a:pt x="172" y="448"/>
                      </a:lnTo>
                      <a:lnTo>
                        <a:pt x="188" y="450"/>
                      </a:lnTo>
                      <a:lnTo>
                        <a:pt x="203" y="451"/>
                      </a:lnTo>
                      <a:lnTo>
                        <a:pt x="219" y="450"/>
                      </a:lnTo>
                      <a:lnTo>
                        <a:pt x="234" y="448"/>
                      </a:lnTo>
                      <a:lnTo>
                        <a:pt x="249" y="444"/>
                      </a:lnTo>
                      <a:lnTo>
                        <a:pt x="264" y="437"/>
                      </a:lnTo>
                      <a:lnTo>
                        <a:pt x="279" y="430"/>
                      </a:lnTo>
                      <a:lnTo>
                        <a:pt x="294" y="420"/>
                      </a:lnTo>
                      <a:lnTo>
                        <a:pt x="308" y="409"/>
                      </a:lnTo>
                      <a:lnTo>
                        <a:pt x="322" y="396"/>
                      </a:lnTo>
                      <a:lnTo>
                        <a:pt x="442" y="276"/>
                      </a:lnTo>
                      <a:lnTo>
                        <a:pt x="446" y="272"/>
                      </a:lnTo>
                      <a:lnTo>
                        <a:pt x="448" y="267"/>
                      </a:lnTo>
                      <a:lnTo>
                        <a:pt x="450" y="261"/>
                      </a:lnTo>
                      <a:lnTo>
                        <a:pt x="450" y="255"/>
                      </a:lnTo>
                      <a:lnTo>
                        <a:pt x="450" y="250"/>
                      </a:lnTo>
                      <a:lnTo>
                        <a:pt x="448" y="244"/>
                      </a:lnTo>
                      <a:lnTo>
                        <a:pt x="446" y="239"/>
                      </a:lnTo>
                      <a:lnTo>
                        <a:pt x="442" y="235"/>
                      </a:lnTo>
                      <a:lnTo>
                        <a:pt x="438" y="230"/>
                      </a:lnTo>
                      <a:lnTo>
                        <a:pt x="432" y="227"/>
                      </a:lnTo>
                      <a:lnTo>
                        <a:pt x="427" y="226"/>
                      </a:lnTo>
                      <a:lnTo>
                        <a:pt x="420" y="225"/>
                      </a:lnTo>
                      <a:lnTo>
                        <a:pt x="415" y="226"/>
                      </a:lnTo>
                      <a:lnTo>
                        <a:pt x="410" y="227"/>
                      </a:lnTo>
                      <a:lnTo>
                        <a:pt x="404" y="230"/>
                      </a:lnTo>
                      <a:lnTo>
                        <a:pt x="399" y="235"/>
                      </a:lnTo>
                      <a:lnTo>
                        <a:pt x="399" y="2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3" name="Freeform 3841"/>
                <p:cNvSpPr>
                  <a:spLocks/>
                </p:cNvSpPr>
                <p:nvPr/>
              </p:nvSpPr>
              <p:spPr bwMode="auto">
                <a:xfrm>
                  <a:off x="6615113" y="2555875"/>
                  <a:ext cx="114300" cy="133350"/>
                </a:xfrm>
                <a:custGeom>
                  <a:avLst/>
                  <a:gdLst>
                    <a:gd name="T0" fmla="*/ 30 w 361"/>
                    <a:gd name="T1" fmla="*/ 0 h 420"/>
                    <a:gd name="T2" fmla="*/ 19 w 361"/>
                    <a:gd name="T3" fmla="*/ 2 h 420"/>
                    <a:gd name="T4" fmla="*/ 9 w 361"/>
                    <a:gd name="T5" fmla="*/ 8 h 420"/>
                    <a:gd name="T6" fmla="*/ 3 w 361"/>
                    <a:gd name="T7" fmla="*/ 18 h 420"/>
                    <a:gd name="T8" fmla="*/ 0 w 361"/>
                    <a:gd name="T9" fmla="*/ 30 h 420"/>
                    <a:gd name="T10" fmla="*/ 3 w 361"/>
                    <a:gd name="T11" fmla="*/ 41 h 420"/>
                    <a:gd name="T12" fmla="*/ 9 w 361"/>
                    <a:gd name="T13" fmla="*/ 51 h 420"/>
                    <a:gd name="T14" fmla="*/ 19 w 361"/>
                    <a:gd name="T15" fmla="*/ 57 h 420"/>
                    <a:gd name="T16" fmla="*/ 30 w 361"/>
                    <a:gd name="T17" fmla="*/ 60 h 420"/>
                    <a:gd name="T18" fmla="*/ 205 w 361"/>
                    <a:gd name="T19" fmla="*/ 61 h 420"/>
                    <a:gd name="T20" fmla="*/ 225 w 361"/>
                    <a:gd name="T21" fmla="*/ 65 h 420"/>
                    <a:gd name="T22" fmla="*/ 243 w 361"/>
                    <a:gd name="T23" fmla="*/ 75 h 420"/>
                    <a:gd name="T24" fmla="*/ 260 w 361"/>
                    <a:gd name="T25" fmla="*/ 89 h 420"/>
                    <a:gd name="T26" fmla="*/ 275 w 361"/>
                    <a:gd name="T27" fmla="*/ 106 h 420"/>
                    <a:gd name="T28" fmla="*/ 287 w 361"/>
                    <a:gd name="T29" fmla="*/ 125 h 420"/>
                    <a:gd name="T30" fmla="*/ 296 w 361"/>
                    <a:gd name="T31" fmla="*/ 145 h 420"/>
                    <a:gd name="T32" fmla="*/ 300 w 361"/>
                    <a:gd name="T33" fmla="*/ 168 h 420"/>
                    <a:gd name="T34" fmla="*/ 301 w 361"/>
                    <a:gd name="T35" fmla="*/ 255 h 420"/>
                    <a:gd name="T36" fmla="*/ 299 w 361"/>
                    <a:gd name="T37" fmla="*/ 275 h 420"/>
                    <a:gd name="T38" fmla="*/ 292 w 361"/>
                    <a:gd name="T39" fmla="*/ 295 h 420"/>
                    <a:gd name="T40" fmla="*/ 282 w 361"/>
                    <a:gd name="T41" fmla="*/ 313 h 420"/>
                    <a:gd name="T42" fmla="*/ 269 w 361"/>
                    <a:gd name="T43" fmla="*/ 329 h 420"/>
                    <a:gd name="T44" fmla="*/ 254 w 361"/>
                    <a:gd name="T45" fmla="*/ 342 h 420"/>
                    <a:gd name="T46" fmla="*/ 236 w 361"/>
                    <a:gd name="T47" fmla="*/ 351 h 420"/>
                    <a:gd name="T48" fmla="*/ 216 w 361"/>
                    <a:gd name="T49" fmla="*/ 358 h 420"/>
                    <a:gd name="T50" fmla="*/ 196 w 361"/>
                    <a:gd name="T51" fmla="*/ 360 h 420"/>
                    <a:gd name="T52" fmla="*/ 24 w 361"/>
                    <a:gd name="T53" fmla="*/ 361 h 420"/>
                    <a:gd name="T54" fmla="*/ 13 w 361"/>
                    <a:gd name="T55" fmla="*/ 365 h 420"/>
                    <a:gd name="T56" fmla="*/ 5 w 361"/>
                    <a:gd name="T57" fmla="*/ 374 h 420"/>
                    <a:gd name="T58" fmla="*/ 1 w 361"/>
                    <a:gd name="T59" fmla="*/ 384 h 420"/>
                    <a:gd name="T60" fmla="*/ 1 w 361"/>
                    <a:gd name="T61" fmla="*/ 396 h 420"/>
                    <a:gd name="T62" fmla="*/ 5 w 361"/>
                    <a:gd name="T63" fmla="*/ 407 h 420"/>
                    <a:gd name="T64" fmla="*/ 13 w 361"/>
                    <a:gd name="T65" fmla="*/ 416 h 420"/>
                    <a:gd name="T66" fmla="*/ 24 w 361"/>
                    <a:gd name="T67" fmla="*/ 420 h 420"/>
                    <a:gd name="T68" fmla="*/ 196 w 361"/>
                    <a:gd name="T69" fmla="*/ 420 h 420"/>
                    <a:gd name="T70" fmla="*/ 228 w 361"/>
                    <a:gd name="T71" fmla="*/ 417 h 420"/>
                    <a:gd name="T72" fmla="*/ 259 w 361"/>
                    <a:gd name="T73" fmla="*/ 407 h 420"/>
                    <a:gd name="T74" fmla="*/ 287 w 361"/>
                    <a:gd name="T75" fmla="*/ 392 h 420"/>
                    <a:gd name="T76" fmla="*/ 312 w 361"/>
                    <a:gd name="T77" fmla="*/ 372 h 420"/>
                    <a:gd name="T78" fmla="*/ 332 w 361"/>
                    <a:gd name="T79" fmla="*/ 347 h 420"/>
                    <a:gd name="T80" fmla="*/ 347 w 361"/>
                    <a:gd name="T81" fmla="*/ 319 h 420"/>
                    <a:gd name="T82" fmla="*/ 357 w 361"/>
                    <a:gd name="T83" fmla="*/ 288 h 420"/>
                    <a:gd name="T84" fmla="*/ 361 w 361"/>
                    <a:gd name="T85" fmla="*/ 255 h 420"/>
                    <a:gd name="T86" fmla="*/ 360 w 361"/>
                    <a:gd name="T87" fmla="*/ 163 h 420"/>
                    <a:gd name="T88" fmla="*/ 353 w 361"/>
                    <a:gd name="T89" fmla="*/ 130 h 420"/>
                    <a:gd name="T90" fmla="*/ 342 w 361"/>
                    <a:gd name="T91" fmla="*/ 99 h 420"/>
                    <a:gd name="T92" fmla="*/ 323 w 361"/>
                    <a:gd name="T93" fmla="*/ 70 h 420"/>
                    <a:gd name="T94" fmla="*/ 302 w 361"/>
                    <a:gd name="T95" fmla="*/ 45 h 420"/>
                    <a:gd name="T96" fmla="*/ 275 w 361"/>
                    <a:gd name="T97" fmla="*/ 24 h 420"/>
                    <a:gd name="T98" fmla="*/ 246 w 361"/>
                    <a:gd name="T99" fmla="*/ 9 h 420"/>
                    <a:gd name="T100" fmla="*/ 213 w 361"/>
                    <a:gd name="T101" fmla="*/ 1 h 4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361" h="420">
                      <a:moveTo>
                        <a:pt x="196" y="0"/>
                      </a:moveTo>
                      <a:lnTo>
                        <a:pt x="30" y="0"/>
                      </a:lnTo>
                      <a:lnTo>
                        <a:pt x="24" y="1"/>
                      </a:lnTo>
                      <a:lnTo>
                        <a:pt x="19" y="2"/>
                      </a:lnTo>
                      <a:lnTo>
                        <a:pt x="13" y="5"/>
                      </a:lnTo>
                      <a:lnTo>
                        <a:pt x="9" y="8"/>
                      </a:lnTo>
                      <a:lnTo>
                        <a:pt x="5" y="12"/>
                      </a:lnTo>
                      <a:lnTo>
                        <a:pt x="3" y="18"/>
                      </a:lnTo>
                      <a:lnTo>
                        <a:pt x="1" y="23"/>
                      </a:lnTo>
                      <a:lnTo>
                        <a:pt x="0" y="30"/>
                      </a:lnTo>
                      <a:lnTo>
                        <a:pt x="1" y="36"/>
                      </a:lnTo>
                      <a:lnTo>
                        <a:pt x="3" y="41"/>
                      </a:lnTo>
                      <a:lnTo>
                        <a:pt x="5" y="47"/>
                      </a:lnTo>
                      <a:lnTo>
                        <a:pt x="9" y="51"/>
                      </a:lnTo>
                      <a:lnTo>
                        <a:pt x="13" y="54"/>
                      </a:lnTo>
                      <a:lnTo>
                        <a:pt x="19" y="57"/>
                      </a:lnTo>
                      <a:lnTo>
                        <a:pt x="24" y="59"/>
                      </a:lnTo>
                      <a:lnTo>
                        <a:pt x="30" y="60"/>
                      </a:lnTo>
                      <a:lnTo>
                        <a:pt x="196" y="60"/>
                      </a:lnTo>
                      <a:lnTo>
                        <a:pt x="205" y="61"/>
                      </a:lnTo>
                      <a:lnTo>
                        <a:pt x="215" y="62"/>
                      </a:lnTo>
                      <a:lnTo>
                        <a:pt x="225" y="65"/>
                      </a:lnTo>
                      <a:lnTo>
                        <a:pt x="234" y="69"/>
                      </a:lnTo>
                      <a:lnTo>
                        <a:pt x="243" y="75"/>
                      </a:lnTo>
                      <a:lnTo>
                        <a:pt x="252" y="81"/>
                      </a:lnTo>
                      <a:lnTo>
                        <a:pt x="260" y="89"/>
                      </a:lnTo>
                      <a:lnTo>
                        <a:pt x="268" y="97"/>
                      </a:lnTo>
                      <a:lnTo>
                        <a:pt x="275" y="106"/>
                      </a:lnTo>
                      <a:lnTo>
                        <a:pt x="282" y="114"/>
                      </a:lnTo>
                      <a:lnTo>
                        <a:pt x="287" y="125"/>
                      </a:lnTo>
                      <a:lnTo>
                        <a:pt x="291" y="135"/>
                      </a:lnTo>
                      <a:lnTo>
                        <a:pt x="296" y="145"/>
                      </a:lnTo>
                      <a:lnTo>
                        <a:pt x="298" y="156"/>
                      </a:lnTo>
                      <a:lnTo>
                        <a:pt x="300" y="168"/>
                      </a:lnTo>
                      <a:lnTo>
                        <a:pt x="301" y="179"/>
                      </a:lnTo>
                      <a:lnTo>
                        <a:pt x="301" y="255"/>
                      </a:lnTo>
                      <a:lnTo>
                        <a:pt x="300" y="265"/>
                      </a:lnTo>
                      <a:lnTo>
                        <a:pt x="299" y="275"/>
                      </a:lnTo>
                      <a:lnTo>
                        <a:pt x="296" y="286"/>
                      </a:lnTo>
                      <a:lnTo>
                        <a:pt x="292" y="295"/>
                      </a:lnTo>
                      <a:lnTo>
                        <a:pt x="287" y="304"/>
                      </a:lnTo>
                      <a:lnTo>
                        <a:pt x="282" y="313"/>
                      </a:lnTo>
                      <a:lnTo>
                        <a:pt x="276" y="321"/>
                      </a:lnTo>
                      <a:lnTo>
                        <a:pt x="269" y="329"/>
                      </a:lnTo>
                      <a:lnTo>
                        <a:pt x="261" y="335"/>
                      </a:lnTo>
                      <a:lnTo>
                        <a:pt x="254" y="342"/>
                      </a:lnTo>
                      <a:lnTo>
                        <a:pt x="244" y="347"/>
                      </a:lnTo>
                      <a:lnTo>
                        <a:pt x="236" y="351"/>
                      </a:lnTo>
                      <a:lnTo>
                        <a:pt x="226" y="356"/>
                      </a:lnTo>
                      <a:lnTo>
                        <a:pt x="216" y="358"/>
                      </a:lnTo>
                      <a:lnTo>
                        <a:pt x="205" y="360"/>
                      </a:lnTo>
                      <a:lnTo>
                        <a:pt x="196" y="360"/>
                      </a:lnTo>
                      <a:lnTo>
                        <a:pt x="30" y="360"/>
                      </a:lnTo>
                      <a:lnTo>
                        <a:pt x="24" y="361"/>
                      </a:lnTo>
                      <a:lnTo>
                        <a:pt x="19" y="362"/>
                      </a:lnTo>
                      <a:lnTo>
                        <a:pt x="13" y="365"/>
                      </a:lnTo>
                      <a:lnTo>
                        <a:pt x="9" y="368"/>
                      </a:lnTo>
                      <a:lnTo>
                        <a:pt x="5" y="374"/>
                      </a:lnTo>
                      <a:lnTo>
                        <a:pt x="3" y="378"/>
                      </a:lnTo>
                      <a:lnTo>
                        <a:pt x="1" y="384"/>
                      </a:lnTo>
                      <a:lnTo>
                        <a:pt x="0" y="390"/>
                      </a:lnTo>
                      <a:lnTo>
                        <a:pt x="1" y="396"/>
                      </a:lnTo>
                      <a:lnTo>
                        <a:pt x="3" y="402"/>
                      </a:lnTo>
                      <a:lnTo>
                        <a:pt x="5" y="407"/>
                      </a:lnTo>
                      <a:lnTo>
                        <a:pt x="9" y="411"/>
                      </a:lnTo>
                      <a:lnTo>
                        <a:pt x="13" y="416"/>
                      </a:lnTo>
                      <a:lnTo>
                        <a:pt x="19" y="418"/>
                      </a:lnTo>
                      <a:lnTo>
                        <a:pt x="24" y="420"/>
                      </a:lnTo>
                      <a:lnTo>
                        <a:pt x="30" y="420"/>
                      </a:lnTo>
                      <a:lnTo>
                        <a:pt x="196" y="420"/>
                      </a:lnTo>
                      <a:lnTo>
                        <a:pt x="212" y="419"/>
                      </a:lnTo>
                      <a:lnTo>
                        <a:pt x="228" y="417"/>
                      </a:lnTo>
                      <a:lnTo>
                        <a:pt x="244" y="412"/>
                      </a:lnTo>
                      <a:lnTo>
                        <a:pt x="259" y="407"/>
                      </a:lnTo>
                      <a:lnTo>
                        <a:pt x="273" y="400"/>
                      </a:lnTo>
                      <a:lnTo>
                        <a:pt x="287" y="392"/>
                      </a:lnTo>
                      <a:lnTo>
                        <a:pt x="300" y="382"/>
                      </a:lnTo>
                      <a:lnTo>
                        <a:pt x="312" y="372"/>
                      </a:lnTo>
                      <a:lnTo>
                        <a:pt x="322" y="360"/>
                      </a:lnTo>
                      <a:lnTo>
                        <a:pt x="332" y="347"/>
                      </a:lnTo>
                      <a:lnTo>
                        <a:pt x="341" y="333"/>
                      </a:lnTo>
                      <a:lnTo>
                        <a:pt x="347" y="319"/>
                      </a:lnTo>
                      <a:lnTo>
                        <a:pt x="353" y="303"/>
                      </a:lnTo>
                      <a:lnTo>
                        <a:pt x="357" y="288"/>
                      </a:lnTo>
                      <a:lnTo>
                        <a:pt x="360" y="272"/>
                      </a:lnTo>
                      <a:lnTo>
                        <a:pt x="361" y="255"/>
                      </a:lnTo>
                      <a:lnTo>
                        <a:pt x="361" y="179"/>
                      </a:lnTo>
                      <a:lnTo>
                        <a:pt x="360" y="163"/>
                      </a:lnTo>
                      <a:lnTo>
                        <a:pt x="358" y="146"/>
                      </a:lnTo>
                      <a:lnTo>
                        <a:pt x="353" y="130"/>
                      </a:lnTo>
                      <a:lnTo>
                        <a:pt x="348" y="115"/>
                      </a:lnTo>
                      <a:lnTo>
                        <a:pt x="342" y="99"/>
                      </a:lnTo>
                      <a:lnTo>
                        <a:pt x="333" y="85"/>
                      </a:lnTo>
                      <a:lnTo>
                        <a:pt x="323" y="70"/>
                      </a:lnTo>
                      <a:lnTo>
                        <a:pt x="314" y="57"/>
                      </a:lnTo>
                      <a:lnTo>
                        <a:pt x="302" y="45"/>
                      </a:lnTo>
                      <a:lnTo>
                        <a:pt x="289" y="34"/>
                      </a:lnTo>
                      <a:lnTo>
                        <a:pt x="275" y="24"/>
                      </a:lnTo>
                      <a:lnTo>
                        <a:pt x="261" y="16"/>
                      </a:lnTo>
                      <a:lnTo>
                        <a:pt x="246" y="9"/>
                      </a:lnTo>
                      <a:lnTo>
                        <a:pt x="229" y="4"/>
                      </a:lnTo>
                      <a:lnTo>
                        <a:pt x="213" y="1"/>
                      </a:lnTo>
                      <a:lnTo>
                        <a:pt x="19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49" name="Group 162"/>
              <p:cNvGrpSpPr/>
              <p:nvPr/>
            </p:nvGrpSpPr>
            <p:grpSpPr>
              <a:xfrm>
                <a:off x="4908976" y="4248669"/>
                <a:ext cx="320632" cy="297478"/>
                <a:chOff x="9879013" y="2500313"/>
                <a:chExt cx="285750" cy="265113"/>
              </a:xfrm>
              <a:solidFill>
                <a:srgbClr val="AAAAAA"/>
              </a:solidFill>
              <a:effectLst>
                <a:outerShdw blurRad="38100" dist="25400" dir="5400000" algn="ctr" rotWithShape="0">
                  <a:srgbClr val="000000">
                    <a:alpha val="20000"/>
                  </a:srgbClr>
                </a:outerShdw>
              </a:effectLst>
            </p:grpSpPr>
            <p:sp>
              <p:nvSpPr>
                <p:cNvPr id="55" name="Freeform 3859"/>
                <p:cNvSpPr>
                  <a:spLocks noEditPoints="1"/>
                </p:cNvSpPr>
                <p:nvPr/>
              </p:nvSpPr>
              <p:spPr bwMode="auto">
                <a:xfrm>
                  <a:off x="10031413" y="2500313"/>
                  <a:ext cx="133350" cy="265113"/>
                </a:xfrm>
                <a:custGeom>
                  <a:avLst/>
                  <a:gdLst>
                    <a:gd name="T0" fmla="*/ 156 w 420"/>
                    <a:gd name="T1" fmla="*/ 795 h 832"/>
                    <a:gd name="T2" fmla="*/ 95 w 420"/>
                    <a:gd name="T3" fmla="*/ 761 h 832"/>
                    <a:gd name="T4" fmla="*/ 51 w 420"/>
                    <a:gd name="T5" fmla="*/ 708 h 832"/>
                    <a:gd name="T6" fmla="*/ 31 w 420"/>
                    <a:gd name="T7" fmla="*/ 640 h 832"/>
                    <a:gd name="T8" fmla="*/ 38 w 420"/>
                    <a:gd name="T9" fmla="*/ 576 h 832"/>
                    <a:gd name="T10" fmla="*/ 73 w 420"/>
                    <a:gd name="T11" fmla="*/ 517 h 832"/>
                    <a:gd name="T12" fmla="*/ 128 w 420"/>
                    <a:gd name="T13" fmla="*/ 469 h 832"/>
                    <a:gd name="T14" fmla="*/ 186 w 420"/>
                    <a:gd name="T15" fmla="*/ 446 h 832"/>
                    <a:gd name="T16" fmla="*/ 224 w 420"/>
                    <a:gd name="T17" fmla="*/ 444 h 832"/>
                    <a:gd name="T18" fmla="*/ 263 w 420"/>
                    <a:gd name="T19" fmla="*/ 451 h 832"/>
                    <a:gd name="T20" fmla="*/ 300 w 420"/>
                    <a:gd name="T21" fmla="*/ 470 h 832"/>
                    <a:gd name="T22" fmla="*/ 344 w 420"/>
                    <a:gd name="T23" fmla="*/ 505 h 832"/>
                    <a:gd name="T24" fmla="*/ 378 w 420"/>
                    <a:gd name="T25" fmla="*/ 556 h 832"/>
                    <a:gd name="T26" fmla="*/ 390 w 420"/>
                    <a:gd name="T27" fmla="*/ 609 h 832"/>
                    <a:gd name="T28" fmla="*/ 383 w 420"/>
                    <a:gd name="T29" fmla="*/ 676 h 832"/>
                    <a:gd name="T30" fmla="*/ 350 w 420"/>
                    <a:gd name="T31" fmla="*/ 737 h 832"/>
                    <a:gd name="T32" fmla="*/ 296 w 420"/>
                    <a:gd name="T33" fmla="*/ 781 h 832"/>
                    <a:gd name="T34" fmla="*/ 228 w 420"/>
                    <a:gd name="T35" fmla="*/ 802 h 832"/>
                    <a:gd name="T36" fmla="*/ 388 w 420"/>
                    <a:gd name="T37" fmla="*/ 508 h 832"/>
                    <a:gd name="T38" fmla="*/ 208 w 420"/>
                    <a:gd name="T39" fmla="*/ 178 h 832"/>
                    <a:gd name="T40" fmla="*/ 145 w 420"/>
                    <a:gd name="T41" fmla="*/ 20 h 832"/>
                    <a:gd name="T42" fmla="*/ 109 w 420"/>
                    <a:gd name="T43" fmla="*/ 4 h 832"/>
                    <a:gd name="T44" fmla="*/ 66 w 420"/>
                    <a:gd name="T45" fmla="*/ 0 h 832"/>
                    <a:gd name="T46" fmla="*/ 27 w 420"/>
                    <a:gd name="T47" fmla="*/ 11 h 832"/>
                    <a:gd name="T48" fmla="*/ 2 w 420"/>
                    <a:gd name="T49" fmla="*/ 28 h 832"/>
                    <a:gd name="T50" fmla="*/ 0 w 420"/>
                    <a:gd name="T51" fmla="*/ 263 h 832"/>
                    <a:gd name="T52" fmla="*/ 55 w 420"/>
                    <a:gd name="T53" fmla="*/ 273 h 832"/>
                    <a:gd name="T54" fmla="*/ 97 w 420"/>
                    <a:gd name="T55" fmla="*/ 293 h 832"/>
                    <a:gd name="T56" fmla="*/ 125 w 420"/>
                    <a:gd name="T57" fmla="*/ 320 h 832"/>
                    <a:gd name="T58" fmla="*/ 135 w 420"/>
                    <a:gd name="T59" fmla="*/ 352 h 832"/>
                    <a:gd name="T60" fmla="*/ 131 w 420"/>
                    <a:gd name="T61" fmla="*/ 362 h 832"/>
                    <a:gd name="T62" fmla="*/ 120 w 420"/>
                    <a:gd name="T63" fmla="*/ 367 h 832"/>
                    <a:gd name="T64" fmla="*/ 109 w 420"/>
                    <a:gd name="T65" fmla="*/ 362 h 832"/>
                    <a:gd name="T66" fmla="*/ 105 w 420"/>
                    <a:gd name="T67" fmla="*/ 352 h 832"/>
                    <a:gd name="T68" fmla="*/ 97 w 420"/>
                    <a:gd name="T69" fmla="*/ 333 h 832"/>
                    <a:gd name="T70" fmla="*/ 76 w 420"/>
                    <a:gd name="T71" fmla="*/ 315 h 832"/>
                    <a:gd name="T72" fmla="*/ 0 w 420"/>
                    <a:gd name="T73" fmla="*/ 293 h 832"/>
                    <a:gd name="T74" fmla="*/ 2 w 420"/>
                    <a:gd name="T75" fmla="*/ 648 h 832"/>
                    <a:gd name="T76" fmla="*/ 27 w 420"/>
                    <a:gd name="T77" fmla="*/ 725 h 832"/>
                    <a:gd name="T78" fmla="*/ 78 w 420"/>
                    <a:gd name="T79" fmla="*/ 786 h 832"/>
                    <a:gd name="T80" fmla="*/ 149 w 420"/>
                    <a:gd name="T81" fmla="*/ 823 h 832"/>
                    <a:gd name="T82" fmla="*/ 221 w 420"/>
                    <a:gd name="T83" fmla="*/ 832 h 832"/>
                    <a:gd name="T84" fmla="*/ 272 w 420"/>
                    <a:gd name="T85" fmla="*/ 823 h 832"/>
                    <a:gd name="T86" fmla="*/ 344 w 420"/>
                    <a:gd name="T87" fmla="*/ 785 h 832"/>
                    <a:gd name="T88" fmla="*/ 396 w 420"/>
                    <a:gd name="T89" fmla="*/ 723 h 832"/>
                    <a:gd name="T90" fmla="*/ 418 w 420"/>
                    <a:gd name="T91" fmla="*/ 654 h 832"/>
                    <a:gd name="T92" fmla="*/ 420 w 420"/>
                    <a:gd name="T93" fmla="*/ 608 h 832"/>
                    <a:gd name="T94" fmla="*/ 408 w 420"/>
                    <a:gd name="T95" fmla="*/ 55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420" h="832">
                      <a:moveTo>
                        <a:pt x="210" y="802"/>
                      </a:moveTo>
                      <a:lnTo>
                        <a:pt x="192" y="802"/>
                      </a:lnTo>
                      <a:lnTo>
                        <a:pt x="174" y="799"/>
                      </a:lnTo>
                      <a:lnTo>
                        <a:pt x="156" y="795"/>
                      </a:lnTo>
                      <a:lnTo>
                        <a:pt x="140" y="788"/>
                      </a:lnTo>
                      <a:lnTo>
                        <a:pt x="124" y="781"/>
                      </a:lnTo>
                      <a:lnTo>
                        <a:pt x="109" y="772"/>
                      </a:lnTo>
                      <a:lnTo>
                        <a:pt x="95" y="761"/>
                      </a:lnTo>
                      <a:lnTo>
                        <a:pt x="82" y="749"/>
                      </a:lnTo>
                      <a:lnTo>
                        <a:pt x="71" y="737"/>
                      </a:lnTo>
                      <a:lnTo>
                        <a:pt x="61" y="723"/>
                      </a:lnTo>
                      <a:lnTo>
                        <a:pt x="51" y="708"/>
                      </a:lnTo>
                      <a:lnTo>
                        <a:pt x="44" y="693"/>
                      </a:lnTo>
                      <a:lnTo>
                        <a:pt x="38" y="676"/>
                      </a:lnTo>
                      <a:lnTo>
                        <a:pt x="33" y="658"/>
                      </a:lnTo>
                      <a:lnTo>
                        <a:pt x="31" y="640"/>
                      </a:lnTo>
                      <a:lnTo>
                        <a:pt x="30" y="622"/>
                      </a:lnTo>
                      <a:lnTo>
                        <a:pt x="31" y="607"/>
                      </a:lnTo>
                      <a:lnTo>
                        <a:pt x="34" y="592"/>
                      </a:lnTo>
                      <a:lnTo>
                        <a:pt x="38" y="576"/>
                      </a:lnTo>
                      <a:lnTo>
                        <a:pt x="45" y="561"/>
                      </a:lnTo>
                      <a:lnTo>
                        <a:pt x="52" y="546"/>
                      </a:lnTo>
                      <a:lnTo>
                        <a:pt x="62" y="531"/>
                      </a:lnTo>
                      <a:lnTo>
                        <a:pt x="73" y="517"/>
                      </a:lnTo>
                      <a:lnTo>
                        <a:pt x="85" y="503"/>
                      </a:lnTo>
                      <a:lnTo>
                        <a:pt x="97" y="490"/>
                      </a:lnTo>
                      <a:lnTo>
                        <a:pt x="112" y="479"/>
                      </a:lnTo>
                      <a:lnTo>
                        <a:pt x="128" y="469"/>
                      </a:lnTo>
                      <a:lnTo>
                        <a:pt x="144" y="460"/>
                      </a:lnTo>
                      <a:lnTo>
                        <a:pt x="161" y="454"/>
                      </a:lnTo>
                      <a:lnTo>
                        <a:pt x="178" y="448"/>
                      </a:lnTo>
                      <a:lnTo>
                        <a:pt x="186" y="446"/>
                      </a:lnTo>
                      <a:lnTo>
                        <a:pt x="196" y="445"/>
                      </a:lnTo>
                      <a:lnTo>
                        <a:pt x="205" y="444"/>
                      </a:lnTo>
                      <a:lnTo>
                        <a:pt x="214" y="444"/>
                      </a:lnTo>
                      <a:lnTo>
                        <a:pt x="224" y="444"/>
                      </a:lnTo>
                      <a:lnTo>
                        <a:pt x="234" y="445"/>
                      </a:lnTo>
                      <a:lnTo>
                        <a:pt x="243" y="447"/>
                      </a:lnTo>
                      <a:lnTo>
                        <a:pt x="253" y="449"/>
                      </a:lnTo>
                      <a:lnTo>
                        <a:pt x="263" y="451"/>
                      </a:lnTo>
                      <a:lnTo>
                        <a:pt x="272" y="456"/>
                      </a:lnTo>
                      <a:lnTo>
                        <a:pt x="281" y="459"/>
                      </a:lnTo>
                      <a:lnTo>
                        <a:pt x="291" y="464"/>
                      </a:lnTo>
                      <a:lnTo>
                        <a:pt x="300" y="470"/>
                      </a:lnTo>
                      <a:lnTo>
                        <a:pt x="309" y="475"/>
                      </a:lnTo>
                      <a:lnTo>
                        <a:pt x="317" y="481"/>
                      </a:lnTo>
                      <a:lnTo>
                        <a:pt x="327" y="489"/>
                      </a:lnTo>
                      <a:lnTo>
                        <a:pt x="344" y="505"/>
                      </a:lnTo>
                      <a:lnTo>
                        <a:pt x="360" y="522"/>
                      </a:lnTo>
                      <a:lnTo>
                        <a:pt x="367" y="534"/>
                      </a:lnTo>
                      <a:lnTo>
                        <a:pt x="373" y="545"/>
                      </a:lnTo>
                      <a:lnTo>
                        <a:pt x="378" y="556"/>
                      </a:lnTo>
                      <a:lnTo>
                        <a:pt x="383" y="569"/>
                      </a:lnTo>
                      <a:lnTo>
                        <a:pt x="386" y="582"/>
                      </a:lnTo>
                      <a:lnTo>
                        <a:pt x="388" y="595"/>
                      </a:lnTo>
                      <a:lnTo>
                        <a:pt x="390" y="609"/>
                      </a:lnTo>
                      <a:lnTo>
                        <a:pt x="390" y="622"/>
                      </a:lnTo>
                      <a:lnTo>
                        <a:pt x="389" y="640"/>
                      </a:lnTo>
                      <a:lnTo>
                        <a:pt x="387" y="658"/>
                      </a:lnTo>
                      <a:lnTo>
                        <a:pt x="383" y="676"/>
                      </a:lnTo>
                      <a:lnTo>
                        <a:pt x="376" y="693"/>
                      </a:lnTo>
                      <a:lnTo>
                        <a:pt x="369" y="708"/>
                      </a:lnTo>
                      <a:lnTo>
                        <a:pt x="359" y="723"/>
                      </a:lnTo>
                      <a:lnTo>
                        <a:pt x="350" y="737"/>
                      </a:lnTo>
                      <a:lnTo>
                        <a:pt x="338" y="749"/>
                      </a:lnTo>
                      <a:lnTo>
                        <a:pt x="325" y="761"/>
                      </a:lnTo>
                      <a:lnTo>
                        <a:pt x="311" y="772"/>
                      </a:lnTo>
                      <a:lnTo>
                        <a:pt x="296" y="781"/>
                      </a:lnTo>
                      <a:lnTo>
                        <a:pt x="280" y="788"/>
                      </a:lnTo>
                      <a:lnTo>
                        <a:pt x="264" y="795"/>
                      </a:lnTo>
                      <a:lnTo>
                        <a:pt x="247" y="799"/>
                      </a:lnTo>
                      <a:lnTo>
                        <a:pt x="228" y="802"/>
                      </a:lnTo>
                      <a:lnTo>
                        <a:pt x="210" y="802"/>
                      </a:lnTo>
                      <a:close/>
                      <a:moveTo>
                        <a:pt x="390" y="515"/>
                      </a:moveTo>
                      <a:lnTo>
                        <a:pt x="389" y="511"/>
                      </a:lnTo>
                      <a:lnTo>
                        <a:pt x="388" y="508"/>
                      </a:lnTo>
                      <a:lnTo>
                        <a:pt x="269" y="240"/>
                      </a:lnTo>
                      <a:lnTo>
                        <a:pt x="268" y="238"/>
                      </a:lnTo>
                      <a:lnTo>
                        <a:pt x="266" y="236"/>
                      </a:lnTo>
                      <a:lnTo>
                        <a:pt x="208" y="178"/>
                      </a:lnTo>
                      <a:lnTo>
                        <a:pt x="154" y="31"/>
                      </a:lnTo>
                      <a:lnTo>
                        <a:pt x="153" y="28"/>
                      </a:lnTo>
                      <a:lnTo>
                        <a:pt x="151" y="26"/>
                      </a:lnTo>
                      <a:lnTo>
                        <a:pt x="145" y="20"/>
                      </a:lnTo>
                      <a:lnTo>
                        <a:pt x="137" y="15"/>
                      </a:lnTo>
                      <a:lnTo>
                        <a:pt x="129" y="11"/>
                      </a:lnTo>
                      <a:lnTo>
                        <a:pt x="119" y="6"/>
                      </a:lnTo>
                      <a:lnTo>
                        <a:pt x="109" y="4"/>
                      </a:lnTo>
                      <a:lnTo>
                        <a:pt x="100" y="2"/>
                      </a:lnTo>
                      <a:lnTo>
                        <a:pt x="89" y="0"/>
                      </a:lnTo>
                      <a:lnTo>
                        <a:pt x="77" y="0"/>
                      </a:lnTo>
                      <a:lnTo>
                        <a:pt x="66" y="0"/>
                      </a:lnTo>
                      <a:lnTo>
                        <a:pt x="56" y="2"/>
                      </a:lnTo>
                      <a:lnTo>
                        <a:pt x="45" y="4"/>
                      </a:lnTo>
                      <a:lnTo>
                        <a:pt x="35" y="6"/>
                      </a:lnTo>
                      <a:lnTo>
                        <a:pt x="27" y="11"/>
                      </a:lnTo>
                      <a:lnTo>
                        <a:pt x="18" y="15"/>
                      </a:lnTo>
                      <a:lnTo>
                        <a:pt x="11" y="20"/>
                      </a:lnTo>
                      <a:lnTo>
                        <a:pt x="4" y="26"/>
                      </a:lnTo>
                      <a:lnTo>
                        <a:pt x="2" y="28"/>
                      </a:lnTo>
                      <a:lnTo>
                        <a:pt x="1" y="31"/>
                      </a:lnTo>
                      <a:lnTo>
                        <a:pt x="0" y="33"/>
                      </a:lnTo>
                      <a:lnTo>
                        <a:pt x="0" y="36"/>
                      </a:lnTo>
                      <a:lnTo>
                        <a:pt x="0" y="263"/>
                      </a:lnTo>
                      <a:lnTo>
                        <a:pt x="14" y="265"/>
                      </a:lnTo>
                      <a:lnTo>
                        <a:pt x="28" y="267"/>
                      </a:lnTo>
                      <a:lnTo>
                        <a:pt x="42" y="270"/>
                      </a:lnTo>
                      <a:lnTo>
                        <a:pt x="55" y="273"/>
                      </a:lnTo>
                      <a:lnTo>
                        <a:pt x="66" y="278"/>
                      </a:lnTo>
                      <a:lnTo>
                        <a:pt x="77" y="282"/>
                      </a:lnTo>
                      <a:lnTo>
                        <a:pt x="88" y="287"/>
                      </a:lnTo>
                      <a:lnTo>
                        <a:pt x="97" y="293"/>
                      </a:lnTo>
                      <a:lnTo>
                        <a:pt x="106" y="299"/>
                      </a:lnTo>
                      <a:lnTo>
                        <a:pt x="114" y="306"/>
                      </a:lnTo>
                      <a:lnTo>
                        <a:pt x="120" y="312"/>
                      </a:lnTo>
                      <a:lnTo>
                        <a:pt x="125" y="320"/>
                      </a:lnTo>
                      <a:lnTo>
                        <a:pt x="130" y="327"/>
                      </a:lnTo>
                      <a:lnTo>
                        <a:pt x="133" y="336"/>
                      </a:lnTo>
                      <a:lnTo>
                        <a:pt x="134" y="343"/>
                      </a:lnTo>
                      <a:lnTo>
                        <a:pt x="135" y="352"/>
                      </a:lnTo>
                      <a:lnTo>
                        <a:pt x="135" y="355"/>
                      </a:lnTo>
                      <a:lnTo>
                        <a:pt x="134" y="358"/>
                      </a:lnTo>
                      <a:lnTo>
                        <a:pt x="133" y="360"/>
                      </a:lnTo>
                      <a:lnTo>
                        <a:pt x="131" y="362"/>
                      </a:lnTo>
                      <a:lnTo>
                        <a:pt x="129" y="365"/>
                      </a:lnTo>
                      <a:lnTo>
                        <a:pt x="125" y="366"/>
                      </a:lnTo>
                      <a:lnTo>
                        <a:pt x="123" y="367"/>
                      </a:lnTo>
                      <a:lnTo>
                        <a:pt x="120" y="367"/>
                      </a:lnTo>
                      <a:lnTo>
                        <a:pt x="117" y="367"/>
                      </a:lnTo>
                      <a:lnTo>
                        <a:pt x="115" y="366"/>
                      </a:lnTo>
                      <a:lnTo>
                        <a:pt x="111" y="365"/>
                      </a:lnTo>
                      <a:lnTo>
                        <a:pt x="109" y="362"/>
                      </a:lnTo>
                      <a:lnTo>
                        <a:pt x="107" y="360"/>
                      </a:lnTo>
                      <a:lnTo>
                        <a:pt x="106" y="358"/>
                      </a:lnTo>
                      <a:lnTo>
                        <a:pt x="105" y="355"/>
                      </a:lnTo>
                      <a:lnTo>
                        <a:pt x="105" y="352"/>
                      </a:lnTo>
                      <a:lnTo>
                        <a:pt x="105" y="347"/>
                      </a:lnTo>
                      <a:lnTo>
                        <a:pt x="103" y="342"/>
                      </a:lnTo>
                      <a:lnTo>
                        <a:pt x="101" y="338"/>
                      </a:lnTo>
                      <a:lnTo>
                        <a:pt x="97" y="333"/>
                      </a:lnTo>
                      <a:lnTo>
                        <a:pt x="93" y="328"/>
                      </a:lnTo>
                      <a:lnTo>
                        <a:pt x="89" y="324"/>
                      </a:lnTo>
                      <a:lnTo>
                        <a:pt x="82" y="320"/>
                      </a:lnTo>
                      <a:lnTo>
                        <a:pt x="76" y="315"/>
                      </a:lnTo>
                      <a:lnTo>
                        <a:pt x="61" y="308"/>
                      </a:lnTo>
                      <a:lnTo>
                        <a:pt x="43" y="301"/>
                      </a:lnTo>
                      <a:lnTo>
                        <a:pt x="22" y="297"/>
                      </a:lnTo>
                      <a:lnTo>
                        <a:pt x="0" y="293"/>
                      </a:lnTo>
                      <a:lnTo>
                        <a:pt x="0" y="626"/>
                      </a:lnTo>
                      <a:lnTo>
                        <a:pt x="0" y="626"/>
                      </a:lnTo>
                      <a:lnTo>
                        <a:pt x="0" y="627"/>
                      </a:lnTo>
                      <a:lnTo>
                        <a:pt x="2" y="648"/>
                      </a:lnTo>
                      <a:lnTo>
                        <a:pt x="5" y="669"/>
                      </a:lnTo>
                      <a:lnTo>
                        <a:pt x="11" y="688"/>
                      </a:lnTo>
                      <a:lnTo>
                        <a:pt x="18" y="707"/>
                      </a:lnTo>
                      <a:lnTo>
                        <a:pt x="27" y="725"/>
                      </a:lnTo>
                      <a:lnTo>
                        <a:pt x="37" y="742"/>
                      </a:lnTo>
                      <a:lnTo>
                        <a:pt x="49" y="758"/>
                      </a:lnTo>
                      <a:lnTo>
                        <a:pt x="63" y="772"/>
                      </a:lnTo>
                      <a:lnTo>
                        <a:pt x="78" y="786"/>
                      </a:lnTo>
                      <a:lnTo>
                        <a:pt x="94" y="798"/>
                      </a:lnTo>
                      <a:lnTo>
                        <a:pt x="111" y="807"/>
                      </a:lnTo>
                      <a:lnTo>
                        <a:pt x="130" y="816"/>
                      </a:lnTo>
                      <a:lnTo>
                        <a:pt x="149" y="823"/>
                      </a:lnTo>
                      <a:lnTo>
                        <a:pt x="168" y="829"/>
                      </a:lnTo>
                      <a:lnTo>
                        <a:pt x="189" y="831"/>
                      </a:lnTo>
                      <a:lnTo>
                        <a:pt x="210" y="832"/>
                      </a:lnTo>
                      <a:lnTo>
                        <a:pt x="221" y="832"/>
                      </a:lnTo>
                      <a:lnTo>
                        <a:pt x="232" y="831"/>
                      </a:lnTo>
                      <a:lnTo>
                        <a:pt x="242" y="830"/>
                      </a:lnTo>
                      <a:lnTo>
                        <a:pt x="253" y="828"/>
                      </a:lnTo>
                      <a:lnTo>
                        <a:pt x="272" y="823"/>
                      </a:lnTo>
                      <a:lnTo>
                        <a:pt x="292" y="816"/>
                      </a:lnTo>
                      <a:lnTo>
                        <a:pt x="311" y="807"/>
                      </a:lnTo>
                      <a:lnTo>
                        <a:pt x="328" y="797"/>
                      </a:lnTo>
                      <a:lnTo>
                        <a:pt x="344" y="785"/>
                      </a:lnTo>
                      <a:lnTo>
                        <a:pt x="359" y="771"/>
                      </a:lnTo>
                      <a:lnTo>
                        <a:pt x="372" y="756"/>
                      </a:lnTo>
                      <a:lnTo>
                        <a:pt x="385" y="740"/>
                      </a:lnTo>
                      <a:lnTo>
                        <a:pt x="396" y="723"/>
                      </a:lnTo>
                      <a:lnTo>
                        <a:pt x="404" y="704"/>
                      </a:lnTo>
                      <a:lnTo>
                        <a:pt x="411" y="685"/>
                      </a:lnTo>
                      <a:lnTo>
                        <a:pt x="416" y="665"/>
                      </a:lnTo>
                      <a:lnTo>
                        <a:pt x="418" y="654"/>
                      </a:lnTo>
                      <a:lnTo>
                        <a:pt x="419" y="643"/>
                      </a:lnTo>
                      <a:lnTo>
                        <a:pt x="420" y="633"/>
                      </a:lnTo>
                      <a:lnTo>
                        <a:pt x="420" y="622"/>
                      </a:lnTo>
                      <a:lnTo>
                        <a:pt x="420" y="608"/>
                      </a:lnTo>
                      <a:lnTo>
                        <a:pt x="418" y="593"/>
                      </a:lnTo>
                      <a:lnTo>
                        <a:pt x="416" y="579"/>
                      </a:lnTo>
                      <a:lnTo>
                        <a:pt x="413" y="565"/>
                      </a:lnTo>
                      <a:lnTo>
                        <a:pt x="408" y="552"/>
                      </a:lnTo>
                      <a:lnTo>
                        <a:pt x="403" y="539"/>
                      </a:lnTo>
                      <a:lnTo>
                        <a:pt x="397" y="526"/>
                      </a:lnTo>
                      <a:lnTo>
                        <a:pt x="390" y="5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6" name="Freeform 3860"/>
                <p:cNvSpPr>
                  <a:spLocks noEditPoints="1"/>
                </p:cNvSpPr>
                <p:nvPr/>
              </p:nvSpPr>
              <p:spPr bwMode="auto">
                <a:xfrm>
                  <a:off x="9879013" y="2500313"/>
                  <a:ext cx="133350" cy="265113"/>
                </a:xfrm>
                <a:custGeom>
                  <a:avLst/>
                  <a:gdLst>
                    <a:gd name="T0" fmla="*/ 382 w 421"/>
                    <a:gd name="T1" fmla="*/ 676 h 832"/>
                    <a:gd name="T2" fmla="*/ 349 w 421"/>
                    <a:gd name="T3" fmla="*/ 737 h 832"/>
                    <a:gd name="T4" fmla="*/ 296 w 421"/>
                    <a:gd name="T5" fmla="*/ 781 h 832"/>
                    <a:gd name="T6" fmla="*/ 229 w 421"/>
                    <a:gd name="T7" fmla="*/ 802 h 832"/>
                    <a:gd name="T8" fmla="*/ 157 w 421"/>
                    <a:gd name="T9" fmla="*/ 795 h 832"/>
                    <a:gd name="T10" fmla="*/ 96 w 421"/>
                    <a:gd name="T11" fmla="*/ 761 h 832"/>
                    <a:gd name="T12" fmla="*/ 52 w 421"/>
                    <a:gd name="T13" fmla="*/ 708 h 832"/>
                    <a:gd name="T14" fmla="*/ 30 w 421"/>
                    <a:gd name="T15" fmla="*/ 640 h 832"/>
                    <a:gd name="T16" fmla="*/ 35 w 421"/>
                    <a:gd name="T17" fmla="*/ 582 h 832"/>
                    <a:gd name="T18" fmla="*/ 53 w 421"/>
                    <a:gd name="T19" fmla="*/ 534 h 832"/>
                    <a:gd name="T20" fmla="*/ 103 w 421"/>
                    <a:gd name="T21" fmla="*/ 481 h 832"/>
                    <a:gd name="T22" fmla="*/ 139 w 421"/>
                    <a:gd name="T23" fmla="*/ 459 h 832"/>
                    <a:gd name="T24" fmla="*/ 177 w 421"/>
                    <a:gd name="T25" fmla="*/ 447 h 832"/>
                    <a:gd name="T26" fmla="*/ 216 w 421"/>
                    <a:gd name="T27" fmla="*/ 444 h 832"/>
                    <a:gd name="T28" fmla="*/ 260 w 421"/>
                    <a:gd name="T29" fmla="*/ 454 h 832"/>
                    <a:gd name="T30" fmla="*/ 322 w 421"/>
                    <a:gd name="T31" fmla="*/ 490 h 832"/>
                    <a:gd name="T32" fmla="*/ 368 w 421"/>
                    <a:gd name="T33" fmla="*/ 546 h 832"/>
                    <a:gd name="T34" fmla="*/ 390 w 421"/>
                    <a:gd name="T35" fmla="*/ 607 h 832"/>
                    <a:gd name="T36" fmla="*/ 332 w 421"/>
                    <a:gd name="T37" fmla="*/ 0 h 832"/>
                    <a:gd name="T38" fmla="*/ 292 w 421"/>
                    <a:gd name="T39" fmla="*/ 11 h 832"/>
                    <a:gd name="T40" fmla="*/ 267 w 421"/>
                    <a:gd name="T41" fmla="*/ 28 h 832"/>
                    <a:gd name="T42" fmla="*/ 153 w 421"/>
                    <a:gd name="T43" fmla="*/ 238 h 832"/>
                    <a:gd name="T44" fmla="*/ 30 w 421"/>
                    <a:gd name="T45" fmla="*/ 514 h 832"/>
                    <a:gd name="T46" fmla="*/ 8 w 421"/>
                    <a:gd name="T47" fmla="*/ 565 h 832"/>
                    <a:gd name="T48" fmla="*/ 0 w 421"/>
                    <a:gd name="T49" fmla="*/ 622 h 832"/>
                    <a:gd name="T50" fmla="*/ 5 w 421"/>
                    <a:gd name="T51" fmla="*/ 665 h 832"/>
                    <a:gd name="T52" fmla="*/ 36 w 421"/>
                    <a:gd name="T53" fmla="*/ 740 h 832"/>
                    <a:gd name="T54" fmla="*/ 93 w 421"/>
                    <a:gd name="T55" fmla="*/ 797 h 832"/>
                    <a:gd name="T56" fmla="*/ 168 w 421"/>
                    <a:gd name="T57" fmla="*/ 828 h 832"/>
                    <a:gd name="T58" fmla="*/ 211 w 421"/>
                    <a:gd name="T59" fmla="*/ 832 h 832"/>
                    <a:gd name="T60" fmla="*/ 291 w 421"/>
                    <a:gd name="T61" fmla="*/ 816 h 832"/>
                    <a:gd name="T62" fmla="*/ 358 w 421"/>
                    <a:gd name="T63" fmla="*/ 772 h 832"/>
                    <a:gd name="T64" fmla="*/ 403 w 421"/>
                    <a:gd name="T65" fmla="*/ 708 h 832"/>
                    <a:gd name="T66" fmla="*/ 421 w 421"/>
                    <a:gd name="T67" fmla="*/ 627 h 832"/>
                    <a:gd name="T68" fmla="*/ 398 w 421"/>
                    <a:gd name="T69" fmla="*/ 297 h 832"/>
                    <a:gd name="T70" fmla="*/ 337 w 421"/>
                    <a:gd name="T71" fmla="*/ 320 h 832"/>
                    <a:gd name="T72" fmla="*/ 320 w 421"/>
                    <a:gd name="T73" fmla="*/ 338 h 832"/>
                    <a:gd name="T74" fmla="*/ 316 w 421"/>
                    <a:gd name="T75" fmla="*/ 355 h 832"/>
                    <a:gd name="T76" fmla="*/ 309 w 421"/>
                    <a:gd name="T77" fmla="*/ 365 h 832"/>
                    <a:gd name="T78" fmla="*/ 297 w 421"/>
                    <a:gd name="T79" fmla="*/ 367 h 832"/>
                    <a:gd name="T80" fmla="*/ 288 w 421"/>
                    <a:gd name="T81" fmla="*/ 360 h 832"/>
                    <a:gd name="T82" fmla="*/ 286 w 421"/>
                    <a:gd name="T83" fmla="*/ 343 h 832"/>
                    <a:gd name="T84" fmla="*/ 301 w 421"/>
                    <a:gd name="T85" fmla="*/ 312 h 832"/>
                    <a:gd name="T86" fmla="*/ 333 w 421"/>
                    <a:gd name="T87" fmla="*/ 287 h 832"/>
                    <a:gd name="T88" fmla="*/ 379 w 421"/>
                    <a:gd name="T89" fmla="*/ 270 h 832"/>
                    <a:gd name="T90" fmla="*/ 421 w 421"/>
                    <a:gd name="T91" fmla="*/ 36 h 832"/>
                    <a:gd name="T92" fmla="*/ 417 w 421"/>
                    <a:gd name="T93" fmla="*/ 26 h 832"/>
                    <a:gd name="T94" fmla="*/ 384 w 421"/>
                    <a:gd name="T95" fmla="*/ 6 h 832"/>
                    <a:gd name="T96" fmla="*/ 343 w 421"/>
                    <a:gd name="T97" fmla="*/ 0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21" h="832">
                      <a:moveTo>
                        <a:pt x="391" y="622"/>
                      </a:moveTo>
                      <a:lnTo>
                        <a:pt x="390" y="640"/>
                      </a:lnTo>
                      <a:lnTo>
                        <a:pt x="386" y="658"/>
                      </a:lnTo>
                      <a:lnTo>
                        <a:pt x="382" y="676"/>
                      </a:lnTo>
                      <a:lnTo>
                        <a:pt x="377" y="693"/>
                      </a:lnTo>
                      <a:lnTo>
                        <a:pt x="369" y="708"/>
                      </a:lnTo>
                      <a:lnTo>
                        <a:pt x="360" y="723"/>
                      </a:lnTo>
                      <a:lnTo>
                        <a:pt x="349" y="737"/>
                      </a:lnTo>
                      <a:lnTo>
                        <a:pt x="338" y="749"/>
                      </a:lnTo>
                      <a:lnTo>
                        <a:pt x="325" y="761"/>
                      </a:lnTo>
                      <a:lnTo>
                        <a:pt x="311" y="772"/>
                      </a:lnTo>
                      <a:lnTo>
                        <a:pt x="296" y="781"/>
                      </a:lnTo>
                      <a:lnTo>
                        <a:pt x="280" y="788"/>
                      </a:lnTo>
                      <a:lnTo>
                        <a:pt x="264" y="795"/>
                      </a:lnTo>
                      <a:lnTo>
                        <a:pt x="247" y="799"/>
                      </a:lnTo>
                      <a:lnTo>
                        <a:pt x="229" y="802"/>
                      </a:lnTo>
                      <a:lnTo>
                        <a:pt x="211" y="802"/>
                      </a:lnTo>
                      <a:lnTo>
                        <a:pt x="192" y="802"/>
                      </a:lnTo>
                      <a:lnTo>
                        <a:pt x="174" y="799"/>
                      </a:lnTo>
                      <a:lnTo>
                        <a:pt x="157" y="795"/>
                      </a:lnTo>
                      <a:lnTo>
                        <a:pt x="140" y="788"/>
                      </a:lnTo>
                      <a:lnTo>
                        <a:pt x="125" y="781"/>
                      </a:lnTo>
                      <a:lnTo>
                        <a:pt x="110" y="772"/>
                      </a:lnTo>
                      <a:lnTo>
                        <a:pt x="96" y="761"/>
                      </a:lnTo>
                      <a:lnTo>
                        <a:pt x="83" y="749"/>
                      </a:lnTo>
                      <a:lnTo>
                        <a:pt x="71" y="737"/>
                      </a:lnTo>
                      <a:lnTo>
                        <a:pt x="60" y="723"/>
                      </a:lnTo>
                      <a:lnTo>
                        <a:pt x="52" y="708"/>
                      </a:lnTo>
                      <a:lnTo>
                        <a:pt x="44" y="693"/>
                      </a:lnTo>
                      <a:lnTo>
                        <a:pt x="38" y="676"/>
                      </a:lnTo>
                      <a:lnTo>
                        <a:pt x="34" y="658"/>
                      </a:lnTo>
                      <a:lnTo>
                        <a:pt x="30" y="640"/>
                      </a:lnTo>
                      <a:lnTo>
                        <a:pt x="30" y="622"/>
                      </a:lnTo>
                      <a:lnTo>
                        <a:pt x="30" y="609"/>
                      </a:lnTo>
                      <a:lnTo>
                        <a:pt x="33" y="595"/>
                      </a:lnTo>
                      <a:lnTo>
                        <a:pt x="35" y="582"/>
                      </a:lnTo>
                      <a:lnTo>
                        <a:pt x="38" y="569"/>
                      </a:lnTo>
                      <a:lnTo>
                        <a:pt x="42" y="556"/>
                      </a:lnTo>
                      <a:lnTo>
                        <a:pt x="48" y="545"/>
                      </a:lnTo>
                      <a:lnTo>
                        <a:pt x="53" y="534"/>
                      </a:lnTo>
                      <a:lnTo>
                        <a:pt x="60" y="522"/>
                      </a:lnTo>
                      <a:lnTo>
                        <a:pt x="77" y="505"/>
                      </a:lnTo>
                      <a:lnTo>
                        <a:pt x="94" y="489"/>
                      </a:lnTo>
                      <a:lnTo>
                        <a:pt x="103" y="481"/>
                      </a:lnTo>
                      <a:lnTo>
                        <a:pt x="112" y="475"/>
                      </a:lnTo>
                      <a:lnTo>
                        <a:pt x="121" y="470"/>
                      </a:lnTo>
                      <a:lnTo>
                        <a:pt x="130" y="464"/>
                      </a:lnTo>
                      <a:lnTo>
                        <a:pt x="139" y="459"/>
                      </a:lnTo>
                      <a:lnTo>
                        <a:pt x="148" y="456"/>
                      </a:lnTo>
                      <a:lnTo>
                        <a:pt x="158" y="451"/>
                      </a:lnTo>
                      <a:lnTo>
                        <a:pt x="168" y="449"/>
                      </a:lnTo>
                      <a:lnTo>
                        <a:pt x="177" y="447"/>
                      </a:lnTo>
                      <a:lnTo>
                        <a:pt x="187" y="445"/>
                      </a:lnTo>
                      <a:lnTo>
                        <a:pt x="197" y="444"/>
                      </a:lnTo>
                      <a:lnTo>
                        <a:pt x="206" y="444"/>
                      </a:lnTo>
                      <a:lnTo>
                        <a:pt x="216" y="444"/>
                      </a:lnTo>
                      <a:lnTo>
                        <a:pt x="225" y="445"/>
                      </a:lnTo>
                      <a:lnTo>
                        <a:pt x="234" y="446"/>
                      </a:lnTo>
                      <a:lnTo>
                        <a:pt x="243" y="448"/>
                      </a:lnTo>
                      <a:lnTo>
                        <a:pt x="260" y="454"/>
                      </a:lnTo>
                      <a:lnTo>
                        <a:pt x="277" y="460"/>
                      </a:lnTo>
                      <a:lnTo>
                        <a:pt x="293" y="469"/>
                      </a:lnTo>
                      <a:lnTo>
                        <a:pt x="308" y="479"/>
                      </a:lnTo>
                      <a:lnTo>
                        <a:pt x="322" y="490"/>
                      </a:lnTo>
                      <a:lnTo>
                        <a:pt x="336" y="503"/>
                      </a:lnTo>
                      <a:lnTo>
                        <a:pt x="348" y="517"/>
                      </a:lnTo>
                      <a:lnTo>
                        <a:pt x="359" y="531"/>
                      </a:lnTo>
                      <a:lnTo>
                        <a:pt x="368" y="546"/>
                      </a:lnTo>
                      <a:lnTo>
                        <a:pt x="376" y="561"/>
                      </a:lnTo>
                      <a:lnTo>
                        <a:pt x="382" y="576"/>
                      </a:lnTo>
                      <a:lnTo>
                        <a:pt x="386" y="592"/>
                      </a:lnTo>
                      <a:lnTo>
                        <a:pt x="390" y="607"/>
                      </a:lnTo>
                      <a:lnTo>
                        <a:pt x="391" y="622"/>
                      </a:lnTo>
                      <a:lnTo>
                        <a:pt x="391" y="622"/>
                      </a:lnTo>
                      <a:close/>
                      <a:moveTo>
                        <a:pt x="343" y="0"/>
                      </a:moveTo>
                      <a:lnTo>
                        <a:pt x="332" y="0"/>
                      </a:lnTo>
                      <a:lnTo>
                        <a:pt x="321" y="2"/>
                      </a:lnTo>
                      <a:lnTo>
                        <a:pt x="310" y="4"/>
                      </a:lnTo>
                      <a:lnTo>
                        <a:pt x="301" y="6"/>
                      </a:lnTo>
                      <a:lnTo>
                        <a:pt x="292" y="11"/>
                      </a:lnTo>
                      <a:lnTo>
                        <a:pt x="284" y="15"/>
                      </a:lnTo>
                      <a:lnTo>
                        <a:pt x="276" y="20"/>
                      </a:lnTo>
                      <a:lnTo>
                        <a:pt x="270" y="26"/>
                      </a:lnTo>
                      <a:lnTo>
                        <a:pt x="267" y="28"/>
                      </a:lnTo>
                      <a:lnTo>
                        <a:pt x="266" y="31"/>
                      </a:lnTo>
                      <a:lnTo>
                        <a:pt x="213" y="178"/>
                      </a:lnTo>
                      <a:lnTo>
                        <a:pt x="155" y="236"/>
                      </a:lnTo>
                      <a:lnTo>
                        <a:pt x="153" y="238"/>
                      </a:lnTo>
                      <a:lnTo>
                        <a:pt x="152" y="240"/>
                      </a:lnTo>
                      <a:lnTo>
                        <a:pt x="31" y="510"/>
                      </a:lnTo>
                      <a:lnTo>
                        <a:pt x="31" y="513"/>
                      </a:lnTo>
                      <a:lnTo>
                        <a:pt x="30" y="514"/>
                      </a:lnTo>
                      <a:lnTo>
                        <a:pt x="24" y="525"/>
                      </a:lnTo>
                      <a:lnTo>
                        <a:pt x="18" y="538"/>
                      </a:lnTo>
                      <a:lnTo>
                        <a:pt x="12" y="551"/>
                      </a:lnTo>
                      <a:lnTo>
                        <a:pt x="8" y="565"/>
                      </a:lnTo>
                      <a:lnTo>
                        <a:pt x="5" y="579"/>
                      </a:lnTo>
                      <a:lnTo>
                        <a:pt x="3" y="593"/>
                      </a:lnTo>
                      <a:lnTo>
                        <a:pt x="0" y="607"/>
                      </a:lnTo>
                      <a:lnTo>
                        <a:pt x="0" y="622"/>
                      </a:lnTo>
                      <a:lnTo>
                        <a:pt x="0" y="633"/>
                      </a:lnTo>
                      <a:lnTo>
                        <a:pt x="1" y="643"/>
                      </a:lnTo>
                      <a:lnTo>
                        <a:pt x="3" y="654"/>
                      </a:lnTo>
                      <a:lnTo>
                        <a:pt x="5" y="665"/>
                      </a:lnTo>
                      <a:lnTo>
                        <a:pt x="9" y="685"/>
                      </a:lnTo>
                      <a:lnTo>
                        <a:pt x="16" y="704"/>
                      </a:lnTo>
                      <a:lnTo>
                        <a:pt x="25" y="723"/>
                      </a:lnTo>
                      <a:lnTo>
                        <a:pt x="36" y="740"/>
                      </a:lnTo>
                      <a:lnTo>
                        <a:pt x="48" y="756"/>
                      </a:lnTo>
                      <a:lnTo>
                        <a:pt x="62" y="771"/>
                      </a:lnTo>
                      <a:lnTo>
                        <a:pt x="77" y="785"/>
                      </a:lnTo>
                      <a:lnTo>
                        <a:pt x="93" y="797"/>
                      </a:lnTo>
                      <a:lnTo>
                        <a:pt x="110" y="807"/>
                      </a:lnTo>
                      <a:lnTo>
                        <a:pt x="128" y="816"/>
                      </a:lnTo>
                      <a:lnTo>
                        <a:pt x="147" y="823"/>
                      </a:lnTo>
                      <a:lnTo>
                        <a:pt x="168" y="828"/>
                      </a:lnTo>
                      <a:lnTo>
                        <a:pt x="178" y="830"/>
                      </a:lnTo>
                      <a:lnTo>
                        <a:pt x="189" y="831"/>
                      </a:lnTo>
                      <a:lnTo>
                        <a:pt x="200" y="832"/>
                      </a:lnTo>
                      <a:lnTo>
                        <a:pt x="211" y="832"/>
                      </a:lnTo>
                      <a:lnTo>
                        <a:pt x="232" y="831"/>
                      </a:lnTo>
                      <a:lnTo>
                        <a:pt x="252" y="829"/>
                      </a:lnTo>
                      <a:lnTo>
                        <a:pt x="272" y="823"/>
                      </a:lnTo>
                      <a:lnTo>
                        <a:pt x="291" y="816"/>
                      </a:lnTo>
                      <a:lnTo>
                        <a:pt x="309" y="807"/>
                      </a:lnTo>
                      <a:lnTo>
                        <a:pt x="326" y="798"/>
                      </a:lnTo>
                      <a:lnTo>
                        <a:pt x="343" y="786"/>
                      </a:lnTo>
                      <a:lnTo>
                        <a:pt x="358" y="772"/>
                      </a:lnTo>
                      <a:lnTo>
                        <a:pt x="370" y="758"/>
                      </a:lnTo>
                      <a:lnTo>
                        <a:pt x="383" y="742"/>
                      </a:lnTo>
                      <a:lnTo>
                        <a:pt x="394" y="725"/>
                      </a:lnTo>
                      <a:lnTo>
                        <a:pt x="403" y="708"/>
                      </a:lnTo>
                      <a:lnTo>
                        <a:pt x="410" y="688"/>
                      </a:lnTo>
                      <a:lnTo>
                        <a:pt x="415" y="669"/>
                      </a:lnTo>
                      <a:lnTo>
                        <a:pt x="419" y="648"/>
                      </a:lnTo>
                      <a:lnTo>
                        <a:pt x="421" y="627"/>
                      </a:lnTo>
                      <a:lnTo>
                        <a:pt x="421" y="626"/>
                      </a:lnTo>
                      <a:lnTo>
                        <a:pt x="421" y="626"/>
                      </a:lnTo>
                      <a:lnTo>
                        <a:pt x="421" y="293"/>
                      </a:lnTo>
                      <a:lnTo>
                        <a:pt x="398" y="297"/>
                      </a:lnTo>
                      <a:lnTo>
                        <a:pt x="377" y="301"/>
                      </a:lnTo>
                      <a:lnTo>
                        <a:pt x="360" y="308"/>
                      </a:lnTo>
                      <a:lnTo>
                        <a:pt x="344" y="315"/>
                      </a:lnTo>
                      <a:lnTo>
                        <a:pt x="337" y="320"/>
                      </a:lnTo>
                      <a:lnTo>
                        <a:pt x="332" y="324"/>
                      </a:lnTo>
                      <a:lnTo>
                        <a:pt x="328" y="328"/>
                      </a:lnTo>
                      <a:lnTo>
                        <a:pt x="323" y="333"/>
                      </a:lnTo>
                      <a:lnTo>
                        <a:pt x="320" y="338"/>
                      </a:lnTo>
                      <a:lnTo>
                        <a:pt x="318" y="342"/>
                      </a:lnTo>
                      <a:lnTo>
                        <a:pt x="316" y="347"/>
                      </a:lnTo>
                      <a:lnTo>
                        <a:pt x="316" y="352"/>
                      </a:lnTo>
                      <a:lnTo>
                        <a:pt x="316" y="355"/>
                      </a:lnTo>
                      <a:lnTo>
                        <a:pt x="315" y="358"/>
                      </a:lnTo>
                      <a:lnTo>
                        <a:pt x="312" y="360"/>
                      </a:lnTo>
                      <a:lnTo>
                        <a:pt x="311" y="362"/>
                      </a:lnTo>
                      <a:lnTo>
                        <a:pt x="309" y="365"/>
                      </a:lnTo>
                      <a:lnTo>
                        <a:pt x="306" y="366"/>
                      </a:lnTo>
                      <a:lnTo>
                        <a:pt x="304" y="367"/>
                      </a:lnTo>
                      <a:lnTo>
                        <a:pt x="301" y="367"/>
                      </a:lnTo>
                      <a:lnTo>
                        <a:pt x="297" y="367"/>
                      </a:lnTo>
                      <a:lnTo>
                        <a:pt x="294" y="366"/>
                      </a:lnTo>
                      <a:lnTo>
                        <a:pt x="292" y="365"/>
                      </a:lnTo>
                      <a:lnTo>
                        <a:pt x="290" y="362"/>
                      </a:lnTo>
                      <a:lnTo>
                        <a:pt x="288" y="360"/>
                      </a:lnTo>
                      <a:lnTo>
                        <a:pt x="287" y="358"/>
                      </a:lnTo>
                      <a:lnTo>
                        <a:pt x="286" y="355"/>
                      </a:lnTo>
                      <a:lnTo>
                        <a:pt x="286" y="352"/>
                      </a:lnTo>
                      <a:lnTo>
                        <a:pt x="286" y="343"/>
                      </a:lnTo>
                      <a:lnTo>
                        <a:pt x="288" y="336"/>
                      </a:lnTo>
                      <a:lnTo>
                        <a:pt x="291" y="327"/>
                      </a:lnTo>
                      <a:lnTo>
                        <a:pt x="295" y="320"/>
                      </a:lnTo>
                      <a:lnTo>
                        <a:pt x="301" y="312"/>
                      </a:lnTo>
                      <a:lnTo>
                        <a:pt x="307" y="306"/>
                      </a:lnTo>
                      <a:lnTo>
                        <a:pt x="315" y="299"/>
                      </a:lnTo>
                      <a:lnTo>
                        <a:pt x="323" y="293"/>
                      </a:lnTo>
                      <a:lnTo>
                        <a:pt x="333" y="287"/>
                      </a:lnTo>
                      <a:lnTo>
                        <a:pt x="344" y="282"/>
                      </a:lnTo>
                      <a:lnTo>
                        <a:pt x="354" y="278"/>
                      </a:lnTo>
                      <a:lnTo>
                        <a:pt x="366" y="273"/>
                      </a:lnTo>
                      <a:lnTo>
                        <a:pt x="379" y="270"/>
                      </a:lnTo>
                      <a:lnTo>
                        <a:pt x="392" y="267"/>
                      </a:lnTo>
                      <a:lnTo>
                        <a:pt x="406" y="265"/>
                      </a:lnTo>
                      <a:lnTo>
                        <a:pt x="421" y="263"/>
                      </a:lnTo>
                      <a:lnTo>
                        <a:pt x="421" y="36"/>
                      </a:lnTo>
                      <a:lnTo>
                        <a:pt x="421" y="33"/>
                      </a:lnTo>
                      <a:lnTo>
                        <a:pt x="420" y="31"/>
                      </a:lnTo>
                      <a:lnTo>
                        <a:pt x="419" y="28"/>
                      </a:lnTo>
                      <a:lnTo>
                        <a:pt x="417" y="26"/>
                      </a:lnTo>
                      <a:lnTo>
                        <a:pt x="410" y="20"/>
                      </a:lnTo>
                      <a:lnTo>
                        <a:pt x="403" y="15"/>
                      </a:lnTo>
                      <a:lnTo>
                        <a:pt x="394" y="11"/>
                      </a:lnTo>
                      <a:lnTo>
                        <a:pt x="384" y="6"/>
                      </a:lnTo>
                      <a:lnTo>
                        <a:pt x="375" y="4"/>
                      </a:lnTo>
                      <a:lnTo>
                        <a:pt x="365" y="2"/>
                      </a:lnTo>
                      <a:lnTo>
                        <a:pt x="354" y="0"/>
                      </a:lnTo>
                      <a:lnTo>
                        <a:pt x="343" y="0"/>
                      </a:lnTo>
                      <a:lnTo>
                        <a:pt x="34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7" name="Freeform 3861"/>
                <p:cNvSpPr>
                  <a:spLocks/>
                </p:cNvSpPr>
                <p:nvPr/>
              </p:nvSpPr>
              <p:spPr bwMode="auto">
                <a:xfrm>
                  <a:off x="9902825" y="2659063"/>
                  <a:ext cx="46038" cy="46038"/>
                </a:xfrm>
                <a:custGeom>
                  <a:avLst/>
                  <a:gdLst>
                    <a:gd name="T0" fmla="*/ 2 w 144"/>
                    <a:gd name="T1" fmla="*/ 132 h 143"/>
                    <a:gd name="T2" fmla="*/ 4 w 144"/>
                    <a:gd name="T3" fmla="*/ 137 h 143"/>
                    <a:gd name="T4" fmla="*/ 7 w 144"/>
                    <a:gd name="T5" fmla="*/ 140 h 143"/>
                    <a:gd name="T6" fmla="*/ 12 w 144"/>
                    <a:gd name="T7" fmla="*/ 143 h 143"/>
                    <a:gd name="T8" fmla="*/ 19 w 144"/>
                    <a:gd name="T9" fmla="*/ 143 h 143"/>
                    <a:gd name="T10" fmla="*/ 24 w 144"/>
                    <a:gd name="T11" fmla="*/ 140 h 143"/>
                    <a:gd name="T12" fmla="*/ 28 w 144"/>
                    <a:gd name="T13" fmla="*/ 137 h 143"/>
                    <a:gd name="T14" fmla="*/ 31 w 144"/>
                    <a:gd name="T15" fmla="*/ 132 h 143"/>
                    <a:gd name="T16" fmla="*/ 32 w 144"/>
                    <a:gd name="T17" fmla="*/ 118 h 143"/>
                    <a:gd name="T18" fmla="*/ 35 w 144"/>
                    <a:gd name="T19" fmla="*/ 98 h 143"/>
                    <a:gd name="T20" fmla="*/ 42 w 144"/>
                    <a:gd name="T21" fmla="*/ 81 h 143"/>
                    <a:gd name="T22" fmla="*/ 53 w 144"/>
                    <a:gd name="T23" fmla="*/ 65 h 143"/>
                    <a:gd name="T24" fmla="*/ 67 w 144"/>
                    <a:gd name="T25" fmla="*/ 52 h 143"/>
                    <a:gd name="T26" fmla="*/ 82 w 144"/>
                    <a:gd name="T27" fmla="*/ 41 h 143"/>
                    <a:gd name="T28" fmla="*/ 100 w 144"/>
                    <a:gd name="T29" fmla="*/ 34 h 143"/>
                    <a:gd name="T30" fmla="*/ 120 w 144"/>
                    <a:gd name="T31" fmla="*/ 30 h 143"/>
                    <a:gd name="T32" fmla="*/ 132 w 144"/>
                    <a:gd name="T33" fmla="*/ 30 h 143"/>
                    <a:gd name="T34" fmla="*/ 138 w 144"/>
                    <a:gd name="T35" fmla="*/ 26 h 143"/>
                    <a:gd name="T36" fmla="*/ 142 w 144"/>
                    <a:gd name="T37" fmla="*/ 23 h 143"/>
                    <a:gd name="T38" fmla="*/ 144 w 144"/>
                    <a:gd name="T39" fmla="*/ 18 h 143"/>
                    <a:gd name="T40" fmla="*/ 144 w 144"/>
                    <a:gd name="T41" fmla="*/ 11 h 143"/>
                    <a:gd name="T42" fmla="*/ 142 w 144"/>
                    <a:gd name="T43" fmla="*/ 6 h 143"/>
                    <a:gd name="T44" fmla="*/ 138 w 144"/>
                    <a:gd name="T45" fmla="*/ 2 h 143"/>
                    <a:gd name="T46" fmla="*/ 132 w 144"/>
                    <a:gd name="T47" fmla="*/ 0 h 143"/>
                    <a:gd name="T48" fmla="*/ 116 w 144"/>
                    <a:gd name="T49" fmla="*/ 0 h 143"/>
                    <a:gd name="T50" fmla="*/ 92 w 144"/>
                    <a:gd name="T51" fmla="*/ 5 h 143"/>
                    <a:gd name="T52" fmla="*/ 68 w 144"/>
                    <a:gd name="T53" fmla="*/ 15 h 143"/>
                    <a:gd name="T54" fmla="*/ 48 w 144"/>
                    <a:gd name="T55" fmla="*/ 29 h 143"/>
                    <a:gd name="T56" fmla="*/ 31 w 144"/>
                    <a:gd name="T57" fmla="*/ 46 h 143"/>
                    <a:gd name="T58" fmla="*/ 17 w 144"/>
                    <a:gd name="T59" fmla="*/ 67 h 143"/>
                    <a:gd name="T60" fmla="*/ 7 w 144"/>
                    <a:gd name="T61" fmla="*/ 90 h 143"/>
                    <a:gd name="T62" fmla="*/ 2 w 144"/>
                    <a:gd name="T63" fmla="*/ 115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44" h="143">
                      <a:moveTo>
                        <a:pt x="0" y="128"/>
                      </a:moveTo>
                      <a:lnTo>
                        <a:pt x="2" y="132"/>
                      </a:lnTo>
                      <a:lnTo>
                        <a:pt x="2" y="134"/>
                      </a:lnTo>
                      <a:lnTo>
                        <a:pt x="4" y="137"/>
                      </a:lnTo>
                      <a:lnTo>
                        <a:pt x="5" y="139"/>
                      </a:lnTo>
                      <a:lnTo>
                        <a:pt x="7" y="140"/>
                      </a:lnTo>
                      <a:lnTo>
                        <a:pt x="10" y="142"/>
                      </a:lnTo>
                      <a:lnTo>
                        <a:pt x="12" y="143"/>
                      </a:lnTo>
                      <a:lnTo>
                        <a:pt x="15" y="143"/>
                      </a:lnTo>
                      <a:lnTo>
                        <a:pt x="19" y="143"/>
                      </a:lnTo>
                      <a:lnTo>
                        <a:pt x="22" y="142"/>
                      </a:lnTo>
                      <a:lnTo>
                        <a:pt x="24" y="140"/>
                      </a:lnTo>
                      <a:lnTo>
                        <a:pt x="26" y="139"/>
                      </a:lnTo>
                      <a:lnTo>
                        <a:pt x="28" y="137"/>
                      </a:lnTo>
                      <a:lnTo>
                        <a:pt x="29" y="134"/>
                      </a:lnTo>
                      <a:lnTo>
                        <a:pt x="31" y="132"/>
                      </a:lnTo>
                      <a:lnTo>
                        <a:pt x="31" y="128"/>
                      </a:lnTo>
                      <a:lnTo>
                        <a:pt x="32" y="118"/>
                      </a:lnTo>
                      <a:lnTo>
                        <a:pt x="33" y="108"/>
                      </a:lnTo>
                      <a:lnTo>
                        <a:pt x="35" y="98"/>
                      </a:lnTo>
                      <a:lnTo>
                        <a:pt x="39" y="90"/>
                      </a:lnTo>
                      <a:lnTo>
                        <a:pt x="42" y="81"/>
                      </a:lnTo>
                      <a:lnTo>
                        <a:pt x="48" y="73"/>
                      </a:lnTo>
                      <a:lnTo>
                        <a:pt x="53" y="65"/>
                      </a:lnTo>
                      <a:lnTo>
                        <a:pt x="59" y="59"/>
                      </a:lnTo>
                      <a:lnTo>
                        <a:pt x="67" y="52"/>
                      </a:lnTo>
                      <a:lnTo>
                        <a:pt x="74" y="47"/>
                      </a:lnTo>
                      <a:lnTo>
                        <a:pt x="82" y="41"/>
                      </a:lnTo>
                      <a:lnTo>
                        <a:pt x="92" y="37"/>
                      </a:lnTo>
                      <a:lnTo>
                        <a:pt x="100" y="34"/>
                      </a:lnTo>
                      <a:lnTo>
                        <a:pt x="110" y="32"/>
                      </a:lnTo>
                      <a:lnTo>
                        <a:pt x="120" y="30"/>
                      </a:lnTo>
                      <a:lnTo>
                        <a:pt x="129" y="30"/>
                      </a:lnTo>
                      <a:lnTo>
                        <a:pt x="132" y="30"/>
                      </a:lnTo>
                      <a:lnTo>
                        <a:pt x="136" y="29"/>
                      </a:lnTo>
                      <a:lnTo>
                        <a:pt x="138" y="26"/>
                      </a:lnTo>
                      <a:lnTo>
                        <a:pt x="140" y="25"/>
                      </a:lnTo>
                      <a:lnTo>
                        <a:pt x="142" y="23"/>
                      </a:lnTo>
                      <a:lnTo>
                        <a:pt x="143" y="20"/>
                      </a:lnTo>
                      <a:lnTo>
                        <a:pt x="144" y="18"/>
                      </a:lnTo>
                      <a:lnTo>
                        <a:pt x="144" y="15"/>
                      </a:lnTo>
                      <a:lnTo>
                        <a:pt x="144" y="11"/>
                      </a:lnTo>
                      <a:lnTo>
                        <a:pt x="143" y="8"/>
                      </a:lnTo>
                      <a:lnTo>
                        <a:pt x="142" y="6"/>
                      </a:lnTo>
                      <a:lnTo>
                        <a:pt x="140" y="4"/>
                      </a:lnTo>
                      <a:lnTo>
                        <a:pt x="138" y="2"/>
                      </a:lnTo>
                      <a:lnTo>
                        <a:pt x="136" y="1"/>
                      </a:lnTo>
                      <a:lnTo>
                        <a:pt x="132" y="0"/>
                      </a:lnTo>
                      <a:lnTo>
                        <a:pt x="129" y="0"/>
                      </a:lnTo>
                      <a:lnTo>
                        <a:pt x="116" y="0"/>
                      </a:lnTo>
                      <a:lnTo>
                        <a:pt x="103" y="2"/>
                      </a:lnTo>
                      <a:lnTo>
                        <a:pt x="92" y="5"/>
                      </a:lnTo>
                      <a:lnTo>
                        <a:pt x="80" y="9"/>
                      </a:lnTo>
                      <a:lnTo>
                        <a:pt x="68" y="15"/>
                      </a:lnTo>
                      <a:lnTo>
                        <a:pt x="57" y="21"/>
                      </a:lnTo>
                      <a:lnTo>
                        <a:pt x="48" y="29"/>
                      </a:lnTo>
                      <a:lnTo>
                        <a:pt x="38" y="37"/>
                      </a:lnTo>
                      <a:lnTo>
                        <a:pt x="31" y="46"/>
                      </a:lnTo>
                      <a:lnTo>
                        <a:pt x="23" y="56"/>
                      </a:lnTo>
                      <a:lnTo>
                        <a:pt x="17" y="67"/>
                      </a:lnTo>
                      <a:lnTo>
                        <a:pt x="11" y="78"/>
                      </a:lnTo>
                      <a:lnTo>
                        <a:pt x="7" y="90"/>
                      </a:lnTo>
                      <a:lnTo>
                        <a:pt x="4" y="103"/>
                      </a:lnTo>
                      <a:lnTo>
                        <a:pt x="2" y="115"/>
                      </a:lnTo>
                      <a:lnTo>
                        <a:pt x="0" y="12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8" name="Freeform 3862"/>
                <p:cNvSpPr>
                  <a:spLocks/>
                </p:cNvSpPr>
                <p:nvPr/>
              </p:nvSpPr>
              <p:spPr bwMode="auto">
                <a:xfrm>
                  <a:off x="10059988" y="2659063"/>
                  <a:ext cx="44450" cy="46038"/>
                </a:xfrm>
                <a:custGeom>
                  <a:avLst/>
                  <a:gdLst>
                    <a:gd name="T0" fmla="*/ 115 w 144"/>
                    <a:gd name="T1" fmla="*/ 0 h 143"/>
                    <a:gd name="T2" fmla="*/ 90 w 144"/>
                    <a:gd name="T3" fmla="*/ 5 h 143"/>
                    <a:gd name="T4" fmla="*/ 66 w 144"/>
                    <a:gd name="T5" fmla="*/ 15 h 143"/>
                    <a:gd name="T6" fmla="*/ 46 w 144"/>
                    <a:gd name="T7" fmla="*/ 29 h 143"/>
                    <a:gd name="T8" fmla="*/ 29 w 144"/>
                    <a:gd name="T9" fmla="*/ 46 h 143"/>
                    <a:gd name="T10" fmla="*/ 15 w 144"/>
                    <a:gd name="T11" fmla="*/ 67 h 143"/>
                    <a:gd name="T12" fmla="*/ 5 w 144"/>
                    <a:gd name="T13" fmla="*/ 90 h 143"/>
                    <a:gd name="T14" fmla="*/ 0 w 144"/>
                    <a:gd name="T15" fmla="*/ 115 h 143"/>
                    <a:gd name="T16" fmla="*/ 0 w 144"/>
                    <a:gd name="T17" fmla="*/ 132 h 143"/>
                    <a:gd name="T18" fmla="*/ 2 w 144"/>
                    <a:gd name="T19" fmla="*/ 137 h 143"/>
                    <a:gd name="T20" fmla="*/ 6 w 144"/>
                    <a:gd name="T21" fmla="*/ 140 h 143"/>
                    <a:gd name="T22" fmla="*/ 12 w 144"/>
                    <a:gd name="T23" fmla="*/ 143 h 143"/>
                    <a:gd name="T24" fmla="*/ 17 w 144"/>
                    <a:gd name="T25" fmla="*/ 143 h 143"/>
                    <a:gd name="T26" fmla="*/ 22 w 144"/>
                    <a:gd name="T27" fmla="*/ 140 h 143"/>
                    <a:gd name="T28" fmla="*/ 27 w 144"/>
                    <a:gd name="T29" fmla="*/ 137 h 143"/>
                    <a:gd name="T30" fmla="*/ 29 w 144"/>
                    <a:gd name="T31" fmla="*/ 132 h 143"/>
                    <a:gd name="T32" fmla="*/ 30 w 144"/>
                    <a:gd name="T33" fmla="*/ 118 h 143"/>
                    <a:gd name="T34" fmla="*/ 34 w 144"/>
                    <a:gd name="T35" fmla="*/ 98 h 143"/>
                    <a:gd name="T36" fmla="*/ 42 w 144"/>
                    <a:gd name="T37" fmla="*/ 81 h 143"/>
                    <a:gd name="T38" fmla="*/ 52 w 144"/>
                    <a:gd name="T39" fmla="*/ 65 h 143"/>
                    <a:gd name="T40" fmla="*/ 65 w 144"/>
                    <a:gd name="T41" fmla="*/ 52 h 143"/>
                    <a:gd name="T42" fmla="*/ 81 w 144"/>
                    <a:gd name="T43" fmla="*/ 41 h 143"/>
                    <a:gd name="T44" fmla="*/ 98 w 144"/>
                    <a:gd name="T45" fmla="*/ 34 h 143"/>
                    <a:gd name="T46" fmla="*/ 118 w 144"/>
                    <a:gd name="T47" fmla="*/ 30 h 143"/>
                    <a:gd name="T48" fmla="*/ 131 w 144"/>
                    <a:gd name="T49" fmla="*/ 30 h 143"/>
                    <a:gd name="T50" fmla="*/ 136 w 144"/>
                    <a:gd name="T51" fmla="*/ 26 h 143"/>
                    <a:gd name="T52" fmla="*/ 140 w 144"/>
                    <a:gd name="T53" fmla="*/ 23 h 143"/>
                    <a:gd name="T54" fmla="*/ 142 w 144"/>
                    <a:gd name="T55" fmla="*/ 18 h 143"/>
                    <a:gd name="T56" fmla="*/ 142 w 144"/>
                    <a:gd name="T57" fmla="*/ 11 h 143"/>
                    <a:gd name="T58" fmla="*/ 140 w 144"/>
                    <a:gd name="T59" fmla="*/ 6 h 143"/>
                    <a:gd name="T60" fmla="*/ 136 w 144"/>
                    <a:gd name="T61" fmla="*/ 2 h 143"/>
                    <a:gd name="T62" fmla="*/ 131 w 144"/>
                    <a:gd name="T63" fmla="*/ 0 h 143"/>
                    <a:gd name="T64" fmla="*/ 129 w 144"/>
                    <a:gd name="T65" fmla="*/ 0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44" h="143"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02" y="2"/>
                      </a:lnTo>
                      <a:lnTo>
                        <a:pt x="90" y="5"/>
                      </a:lnTo>
                      <a:lnTo>
                        <a:pt x="78" y="9"/>
                      </a:lnTo>
                      <a:lnTo>
                        <a:pt x="66" y="15"/>
                      </a:lnTo>
                      <a:lnTo>
                        <a:pt x="57" y="21"/>
                      </a:lnTo>
                      <a:lnTo>
                        <a:pt x="46" y="29"/>
                      </a:lnTo>
                      <a:lnTo>
                        <a:pt x="37" y="37"/>
                      </a:lnTo>
                      <a:lnTo>
                        <a:pt x="29" y="46"/>
                      </a:lnTo>
                      <a:lnTo>
                        <a:pt x="21" y="56"/>
                      </a:lnTo>
                      <a:lnTo>
                        <a:pt x="15" y="67"/>
                      </a:lnTo>
                      <a:lnTo>
                        <a:pt x="9" y="78"/>
                      </a:lnTo>
                      <a:lnTo>
                        <a:pt x="5" y="90"/>
                      </a:lnTo>
                      <a:lnTo>
                        <a:pt x="2" y="103"/>
                      </a:lnTo>
                      <a:lnTo>
                        <a:pt x="0" y="115"/>
                      </a:lnTo>
                      <a:lnTo>
                        <a:pt x="0" y="128"/>
                      </a:lnTo>
                      <a:lnTo>
                        <a:pt x="0" y="132"/>
                      </a:lnTo>
                      <a:lnTo>
                        <a:pt x="1" y="134"/>
                      </a:lnTo>
                      <a:lnTo>
                        <a:pt x="2" y="137"/>
                      </a:lnTo>
                      <a:lnTo>
                        <a:pt x="4" y="139"/>
                      </a:lnTo>
                      <a:lnTo>
                        <a:pt x="6" y="140"/>
                      </a:lnTo>
                      <a:lnTo>
                        <a:pt x="8" y="142"/>
                      </a:lnTo>
                      <a:lnTo>
                        <a:pt x="12" y="143"/>
                      </a:lnTo>
                      <a:lnTo>
                        <a:pt x="15" y="143"/>
                      </a:lnTo>
                      <a:lnTo>
                        <a:pt x="17" y="143"/>
                      </a:lnTo>
                      <a:lnTo>
                        <a:pt x="20" y="142"/>
                      </a:lnTo>
                      <a:lnTo>
                        <a:pt x="22" y="140"/>
                      </a:lnTo>
                      <a:lnTo>
                        <a:pt x="24" y="139"/>
                      </a:lnTo>
                      <a:lnTo>
                        <a:pt x="27" y="137"/>
                      </a:lnTo>
                      <a:lnTo>
                        <a:pt x="28" y="134"/>
                      </a:lnTo>
                      <a:lnTo>
                        <a:pt x="29" y="132"/>
                      </a:lnTo>
                      <a:lnTo>
                        <a:pt x="30" y="128"/>
                      </a:lnTo>
                      <a:lnTo>
                        <a:pt x="30" y="118"/>
                      </a:lnTo>
                      <a:lnTo>
                        <a:pt x="31" y="108"/>
                      </a:lnTo>
                      <a:lnTo>
                        <a:pt x="34" y="98"/>
                      </a:lnTo>
                      <a:lnTo>
                        <a:pt x="37" y="90"/>
                      </a:lnTo>
                      <a:lnTo>
                        <a:pt x="42" y="81"/>
                      </a:lnTo>
                      <a:lnTo>
                        <a:pt x="46" y="73"/>
                      </a:lnTo>
                      <a:lnTo>
                        <a:pt x="52" y="65"/>
                      </a:lnTo>
                      <a:lnTo>
                        <a:pt x="59" y="59"/>
                      </a:lnTo>
                      <a:lnTo>
                        <a:pt x="65" y="52"/>
                      </a:lnTo>
                      <a:lnTo>
                        <a:pt x="73" y="47"/>
                      </a:lnTo>
                      <a:lnTo>
                        <a:pt x="81" y="41"/>
                      </a:lnTo>
                      <a:lnTo>
                        <a:pt x="90" y="37"/>
                      </a:lnTo>
                      <a:lnTo>
                        <a:pt x="98" y="34"/>
                      </a:lnTo>
                      <a:lnTo>
                        <a:pt x="108" y="32"/>
                      </a:lnTo>
                      <a:lnTo>
                        <a:pt x="118" y="30"/>
                      </a:lnTo>
                      <a:lnTo>
                        <a:pt x="129" y="30"/>
                      </a:lnTo>
                      <a:lnTo>
                        <a:pt x="131" y="30"/>
                      </a:lnTo>
                      <a:lnTo>
                        <a:pt x="134" y="29"/>
                      </a:lnTo>
                      <a:lnTo>
                        <a:pt x="136" y="26"/>
                      </a:lnTo>
                      <a:lnTo>
                        <a:pt x="138" y="25"/>
                      </a:lnTo>
                      <a:lnTo>
                        <a:pt x="140" y="23"/>
                      </a:lnTo>
                      <a:lnTo>
                        <a:pt x="141" y="20"/>
                      </a:lnTo>
                      <a:lnTo>
                        <a:pt x="142" y="18"/>
                      </a:lnTo>
                      <a:lnTo>
                        <a:pt x="144" y="15"/>
                      </a:lnTo>
                      <a:lnTo>
                        <a:pt x="142" y="11"/>
                      </a:lnTo>
                      <a:lnTo>
                        <a:pt x="141" y="8"/>
                      </a:lnTo>
                      <a:lnTo>
                        <a:pt x="140" y="6"/>
                      </a:lnTo>
                      <a:lnTo>
                        <a:pt x="138" y="4"/>
                      </a:lnTo>
                      <a:lnTo>
                        <a:pt x="136" y="2"/>
                      </a:lnTo>
                      <a:lnTo>
                        <a:pt x="134" y="1"/>
                      </a:lnTo>
                      <a:lnTo>
                        <a:pt x="131" y="0"/>
                      </a:lnTo>
                      <a:lnTo>
                        <a:pt x="129" y="0"/>
                      </a:lnTo>
                      <a:lnTo>
                        <a:pt x="12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50" name="Freeform 3091"/>
              <p:cNvSpPr>
                <a:spLocks noEditPoints="1"/>
              </p:cNvSpPr>
              <p:nvPr/>
            </p:nvSpPr>
            <p:spPr bwMode="auto">
              <a:xfrm>
                <a:off x="6868970" y="4251700"/>
                <a:ext cx="312740" cy="312740"/>
              </a:xfrm>
              <a:custGeom>
                <a:avLst/>
                <a:gdLst>
                  <a:gd name="T0" fmla="*/ 175 w 360"/>
                  <a:gd name="T1" fmla="*/ 322 h 359"/>
                  <a:gd name="T2" fmla="*/ 166 w 360"/>
                  <a:gd name="T3" fmla="*/ 319 h 359"/>
                  <a:gd name="T4" fmla="*/ 161 w 360"/>
                  <a:gd name="T5" fmla="*/ 313 h 359"/>
                  <a:gd name="T6" fmla="*/ 157 w 360"/>
                  <a:gd name="T7" fmla="*/ 303 h 359"/>
                  <a:gd name="T8" fmla="*/ 157 w 360"/>
                  <a:gd name="T9" fmla="*/ 294 h 359"/>
                  <a:gd name="T10" fmla="*/ 161 w 360"/>
                  <a:gd name="T11" fmla="*/ 286 h 359"/>
                  <a:gd name="T12" fmla="*/ 166 w 360"/>
                  <a:gd name="T13" fmla="*/ 280 h 359"/>
                  <a:gd name="T14" fmla="*/ 175 w 360"/>
                  <a:gd name="T15" fmla="*/ 276 h 359"/>
                  <a:gd name="T16" fmla="*/ 184 w 360"/>
                  <a:gd name="T17" fmla="*/ 276 h 359"/>
                  <a:gd name="T18" fmla="*/ 194 w 360"/>
                  <a:gd name="T19" fmla="*/ 280 h 359"/>
                  <a:gd name="T20" fmla="*/ 200 w 360"/>
                  <a:gd name="T21" fmla="*/ 286 h 359"/>
                  <a:gd name="T22" fmla="*/ 203 w 360"/>
                  <a:gd name="T23" fmla="*/ 294 h 359"/>
                  <a:gd name="T24" fmla="*/ 203 w 360"/>
                  <a:gd name="T25" fmla="*/ 303 h 359"/>
                  <a:gd name="T26" fmla="*/ 200 w 360"/>
                  <a:gd name="T27" fmla="*/ 313 h 359"/>
                  <a:gd name="T28" fmla="*/ 194 w 360"/>
                  <a:gd name="T29" fmla="*/ 319 h 359"/>
                  <a:gd name="T30" fmla="*/ 184 w 360"/>
                  <a:gd name="T31" fmla="*/ 322 h 359"/>
                  <a:gd name="T32" fmla="*/ 168 w 360"/>
                  <a:gd name="T33" fmla="*/ 140 h 359"/>
                  <a:gd name="T34" fmla="*/ 171 w 360"/>
                  <a:gd name="T35" fmla="*/ 132 h 359"/>
                  <a:gd name="T36" fmla="*/ 180 w 360"/>
                  <a:gd name="T37" fmla="*/ 128 h 359"/>
                  <a:gd name="T38" fmla="*/ 188 w 360"/>
                  <a:gd name="T39" fmla="*/ 132 h 359"/>
                  <a:gd name="T40" fmla="*/ 191 w 360"/>
                  <a:gd name="T41" fmla="*/ 140 h 359"/>
                  <a:gd name="T42" fmla="*/ 191 w 360"/>
                  <a:gd name="T43" fmla="*/ 244 h 359"/>
                  <a:gd name="T44" fmla="*/ 184 w 360"/>
                  <a:gd name="T45" fmla="*/ 250 h 359"/>
                  <a:gd name="T46" fmla="*/ 175 w 360"/>
                  <a:gd name="T47" fmla="*/ 250 h 359"/>
                  <a:gd name="T48" fmla="*/ 169 w 360"/>
                  <a:gd name="T49" fmla="*/ 244 h 359"/>
                  <a:gd name="T50" fmla="*/ 168 w 360"/>
                  <a:gd name="T51" fmla="*/ 140 h 359"/>
                  <a:gd name="T52" fmla="*/ 190 w 360"/>
                  <a:gd name="T53" fmla="*/ 6 h 359"/>
                  <a:gd name="T54" fmla="*/ 187 w 360"/>
                  <a:gd name="T55" fmla="*/ 1 h 359"/>
                  <a:gd name="T56" fmla="*/ 180 w 360"/>
                  <a:gd name="T57" fmla="*/ 0 h 359"/>
                  <a:gd name="T58" fmla="*/ 174 w 360"/>
                  <a:gd name="T59" fmla="*/ 1 h 359"/>
                  <a:gd name="T60" fmla="*/ 169 w 360"/>
                  <a:gd name="T61" fmla="*/ 6 h 359"/>
                  <a:gd name="T62" fmla="*/ 1 w 360"/>
                  <a:gd name="T63" fmla="*/ 344 h 359"/>
                  <a:gd name="T64" fmla="*/ 1 w 360"/>
                  <a:gd name="T65" fmla="*/ 351 h 359"/>
                  <a:gd name="T66" fmla="*/ 4 w 360"/>
                  <a:gd name="T67" fmla="*/ 356 h 359"/>
                  <a:gd name="T68" fmla="*/ 9 w 360"/>
                  <a:gd name="T69" fmla="*/ 358 h 359"/>
                  <a:gd name="T70" fmla="*/ 347 w 360"/>
                  <a:gd name="T71" fmla="*/ 359 h 359"/>
                  <a:gd name="T72" fmla="*/ 348 w 360"/>
                  <a:gd name="T73" fmla="*/ 359 h 359"/>
                  <a:gd name="T74" fmla="*/ 357 w 360"/>
                  <a:gd name="T75" fmla="*/ 356 h 359"/>
                  <a:gd name="T76" fmla="*/ 360 w 360"/>
                  <a:gd name="T77" fmla="*/ 347 h 359"/>
                  <a:gd name="T78" fmla="*/ 358 w 360"/>
                  <a:gd name="T79" fmla="*/ 34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0" h="359">
                    <a:moveTo>
                      <a:pt x="180" y="322"/>
                    </a:moveTo>
                    <a:lnTo>
                      <a:pt x="175" y="322"/>
                    </a:lnTo>
                    <a:lnTo>
                      <a:pt x="171" y="321"/>
                    </a:lnTo>
                    <a:lnTo>
                      <a:pt x="166" y="319"/>
                    </a:lnTo>
                    <a:lnTo>
                      <a:pt x="163" y="316"/>
                    </a:lnTo>
                    <a:lnTo>
                      <a:pt x="161" y="313"/>
                    </a:lnTo>
                    <a:lnTo>
                      <a:pt x="158" y="308"/>
                    </a:lnTo>
                    <a:lnTo>
                      <a:pt x="157" y="303"/>
                    </a:lnTo>
                    <a:lnTo>
                      <a:pt x="156" y="299"/>
                    </a:lnTo>
                    <a:lnTo>
                      <a:pt x="157" y="294"/>
                    </a:lnTo>
                    <a:lnTo>
                      <a:pt x="158" y="290"/>
                    </a:lnTo>
                    <a:lnTo>
                      <a:pt x="161" y="286"/>
                    </a:lnTo>
                    <a:lnTo>
                      <a:pt x="163" y="282"/>
                    </a:lnTo>
                    <a:lnTo>
                      <a:pt x="166" y="280"/>
                    </a:lnTo>
                    <a:lnTo>
                      <a:pt x="171" y="277"/>
                    </a:lnTo>
                    <a:lnTo>
                      <a:pt x="175" y="276"/>
                    </a:lnTo>
                    <a:lnTo>
                      <a:pt x="180" y="275"/>
                    </a:lnTo>
                    <a:lnTo>
                      <a:pt x="184" y="276"/>
                    </a:lnTo>
                    <a:lnTo>
                      <a:pt x="189" y="277"/>
                    </a:lnTo>
                    <a:lnTo>
                      <a:pt x="194" y="280"/>
                    </a:lnTo>
                    <a:lnTo>
                      <a:pt x="197" y="282"/>
                    </a:lnTo>
                    <a:lnTo>
                      <a:pt x="200" y="286"/>
                    </a:lnTo>
                    <a:lnTo>
                      <a:pt x="202" y="290"/>
                    </a:lnTo>
                    <a:lnTo>
                      <a:pt x="203" y="294"/>
                    </a:lnTo>
                    <a:lnTo>
                      <a:pt x="205" y="299"/>
                    </a:lnTo>
                    <a:lnTo>
                      <a:pt x="203" y="303"/>
                    </a:lnTo>
                    <a:lnTo>
                      <a:pt x="202" y="308"/>
                    </a:lnTo>
                    <a:lnTo>
                      <a:pt x="200" y="313"/>
                    </a:lnTo>
                    <a:lnTo>
                      <a:pt x="197" y="316"/>
                    </a:lnTo>
                    <a:lnTo>
                      <a:pt x="194" y="319"/>
                    </a:lnTo>
                    <a:lnTo>
                      <a:pt x="189" y="321"/>
                    </a:lnTo>
                    <a:lnTo>
                      <a:pt x="184" y="322"/>
                    </a:lnTo>
                    <a:lnTo>
                      <a:pt x="180" y="322"/>
                    </a:lnTo>
                    <a:close/>
                    <a:moveTo>
                      <a:pt x="168" y="140"/>
                    </a:moveTo>
                    <a:lnTo>
                      <a:pt x="169" y="136"/>
                    </a:lnTo>
                    <a:lnTo>
                      <a:pt x="171" y="132"/>
                    </a:lnTo>
                    <a:lnTo>
                      <a:pt x="175" y="130"/>
                    </a:lnTo>
                    <a:lnTo>
                      <a:pt x="180" y="128"/>
                    </a:lnTo>
                    <a:lnTo>
                      <a:pt x="184" y="130"/>
                    </a:lnTo>
                    <a:lnTo>
                      <a:pt x="188" y="132"/>
                    </a:lnTo>
                    <a:lnTo>
                      <a:pt x="191" y="136"/>
                    </a:lnTo>
                    <a:lnTo>
                      <a:pt x="191" y="140"/>
                    </a:lnTo>
                    <a:lnTo>
                      <a:pt x="191" y="239"/>
                    </a:lnTo>
                    <a:lnTo>
                      <a:pt x="191" y="244"/>
                    </a:lnTo>
                    <a:lnTo>
                      <a:pt x="188" y="247"/>
                    </a:lnTo>
                    <a:lnTo>
                      <a:pt x="184" y="250"/>
                    </a:lnTo>
                    <a:lnTo>
                      <a:pt x="180" y="251"/>
                    </a:lnTo>
                    <a:lnTo>
                      <a:pt x="175" y="250"/>
                    </a:lnTo>
                    <a:lnTo>
                      <a:pt x="171" y="247"/>
                    </a:lnTo>
                    <a:lnTo>
                      <a:pt x="169" y="244"/>
                    </a:lnTo>
                    <a:lnTo>
                      <a:pt x="168" y="239"/>
                    </a:lnTo>
                    <a:lnTo>
                      <a:pt x="168" y="140"/>
                    </a:lnTo>
                    <a:close/>
                    <a:moveTo>
                      <a:pt x="358" y="339"/>
                    </a:moveTo>
                    <a:lnTo>
                      <a:pt x="190" y="6"/>
                    </a:lnTo>
                    <a:lnTo>
                      <a:pt x="189" y="4"/>
                    </a:lnTo>
                    <a:lnTo>
                      <a:pt x="187" y="1"/>
                    </a:lnTo>
                    <a:lnTo>
                      <a:pt x="183" y="0"/>
                    </a:lnTo>
                    <a:lnTo>
                      <a:pt x="180" y="0"/>
                    </a:lnTo>
                    <a:lnTo>
                      <a:pt x="177" y="0"/>
                    </a:lnTo>
                    <a:lnTo>
                      <a:pt x="174" y="1"/>
                    </a:lnTo>
                    <a:lnTo>
                      <a:pt x="171" y="4"/>
                    </a:lnTo>
                    <a:lnTo>
                      <a:pt x="169" y="6"/>
                    </a:lnTo>
                    <a:lnTo>
                      <a:pt x="1" y="341"/>
                    </a:lnTo>
                    <a:lnTo>
                      <a:pt x="1" y="344"/>
                    </a:lnTo>
                    <a:lnTo>
                      <a:pt x="0" y="347"/>
                    </a:lnTo>
                    <a:lnTo>
                      <a:pt x="1" y="351"/>
                    </a:lnTo>
                    <a:lnTo>
                      <a:pt x="2" y="353"/>
                    </a:lnTo>
                    <a:lnTo>
                      <a:pt x="4" y="356"/>
                    </a:lnTo>
                    <a:lnTo>
                      <a:pt x="7" y="357"/>
                    </a:lnTo>
                    <a:lnTo>
                      <a:pt x="9" y="358"/>
                    </a:lnTo>
                    <a:lnTo>
                      <a:pt x="12" y="359"/>
                    </a:lnTo>
                    <a:lnTo>
                      <a:pt x="347" y="359"/>
                    </a:lnTo>
                    <a:lnTo>
                      <a:pt x="347" y="359"/>
                    </a:lnTo>
                    <a:lnTo>
                      <a:pt x="348" y="359"/>
                    </a:lnTo>
                    <a:lnTo>
                      <a:pt x="352" y="358"/>
                    </a:lnTo>
                    <a:lnTo>
                      <a:pt x="357" y="356"/>
                    </a:lnTo>
                    <a:lnTo>
                      <a:pt x="359" y="352"/>
                    </a:lnTo>
                    <a:lnTo>
                      <a:pt x="360" y="347"/>
                    </a:lnTo>
                    <a:lnTo>
                      <a:pt x="359" y="343"/>
                    </a:lnTo>
                    <a:lnTo>
                      <a:pt x="358" y="340"/>
                    </a:lnTo>
                    <a:lnTo>
                      <a:pt x="358" y="339"/>
                    </a:lnTo>
                    <a:close/>
                  </a:path>
                </a:pathLst>
              </a:custGeom>
              <a:solidFill>
                <a:srgbClr val="FEA34F"/>
              </a:solidFill>
              <a:ln>
                <a:noFill/>
              </a:ln>
              <a:effectLst>
                <a:outerShdw blurRad="38100" dist="25400" dir="5400000" algn="ctr" rotWithShape="0">
                  <a:srgbClr val="000000">
                    <a:alpha val="2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4" name="CuadroTexto 73"/>
            <p:cNvSpPr txBox="1"/>
            <p:nvPr/>
          </p:nvSpPr>
          <p:spPr>
            <a:xfrm>
              <a:off x="996639" y="3795388"/>
              <a:ext cx="3555475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ES_tradnl" sz="1600" dirty="0">
                  <a:solidFill>
                    <a:srgbClr val="002060"/>
                  </a:solidFill>
                </a:rPr>
                <a:t>Buques, tropas, instalaciones terrestre</a:t>
              </a:r>
            </a:p>
            <a:p>
              <a:pPr marL="285750" indent="-285750" algn="just">
                <a:buFontTx/>
                <a:buChar char="-"/>
              </a:pPr>
              <a:endParaRPr lang="es-ES_tradnl" sz="800" dirty="0">
                <a:solidFill>
                  <a:srgbClr val="002060"/>
                </a:solidFill>
              </a:endParaRPr>
            </a:p>
            <a:p>
              <a:pPr marL="285750" indent="-285750" algn="just">
                <a:buFontTx/>
                <a:buChar char="-"/>
              </a:pPr>
              <a:r>
                <a:rPr lang="es-ES_tradnl" sz="1600" dirty="0">
                  <a:solidFill>
                    <a:srgbClr val="002060"/>
                  </a:solidFill>
                </a:rPr>
                <a:t>Efecto de Soplo – Fragmentación</a:t>
              </a:r>
            </a:p>
            <a:p>
              <a:pPr marL="285750" indent="-285750" algn="just">
                <a:buFontTx/>
                <a:buChar char="-"/>
              </a:pPr>
              <a:r>
                <a:rPr lang="es-ES_tradnl" sz="1600" dirty="0">
                  <a:solidFill>
                    <a:srgbClr val="002060"/>
                  </a:solidFill>
                </a:rPr>
                <a:t>Efecto permanente: Energía cinética,  Subcalibres o Munroe</a:t>
              </a:r>
            </a:p>
            <a:p>
              <a:pPr marL="285750" indent="-285750" algn="just">
                <a:buFontTx/>
                <a:buChar char="-"/>
              </a:pPr>
              <a:r>
                <a:rPr lang="es-ES_tradnl" sz="1600" dirty="0">
                  <a:solidFill>
                    <a:srgbClr val="002060"/>
                  </a:solidFill>
                </a:rPr>
                <a:t>Efecto MACH</a:t>
              </a:r>
            </a:p>
          </p:txBody>
        </p:sp>
        <p:grpSp>
          <p:nvGrpSpPr>
            <p:cNvPr id="73" name="150 Grupo"/>
            <p:cNvGrpSpPr/>
            <p:nvPr/>
          </p:nvGrpSpPr>
          <p:grpSpPr>
            <a:xfrm>
              <a:off x="577149" y="3295718"/>
              <a:ext cx="326454" cy="315380"/>
              <a:chOff x="3310481" y="3574157"/>
              <a:chExt cx="450166" cy="478301"/>
            </a:xfrm>
          </p:grpSpPr>
          <p:sp>
            <p:nvSpPr>
              <p:cNvPr id="76" name="148 Elipse"/>
              <p:cNvSpPr/>
              <p:nvPr/>
            </p:nvSpPr>
            <p:spPr>
              <a:xfrm>
                <a:off x="3310481" y="357415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79" name="149 CuadroTexto"/>
              <p:cNvSpPr txBox="1"/>
              <p:nvPr/>
            </p:nvSpPr>
            <p:spPr>
              <a:xfrm>
                <a:off x="3353812" y="3585688"/>
                <a:ext cx="351692" cy="46677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81" name="150 Grupo"/>
          <p:cNvGrpSpPr/>
          <p:nvPr/>
        </p:nvGrpSpPr>
        <p:grpSpPr>
          <a:xfrm>
            <a:off x="658544" y="5802888"/>
            <a:ext cx="326454" cy="315380"/>
            <a:chOff x="3310481" y="3574157"/>
            <a:chExt cx="450166" cy="478301"/>
          </a:xfrm>
        </p:grpSpPr>
        <p:sp>
          <p:nvSpPr>
            <p:cNvPr id="82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rgbClr val="002060"/>
                </a:solidFill>
              </a:endParaRPr>
            </a:p>
          </p:txBody>
        </p:sp>
        <p:sp>
          <p:nvSpPr>
            <p:cNvPr id="83" name="149 CuadroTexto"/>
            <p:cNvSpPr txBox="1"/>
            <p:nvPr/>
          </p:nvSpPr>
          <p:spPr>
            <a:xfrm>
              <a:off x="3349166" y="3579922"/>
              <a:ext cx="351692" cy="46677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1400" b="1" dirty="0">
                  <a:solidFill>
                    <a:schemeClr val="bg1">
                      <a:lumMod val="50000"/>
                    </a:schemeClr>
                  </a:solidFill>
                </a:rPr>
                <a:t>2</a:t>
              </a:r>
            </a:p>
          </p:txBody>
        </p:sp>
      </p:grpSp>
      <p:grpSp>
        <p:nvGrpSpPr>
          <p:cNvPr id="84" name="150 Grupo"/>
          <p:cNvGrpSpPr/>
          <p:nvPr/>
        </p:nvGrpSpPr>
        <p:grpSpPr>
          <a:xfrm>
            <a:off x="11325300" y="3245540"/>
            <a:ext cx="326454" cy="318716"/>
            <a:chOff x="3310481" y="3574157"/>
            <a:chExt cx="450166" cy="483360"/>
          </a:xfrm>
        </p:grpSpPr>
        <p:sp>
          <p:nvSpPr>
            <p:cNvPr id="85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rgbClr val="002060"/>
                </a:solidFill>
              </a:endParaRPr>
            </a:p>
          </p:txBody>
        </p:sp>
        <p:sp>
          <p:nvSpPr>
            <p:cNvPr id="86" name="149 CuadroTexto"/>
            <p:cNvSpPr txBox="1"/>
            <p:nvPr/>
          </p:nvSpPr>
          <p:spPr>
            <a:xfrm>
              <a:off x="3351527" y="3590747"/>
              <a:ext cx="351692" cy="46677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1400" b="1" dirty="0">
                  <a:solidFill>
                    <a:srgbClr val="00B050"/>
                  </a:solidFill>
                </a:rPr>
                <a:t>3</a:t>
              </a:r>
            </a:p>
          </p:txBody>
        </p:sp>
      </p:grpSp>
      <p:grpSp>
        <p:nvGrpSpPr>
          <p:cNvPr id="87" name="150 Grupo"/>
          <p:cNvGrpSpPr/>
          <p:nvPr/>
        </p:nvGrpSpPr>
        <p:grpSpPr>
          <a:xfrm>
            <a:off x="11349576" y="5765241"/>
            <a:ext cx="326454" cy="320476"/>
            <a:chOff x="3310481" y="3574157"/>
            <a:chExt cx="450166" cy="486030"/>
          </a:xfrm>
        </p:grpSpPr>
        <p:sp>
          <p:nvSpPr>
            <p:cNvPr id="88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rgbClr val="002060"/>
                </a:solidFill>
              </a:endParaRPr>
            </a:p>
          </p:txBody>
        </p:sp>
        <p:sp>
          <p:nvSpPr>
            <p:cNvPr id="89" name="149 CuadroTexto"/>
            <p:cNvSpPr txBox="1"/>
            <p:nvPr/>
          </p:nvSpPr>
          <p:spPr>
            <a:xfrm>
              <a:off x="3350962" y="3593418"/>
              <a:ext cx="351692" cy="466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1400" b="1" dirty="0">
                  <a:solidFill>
                    <a:srgbClr val="FF9900"/>
                  </a:solidFill>
                </a:rPr>
                <a:t>4</a:t>
              </a:r>
            </a:p>
          </p:txBody>
        </p:sp>
      </p:grpSp>
      <p:sp>
        <p:nvSpPr>
          <p:cNvPr id="91" name="37 Rectángulo"/>
          <p:cNvSpPr/>
          <p:nvPr/>
        </p:nvSpPr>
        <p:spPr>
          <a:xfrm>
            <a:off x="3895247" y="2097917"/>
            <a:ext cx="4487246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pPr algn="ctr"/>
            <a:r>
              <a:rPr lang="es-ES_tradnl" sz="2000" kern="0" dirty="0">
                <a:solidFill>
                  <a:srgbClr val="FFFE98"/>
                </a:solidFill>
              </a:rPr>
              <a:t>Se estudiarán según el siguiente orden:</a:t>
            </a:r>
            <a:endParaRPr lang="es-ES_tradnl" sz="2000" dirty="0">
              <a:solidFill>
                <a:srgbClr val="FFFF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84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5" y="0"/>
            <a:ext cx="12192000" cy="6858000"/>
          </a:xfrm>
          <a:prstGeom prst="rect">
            <a:avLst/>
          </a:prstGeom>
        </p:spPr>
      </p:pic>
      <p:sp>
        <p:nvSpPr>
          <p:cNvPr id="77" name="Subtítulo 2"/>
          <p:cNvSpPr>
            <a:spLocks noGrp="1"/>
          </p:cNvSpPr>
          <p:nvPr>
            <p:ph type="subTitle" idx="1"/>
          </p:nvPr>
        </p:nvSpPr>
        <p:spPr>
          <a:xfrm>
            <a:off x="7374998" y="141502"/>
            <a:ext cx="4141274" cy="621619"/>
          </a:xfrm>
        </p:spPr>
        <p:txBody>
          <a:bodyPr>
            <a:noAutofit/>
          </a:bodyPr>
          <a:lstStyle/>
          <a:p>
            <a:r>
              <a:rPr lang="es-CL" sz="2800" b="1" dirty="0">
                <a:solidFill>
                  <a:srgbClr val="C00000"/>
                </a:solidFill>
                <a:latin typeface="High Tower Text" panose="02040502050506030303" pitchFamily="18" charset="0"/>
              </a:rPr>
              <a:t>Cabezas de Combate</a:t>
            </a:r>
          </a:p>
        </p:txBody>
      </p:sp>
      <p:cxnSp>
        <p:nvCxnSpPr>
          <p:cNvPr id="78" name="Conector recto 77"/>
          <p:cNvCxnSpPr/>
          <p:nvPr/>
        </p:nvCxnSpPr>
        <p:spPr>
          <a:xfrm>
            <a:off x="8320911" y="656805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Imagen 7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6620" y="84064"/>
            <a:ext cx="743794" cy="743794"/>
          </a:xfrm>
          <a:prstGeom prst="rect">
            <a:avLst/>
          </a:prstGeom>
        </p:spPr>
      </p:pic>
      <p:grpSp>
        <p:nvGrpSpPr>
          <p:cNvPr id="117" name="Grupo 116"/>
          <p:cNvGrpSpPr/>
          <p:nvPr/>
        </p:nvGrpSpPr>
        <p:grpSpPr>
          <a:xfrm>
            <a:off x="2020175" y="820559"/>
            <a:ext cx="5354823" cy="705691"/>
            <a:chOff x="5000033" y="3259186"/>
            <a:chExt cx="6324923" cy="1629035"/>
          </a:xfrm>
        </p:grpSpPr>
        <p:pic>
          <p:nvPicPr>
            <p:cNvPr id="120" name="Imagen 11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072355" y="3259186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19" name="Rectángulo 118"/>
            <p:cNvSpPr/>
            <p:nvPr/>
          </p:nvSpPr>
          <p:spPr>
            <a:xfrm>
              <a:off x="5000033" y="3580274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Daño causado por una cabeza de combate</a:t>
              </a:r>
            </a:p>
          </p:txBody>
        </p:sp>
      </p:grpSp>
      <p:grpSp>
        <p:nvGrpSpPr>
          <p:cNvPr id="30" name="Grupo 29"/>
          <p:cNvGrpSpPr/>
          <p:nvPr/>
        </p:nvGrpSpPr>
        <p:grpSpPr>
          <a:xfrm>
            <a:off x="8603975" y="1956430"/>
            <a:ext cx="3249472" cy="4458548"/>
            <a:chOff x="89209" y="885836"/>
            <a:chExt cx="4787590" cy="5648167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CuadroTexto 35"/>
          <p:cNvSpPr txBox="1"/>
          <p:nvPr/>
        </p:nvSpPr>
        <p:spPr>
          <a:xfrm>
            <a:off x="8739922" y="2562474"/>
            <a:ext cx="29760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Reducción del poder destructivo al disminuir la energía por unidad de área, al expandirse la esfera. Disminuye hasta cero al alejarse del pto. de detonación.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8643202" y="2102089"/>
            <a:ext cx="1988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ATENUACIÓN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8696367" y="4692892"/>
            <a:ext cx="2176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PROPAGACIÓN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40" name="CuadroTexto 39"/>
          <p:cNvSpPr txBox="1"/>
          <p:nvPr/>
        </p:nvSpPr>
        <p:spPr>
          <a:xfrm>
            <a:off x="8736379" y="5139094"/>
            <a:ext cx="2976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La forma en que los productos de la detonación, viajan en el medio que en que se detonó.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41" name="Imagen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068" y="2231933"/>
            <a:ext cx="7862825" cy="393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4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9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pic>
        <p:nvPicPr>
          <p:cNvPr id="8" name="Picture 5" descr="Explorar00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5882" y="1489825"/>
            <a:ext cx="3840599" cy="38446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9" name="Rectángulo redondeado 8"/>
          <p:cNvSpPr/>
          <p:nvPr/>
        </p:nvSpPr>
        <p:spPr>
          <a:xfrm>
            <a:off x="260397" y="1009919"/>
            <a:ext cx="2780196" cy="2942956"/>
          </a:xfrm>
          <a:prstGeom prst="roundRect">
            <a:avLst>
              <a:gd name="adj" fmla="val 1711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rgbClr val="7030A0"/>
              </a:gs>
            </a:gsLst>
            <a:lin ang="54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redondeado 9"/>
          <p:cNvSpPr/>
          <p:nvPr/>
        </p:nvSpPr>
        <p:spPr>
          <a:xfrm>
            <a:off x="8184394" y="4733714"/>
            <a:ext cx="3479692" cy="2003794"/>
          </a:xfrm>
          <a:prstGeom prst="roundRect">
            <a:avLst>
              <a:gd name="adj" fmla="val 1711"/>
            </a:avLst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8291554" y="4791051"/>
            <a:ext cx="32771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u="sng" dirty="0">
                <a:solidFill>
                  <a:srgbClr val="002060"/>
                </a:solidFill>
              </a:rPr>
              <a:t>PROPAGACIÓN ISOTRÓPICA</a:t>
            </a:r>
            <a:endParaRPr lang="es-ES_tradnl" dirty="0">
              <a:solidFill>
                <a:srgbClr val="002060"/>
              </a:solidFill>
            </a:endParaRPr>
          </a:p>
          <a:p>
            <a:pPr algn="just"/>
            <a:endParaRPr lang="es-ES_tradnl" sz="1400" dirty="0">
              <a:solidFill>
                <a:srgbClr val="002060"/>
              </a:solidFill>
            </a:endParaRPr>
          </a:p>
          <a:p>
            <a:pPr algn="just"/>
            <a:r>
              <a:rPr lang="es-ES_tradnl" sz="1600" dirty="0">
                <a:solidFill>
                  <a:srgbClr val="002060"/>
                </a:solidFill>
              </a:rPr>
              <a:t>Ondas de choque y esquirlas se expanden en forma de esfera en torno al punto de detonación. Solo es posible en el vacío y para una        carga de combate inmóvil.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55779" y="1177288"/>
            <a:ext cx="258943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u="sng" dirty="0">
                <a:solidFill>
                  <a:srgbClr val="002060"/>
                </a:solidFill>
              </a:rPr>
              <a:t>PROPAGACIÓN NO ISOTROPICA</a:t>
            </a:r>
            <a:endParaRPr lang="es-ES_tradnl" dirty="0">
              <a:solidFill>
                <a:srgbClr val="002060"/>
              </a:solidFill>
            </a:endParaRPr>
          </a:p>
          <a:p>
            <a:pPr algn="just"/>
            <a:endParaRPr lang="es-ES_tradnl" sz="1400" dirty="0">
              <a:solidFill>
                <a:srgbClr val="002060"/>
              </a:solidFill>
            </a:endParaRPr>
          </a:p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Esquirlas y gases se expanden siguiendo la trayectoria que llevaba el proyectil, aprovechando la energía cinética de éste. Es la propagación normal de las esquirlas de un proyectil.</a:t>
            </a:r>
            <a:endParaRPr lang="es-ES_tradnl" dirty="0">
              <a:solidFill>
                <a:srgbClr val="002060"/>
              </a:solidFill>
            </a:endParaRPr>
          </a:p>
        </p:txBody>
      </p:sp>
      <p:cxnSp>
        <p:nvCxnSpPr>
          <p:cNvPr id="15" name="Conector recto 14"/>
          <p:cNvCxnSpPr/>
          <p:nvPr/>
        </p:nvCxnSpPr>
        <p:spPr>
          <a:xfrm>
            <a:off x="3040593" y="1177288"/>
            <a:ext cx="266049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/>
          <p:cNvCxnSpPr/>
          <p:nvPr/>
        </p:nvCxnSpPr>
        <p:spPr>
          <a:xfrm>
            <a:off x="5701085" y="1177288"/>
            <a:ext cx="0" cy="720000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19"/>
          <p:cNvCxnSpPr/>
          <p:nvPr/>
        </p:nvCxnSpPr>
        <p:spPr>
          <a:xfrm>
            <a:off x="9793077" y="4438648"/>
            <a:ext cx="0" cy="295066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6456459" y="4438648"/>
            <a:ext cx="3312000" cy="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5895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452961" y="1003570"/>
            <a:ext cx="5354823" cy="751730"/>
            <a:chOff x="6692388" y="3681660"/>
            <a:chExt cx="6324923" cy="1735313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3782871"/>
              <a:ext cx="6324923" cy="1634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efecto de SOPLO</a:t>
              </a:r>
            </a:p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(características)</a:t>
              </a:r>
            </a:p>
          </p:txBody>
        </p:sp>
      </p:grpSp>
      <p:sp>
        <p:nvSpPr>
          <p:cNvPr id="91" name="148 Elipse"/>
          <p:cNvSpPr/>
          <p:nvPr/>
        </p:nvSpPr>
        <p:spPr>
          <a:xfrm>
            <a:off x="2557078" y="1083967"/>
            <a:ext cx="639401" cy="56861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92" name="149 CuadroTexto"/>
          <p:cNvSpPr txBox="1"/>
          <p:nvPr/>
        </p:nvSpPr>
        <p:spPr>
          <a:xfrm>
            <a:off x="2684047" y="1140848"/>
            <a:ext cx="49953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</a:rPr>
              <a:t>A</a:t>
            </a:r>
          </a:p>
        </p:txBody>
      </p:sp>
      <p:pic>
        <p:nvPicPr>
          <p:cNvPr id="47" name="Imagen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364" y="2320024"/>
            <a:ext cx="11408929" cy="331877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4" name="CuadroTexto 43"/>
          <p:cNvSpPr txBox="1"/>
          <p:nvPr/>
        </p:nvSpPr>
        <p:spPr>
          <a:xfrm>
            <a:off x="526184" y="2850668"/>
            <a:ext cx="3582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Aquella diseñada para dañar al blanco mediante</a:t>
            </a:r>
            <a:r>
              <a:rPr lang="es-ES_tradnl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la onda de choque </a:t>
            </a:r>
            <a:r>
              <a:rPr lang="es-ES_tradnl" sz="1400" dirty="0">
                <a:solidFill>
                  <a:srgbClr val="002060"/>
                </a:solidFill>
              </a:rPr>
              <a:t>de la detonación de la carga de combate</a:t>
            </a:r>
          </a:p>
        </p:txBody>
      </p:sp>
      <p:sp>
        <p:nvSpPr>
          <p:cNvPr id="46" name="CuadroTexto 45"/>
          <p:cNvSpPr txBox="1"/>
          <p:nvPr/>
        </p:nvSpPr>
        <p:spPr>
          <a:xfrm>
            <a:off x="8161838" y="2802826"/>
            <a:ext cx="36538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rgbClr val="002060"/>
                </a:solidFill>
              </a:rPr>
              <a:t>Poseen espoletas de proximidad para detonar la cabeza sobre el blanco a altura suficiente para potenciar los efectos destructivos de su onda de choque</a:t>
            </a:r>
            <a:endParaRPr lang="es-CL" sz="1400" dirty="0">
              <a:solidFill>
                <a:srgbClr val="002060"/>
              </a:solidFill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4286506" y="2816330"/>
            <a:ext cx="368179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Esta cabeza de combate emplea explosivos de gran potencia, como </a:t>
            </a:r>
            <a:r>
              <a:rPr lang="es-ES_tradnl" dirty="0">
                <a:solidFill>
                  <a:srgbClr val="002060"/>
                </a:solidFill>
              </a:rPr>
              <a:t>los </a:t>
            </a:r>
            <a:r>
              <a:rPr lang="es-ES_tradnl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  <a:hlinkClick r:id="rId5" action="ppaction://hlinkfile"/>
              </a:rPr>
              <a:t>TERMOBÁRICOS</a:t>
            </a:r>
            <a:r>
              <a:rPr lang="es-ES_tradnl" dirty="0">
                <a:solidFill>
                  <a:srgbClr val="002060"/>
                </a:solidFill>
              </a:rPr>
              <a:t> </a:t>
            </a:r>
            <a:r>
              <a:rPr lang="es-ES_tradnl" sz="1400" dirty="0">
                <a:solidFill>
                  <a:srgbClr val="002060"/>
                </a:solidFill>
              </a:rPr>
              <a:t>y los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NUCLEARES</a:t>
            </a:r>
          </a:p>
        </p:txBody>
      </p:sp>
      <p:sp>
        <p:nvSpPr>
          <p:cNvPr id="52" name="37 Rectángulo"/>
          <p:cNvSpPr/>
          <p:nvPr/>
        </p:nvSpPr>
        <p:spPr>
          <a:xfrm>
            <a:off x="2035483" y="4629969"/>
            <a:ext cx="7953297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Valores iniciales típicos: presión de 200.000 atmosferas y 4.000 a 5.000°C</a:t>
            </a:r>
            <a:endParaRPr lang="es-CL" sz="2000" kern="0" dirty="0">
              <a:solidFill>
                <a:srgbClr val="FFFE9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300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5" grpId="0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452961" y="1003573"/>
            <a:ext cx="5354823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efecto de SOPLO</a:t>
              </a:r>
            </a:p>
          </p:txBody>
        </p:sp>
      </p:grpSp>
      <p:sp>
        <p:nvSpPr>
          <p:cNvPr id="91" name="148 Elipse"/>
          <p:cNvSpPr/>
          <p:nvPr/>
        </p:nvSpPr>
        <p:spPr>
          <a:xfrm>
            <a:off x="2557078" y="1083967"/>
            <a:ext cx="639401" cy="56861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92" name="149 CuadroTexto"/>
          <p:cNvSpPr txBox="1"/>
          <p:nvPr/>
        </p:nvSpPr>
        <p:spPr>
          <a:xfrm>
            <a:off x="2684047" y="1140848"/>
            <a:ext cx="49953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</a:rPr>
              <a:t>A</a:t>
            </a:r>
          </a:p>
        </p:txBody>
      </p:sp>
      <p:pic>
        <p:nvPicPr>
          <p:cNvPr id="48" name="Imagen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765" y="2029389"/>
            <a:ext cx="10682870" cy="469460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7" name="Rectángulo redondeado 66"/>
          <p:cNvSpPr/>
          <p:nvPr/>
        </p:nvSpPr>
        <p:spPr>
          <a:xfrm>
            <a:off x="438256" y="4620334"/>
            <a:ext cx="1899044" cy="1900567"/>
          </a:xfrm>
          <a:prstGeom prst="roundRect">
            <a:avLst>
              <a:gd name="adj" fmla="val 10000"/>
            </a:avLst>
          </a:prstGeom>
          <a:solidFill>
            <a:srgbClr val="00B0F0">
              <a:alpha val="90000"/>
            </a:srgbClr>
          </a:solidFill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25400" h="36350" prst="relaxedInset"/>
            <a:contourClr>
              <a:schemeClr val="bg1"/>
            </a:contourClr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6" name="Rectángulo 65"/>
          <p:cNvSpPr/>
          <p:nvPr/>
        </p:nvSpPr>
        <p:spPr>
          <a:xfrm>
            <a:off x="517516" y="4663134"/>
            <a:ext cx="1713953" cy="1789235"/>
          </a:xfrm>
          <a:prstGeom prst="rect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 z="1524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algn="just"/>
            <a:r>
              <a:rPr lang="es-MX" sz="1300" dirty="0">
                <a:solidFill>
                  <a:schemeClr val="bg1"/>
                </a:solidFill>
              </a:rPr>
              <a:t>En la </a:t>
            </a:r>
            <a:r>
              <a:rPr lang="es-MX" sz="1300" b="1" u="sng" dirty="0">
                <a:solidFill>
                  <a:schemeClr val="bg1"/>
                </a:solidFill>
              </a:rPr>
              <a:t>fase positiva</a:t>
            </a:r>
            <a:r>
              <a:rPr lang="es-MX" sz="1300" dirty="0">
                <a:solidFill>
                  <a:schemeClr val="bg1"/>
                </a:solidFill>
              </a:rPr>
              <a:t>, el peack de sobrepresión es el aumento instantáneo (micro segundos) de la presión generada por la onda de choque – viento hacia el blanco.</a:t>
            </a:r>
            <a:endParaRPr lang="es-CL" sz="1300" dirty="0">
              <a:solidFill>
                <a:schemeClr val="bg1"/>
              </a:solidFill>
            </a:endParaRPr>
          </a:p>
        </p:txBody>
      </p:sp>
      <p:grpSp>
        <p:nvGrpSpPr>
          <p:cNvPr id="77" name="Grupo 76"/>
          <p:cNvGrpSpPr/>
          <p:nvPr/>
        </p:nvGrpSpPr>
        <p:grpSpPr>
          <a:xfrm>
            <a:off x="9998043" y="2710098"/>
            <a:ext cx="1942792" cy="1686336"/>
            <a:chOff x="3450643" y="490210"/>
            <a:chExt cx="1471832" cy="64547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78" name="Rectángulo redondeado 77"/>
            <p:cNvSpPr/>
            <p:nvPr/>
          </p:nvSpPr>
          <p:spPr>
            <a:xfrm>
              <a:off x="3450643" y="530685"/>
              <a:ext cx="1471832" cy="605001"/>
            </a:xfrm>
            <a:prstGeom prst="roundRect">
              <a:avLst>
                <a:gd name="adj" fmla="val 10000"/>
              </a:avLst>
            </a:prstGeom>
            <a:solidFill>
              <a:srgbClr val="00B05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9" name="Rectángulo 78"/>
            <p:cNvSpPr/>
            <p:nvPr/>
          </p:nvSpPr>
          <p:spPr>
            <a:xfrm>
              <a:off x="3508947" y="490210"/>
              <a:ext cx="1373978" cy="627931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just"/>
              <a:r>
                <a:rPr lang="es-MX" sz="1300" dirty="0">
                  <a:solidFill>
                    <a:schemeClr val="bg1"/>
                  </a:solidFill>
                </a:rPr>
                <a:t>En la </a:t>
              </a:r>
              <a:r>
                <a:rPr lang="es-MX" sz="1300" b="1" u="sng" dirty="0">
                  <a:solidFill>
                    <a:schemeClr val="bg1"/>
                  </a:solidFill>
                </a:rPr>
                <a:t>fase negativa</a:t>
              </a:r>
              <a:r>
                <a:rPr lang="es-MX" sz="1300" dirty="0">
                  <a:solidFill>
                    <a:schemeClr val="bg1"/>
                  </a:solidFill>
                </a:rPr>
                <a:t>, la presión cae bajo la atmosférica (segundos) generando viento hacia el punto de  detonación</a:t>
              </a:r>
              <a:endParaRPr lang="es-CL" sz="1300" dirty="0">
                <a:solidFill>
                  <a:schemeClr val="bg1"/>
                </a:solidFill>
              </a:endParaRPr>
            </a:p>
          </p:txBody>
        </p:sp>
      </p:grpSp>
      <p:sp>
        <p:nvSpPr>
          <p:cNvPr id="52" name="37 Rectángulo"/>
          <p:cNvSpPr/>
          <p:nvPr/>
        </p:nvSpPr>
        <p:spPr>
          <a:xfrm>
            <a:off x="1944214" y="2192207"/>
            <a:ext cx="7953297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pPr algn="ctr"/>
            <a:r>
              <a:rPr lang="es-MX" sz="2000" kern="0" dirty="0">
                <a:solidFill>
                  <a:srgbClr val="FFFE98"/>
                </a:solidFill>
              </a:rPr>
              <a:t>Presión v/s Tiempo a una distancia corta del punto de detonación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cxnSp>
        <p:nvCxnSpPr>
          <p:cNvPr id="49" name="2 Conector recto"/>
          <p:cNvCxnSpPr/>
          <p:nvPr/>
        </p:nvCxnSpPr>
        <p:spPr>
          <a:xfrm rot="5400000">
            <a:off x="2066925" y="4514850"/>
            <a:ext cx="2324100" cy="19050"/>
          </a:xfrm>
          <a:prstGeom prst="line">
            <a:avLst/>
          </a:prstGeom>
          <a:ln w="15875">
            <a:head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4 Conector recto"/>
          <p:cNvCxnSpPr/>
          <p:nvPr/>
        </p:nvCxnSpPr>
        <p:spPr>
          <a:xfrm>
            <a:off x="3200400" y="5686425"/>
            <a:ext cx="6515100" cy="0"/>
          </a:xfrm>
          <a:prstGeom prst="line">
            <a:avLst/>
          </a:prstGeom>
          <a:ln w="158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7 Forma libre"/>
          <p:cNvSpPr/>
          <p:nvPr/>
        </p:nvSpPr>
        <p:spPr>
          <a:xfrm>
            <a:off x="3219450" y="3489325"/>
            <a:ext cx="5908675" cy="2533650"/>
          </a:xfrm>
          <a:custGeom>
            <a:avLst/>
            <a:gdLst>
              <a:gd name="connsiteX0" fmla="*/ 0 w 5867400"/>
              <a:gd name="connsiteY0" fmla="*/ 2079625 h 2727325"/>
              <a:gd name="connsiteX1" fmla="*/ 171450 w 5867400"/>
              <a:gd name="connsiteY1" fmla="*/ 1108075 h 2727325"/>
              <a:gd name="connsiteX2" fmla="*/ 514350 w 5867400"/>
              <a:gd name="connsiteY2" fmla="*/ 155575 h 2727325"/>
              <a:gd name="connsiteX3" fmla="*/ 2533650 w 5867400"/>
              <a:gd name="connsiteY3" fmla="*/ 2041525 h 2727325"/>
              <a:gd name="connsiteX4" fmla="*/ 3867150 w 5867400"/>
              <a:gd name="connsiteY4" fmla="*/ 2346325 h 2727325"/>
              <a:gd name="connsiteX5" fmla="*/ 4819650 w 5867400"/>
              <a:gd name="connsiteY5" fmla="*/ 2022475 h 2727325"/>
              <a:gd name="connsiteX6" fmla="*/ 5257800 w 5867400"/>
              <a:gd name="connsiteY6" fmla="*/ 1793875 h 2727325"/>
              <a:gd name="connsiteX7" fmla="*/ 5867400 w 5867400"/>
              <a:gd name="connsiteY7" fmla="*/ 2022475 h 2727325"/>
              <a:gd name="connsiteX8" fmla="*/ 5867400 w 5867400"/>
              <a:gd name="connsiteY8" fmla="*/ 2022475 h 2727325"/>
              <a:gd name="connsiteX9" fmla="*/ 5810250 w 5867400"/>
              <a:gd name="connsiteY9" fmla="*/ 2727325 h 2727325"/>
              <a:gd name="connsiteX0" fmla="*/ 0 w 5867400"/>
              <a:gd name="connsiteY0" fmla="*/ 2079625 h 2727325"/>
              <a:gd name="connsiteX1" fmla="*/ 171450 w 5867400"/>
              <a:gd name="connsiteY1" fmla="*/ 1108075 h 2727325"/>
              <a:gd name="connsiteX2" fmla="*/ 514350 w 5867400"/>
              <a:gd name="connsiteY2" fmla="*/ 155575 h 2727325"/>
              <a:gd name="connsiteX3" fmla="*/ 2533650 w 5867400"/>
              <a:gd name="connsiteY3" fmla="*/ 2041525 h 2727325"/>
              <a:gd name="connsiteX4" fmla="*/ 3867150 w 5867400"/>
              <a:gd name="connsiteY4" fmla="*/ 2346325 h 2727325"/>
              <a:gd name="connsiteX5" fmla="*/ 4819650 w 5867400"/>
              <a:gd name="connsiteY5" fmla="*/ 2022475 h 2727325"/>
              <a:gd name="connsiteX6" fmla="*/ 5257800 w 5867400"/>
              <a:gd name="connsiteY6" fmla="*/ 1793875 h 2727325"/>
              <a:gd name="connsiteX7" fmla="*/ 5867400 w 5867400"/>
              <a:gd name="connsiteY7" fmla="*/ 2022475 h 2727325"/>
              <a:gd name="connsiteX8" fmla="*/ 5867400 w 5867400"/>
              <a:gd name="connsiteY8" fmla="*/ 2022475 h 2727325"/>
              <a:gd name="connsiteX9" fmla="*/ 5867400 w 5867400"/>
              <a:gd name="connsiteY9" fmla="*/ 2022475 h 2727325"/>
              <a:gd name="connsiteX10" fmla="*/ 5810250 w 5867400"/>
              <a:gd name="connsiteY10" fmla="*/ 2727325 h 2727325"/>
              <a:gd name="connsiteX0" fmla="*/ 0 w 5908675"/>
              <a:gd name="connsiteY0" fmla="*/ 2079625 h 2406650"/>
              <a:gd name="connsiteX1" fmla="*/ 171450 w 5908675"/>
              <a:gd name="connsiteY1" fmla="*/ 1108075 h 2406650"/>
              <a:gd name="connsiteX2" fmla="*/ 514350 w 5908675"/>
              <a:gd name="connsiteY2" fmla="*/ 155575 h 2406650"/>
              <a:gd name="connsiteX3" fmla="*/ 2533650 w 5908675"/>
              <a:gd name="connsiteY3" fmla="*/ 2041525 h 2406650"/>
              <a:gd name="connsiteX4" fmla="*/ 3867150 w 5908675"/>
              <a:gd name="connsiteY4" fmla="*/ 2346325 h 2406650"/>
              <a:gd name="connsiteX5" fmla="*/ 4819650 w 5908675"/>
              <a:gd name="connsiteY5" fmla="*/ 2022475 h 2406650"/>
              <a:gd name="connsiteX6" fmla="*/ 5257800 w 5908675"/>
              <a:gd name="connsiteY6" fmla="*/ 1793875 h 2406650"/>
              <a:gd name="connsiteX7" fmla="*/ 5867400 w 5908675"/>
              <a:gd name="connsiteY7" fmla="*/ 2022475 h 2406650"/>
              <a:gd name="connsiteX8" fmla="*/ 5867400 w 5908675"/>
              <a:gd name="connsiteY8" fmla="*/ 2022475 h 2406650"/>
              <a:gd name="connsiteX9" fmla="*/ 5867400 w 5908675"/>
              <a:gd name="connsiteY9" fmla="*/ 2022475 h 2406650"/>
              <a:gd name="connsiteX10" fmla="*/ 5905500 w 5908675"/>
              <a:gd name="connsiteY10" fmla="*/ 2060575 h 2406650"/>
              <a:gd name="connsiteX0" fmla="*/ 0 w 5908675"/>
              <a:gd name="connsiteY0" fmla="*/ 2079625 h 2406650"/>
              <a:gd name="connsiteX1" fmla="*/ 171450 w 5908675"/>
              <a:gd name="connsiteY1" fmla="*/ 1108075 h 2406650"/>
              <a:gd name="connsiteX2" fmla="*/ 514350 w 5908675"/>
              <a:gd name="connsiteY2" fmla="*/ 155575 h 2406650"/>
              <a:gd name="connsiteX3" fmla="*/ 2533650 w 5908675"/>
              <a:gd name="connsiteY3" fmla="*/ 2041525 h 2406650"/>
              <a:gd name="connsiteX4" fmla="*/ 3867150 w 5908675"/>
              <a:gd name="connsiteY4" fmla="*/ 2346325 h 2406650"/>
              <a:gd name="connsiteX5" fmla="*/ 4819650 w 5908675"/>
              <a:gd name="connsiteY5" fmla="*/ 2022475 h 2406650"/>
              <a:gd name="connsiteX6" fmla="*/ 5257800 w 5908675"/>
              <a:gd name="connsiteY6" fmla="*/ 1793875 h 2406650"/>
              <a:gd name="connsiteX7" fmla="*/ 5867400 w 5908675"/>
              <a:gd name="connsiteY7" fmla="*/ 2022475 h 2406650"/>
              <a:gd name="connsiteX8" fmla="*/ 5867400 w 5908675"/>
              <a:gd name="connsiteY8" fmla="*/ 2022475 h 2406650"/>
              <a:gd name="connsiteX9" fmla="*/ 5867400 w 5908675"/>
              <a:gd name="connsiteY9" fmla="*/ 2022475 h 2406650"/>
              <a:gd name="connsiteX10" fmla="*/ 5905500 w 5908675"/>
              <a:gd name="connsiteY10" fmla="*/ 2003425 h 2406650"/>
              <a:gd name="connsiteX0" fmla="*/ 0 w 5908675"/>
              <a:gd name="connsiteY0" fmla="*/ 2114550 h 2441575"/>
              <a:gd name="connsiteX1" fmla="*/ 152400 w 5908675"/>
              <a:gd name="connsiteY1" fmla="*/ 933450 h 2441575"/>
              <a:gd name="connsiteX2" fmla="*/ 514350 w 5908675"/>
              <a:gd name="connsiteY2" fmla="*/ 190500 h 2441575"/>
              <a:gd name="connsiteX3" fmla="*/ 2533650 w 5908675"/>
              <a:gd name="connsiteY3" fmla="*/ 2076450 h 2441575"/>
              <a:gd name="connsiteX4" fmla="*/ 3867150 w 5908675"/>
              <a:gd name="connsiteY4" fmla="*/ 2381250 h 2441575"/>
              <a:gd name="connsiteX5" fmla="*/ 4819650 w 5908675"/>
              <a:gd name="connsiteY5" fmla="*/ 2057400 h 2441575"/>
              <a:gd name="connsiteX6" fmla="*/ 5257800 w 5908675"/>
              <a:gd name="connsiteY6" fmla="*/ 1828800 h 2441575"/>
              <a:gd name="connsiteX7" fmla="*/ 5867400 w 5908675"/>
              <a:gd name="connsiteY7" fmla="*/ 2057400 h 2441575"/>
              <a:gd name="connsiteX8" fmla="*/ 5867400 w 5908675"/>
              <a:gd name="connsiteY8" fmla="*/ 2057400 h 2441575"/>
              <a:gd name="connsiteX9" fmla="*/ 5867400 w 5908675"/>
              <a:gd name="connsiteY9" fmla="*/ 2057400 h 2441575"/>
              <a:gd name="connsiteX10" fmla="*/ 5905500 w 5908675"/>
              <a:gd name="connsiteY10" fmla="*/ 2038350 h 2441575"/>
              <a:gd name="connsiteX0" fmla="*/ 0 w 5908675"/>
              <a:gd name="connsiteY0" fmla="*/ 2139950 h 2466975"/>
              <a:gd name="connsiteX1" fmla="*/ 133350 w 5908675"/>
              <a:gd name="connsiteY1" fmla="*/ 806450 h 2466975"/>
              <a:gd name="connsiteX2" fmla="*/ 514350 w 5908675"/>
              <a:gd name="connsiteY2" fmla="*/ 215900 h 2466975"/>
              <a:gd name="connsiteX3" fmla="*/ 2533650 w 5908675"/>
              <a:gd name="connsiteY3" fmla="*/ 2101850 h 2466975"/>
              <a:gd name="connsiteX4" fmla="*/ 3867150 w 5908675"/>
              <a:gd name="connsiteY4" fmla="*/ 2406650 h 2466975"/>
              <a:gd name="connsiteX5" fmla="*/ 4819650 w 5908675"/>
              <a:gd name="connsiteY5" fmla="*/ 2082800 h 2466975"/>
              <a:gd name="connsiteX6" fmla="*/ 5257800 w 5908675"/>
              <a:gd name="connsiteY6" fmla="*/ 1854200 h 2466975"/>
              <a:gd name="connsiteX7" fmla="*/ 5867400 w 5908675"/>
              <a:gd name="connsiteY7" fmla="*/ 2082800 h 2466975"/>
              <a:gd name="connsiteX8" fmla="*/ 5867400 w 5908675"/>
              <a:gd name="connsiteY8" fmla="*/ 2082800 h 2466975"/>
              <a:gd name="connsiteX9" fmla="*/ 5867400 w 5908675"/>
              <a:gd name="connsiteY9" fmla="*/ 2082800 h 2466975"/>
              <a:gd name="connsiteX10" fmla="*/ 5905500 w 5908675"/>
              <a:gd name="connsiteY10" fmla="*/ 2063750 h 2466975"/>
              <a:gd name="connsiteX0" fmla="*/ 0 w 5908675"/>
              <a:gd name="connsiteY0" fmla="*/ 2197100 h 2533650"/>
              <a:gd name="connsiteX1" fmla="*/ 133350 w 5908675"/>
              <a:gd name="connsiteY1" fmla="*/ 863600 h 2533650"/>
              <a:gd name="connsiteX2" fmla="*/ 476250 w 5908675"/>
              <a:gd name="connsiteY2" fmla="*/ 215900 h 2533650"/>
              <a:gd name="connsiteX3" fmla="*/ 2533650 w 5908675"/>
              <a:gd name="connsiteY3" fmla="*/ 2159000 h 2533650"/>
              <a:gd name="connsiteX4" fmla="*/ 3867150 w 5908675"/>
              <a:gd name="connsiteY4" fmla="*/ 2463800 h 2533650"/>
              <a:gd name="connsiteX5" fmla="*/ 4819650 w 5908675"/>
              <a:gd name="connsiteY5" fmla="*/ 2139950 h 2533650"/>
              <a:gd name="connsiteX6" fmla="*/ 5257800 w 5908675"/>
              <a:gd name="connsiteY6" fmla="*/ 1911350 h 2533650"/>
              <a:gd name="connsiteX7" fmla="*/ 5867400 w 5908675"/>
              <a:gd name="connsiteY7" fmla="*/ 2139950 h 2533650"/>
              <a:gd name="connsiteX8" fmla="*/ 5867400 w 5908675"/>
              <a:gd name="connsiteY8" fmla="*/ 2139950 h 2533650"/>
              <a:gd name="connsiteX9" fmla="*/ 5867400 w 5908675"/>
              <a:gd name="connsiteY9" fmla="*/ 2139950 h 2533650"/>
              <a:gd name="connsiteX10" fmla="*/ 5905500 w 5908675"/>
              <a:gd name="connsiteY10" fmla="*/ 2120900 h 2533650"/>
              <a:gd name="connsiteX0" fmla="*/ 0 w 5889625"/>
              <a:gd name="connsiteY0" fmla="*/ 2101850 h 2533650"/>
              <a:gd name="connsiteX1" fmla="*/ 114300 w 5889625"/>
              <a:gd name="connsiteY1" fmla="*/ 863600 h 2533650"/>
              <a:gd name="connsiteX2" fmla="*/ 457200 w 5889625"/>
              <a:gd name="connsiteY2" fmla="*/ 215900 h 2533650"/>
              <a:gd name="connsiteX3" fmla="*/ 2514600 w 5889625"/>
              <a:gd name="connsiteY3" fmla="*/ 2159000 h 2533650"/>
              <a:gd name="connsiteX4" fmla="*/ 3848100 w 5889625"/>
              <a:gd name="connsiteY4" fmla="*/ 2463800 h 2533650"/>
              <a:gd name="connsiteX5" fmla="*/ 4800600 w 5889625"/>
              <a:gd name="connsiteY5" fmla="*/ 2139950 h 2533650"/>
              <a:gd name="connsiteX6" fmla="*/ 5238750 w 5889625"/>
              <a:gd name="connsiteY6" fmla="*/ 1911350 h 2533650"/>
              <a:gd name="connsiteX7" fmla="*/ 5848350 w 5889625"/>
              <a:gd name="connsiteY7" fmla="*/ 2139950 h 2533650"/>
              <a:gd name="connsiteX8" fmla="*/ 5848350 w 5889625"/>
              <a:gd name="connsiteY8" fmla="*/ 2139950 h 2533650"/>
              <a:gd name="connsiteX9" fmla="*/ 5848350 w 5889625"/>
              <a:gd name="connsiteY9" fmla="*/ 2139950 h 2533650"/>
              <a:gd name="connsiteX10" fmla="*/ 5886450 w 5889625"/>
              <a:gd name="connsiteY10" fmla="*/ 2120900 h 2533650"/>
              <a:gd name="connsiteX0" fmla="*/ 19050 w 5908675"/>
              <a:gd name="connsiteY0" fmla="*/ 2101850 h 2533650"/>
              <a:gd name="connsiteX1" fmla="*/ 19050 w 5908675"/>
              <a:gd name="connsiteY1" fmla="*/ 2139950 h 2533650"/>
              <a:gd name="connsiteX2" fmla="*/ 133350 w 5908675"/>
              <a:gd name="connsiteY2" fmla="*/ 863600 h 2533650"/>
              <a:gd name="connsiteX3" fmla="*/ 476250 w 5908675"/>
              <a:gd name="connsiteY3" fmla="*/ 215900 h 2533650"/>
              <a:gd name="connsiteX4" fmla="*/ 2533650 w 5908675"/>
              <a:gd name="connsiteY4" fmla="*/ 2159000 h 2533650"/>
              <a:gd name="connsiteX5" fmla="*/ 3867150 w 5908675"/>
              <a:gd name="connsiteY5" fmla="*/ 2463800 h 2533650"/>
              <a:gd name="connsiteX6" fmla="*/ 4819650 w 5908675"/>
              <a:gd name="connsiteY6" fmla="*/ 2139950 h 2533650"/>
              <a:gd name="connsiteX7" fmla="*/ 5257800 w 5908675"/>
              <a:gd name="connsiteY7" fmla="*/ 1911350 h 2533650"/>
              <a:gd name="connsiteX8" fmla="*/ 5867400 w 5908675"/>
              <a:gd name="connsiteY8" fmla="*/ 2139950 h 2533650"/>
              <a:gd name="connsiteX9" fmla="*/ 5867400 w 5908675"/>
              <a:gd name="connsiteY9" fmla="*/ 2139950 h 2533650"/>
              <a:gd name="connsiteX10" fmla="*/ 5867400 w 5908675"/>
              <a:gd name="connsiteY10" fmla="*/ 2139950 h 2533650"/>
              <a:gd name="connsiteX11" fmla="*/ 5905500 w 5908675"/>
              <a:gd name="connsiteY11" fmla="*/ 212090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908675" h="2533650">
                <a:moveTo>
                  <a:pt x="19050" y="2101850"/>
                </a:moveTo>
                <a:cubicBezTo>
                  <a:pt x="15875" y="2098675"/>
                  <a:pt x="0" y="2346325"/>
                  <a:pt x="19050" y="2139950"/>
                </a:cubicBezTo>
                <a:cubicBezTo>
                  <a:pt x="38100" y="1933575"/>
                  <a:pt x="57150" y="1184275"/>
                  <a:pt x="133350" y="863600"/>
                </a:cubicBezTo>
                <a:cubicBezTo>
                  <a:pt x="209550" y="542925"/>
                  <a:pt x="76200" y="0"/>
                  <a:pt x="476250" y="215900"/>
                </a:cubicBezTo>
                <a:cubicBezTo>
                  <a:pt x="876300" y="431800"/>
                  <a:pt x="1968500" y="1784350"/>
                  <a:pt x="2533650" y="2159000"/>
                </a:cubicBezTo>
                <a:cubicBezTo>
                  <a:pt x="3098800" y="2533650"/>
                  <a:pt x="3486150" y="2466975"/>
                  <a:pt x="3867150" y="2463800"/>
                </a:cubicBezTo>
                <a:cubicBezTo>
                  <a:pt x="4248150" y="2460625"/>
                  <a:pt x="4587875" y="2232025"/>
                  <a:pt x="4819650" y="2139950"/>
                </a:cubicBezTo>
                <a:cubicBezTo>
                  <a:pt x="5051425" y="2047875"/>
                  <a:pt x="5083175" y="1911350"/>
                  <a:pt x="5257800" y="1911350"/>
                </a:cubicBezTo>
                <a:cubicBezTo>
                  <a:pt x="5432425" y="1911350"/>
                  <a:pt x="5867400" y="2139950"/>
                  <a:pt x="5867400" y="2139950"/>
                </a:cubicBezTo>
                <a:lnTo>
                  <a:pt x="5867400" y="2139950"/>
                </a:lnTo>
                <a:lnTo>
                  <a:pt x="5867400" y="2139950"/>
                </a:lnTo>
                <a:cubicBezTo>
                  <a:pt x="5857875" y="2257425"/>
                  <a:pt x="5908675" y="2085975"/>
                  <a:pt x="5905500" y="212090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11 CuadroTexto"/>
          <p:cNvSpPr txBox="1"/>
          <p:nvPr/>
        </p:nvSpPr>
        <p:spPr>
          <a:xfrm>
            <a:off x="2190750" y="2972847"/>
            <a:ext cx="1257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/>
              <a:t>PRESIÓN ATMOSFÉRICA</a:t>
            </a:r>
            <a:endParaRPr lang="es-CL" sz="1200" b="1" dirty="0"/>
          </a:p>
        </p:txBody>
      </p:sp>
      <p:sp>
        <p:nvSpPr>
          <p:cNvPr id="57" name="12 CuadroTexto"/>
          <p:cNvSpPr txBox="1"/>
          <p:nvPr/>
        </p:nvSpPr>
        <p:spPr>
          <a:xfrm>
            <a:off x="9277350" y="5762625"/>
            <a:ext cx="971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200" b="1" dirty="0"/>
              <a:t>TIEMPO</a:t>
            </a:r>
            <a:endParaRPr lang="es-CL" sz="1200" b="1" dirty="0"/>
          </a:p>
        </p:txBody>
      </p:sp>
      <p:grpSp>
        <p:nvGrpSpPr>
          <p:cNvPr id="58" name="15 Grupo"/>
          <p:cNvGrpSpPr/>
          <p:nvPr/>
        </p:nvGrpSpPr>
        <p:grpSpPr>
          <a:xfrm>
            <a:off x="3238500" y="5705475"/>
            <a:ext cx="2533650" cy="1018520"/>
            <a:chOff x="2114550" y="3733800"/>
            <a:chExt cx="2533650" cy="1018520"/>
          </a:xfrm>
        </p:grpSpPr>
        <p:sp>
          <p:nvSpPr>
            <p:cNvPr id="60" name="13 Abrir llave"/>
            <p:cNvSpPr/>
            <p:nvPr/>
          </p:nvSpPr>
          <p:spPr>
            <a:xfrm rot="16200000">
              <a:off x="3124200" y="2724150"/>
              <a:ext cx="514350" cy="2533650"/>
            </a:xfrm>
            <a:prstGeom prst="leftBrace">
              <a:avLst>
                <a:gd name="adj1" fmla="val 8333"/>
                <a:gd name="adj2" fmla="val 50000"/>
              </a:avLst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4" name="14 CuadroTexto"/>
            <p:cNvSpPr txBox="1"/>
            <p:nvPr/>
          </p:nvSpPr>
          <p:spPr>
            <a:xfrm>
              <a:off x="2362200" y="4229100"/>
              <a:ext cx="2076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dirty="0"/>
                <a:t>FASE POSITIVA</a:t>
              </a:r>
            </a:p>
            <a:p>
              <a:pPr algn="ctr"/>
              <a:r>
                <a:rPr lang="es-MX" sz="1400" b="1" dirty="0"/>
                <a:t>“EMPUJE”</a:t>
              </a:r>
              <a:endParaRPr lang="es-CL" sz="1400" b="1" dirty="0"/>
            </a:p>
          </p:txBody>
        </p:sp>
      </p:grpSp>
      <p:grpSp>
        <p:nvGrpSpPr>
          <p:cNvPr id="65" name="22 Grupo"/>
          <p:cNvGrpSpPr/>
          <p:nvPr/>
        </p:nvGrpSpPr>
        <p:grpSpPr>
          <a:xfrm>
            <a:off x="5829300" y="4695825"/>
            <a:ext cx="2154044" cy="971550"/>
            <a:chOff x="4629150" y="2343150"/>
            <a:chExt cx="2171700" cy="857250"/>
          </a:xfrm>
        </p:grpSpPr>
        <p:sp>
          <p:nvSpPr>
            <p:cNvPr id="69" name="16 Abrir llave"/>
            <p:cNvSpPr/>
            <p:nvPr/>
          </p:nvSpPr>
          <p:spPr>
            <a:xfrm rot="5400000">
              <a:off x="5456732" y="1953718"/>
              <a:ext cx="419100" cy="2074264"/>
            </a:xfrm>
            <a:prstGeom prst="leftBrace">
              <a:avLst/>
            </a:prstGeom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73" name="18 CuadroTexto"/>
            <p:cNvSpPr txBox="1"/>
            <p:nvPr/>
          </p:nvSpPr>
          <p:spPr>
            <a:xfrm>
              <a:off x="4876800" y="2343150"/>
              <a:ext cx="1924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dirty="0"/>
                <a:t>FASE NEGATIVA</a:t>
              </a:r>
              <a:endParaRPr lang="es-CL" sz="1400" b="1" dirty="0"/>
            </a:p>
            <a:p>
              <a:pPr algn="ctr"/>
              <a:r>
                <a:rPr lang="es-MX" sz="1400" b="1" dirty="0"/>
                <a:t>“SUCCIÓN”</a:t>
              </a:r>
              <a:endParaRPr lang="es-CL" sz="1400" b="1" dirty="0"/>
            </a:p>
          </p:txBody>
        </p:sp>
      </p:grpSp>
      <p:sp>
        <p:nvSpPr>
          <p:cNvPr id="84" name="28 Explosión 1"/>
          <p:cNvSpPr/>
          <p:nvPr/>
        </p:nvSpPr>
        <p:spPr>
          <a:xfrm>
            <a:off x="4781550" y="2867025"/>
            <a:ext cx="4648200" cy="16383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dirty="0">
                <a:solidFill>
                  <a:schemeClr val="bg1"/>
                </a:solidFill>
              </a:rPr>
              <a:t>Efecto SOPLO </a:t>
            </a:r>
          </a:p>
          <a:p>
            <a:pPr algn="ctr"/>
            <a:r>
              <a:rPr lang="es-MX" sz="1600" b="1">
                <a:solidFill>
                  <a:schemeClr val="bg1"/>
                </a:solidFill>
              </a:rPr>
              <a:t>o</a:t>
            </a:r>
            <a:endParaRPr lang="es-MX" sz="1600" b="1" dirty="0">
              <a:solidFill>
                <a:schemeClr val="bg1"/>
              </a:solidFill>
            </a:endParaRPr>
          </a:p>
          <a:p>
            <a:pPr algn="ctr"/>
            <a:r>
              <a:rPr lang="es-MX" sz="1600" b="1" dirty="0">
                <a:solidFill>
                  <a:schemeClr val="bg1"/>
                </a:solidFill>
              </a:rPr>
              <a:t> PUSH - PULL</a:t>
            </a:r>
            <a:endParaRPr lang="es-C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28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51" grpId="0" animBg="1"/>
      <p:bldP spid="8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5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sp>
        <p:nvSpPr>
          <p:cNvPr id="9" name="Subtítulo 2"/>
          <p:cNvSpPr txBox="1">
            <a:spLocks/>
          </p:cNvSpPr>
          <p:nvPr/>
        </p:nvSpPr>
        <p:spPr>
          <a:xfrm>
            <a:off x="743877" y="1065452"/>
            <a:ext cx="10853530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L" b="1" dirty="0">
                <a:solidFill>
                  <a:schemeClr val="bg1"/>
                </a:solidFill>
                <a:latin typeface="High Tower Text" panose="02040502050506030303" pitchFamily="18" charset="0"/>
              </a:rPr>
              <a:t> </a:t>
            </a:r>
            <a:r>
              <a:rPr lang="es-MX" b="1" dirty="0">
                <a:solidFill>
                  <a:schemeClr val="bg1"/>
                </a:solidFill>
                <a:latin typeface="High Tower Text" panose="02040502050506030303" pitchFamily="18" charset="0"/>
              </a:rPr>
              <a:t>EFECTOS DE LA ONDA DE CHOQUE SOBRE UN BLANCO A CIERTA DISTANCIA DEL PUNTO DE DETONACIÓN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3727" y="2277080"/>
            <a:ext cx="7620600" cy="3990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2554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378359" y="232524"/>
            <a:ext cx="4170824" cy="605996"/>
            <a:chOff x="577141" y="3176453"/>
            <a:chExt cx="4170824" cy="605996"/>
          </a:xfrm>
        </p:grpSpPr>
        <p:cxnSp>
          <p:nvCxnSpPr>
            <p:cNvPr id="11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150 Grupo"/>
            <p:cNvGrpSpPr/>
            <p:nvPr/>
          </p:nvGrpSpPr>
          <p:grpSpPr>
            <a:xfrm>
              <a:off x="577141" y="3176453"/>
              <a:ext cx="618998" cy="568616"/>
              <a:chOff x="3310482" y="3473837"/>
              <a:chExt cx="435802" cy="478301"/>
            </a:xfrm>
          </p:grpSpPr>
          <p:sp>
            <p:nvSpPr>
              <p:cNvPr id="14" name="148 Elipse"/>
              <p:cNvSpPr/>
              <p:nvPr/>
            </p:nvSpPr>
            <p:spPr>
              <a:xfrm>
                <a:off x="3310482" y="3473837"/>
                <a:ext cx="40733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15" name="149 CuadroTexto"/>
              <p:cNvSpPr txBox="1"/>
              <p:nvPr/>
            </p:nvSpPr>
            <p:spPr>
              <a:xfrm>
                <a:off x="3394592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13" name="CuadroTexto 12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6" name="Grupo 15"/>
          <p:cNvGrpSpPr/>
          <p:nvPr/>
        </p:nvGrpSpPr>
        <p:grpSpPr>
          <a:xfrm>
            <a:off x="5209131" y="975256"/>
            <a:ext cx="1669935" cy="576628"/>
            <a:chOff x="736061" y="3622153"/>
            <a:chExt cx="6183287" cy="1629035"/>
          </a:xfrm>
        </p:grpSpPr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36061" y="3622153"/>
              <a:ext cx="6173264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8" name="Rectángulo 17"/>
            <p:cNvSpPr/>
            <p:nvPr/>
          </p:nvSpPr>
          <p:spPr>
            <a:xfrm>
              <a:off x="942750" y="3929931"/>
              <a:ext cx="5976598" cy="9236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RESUMEN</a:t>
              </a:r>
            </a:p>
          </p:txBody>
        </p:sp>
      </p:grpSp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72110" y="1814914"/>
            <a:ext cx="10053400" cy="127804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72110" y="3315527"/>
            <a:ext cx="10133218" cy="130089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56208" y="4879455"/>
            <a:ext cx="10133218" cy="1807596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2" name="Rectángulo 1"/>
          <p:cNvSpPr/>
          <p:nvPr/>
        </p:nvSpPr>
        <p:spPr>
          <a:xfrm>
            <a:off x="1336717" y="1910732"/>
            <a:ext cx="9763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/>
              <a:t>Se denomina “Efecto de Soplo” o “Push - Pull” a la acción combinada sobre el blanco que generan el EMPUJE (fase positiva) y la posterior SUCCIÓN  (fase negativa) de la gran Onda de Choque proyectada sobre  éste. </a:t>
            </a:r>
            <a:endParaRPr lang="es-CL" sz="2000" dirty="0"/>
          </a:p>
        </p:txBody>
      </p:sp>
      <p:sp>
        <p:nvSpPr>
          <p:cNvPr id="23" name="Rectángulo 22"/>
          <p:cNvSpPr/>
          <p:nvPr/>
        </p:nvSpPr>
        <p:spPr>
          <a:xfrm>
            <a:off x="1336717" y="3405671"/>
            <a:ext cx="9763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000" dirty="0">
                <a:solidFill>
                  <a:schemeClr val="bg1"/>
                </a:solidFill>
              </a:rPr>
              <a:t>La energía de la Onda de Choque es Adsorbida por las moléculas de aire al tener que moverlas para propagarse en ese medio, llegando a una distancia alrededor del punto de detonación en la que la Onda de choque será inofensiva para el blanco.</a:t>
            </a:r>
            <a:endParaRPr lang="es-CL" sz="2000" dirty="0">
              <a:solidFill>
                <a:schemeClr val="bg1"/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1394276" y="4890085"/>
            <a:ext cx="9839185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>
                <a:solidFill>
                  <a:schemeClr val="bg1"/>
                </a:solidFill>
              </a:rPr>
              <a:t>La absorción de la Onda de choque es inversamente proporcional al cubo de la distancia entre el punto de detonación y el blanco EKn = EI / R3</a:t>
            </a:r>
          </a:p>
          <a:p>
            <a:endParaRPr lang="es-MX" sz="1100" dirty="0">
              <a:solidFill>
                <a:schemeClr val="bg1"/>
              </a:solidFill>
            </a:endParaRPr>
          </a:p>
          <a:p>
            <a:r>
              <a:rPr lang="es-MX" sz="2000" dirty="0">
                <a:solidFill>
                  <a:schemeClr val="bg1"/>
                </a:solidFill>
              </a:rPr>
              <a:t>Donde:    EKn  = Energía cinética en un punto cualquiera </a:t>
            </a:r>
          </a:p>
          <a:p>
            <a:r>
              <a:rPr lang="es-MX" sz="2000" dirty="0">
                <a:solidFill>
                  <a:schemeClr val="bg1"/>
                </a:solidFill>
              </a:rPr>
              <a:t>	   EI   = Energía cinética inicial en el punto de detonación</a:t>
            </a:r>
          </a:p>
          <a:p>
            <a:r>
              <a:rPr lang="es-MX" sz="2000" dirty="0">
                <a:solidFill>
                  <a:schemeClr val="bg1"/>
                </a:solidFill>
              </a:rPr>
              <a:t>                   R = Distancia entre el punto de detonación y el blanco</a:t>
            </a:r>
            <a:endParaRPr lang="es-CL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09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636" y="429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02804" y="731180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585012" cy="568616"/>
              <a:chOff x="3310481" y="3473837"/>
              <a:chExt cx="41187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11874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399582" y="3510339"/>
                <a:ext cx="307804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452961" y="1003573"/>
            <a:ext cx="5354823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efecto MACH</a:t>
              </a:r>
            </a:p>
          </p:txBody>
        </p:sp>
      </p:grpSp>
      <p:sp>
        <p:nvSpPr>
          <p:cNvPr id="91" name="148 Elipse"/>
          <p:cNvSpPr/>
          <p:nvPr/>
        </p:nvSpPr>
        <p:spPr>
          <a:xfrm>
            <a:off x="2777534" y="1093492"/>
            <a:ext cx="489541" cy="47912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92" name="149 CuadroTexto"/>
          <p:cNvSpPr txBox="1"/>
          <p:nvPr/>
        </p:nvSpPr>
        <p:spPr>
          <a:xfrm>
            <a:off x="2857500" y="1131323"/>
            <a:ext cx="35242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</a:rPr>
              <a:t>B</a:t>
            </a:r>
          </a:p>
        </p:txBody>
      </p:sp>
      <p:sp>
        <p:nvSpPr>
          <p:cNvPr id="47" name="37 Rectángulo"/>
          <p:cNvSpPr/>
          <p:nvPr/>
        </p:nvSpPr>
        <p:spPr>
          <a:xfrm>
            <a:off x="4532243" y="1979706"/>
            <a:ext cx="7420121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pPr algn="ctr"/>
            <a:r>
              <a:rPr lang="es-MX" kern="0" dirty="0">
                <a:solidFill>
                  <a:srgbClr val="FFFE98"/>
                </a:solidFill>
              </a:rPr>
              <a:t>Reflexión de la onda de </a:t>
            </a:r>
            <a:r>
              <a:rPr lang="es-MX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soplo</a:t>
            </a:r>
            <a:r>
              <a:rPr lang="es-MX" kern="0" dirty="0">
                <a:solidFill>
                  <a:srgbClr val="FFFE98"/>
                </a:solidFill>
              </a:rPr>
              <a:t> en una superficie y efecto </a:t>
            </a:r>
            <a:r>
              <a:rPr lang="es-MX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mach</a:t>
            </a:r>
            <a:r>
              <a:rPr lang="es-MX" kern="0" dirty="0">
                <a:solidFill>
                  <a:srgbClr val="FFFE98"/>
                </a:solidFill>
              </a:rPr>
              <a:t> resultante</a:t>
            </a:r>
            <a:endParaRPr lang="es-ES" kern="0" dirty="0">
              <a:solidFill>
                <a:srgbClr val="FFFE98"/>
              </a:solidFill>
            </a:endParaRPr>
          </a:p>
        </p:txBody>
      </p:sp>
      <p:grpSp>
        <p:nvGrpSpPr>
          <p:cNvPr id="98" name="Grupo 97"/>
          <p:cNvGrpSpPr/>
          <p:nvPr/>
        </p:nvGrpSpPr>
        <p:grpSpPr>
          <a:xfrm>
            <a:off x="4447944" y="4683941"/>
            <a:ext cx="1101430" cy="408004"/>
            <a:chOff x="-14326" y="2503884"/>
            <a:chExt cx="1471832" cy="93541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9" name="Rectángulo redondeado 98"/>
            <p:cNvSpPr/>
            <p:nvPr/>
          </p:nvSpPr>
          <p:spPr>
            <a:xfrm>
              <a:off x="-14326" y="2504683"/>
              <a:ext cx="1471832" cy="934613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0" name="Rectángulo 99"/>
            <p:cNvSpPr/>
            <p:nvPr/>
          </p:nvSpPr>
          <p:spPr>
            <a:xfrm>
              <a:off x="40422" y="2503884"/>
              <a:ext cx="1417084" cy="879861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100" b="1" kern="1200" dirty="0"/>
                <a:t>Altura sobre el blanco</a:t>
              </a:r>
              <a:endParaRPr lang="es-US" sz="1050" b="1" kern="1200" dirty="0"/>
            </a:p>
          </p:txBody>
        </p:sp>
      </p:grpSp>
      <p:grpSp>
        <p:nvGrpSpPr>
          <p:cNvPr id="95" name="Grupo 94"/>
          <p:cNvGrpSpPr/>
          <p:nvPr/>
        </p:nvGrpSpPr>
        <p:grpSpPr>
          <a:xfrm>
            <a:off x="5411869" y="5935616"/>
            <a:ext cx="1116054" cy="566005"/>
            <a:chOff x="1060285" y="353600"/>
            <a:chExt cx="1471832" cy="65530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6" name="Rectángulo redondeado 95"/>
            <p:cNvSpPr/>
            <p:nvPr/>
          </p:nvSpPr>
          <p:spPr>
            <a:xfrm>
              <a:off x="1060285" y="353600"/>
              <a:ext cx="1471832" cy="655305"/>
            </a:xfrm>
            <a:prstGeom prst="roundRect">
              <a:avLst>
                <a:gd name="adj" fmla="val 10000"/>
              </a:avLst>
            </a:prstGeom>
            <a:solidFill>
              <a:srgbClr val="00B05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7" name="Rectángulo 96"/>
            <p:cNvSpPr/>
            <p:nvPr/>
          </p:nvSpPr>
          <p:spPr>
            <a:xfrm>
              <a:off x="1101033" y="353600"/>
              <a:ext cx="1417085" cy="627931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200" b="1" dirty="0"/>
                <a:t>Superficie terrestre o sobre el mar</a:t>
              </a:r>
              <a:endParaRPr lang="es-US" sz="1200" b="1" dirty="0"/>
            </a:p>
          </p:txBody>
        </p:sp>
      </p:grpSp>
      <p:sp>
        <p:nvSpPr>
          <p:cNvPr id="102" name="Rectángulo redondeado 101"/>
          <p:cNvSpPr/>
          <p:nvPr/>
        </p:nvSpPr>
        <p:spPr>
          <a:xfrm>
            <a:off x="6875789" y="6041414"/>
            <a:ext cx="4925685" cy="618030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400" b="1" dirty="0"/>
              <a:t>La onda </a:t>
            </a:r>
            <a:r>
              <a:rPr lang="es-MX" sz="16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MACH</a:t>
            </a:r>
            <a:r>
              <a:rPr lang="es-MX" sz="1400" b="1" dirty="0"/>
              <a:t> es resultado de la suma vectorial de la </a:t>
            </a:r>
            <a:r>
              <a:rPr lang="es-MX" sz="1400" b="1" i="1" u="sng" dirty="0"/>
              <a:t>Onda Incidente</a:t>
            </a:r>
            <a:r>
              <a:rPr lang="es-MX" sz="1400" i="1" dirty="0"/>
              <a:t> </a:t>
            </a:r>
            <a:r>
              <a:rPr lang="es-MX" sz="1400" dirty="0"/>
              <a:t>y</a:t>
            </a:r>
            <a:r>
              <a:rPr lang="es-MX" sz="1400" b="1" dirty="0"/>
              <a:t> la </a:t>
            </a:r>
            <a:r>
              <a:rPr lang="es-MX" sz="1400" b="1" i="1" u="sng" dirty="0"/>
              <a:t>Onda Reflejada</a:t>
            </a:r>
            <a:endParaRPr lang="es-CL" sz="1400" b="1" i="1" u="sng" dirty="0"/>
          </a:p>
        </p:txBody>
      </p:sp>
      <p:sp>
        <p:nvSpPr>
          <p:cNvPr id="80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02583" y="1898029"/>
            <a:ext cx="4242500" cy="4944979"/>
          </a:xfrm>
          <a:prstGeom prst="rect">
            <a:avLst/>
          </a:prstGeom>
          <a:solidFill>
            <a:srgbClr val="00206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CuadroTexto 45"/>
          <p:cNvSpPr txBox="1"/>
          <p:nvPr/>
        </p:nvSpPr>
        <p:spPr>
          <a:xfrm>
            <a:off x="416639" y="4831048"/>
            <a:ext cx="36538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chemeClr val="bg1"/>
                </a:solidFill>
              </a:rPr>
              <a:t>La suma vectorial genera una 3ª onda denominada </a:t>
            </a:r>
            <a:r>
              <a:rPr lang="es-MX" sz="16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“Onda Mach” o “Tallo Mach”, la que se propaga a ras de suelo, y hasta unos 30° </a:t>
            </a:r>
            <a:r>
              <a:rPr lang="es-MX" sz="1400" dirty="0">
                <a:solidFill>
                  <a:schemeClr val="bg1"/>
                </a:solidFill>
              </a:rPr>
              <a:t>de altura alrededor y bajo del punto de detonación, logrando</a:t>
            </a:r>
            <a:r>
              <a:rPr lang="es-MX" sz="1400" b="1" dirty="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s-MX" sz="16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incrementar hasta un 100% </a:t>
            </a:r>
            <a:r>
              <a:rPr lang="es-MX" sz="1400" dirty="0">
                <a:solidFill>
                  <a:schemeClr val="bg1"/>
                </a:solidFill>
                <a:latin typeface="Times New Roman" pitchFamily="18" charset="0"/>
              </a:rPr>
              <a:t>el </a:t>
            </a:r>
            <a:r>
              <a:rPr lang="es-MX" sz="1400" dirty="0">
                <a:solidFill>
                  <a:schemeClr val="bg1"/>
                </a:solidFill>
              </a:rPr>
              <a:t>efecto destructivo de la carga de combate de Soplo a nivel de superficie.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44" name="CuadroTexto 43"/>
          <p:cNvSpPr txBox="1"/>
          <p:nvPr/>
        </p:nvSpPr>
        <p:spPr>
          <a:xfrm>
            <a:off x="400429" y="2161849"/>
            <a:ext cx="368404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chemeClr val="bg1"/>
                </a:solidFill>
              </a:rPr>
              <a:t>Este efecto solo lo emplean las cabezas de combate de Soplo </a:t>
            </a:r>
            <a:r>
              <a:rPr lang="es-MX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(Nucleares y Termobáricas)</a:t>
            </a:r>
            <a:endParaRPr lang="es-ES_tradnl" sz="1400" dirty="0">
              <a:solidFill>
                <a:srgbClr val="FFFF00"/>
              </a:solidFill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402686" y="3166292"/>
            <a:ext cx="3681793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chemeClr val="bg1"/>
                </a:solidFill>
              </a:rPr>
              <a:t>Este efecto se desarrolla al detonar las cargas sobre el blanco en alturas de 100 a 500 mts, logrando que la onda de choque “rebote” en la superficie y </a:t>
            </a:r>
            <a:r>
              <a:rPr lang="es-MX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 genere una suma vectorial </a:t>
            </a:r>
            <a:r>
              <a:rPr lang="es-MX" sz="1400" dirty="0">
                <a:solidFill>
                  <a:schemeClr val="bg1"/>
                </a:solidFill>
              </a:rPr>
              <a:t>entre la onda de choque que baja (Incidente) y la que rebota (Reflejada).</a:t>
            </a:r>
            <a:endParaRPr lang="es-CL" sz="1400" dirty="0">
              <a:solidFill>
                <a:schemeClr val="bg1"/>
              </a:solidFill>
            </a:endParaRPr>
          </a:p>
          <a:p>
            <a:pPr algn="just"/>
            <a:endParaRPr lang="es-ES_tradnl" sz="1400" dirty="0">
              <a:solidFill>
                <a:schemeClr val="bg1"/>
              </a:solidFill>
            </a:endParaRPr>
          </a:p>
          <a:p>
            <a:pPr algn="just"/>
            <a:endParaRPr lang="es-ES_tradnl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48" name="148 Elipse"/>
          <p:cNvSpPr/>
          <p:nvPr/>
        </p:nvSpPr>
        <p:spPr>
          <a:xfrm>
            <a:off x="227498" y="2451636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50" name="148 Elipse"/>
          <p:cNvSpPr/>
          <p:nvPr/>
        </p:nvSpPr>
        <p:spPr>
          <a:xfrm>
            <a:off x="243707" y="3728039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51" name="148 Elipse"/>
          <p:cNvSpPr/>
          <p:nvPr/>
        </p:nvSpPr>
        <p:spPr>
          <a:xfrm>
            <a:off x="227498" y="5580979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pic>
        <p:nvPicPr>
          <p:cNvPr id="81" name="Picture 4" descr="Explorar00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90491" y="2543315"/>
            <a:ext cx="5495916" cy="3246502"/>
          </a:xfrm>
          <a:prstGeom prst="rect">
            <a:avLst/>
          </a:prstGeom>
          <a:noFill/>
        </p:spPr>
      </p:pic>
      <p:cxnSp>
        <p:nvCxnSpPr>
          <p:cNvPr id="82" name="4 Conector recto de flecha"/>
          <p:cNvCxnSpPr/>
          <p:nvPr/>
        </p:nvCxnSpPr>
        <p:spPr>
          <a:xfrm rot="5400000">
            <a:off x="6427484" y="5076161"/>
            <a:ext cx="792000" cy="794"/>
          </a:xfrm>
          <a:prstGeom prst="straightConnector1">
            <a:avLst/>
          </a:prstGeom>
          <a:ln w="28575">
            <a:solidFill>
              <a:srgbClr val="FF0000"/>
            </a:solidFill>
            <a:headEnd type="stealt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20 Grupo"/>
          <p:cNvGrpSpPr/>
          <p:nvPr/>
        </p:nvGrpSpPr>
        <p:grpSpPr>
          <a:xfrm>
            <a:off x="7317271" y="4626941"/>
            <a:ext cx="3217379" cy="918328"/>
            <a:chOff x="3314700" y="3638550"/>
            <a:chExt cx="3914775" cy="1092200"/>
          </a:xfrm>
        </p:grpSpPr>
        <p:sp>
          <p:nvSpPr>
            <p:cNvPr id="90" name="16 Forma libre"/>
            <p:cNvSpPr/>
            <p:nvPr/>
          </p:nvSpPr>
          <p:spPr>
            <a:xfrm>
              <a:off x="3314700" y="3638550"/>
              <a:ext cx="3848100" cy="1047750"/>
            </a:xfrm>
            <a:custGeom>
              <a:avLst/>
              <a:gdLst>
                <a:gd name="connsiteX0" fmla="*/ 0 w 3848100"/>
                <a:gd name="connsiteY0" fmla="*/ 1047750 h 1047750"/>
                <a:gd name="connsiteX1" fmla="*/ 438150 w 3848100"/>
                <a:gd name="connsiteY1" fmla="*/ 895350 h 1047750"/>
                <a:gd name="connsiteX2" fmla="*/ 1009650 w 3848100"/>
                <a:gd name="connsiteY2" fmla="*/ 685800 h 1047750"/>
                <a:gd name="connsiteX3" fmla="*/ 1428750 w 3848100"/>
                <a:gd name="connsiteY3" fmla="*/ 514350 h 1047750"/>
                <a:gd name="connsiteX4" fmla="*/ 2095500 w 3848100"/>
                <a:gd name="connsiteY4" fmla="*/ 514350 h 1047750"/>
                <a:gd name="connsiteX5" fmla="*/ 2571750 w 3848100"/>
                <a:gd name="connsiteY5" fmla="*/ 533400 h 1047750"/>
                <a:gd name="connsiteX6" fmla="*/ 2781300 w 3848100"/>
                <a:gd name="connsiteY6" fmla="*/ 514350 h 1047750"/>
                <a:gd name="connsiteX7" fmla="*/ 3333750 w 3848100"/>
                <a:gd name="connsiteY7" fmla="*/ 323850 h 1047750"/>
                <a:gd name="connsiteX8" fmla="*/ 3848100 w 3848100"/>
                <a:gd name="connsiteY8" fmla="*/ 0 h 104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48100" h="1047750">
                  <a:moveTo>
                    <a:pt x="0" y="1047750"/>
                  </a:moveTo>
                  <a:lnTo>
                    <a:pt x="438150" y="895350"/>
                  </a:lnTo>
                  <a:lnTo>
                    <a:pt x="1009650" y="685800"/>
                  </a:lnTo>
                  <a:cubicBezTo>
                    <a:pt x="1174750" y="622300"/>
                    <a:pt x="1247775" y="542925"/>
                    <a:pt x="1428750" y="514350"/>
                  </a:cubicBezTo>
                  <a:cubicBezTo>
                    <a:pt x="1609725" y="485775"/>
                    <a:pt x="1905000" y="511175"/>
                    <a:pt x="2095500" y="514350"/>
                  </a:cubicBezTo>
                  <a:cubicBezTo>
                    <a:pt x="2286000" y="517525"/>
                    <a:pt x="2457450" y="533400"/>
                    <a:pt x="2571750" y="533400"/>
                  </a:cubicBezTo>
                  <a:cubicBezTo>
                    <a:pt x="2686050" y="533400"/>
                    <a:pt x="2654300" y="549275"/>
                    <a:pt x="2781300" y="514350"/>
                  </a:cubicBezTo>
                  <a:cubicBezTo>
                    <a:pt x="2908300" y="479425"/>
                    <a:pt x="3155950" y="409575"/>
                    <a:pt x="3333750" y="323850"/>
                  </a:cubicBezTo>
                  <a:cubicBezTo>
                    <a:pt x="3511550" y="238125"/>
                    <a:pt x="3679825" y="119062"/>
                    <a:pt x="3848100" y="0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93" name="17 Forma libre"/>
            <p:cNvSpPr/>
            <p:nvPr/>
          </p:nvSpPr>
          <p:spPr>
            <a:xfrm>
              <a:off x="4724400" y="4152900"/>
              <a:ext cx="171450" cy="571500"/>
            </a:xfrm>
            <a:custGeom>
              <a:avLst/>
              <a:gdLst>
                <a:gd name="connsiteX0" fmla="*/ 0 w 171450"/>
                <a:gd name="connsiteY0" fmla="*/ 0 h 571500"/>
                <a:gd name="connsiteX1" fmla="*/ 114300 w 171450"/>
                <a:gd name="connsiteY1" fmla="*/ 247650 h 571500"/>
                <a:gd name="connsiteX2" fmla="*/ 171450 w 171450"/>
                <a:gd name="connsiteY2" fmla="*/ 5715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0" h="571500">
                  <a:moveTo>
                    <a:pt x="0" y="0"/>
                  </a:moveTo>
                  <a:cubicBezTo>
                    <a:pt x="42862" y="76200"/>
                    <a:pt x="85725" y="152400"/>
                    <a:pt x="114300" y="247650"/>
                  </a:cubicBezTo>
                  <a:cubicBezTo>
                    <a:pt x="142875" y="342900"/>
                    <a:pt x="158750" y="523875"/>
                    <a:pt x="171450" y="571500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srgbClr val="002060"/>
                </a:solidFill>
              </a:endParaRPr>
            </a:p>
          </p:txBody>
        </p:sp>
        <p:sp>
          <p:nvSpPr>
            <p:cNvPr id="94" name="18 Forma libre"/>
            <p:cNvSpPr/>
            <p:nvPr/>
          </p:nvSpPr>
          <p:spPr>
            <a:xfrm>
              <a:off x="6115050" y="4171950"/>
              <a:ext cx="22225" cy="514350"/>
            </a:xfrm>
            <a:custGeom>
              <a:avLst/>
              <a:gdLst>
                <a:gd name="connsiteX0" fmla="*/ 0 w 22225"/>
                <a:gd name="connsiteY0" fmla="*/ 0 h 514350"/>
                <a:gd name="connsiteX1" fmla="*/ 19050 w 22225"/>
                <a:gd name="connsiteY1" fmla="*/ 285750 h 514350"/>
                <a:gd name="connsiteX2" fmla="*/ 19050 w 22225"/>
                <a:gd name="connsiteY2" fmla="*/ 514350 h 514350"/>
                <a:gd name="connsiteX3" fmla="*/ 19050 w 22225"/>
                <a:gd name="connsiteY3" fmla="*/ 51435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25" h="514350">
                  <a:moveTo>
                    <a:pt x="0" y="0"/>
                  </a:moveTo>
                  <a:cubicBezTo>
                    <a:pt x="7937" y="100012"/>
                    <a:pt x="15875" y="200025"/>
                    <a:pt x="19050" y="285750"/>
                  </a:cubicBezTo>
                  <a:cubicBezTo>
                    <a:pt x="22225" y="371475"/>
                    <a:pt x="19050" y="514350"/>
                    <a:pt x="19050" y="514350"/>
                  </a:cubicBezTo>
                  <a:lnTo>
                    <a:pt x="19050" y="514350"/>
                  </a:ln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1" name="19 Forma libre"/>
            <p:cNvSpPr/>
            <p:nvPr/>
          </p:nvSpPr>
          <p:spPr>
            <a:xfrm>
              <a:off x="7156450" y="3657600"/>
              <a:ext cx="73025" cy="1073150"/>
            </a:xfrm>
            <a:custGeom>
              <a:avLst/>
              <a:gdLst>
                <a:gd name="connsiteX0" fmla="*/ 6350 w 73025"/>
                <a:gd name="connsiteY0" fmla="*/ 0 h 1073150"/>
                <a:gd name="connsiteX1" fmla="*/ 63500 w 73025"/>
                <a:gd name="connsiteY1" fmla="*/ 342900 h 1073150"/>
                <a:gd name="connsiteX2" fmla="*/ 63500 w 73025"/>
                <a:gd name="connsiteY2" fmla="*/ 666750 h 1073150"/>
                <a:gd name="connsiteX3" fmla="*/ 44450 w 73025"/>
                <a:gd name="connsiteY3" fmla="*/ 914400 h 1073150"/>
                <a:gd name="connsiteX4" fmla="*/ 6350 w 73025"/>
                <a:gd name="connsiteY4" fmla="*/ 1047750 h 1073150"/>
                <a:gd name="connsiteX5" fmla="*/ 6350 w 73025"/>
                <a:gd name="connsiteY5" fmla="*/ 1066800 h 1073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3025" h="1073150">
                  <a:moveTo>
                    <a:pt x="6350" y="0"/>
                  </a:moveTo>
                  <a:cubicBezTo>
                    <a:pt x="30162" y="115887"/>
                    <a:pt x="53975" y="231775"/>
                    <a:pt x="63500" y="342900"/>
                  </a:cubicBezTo>
                  <a:cubicBezTo>
                    <a:pt x="73025" y="454025"/>
                    <a:pt x="66675" y="571500"/>
                    <a:pt x="63500" y="666750"/>
                  </a:cubicBezTo>
                  <a:cubicBezTo>
                    <a:pt x="60325" y="762000"/>
                    <a:pt x="53975" y="850900"/>
                    <a:pt x="44450" y="914400"/>
                  </a:cubicBezTo>
                  <a:cubicBezTo>
                    <a:pt x="34925" y="977900"/>
                    <a:pt x="12700" y="1022350"/>
                    <a:pt x="6350" y="1047750"/>
                  </a:cubicBezTo>
                  <a:cubicBezTo>
                    <a:pt x="0" y="1073150"/>
                    <a:pt x="3175" y="1069975"/>
                    <a:pt x="6350" y="1066800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103" name="22 Forma libre"/>
          <p:cNvSpPr/>
          <p:nvPr/>
        </p:nvSpPr>
        <p:spPr>
          <a:xfrm>
            <a:off x="5884866" y="3943350"/>
            <a:ext cx="2590975" cy="1115944"/>
          </a:xfrm>
          <a:custGeom>
            <a:avLst/>
            <a:gdLst>
              <a:gd name="connsiteX0" fmla="*/ 0 w 3308350"/>
              <a:gd name="connsiteY0" fmla="*/ 552450 h 1346200"/>
              <a:gd name="connsiteX1" fmla="*/ 209550 w 3308350"/>
              <a:gd name="connsiteY1" fmla="*/ 342900 h 1346200"/>
              <a:gd name="connsiteX2" fmla="*/ 571500 w 3308350"/>
              <a:gd name="connsiteY2" fmla="*/ 133350 h 1346200"/>
              <a:gd name="connsiteX3" fmla="*/ 1009650 w 3308350"/>
              <a:gd name="connsiteY3" fmla="*/ 38100 h 1346200"/>
              <a:gd name="connsiteX4" fmla="*/ 1257300 w 3308350"/>
              <a:gd name="connsiteY4" fmla="*/ 0 h 1346200"/>
              <a:gd name="connsiteX5" fmla="*/ 1733550 w 3308350"/>
              <a:gd name="connsiteY5" fmla="*/ 38100 h 1346200"/>
              <a:gd name="connsiteX6" fmla="*/ 2286000 w 3308350"/>
              <a:gd name="connsiteY6" fmla="*/ 228600 h 1346200"/>
              <a:gd name="connsiteX7" fmla="*/ 2705100 w 3308350"/>
              <a:gd name="connsiteY7" fmla="*/ 514350 h 1346200"/>
              <a:gd name="connsiteX8" fmla="*/ 2971800 w 3308350"/>
              <a:gd name="connsiteY8" fmla="*/ 781050 h 1346200"/>
              <a:gd name="connsiteX9" fmla="*/ 3257550 w 3308350"/>
              <a:gd name="connsiteY9" fmla="*/ 1181100 h 1346200"/>
              <a:gd name="connsiteX10" fmla="*/ 3276600 w 3308350"/>
              <a:gd name="connsiteY10" fmla="*/ 1333500 h 1346200"/>
              <a:gd name="connsiteX11" fmla="*/ 3276600 w 3308350"/>
              <a:gd name="connsiteY11" fmla="*/ 1257300 h 1346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308350" h="1346200">
                <a:moveTo>
                  <a:pt x="0" y="552450"/>
                </a:moveTo>
                <a:cubicBezTo>
                  <a:pt x="57150" y="482600"/>
                  <a:pt x="114300" y="412750"/>
                  <a:pt x="209550" y="342900"/>
                </a:cubicBezTo>
                <a:cubicBezTo>
                  <a:pt x="304800" y="273050"/>
                  <a:pt x="438150" y="184150"/>
                  <a:pt x="571500" y="133350"/>
                </a:cubicBezTo>
                <a:cubicBezTo>
                  <a:pt x="704850" y="82550"/>
                  <a:pt x="895350" y="60325"/>
                  <a:pt x="1009650" y="38100"/>
                </a:cubicBezTo>
                <a:cubicBezTo>
                  <a:pt x="1123950" y="15875"/>
                  <a:pt x="1136650" y="0"/>
                  <a:pt x="1257300" y="0"/>
                </a:cubicBezTo>
                <a:cubicBezTo>
                  <a:pt x="1377950" y="0"/>
                  <a:pt x="1562100" y="0"/>
                  <a:pt x="1733550" y="38100"/>
                </a:cubicBezTo>
                <a:cubicBezTo>
                  <a:pt x="1905000" y="76200"/>
                  <a:pt x="2124075" y="149225"/>
                  <a:pt x="2286000" y="228600"/>
                </a:cubicBezTo>
                <a:cubicBezTo>
                  <a:pt x="2447925" y="307975"/>
                  <a:pt x="2590800" y="422275"/>
                  <a:pt x="2705100" y="514350"/>
                </a:cubicBezTo>
                <a:cubicBezTo>
                  <a:pt x="2819400" y="606425"/>
                  <a:pt x="2879725" y="669925"/>
                  <a:pt x="2971800" y="781050"/>
                </a:cubicBezTo>
                <a:cubicBezTo>
                  <a:pt x="3063875" y="892175"/>
                  <a:pt x="3206750" y="1089025"/>
                  <a:pt x="3257550" y="1181100"/>
                </a:cubicBezTo>
                <a:cubicBezTo>
                  <a:pt x="3308350" y="1273175"/>
                  <a:pt x="3273425" y="1320800"/>
                  <a:pt x="3276600" y="1333500"/>
                </a:cubicBezTo>
                <a:cubicBezTo>
                  <a:pt x="3279775" y="1346200"/>
                  <a:pt x="3279775" y="1260475"/>
                  <a:pt x="3276600" y="125730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04" name="30 Grupo"/>
          <p:cNvGrpSpPr/>
          <p:nvPr/>
        </p:nvGrpSpPr>
        <p:grpSpPr>
          <a:xfrm>
            <a:off x="6878823" y="4345019"/>
            <a:ext cx="4307584" cy="1139172"/>
            <a:chOff x="2819400" y="1143000"/>
            <a:chExt cx="5372100" cy="1390650"/>
          </a:xfrm>
        </p:grpSpPr>
        <p:cxnSp>
          <p:nvCxnSpPr>
            <p:cNvPr id="105" name="24 Conector recto de flecha"/>
            <p:cNvCxnSpPr/>
            <p:nvPr/>
          </p:nvCxnSpPr>
          <p:spPr>
            <a:xfrm flipV="1">
              <a:off x="2819400" y="1143000"/>
              <a:ext cx="5314950" cy="1390650"/>
            </a:xfrm>
            <a:prstGeom prst="straightConnector1">
              <a:avLst/>
            </a:prstGeom>
            <a:ln w="31750">
              <a:solidFill>
                <a:srgbClr val="FF66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25 CuadroTexto"/>
            <p:cNvSpPr txBox="1"/>
            <p:nvPr/>
          </p:nvSpPr>
          <p:spPr>
            <a:xfrm>
              <a:off x="7639050" y="1676400"/>
              <a:ext cx="552450" cy="338554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600" b="1" dirty="0"/>
                <a:t>30°</a:t>
              </a:r>
              <a:endParaRPr lang="es-CL" sz="1600" b="1" dirty="0"/>
            </a:p>
          </p:txBody>
        </p:sp>
        <p:sp>
          <p:nvSpPr>
            <p:cNvPr id="107" name="27 Flecha arriba"/>
            <p:cNvSpPr/>
            <p:nvPr/>
          </p:nvSpPr>
          <p:spPr>
            <a:xfrm>
              <a:off x="7829550" y="1238250"/>
              <a:ext cx="171450" cy="438150"/>
            </a:xfrm>
            <a:prstGeom prst="upArrow">
              <a:avLst/>
            </a:prstGeom>
            <a:solidFill>
              <a:srgbClr val="FFFF00"/>
            </a:solidFill>
            <a:ln w="158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8" name="29 Flecha arriba"/>
            <p:cNvSpPr/>
            <p:nvPr/>
          </p:nvSpPr>
          <p:spPr>
            <a:xfrm rot="10800000">
              <a:off x="7829550" y="2000250"/>
              <a:ext cx="171450" cy="533400"/>
            </a:xfrm>
            <a:prstGeom prst="upArrow">
              <a:avLst>
                <a:gd name="adj1" fmla="val 50000"/>
                <a:gd name="adj2" fmla="val 47674"/>
              </a:avLst>
            </a:prstGeom>
            <a:solidFill>
              <a:srgbClr val="FFFF00"/>
            </a:solidFill>
            <a:ln w="158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de flecha 11"/>
          <p:cNvCxnSpPr/>
          <p:nvPr/>
        </p:nvCxnSpPr>
        <p:spPr>
          <a:xfrm>
            <a:off x="5532434" y="4922314"/>
            <a:ext cx="1134961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/>
          <p:nvPr/>
        </p:nvCxnSpPr>
        <p:spPr>
          <a:xfrm flipV="1">
            <a:off x="5918440" y="5451250"/>
            <a:ext cx="278242" cy="460722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8409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02" grpId="0" animBg="1"/>
      <p:bldP spid="46" grpId="0"/>
      <p:bldP spid="44" grpId="0"/>
      <p:bldP spid="45" grpId="0"/>
      <p:bldP spid="48" grpId="0" animBg="1"/>
      <p:bldP spid="50" grpId="0" animBg="1"/>
      <p:bldP spid="51" grpId="0" animBg="1"/>
      <p:bldP spid="1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6" name="Grupo 5"/>
          <p:cNvGrpSpPr/>
          <p:nvPr/>
        </p:nvGrpSpPr>
        <p:grpSpPr>
          <a:xfrm>
            <a:off x="386305" y="232524"/>
            <a:ext cx="4162878" cy="605996"/>
            <a:chOff x="585087" y="3176453"/>
            <a:chExt cx="4162878" cy="605996"/>
          </a:xfrm>
        </p:grpSpPr>
        <p:cxnSp>
          <p:nvCxnSpPr>
            <p:cNvPr id="8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150 Grupo"/>
            <p:cNvGrpSpPr/>
            <p:nvPr/>
          </p:nvGrpSpPr>
          <p:grpSpPr>
            <a:xfrm>
              <a:off x="585087" y="3176453"/>
              <a:ext cx="603960" cy="568616"/>
              <a:chOff x="3316079" y="3473837"/>
              <a:chExt cx="425215" cy="478301"/>
            </a:xfrm>
          </p:grpSpPr>
          <p:sp>
            <p:nvSpPr>
              <p:cNvPr id="11" name="148 Elipse"/>
              <p:cNvSpPr/>
              <p:nvPr/>
            </p:nvSpPr>
            <p:spPr>
              <a:xfrm>
                <a:off x="3316079" y="3473837"/>
                <a:ext cx="391851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12" name="149 CuadroTexto"/>
              <p:cNvSpPr txBox="1"/>
              <p:nvPr/>
            </p:nvSpPr>
            <p:spPr>
              <a:xfrm>
                <a:off x="3389602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10" name="CuadroTexto 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Grupo 12"/>
          <p:cNvGrpSpPr/>
          <p:nvPr/>
        </p:nvGrpSpPr>
        <p:grpSpPr>
          <a:xfrm>
            <a:off x="4424340" y="1115852"/>
            <a:ext cx="2486320" cy="561189"/>
            <a:chOff x="6764709" y="3681660"/>
            <a:chExt cx="6173265" cy="1629035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5" name="Rectángulo 14"/>
            <p:cNvSpPr/>
            <p:nvPr/>
          </p:nvSpPr>
          <p:spPr>
            <a:xfrm>
              <a:off x="7325976" y="3998549"/>
              <a:ext cx="4771251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Fragmentación</a:t>
              </a:r>
            </a:p>
          </p:txBody>
        </p:sp>
      </p:grpSp>
      <p:sp>
        <p:nvSpPr>
          <p:cNvPr id="16" name="148 Elipse"/>
          <p:cNvSpPr/>
          <p:nvPr/>
        </p:nvSpPr>
        <p:spPr>
          <a:xfrm>
            <a:off x="3585054" y="1196246"/>
            <a:ext cx="491427" cy="48079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7" name="149 CuadroTexto"/>
          <p:cNvSpPr txBox="1"/>
          <p:nvPr/>
        </p:nvSpPr>
        <p:spPr>
          <a:xfrm>
            <a:off x="3659969" y="1227213"/>
            <a:ext cx="406987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</a:rPr>
              <a:t>C</a:t>
            </a:r>
          </a:p>
        </p:txBody>
      </p:sp>
      <p:sp>
        <p:nvSpPr>
          <p:cNvPr id="28" name="5 CuadroTexto"/>
          <p:cNvSpPr txBox="1"/>
          <p:nvPr/>
        </p:nvSpPr>
        <p:spPr>
          <a:xfrm>
            <a:off x="5446738" y="2388630"/>
            <a:ext cx="5746012" cy="164660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La atenuación de los fragmentos se debe al roce con el aire y su energía cinética decrece en razón:</a:t>
            </a:r>
          </a:p>
          <a:p>
            <a:r>
              <a:rPr lang="es-MX" sz="1400" dirty="0"/>
              <a:t>                                  EK =1/ R2     o      EK =1/ R</a:t>
            </a:r>
          </a:p>
          <a:p>
            <a:endParaRPr lang="es-MX" sz="1400" dirty="0"/>
          </a:p>
          <a:p>
            <a:r>
              <a:rPr lang="es-MX" sz="1400" dirty="0"/>
              <a:t>Donde R es la distancia desde el punto de detonación</a:t>
            </a:r>
          </a:p>
          <a:p>
            <a:endParaRPr lang="es-MX" sz="1400" dirty="0"/>
          </a:p>
          <a:p>
            <a:pPr algn="ctr"/>
            <a:r>
              <a:rPr lang="es-MX" sz="1400" dirty="0"/>
              <a:t>(En el aire: EK =1/ R3  )</a:t>
            </a:r>
            <a:endParaRPr lang="es-CL" sz="1400" dirty="0"/>
          </a:p>
        </p:txBody>
      </p:sp>
      <p:grpSp>
        <p:nvGrpSpPr>
          <p:cNvPr id="31" name="Grupo 30"/>
          <p:cNvGrpSpPr/>
          <p:nvPr/>
        </p:nvGrpSpPr>
        <p:grpSpPr>
          <a:xfrm>
            <a:off x="5446737" y="4326098"/>
            <a:ext cx="5785919" cy="1907268"/>
            <a:chOff x="89209" y="885836"/>
            <a:chExt cx="4787590" cy="5648167"/>
          </a:xfrm>
        </p:grpSpPr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3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3 CuadroTexto"/>
            <p:cNvSpPr txBox="1">
              <a:spLocks noChangeArrowheads="1"/>
            </p:cNvSpPr>
            <p:nvPr/>
          </p:nvSpPr>
          <p:spPr bwMode="auto">
            <a:xfrm>
              <a:off x="171324" y="1051606"/>
              <a:ext cx="1270401" cy="898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s-CL" altLang="es-ES" sz="2000" b="1" dirty="0">
                  <a:solidFill>
                    <a:schemeClr val="bg1"/>
                  </a:solidFill>
                  <a:latin typeface="High Tower Text" panose="02040502050506030303" pitchFamily="18" charset="0"/>
                  <a:cs typeface="+mn-cs"/>
                </a:rPr>
                <a:t>EJEMPLO</a:t>
              </a:r>
            </a:p>
          </p:txBody>
        </p:sp>
      </p:grpSp>
      <p:sp>
        <p:nvSpPr>
          <p:cNvPr id="36" name="3 CuadroTexto"/>
          <p:cNvSpPr txBox="1">
            <a:spLocks noChangeArrowheads="1"/>
          </p:cNvSpPr>
          <p:nvPr/>
        </p:nvSpPr>
        <p:spPr bwMode="auto">
          <a:xfrm>
            <a:off x="5545975" y="4816772"/>
            <a:ext cx="56467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es-MX" sz="1400" dirty="0">
                <a:solidFill>
                  <a:schemeClr val="bg1"/>
                </a:solidFill>
                <a:latin typeface="+mn-lt"/>
                <a:cs typeface="+mn-cs"/>
              </a:rPr>
              <a:t>Un fragmento de 0.324 gramos impulsado a 1800 m/s, es frenado a la mitad de su velocidad en 11,2 mts.</a:t>
            </a:r>
          </a:p>
          <a:p>
            <a:pPr algn="just"/>
            <a:r>
              <a:rPr lang="es-MX" sz="1400" dirty="0">
                <a:solidFill>
                  <a:schemeClr val="bg1"/>
                </a:solidFill>
                <a:latin typeface="+mn-lt"/>
                <a:cs typeface="+mn-cs"/>
              </a:rPr>
              <a:t>Al aumentar la masa 10 veces a 32,4 gms. se observa que este fragmento pierde la mitad de su velocidad a los 53 mts.</a:t>
            </a:r>
          </a:p>
          <a:p>
            <a:pPr algn="just"/>
            <a:r>
              <a:rPr lang="es-MX" sz="1400" dirty="0">
                <a:solidFill>
                  <a:schemeClr val="bg1"/>
                </a:solidFill>
                <a:latin typeface="+mn-lt"/>
                <a:cs typeface="+mn-cs"/>
              </a:rPr>
              <a:t>A Mayor masa del fragmento, Mayor radio de daños de la cabeza de combate.</a:t>
            </a:r>
            <a:endParaRPr lang="es-CL" sz="14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35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79832" y="1943100"/>
            <a:ext cx="4242500" cy="4871047"/>
          </a:xfrm>
          <a:prstGeom prst="rect">
            <a:avLst/>
          </a:prstGeom>
          <a:solidFill>
            <a:srgbClr val="00206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548176" y="2199949"/>
            <a:ext cx="35829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chemeClr val="bg1"/>
                </a:solidFill>
              </a:rPr>
              <a:t>La cantidad de explosivo que porta un proyectil de artillería y misiles, no le permiten generar una onda de choque potente.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550432" y="3208820"/>
            <a:ext cx="368179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</a:rPr>
              <a:t>Los fragmentos de la carcaza de la cabeza de combate </a:t>
            </a:r>
            <a:r>
              <a:rPr lang="es-MX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aumentan</a:t>
            </a:r>
            <a:r>
              <a:rPr lang="es-MX" sz="1400" dirty="0">
                <a:solidFill>
                  <a:srgbClr val="FFFF00"/>
                </a:solidFill>
              </a:rPr>
              <a:t> </a:t>
            </a:r>
            <a:r>
              <a:rPr lang="es-MX" sz="1400" dirty="0">
                <a:solidFill>
                  <a:schemeClr val="bg1"/>
                </a:solidFill>
              </a:rPr>
              <a:t>el radio del volumen de daños gracias a su energía cinética mayor a la de los gases de la detonación. </a:t>
            </a:r>
          </a:p>
          <a:p>
            <a:r>
              <a:rPr lang="es-MX" sz="1400" dirty="0">
                <a:solidFill>
                  <a:schemeClr val="bg1"/>
                </a:solidFill>
              </a:rPr>
              <a:t>El 30% de la energía del explosivo se emplea en romper la carcaza</a:t>
            </a:r>
            <a:endParaRPr lang="es-CL" sz="1400" dirty="0">
              <a:solidFill>
                <a:schemeClr val="bg1"/>
              </a:solidFill>
            </a:endParaRPr>
          </a:p>
          <a:p>
            <a:pPr algn="just"/>
            <a:endParaRPr lang="es-ES_tradnl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564385" y="4823960"/>
            <a:ext cx="36538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</a:rPr>
              <a:t>El </a:t>
            </a:r>
            <a:r>
              <a:rPr lang="es-MX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tamaño y velocidad </a:t>
            </a:r>
            <a:r>
              <a:rPr lang="es-MX" sz="1400" dirty="0">
                <a:solidFill>
                  <a:schemeClr val="bg1"/>
                </a:solidFill>
              </a:rPr>
              <a:t>de los fragmentos de la carcaza son vitales para dañar el blanco y esto depende de :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solidFill>
                  <a:schemeClr val="bg1"/>
                </a:solidFill>
              </a:rPr>
              <a:t>Tamaño y forma del prefragmentado de la carcaza (diseño en fábrica)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solidFill>
                  <a:schemeClr val="bg1"/>
                </a:solidFill>
              </a:rPr>
              <a:t>Relacion entre cantidad de explosivo y material de la carcaza.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solidFill>
                  <a:schemeClr val="bg1"/>
                </a:solidFill>
              </a:rPr>
              <a:t>Capacidad de ruptura del explosivo usado.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37" name="148 Elipse"/>
          <p:cNvSpPr/>
          <p:nvPr/>
        </p:nvSpPr>
        <p:spPr>
          <a:xfrm>
            <a:off x="341798" y="2546886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8" name="148 Elipse"/>
          <p:cNvSpPr/>
          <p:nvPr/>
        </p:nvSpPr>
        <p:spPr>
          <a:xfrm>
            <a:off x="351323" y="3813711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9" name="148 Elipse"/>
          <p:cNvSpPr/>
          <p:nvPr/>
        </p:nvSpPr>
        <p:spPr>
          <a:xfrm>
            <a:off x="370373" y="5785386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41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6" grpId="0"/>
      <p:bldP spid="18" grpId="0"/>
      <p:bldP spid="19" grpId="0"/>
      <p:bldP spid="20" grpId="0"/>
      <p:bldP spid="37" grpId="0" animBg="1"/>
      <p:bldP spid="38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06" y="443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10631" y="1361137"/>
            <a:ext cx="417150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CARCAZA </a:t>
            </a:r>
            <a:r>
              <a:rPr lang="en-US" sz="14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una </a:t>
            </a:r>
            <a:r>
              <a:rPr lang="en-US" sz="16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CABEZA de COMBATE de FRAGMENTACION.</a:t>
            </a:r>
            <a:r>
              <a:rPr lang="en-US" sz="14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MARCADA INTERNAMENTE CON MUESCAS</a:t>
            </a:r>
            <a:endParaRPr lang="es-ES" sz="1400" b="1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0" name="Picture 4" descr="Explorar000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7304" y="2313200"/>
            <a:ext cx="3275635" cy="401487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sp>
        <p:nvSpPr>
          <p:cNvPr id="11" name="Rectángulo 10"/>
          <p:cNvSpPr/>
          <p:nvPr/>
        </p:nvSpPr>
        <p:spPr>
          <a:xfrm>
            <a:off x="4621121" y="1361137"/>
            <a:ext cx="262977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PREFAGMENTACIÓN EXTERNA </a:t>
            </a:r>
            <a:r>
              <a:rPr lang="en-US" sz="16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una GRANADA </a:t>
            </a:r>
            <a:endParaRPr lang="es-ES" sz="16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2" name="Picture 4" descr="Explorar000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91189" y="3148682"/>
            <a:ext cx="2859706" cy="1450432"/>
          </a:xfrm>
          <a:prstGeom prst="rect">
            <a:avLst/>
          </a:prstGeom>
          <a:noFill/>
        </p:spPr>
      </p:pic>
      <p:sp>
        <p:nvSpPr>
          <p:cNvPr id="13" name="Rectángulo 12"/>
          <p:cNvSpPr/>
          <p:nvPr/>
        </p:nvSpPr>
        <p:spPr>
          <a:xfrm>
            <a:off x="8144562" y="1318602"/>
            <a:ext cx="342366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CARCAZA </a:t>
            </a:r>
            <a:r>
              <a:rPr lang="en-US" sz="14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una </a:t>
            </a:r>
            <a:r>
              <a:rPr lang="en-US" sz="16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CABEZA de COMBATE de FRAGMENTACION,</a:t>
            </a:r>
            <a:r>
              <a:rPr lang="en-US" sz="14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MARCADA INTERNAMENTE CON MUESCAS</a:t>
            </a:r>
            <a:endParaRPr lang="es-ES" sz="1400" b="1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Picture 4" descr="Explorar00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7605" y="3027317"/>
            <a:ext cx="4217581" cy="20421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15" name="17 CuadroTexto"/>
          <p:cNvSpPr txBox="1"/>
          <p:nvPr/>
        </p:nvSpPr>
        <p:spPr>
          <a:xfrm>
            <a:off x="10784970" y="4185387"/>
            <a:ext cx="6273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/>
              <a:t>(45°)</a:t>
            </a:r>
            <a:endParaRPr lang="es-CL" sz="1600" b="1" dirty="0"/>
          </a:p>
        </p:txBody>
      </p:sp>
      <p:sp>
        <p:nvSpPr>
          <p:cNvPr id="16" name="18 CuadroTexto"/>
          <p:cNvSpPr txBox="1"/>
          <p:nvPr/>
        </p:nvSpPr>
        <p:spPr>
          <a:xfrm>
            <a:off x="8319744" y="4213162"/>
            <a:ext cx="6060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/>
              <a:t>(45°)</a:t>
            </a:r>
            <a:endParaRPr lang="es-CL" sz="1600" b="1" dirty="0"/>
          </a:p>
        </p:txBody>
      </p:sp>
      <p:grpSp>
        <p:nvGrpSpPr>
          <p:cNvPr id="17" name="8 Grupo"/>
          <p:cNvGrpSpPr/>
          <p:nvPr/>
        </p:nvGrpSpPr>
        <p:grpSpPr>
          <a:xfrm>
            <a:off x="9748797" y="2889835"/>
            <a:ext cx="523283" cy="2047980"/>
            <a:chOff x="13045505" y="5226430"/>
            <a:chExt cx="819151" cy="3243970"/>
          </a:xfrm>
        </p:grpSpPr>
        <p:cxnSp>
          <p:nvCxnSpPr>
            <p:cNvPr id="19" name="5 Conector recto de flecha"/>
            <p:cNvCxnSpPr/>
            <p:nvPr/>
          </p:nvCxnSpPr>
          <p:spPr>
            <a:xfrm flipH="1">
              <a:off x="13407456" y="5226430"/>
              <a:ext cx="457200" cy="7239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7 Conector recto de flecha"/>
            <p:cNvCxnSpPr/>
            <p:nvPr/>
          </p:nvCxnSpPr>
          <p:spPr>
            <a:xfrm flipH="1">
              <a:off x="13045505" y="5226430"/>
              <a:ext cx="819151" cy="324397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o 20"/>
          <p:cNvGrpSpPr/>
          <p:nvPr/>
        </p:nvGrpSpPr>
        <p:grpSpPr>
          <a:xfrm>
            <a:off x="9692386" y="2313200"/>
            <a:ext cx="1292258" cy="562925"/>
            <a:chOff x="-14326" y="2421840"/>
            <a:chExt cx="1471832" cy="95565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2" name="Rectángulo redondeado 21"/>
            <p:cNvSpPr/>
            <p:nvPr/>
          </p:nvSpPr>
          <p:spPr>
            <a:xfrm>
              <a:off x="-14326" y="2442884"/>
              <a:ext cx="1471832" cy="934613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ctángulo 22"/>
            <p:cNvSpPr/>
            <p:nvPr/>
          </p:nvSpPr>
          <p:spPr>
            <a:xfrm>
              <a:off x="40422" y="2421840"/>
              <a:ext cx="1417084" cy="879865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200" b="1" kern="1200" dirty="0"/>
                <a:t>Máxima densidad de Fragmentos</a:t>
              </a:r>
              <a:endParaRPr lang="es-US" sz="1100" b="1" kern="1200" dirty="0"/>
            </a:p>
          </p:txBody>
        </p:sp>
      </p:grpSp>
      <p:cxnSp>
        <p:nvCxnSpPr>
          <p:cNvPr id="25" name="10 Conector recto de flecha"/>
          <p:cNvCxnSpPr/>
          <p:nvPr/>
        </p:nvCxnSpPr>
        <p:spPr>
          <a:xfrm flipV="1">
            <a:off x="7577969" y="4147025"/>
            <a:ext cx="3207001" cy="922489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13 Conector recto de flecha"/>
          <p:cNvCxnSpPr/>
          <p:nvPr/>
        </p:nvCxnSpPr>
        <p:spPr>
          <a:xfrm flipV="1">
            <a:off x="7559954" y="4213162"/>
            <a:ext cx="1477720" cy="875845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/>
          <p:cNvGrpSpPr/>
          <p:nvPr/>
        </p:nvGrpSpPr>
        <p:grpSpPr>
          <a:xfrm>
            <a:off x="7001927" y="5134197"/>
            <a:ext cx="1116054" cy="566006"/>
            <a:chOff x="3343519" y="315959"/>
            <a:chExt cx="1471832" cy="65530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8" name="Rectángulo redondeado 27"/>
            <p:cNvSpPr/>
            <p:nvPr/>
          </p:nvSpPr>
          <p:spPr>
            <a:xfrm>
              <a:off x="3343519" y="315959"/>
              <a:ext cx="1471832" cy="655305"/>
            </a:xfrm>
            <a:prstGeom prst="roundRect">
              <a:avLst>
                <a:gd name="adj" fmla="val 10000"/>
              </a:avLst>
            </a:prstGeom>
            <a:solidFill>
              <a:srgbClr val="00B05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Rectángulo 28"/>
            <p:cNvSpPr/>
            <p:nvPr/>
          </p:nvSpPr>
          <p:spPr>
            <a:xfrm>
              <a:off x="3394651" y="318958"/>
              <a:ext cx="1417085" cy="627931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200" b="1" dirty="0"/>
                <a:t>Menor densidad de Fragmentos</a:t>
              </a:r>
              <a:endParaRPr lang="es-US" sz="1200" b="1" dirty="0"/>
            </a:p>
          </p:txBody>
        </p:sp>
      </p:grpSp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07147" y="5857285"/>
            <a:ext cx="4298495" cy="87346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33" name="Rectángulo 32"/>
          <p:cNvSpPr/>
          <p:nvPr/>
        </p:nvSpPr>
        <p:spPr>
          <a:xfrm>
            <a:off x="7707415" y="5880008"/>
            <a:ext cx="42577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>
                <a:solidFill>
                  <a:schemeClr val="bg1"/>
                </a:solidFill>
              </a:rPr>
              <a:t>Algunos misiles pueden orientar los fragmentos hacia el blanco de acuerdo al funcionamiento de sus sensores y espoletas.</a:t>
            </a:r>
            <a:endParaRPr lang="es-CL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3" grpId="0"/>
      <p:bldP spid="15" grpId="0"/>
      <p:bldP spid="16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9" y="443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9345600"/>
              </p:ext>
            </p:extLst>
          </p:nvPr>
        </p:nvGraphicFramePr>
        <p:xfrm>
          <a:off x="2840859" y="1186840"/>
          <a:ext cx="1522331" cy="5223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4" imgW="3476190" imgH="11933333" progId="">
                  <p:embed/>
                </p:oleObj>
              </mc:Choice>
              <mc:Fallback>
                <p:oleObj name="Fotografía de Photo Editor" r:id="rId4" imgW="3476190" imgH="11933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0859" y="1186840"/>
                        <a:ext cx="1522331" cy="52238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0618721"/>
              </p:ext>
            </p:extLst>
          </p:nvPr>
        </p:nvGraphicFramePr>
        <p:xfrm>
          <a:off x="5295015" y="1165667"/>
          <a:ext cx="1303782" cy="53766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6" imgW="3209524" imgH="13232072" progId="">
                  <p:embed/>
                </p:oleObj>
              </mc:Choice>
              <mc:Fallback>
                <p:oleObj name="Fotografía de Photo Editor" r:id="rId6" imgW="3209524" imgH="13232072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5015" y="1165667"/>
                        <a:ext cx="1303782" cy="53766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0131132"/>
              </p:ext>
            </p:extLst>
          </p:nvPr>
        </p:nvGraphicFramePr>
        <p:xfrm>
          <a:off x="7415818" y="1186840"/>
          <a:ext cx="1807851" cy="51907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8" imgW="4619048" imgH="13266667" progId="">
                  <p:embed/>
                </p:oleObj>
              </mc:Choice>
              <mc:Fallback>
                <p:oleObj name="Fotografía de Photo Editor" r:id="rId8" imgW="4619048" imgH="13266667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5818" y="1186840"/>
                        <a:ext cx="1807851" cy="51907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4283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820976" y="1649295"/>
            <a:ext cx="68619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5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Penetración de Blancos</a:t>
            </a:r>
          </a:p>
        </p:txBody>
      </p:sp>
      <p:sp>
        <p:nvSpPr>
          <p:cNvPr id="9" name="Rectangle 48"/>
          <p:cNvSpPr/>
          <p:nvPr/>
        </p:nvSpPr>
        <p:spPr>
          <a:xfrm>
            <a:off x="5089082" y="2882234"/>
            <a:ext cx="1908000" cy="72000"/>
          </a:xfrm>
          <a:prstGeom prst="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001036" y="4797195"/>
            <a:ext cx="35264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Por aumento de la </a:t>
            </a:r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ENERGÍA CINÉTICA </a:t>
            </a:r>
            <a:r>
              <a:rPr lang="es-ES_tradnl" dirty="0">
                <a:solidFill>
                  <a:schemeClr val="bg1"/>
                </a:solidFill>
              </a:rPr>
              <a:t>del proyectil, al impacto sobre el blanco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7919685" y="4608705"/>
            <a:ext cx="35264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Por impacto de una </a:t>
            </a:r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CARGA PREFORMADA    </a:t>
            </a:r>
          </a:p>
          <a:p>
            <a:pPr algn="just"/>
            <a:r>
              <a:rPr lang="es-ES_tradnl" dirty="0">
                <a:solidFill>
                  <a:schemeClr val="bg1"/>
                </a:solidFill>
              </a:rPr>
              <a:t>(Efecto MUNROE)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806" y="434378"/>
            <a:ext cx="1066551" cy="1066551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2314576" y="3218673"/>
            <a:ext cx="781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2000" dirty="0">
                <a:solidFill>
                  <a:schemeClr val="bg1"/>
                </a:solidFill>
              </a:rPr>
              <a:t>La penetración de blancos se logra por alguno de los siguientes métodos: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393178" y="3884126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chemeClr val="bg1">
                    <a:alpha val="50000"/>
                  </a:schemeClr>
                </a:solidFill>
              </a:rPr>
              <a:t>1</a:t>
            </a:r>
            <a:endParaRPr lang="es-ES_tradnl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9255119" y="3764270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7" name="Rectangle 48"/>
          <p:cNvSpPr/>
          <p:nvPr/>
        </p:nvSpPr>
        <p:spPr>
          <a:xfrm>
            <a:off x="2512020" y="4607353"/>
            <a:ext cx="396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8" name="Rectangle 48"/>
          <p:cNvSpPr/>
          <p:nvPr/>
        </p:nvSpPr>
        <p:spPr>
          <a:xfrm>
            <a:off x="9362932" y="4480242"/>
            <a:ext cx="396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261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5" grpId="0"/>
      <p:bldP spid="16" grpId="0"/>
      <p:bldP spid="17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86" y="3353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662186" y="735895"/>
            <a:ext cx="69430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Energía Cinética del Proyectil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upo 20"/>
          <p:cNvGrpSpPr/>
          <p:nvPr/>
        </p:nvGrpSpPr>
        <p:grpSpPr>
          <a:xfrm>
            <a:off x="3120462" y="1751228"/>
            <a:ext cx="6035709" cy="1424611"/>
            <a:chOff x="89209" y="885836"/>
            <a:chExt cx="4787590" cy="5648167"/>
          </a:xfrm>
        </p:grpSpPr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3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CuadroTexto 23"/>
          <p:cNvSpPr txBox="1"/>
          <p:nvPr/>
        </p:nvSpPr>
        <p:spPr>
          <a:xfrm>
            <a:off x="3211033" y="1796453"/>
            <a:ext cx="581955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La Energía Cinética de un proyectil depende de su masa y su velocidad, las que se relacionan de acuerdo a la siguiente expresión:</a:t>
            </a:r>
          </a:p>
          <a:p>
            <a:pPr algn="just"/>
            <a:r>
              <a:rPr lang="es-MX" sz="2400" b="1" dirty="0">
                <a:solidFill>
                  <a:schemeClr val="bg1"/>
                </a:solidFill>
              </a:rPr>
              <a:t>                            E</a:t>
            </a:r>
            <a:r>
              <a:rPr lang="es-MX" sz="2400" b="1" baseline="-25000" dirty="0">
                <a:solidFill>
                  <a:schemeClr val="bg1"/>
                </a:solidFill>
              </a:rPr>
              <a:t>K</a:t>
            </a:r>
            <a:r>
              <a:rPr lang="es-MX" sz="2400" b="1" dirty="0">
                <a:solidFill>
                  <a:schemeClr val="bg1"/>
                </a:solidFill>
              </a:rPr>
              <a:t>  = </a:t>
            </a:r>
            <a:r>
              <a:rPr lang="es-MX" sz="2400" b="1" u="sng" dirty="0">
                <a:solidFill>
                  <a:schemeClr val="bg1"/>
                </a:solidFill>
              </a:rPr>
              <a:t>1</a:t>
            </a:r>
            <a:r>
              <a:rPr lang="es-MX" sz="2400" b="1" dirty="0">
                <a:solidFill>
                  <a:schemeClr val="bg1"/>
                </a:solidFill>
              </a:rPr>
              <a:t>  m * V </a:t>
            </a:r>
            <a:r>
              <a:rPr lang="es-MX" sz="2400" b="1" baseline="30000" dirty="0">
                <a:solidFill>
                  <a:schemeClr val="bg1"/>
                </a:solidFill>
              </a:rPr>
              <a:t>2</a:t>
            </a:r>
          </a:p>
        </p:txBody>
      </p:sp>
      <p:grpSp>
        <p:nvGrpSpPr>
          <p:cNvPr id="30" name="Grupo 29"/>
          <p:cNvGrpSpPr/>
          <p:nvPr/>
        </p:nvGrpSpPr>
        <p:grpSpPr>
          <a:xfrm>
            <a:off x="491633" y="3407952"/>
            <a:ext cx="11324681" cy="1169971"/>
            <a:chOff x="89209" y="885836"/>
            <a:chExt cx="4787590" cy="5648167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ángulo 2"/>
          <p:cNvSpPr/>
          <p:nvPr/>
        </p:nvSpPr>
        <p:spPr>
          <a:xfrm>
            <a:off x="585485" y="3575465"/>
            <a:ext cx="1123082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>
                <a:solidFill>
                  <a:schemeClr val="bg1"/>
                </a:solidFill>
              </a:rPr>
              <a:t>Si</a:t>
            </a:r>
            <a:r>
              <a:rPr lang="es-MX" sz="1600" dirty="0"/>
              <a:t>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 la masa </a:t>
            </a:r>
            <a:r>
              <a:rPr lang="es-MX" sz="1600" dirty="0">
                <a:solidFill>
                  <a:schemeClr val="bg1"/>
                </a:solidFill>
              </a:rPr>
              <a:t>del proyectil</a:t>
            </a:r>
            <a:r>
              <a:rPr lang="es-MX" sz="1600" dirty="0"/>
              <a:t>,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aumentará su E. Cinética</a:t>
            </a:r>
            <a:r>
              <a:rPr lang="es-MX" b="1" dirty="0">
                <a:solidFill>
                  <a:srgbClr val="FF0000"/>
                </a:solidFill>
              </a:rPr>
              <a:t> </a:t>
            </a:r>
            <a:r>
              <a:rPr lang="es-MX" sz="1600" dirty="0">
                <a:solidFill>
                  <a:schemeClr val="bg1"/>
                </a:solidFill>
              </a:rPr>
              <a:t>pero eso requiere aumentar el tamaño y peso del cañón y cargas Propelentes. Esta fue la vía usada por los acorazados, la que fue desechada.</a:t>
            </a:r>
          </a:p>
          <a:p>
            <a:pPr algn="just"/>
            <a:r>
              <a:rPr lang="es-MX" sz="1600" dirty="0">
                <a:solidFill>
                  <a:schemeClr val="bg1"/>
                </a:solidFill>
              </a:rPr>
              <a:t>Con ello se lograban grandes alcances (35.000 </a:t>
            </a:r>
            <a:r>
              <a:rPr lang="es-MX" sz="1600" dirty="0" err="1">
                <a:solidFill>
                  <a:schemeClr val="bg1"/>
                </a:solidFill>
              </a:rPr>
              <a:t>yds</a:t>
            </a:r>
            <a:r>
              <a:rPr lang="es-MX" sz="1600" dirty="0">
                <a:solidFill>
                  <a:schemeClr val="bg1"/>
                </a:solidFill>
              </a:rPr>
              <a:t>.) y proyectiles de hasta 18 pulgadas de calibre (1300. </a:t>
            </a:r>
            <a:r>
              <a:rPr lang="es-MX" sz="1600" dirty="0" err="1">
                <a:solidFill>
                  <a:schemeClr val="bg1"/>
                </a:solidFill>
              </a:rPr>
              <a:t>kgs</a:t>
            </a:r>
            <a:r>
              <a:rPr lang="es-MX" sz="1600" dirty="0">
                <a:solidFill>
                  <a:schemeClr val="bg1"/>
                </a:solidFill>
              </a:rPr>
              <a:t>) </a:t>
            </a:r>
            <a:endParaRPr lang="es-CL" sz="1600" dirty="0">
              <a:solidFill>
                <a:schemeClr val="bg1"/>
              </a:solidFill>
            </a:endParaRPr>
          </a:p>
        </p:txBody>
      </p:sp>
      <p:grpSp>
        <p:nvGrpSpPr>
          <p:cNvPr id="36" name="Grupo 35"/>
          <p:cNvGrpSpPr/>
          <p:nvPr/>
        </p:nvGrpSpPr>
        <p:grpSpPr>
          <a:xfrm>
            <a:off x="491632" y="4830754"/>
            <a:ext cx="11324681" cy="1888446"/>
            <a:chOff x="89209" y="885836"/>
            <a:chExt cx="4787590" cy="5648167"/>
          </a:xfrm>
        </p:grpSpPr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8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Rectángulo 3"/>
          <p:cNvSpPr/>
          <p:nvPr/>
        </p:nvSpPr>
        <p:spPr>
          <a:xfrm>
            <a:off x="491632" y="4885297"/>
            <a:ext cx="11273468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>
                <a:solidFill>
                  <a:schemeClr val="bg1"/>
                </a:solidFill>
              </a:rPr>
              <a:t>Si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 la velocidad </a:t>
            </a:r>
            <a:r>
              <a:rPr lang="es-MX" sz="1600" dirty="0">
                <a:solidFill>
                  <a:schemeClr val="bg1"/>
                </a:solidFill>
              </a:rPr>
              <a:t>del proyectil, aumentará su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E. Cinética </a:t>
            </a:r>
            <a:r>
              <a:rPr lang="es-MX" sz="1600" dirty="0">
                <a:solidFill>
                  <a:schemeClr val="bg1"/>
                </a:solidFill>
              </a:rPr>
              <a:t>en un factor cuadrático pero esta gran velocidad no se mantiene a distancias mayores a los 4.000 metros debido a la gran resistencia del aire (directamente proporcional)</a:t>
            </a:r>
          </a:p>
          <a:p>
            <a:pPr algn="just"/>
            <a:endParaRPr lang="es-MX" sz="200" dirty="0">
              <a:solidFill>
                <a:schemeClr val="bg1"/>
              </a:solidFill>
            </a:endParaRPr>
          </a:p>
          <a:p>
            <a:pPr algn="just"/>
            <a:r>
              <a:rPr lang="es-MX" sz="1600" dirty="0">
                <a:solidFill>
                  <a:schemeClr val="bg1"/>
                </a:solidFill>
              </a:rPr>
              <a:t>La alta velocidad requerida se logra disparando un proyectil de baja masa, adaptado para ser disparado con un cañón diseñado para uno de calibre mayor , es por esto que a esta munición se la denomina 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“munición sub calibrada”</a:t>
            </a:r>
            <a:r>
              <a:rPr lang="es-MX" sz="16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s-MX" sz="1600" dirty="0">
                <a:solidFill>
                  <a:schemeClr val="bg1"/>
                </a:solidFill>
              </a:rPr>
              <a:t>Esta solución solo se emplea en armas terrestres para penetrar blancos blindados.</a:t>
            </a:r>
          </a:p>
          <a:p>
            <a:pPr algn="just"/>
            <a:endParaRPr lang="es-MX" sz="600" dirty="0">
              <a:solidFill>
                <a:schemeClr val="bg1"/>
              </a:solidFill>
            </a:endParaRPr>
          </a:p>
          <a:p>
            <a:pPr algn="just"/>
            <a:r>
              <a:rPr lang="es-MX" sz="1600" dirty="0">
                <a:solidFill>
                  <a:schemeClr val="bg1"/>
                </a:solidFill>
              </a:rPr>
              <a:t>En armas navales, se usa para munición anti misil de corto alcance.</a:t>
            </a:r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2146025" y="840608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1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40" name="Rectangle 48"/>
          <p:cNvSpPr/>
          <p:nvPr/>
        </p:nvSpPr>
        <p:spPr>
          <a:xfrm>
            <a:off x="2200899" y="1305189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86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661407" y="758989"/>
            <a:ext cx="77916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Imagen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0251" y="1937370"/>
            <a:ext cx="4284744" cy="6711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1" name="26 CuadroTexto"/>
          <p:cNvSpPr txBox="1"/>
          <p:nvPr/>
        </p:nvSpPr>
        <p:spPr>
          <a:xfrm>
            <a:off x="4112427" y="2072890"/>
            <a:ext cx="404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MECÁNICA DE UNA DETONACIÓN</a:t>
            </a:r>
            <a:endParaRPr lang="es-C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146025" y="869183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5" name="Rectangle 48"/>
          <p:cNvSpPr/>
          <p:nvPr/>
        </p:nvSpPr>
        <p:spPr>
          <a:xfrm>
            <a:off x="2200899" y="1333764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grpSp>
        <p:nvGrpSpPr>
          <p:cNvPr id="16" name="Group 11"/>
          <p:cNvGrpSpPr>
            <a:grpSpLocks/>
          </p:cNvGrpSpPr>
          <p:nvPr/>
        </p:nvGrpSpPr>
        <p:grpSpPr bwMode="auto">
          <a:xfrm>
            <a:off x="2952750" y="2744041"/>
            <a:ext cx="6327775" cy="3975813"/>
            <a:chOff x="804" y="914"/>
            <a:chExt cx="4334" cy="2768"/>
          </a:xfrm>
        </p:grpSpPr>
        <p:pic>
          <p:nvPicPr>
            <p:cNvPr id="17" name="Picture 5" descr="Explorar000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04" y="914"/>
              <a:ext cx="4334" cy="2768"/>
            </a:xfrm>
            <a:prstGeom prst="rect">
              <a:avLst/>
            </a:prstGeom>
            <a:noFill/>
          </p:spPr>
        </p:pic>
        <p:sp>
          <p:nvSpPr>
            <p:cNvPr id="18" name="Line 7"/>
            <p:cNvSpPr>
              <a:spLocks noChangeShapeType="1"/>
            </p:cNvSpPr>
            <p:nvPr/>
          </p:nvSpPr>
          <p:spPr bwMode="auto">
            <a:xfrm>
              <a:off x="3516" y="2688"/>
              <a:ext cx="1020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1" name="Line 8"/>
            <p:cNvSpPr>
              <a:spLocks noChangeShapeType="1"/>
            </p:cNvSpPr>
            <p:nvPr/>
          </p:nvSpPr>
          <p:spPr bwMode="auto">
            <a:xfrm>
              <a:off x="3532" y="1960"/>
              <a:ext cx="1020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2" name="Line 9"/>
            <p:cNvSpPr>
              <a:spLocks noChangeShapeType="1"/>
            </p:cNvSpPr>
            <p:nvPr/>
          </p:nvSpPr>
          <p:spPr bwMode="auto">
            <a:xfrm>
              <a:off x="4536" y="1968"/>
              <a:ext cx="0" cy="72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s-CL"/>
            </a:p>
          </p:txBody>
        </p:sp>
      </p:grpSp>
      <p:grpSp>
        <p:nvGrpSpPr>
          <p:cNvPr id="23" name="Group 29"/>
          <p:cNvGrpSpPr>
            <a:grpSpLocks/>
          </p:cNvGrpSpPr>
          <p:nvPr/>
        </p:nvGrpSpPr>
        <p:grpSpPr bwMode="auto">
          <a:xfrm>
            <a:off x="5504645" y="2977654"/>
            <a:ext cx="1845479" cy="3148476"/>
            <a:chOff x="2556" y="1128"/>
            <a:chExt cx="1264" cy="2192"/>
          </a:xfrm>
        </p:grpSpPr>
        <p:sp>
          <p:nvSpPr>
            <p:cNvPr id="24" name="Line 12"/>
            <p:cNvSpPr>
              <a:spLocks noChangeShapeType="1"/>
            </p:cNvSpPr>
            <p:nvPr/>
          </p:nvSpPr>
          <p:spPr bwMode="auto">
            <a:xfrm flipV="1">
              <a:off x="2556" y="1128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5" name="Line 13"/>
            <p:cNvSpPr>
              <a:spLocks noChangeShapeType="1"/>
            </p:cNvSpPr>
            <p:nvPr/>
          </p:nvSpPr>
          <p:spPr bwMode="auto">
            <a:xfrm flipV="1">
              <a:off x="2776" y="1252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6" name="Line 14"/>
            <p:cNvSpPr>
              <a:spLocks noChangeShapeType="1"/>
            </p:cNvSpPr>
            <p:nvPr/>
          </p:nvSpPr>
          <p:spPr bwMode="auto">
            <a:xfrm flipV="1">
              <a:off x="2948" y="1364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7" name="Line 15"/>
            <p:cNvSpPr>
              <a:spLocks noChangeShapeType="1"/>
            </p:cNvSpPr>
            <p:nvPr/>
          </p:nvSpPr>
          <p:spPr bwMode="auto">
            <a:xfrm flipV="1">
              <a:off x="3156" y="1524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8" name="Line 16"/>
            <p:cNvSpPr>
              <a:spLocks noChangeShapeType="1"/>
            </p:cNvSpPr>
            <p:nvPr/>
          </p:nvSpPr>
          <p:spPr bwMode="auto">
            <a:xfrm flipV="1">
              <a:off x="3316" y="1684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9" name="Line 17"/>
            <p:cNvSpPr>
              <a:spLocks noChangeShapeType="1"/>
            </p:cNvSpPr>
            <p:nvPr/>
          </p:nvSpPr>
          <p:spPr bwMode="auto">
            <a:xfrm flipV="1">
              <a:off x="3476" y="1892"/>
              <a:ext cx="240" cy="24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0" name="Line 18"/>
            <p:cNvSpPr>
              <a:spLocks noChangeShapeType="1"/>
            </p:cNvSpPr>
            <p:nvPr/>
          </p:nvSpPr>
          <p:spPr bwMode="auto">
            <a:xfrm flipV="1">
              <a:off x="3540" y="2232"/>
              <a:ext cx="252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1" name="Line 19"/>
            <p:cNvSpPr>
              <a:spLocks noChangeShapeType="1"/>
            </p:cNvSpPr>
            <p:nvPr/>
          </p:nvSpPr>
          <p:spPr bwMode="auto">
            <a:xfrm flipV="1">
              <a:off x="3376" y="2848"/>
              <a:ext cx="264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2" name="Line 20"/>
            <p:cNvSpPr>
              <a:spLocks noChangeShapeType="1"/>
            </p:cNvSpPr>
            <p:nvPr/>
          </p:nvSpPr>
          <p:spPr bwMode="auto">
            <a:xfrm flipV="1">
              <a:off x="3228" y="3012"/>
              <a:ext cx="252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3" name="Line 21"/>
            <p:cNvSpPr>
              <a:spLocks noChangeShapeType="1"/>
            </p:cNvSpPr>
            <p:nvPr/>
          </p:nvSpPr>
          <p:spPr bwMode="auto">
            <a:xfrm flipV="1">
              <a:off x="3556" y="2488"/>
              <a:ext cx="264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4" name="Line 22"/>
            <p:cNvSpPr>
              <a:spLocks noChangeShapeType="1"/>
            </p:cNvSpPr>
            <p:nvPr/>
          </p:nvSpPr>
          <p:spPr bwMode="auto">
            <a:xfrm flipV="1">
              <a:off x="3040" y="3160"/>
              <a:ext cx="252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5" name="Line 23"/>
            <p:cNvSpPr>
              <a:spLocks noChangeShapeType="1"/>
            </p:cNvSpPr>
            <p:nvPr/>
          </p:nvSpPr>
          <p:spPr bwMode="auto">
            <a:xfrm flipV="1">
              <a:off x="2744" y="3320"/>
              <a:ext cx="252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36" name="27 Triángulo isósceles"/>
          <p:cNvSpPr/>
          <p:nvPr/>
        </p:nvSpPr>
        <p:spPr>
          <a:xfrm rot="16200000">
            <a:off x="5986958" y="4337513"/>
            <a:ext cx="1016935" cy="858498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117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9" y="0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783754" y="758989"/>
            <a:ext cx="77916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50 Grupo"/>
          <p:cNvGrpSpPr/>
          <p:nvPr/>
        </p:nvGrpSpPr>
        <p:grpSpPr>
          <a:xfrm>
            <a:off x="5479871" y="3420100"/>
            <a:ext cx="1466850" cy="1771650"/>
            <a:chOff x="1181100" y="2857500"/>
            <a:chExt cx="1466850" cy="1771650"/>
          </a:xfrm>
        </p:grpSpPr>
        <p:sp>
          <p:nvSpPr>
            <p:cNvPr id="59" name="29 Triángulo isósceles"/>
            <p:cNvSpPr/>
            <p:nvPr/>
          </p:nvSpPr>
          <p:spPr>
            <a:xfrm>
              <a:off x="1181100" y="3048000"/>
              <a:ext cx="1466850" cy="158115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0" name="30 Rectángulo redondeado"/>
            <p:cNvSpPr/>
            <p:nvPr/>
          </p:nvSpPr>
          <p:spPr>
            <a:xfrm>
              <a:off x="1866900" y="2857500"/>
              <a:ext cx="95250" cy="323850"/>
            </a:xfrm>
            <a:prstGeom prst="roundRect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62" name="31 CuadroTexto"/>
          <p:cNvSpPr txBox="1"/>
          <p:nvPr/>
        </p:nvSpPr>
        <p:spPr>
          <a:xfrm>
            <a:off x="6888157" y="3146018"/>
            <a:ext cx="116205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Iniciador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65" name="34 CuadroTexto"/>
          <p:cNvSpPr txBox="1"/>
          <p:nvPr/>
        </p:nvSpPr>
        <p:spPr>
          <a:xfrm>
            <a:off x="7268491" y="4145989"/>
            <a:ext cx="127635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Carga Detonante</a:t>
            </a:r>
            <a:endParaRPr lang="es-CL" dirty="0">
              <a:solidFill>
                <a:schemeClr val="bg1"/>
              </a:solidFill>
            </a:endParaRPr>
          </a:p>
        </p:txBody>
      </p:sp>
      <p:grpSp>
        <p:nvGrpSpPr>
          <p:cNvPr id="67" name="45 Grupo"/>
          <p:cNvGrpSpPr/>
          <p:nvPr/>
        </p:nvGrpSpPr>
        <p:grpSpPr>
          <a:xfrm>
            <a:off x="4908371" y="5370732"/>
            <a:ext cx="2609850" cy="1179731"/>
            <a:chOff x="666750" y="4819650"/>
            <a:chExt cx="2609850" cy="1179731"/>
          </a:xfrm>
        </p:grpSpPr>
        <p:cxnSp>
          <p:nvCxnSpPr>
            <p:cNvPr id="68" name="38 Conector recto de flecha"/>
            <p:cNvCxnSpPr/>
            <p:nvPr/>
          </p:nvCxnSpPr>
          <p:spPr>
            <a:xfrm>
              <a:off x="116205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40 Conector recto de flecha"/>
            <p:cNvCxnSpPr/>
            <p:nvPr/>
          </p:nvCxnSpPr>
          <p:spPr>
            <a:xfrm>
              <a:off x="152400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41 Conector recto de flecha"/>
            <p:cNvCxnSpPr/>
            <p:nvPr/>
          </p:nvCxnSpPr>
          <p:spPr>
            <a:xfrm>
              <a:off x="1866900" y="48577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42 Conector recto de flecha"/>
            <p:cNvCxnSpPr/>
            <p:nvPr/>
          </p:nvCxnSpPr>
          <p:spPr>
            <a:xfrm>
              <a:off x="2247900" y="48387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43 Conector recto de flecha"/>
            <p:cNvCxnSpPr/>
            <p:nvPr/>
          </p:nvCxnSpPr>
          <p:spPr>
            <a:xfrm>
              <a:off x="2609850" y="48196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44 CuadroTexto"/>
            <p:cNvSpPr txBox="1"/>
            <p:nvPr/>
          </p:nvSpPr>
          <p:spPr>
            <a:xfrm>
              <a:off x="666750" y="5353050"/>
              <a:ext cx="2609850" cy="64633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bg1"/>
                  </a:solidFill>
                </a:rPr>
                <a:t>Dirección principal de la Onda de choque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6" name="63 Grupo"/>
          <p:cNvGrpSpPr/>
          <p:nvPr/>
        </p:nvGrpSpPr>
        <p:grpSpPr>
          <a:xfrm>
            <a:off x="8488497" y="5398682"/>
            <a:ext cx="2609850" cy="1179731"/>
            <a:chOff x="666750" y="4819650"/>
            <a:chExt cx="2609850" cy="1179731"/>
          </a:xfrm>
        </p:grpSpPr>
        <p:cxnSp>
          <p:nvCxnSpPr>
            <p:cNvPr id="87" name="64 Conector recto de flecha"/>
            <p:cNvCxnSpPr/>
            <p:nvPr/>
          </p:nvCxnSpPr>
          <p:spPr>
            <a:xfrm>
              <a:off x="116205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65 Conector recto de flecha"/>
            <p:cNvCxnSpPr/>
            <p:nvPr/>
          </p:nvCxnSpPr>
          <p:spPr>
            <a:xfrm>
              <a:off x="152400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66 Conector recto de flecha"/>
            <p:cNvCxnSpPr/>
            <p:nvPr/>
          </p:nvCxnSpPr>
          <p:spPr>
            <a:xfrm>
              <a:off x="1866900" y="48577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67 Conector recto de flecha"/>
            <p:cNvCxnSpPr/>
            <p:nvPr/>
          </p:nvCxnSpPr>
          <p:spPr>
            <a:xfrm>
              <a:off x="2247900" y="48387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68 Conector recto de flecha"/>
            <p:cNvCxnSpPr/>
            <p:nvPr/>
          </p:nvCxnSpPr>
          <p:spPr>
            <a:xfrm>
              <a:off x="2609850" y="48196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69 CuadroTexto"/>
            <p:cNvSpPr txBox="1"/>
            <p:nvPr/>
          </p:nvSpPr>
          <p:spPr>
            <a:xfrm>
              <a:off x="666750" y="5353050"/>
              <a:ext cx="2609850" cy="64633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bg1"/>
                  </a:solidFill>
                </a:rPr>
                <a:t>Dirección principal de la Onda de choque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sp>
        <p:nvSpPr>
          <p:cNvPr id="96" name="31 CuadroTexto"/>
          <p:cNvSpPr txBox="1"/>
          <p:nvPr/>
        </p:nvSpPr>
        <p:spPr>
          <a:xfrm>
            <a:off x="10657658" y="2268434"/>
            <a:ext cx="116205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Iniciador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7" name="34 CuadroTexto"/>
          <p:cNvSpPr txBox="1"/>
          <p:nvPr/>
        </p:nvSpPr>
        <p:spPr>
          <a:xfrm>
            <a:off x="10976454" y="3287502"/>
            <a:ext cx="127635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Carga Detonante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8" name="34 CuadroTexto"/>
          <p:cNvSpPr txBox="1"/>
          <p:nvPr/>
        </p:nvSpPr>
        <p:spPr>
          <a:xfrm>
            <a:off x="10657658" y="4401842"/>
            <a:ext cx="127635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Perforación Cónica</a:t>
            </a:r>
            <a:endParaRPr lang="es-CL" dirty="0">
              <a:solidFill>
                <a:schemeClr val="bg1"/>
              </a:solidFill>
            </a:endParaRPr>
          </a:p>
        </p:txBody>
      </p:sp>
      <p:grpSp>
        <p:nvGrpSpPr>
          <p:cNvPr id="99" name="82 Grupo"/>
          <p:cNvGrpSpPr/>
          <p:nvPr/>
        </p:nvGrpSpPr>
        <p:grpSpPr>
          <a:xfrm>
            <a:off x="9256100" y="2590722"/>
            <a:ext cx="933450" cy="2476501"/>
            <a:chOff x="6000750" y="2190749"/>
            <a:chExt cx="933450" cy="2476501"/>
          </a:xfrm>
        </p:grpSpPr>
        <p:grpSp>
          <p:nvGrpSpPr>
            <p:cNvPr id="100" name="53 Grupo"/>
            <p:cNvGrpSpPr/>
            <p:nvPr/>
          </p:nvGrpSpPr>
          <p:grpSpPr>
            <a:xfrm>
              <a:off x="6000750" y="2438400"/>
              <a:ext cx="933450" cy="2228850"/>
              <a:chOff x="6000750" y="2438400"/>
              <a:chExt cx="933450" cy="2228850"/>
            </a:xfrm>
          </p:grpSpPr>
          <p:sp>
            <p:nvSpPr>
              <p:cNvPr id="102" name="51 Rectángulo"/>
              <p:cNvSpPr/>
              <p:nvPr/>
            </p:nvSpPr>
            <p:spPr>
              <a:xfrm>
                <a:off x="6019800" y="2438400"/>
                <a:ext cx="914400" cy="22098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03" name="52 Triángulo isósceles"/>
              <p:cNvSpPr/>
              <p:nvPr/>
            </p:nvSpPr>
            <p:spPr>
              <a:xfrm>
                <a:off x="6000750" y="3810000"/>
                <a:ext cx="933450" cy="857250"/>
              </a:xfrm>
              <a:prstGeom prst="triangl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01" name="58 Rectángulo"/>
            <p:cNvSpPr/>
            <p:nvPr/>
          </p:nvSpPr>
          <p:spPr>
            <a:xfrm rot="5460000">
              <a:off x="6360487" y="2250074"/>
              <a:ext cx="252000" cy="13335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0" name="Conector recto de flecha 9"/>
          <p:cNvCxnSpPr/>
          <p:nvPr/>
        </p:nvCxnSpPr>
        <p:spPr>
          <a:xfrm flipH="1">
            <a:off x="6343544" y="3365984"/>
            <a:ext cx="507927" cy="133674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ector recto de flecha 103"/>
          <p:cNvCxnSpPr/>
          <p:nvPr/>
        </p:nvCxnSpPr>
        <p:spPr>
          <a:xfrm flipH="1">
            <a:off x="6718784" y="4446092"/>
            <a:ext cx="507927" cy="133674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Conector recto de flecha 104"/>
          <p:cNvCxnSpPr>
            <a:stCxn id="96" idx="1"/>
          </p:cNvCxnSpPr>
          <p:nvPr/>
        </p:nvCxnSpPr>
        <p:spPr>
          <a:xfrm flipH="1">
            <a:off x="9923671" y="2453100"/>
            <a:ext cx="733987" cy="219798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Conector recto de flecha 105"/>
          <p:cNvCxnSpPr/>
          <p:nvPr/>
        </p:nvCxnSpPr>
        <p:spPr>
          <a:xfrm flipH="1">
            <a:off x="9810701" y="3647410"/>
            <a:ext cx="1028711" cy="0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ector recto de flecha 106"/>
          <p:cNvCxnSpPr/>
          <p:nvPr/>
        </p:nvCxnSpPr>
        <p:spPr>
          <a:xfrm flipH="1">
            <a:off x="9776308" y="4747158"/>
            <a:ext cx="828000" cy="0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Grupo 111"/>
          <p:cNvGrpSpPr/>
          <p:nvPr/>
        </p:nvGrpSpPr>
        <p:grpSpPr>
          <a:xfrm>
            <a:off x="503348" y="3242654"/>
            <a:ext cx="3772885" cy="1681263"/>
            <a:chOff x="1205024" y="1744140"/>
            <a:chExt cx="7951148" cy="1033338"/>
          </a:xfrm>
        </p:grpSpPr>
        <p:grpSp>
          <p:nvGrpSpPr>
            <p:cNvPr id="108" name="Grupo 107"/>
            <p:cNvGrpSpPr/>
            <p:nvPr/>
          </p:nvGrpSpPr>
          <p:grpSpPr>
            <a:xfrm>
              <a:off x="1205024" y="1744140"/>
              <a:ext cx="7951148" cy="1033338"/>
              <a:chOff x="89209" y="885836"/>
              <a:chExt cx="4787590" cy="5648170"/>
            </a:xfrm>
          </p:grpSpPr>
          <p:pic>
            <p:nvPicPr>
              <p:cNvPr id="10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10" name="Rectangle 1"/>
              <p:cNvSpPr/>
              <p:nvPr/>
            </p:nvSpPr>
            <p:spPr>
              <a:xfrm>
                <a:off x="89209" y="885839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1" name="CuadroTexto 110"/>
            <p:cNvSpPr txBox="1"/>
            <p:nvPr/>
          </p:nvSpPr>
          <p:spPr>
            <a:xfrm>
              <a:off x="1364191" y="1789365"/>
              <a:ext cx="766639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dirty="0">
                  <a:solidFill>
                    <a:schemeClr val="bg1"/>
                  </a:solidFill>
                </a:rPr>
                <a:t>En 1880, el Dr. Charles MUNROE descubre que:</a:t>
              </a:r>
            </a:p>
            <a:p>
              <a:r>
                <a:rPr lang="es-MX" dirty="0">
                  <a:solidFill>
                    <a:schemeClr val="bg1"/>
                  </a:solidFill>
                </a:rPr>
                <a:t>La Onda de Choque puede ser concentrada si al explosivo se le da una forma cónica.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sp>
        <p:nvSpPr>
          <p:cNvPr id="46" name="CuadroTexto 45"/>
          <p:cNvSpPr txBox="1"/>
          <p:nvPr/>
        </p:nvSpPr>
        <p:spPr>
          <a:xfrm>
            <a:off x="2165075" y="897758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47" name="Rectangle 48"/>
          <p:cNvSpPr/>
          <p:nvPr/>
        </p:nvSpPr>
        <p:spPr>
          <a:xfrm>
            <a:off x="2219949" y="1362339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03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5" grpId="0"/>
      <p:bldP spid="96" grpId="0"/>
      <p:bldP spid="97" grpId="0"/>
      <p:bldP spid="9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78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783754" y="758989"/>
            <a:ext cx="7791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upo 10"/>
          <p:cNvGrpSpPr/>
          <p:nvPr/>
        </p:nvGrpSpPr>
        <p:grpSpPr>
          <a:xfrm>
            <a:off x="1191925" y="1772702"/>
            <a:ext cx="10536016" cy="746725"/>
            <a:chOff x="89209" y="885836"/>
            <a:chExt cx="4787590" cy="564816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4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ángulo 2"/>
          <p:cNvSpPr/>
          <p:nvPr/>
        </p:nvSpPr>
        <p:spPr>
          <a:xfrm>
            <a:off x="1239309" y="1940364"/>
            <a:ext cx="105664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Son usadas en Misiles anti tanques, Bombas y misiles Anti bunkers (fortificaciones) y Torpedos anti submarinos.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1191925" y="2673322"/>
            <a:ext cx="10536016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ángulo 15"/>
          <p:cNvSpPr/>
          <p:nvPr/>
        </p:nvSpPr>
        <p:spPr>
          <a:xfrm>
            <a:off x="1329919" y="2736584"/>
            <a:ext cx="2480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Para un Misil Penetrante</a:t>
            </a:r>
          </a:p>
        </p:txBody>
      </p:sp>
      <p:cxnSp>
        <p:nvCxnSpPr>
          <p:cNvPr id="21" name="Conector recto 20"/>
          <p:cNvCxnSpPr/>
          <p:nvPr/>
        </p:nvCxnSpPr>
        <p:spPr>
          <a:xfrm>
            <a:off x="1400799" y="3164586"/>
            <a:ext cx="2304000" cy="0"/>
          </a:xfrm>
          <a:prstGeom prst="line">
            <a:avLst/>
          </a:prstGeom>
          <a:ln w="127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3"/>
          <p:cNvSpPr/>
          <p:nvPr/>
        </p:nvSpPr>
        <p:spPr>
          <a:xfrm>
            <a:off x="1315220" y="3231096"/>
            <a:ext cx="102481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Se detona el iniciador desde la base, el explosivo concentra la onda de choque hacia el área cónica y alcanza velocidades de hasta 8500 mts/</a:t>
            </a:r>
            <a:r>
              <a:rPr lang="es-MX" dirty="0" err="1">
                <a:solidFill>
                  <a:schemeClr val="bg1"/>
                </a:solidFill>
              </a:rPr>
              <a:t>seg</a:t>
            </a:r>
            <a:r>
              <a:rPr lang="es-MX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s-MX" dirty="0">
                <a:solidFill>
                  <a:schemeClr val="bg1"/>
                </a:solidFill>
              </a:rPr>
              <a:t>El área cónica posee un forro metálico que se funde y sale proyectado hacia adelante  como un chorro  de metal fundido y ejerce sobre el blanco una altísima presión (Cientos de Kilo bares en un área muy pequeña).</a:t>
            </a:r>
          </a:p>
          <a:p>
            <a:pPr algn="just"/>
            <a:r>
              <a:rPr lang="es-MX" dirty="0">
                <a:solidFill>
                  <a:schemeClr val="bg1"/>
                </a:solidFill>
              </a:rPr>
              <a:t>La presión ejercida por el chorro aparta el material blindado, el que fluye como un líquido y se produce la penetración del blanco lo que se conoce como “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penetración hidrodinámica</a:t>
            </a:r>
            <a:r>
              <a:rPr lang="es-MX" dirty="0">
                <a:solidFill>
                  <a:schemeClr val="bg1"/>
                </a:solidFill>
              </a:rPr>
              <a:t>” la que:</a:t>
            </a:r>
          </a:p>
          <a:p>
            <a:pPr marL="342900" indent="-342900" algn="just">
              <a:buAutoNum type="alphaLcParenR"/>
            </a:pPr>
            <a:r>
              <a:rPr lang="es-MX" dirty="0">
                <a:solidFill>
                  <a:schemeClr val="bg1"/>
                </a:solidFill>
              </a:rPr>
              <a:t>Es independiente de la velocidad de impacto con el blanco.</a:t>
            </a:r>
          </a:p>
          <a:p>
            <a:pPr marL="342900" indent="-342900" algn="just">
              <a:buAutoNum type="alphaLcParenR"/>
            </a:pPr>
            <a:r>
              <a:rPr lang="es-MX" dirty="0">
                <a:solidFill>
                  <a:schemeClr val="bg1"/>
                </a:solidFill>
              </a:rPr>
              <a:t>Requiere ser activada a una distancia óptima que permita la formación del chorro. (se usa un bastón de impacto)</a:t>
            </a:r>
          </a:p>
          <a:p>
            <a:pPr marL="342900" indent="-342900" algn="just">
              <a:buAutoNum type="alphaLcParenR"/>
            </a:pPr>
            <a:r>
              <a:rPr lang="es-MX" dirty="0">
                <a:solidFill>
                  <a:schemeClr val="bg1"/>
                </a:solidFill>
              </a:rPr>
              <a:t>No penetra si el proyectil va girando al impactar.</a:t>
            </a:r>
          </a:p>
          <a:p>
            <a:pPr marL="342900" indent="-342900" algn="just">
              <a:buAutoNum type="alphaLcParenR"/>
            </a:pPr>
            <a:endParaRPr lang="es-MX" sz="700" dirty="0">
              <a:solidFill>
                <a:schemeClr val="bg1"/>
              </a:solidFill>
            </a:endParaRPr>
          </a:p>
          <a:p>
            <a:pPr algn="just"/>
            <a:r>
              <a:rPr lang="es-MX" dirty="0">
                <a:solidFill>
                  <a:schemeClr val="bg1"/>
                </a:solidFill>
              </a:rPr>
              <a:t>En algunos proyectiles de Carga Preformada se usa un 2° proyectil que penetra por la abertura causada por el chorro.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2212700" y="869183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23" name="Rectangle 48"/>
          <p:cNvSpPr/>
          <p:nvPr/>
        </p:nvSpPr>
        <p:spPr>
          <a:xfrm>
            <a:off x="2267574" y="1333764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473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7422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D5C2EF21-BC54-3647-B58D-2B92E4B013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134" y="1739632"/>
            <a:ext cx="3930809" cy="301666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C511AAD-373F-E946-ADF1-CB0B74FB10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011" y="4886153"/>
            <a:ext cx="6320370" cy="1799931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2783754" y="758989"/>
            <a:ext cx="7791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203175" y="869183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6" name="Rectangle 48"/>
          <p:cNvSpPr/>
          <p:nvPr/>
        </p:nvSpPr>
        <p:spPr>
          <a:xfrm>
            <a:off x="2258049" y="1333764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34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439"/>
            <a:ext cx="12267422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6"/>
          <p:cNvSpPr/>
          <p:nvPr/>
        </p:nvSpPr>
        <p:spPr>
          <a:xfrm>
            <a:off x="2783754" y="758989"/>
            <a:ext cx="7791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577BD30D-F663-134F-9830-5C1BC40DDC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294" y="1861266"/>
            <a:ext cx="3700723" cy="233378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2D868A-A963-4947-BBD2-8A2D85EF42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1533" y="5389565"/>
            <a:ext cx="3304355" cy="12173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8C813132-B9D5-D84F-9BC9-0E8BBB0D6B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861" y="1815675"/>
            <a:ext cx="3290665" cy="23213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CD57B412-93BD-884B-A92B-EBA9D48B84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55179" y="4588915"/>
            <a:ext cx="4622069" cy="536907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2212700" y="869183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22" name="Rectangle 48"/>
          <p:cNvSpPr/>
          <p:nvPr/>
        </p:nvSpPr>
        <p:spPr>
          <a:xfrm>
            <a:off x="2267574" y="1333764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3191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439"/>
            <a:ext cx="12267422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6"/>
          <p:cNvSpPr/>
          <p:nvPr/>
        </p:nvSpPr>
        <p:spPr>
          <a:xfrm>
            <a:off x="4002165" y="758989"/>
            <a:ext cx="5354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</a:t>
            </a:r>
            <a:endParaRPr lang="en-US" sz="2800" b="1" dirty="0">
              <a:solidFill>
                <a:schemeClr val="bg1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2" name="Picture 4" descr="Explorar0009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5868" y="1915634"/>
            <a:ext cx="6820117" cy="46624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cxnSp>
        <p:nvCxnSpPr>
          <p:cNvPr id="24" name="5 Conector recto de flecha"/>
          <p:cNvCxnSpPr/>
          <p:nvPr/>
        </p:nvCxnSpPr>
        <p:spPr>
          <a:xfrm>
            <a:off x="5647660" y="2772883"/>
            <a:ext cx="552450" cy="12954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9 Conector recto de flecha"/>
          <p:cNvCxnSpPr/>
          <p:nvPr/>
        </p:nvCxnSpPr>
        <p:spPr>
          <a:xfrm>
            <a:off x="4533235" y="3740087"/>
            <a:ext cx="523875" cy="118544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12 Conector recto de flecha"/>
          <p:cNvCxnSpPr/>
          <p:nvPr/>
        </p:nvCxnSpPr>
        <p:spPr>
          <a:xfrm flipH="1" flipV="1">
            <a:off x="4237960" y="6011383"/>
            <a:ext cx="323850" cy="26086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15 Conector recto de flecha"/>
          <p:cNvCxnSpPr/>
          <p:nvPr/>
        </p:nvCxnSpPr>
        <p:spPr>
          <a:xfrm flipH="1" flipV="1">
            <a:off x="7476460" y="4125433"/>
            <a:ext cx="276225" cy="5334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19 Conector recto de flecha"/>
          <p:cNvCxnSpPr/>
          <p:nvPr/>
        </p:nvCxnSpPr>
        <p:spPr>
          <a:xfrm flipH="1" flipV="1">
            <a:off x="8829010" y="3211033"/>
            <a:ext cx="142875" cy="7620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upo 32"/>
          <p:cNvGrpSpPr/>
          <p:nvPr/>
        </p:nvGrpSpPr>
        <p:grpSpPr>
          <a:xfrm>
            <a:off x="4399884" y="2305273"/>
            <a:ext cx="1800225" cy="459621"/>
            <a:chOff x="-1512117" y="2542172"/>
            <a:chExt cx="1471832" cy="780283"/>
          </a:xfrm>
          <a:solidFill>
            <a:srgbClr val="002060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ectángulo redondeado 33"/>
            <p:cNvSpPr/>
            <p:nvPr/>
          </p:nvSpPr>
          <p:spPr>
            <a:xfrm>
              <a:off x="-1512117" y="2562889"/>
              <a:ext cx="1471832" cy="759238"/>
            </a:xfrm>
            <a:prstGeom prst="roundRect">
              <a:avLst>
                <a:gd name="adj" fmla="val 10000"/>
              </a:avLst>
            </a:prstGeom>
            <a:grpFill/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Rectángulo 34"/>
            <p:cNvSpPr/>
            <p:nvPr/>
          </p:nvSpPr>
          <p:spPr>
            <a:xfrm>
              <a:off x="-1501596" y="2542172"/>
              <a:ext cx="1417082" cy="780283"/>
            </a:xfrm>
            <a:prstGeom prst="rect">
              <a:avLst/>
            </a:prstGeom>
            <a:noFill/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kern="1200" dirty="0">
                  <a:solidFill>
                    <a:schemeClr val="bg1"/>
                  </a:solidFill>
                </a:rPr>
                <a:t>Carga detonante</a:t>
              </a:r>
              <a:endParaRPr lang="es-US" sz="14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Grupo 35"/>
          <p:cNvGrpSpPr/>
          <p:nvPr/>
        </p:nvGrpSpPr>
        <p:grpSpPr>
          <a:xfrm>
            <a:off x="3351027" y="3236837"/>
            <a:ext cx="2249008" cy="459621"/>
            <a:chOff x="-1512117" y="2542172"/>
            <a:chExt cx="1471832" cy="7802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7" name="Rectángulo redondeado 36"/>
            <p:cNvSpPr/>
            <p:nvPr/>
          </p:nvSpPr>
          <p:spPr>
            <a:xfrm>
              <a:off x="-1512117" y="2562889"/>
              <a:ext cx="1471832" cy="759238"/>
            </a:xfrm>
            <a:prstGeom prst="roundRect">
              <a:avLst>
                <a:gd name="adj" fmla="val 10000"/>
              </a:avLst>
            </a:prstGeom>
            <a:solidFill>
              <a:srgbClr val="00206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Rectángulo 37"/>
            <p:cNvSpPr/>
            <p:nvPr/>
          </p:nvSpPr>
          <p:spPr>
            <a:xfrm>
              <a:off x="-1501596" y="2542172"/>
              <a:ext cx="1417082" cy="780283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kern="1200" dirty="0">
                  <a:solidFill>
                    <a:schemeClr val="bg1"/>
                  </a:solidFill>
                </a:rPr>
                <a:t>Forro cónico de cobre</a:t>
              </a:r>
              <a:endParaRPr lang="es-US" sz="14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9" name="Grupo 38"/>
          <p:cNvGrpSpPr/>
          <p:nvPr/>
        </p:nvGrpSpPr>
        <p:grpSpPr>
          <a:xfrm>
            <a:off x="8211425" y="3973033"/>
            <a:ext cx="1800226" cy="487281"/>
            <a:chOff x="-1733201" y="1647969"/>
            <a:chExt cx="1471832" cy="827238"/>
          </a:xfrm>
          <a:solidFill>
            <a:srgbClr val="00B0F0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0" name="Rectángulo redondeado 39"/>
            <p:cNvSpPr/>
            <p:nvPr/>
          </p:nvSpPr>
          <p:spPr>
            <a:xfrm>
              <a:off x="-1733201" y="1647969"/>
              <a:ext cx="1471832" cy="759239"/>
            </a:xfrm>
            <a:prstGeom prst="roundRect">
              <a:avLst>
                <a:gd name="adj" fmla="val 10000"/>
              </a:avLst>
            </a:prstGeom>
            <a:grpFill/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Rectángulo 40"/>
            <p:cNvSpPr/>
            <p:nvPr/>
          </p:nvSpPr>
          <p:spPr>
            <a:xfrm>
              <a:off x="-1689912" y="1694925"/>
              <a:ext cx="1417082" cy="780282"/>
            </a:xfrm>
            <a:prstGeom prst="rect">
              <a:avLst/>
            </a:prstGeom>
            <a:noFill/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kern="1200" dirty="0">
                  <a:solidFill>
                    <a:schemeClr val="tx1"/>
                  </a:solidFill>
                </a:rPr>
                <a:t>Carga Propelente</a:t>
              </a:r>
              <a:endParaRPr lang="es-US" sz="14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upo 41"/>
          <p:cNvGrpSpPr/>
          <p:nvPr/>
        </p:nvGrpSpPr>
        <p:grpSpPr>
          <a:xfrm>
            <a:off x="7163464" y="4690472"/>
            <a:ext cx="1463085" cy="459621"/>
            <a:chOff x="-1512117" y="2542172"/>
            <a:chExt cx="1471832" cy="7802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3" name="Rectángulo redondeado 42"/>
            <p:cNvSpPr/>
            <p:nvPr/>
          </p:nvSpPr>
          <p:spPr>
            <a:xfrm>
              <a:off x="-1512117" y="2562889"/>
              <a:ext cx="1471832" cy="759238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4" name="Rectángulo 43"/>
            <p:cNvSpPr/>
            <p:nvPr/>
          </p:nvSpPr>
          <p:spPr>
            <a:xfrm>
              <a:off x="-1501596" y="2542172"/>
              <a:ext cx="1417082" cy="780283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dirty="0"/>
                <a:t>Iniciador</a:t>
              </a:r>
              <a:endParaRPr lang="es-US" sz="1400" b="1" kern="1200" dirty="0"/>
            </a:p>
          </p:txBody>
        </p:sp>
      </p:grpSp>
      <p:grpSp>
        <p:nvGrpSpPr>
          <p:cNvPr id="45" name="Grupo 44"/>
          <p:cNvGrpSpPr/>
          <p:nvPr/>
        </p:nvGrpSpPr>
        <p:grpSpPr>
          <a:xfrm>
            <a:off x="4593560" y="6042438"/>
            <a:ext cx="1800225" cy="459621"/>
            <a:chOff x="-1512117" y="2542172"/>
            <a:chExt cx="1471832" cy="7802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6" name="Rectángulo redondeado 45"/>
            <p:cNvSpPr/>
            <p:nvPr/>
          </p:nvSpPr>
          <p:spPr>
            <a:xfrm>
              <a:off x="-1512117" y="2562889"/>
              <a:ext cx="1471832" cy="759238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7" name="Rectángulo 46"/>
            <p:cNvSpPr/>
            <p:nvPr/>
          </p:nvSpPr>
          <p:spPr>
            <a:xfrm>
              <a:off x="-1501596" y="2542172"/>
              <a:ext cx="1417082" cy="780283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kern="1200" dirty="0"/>
                <a:t>Bastón separador</a:t>
              </a:r>
              <a:endParaRPr lang="es-US" sz="1400" b="1" kern="1200" dirty="0"/>
            </a:p>
          </p:txBody>
        </p:sp>
      </p:grpSp>
      <p:sp>
        <p:nvSpPr>
          <p:cNvPr id="31" name="CuadroTexto 30"/>
          <p:cNvSpPr txBox="1"/>
          <p:nvPr/>
        </p:nvSpPr>
        <p:spPr>
          <a:xfrm>
            <a:off x="3367103" y="868690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48" name="Rectangle 48"/>
          <p:cNvSpPr/>
          <p:nvPr/>
        </p:nvSpPr>
        <p:spPr>
          <a:xfrm>
            <a:off x="3421977" y="1333271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8796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439"/>
            <a:ext cx="12267422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6"/>
          <p:cNvSpPr/>
          <p:nvPr/>
        </p:nvSpPr>
        <p:spPr>
          <a:xfrm>
            <a:off x="4002165" y="758989"/>
            <a:ext cx="5354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</a:t>
            </a:r>
            <a:endParaRPr lang="en-US" sz="2800" b="1" dirty="0">
              <a:solidFill>
                <a:schemeClr val="bg1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1" name="Picture 4" descr="Explorar00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9567" y="1977656"/>
            <a:ext cx="4484498" cy="42914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grpSp>
        <p:nvGrpSpPr>
          <p:cNvPr id="49" name="Grupo 48"/>
          <p:cNvGrpSpPr/>
          <p:nvPr/>
        </p:nvGrpSpPr>
        <p:grpSpPr>
          <a:xfrm>
            <a:off x="674465" y="3541213"/>
            <a:ext cx="5354823" cy="952815"/>
            <a:chOff x="6688880" y="3801204"/>
            <a:chExt cx="6324923" cy="1785410"/>
          </a:xfrm>
        </p:grpSpPr>
        <p:pic>
          <p:nvPicPr>
            <p:cNvPr id="50" name="Imagen 4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64710" y="3801204"/>
              <a:ext cx="6173265" cy="162903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1" name="Rectángulo 50"/>
            <p:cNvSpPr/>
            <p:nvPr/>
          </p:nvSpPr>
          <p:spPr>
            <a:xfrm>
              <a:off x="6688880" y="3952512"/>
              <a:ext cx="6324923" cy="1634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Secuencia de explosión y penetración de Carga Preformada </a:t>
              </a:r>
            </a:p>
          </p:txBody>
        </p:sp>
      </p:grpSp>
      <p:sp>
        <p:nvSpPr>
          <p:cNvPr id="15" name="CuadroTexto 14"/>
          <p:cNvSpPr txBox="1"/>
          <p:nvPr/>
        </p:nvSpPr>
        <p:spPr>
          <a:xfrm>
            <a:off x="3489090" y="888049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6" name="Rectangle 48"/>
          <p:cNvSpPr/>
          <p:nvPr/>
        </p:nvSpPr>
        <p:spPr>
          <a:xfrm>
            <a:off x="3543964" y="1352630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1554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2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ANTISUBMARINO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681344" y="997889"/>
            <a:ext cx="4185405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Soplo Subacuático</a:t>
              </a:r>
            </a:p>
          </p:txBody>
        </p:sp>
      </p:grpSp>
      <p:grpSp>
        <p:nvGrpSpPr>
          <p:cNvPr id="47" name="Grupo 46"/>
          <p:cNvGrpSpPr/>
          <p:nvPr/>
        </p:nvGrpSpPr>
        <p:grpSpPr>
          <a:xfrm>
            <a:off x="4621619" y="1938348"/>
            <a:ext cx="7029332" cy="2988071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48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49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50" y="2465804"/>
            <a:ext cx="3196886" cy="34484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" name="CuadroTexto 50"/>
          <p:cNvSpPr txBox="1"/>
          <p:nvPr/>
        </p:nvSpPr>
        <p:spPr>
          <a:xfrm>
            <a:off x="4720777" y="2041683"/>
            <a:ext cx="6684414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just">
              <a:spcBef>
                <a:spcPct val="50000"/>
              </a:spcBef>
            </a:pPr>
            <a:r>
              <a:rPr lang="es-MX" dirty="0">
                <a:solidFill>
                  <a:schemeClr val="bg1"/>
                </a:solidFill>
              </a:rPr>
              <a:t>Se emplean contra submarinos y desde éstos contra otros submarinos y buques de superficie. La activación de una carga detonante bajo la superficie del mar tiene las siguientes características:</a:t>
            </a:r>
          </a:p>
          <a:p>
            <a:pPr marL="92075" algn="just">
              <a:spcBef>
                <a:spcPct val="50000"/>
              </a:spcBef>
            </a:pPr>
            <a:r>
              <a:rPr lang="es-MX" dirty="0">
                <a:solidFill>
                  <a:schemeClr val="bg1"/>
                </a:solidFill>
              </a:rPr>
              <a:t>Se genera una muy rápida expansión de  los gases, potenciada por la evaporación de agua, formando una gran burbuja de gases que separan y presionan las moléculas de agua . Esto genera una gran </a:t>
            </a:r>
            <a:r>
              <a:rPr lang="es-MX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“Onda de  Choque” </a:t>
            </a:r>
            <a:r>
              <a:rPr lang="es-MX" dirty="0">
                <a:solidFill>
                  <a:schemeClr val="bg1"/>
                </a:solidFill>
              </a:rPr>
              <a:t>(energía mecánica), lo indicado es el “empuje” de la detonación. La burbuja se dirige hacia la superficie.</a:t>
            </a:r>
          </a:p>
          <a:p>
            <a:pPr algn="ctr"/>
            <a:endParaRPr lang="es-ES_tradnl" dirty="0">
              <a:solidFill>
                <a:schemeClr val="bg1"/>
              </a:solidFill>
            </a:endParaRPr>
          </a:p>
        </p:txBody>
      </p:sp>
      <p:grpSp>
        <p:nvGrpSpPr>
          <p:cNvPr id="56" name="Grupo 55"/>
          <p:cNvGrpSpPr/>
          <p:nvPr/>
        </p:nvGrpSpPr>
        <p:grpSpPr>
          <a:xfrm>
            <a:off x="4621619" y="5161187"/>
            <a:ext cx="7029332" cy="1345939"/>
            <a:chOff x="89209" y="885836"/>
            <a:chExt cx="4787590" cy="5648167"/>
          </a:xfrm>
        </p:grpSpPr>
        <p:pic>
          <p:nvPicPr>
            <p:cNvPr id="57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58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0" name="CuadroTexto 59"/>
          <p:cNvSpPr txBox="1"/>
          <p:nvPr/>
        </p:nvSpPr>
        <p:spPr>
          <a:xfrm>
            <a:off x="4784822" y="5191499"/>
            <a:ext cx="6620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La onda de choque se expande con gran velocidad en el agua (1500 m/s)  y se orienta principalmente hacia la superficie ya que hay mayor presión bajo la carga que sobre ella. ( La onda siempre se dirige hacia la zona de menor resistencia)</a:t>
            </a:r>
            <a:endParaRPr lang="es-C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520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6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2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ANTISUBMARINO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681344" y="997889"/>
            <a:ext cx="4185405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Soplo Subacuático</a:t>
              </a:r>
            </a:p>
          </p:txBody>
        </p:sp>
      </p:grpSp>
      <p:pic>
        <p:nvPicPr>
          <p:cNvPr id="19" name="Imagen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018" y="2078435"/>
            <a:ext cx="10682870" cy="378896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5" name="CuadroTexto 24"/>
          <p:cNvSpPr txBox="1"/>
          <p:nvPr/>
        </p:nvSpPr>
        <p:spPr>
          <a:xfrm>
            <a:off x="1067565" y="3489212"/>
            <a:ext cx="989571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just">
              <a:spcBef>
                <a:spcPct val="50000"/>
              </a:spcBef>
            </a:pPr>
            <a:r>
              <a:rPr lang="es-MX" sz="2400" b="1" dirty="0">
                <a:solidFill>
                  <a:srgbClr val="002060"/>
                </a:solidFill>
              </a:rPr>
              <a:t>L</a:t>
            </a:r>
            <a:r>
              <a:rPr lang="es-MX" dirty="0">
                <a:solidFill>
                  <a:srgbClr val="002060"/>
                </a:solidFill>
              </a:rPr>
              <a:t>a Burbuja se comprime sobre si misma hasta que la energía restante en su interior, vuelve a ser mayor que la externa y se genera una segunda expansión lo que a su vez produce una segunda “Onda de Choque”  de  una potencia muy inferior a la inicial.</a:t>
            </a:r>
          </a:p>
          <a:p>
            <a:pPr marL="92075" algn="just">
              <a:spcBef>
                <a:spcPct val="50000"/>
              </a:spcBef>
            </a:pPr>
            <a:r>
              <a:rPr lang="es-MX" dirty="0">
                <a:solidFill>
                  <a:srgbClr val="002060"/>
                </a:solidFill>
              </a:rPr>
              <a:t>El ciclo expansión – implosión –expansión indicado, da origen a una burbuja pulsante que sube a superficie, usando el 90% de la energía mecánica en la primea expansión – implosión.</a:t>
            </a:r>
          </a:p>
          <a:p>
            <a:pPr marL="92075" algn="just">
              <a:spcBef>
                <a:spcPct val="50000"/>
              </a:spcBef>
            </a:pPr>
            <a:r>
              <a:rPr lang="es-MX" sz="20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El blanco es dañado principalmente por la 1ª. Onda de Choque 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1165585" y="2193279"/>
            <a:ext cx="979769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>
                <a:solidFill>
                  <a:srgbClr val="002060"/>
                </a:solidFill>
              </a:rPr>
              <a:t>L</a:t>
            </a:r>
            <a:r>
              <a:rPr lang="es-MX" dirty="0">
                <a:solidFill>
                  <a:srgbClr val="002060"/>
                </a:solidFill>
              </a:rPr>
              <a:t>a Burbuja de gases se expande hasta que la presión del agua que la rodea, es igual a la del interior de ella, a contar de ahí, la presión exterior es mayor a la interior y la burbuja </a:t>
            </a:r>
            <a:r>
              <a:rPr lang="es-MX" sz="20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implosiona</a:t>
            </a:r>
            <a:r>
              <a:rPr lang="es-MX" dirty="0">
                <a:solidFill>
                  <a:srgbClr val="002060"/>
                </a:solidFill>
              </a:rPr>
              <a:t>, generando una “succión”. </a:t>
            </a:r>
            <a:endParaRPr lang="es-ES_tradn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76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9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2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ANTISUBMARINO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859776" y="996219"/>
            <a:ext cx="4185405" cy="705691"/>
            <a:chOff x="6688879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88879" y="4034364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Soplo Subacuático</a:t>
              </a:r>
            </a:p>
          </p:txBody>
        </p:sp>
      </p:grpSp>
      <p:grpSp>
        <p:nvGrpSpPr>
          <p:cNvPr id="19" name="Grupo 18"/>
          <p:cNvGrpSpPr/>
          <p:nvPr/>
        </p:nvGrpSpPr>
        <p:grpSpPr>
          <a:xfrm>
            <a:off x="3112571" y="1963191"/>
            <a:ext cx="5798288" cy="815451"/>
            <a:chOff x="89209" y="885836"/>
            <a:chExt cx="4787590" cy="5648167"/>
          </a:xfrm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ángulo 22"/>
          <p:cNvSpPr/>
          <p:nvPr/>
        </p:nvSpPr>
        <p:spPr>
          <a:xfrm>
            <a:off x="3982807" y="2013797"/>
            <a:ext cx="41854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Presión en función del tiempo para una explosión subacuática</a:t>
            </a:r>
            <a:endParaRPr lang="es-ES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8" name="Picture 4" descr="Explorar000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90942" y="3037173"/>
            <a:ext cx="5714150" cy="36629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cxnSp>
        <p:nvCxnSpPr>
          <p:cNvPr id="31" name="7 Conector recto de flecha"/>
          <p:cNvCxnSpPr/>
          <p:nvPr/>
        </p:nvCxnSpPr>
        <p:spPr>
          <a:xfrm rot="10800000" flipV="1">
            <a:off x="6011715" y="4364144"/>
            <a:ext cx="971550" cy="68580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upo 31"/>
          <p:cNvGrpSpPr/>
          <p:nvPr/>
        </p:nvGrpSpPr>
        <p:grpSpPr>
          <a:xfrm>
            <a:off x="7073590" y="3832787"/>
            <a:ext cx="2770483" cy="1062714"/>
            <a:chOff x="-2158863" y="2269726"/>
            <a:chExt cx="1471832" cy="780283"/>
          </a:xfrm>
          <a:solidFill>
            <a:srgbClr val="002060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3" name="Rectángulo redondeado 32"/>
            <p:cNvSpPr/>
            <p:nvPr/>
          </p:nvSpPr>
          <p:spPr>
            <a:xfrm>
              <a:off x="-2158863" y="2269726"/>
              <a:ext cx="1471832" cy="728023"/>
            </a:xfrm>
            <a:prstGeom prst="roundRect">
              <a:avLst>
                <a:gd name="adj" fmla="val 10000"/>
              </a:avLst>
            </a:prstGeom>
            <a:grpFill/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Rectángulo 33"/>
            <p:cNvSpPr/>
            <p:nvPr/>
          </p:nvSpPr>
          <p:spPr>
            <a:xfrm>
              <a:off x="-2120402" y="2269726"/>
              <a:ext cx="1417082" cy="780283"/>
            </a:xfrm>
            <a:prstGeom prst="rect">
              <a:avLst/>
            </a:prstGeom>
            <a:noFill/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600" b="1" dirty="0">
                  <a:solidFill>
                    <a:schemeClr val="bg1"/>
                  </a:solidFill>
                </a:rPr>
                <a:t>Corte por efecto de la onda reflejada en la superficie (resta vectorial)</a:t>
              </a:r>
              <a:endParaRPr lang="es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37 Rectángulo"/>
          <p:cNvSpPr/>
          <p:nvPr/>
        </p:nvSpPr>
        <p:spPr>
          <a:xfrm>
            <a:off x="9098576" y="5990061"/>
            <a:ext cx="2979449" cy="646331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pPr algn="ctr"/>
            <a:r>
              <a:rPr lang="es-MX" kern="0" dirty="0">
                <a:solidFill>
                  <a:srgbClr val="FFFE98"/>
                </a:solidFill>
              </a:rPr>
              <a:t>En el mar, la presión aumenta 1 atmósfera cada 10 metros</a:t>
            </a:r>
            <a:endParaRPr lang="es-CL" kern="0" dirty="0">
              <a:solidFill>
                <a:srgbClr val="FFFE9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8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90" y="4058"/>
            <a:ext cx="12192000" cy="6858000"/>
          </a:xfrm>
          <a:prstGeom prst="rect">
            <a:avLst/>
          </a:prstGeom>
        </p:spPr>
      </p:pic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725"/>
          <a:stretch/>
        </p:blipFill>
        <p:spPr>
          <a:xfrm>
            <a:off x="2479183" y="2299806"/>
            <a:ext cx="7059962" cy="3212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Grupo 14"/>
          <p:cNvGrpSpPr/>
          <p:nvPr/>
        </p:nvGrpSpPr>
        <p:grpSpPr>
          <a:xfrm>
            <a:off x="2207403" y="1273209"/>
            <a:ext cx="7552005" cy="879809"/>
            <a:chOff x="6508018" y="3617867"/>
            <a:chExt cx="6324923" cy="2030973"/>
          </a:xfrm>
        </p:grpSpPr>
        <p:pic>
          <p:nvPicPr>
            <p:cNvPr id="16" name="Imagen 1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71686" y="3617867"/>
              <a:ext cx="626125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7" name="Rectángulo 16"/>
            <p:cNvSpPr/>
            <p:nvPr/>
          </p:nvSpPr>
          <p:spPr>
            <a:xfrm>
              <a:off x="6508018" y="4014738"/>
              <a:ext cx="6324923" cy="1634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Efectos de la detonación de una Carga Submarina bajo el casco</a:t>
              </a:r>
              <a:endParaRPr lang="es-C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 algn="ctr">
                <a:buNone/>
              </a:pP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18" name="Grupo 17"/>
          <p:cNvGrpSpPr/>
          <p:nvPr/>
        </p:nvGrpSpPr>
        <p:grpSpPr>
          <a:xfrm>
            <a:off x="1044045" y="5991266"/>
            <a:ext cx="10536016" cy="746725"/>
            <a:chOff x="89209" y="885836"/>
            <a:chExt cx="4787590" cy="5648167"/>
          </a:xfrm>
          <a:solidFill>
            <a:schemeClr val="accent4">
              <a:lumMod val="60000"/>
              <a:lumOff val="40000"/>
            </a:schemeClr>
          </a:solidFill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ángulo 2"/>
          <p:cNvSpPr/>
          <p:nvPr/>
        </p:nvSpPr>
        <p:spPr>
          <a:xfrm>
            <a:off x="1247553" y="6055597"/>
            <a:ext cx="104766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/>
              <a:t>La detonación de la carga de soplo submarino, es más eficiente si se efectúa bajo el casco de un buque o submarino, aprovechando las características de la onda de choque y su fase de expansión e implosión.</a:t>
            </a:r>
            <a:endParaRPr lang="es-CL" b="1" dirty="0"/>
          </a:p>
        </p:txBody>
      </p:sp>
      <p:sp>
        <p:nvSpPr>
          <p:cNvPr id="23" name="7 CuadroTexto"/>
          <p:cNvSpPr txBox="1"/>
          <p:nvPr/>
        </p:nvSpPr>
        <p:spPr>
          <a:xfrm>
            <a:off x="5278993" y="4116689"/>
            <a:ext cx="1438497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bg1"/>
                </a:solidFill>
              </a:rPr>
              <a:t>EXPANSÓN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24" name="8 CuadroTexto"/>
          <p:cNvSpPr txBox="1"/>
          <p:nvPr/>
        </p:nvSpPr>
        <p:spPr>
          <a:xfrm>
            <a:off x="7661012" y="4127302"/>
            <a:ext cx="1317464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bg1"/>
                </a:solidFill>
              </a:rPr>
              <a:t>IMPLOSIÓN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27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8" name="Conector recto 27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Imagen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36" name="Grupo 35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7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41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42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2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ANTISUBMARINO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5664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 animBg="1"/>
      <p:bldP spid="2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14012" cy="605996"/>
            <a:chOff x="577146" y="3176453"/>
            <a:chExt cx="2914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088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12852" y="3198167"/>
              <a:ext cx="21636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681344" y="997889"/>
            <a:ext cx="5639865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1065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Combate antiaérea de </a:t>
              </a:r>
              <a:r>
                <a:rPr lang="en-US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Varilla Continua</a:t>
              </a:r>
              <a:endParaRPr lang="es-MX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19" name="Picture 4" descr="Explorar00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2354" y="2304794"/>
            <a:ext cx="7346950" cy="3937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0" name="Grupo 19"/>
          <p:cNvGrpSpPr/>
          <p:nvPr/>
        </p:nvGrpSpPr>
        <p:grpSpPr>
          <a:xfrm>
            <a:off x="310324" y="3216970"/>
            <a:ext cx="4093434" cy="2400666"/>
            <a:chOff x="89209" y="885836"/>
            <a:chExt cx="4787590" cy="5648167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6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CuadroTexto 22"/>
          <p:cNvSpPr txBox="1"/>
          <p:nvPr/>
        </p:nvSpPr>
        <p:spPr>
          <a:xfrm>
            <a:off x="373292" y="3309312"/>
            <a:ext cx="38552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Diseñada para destruir el fuselaje y motores de aviones pesados, Bombarderos o Transportes.</a:t>
            </a:r>
          </a:p>
          <a:p>
            <a:pPr algn="just"/>
            <a:r>
              <a:rPr lang="es-MX" dirty="0">
                <a:solidFill>
                  <a:schemeClr val="bg1"/>
                </a:solidFill>
              </a:rPr>
              <a:t>Se asegura de dispersar varillas de acero de alta energía cinética en funsión de su masa, ordenadas casi como un “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ACORDEÓN</a:t>
            </a:r>
            <a:r>
              <a:rPr lang="es-MX" dirty="0">
                <a:solidFill>
                  <a:schemeClr val="bg1"/>
                </a:solidFill>
              </a:rPr>
              <a:t>”, unidas en sus extremos.</a:t>
            </a:r>
            <a:endParaRPr lang="es-C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539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86" name="Grupo 85"/>
          <p:cNvGrpSpPr/>
          <p:nvPr/>
        </p:nvGrpSpPr>
        <p:grpSpPr>
          <a:xfrm>
            <a:off x="3196857" y="997889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Expansion de la cbza. de cbte. de VARILLA CONTINUA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20" name="Grupo 19"/>
          <p:cNvGrpSpPr/>
          <p:nvPr/>
        </p:nvGrpSpPr>
        <p:grpSpPr>
          <a:xfrm>
            <a:off x="6102962" y="2436776"/>
            <a:ext cx="4093434" cy="1915011"/>
            <a:chOff x="89209" y="885836"/>
            <a:chExt cx="4787590" cy="5648167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CuadroTexto 22"/>
          <p:cNvSpPr txBox="1"/>
          <p:nvPr/>
        </p:nvSpPr>
        <p:spPr>
          <a:xfrm>
            <a:off x="6222039" y="2523494"/>
            <a:ext cx="38552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Es una variación de la cabeza de Fragmentación, sus varillas poseen mayor Energía cinética debido a su masa respecto a la fragmentación de una granada. La velocidad de las varillas es de 1000 m/s.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4" name="Picture 4" descr="Explorar00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1684" y="2063886"/>
            <a:ext cx="4533215" cy="26986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Picture 4" descr="Explorar00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74233" y="5020256"/>
            <a:ext cx="2097751" cy="15000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6" name="Grupo 25"/>
          <p:cNvGrpSpPr/>
          <p:nvPr/>
        </p:nvGrpSpPr>
        <p:grpSpPr>
          <a:xfrm>
            <a:off x="634065" y="5325939"/>
            <a:ext cx="6572778" cy="798865"/>
            <a:chOff x="89209" y="885836"/>
            <a:chExt cx="4787590" cy="5648167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8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CuadroTexto 28"/>
          <p:cNvSpPr txBox="1"/>
          <p:nvPr/>
        </p:nvSpPr>
        <p:spPr>
          <a:xfrm>
            <a:off x="850221" y="5483943"/>
            <a:ext cx="633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solidFill>
                  <a:schemeClr val="bg1"/>
                </a:solidFill>
              </a:rPr>
              <a:t>Fragmentos de una cabeza de combate de </a:t>
            </a:r>
            <a:r>
              <a:rPr lang="en-US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VARILLA CONTINUA</a:t>
            </a:r>
            <a:endParaRPr lang="es-E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378364" y="232524"/>
            <a:ext cx="2914012" cy="605996"/>
            <a:chOff x="577146" y="3176453"/>
            <a:chExt cx="2914012" cy="605996"/>
          </a:xfrm>
        </p:grpSpPr>
        <p:cxnSp>
          <p:nvCxnSpPr>
            <p:cNvPr id="31" name="Straight Connector 109"/>
            <p:cNvCxnSpPr/>
            <p:nvPr/>
          </p:nvCxnSpPr>
          <p:spPr>
            <a:xfrm flipH="1">
              <a:off x="1403158" y="3782449"/>
              <a:ext cx="2088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4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5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33" name="CuadroTexto 32"/>
            <p:cNvSpPr txBox="1"/>
            <p:nvPr/>
          </p:nvSpPr>
          <p:spPr>
            <a:xfrm>
              <a:off x="1312852" y="3198167"/>
              <a:ext cx="21636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9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3789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1. RBS  - 15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55003" y="2370357"/>
            <a:ext cx="275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1. MISIL RBS - 15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34" name="Picture 4" descr="Scan001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50" y="2998246"/>
            <a:ext cx="4637692" cy="305108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855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24" name="Picture 6" descr="Scan00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1324" y="3188527"/>
            <a:ext cx="4455843" cy="2513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204725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25" name="Picture 4" descr="Scan0002"/>
          <p:cNvPicPr>
            <a:picLocks noChangeAspect="1" noChangeArrowheads="1"/>
          </p:cNvPicPr>
          <p:nvPr/>
        </p:nvPicPr>
        <p:blipFill rotWithShape="1">
          <a:blip r:embed="rId7" cstate="print"/>
          <a:srcRect l="555" t="2810"/>
          <a:stretch/>
        </p:blipFill>
        <p:spPr bwMode="auto">
          <a:xfrm>
            <a:off x="4810259" y="2868942"/>
            <a:ext cx="5760568" cy="33807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95416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90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24" name="Picture 6" descr="Scan0003"/>
          <p:cNvPicPr>
            <a:picLocks noChangeAspect="1" noChangeArrowheads="1"/>
          </p:cNvPicPr>
          <p:nvPr/>
        </p:nvPicPr>
        <p:blipFill rotWithShape="1">
          <a:blip r:embed="rId7" cstate="print"/>
          <a:srcRect l="2246"/>
          <a:stretch/>
        </p:blipFill>
        <p:spPr bwMode="auto">
          <a:xfrm>
            <a:off x="4848896" y="2832022"/>
            <a:ext cx="5736352" cy="34051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46134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9961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4883548" y="2851138"/>
            <a:ext cx="5798288" cy="550785"/>
            <a:chOff x="89209" y="885836"/>
            <a:chExt cx="4787590" cy="5648167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5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Cabeza de Combate Misil NSM (Sucesor Penguin MK -2)</a:t>
              </a:r>
            </a:p>
          </p:txBody>
        </p:sp>
      </p:grpSp>
      <p:pic>
        <p:nvPicPr>
          <p:cNvPr id="41" name="Picture 4" descr="Scan0004"/>
          <p:cNvPicPr>
            <a:picLocks noChangeAspect="1" noChangeArrowheads="1"/>
          </p:cNvPicPr>
          <p:nvPr/>
        </p:nvPicPr>
        <p:blipFill rotWithShape="1">
          <a:blip r:embed="rId7" cstate="print"/>
          <a:srcRect l="5325" t="19992" r="7404" b="8342"/>
          <a:stretch/>
        </p:blipFill>
        <p:spPr bwMode="auto">
          <a:xfrm>
            <a:off x="5877532" y="3694574"/>
            <a:ext cx="4195765" cy="2459026"/>
          </a:xfrm>
          <a:prstGeom prst="rect">
            <a:avLst/>
          </a:prstGeom>
          <a:noFill/>
        </p:spPr>
      </p:pic>
      <p:sp>
        <p:nvSpPr>
          <p:cNvPr id="42" name="CuadroTexto 41"/>
          <p:cNvSpPr txBox="1"/>
          <p:nvPr/>
        </p:nvSpPr>
        <p:spPr>
          <a:xfrm>
            <a:off x="4014505" y="4533102"/>
            <a:ext cx="1793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u="sng" dirty="0">
                <a:solidFill>
                  <a:schemeClr val="lt1"/>
                </a:solidFill>
              </a:rPr>
              <a:t>Warhead System</a:t>
            </a:r>
            <a:endParaRPr lang="es-ES" b="1" u="sng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8518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4883548" y="2851138"/>
            <a:ext cx="5798288" cy="550785"/>
            <a:chOff x="89209" y="885836"/>
            <a:chExt cx="4787590" cy="5648167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5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Cabeza de Combate Misil NSM (Sucesor Penguin MK -2)</a:t>
              </a:r>
            </a:p>
          </p:txBody>
        </p:sp>
      </p:grpSp>
      <p:sp>
        <p:nvSpPr>
          <p:cNvPr id="42" name="CuadroTexto 41"/>
          <p:cNvSpPr txBox="1"/>
          <p:nvPr/>
        </p:nvSpPr>
        <p:spPr>
          <a:xfrm>
            <a:off x="3922888" y="4228025"/>
            <a:ext cx="1511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u="sng" dirty="0">
                <a:solidFill>
                  <a:schemeClr val="lt1"/>
                </a:solidFill>
              </a:rPr>
              <a:t>NSM Alternative Payloads</a:t>
            </a:r>
            <a:endParaRPr lang="es-ES" b="1" u="sng" dirty="0">
              <a:solidFill>
                <a:schemeClr val="lt1"/>
              </a:solidFill>
            </a:endParaRPr>
          </a:p>
        </p:txBody>
      </p:sp>
      <p:pic>
        <p:nvPicPr>
          <p:cNvPr id="43" name="Picture 4" descr="Scan0005"/>
          <p:cNvPicPr>
            <a:picLocks noChangeAspect="1" noChangeArrowheads="1"/>
          </p:cNvPicPr>
          <p:nvPr/>
        </p:nvPicPr>
        <p:blipFill rotWithShape="1">
          <a:blip r:embed="rId7" cstate="print"/>
          <a:srcRect t="23728" b="21977"/>
          <a:stretch/>
        </p:blipFill>
        <p:spPr bwMode="auto">
          <a:xfrm>
            <a:off x="5312971" y="3673484"/>
            <a:ext cx="5738675" cy="22409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174023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2. NSM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3. HARPOON</a:t>
              </a:r>
              <a:endParaRPr lang="es-ES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3045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3. MISIL HARPOON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41" name="Picture 4" descr="Scan000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1774" y="3005183"/>
            <a:ext cx="5426959" cy="31082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50144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9961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2. NSM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3. HARPOON</a:t>
              </a:r>
              <a:endParaRPr lang="es-ES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5" y="2370357"/>
            <a:ext cx="5387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3. MISIL HARPOON </a:t>
            </a:r>
            <a:r>
              <a:rPr lang="es-ES_tradnl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(Cabeza de Combate)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24" name="Picture 4" descr="Scan000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61531" y="2863140"/>
            <a:ext cx="5868793" cy="3433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85051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5" y="1251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419841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TÉRMICAS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361711" y="2617667"/>
            <a:ext cx="7316762" cy="2670823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6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10" y="885836"/>
                <a:ext cx="4787589" cy="5648166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340528"/>
              <a:ext cx="2829651" cy="10297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contra Blancos más vulnerables a los </a:t>
              </a:r>
              <a:r>
                <a:rPr lang="es-MX" sz="24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incendios</a:t>
              </a:r>
              <a:r>
                <a:rPr lang="es-MX" dirty="0">
                  <a:solidFill>
                    <a:srgbClr val="FFFF00"/>
                  </a:solidFill>
                </a:rPr>
                <a:t> </a:t>
              </a:r>
              <a:r>
                <a:rPr lang="es-MX" dirty="0">
                  <a:solidFill>
                    <a:schemeClr val="bg1"/>
                  </a:solidFill>
                </a:rPr>
                <a:t>que al soplo o fragmentación. (Estanques de combustibles, instalaciones, polvorines, tropas desplegadas, etc.)</a:t>
              </a:r>
            </a:p>
            <a:p>
              <a:pPr marL="266700" indent="-266700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Diseñadas para ser empleadas en bombas de aviación, granadas de artillería y manuales.</a:t>
              </a:r>
            </a:p>
            <a:p>
              <a:pPr marL="266700" indent="-266700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Contenido posible: Napalm (1000°C), Fósforo Blanco, Fósforo Rojo, Termita (2500°C)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119271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90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419841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QUÍMICAS y BIOLÓGICAS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417128" y="2338402"/>
            <a:ext cx="7316762" cy="4112011"/>
            <a:chOff x="648445" y="5285380"/>
            <a:chExt cx="2899685" cy="1763901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5380"/>
              <a:ext cx="2899685" cy="1763901"/>
              <a:chOff x="89209" y="876309"/>
              <a:chExt cx="4787590" cy="8695938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8686411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76309"/>
                <a:ext cx="4787589" cy="8695938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83462" y="5346161"/>
              <a:ext cx="2829651" cy="1584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para enfermar o causar la muerte a tropas enemigas.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Posee ventaja de no afectar el material e instalaciones de enemigo, facilitando su captura y uso propio.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Las químicas esparcen sustancias venenosas sobre las tropas y provocan bajas por exposición directa a ellas, son afectadas por la disipación en el aire y pueden actuar sobre las fuerzas propias. (Ej: Sarin, Gas Mostaza, Cloro, Etc.)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Las Bacteriológicas emplean bacterias u otros agentes biológicos para afectar al enemigo, son difíciles de detectar inicialmente. (Ej. Antrax, Viruela, </a:t>
              </a:r>
              <a:r>
                <a:rPr lang="es-MX" dirty="0" err="1">
                  <a:solidFill>
                    <a:schemeClr val="bg1"/>
                  </a:solidFill>
                </a:rPr>
                <a:t>Ébola</a:t>
              </a:r>
              <a:r>
                <a:rPr lang="es-MX" dirty="0">
                  <a:solidFill>
                    <a:schemeClr val="bg1"/>
                  </a:solidFill>
                </a:rPr>
                <a:t>, etc.)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Empleadas en bombas de aviación, granadas de artillería terrestre.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6529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-9089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419841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RADIACIÓN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361711" y="2617666"/>
            <a:ext cx="7316762" cy="2670823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6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10" y="885836"/>
                <a:ext cx="4787589" cy="5648166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340528"/>
              <a:ext cx="2829651" cy="1049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para causar la muerte a tropas enemigas, provocando poco daño a las instalaciones y los materiales.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Emplean una carga de material altamente radioactivo o una carga nuclear diseñada para ello (Bomba de Neutrones).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Genera contaminación radiológica que impide el uso del terreno atacado a menos que se descontamine.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Empleadas en bombas de aviación, granadas de artillería terrestre.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94124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419841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PIROTÉCNICAS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417128" y="2338402"/>
            <a:ext cx="7316762" cy="4112011"/>
            <a:chOff x="648445" y="5285380"/>
            <a:chExt cx="2899685" cy="1763901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5380"/>
              <a:ext cx="2899685" cy="1763901"/>
              <a:chOff x="89209" y="876309"/>
              <a:chExt cx="4787590" cy="8695938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8686411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76309"/>
                <a:ext cx="4787589" cy="8695938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83462" y="5346161"/>
              <a:ext cx="2829651" cy="14654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ILUMINANTES:</a:t>
              </a:r>
              <a:r>
                <a:rPr lang="es-MX" b="1" dirty="0">
                  <a:solidFill>
                    <a:schemeClr val="bg1"/>
                  </a:solidFill>
                </a:rPr>
                <a:t> </a:t>
              </a:r>
              <a:r>
                <a:rPr lang="es-MX" dirty="0">
                  <a:solidFill>
                    <a:schemeClr val="bg1"/>
                  </a:solidFill>
                </a:rPr>
                <a:t>Usadas en Bengalas para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iluminación nocturna</a:t>
              </a:r>
              <a:r>
                <a:rPr lang="es-MX" sz="24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</a:t>
              </a:r>
              <a:r>
                <a:rPr lang="es-MX" dirty="0">
                  <a:solidFill>
                    <a:schemeClr val="bg1"/>
                  </a:solidFill>
                </a:rPr>
                <a:t>de áreas o blancos de interés. Emplean Magnesio y son muy difíciles de extinguir si se activan casualmente.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HUMO: </a:t>
              </a:r>
              <a:r>
                <a:rPr lang="es-MX" dirty="0">
                  <a:solidFill>
                    <a:schemeClr val="bg1"/>
                  </a:solidFill>
                </a:rPr>
                <a:t>Usan Mezclas químicas diseñadas para expeler </a:t>
              </a:r>
              <a:r>
                <a:rPr lang="es-MX" b="1" dirty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grandes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cantidades de humo</a:t>
              </a:r>
              <a:r>
                <a:rPr lang="es-MX" dirty="0">
                  <a:solidFill>
                    <a:schemeClr val="bg1"/>
                  </a:solidFill>
                </a:rPr>
                <a:t>, facilitando el ocultamiento, la marca de posición de algún objetivo mediante humo de diferentes colores.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MARCADORES:</a:t>
              </a:r>
              <a:r>
                <a:rPr lang="es-MX" dirty="0">
                  <a:solidFill>
                    <a:schemeClr val="bg1"/>
                  </a:solidFill>
                </a:rPr>
                <a:t> Su objeto es marcar visualmente la posición de un objetivo enemigo mediante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Fósforo Blanco</a:t>
              </a:r>
              <a:r>
                <a:rPr lang="es-MX" dirty="0">
                  <a:solidFill>
                    <a:schemeClr val="bg1"/>
                  </a:solidFill>
                </a:rPr>
                <a:t>, su manipulación es peligrosa, se auto inflama por contacto con el aire. Solo se puede extinguir con Sulfato de Cobre.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840887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6" y="3254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833352" y="1239550"/>
            <a:ext cx="6587869" cy="620710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ANTIPERSONAL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507458" y="2193878"/>
            <a:ext cx="7316762" cy="1754710"/>
            <a:chOff x="648445" y="5287311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1"/>
              <a:ext cx="2899685" cy="1145685"/>
              <a:chOff x="89209" y="885833"/>
              <a:chExt cx="4787590" cy="5648163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904879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10" y="885833"/>
                <a:ext cx="4787589" cy="5648163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340528"/>
              <a:ext cx="2829651" cy="693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para atacar personal expuesto en áreas abiertas o bajo follaje denso y también contra instalaciones livianas.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Emplea comúnmente una carga de hasta 8.000 dardos de acero, estabilizados con aletas y que se dispersan mediante una carga detonante. Lanzadas en bombas de aviación</a:t>
              </a:r>
            </a:p>
          </p:txBody>
        </p:sp>
      </p:grpSp>
      <p:grpSp>
        <p:nvGrpSpPr>
          <p:cNvPr id="20" name="Grupo 19"/>
          <p:cNvGrpSpPr/>
          <p:nvPr/>
        </p:nvGrpSpPr>
        <p:grpSpPr>
          <a:xfrm>
            <a:off x="2880234" y="4140561"/>
            <a:ext cx="6691423" cy="596399"/>
            <a:chOff x="6652188" y="3681660"/>
            <a:chExt cx="6324923" cy="1629035"/>
          </a:xfrm>
        </p:grpSpPr>
        <p:pic>
          <p:nvPicPr>
            <p:cNvPr id="21" name="Imagen 2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22" name="Rectángulo 21"/>
            <p:cNvSpPr/>
            <p:nvPr/>
          </p:nvSpPr>
          <p:spPr>
            <a:xfrm>
              <a:off x="6652188" y="4002748"/>
              <a:ext cx="6324923" cy="10928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CHAFF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23" name="Grupo 22"/>
          <p:cNvGrpSpPr/>
          <p:nvPr/>
        </p:nvGrpSpPr>
        <p:grpSpPr>
          <a:xfrm>
            <a:off x="2516236" y="4915586"/>
            <a:ext cx="7316762" cy="1754710"/>
            <a:chOff x="648445" y="5287311"/>
            <a:chExt cx="2899685" cy="1145685"/>
          </a:xfrm>
        </p:grpSpPr>
        <p:grpSp>
          <p:nvGrpSpPr>
            <p:cNvPr id="24" name="Grupo 23"/>
            <p:cNvGrpSpPr/>
            <p:nvPr/>
          </p:nvGrpSpPr>
          <p:grpSpPr>
            <a:xfrm>
              <a:off x="648445" y="5287311"/>
              <a:ext cx="2899685" cy="1145685"/>
              <a:chOff x="89209" y="885833"/>
              <a:chExt cx="4787590" cy="5648163"/>
            </a:xfrm>
          </p:grpSpPr>
          <p:pic>
            <p:nvPicPr>
              <p:cNvPr id="30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1" name="Rectangle 1"/>
              <p:cNvSpPr/>
              <p:nvPr/>
            </p:nvSpPr>
            <p:spPr>
              <a:xfrm>
                <a:off x="89210" y="885833"/>
                <a:ext cx="4787589" cy="5648163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5" name="CuadroTexto 24"/>
            <p:cNvSpPr txBox="1"/>
            <p:nvPr/>
          </p:nvSpPr>
          <p:spPr>
            <a:xfrm>
              <a:off x="698063" y="5340528"/>
              <a:ext cx="2829651" cy="1055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975" indent="-1809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 para generar blancos falsos a los radares enemigos, y compuesta por miles de pequeñas cintas de papel aluminio, se emplea en bombas de aviación, granadas de artillería, cohetes, etc.</a:t>
              </a:r>
            </a:p>
            <a:p>
              <a:pPr marL="180975" indent="-1809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Su largo es cortado para coincidir con la Longitud de Onda del Radar que se intenta afectar.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61267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2" y="-3722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5" name="Grupo 34"/>
          <p:cNvGrpSpPr/>
          <p:nvPr/>
        </p:nvGrpSpPr>
        <p:grpSpPr>
          <a:xfrm>
            <a:off x="8177585" y="2750962"/>
            <a:ext cx="3517516" cy="2525731"/>
            <a:chOff x="648445" y="5287311"/>
            <a:chExt cx="2899685" cy="1145685"/>
          </a:xfrm>
        </p:grpSpPr>
        <p:grpSp>
          <p:nvGrpSpPr>
            <p:cNvPr id="41" name="Grupo 40"/>
            <p:cNvGrpSpPr/>
            <p:nvPr/>
          </p:nvGrpSpPr>
          <p:grpSpPr>
            <a:xfrm>
              <a:off x="648445" y="5287311"/>
              <a:ext cx="2899685" cy="1145685"/>
              <a:chOff x="89209" y="885833"/>
              <a:chExt cx="4787590" cy="5648163"/>
            </a:xfrm>
          </p:grpSpPr>
          <p:pic>
            <p:nvPicPr>
              <p:cNvPr id="4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4" name="Rectangle 1"/>
              <p:cNvSpPr/>
              <p:nvPr/>
            </p:nvSpPr>
            <p:spPr>
              <a:xfrm>
                <a:off x="89210" y="885833"/>
                <a:ext cx="4787589" cy="5648163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2" name="CuadroTexto 41"/>
            <p:cNvSpPr txBox="1"/>
            <p:nvPr/>
          </p:nvSpPr>
          <p:spPr>
            <a:xfrm>
              <a:off x="698063" y="5340528"/>
              <a:ext cx="2829651" cy="10470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975" indent="-1809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 para generar un potente pulso electromagnético dirigido a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quemar los circuitos eléctricos y electrónicos</a:t>
              </a:r>
              <a:r>
                <a:rPr lang="es-MX" dirty="0">
                  <a:solidFill>
                    <a:srgbClr val="FFFF00"/>
                  </a:solidFill>
                </a:rPr>
                <a:t> </a:t>
              </a:r>
              <a:r>
                <a:rPr lang="es-MX" dirty="0">
                  <a:solidFill>
                    <a:schemeClr val="bg1"/>
                  </a:solidFill>
                </a:rPr>
                <a:t>del enemigo. Se emplea en bombas de aviación o misiles, detonando  en altura sobre el área que se desea afectar.</a:t>
              </a:r>
            </a:p>
          </p:txBody>
        </p:sp>
      </p:grpSp>
      <p:grpSp>
        <p:nvGrpSpPr>
          <p:cNvPr id="45" name="Grupo 44"/>
          <p:cNvGrpSpPr/>
          <p:nvPr/>
        </p:nvGrpSpPr>
        <p:grpSpPr>
          <a:xfrm>
            <a:off x="8514182" y="1464228"/>
            <a:ext cx="2711328" cy="923331"/>
            <a:chOff x="6688880" y="3660939"/>
            <a:chExt cx="6324923" cy="1649756"/>
          </a:xfrm>
        </p:grpSpPr>
        <p:pic>
          <p:nvPicPr>
            <p:cNvPr id="46" name="Imagen 4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7" name="Rectángulo 46"/>
            <p:cNvSpPr/>
            <p:nvPr/>
          </p:nvSpPr>
          <p:spPr>
            <a:xfrm>
              <a:off x="6688880" y="3660939"/>
              <a:ext cx="6324923" cy="1649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PULSO ELECTROMAGNÉTICO</a:t>
              </a:r>
              <a:endParaRPr lang="es-MX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48" name="Grupo 47"/>
          <p:cNvGrpSpPr/>
          <p:nvPr/>
        </p:nvGrpSpPr>
        <p:grpSpPr>
          <a:xfrm>
            <a:off x="1697760" y="1671512"/>
            <a:ext cx="4464916" cy="705691"/>
            <a:chOff x="6652188" y="3681660"/>
            <a:chExt cx="6324923" cy="1629035"/>
          </a:xfrm>
        </p:grpSpPr>
        <p:pic>
          <p:nvPicPr>
            <p:cNvPr id="49" name="Imagen 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0" name="Rectángulo 49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RACIMO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51" name="Grupo 50"/>
          <p:cNvGrpSpPr/>
          <p:nvPr/>
        </p:nvGrpSpPr>
        <p:grpSpPr>
          <a:xfrm>
            <a:off x="378364" y="2971054"/>
            <a:ext cx="7316762" cy="2162766"/>
            <a:chOff x="648445" y="5285379"/>
            <a:chExt cx="2899685" cy="1763902"/>
          </a:xfrm>
        </p:grpSpPr>
        <p:grpSp>
          <p:nvGrpSpPr>
            <p:cNvPr id="52" name="Grupo 51"/>
            <p:cNvGrpSpPr/>
            <p:nvPr/>
          </p:nvGrpSpPr>
          <p:grpSpPr>
            <a:xfrm>
              <a:off x="648445" y="5285379"/>
              <a:ext cx="2899685" cy="1763902"/>
              <a:chOff x="89209" y="876304"/>
              <a:chExt cx="4787590" cy="8695943"/>
            </a:xfrm>
          </p:grpSpPr>
          <p:pic>
            <p:nvPicPr>
              <p:cNvPr id="5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8686411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Rectangle 1"/>
              <p:cNvSpPr/>
              <p:nvPr/>
            </p:nvSpPr>
            <p:spPr>
              <a:xfrm>
                <a:off x="89209" y="876304"/>
                <a:ext cx="4787589" cy="8695935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3" name="CuadroTexto 52"/>
            <p:cNvSpPr txBox="1"/>
            <p:nvPr/>
          </p:nvSpPr>
          <p:spPr>
            <a:xfrm>
              <a:off x="683462" y="5346161"/>
              <a:ext cx="2829651" cy="15437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para atacar personal expuesto en áreas abiertas y también contra instalaciones livianas, vehículos blindados y buques.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Consiste en una bomba de aviación que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porta centenares de pequeñas bombas de fragmentación</a:t>
              </a:r>
              <a:r>
                <a:rPr lang="es-MX" dirty="0">
                  <a:solidFill>
                    <a:schemeClr val="bg1"/>
                  </a:solidFill>
                </a:rPr>
                <a:t>, la que detona sobre la superficie atacado, barriendo con esquirlas una gran área, también pueden tener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cargas preformadas </a:t>
              </a:r>
              <a:r>
                <a:rPr lang="es-MX" dirty="0">
                  <a:solidFill>
                    <a:schemeClr val="bg1"/>
                  </a:solidFill>
                </a:rPr>
                <a:t>(Anti blindados o blancos duros)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72657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64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3616926" y="1559246"/>
            <a:ext cx="4993122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sz="3600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sp>
        <p:nvSpPr>
          <p:cNvPr id="20" name="Rectángulo redondeado 19"/>
          <p:cNvSpPr/>
          <p:nvPr/>
        </p:nvSpPr>
        <p:spPr>
          <a:xfrm>
            <a:off x="2842463" y="2528709"/>
            <a:ext cx="6542049" cy="2901902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471" y="2998693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2" name="CuadroTexto 21"/>
          <p:cNvSpPr txBox="1"/>
          <p:nvPr/>
        </p:nvSpPr>
        <p:spPr>
          <a:xfrm>
            <a:off x="5160130" y="3593633"/>
            <a:ext cx="398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dirty="0">
                <a:solidFill>
                  <a:srgbClr val="C00000"/>
                </a:solidFill>
              </a:rPr>
              <a:t>“CONSULTAS”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940914" y="6226996"/>
            <a:ext cx="10781879" cy="400110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defTabSz="1009650">
              <a:tabLst>
                <a:tab pos="1435100" algn="l"/>
                <a:tab pos="2690813" algn="l"/>
                <a:tab pos="4125913" algn="l"/>
                <a:tab pos="5292725" algn="l"/>
              </a:tabLst>
            </a:pPr>
            <a:r>
              <a:rPr lang="es-CL" dirty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</a:rPr>
              <a:t>        </a:t>
            </a:r>
            <a:r>
              <a:rPr lang="es-CL" sz="2000" b="1" dirty="0">
                <a:solidFill>
                  <a:srgbClr val="002060"/>
                </a:solidFill>
                <a:latin typeface="High Tower Text" panose="02040502050506030303" pitchFamily="18" charset="0"/>
              </a:rPr>
              <a:t>Honor                                Patria                             Eficiencia                               Disciplina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/>
          <a:srcRect b="15443"/>
          <a:stretch/>
        </p:blipFill>
        <p:spPr>
          <a:xfrm>
            <a:off x="5234804" y="343714"/>
            <a:ext cx="1757365" cy="694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346306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1248</TotalTime>
  <Words>3340</Words>
  <Application>Microsoft Office PowerPoint</Application>
  <PresentationFormat>Panorámica</PresentationFormat>
  <Paragraphs>382</Paragraphs>
  <Slides>44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53" baseType="lpstr">
      <vt:lpstr>Arial</vt:lpstr>
      <vt:lpstr>Arial Black</vt:lpstr>
      <vt:lpstr>Britannic Bold</vt:lpstr>
      <vt:lpstr>Calibri</vt:lpstr>
      <vt:lpstr>Calibri Light</vt:lpstr>
      <vt:lpstr>High Tower Text</vt:lpstr>
      <vt:lpstr>Times New Roman</vt:lpstr>
      <vt:lpstr>Tema de Office</vt:lpstr>
      <vt:lpstr>Fotografía de Photo Editor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Cuenta Microsoft</dc:creator>
  <cp:lastModifiedBy>RONALD BAASCH BARBERIS</cp:lastModifiedBy>
  <cp:revision>117</cp:revision>
  <dcterms:created xsi:type="dcterms:W3CDTF">2022-10-31T18:55:53Z</dcterms:created>
  <dcterms:modified xsi:type="dcterms:W3CDTF">2023-07-14T22:04:38Z</dcterms:modified>
</cp:coreProperties>
</file>