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71" r:id="rId3"/>
    <p:sldId id="265" r:id="rId4"/>
    <p:sldId id="266" r:id="rId5"/>
    <p:sldId id="267" r:id="rId6"/>
    <p:sldId id="268" r:id="rId7"/>
    <p:sldId id="269" r:id="rId8"/>
    <p:sldId id="27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1C4F3-6BED-487E-A88B-4B3CB06CB34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98E58-706E-40DF-8578-49DE8F1544D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60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1C4F3-6BED-487E-A88B-4B3CB06CB34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98E58-706E-40DF-8578-49DE8F1544D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605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1C4F3-6BED-487E-A88B-4B3CB06CB34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98E58-706E-40DF-8578-49DE8F1544D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240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1C4F3-6BED-487E-A88B-4B3CB06CB34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98E58-706E-40DF-8578-49DE8F1544D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922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1C4F3-6BED-487E-A88B-4B3CB06CB34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98E58-706E-40DF-8578-49DE8F1544D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8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1C4F3-6BED-487E-A88B-4B3CB06CB34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98E58-706E-40DF-8578-49DE8F1544D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394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1C4F3-6BED-487E-A88B-4B3CB06CB34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98E58-706E-40DF-8578-49DE8F1544D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699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1C4F3-6BED-487E-A88B-4B3CB06CB34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98E58-706E-40DF-8578-49DE8F1544D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717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1C4F3-6BED-487E-A88B-4B3CB06CB34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98E58-706E-40DF-8578-49DE8F1544D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176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1C4F3-6BED-487E-A88B-4B3CB06CB34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98E58-706E-40DF-8578-49DE8F1544D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03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1C4F3-6BED-487E-A88B-4B3CB06CB34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98E58-706E-40DF-8578-49DE8F1544D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448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1C4F3-6BED-487E-A88B-4B3CB06CB34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98E58-706E-40DF-8578-49DE8F1544D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975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4"/>
            <a:ext cx="12192000" cy="707967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6753" y="0"/>
            <a:ext cx="2346613" cy="2503054"/>
          </a:xfrm>
          <a:prstGeom prst="rect">
            <a:avLst/>
          </a:prstGeom>
        </p:spPr>
      </p:pic>
      <p:sp>
        <p:nvSpPr>
          <p:cNvPr id="6" name="Título 1"/>
          <p:cNvSpPr>
            <a:spLocks noGrp="1"/>
          </p:cNvSpPr>
          <p:nvPr>
            <p:ph type="ctrTitle"/>
          </p:nvPr>
        </p:nvSpPr>
        <p:spPr>
          <a:xfrm>
            <a:off x="1537853" y="355600"/>
            <a:ext cx="8058151" cy="2387600"/>
          </a:xfr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es-ES" b="1" u="sng" dirty="0" smtClean="0">
                <a:solidFill>
                  <a:schemeClr val="bg1"/>
                </a:solidFill>
              </a:rPr>
              <a:t>ASIGNATURA </a:t>
            </a:r>
            <a:br>
              <a:rPr lang="es-ES" b="1" u="sng" dirty="0" smtClean="0">
                <a:solidFill>
                  <a:schemeClr val="bg1"/>
                </a:solidFill>
              </a:rPr>
            </a:br>
            <a:r>
              <a:rPr lang="es-ES" b="1" u="sng" dirty="0" smtClean="0">
                <a:solidFill>
                  <a:schemeClr val="bg1"/>
                </a:solidFill>
              </a:rPr>
              <a:t>UNIDADES DE APOYO DE COMBATE II</a:t>
            </a:r>
            <a:endParaRPr lang="en-US" b="1" u="sng" dirty="0">
              <a:solidFill>
                <a:schemeClr val="bg1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6082" y="2495565"/>
            <a:ext cx="6094269" cy="4279889"/>
          </a:xfrm>
          <a:prstGeom prst="rect">
            <a:avLst/>
          </a:prstGeom>
        </p:spPr>
      </p:pic>
      <p:sp>
        <p:nvSpPr>
          <p:cNvPr id="12" name="Rectángulo redondeado 11"/>
          <p:cNvSpPr/>
          <p:nvPr/>
        </p:nvSpPr>
        <p:spPr>
          <a:xfrm>
            <a:off x="8680726" y="5708073"/>
            <a:ext cx="2946743" cy="623455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CN IM F. SANTIBAÑEZ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21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4"/>
            <a:ext cx="12192000" cy="707967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6753" y="0"/>
            <a:ext cx="2346613" cy="2503054"/>
          </a:xfrm>
          <a:prstGeom prst="rect">
            <a:avLst/>
          </a:prstGeom>
        </p:spPr>
      </p:pic>
      <p:sp>
        <p:nvSpPr>
          <p:cNvPr id="6" name="Título 1"/>
          <p:cNvSpPr>
            <a:spLocks noGrp="1"/>
          </p:cNvSpPr>
          <p:nvPr>
            <p:ph type="ctrTitle"/>
          </p:nvPr>
        </p:nvSpPr>
        <p:spPr>
          <a:xfrm>
            <a:off x="1690478" y="0"/>
            <a:ext cx="8058151" cy="952695"/>
          </a:xfrm>
          <a:solidFill>
            <a:schemeClr val="accent6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s-ES" sz="2800" b="1" u="sng" dirty="0" smtClean="0">
                <a:solidFill>
                  <a:schemeClr val="bg1"/>
                </a:solidFill>
              </a:rPr>
              <a:t>ASIGNATURA </a:t>
            </a:r>
            <a:br>
              <a:rPr lang="es-ES" sz="2800" b="1" u="sng" dirty="0" smtClean="0">
                <a:solidFill>
                  <a:schemeClr val="bg1"/>
                </a:solidFill>
              </a:rPr>
            </a:br>
            <a:r>
              <a:rPr lang="es-ES" sz="2800" b="1" u="sng" dirty="0" smtClean="0">
                <a:solidFill>
                  <a:schemeClr val="bg1"/>
                </a:solidFill>
              </a:rPr>
              <a:t>UNIDADES DE APOYO DE COMBATE II</a:t>
            </a:r>
            <a:endParaRPr lang="en-US" sz="2800" b="1" u="sng" dirty="0">
              <a:solidFill>
                <a:schemeClr val="bg1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6266" y="1688318"/>
            <a:ext cx="6919468" cy="4859410"/>
          </a:xfrm>
          <a:prstGeom prst="rect">
            <a:avLst/>
          </a:prstGeom>
        </p:spPr>
      </p:pic>
      <p:sp>
        <p:nvSpPr>
          <p:cNvPr id="3" name="Rectángulo redondeado 2"/>
          <p:cNvSpPr/>
          <p:nvPr/>
        </p:nvSpPr>
        <p:spPr>
          <a:xfrm>
            <a:off x="776916" y="2362168"/>
            <a:ext cx="10638168" cy="2819434"/>
          </a:xfrm>
          <a:prstGeom prst="roundRect">
            <a:avLst/>
          </a:prstGeom>
          <a:solidFill>
            <a:schemeClr val="accent6">
              <a:lumMod val="75000"/>
              <a:alpha val="8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1103256" y="2503054"/>
            <a:ext cx="104075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OBJETIVO GENERAL DE LA ASIGNATURA: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2400" dirty="0" smtClean="0">
                <a:solidFill>
                  <a:schemeClr val="bg1"/>
                </a:solidFill>
              </a:rPr>
              <a:t>El cadete será capaz de conocer los conceptos básicos  referidos a la táctica de Artillería  de Costa y de Campaña , analizar los diferentes procedimientos  tácticos y técnicos  referidos al material  de artillería utilizado en el Cuerpo IM. 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2400" dirty="0" smtClean="0">
                <a:solidFill>
                  <a:schemeClr val="bg1"/>
                </a:solidFill>
              </a:rPr>
              <a:t>Reconocer las responsabilidades y obligaciones  en la condición de Comandante del Pelotón  Cañones u Obuses de una Batería  de Artillería .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65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72701" cy="6858000"/>
          </a:xfrm>
          <a:prstGeom prst="rect">
            <a:avLst/>
          </a:pr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3592198" y="376718"/>
            <a:ext cx="4797083" cy="1073940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400" b="1" smtClean="0">
                <a:solidFill>
                  <a:schemeClr val="bg1"/>
                </a:solidFill>
              </a:rPr>
              <a:t>ASIGNATURA   UNIDADES DE APOYO DE COMBATE</a:t>
            </a:r>
            <a:r>
              <a:rPr lang="es-ES" sz="2400" smtClean="0">
                <a:solidFill>
                  <a:schemeClr val="bg1"/>
                </a:solidFill>
              </a:rPr>
              <a:t> II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923564" y="2666793"/>
            <a:ext cx="10506274" cy="461665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UT. N°1  CONCEPTOS  BÁSICOS  DE TÁCTICA  DE ARTILLERÍA  DE CAMPAÑA Y COSTA 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923564" y="3688143"/>
            <a:ext cx="4599464" cy="461665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UT. N°2   MATERIAL DE ARTILLERÍA  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923564" y="4690060"/>
            <a:ext cx="7118615" cy="461665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UT. N°3   TÉCNICA DE TIRO EN LA POSICIÓN DE FUEGO   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9" name="Picture 4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647" y="2413849"/>
            <a:ext cx="4932116" cy="393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3951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3"/>
            <a:ext cx="12192000" cy="6858000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206387" y="842005"/>
            <a:ext cx="2762545" cy="3285987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2800" b="1" dirty="0" smtClean="0">
                <a:solidFill>
                  <a:schemeClr val="bg1"/>
                </a:solidFill>
              </a:rPr>
              <a:t> </a:t>
            </a:r>
            <a:r>
              <a:rPr lang="es-ES" sz="2800" b="1" u="sng" dirty="0" smtClean="0">
                <a:solidFill>
                  <a:schemeClr val="bg1"/>
                </a:solidFill>
              </a:rPr>
              <a:t>UT. N°1 </a:t>
            </a:r>
            <a:br>
              <a:rPr lang="es-ES" sz="2800" b="1" u="sng" dirty="0" smtClean="0">
                <a:solidFill>
                  <a:schemeClr val="bg1"/>
                </a:solidFill>
              </a:rPr>
            </a:br>
            <a:r>
              <a:rPr lang="es-ES" sz="2800" b="1" dirty="0" smtClean="0">
                <a:solidFill>
                  <a:schemeClr val="bg1"/>
                </a:solidFill>
              </a:rPr>
              <a:t> CONCEPTOS BÁSICOS  DE TÁCTICA  DE ARTILLERÍA DE CAMPAÑA  Y COSTA 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6" name="Flecha derecha 5"/>
          <p:cNvSpPr/>
          <p:nvPr/>
        </p:nvSpPr>
        <p:spPr>
          <a:xfrm>
            <a:off x="3310268" y="1808971"/>
            <a:ext cx="904544" cy="1786597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4768197" y="276554"/>
            <a:ext cx="7217415" cy="2031325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1.- ARTILLERIA DE CAMPAÑA</a:t>
            </a:r>
          </a:p>
          <a:p>
            <a:endParaRPr lang="es-ES" dirty="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lphaLcPeriod"/>
            </a:pPr>
            <a:r>
              <a:rPr lang="es-ES" dirty="0" smtClean="0">
                <a:solidFill>
                  <a:schemeClr val="bg1"/>
                </a:solidFill>
              </a:rPr>
              <a:t>    	Conceptos Básicos  y Simbología de Art. de Campaña. </a:t>
            </a:r>
          </a:p>
          <a:p>
            <a:pPr marL="342900" indent="-342900">
              <a:buFont typeface="+mj-lt"/>
              <a:buAutoNum type="alphaLcPeriod"/>
            </a:pPr>
            <a:r>
              <a:rPr lang="es-ES" dirty="0" smtClean="0">
                <a:solidFill>
                  <a:schemeClr val="bg1"/>
                </a:solidFill>
              </a:rPr>
              <a:t>     	El Apoyo de Fuego</a:t>
            </a:r>
          </a:p>
          <a:p>
            <a:pPr marL="342900" indent="-342900">
              <a:buFont typeface="+mj-lt"/>
              <a:buAutoNum type="alphaLcPeriod"/>
            </a:pP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dirty="0">
                <a:solidFill>
                  <a:schemeClr val="bg1"/>
                </a:solidFill>
              </a:rPr>
              <a:t>	</a:t>
            </a:r>
            <a:r>
              <a:rPr lang="es-ES" dirty="0" smtClean="0">
                <a:solidFill>
                  <a:schemeClr val="bg1"/>
                </a:solidFill>
              </a:rPr>
              <a:t>La conducción  y coordinación de la Artillería. </a:t>
            </a:r>
          </a:p>
          <a:p>
            <a:pPr marL="342900" indent="-342900">
              <a:buFont typeface="+mj-lt"/>
              <a:buAutoNum type="alphaLcPeriod"/>
            </a:pPr>
            <a:r>
              <a:rPr lang="es-ES" dirty="0" smtClean="0">
                <a:solidFill>
                  <a:schemeClr val="bg1"/>
                </a:solidFill>
              </a:rPr>
              <a:t>          Los Fuegos de Artillería. </a:t>
            </a:r>
          </a:p>
          <a:p>
            <a:pPr marL="342900" indent="-342900">
              <a:buFont typeface="+mj-lt"/>
              <a:buAutoNum type="alphaLcPeriod"/>
            </a:pPr>
            <a:r>
              <a:rPr lang="es-ES" dirty="0" smtClean="0">
                <a:solidFill>
                  <a:schemeClr val="bg1"/>
                </a:solidFill>
              </a:rPr>
              <a:t>          La Artillería  en las diferentes  acciones tácticas . 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4799557" y="2702269"/>
            <a:ext cx="7212329" cy="3416320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1.- ARTILLERIA DE COSTA </a:t>
            </a:r>
          </a:p>
          <a:p>
            <a:endParaRPr lang="es-ES" dirty="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lphaLcPeriod"/>
            </a:pPr>
            <a:r>
              <a:rPr lang="es-ES" dirty="0" smtClean="0">
                <a:solidFill>
                  <a:schemeClr val="bg1"/>
                </a:solidFill>
              </a:rPr>
              <a:t>    	Generalidades , Conceptos y 	Simbología  de la Defensa de 	Costa. </a:t>
            </a:r>
          </a:p>
          <a:p>
            <a:pPr marL="342900" indent="-342900">
              <a:buFont typeface="+mj-lt"/>
              <a:buAutoNum type="alphaLcPeriod"/>
            </a:pPr>
            <a:r>
              <a:rPr lang="es-ES" dirty="0" smtClean="0">
                <a:solidFill>
                  <a:schemeClr val="bg1"/>
                </a:solidFill>
              </a:rPr>
              <a:t>     	Blancos Navales  y efectos  del Fuego de Artillería de Costa. </a:t>
            </a:r>
          </a:p>
          <a:p>
            <a:pPr marL="342900" indent="-342900">
              <a:buFont typeface="+mj-lt"/>
              <a:buAutoNum type="alphaLcPeriod"/>
            </a:pP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dirty="0">
                <a:solidFill>
                  <a:schemeClr val="bg1"/>
                </a:solidFill>
              </a:rPr>
              <a:t>	</a:t>
            </a:r>
            <a:r>
              <a:rPr lang="es-ES" dirty="0" smtClean="0">
                <a:solidFill>
                  <a:schemeClr val="bg1"/>
                </a:solidFill>
              </a:rPr>
              <a:t>Control y Coordinación  del Fuego de Artillería de Costa. </a:t>
            </a:r>
          </a:p>
          <a:p>
            <a:pPr marL="342900" indent="-342900">
              <a:buFont typeface="+mj-lt"/>
              <a:buAutoNum type="alphaLcPeriod"/>
            </a:pPr>
            <a:r>
              <a:rPr lang="es-ES" dirty="0" smtClean="0">
                <a:solidFill>
                  <a:schemeClr val="bg1"/>
                </a:solidFill>
              </a:rPr>
              <a:t>          Empleo de la Artillería de Costa. </a:t>
            </a:r>
          </a:p>
          <a:p>
            <a:pPr marL="342900" indent="-342900">
              <a:buFont typeface="+mj-lt"/>
              <a:buAutoNum type="alphaLcPeriod"/>
            </a:pPr>
            <a:r>
              <a:rPr lang="es-ES" dirty="0" smtClean="0">
                <a:solidFill>
                  <a:schemeClr val="bg1"/>
                </a:solidFill>
              </a:rPr>
              <a:t>          Empleo de los sensores en la 	batería  y las unidades  de 	vigilancia costera. </a:t>
            </a:r>
          </a:p>
          <a:p>
            <a:pPr marL="342900" indent="-342900">
              <a:buFont typeface="+mj-lt"/>
              <a:buAutoNum type="alphaLcPeriod"/>
            </a:pP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dirty="0" smtClean="0">
                <a:solidFill>
                  <a:schemeClr val="bg1"/>
                </a:solidFill>
              </a:rPr>
              <a:t>          Seguridad</a:t>
            </a:r>
          </a:p>
          <a:p>
            <a:pPr marL="342900" indent="-342900">
              <a:buFont typeface="+mj-lt"/>
              <a:buAutoNum type="alphaLcPeriod"/>
            </a:pP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dirty="0" smtClean="0">
                <a:solidFill>
                  <a:schemeClr val="bg1"/>
                </a:solidFill>
              </a:rPr>
              <a:t>          Comunicaciones  </a:t>
            </a:r>
          </a:p>
          <a:p>
            <a:pPr lvl="1"/>
            <a:endParaRPr lang="es-ES" dirty="0" smtClean="0">
              <a:solidFill>
                <a:schemeClr val="bg1"/>
              </a:solidFill>
            </a:endParaRPr>
          </a:p>
          <a:p>
            <a:pPr lvl="1"/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9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13" y="3161026"/>
            <a:ext cx="4751388" cy="3793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56348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561"/>
            <a:ext cx="12192000" cy="6858000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390559" y="2468286"/>
            <a:ext cx="2762545" cy="1419340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800" b="1" smtClean="0">
                <a:solidFill>
                  <a:schemeClr val="bg1"/>
                </a:solidFill>
              </a:rPr>
              <a:t> </a:t>
            </a:r>
            <a:r>
              <a:rPr lang="es-ES" sz="2800" b="1" u="sng" smtClean="0">
                <a:solidFill>
                  <a:schemeClr val="bg1"/>
                </a:solidFill>
              </a:rPr>
              <a:t>UT. N°2 </a:t>
            </a:r>
            <a:br>
              <a:rPr lang="es-ES" sz="2800" b="1" u="sng" smtClean="0">
                <a:solidFill>
                  <a:schemeClr val="bg1"/>
                </a:solidFill>
              </a:rPr>
            </a:br>
            <a:r>
              <a:rPr lang="es-ES" sz="2800" b="1" smtClean="0">
                <a:solidFill>
                  <a:schemeClr val="bg1"/>
                </a:solidFill>
              </a:rPr>
              <a:t> MATERIAL DE ARTILLERÍA 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6" name="Flecha derecha 5"/>
          <p:cNvSpPr/>
          <p:nvPr/>
        </p:nvSpPr>
        <p:spPr>
          <a:xfrm>
            <a:off x="3367418" y="2243094"/>
            <a:ext cx="904544" cy="1786597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4979671" y="37206"/>
            <a:ext cx="7100264" cy="1200329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1.- CAÑON</a:t>
            </a:r>
            <a:r>
              <a:rPr kumimoji="0" lang="es-ES" sz="1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OBUS  M -71 Y 155 mm “ SOLTAM”</a:t>
            </a:r>
            <a:endParaRPr kumimoji="0" lang="es-E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eriod"/>
              <a:tabLst/>
              <a:defRPr/>
            </a:pP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	Generalidades y Nomenclatura 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eriod"/>
              <a:tabLst/>
              <a:defRPr/>
            </a:pP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	Capacidades y limitaciones tácticas y técnicas.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eriod"/>
              <a:tabLst/>
              <a:defRPr/>
            </a:pP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	Generalidades</a:t>
            </a:r>
            <a:r>
              <a:rPr kumimoji="0" lang="es-ES" sz="1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del servicio a la pieza.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4979671" y="1399432"/>
            <a:ext cx="7100264" cy="1200329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2.- CAÑON</a:t>
            </a:r>
            <a:r>
              <a:rPr kumimoji="0" lang="es-ES" sz="1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OBUS  KH – 178 105mm</a:t>
            </a:r>
            <a:endParaRPr kumimoji="0" lang="es-E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eriod"/>
              <a:tabLst/>
              <a:defRPr/>
            </a:pP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	Generalidades y Nomenclatura 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eriod"/>
              <a:tabLst/>
              <a:defRPr/>
            </a:pP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	Capacidades y limitaciones tácticas y técnicas.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eriod"/>
              <a:tabLst/>
              <a:defRPr/>
            </a:pP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	Generalidades</a:t>
            </a:r>
            <a:r>
              <a:rPr kumimoji="0" lang="es-ES" sz="1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del servicio a la pieza.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4979671" y="2793731"/>
            <a:ext cx="7100264" cy="2031325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 smtClean="0">
                <a:solidFill>
                  <a:schemeClr val="bg1"/>
                </a:solidFill>
                <a:latin typeface="Calibri" panose="020F0502020204030204"/>
              </a:rPr>
              <a:t>3.- MUNICION PARA EL CAÑON SOLTAM 155/39 y OBUS KH-178.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	Generalidades y  definiciones respecto a : </a:t>
            </a:r>
          </a:p>
          <a:p>
            <a:pPr marL="1200150" lvl="2" indent="-285750">
              <a:buFont typeface="Wingdings" panose="05000000000000000000" pitchFamily="2" charset="2"/>
              <a:buChar char="ü"/>
            </a:pPr>
            <a:r>
              <a:rPr kumimoji="0" lang="es-E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Proyectiles </a:t>
            </a:r>
          </a:p>
          <a:p>
            <a:pPr marL="1200150" lvl="2" indent="-285750">
              <a:buFont typeface="Wingdings" panose="05000000000000000000" pitchFamily="2" charset="2"/>
              <a:buChar char="ü"/>
            </a:pPr>
            <a:r>
              <a:rPr lang="es-ES" dirty="0" smtClean="0">
                <a:solidFill>
                  <a:schemeClr val="bg1"/>
                </a:solidFill>
                <a:latin typeface="Calibri" panose="020F0502020204030204"/>
              </a:rPr>
              <a:t>Espoletas </a:t>
            </a:r>
          </a:p>
          <a:p>
            <a:pPr marL="1200150" lvl="2" indent="-285750">
              <a:buFont typeface="Wingdings" panose="05000000000000000000" pitchFamily="2" charset="2"/>
              <a:buChar char="ü"/>
            </a:pPr>
            <a:r>
              <a:rPr kumimoji="0" lang="es-E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Cargas de Proyección</a:t>
            </a:r>
          </a:p>
          <a:p>
            <a:pPr marL="1200150" lvl="2" indent="-285750">
              <a:buFont typeface="Wingdings" panose="05000000000000000000" pitchFamily="2" charset="2"/>
              <a:buChar char="ü"/>
            </a:pPr>
            <a:r>
              <a:rPr lang="es-ES" dirty="0" smtClean="0">
                <a:solidFill>
                  <a:schemeClr val="bg1"/>
                </a:solidFill>
                <a:latin typeface="Calibri" panose="020F0502020204030204"/>
              </a:rPr>
              <a:t>Estopines </a:t>
            </a:r>
          </a:p>
          <a:p>
            <a:pPr marL="1200150" lvl="2" indent="-285750">
              <a:buFont typeface="Wingdings" panose="05000000000000000000" pitchFamily="2" charset="2"/>
              <a:buChar char="ü"/>
            </a:pPr>
            <a:r>
              <a:rPr kumimoji="0" lang="es-E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Identificación y Marcas   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4979671" y="5037700"/>
            <a:ext cx="7100264" cy="1200329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solidFill>
                  <a:schemeClr val="bg1"/>
                </a:solidFill>
                <a:latin typeface="Calibri" panose="020F0502020204030204"/>
              </a:rPr>
              <a:t>4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.- MUNICION PARA CAÑON</a:t>
            </a:r>
            <a:r>
              <a:rPr kumimoji="0" lang="es-ES" sz="1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OBUS  M -71 Y 155 mm “ SOLTAM”</a:t>
            </a:r>
            <a:endParaRPr kumimoji="0" lang="es-E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eriod"/>
              <a:tabLst/>
              <a:defRPr/>
            </a:pP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	Cuidados y medidas de seguridad  en el manejo de la munición  	y artificios , durante su almacenamiento , antes</a:t>
            </a:r>
            <a:r>
              <a:rPr kumimoji="0" lang="es-ES" sz="1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, durante y 	posterior aun tiro de artillería.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1" name="Nube 10"/>
          <p:cNvSpPr/>
          <p:nvPr/>
        </p:nvSpPr>
        <p:spPr>
          <a:xfrm>
            <a:off x="2195841" y="333699"/>
            <a:ext cx="1914525" cy="1071562"/>
          </a:xfrm>
          <a:prstGeom prst="cloud">
            <a:avLst/>
          </a:prstGeom>
          <a:solidFill>
            <a:schemeClr val="tx1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1"/>
                </a:solidFill>
              </a:rPr>
              <a:t>Prueba N°1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" name="Nube 11"/>
          <p:cNvSpPr/>
          <p:nvPr/>
        </p:nvSpPr>
        <p:spPr>
          <a:xfrm>
            <a:off x="2195841" y="5000209"/>
            <a:ext cx="1914525" cy="1071562"/>
          </a:xfrm>
          <a:prstGeom prst="cloud">
            <a:avLst/>
          </a:prstGeom>
          <a:solidFill>
            <a:schemeClr val="tx1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1"/>
                </a:solidFill>
              </a:rPr>
              <a:t>Prueba N°2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6005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3"/>
            <a:ext cx="12192000" cy="6858000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251018" y="1504229"/>
            <a:ext cx="2762545" cy="2107044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800" b="1" dirty="0" smtClean="0">
                <a:solidFill>
                  <a:schemeClr val="bg1"/>
                </a:solidFill>
              </a:rPr>
              <a:t> </a:t>
            </a:r>
            <a:r>
              <a:rPr lang="es-ES" sz="2800" b="1" u="sng" dirty="0" smtClean="0">
                <a:solidFill>
                  <a:schemeClr val="bg1"/>
                </a:solidFill>
              </a:rPr>
              <a:t>UT. N°3</a:t>
            </a:r>
            <a:br>
              <a:rPr lang="es-ES" sz="2800" b="1" u="sng" dirty="0" smtClean="0">
                <a:solidFill>
                  <a:schemeClr val="bg1"/>
                </a:solidFill>
              </a:rPr>
            </a:br>
            <a:r>
              <a:rPr lang="es-ES" sz="2800" b="1" dirty="0" smtClean="0">
                <a:solidFill>
                  <a:schemeClr val="bg1"/>
                </a:solidFill>
              </a:rPr>
              <a:t> TÉCNICAS DE TIRO  EN LA POSICIÓN DE FUEGO  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6" name="Flecha derecha 5"/>
          <p:cNvSpPr/>
          <p:nvPr/>
        </p:nvSpPr>
        <p:spPr>
          <a:xfrm>
            <a:off x="3367418" y="2042771"/>
            <a:ext cx="904544" cy="1786597"/>
          </a:xfrm>
          <a:prstGeom prst="rightArrow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4979671" y="830253"/>
            <a:ext cx="7100264" cy="369332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DEFINICIONES Y CONCEPTOS FUNDAMENTALES    	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4979671" y="1289002"/>
            <a:ext cx="7100264" cy="369332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 INSTRUMENTOS DE PUNTERÍA    	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4979671" y="1747751"/>
            <a:ext cx="7100264" cy="369332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 smtClean="0">
                <a:solidFill>
                  <a:schemeClr val="bg1"/>
                </a:solidFill>
                <a:latin typeface="Calibri" panose="020F0502020204030204"/>
              </a:rPr>
              <a:t>3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 EJECUCIÓN DE PUNTERÍAS     	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6951346" y="2472513"/>
            <a:ext cx="2264092" cy="646331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noProof="0" dirty="0" smtClean="0">
                <a:solidFill>
                  <a:schemeClr val="bg1"/>
                </a:solidFill>
                <a:latin typeface="Calibri" panose="020F0502020204030204"/>
              </a:rPr>
              <a:t>PERIODO PRACTICO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	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4979671" y="3380486"/>
            <a:ext cx="7100264" cy="369332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noProof="0" dirty="0" smtClean="0">
                <a:solidFill>
                  <a:schemeClr val="bg1"/>
                </a:solidFill>
                <a:latin typeface="Calibri" panose="020F0502020204030204"/>
              </a:rPr>
              <a:t>4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 ORDEN DE FUEGO Y SU EJECUCIÓN.      	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4979671" y="4683259"/>
            <a:ext cx="7100264" cy="369332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noProof="0" dirty="0" smtClean="0">
                <a:solidFill>
                  <a:schemeClr val="bg1"/>
                </a:solidFill>
                <a:latin typeface="Calibri" panose="020F0502020204030204"/>
              </a:rPr>
              <a:t>6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 PRUEBAS  PERIÓDICAS  BÁSICAS  DE PARALELISMO      	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4979671" y="4052654"/>
            <a:ext cx="7100264" cy="369332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noProof="0" dirty="0" smtClean="0">
                <a:solidFill>
                  <a:schemeClr val="bg1"/>
                </a:solidFill>
                <a:latin typeface="Calibri" panose="020F0502020204030204"/>
              </a:rPr>
              <a:t>5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 SEGURIDAD EN LA</a:t>
            </a:r>
            <a:r>
              <a:rPr kumimoji="0" lang="es-ES" sz="1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POSICIÓN DE FUEGO.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	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4979671" y="5258445"/>
            <a:ext cx="7100264" cy="923330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 smtClean="0">
                <a:solidFill>
                  <a:schemeClr val="bg1"/>
                </a:solidFill>
                <a:latin typeface="Calibri" panose="020F0502020204030204"/>
              </a:rPr>
              <a:t>7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 SELECCIÓN DE POSICIONES DE</a:t>
            </a:r>
            <a:r>
              <a:rPr kumimoji="0" lang="es-ES" sz="1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FUEGO </a:t>
            </a:r>
          </a:p>
          <a:p>
            <a:pPr marL="800100" lvl="1" indent="-342900">
              <a:buFont typeface="+mj-lt"/>
              <a:buAutoNum type="alphaLcPeriod"/>
            </a:pPr>
            <a:r>
              <a:rPr lang="es-ES" baseline="0" dirty="0" smtClean="0">
                <a:solidFill>
                  <a:schemeClr val="bg1"/>
                </a:solidFill>
                <a:latin typeface="Calibri" panose="020F0502020204030204"/>
              </a:rPr>
              <a:t>DE LA ARTILLERÍA DE CAMPAÑA </a:t>
            </a:r>
          </a:p>
          <a:p>
            <a:pPr marL="800100" lvl="1" indent="-342900">
              <a:buFont typeface="+mj-lt"/>
              <a:buAutoNum type="alphaLcPeriod"/>
            </a:pPr>
            <a:r>
              <a:rPr kumimoji="0" lang="es-ES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DELA ARTILLERÍA DE COSTA </a:t>
            </a:r>
            <a:r>
              <a:rPr kumimoji="0" lang="es-E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	</a:t>
            </a:r>
          </a:p>
        </p:txBody>
      </p:sp>
      <p:sp>
        <p:nvSpPr>
          <p:cNvPr id="15" name="Nube 14"/>
          <p:cNvSpPr/>
          <p:nvPr/>
        </p:nvSpPr>
        <p:spPr>
          <a:xfrm>
            <a:off x="2195841" y="4966140"/>
            <a:ext cx="1914525" cy="1071562"/>
          </a:xfrm>
          <a:prstGeom prst="cloud">
            <a:avLst/>
          </a:prstGeom>
          <a:solidFill>
            <a:schemeClr val="tx1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1"/>
                </a:solidFill>
              </a:rPr>
              <a:t>Prueba N°3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5353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4"/>
            <a:ext cx="12192000" cy="707967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6753" y="0"/>
            <a:ext cx="2346613" cy="2503054"/>
          </a:xfrm>
          <a:prstGeom prst="rect">
            <a:avLst/>
          </a:prstGeom>
        </p:spPr>
      </p:pic>
      <p:sp>
        <p:nvSpPr>
          <p:cNvPr id="6" name="Título 1"/>
          <p:cNvSpPr>
            <a:spLocks noGrp="1"/>
          </p:cNvSpPr>
          <p:nvPr>
            <p:ph type="ctrTitle"/>
          </p:nvPr>
        </p:nvSpPr>
        <p:spPr>
          <a:xfrm>
            <a:off x="1496290" y="0"/>
            <a:ext cx="8058151" cy="614217"/>
          </a:xfr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/>
          </a:bodyPr>
          <a:lstStyle/>
          <a:p>
            <a:r>
              <a:rPr lang="es-ES" sz="2400" b="1" u="sng" dirty="0" smtClean="0">
                <a:solidFill>
                  <a:schemeClr val="bg1"/>
                </a:solidFill>
              </a:rPr>
              <a:t>ORIENTACIONES GENERALES</a:t>
            </a:r>
            <a:endParaRPr lang="en-US" sz="2400" b="1" u="sng" dirty="0">
              <a:solidFill>
                <a:schemeClr val="bg1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5919" y="2193094"/>
            <a:ext cx="6919468" cy="4859410"/>
          </a:xfrm>
          <a:prstGeom prst="rect">
            <a:avLst/>
          </a:prstGeom>
        </p:spPr>
      </p:pic>
      <p:sp>
        <p:nvSpPr>
          <p:cNvPr id="3" name="Rectángulo redondeado 2"/>
          <p:cNvSpPr/>
          <p:nvPr/>
        </p:nvSpPr>
        <p:spPr>
          <a:xfrm>
            <a:off x="1496290" y="1251527"/>
            <a:ext cx="8540463" cy="1935018"/>
          </a:xfrm>
          <a:prstGeom prst="roundRect">
            <a:avLst/>
          </a:prstGeom>
          <a:solidFill>
            <a:schemeClr val="accent6">
              <a:lumMod val="75000"/>
              <a:alpha val="46000"/>
            </a:schemeClr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uadroTexto 3"/>
          <p:cNvSpPr txBox="1"/>
          <p:nvPr/>
        </p:nvSpPr>
        <p:spPr>
          <a:xfrm>
            <a:off x="1957388" y="1583056"/>
            <a:ext cx="47577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dirty="0" smtClean="0">
                <a:solidFill>
                  <a:schemeClr val="bg1"/>
                </a:solidFill>
              </a:rPr>
              <a:t>LECTURA PERMANENTE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dirty="0" smtClean="0">
                <a:solidFill>
                  <a:schemeClr val="bg1"/>
                </a:solidFill>
              </a:rPr>
              <a:t>TRABAJOS PRÁCTICOS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dirty="0" smtClean="0">
                <a:solidFill>
                  <a:schemeClr val="bg1"/>
                </a:solidFill>
              </a:rPr>
              <a:t>PARTICIPACIÓN 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28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5" y="-154560"/>
            <a:ext cx="12192000" cy="707967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2195" y="0"/>
            <a:ext cx="2091171" cy="223058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4112" y="1556524"/>
            <a:ext cx="6919468" cy="4859410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371495" y="675150"/>
            <a:ext cx="9993377" cy="1323439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solidFill>
                  <a:srgbClr val="FFFF00"/>
                </a:solidFill>
              </a:rPr>
              <a:t>LAS UNIDADES NO SON NI MEJORES NI PEORES</a:t>
            </a:r>
          </a:p>
          <a:p>
            <a:pPr algn="ctr"/>
            <a:r>
              <a:rPr lang="es-ES" sz="4000" dirty="0" smtClean="0">
                <a:solidFill>
                  <a:srgbClr val="FFFF00"/>
                </a:solidFill>
              </a:rPr>
              <a:t> QUE SUS  OFICIALES </a:t>
            </a:r>
            <a:endParaRPr lang="en-US" sz="4000" dirty="0">
              <a:solidFill>
                <a:srgbClr val="FFFF00"/>
              </a:solidFill>
            </a:endParaRPr>
          </a:p>
        </p:txBody>
      </p:sp>
      <p:grpSp>
        <p:nvGrpSpPr>
          <p:cNvPr id="11" name="Group 14"/>
          <p:cNvGrpSpPr>
            <a:grpSpLocks/>
          </p:cNvGrpSpPr>
          <p:nvPr/>
        </p:nvGrpSpPr>
        <p:grpSpPr bwMode="auto">
          <a:xfrm>
            <a:off x="843453" y="2435225"/>
            <a:ext cx="5912254" cy="4515138"/>
            <a:chOff x="3482530" y="985151"/>
            <a:chExt cx="5911979" cy="4514215"/>
          </a:xfrm>
        </p:grpSpPr>
        <p:pic>
          <p:nvPicPr>
            <p:cNvPr id="12" name="Picture 9" descr="http://farm3.static.flickr.com/2522/4034455245_452c1057ce_b.jpg"/>
            <p:cNvPicPr>
              <a:picLocks noChangeAspect="1" noChangeArrowheads="1"/>
            </p:cNvPicPr>
            <p:nvPr/>
          </p:nvPicPr>
          <p:blipFill>
            <a:blip r:embed="rId5" cstate="print"/>
            <a:srcRect l="47607" t="9669" b="20052"/>
            <a:stretch>
              <a:fillRect/>
            </a:stretch>
          </p:blipFill>
          <p:spPr bwMode="auto">
            <a:xfrm>
              <a:off x="6075008" y="3434315"/>
              <a:ext cx="2877128" cy="206505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miter lim="800000"/>
              <a:headEnd/>
              <a:tailEnd/>
            </a:ln>
            <a:effectLst>
              <a:softEdge rad="317500"/>
            </a:effectLst>
          </p:spPr>
        </p:pic>
        <p:pic>
          <p:nvPicPr>
            <p:cNvPr id="13" name="Picture 12" descr="Asalto.JPG"/>
            <p:cNvPicPr>
              <a:picLocks noChangeAspect="1"/>
            </p:cNvPicPr>
            <p:nvPr/>
          </p:nvPicPr>
          <p:blipFill>
            <a:blip r:embed="rId6" cstate="print"/>
            <a:srcRect l="5629"/>
            <a:stretch>
              <a:fillRect/>
            </a:stretch>
          </p:blipFill>
          <p:spPr>
            <a:xfrm>
              <a:off x="5849733" y="1154436"/>
              <a:ext cx="3544776" cy="2762804"/>
            </a:xfrm>
            <a:prstGeom prst="rect">
              <a:avLst/>
            </a:prstGeom>
            <a:effectLst>
              <a:softEdge rad="317500"/>
            </a:effectLst>
          </p:spPr>
        </p:pic>
        <p:pic>
          <p:nvPicPr>
            <p:cNvPr id="14" name="Picture 13" descr="IMG_3209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482530" y="985151"/>
              <a:ext cx="3369014" cy="2246007"/>
            </a:xfrm>
            <a:prstGeom prst="rect">
              <a:avLst/>
            </a:prstGeom>
            <a:effectLst>
              <a:softEdge rad="317500"/>
            </a:effectLst>
          </p:spPr>
        </p:pic>
      </p:grpSp>
    </p:spTree>
    <p:extLst>
      <p:ext uri="{BB962C8B-B14F-4D97-AF65-F5344CB8AC3E}">
        <p14:creationId xmlns:p14="http://schemas.microsoft.com/office/powerpoint/2010/main" val="303095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262</Words>
  <Application>Microsoft Office PowerPoint</Application>
  <PresentationFormat>Panorámica</PresentationFormat>
  <Paragraphs>64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Wingdings</vt:lpstr>
      <vt:lpstr>Tema de Office</vt:lpstr>
      <vt:lpstr>ASIGNATURA  UNIDADES DE APOYO DE COMBATE II</vt:lpstr>
      <vt:lpstr>ASIGNATURA  UNIDADES DE APOYO DE COMBATE II</vt:lpstr>
      <vt:lpstr>Presentación de PowerPoint</vt:lpstr>
      <vt:lpstr>Presentación de PowerPoint</vt:lpstr>
      <vt:lpstr>Presentación de PowerPoint</vt:lpstr>
      <vt:lpstr>Presentación de PowerPoint</vt:lpstr>
      <vt:lpstr>ORIENTACIONES GENERALES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ASIGNATURA  UNIDADES DE APOYO DE COMBATE II</dc:title>
  <dc:creator>PC</dc:creator>
  <cp:lastModifiedBy>PC</cp:lastModifiedBy>
  <cp:revision>16</cp:revision>
  <dcterms:created xsi:type="dcterms:W3CDTF">2021-02-21T23:56:46Z</dcterms:created>
  <dcterms:modified xsi:type="dcterms:W3CDTF">2021-02-23T23:16:40Z</dcterms:modified>
</cp:coreProperties>
</file>