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77" r:id="rId2"/>
  </p:sldMasterIdLst>
  <p:notesMasterIdLst>
    <p:notesMasterId r:id="rId30"/>
  </p:notesMasterIdLst>
  <p:sldIdLst>
    <p:sldId id="294" r:id="rId3"/>
    <p:sldId id="295" r:id="rId4"/>
    <p:sldId id="296" r:id="rId5"/>
    <p:sldId id="297" r:id="rId6"/>
    <p:sldId id="271" r:id="rId7"/>
    <p:sldId id="298" r:id="rId8"/>
    <p:sldId id="299" r:id="rId9"/>
    <p:sldId id="300" r:id="rId10"/>
    <p:sldId id="301" r:id="rId11"/>
    <p:sldId id="302" r:id="rId12"/>
    <p:sldId id="303" r:id="rId13"/>
    <p:sldId id="260" r:id="rId14"/>
    <p:sldId id="304" r:id="rId15"/>
    <p:sldId id="290" r:id="rId16"/>
    <p:sldId id="279" r:id="rId17"/>
    <p:sldId id="280" r:id="rId18"/>
    <p:sldId id="281" r:id="rId19"/>
    <p:sldId id="282" r:id="rId20"/>
    <p:sldId id="284" r:id="rId21"/>
    <p:sldId id="286" r:id="rId22"/>
    <p:sldId id="287" r:id="rId23"/>
    <p:sldId id="289" r:id="rId24"/>
    <p:sldId id="277" r:id="rId25"/>
    <p:sldId id="261" r:id="rId26"/>
    <p:sldId id="262" r:id="rId27"/>
    <p:sldId id="268" r:id="rId28"/>
    <p:sldId id="292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8" autoAdjust="0"/>
    <p:restoredTop sz="92540"/>
  </p:normalViewPr>
  <p:slideViewPr>
    <p:cSldViewPr>
      <p:cViewPr varScale="1">
        <p:scale>
          <a:sx n="100" d="100"/>
          <a:sy n="100" d="100"/>
        </p:scale>
        <p:origin x="5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20F61-5AAA-4BF5-A94E-C700DA7200A5}" type="datetimeFigureOut">
              <a:rPr lang="es-CL" smtClean="0"/>
              <a:pPr/>
              <a:t>05-04-20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F229C-7B7D-4541-AF00-9FEB2EDEC44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125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7F229C-7B7D-4541-AF00-9FEB2EDEC44E}" type="slidenum">
              <a:rPr lang="es-CL" smtClean="0"/>
              <a:pPr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0305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6C763-24C0-4CBB-BA47-FA7E387ACD76}" type="slidenum">
              <a:rPr lang="es-CL"/>
              <a:pPr/>
              <a:t>12</a:t>
            </a:fld>
            <a:endParaRPr lang="es-CL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85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DD1579F0-CB8A-460A-A7F7-2914F1BE36F5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20</a:t>
            </a:fld>
            <a:endParaRPr lang="en-US" sz="1200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23709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274311C5-BA9C-4DDC-948D-EA86E04C9ECD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21</a:t>
            </a:fld>
            <a:endParaRPr lang="en-US" sz="1200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3679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E3E991F8-65E9-4D34-B0CE-3DD9DFC1AD4E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22</a:t>
            </a:fld>
            <a:endParaRPr lang="en-US" sz="1200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32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17517E-9165-44BE-851E-6C019AA8DD39}" type="slidenum">
              <a:rPr lang="es-CL"/>
              <a:pPr/>
              <a:t>24</a:t>
            </a:fld>
            <a:endParaRPr lang="es-CL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8047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DB9FC-061A-4023-9881-37AF452BEB61}" type="slidenum">
              <a:rPr lang="es-CL"/>
              <a:pPr/>
              <a:t>25</a:t>
            </a:fld>
            <a:endParaRPr lang="es-CL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564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93D3FC-6DD7-4779-B3EE-D29C8AC8EEA5}" type="slidenum">
              <a:rPr lang="es-CL"/>
              <a:pPr/>
              <a:t>26</a:t>
            </a:fld>
            <a:endParaRPr lang="es-CL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r>
              <a:rPr lang="es-CL" dirty="0"/>
              <a:t>RESPUESTA: 3,6 [m]</a:t>
            </a:r>
          </a:p>
        </p:txBody>
      </p:sp>
    </p:spTree>
    <p:extLst>
      <p:ext uri="{BB962C8B-B14F-4D97-AF65-F5344CB8AC3E}">
        <p14:creationId xmlns:p14="http://schemas.microsoft.com/office/powerpoint/2010/main" val="650884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F32B-5129-46BF-A9BD-8EA805B76100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1A6-8682-4590-BA29-51EC9C0B7C95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75BA-91E9-4570-B348-2EFA01006CC3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F6CE9-1086-43C4-882A-3E2840C38156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6729-9537-4680-8DD9-6F755E916AF2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2F902-AE39-4A30-B76B-71CD4F3A194B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FB473-111B-416C-B8B4-E237F8EFAEB6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7EDFF-BB43-42F2-A3AF-0040024AD6D8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53B3A-F96E-4B0D-BC9A-20EDF1AFA2B5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5CDA-0756-4ADC-A535-09384E27BC6F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409FA-BC4C-4F54-A758-266B19D40263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595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7618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32448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0458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102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50704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85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5059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7632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510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84685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80AE-7946-421C-ADBB-DDC74652FB61}" type="datetime1">
              <a:rPr lang="es-CL" smtClean="0"/>
              <a:pPr/>
              <a:t>05-04-20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6" r:id="rId1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05-04-20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77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PlumaMartillo/movimiento.html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5729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Primer semestre 2020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51935668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Objetivos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0B6A91-1C3E-6A49-A887-F3D08B409D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Asociar el movimiento vertical y la caída libre como un MRUA.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Conocer el concepto de aceleración de gravedad.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la cinemática para la resolución de problemas.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371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 y caída libre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3522526-7AAB-B64F-81CC-BAA25C4B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788" y="160020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439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Antes de comenzar…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¿De qué factores depende la rapidez de un cuerpo que cae?</a:t>
            </a:r>
          </a:p>
          <a:p>
            <a:pPr algn="ctr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Imagina que se suelta desde la misma altura una bala de cañón y una pelota de futbol, ¿qué objeto crees que llegará primero al piso?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9583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5472122" cy="2697163"/>
          </a:xfrm>
        </p:spPr>
        <p:txBody>
          <a:bodyPr>
            <a:normAutofit fontScale="77500" lnSpcReduction="20000"/>
          </a:bodyPr>
          <a:lstStyle/>
          <a:p>
            <a:endParaRPr lang="es-CL" dirty="0"/>
          </a:p>
          <a:p>
            <a:pPr algn="just">
              <a:buNone/>
            </a:pPr>
            <a:r>
              <a:rPr lang="es-CL" sz="31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Fue el célebre italiano Galileo Galilei quien rebatió la concepción de Aristóteles al afirmar que, en ausencia de resistencia de aire, todos los objetos caen con una misma aceleración uniforme.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34818" name="Picture 2" descr="http://upload.wikimedia.org/wikipedia/commons/thumb/a/ae/Aristotle_Altemps_Inv8575.jpg/250px-Aristotle_Altemps_Inv8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2381250" cy="3190876"/>
          </a:xfrm>
          <a:prstGeom prst="rect">
            <a:avLst/>
          </a:prstGeom>
          <a:noFill/>
        </p:spPr>
      </p:pic>
      <p:pic>
        <p:nvPicPr>
          <p:cNvPr id="34820" name="Picture 4" descr="http://ircamera.as.arizona.edu/NatSci102/NatSci102/images/gali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143380"/>
            <a:ext cx="2287103" cy="242889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857488" y="1214422"/>
            <a:ext cx="56436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Hasta el siglo XVI se aceptaba las enseñanzas del gran sabio de la Antigüedad,  Aristóteles,  que sostenían que los objetos pesados caen más rápido que los ligeros. 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8693AF-9CCC-2249-BFEC-6F16D7260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5ECE6C-14DA-C748-959F-C962B84222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</a:t>
            </a: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libre es el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 un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bajo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influencia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solo de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debido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es “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constante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”.</a:t>
            </a:r>
          </a:p>
          <a:p>
            <a:pPr algn="just"/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Cualquier objeto que cae libremente tiene una aceleración dirigida hacia “abajo”, independientemente del movimiento inicial del objeto. La magnitud de esta aceleración de caída libre se denota con el símbolo </a:t>
            </a:r>
            <a:r>
              <a:rPr lang="es-CL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cuyo valor varía ligeramente con la altura y con la latitud.</a:t>
            </a:r>
          </a:p>
        </p:txBody>
      </p:sp>
    </p:spTree>
    <p:extLst>
      <p:ext uri="{BB962C8B-B14F-4D97-AF65-F5344CB8AC3E}">
        <p14:creationId xmlns:p14="http://schemas.microsoft.com/office/powerpoint/2010/main" val="2829233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738625-0BA5-944C-AB6E-48EB459BC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pic>
        <p:nvPicPr>
          <p:cNvPr id="4" name="Picture 2">
            <a:hlinkClick r:id="rId2" action="ppaction://hlinkfile"/>
            <a:extLst>
              <a:ext uri="{FF2B5EF4-FFF2-40B4-BE49-F238E27FC236}">
                <a16:creationId xmlns:a16="http://schemas.microsoft.com/office/drawing/2014/main" id="{682B355D-D3C6-7447-ABC0-205046F0B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920" y="1540852"/>
            <a:ext cx="3389760" cy="4424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2465235-7046-6B4C-B6B9-6133F2E05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182" y="1368375"/>
            <a:ext cx="4888446" cy="182467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Todos los objetos en la superficie de la Tierra caen con la misma aceleración, claro que como una primera aproximación, despreciando la curvatura de la Tierra y el roce viscoso con el aire, entre otros factores. </a:t>
            </a:r>
          </a:p>
        </p:txBody>
      </p:sp>
      <p:pic>
        <p:nvPicPr>
          <p:cNvPr id="6" name="Picture 3" descr="C:\2012_1\fmf024\clases\clase_A6\Nueva carpeta\Nueva imagen (5).bmp">
            <a:extLst>
              <a:ext uri="{FF2B5EF4-FFF2-40B4-BE49-F238E27FC236}">
                <a16:creationId xmlns:a16="http://schemas.microsoft.com/office/drawing/2014/main" id="{36FF6752-7AF0-D94A-8DA7-DF40FA788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1052" y="3342222"/>
            <a:ext cx="2295524" cy="3364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464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801E3-9510-9C4C-9C48-A34D15AF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72A382-547F-4A4A-8624-C8BDD0FA3F5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Corresponde a la aceleración con que la Tierra atrae a los cuerpos hacia el centro de ella.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En la cercanía de la superficie de la Tierra el valor de g es aproximadamente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]. Siendo Newton quien estableció en su ley de Gravitación Universal que las masas se atraen en proporción directa al producto de sus masas e inversamente a su separación al cuadrado. Es la masa de la Tierra la que origina esta aceleración de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 en su superficie.</a:t>
            </a:r>
          </a:p>
          <a:p>
            <a:endParaRPr lang="es-C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681B53C-6DF6-C142-B5BB-9C6A7CFAE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4067944" y="4419062"/>
            <a:ext cx="3643338" cy="24140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7029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CDC92-881D-7749-AB12-84E01EB6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4" name="2 Marcador de contenido">
            <a:extLst>
              <a:ext uri="{FF2B5EF4-FFF2-40B4-BE49-F238E27FC236}">
                <a16:creationId xmlns:a16="http://schemas.microsoft.com/office/drawing/2014/main" id="{B19B5431-8B6A-E944-8CDC-183FC5BE9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 algn="just">
              <a:buNone/>
            </a:pPr>
            <a:r>
              <a:rPr lang="es-CL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4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Al asociarla a un sistema de coordenadas rectangulares, corresponde a un vector dirigido en el eje vertical (ordenadas), hacia el centro de la Tierra. Si consideramos nuestro +Y hacia arriba, entonces:</a:t>
            </a:r>
          </a:p>
        </p:txBody>
      </p:sp>
      <p:graphicFrame>
        <p:nvGraphicFramePr>
          <p:cNvPr id="5" name="Object 1">
            <a:extLst>
              <a:ext uri="{FF2B5EF4-FFF2-40B4-BE49-F238E27FC236}">
                <a16:creationId xmlns:a16="http://schemas.microsoft.com/office/drawing/2014/main" id="{9B7E2E89-941E-AC4F-BF24-2CD11B21CF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28992" y="4286256"/>
          <a:ext cx="277587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5" r:id="rId3" imgW="838200" imgH="368300" progId="">
                  <p:embed/>
                </p:oleObj>
              </mc:Choice>
              <mc:Fallback>
                <p:oleObj r:id="rId3" imgW="838200" imgH="368300" progId="">
                  <p:embed/>
                  <p:pic>
                    <p:nvPicPr>
                      <p:cNvPr id="63489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4286256"/>
                        <a:ext cx="2775877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401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95414F-9450-EE4F-98FE-FAE105B369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vertical y la caída libre corresponden a un MRUA, donde la aceleración corresponde a la aceleración de gravedad </a:t>
            </a: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</p:spTree>
    <p:extLst>
      <p:ext uri="{BB962C8B-B14F-4D97-AF65-F5344CB8AC3E}">
        <p14:creationId xmlns:p14="http://schemas.microsoft.com/office/powerpoint/2010/main" val="3405920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algn="just">
                  <a:buNone/>
                </a:pPr>
                <a:r>
                  <a:rPr lang="es-CL" sz="3800" dirty="0"/>
                  <a:t>	</a:t>
                </a: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El movimiento vertical y la caída libre corresponden a un MRUA, donde la aceleración corresponde a la aceleración de gravedad </a:t>
                </a:r>
                <a:r>
                  <a:rPr 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g.</a:t>
                </a:r>
              </a:p>
              <a:p>
                <a:pPr algn="just">
                  <a:buNone/>
                </a:pP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	Es por eso que las ecuaciones del movimiento serán:</a:t>
                </a: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𝑔𝑡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+2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𝑦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3"/>
                <a:stretch>
                  <a:fillRect t="-282" r="-12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727B44B-97ED-D249-A88A-A83D2FBA55DF}"/>
              </a:ext>
            </a:extLst>
          </p:cNvPr>
          <p:cNvSpPr txBox="1"/>
          <p:nvPr/>
        </p:nvSpPr>
        <p:spPr>
          <a:xfrm>
            <a:off x="495300" y="6153834"/>
            <a:ext cx="8388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s-CL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signo de la velocidad, posición y aceleración de gravedad depederá del sistema de coordenadas definido.</a:t>
            </a:r>
          </a:p>
        </p:txBody>
      </p:sp>
    </p:spTree>
    <p:extLst>
      <p:ext uri="{BB962C8B-B14F-4D97-AF65-F5344CB8AC3E}">
        <p14:creationId xmlns:p14="http://schemas.microsoft.com/office/powerpoint/2010/main" val="350004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EF64310-1E4F-43D6-B95B-60E41D0B10B4}" type="slidenum">
              <a:rPr lang="es-CL"/>
              <a:pPr/>
              <a:t>12</a:t>
            </a:fld>
            <a:endParaRPr lang="es-CL"/>
          </a:p>
        </p:txBody>
      </p:sp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424801" y="207382"/>
            <a:ext cx="8228160" cy="642307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36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000108"/>
            <a:ext cx="4135680" cy="53242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FC378-BD28-9342-A168-A03C9363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37CF23-36E7-5F43-B3C1-A4BF395EF0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Desde un acantilado de 20[m] de altura se deja caer un objeto. Determine el tiempo que demora en llegar al fondo del acantilado y la velocidad con que llega.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2844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s-CL" sz="7200" b="1" dirty="0"/>
          </a:p>
          <a:p>
            <a:pPr algn="ctr">
              <a:buNone/>
            </a:pPr>
            <a:r>
              <a:rPr lang="es-CL" sz="7200" b="1" dirty="0"/>
              <a:t>EJERCITACIÓN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14</a:t>
            </a:fld>
            <a:endParaRPr lang="es-CL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9155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50179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5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212725" y="3043238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pic>
        <p:nvPicPr>
          <p:cNvPr id="5018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2209800"/>
            <a:ext cx="30956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1203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2227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4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60325" y="3041650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457200" y="6096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/>
              <a:t>Caída libre</a:t>
            </a:r>
            <a:br>
              <a:rPr lang="es-ES"/>
            </a:br>
            <a:r>
              <a:rPr lang="es-ES" sz="2800">
                <a:solidFill>
                  <a:schemeClr val="tx1"/>
                </a:solidFill>
                <a:effectLst/>
              </a:rPr>
              <a:t>Una pelota se deja caer desde una altura de dos metros del suelo, ¿Cuál es gráfico correcto de  v vs t.</a:t>
            </a:r>
            <a:endParaRPr lang="es-ES" sz="2800"/>
          </a:p>
        </p:txBody>
      </p:sp>
      <p:sp>
        <p:nvSpPr>
          <p:cNvPr id="54275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76225" y="2209800"/>
            <a:ext cx="1476375" cy="28956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E</a:t>
            </a:r>
          </a:p>
        </p:txBody>
      </p:sp>
      <p:grpSp>
        <p:nvGrpSpPr>
          <p:cNvPr id="3" name="Group 323"/>
          <p:cNvGrpSpPr>
            <a:grpSpLocks/>
          </p:cNvGrpSpPr>
          <p:nvPr/>
        </p:nvGrpSpPr>
        <p:grpSpPr bwMode="auto">
          <a:xfrm>
            <a:off x="7696200" y="533400"/>
            <a:ext cx="990600" cy="976313"/>
            <a:chOff x="3840" y="3408"/>
            <a:chExt cx="624" cy="615"/>
          </a:xfrm>
        </p:grpSpPr>
        <p:sp>
          <p:nvSpPr>
            <p:cNvPr id="54379" name="Line 324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0" name="Line 325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1" name="Text Box 326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4382" name="Text Box 327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  <p:grpSp>
        <p:nvGrpSpPr>
          <p:cNvPr id="4" name="Group 220"/>
          <p:cNvGrpSpPr>
            <a:grpSpLocks/>
          </p:cNvGrpSpPr>
          <p:nvPr/>
        </p:nvGrpSpPr>
        <p:grpSpPr bwMode="auto">
          <a:xfrm>
            <a:off x="1866900" y="2287588"/>
            <a:ext cx="7277100" cy="3808412"/>
            <a:chOff x="288" y="1680"/>
            <a:chExt cx="4905" cy="2676"/>
          </a:xfrm>
        </p:grpSpPr>
        <p:sp>
          <p:nvSpPr>
            <p:cNvPr id="54278" name="Line 221"/>
            <p:cNvSpPr>
              <a:spLocks noChangeShapeType="1"/>
            </p:cNvSpPr>
            <p:nvPr/>
          </p:nvSpPr>
          <p:spPr bwMode="auto">
            <a:xfrm flipV="1">
              <a:off x="1780" y="3062"/>
              <a:ext cx="0" cy="1223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79" name="Line 222"/>
            <p:cNvSpPr>
              <a:spLocks noChangeShapeType="1"/>
            </p:cNvSpPr>
            <p:nvPr/>
          </p:nvSpPr>
          <p:spPr bwMode="auto">
            <a:xfrm rot="-5400000">
              <a:off x="1787" y="4111"/>
              <a:ext cx="0" cy="16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0" name="Text Box 223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5" name="Group 224"/>
            <p:cNvGrpSpPr>
              <a:grpSpLocks/>
            </p:cNvGrpSpPr>
            <p:nvPr/>
          </p:nvGrpSpPr>
          <p:grpSpPr bwMode="auto">
            <a:xfrm>
              <a:off x="288" y="1680"/>
              <a:ext cx="4905" cy="2676"/>
              <a:chOff x="288" y="1680"/>
              <a:chExt cx="4905" cy="2676"/>
            </a:xfrm>
          </p:grpSpPr>
          <p:sp>
            <p:nvSpPr>
              <p:cNvPr id="54282" name="Line 225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3" name="Line 226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4" name="Text Box 227"/>
              <p:cNvSpPr txBox="1">
                <a:spLocks noChangeArrowheads="1"/>
              </p:cNvSpPr>
              <p:nvPr/>
            </p:nvSpPr>
            <p:spPr bwMode="auto">
              <a:xfrm>
                <a:off x="231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285" name="Text Box 228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286" name="Line 229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7" name="Line 230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8" name="Line 231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9" name="Line 232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0" name="Line 233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1" name="Line 234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2" name="Line 235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3" name="Line 236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4" name="Line 237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5" name="Line 238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6" name="Line 239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7" name="Text Box 240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298" name="Text Box 241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299" name="Text Box 242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00" name="Line 243"/>
              <p:cNvSpPr>
                <a:spLocks noChangeShapeType="1"/>
              </p:cNvSpPr>
              <p:nvPr/>
            </p:nvSpPr>
            <p:spPr bwMode="auto">
              <a:xfrm>
                <a:off x="2304" y="206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1" name="Line 244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2" name="Line 245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3" name="Text Box 246"/>
              <p:cNvSpPr txBox="1">
                <a:spLocks noChangeArrowheads="1"/>
              </p:cNvSpPr>
              <p:nvPr/>
            </p:nvSpPr>
            <p:spPr bwMode="auto">
              <a:xfrm>
                <a:off x="491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04" name="Text Box 247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05" name="Line 248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6" name="Line 249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7" name="Line 250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8" name="Line 251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9" name="Line 252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0" name="Line 253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1" name="Line 254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2" name="Line 255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3" name="Line 256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4" name="Line 257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5" name="Line 258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6" name="Text Box 259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 </a:t>
                </a:r>
              </a:p>
            </p:txBody>
          </p:sp>
          <p:sp>
            <p:nvSpPr>
              <p:cNvPr id="54317" name="Text Box 260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18" name="Text Box 261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19" name="Line 262"/>
              <p:cNvSpPr>
                <a:spLocks noChangeShapeType="1"/>
              </p:cNvSpPr>
              <p:nvPr/>
            </p:nvSpPr>
            <p:spPr bwMode="auto">
              <a:xfrm flipV="1">
                <a:off x="471" y="2016"/>
                <a:ext cx="777" cy="52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0" name="Line 263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1" name="Line 264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2" name="Text Box 265"/>
              <p:cNvSpPr txBox="1">
                <a:spLocks noChangeArrowheads="1"/>
              </p:cNvSpPr>
              <p:nvPr/>
            </p:nvSpPr>
            <p:spPr bwMode="auto">
              <a:xfrm>
                <a:off x="399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23" name="Text Box 26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24" name="Line 26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5" name="Line 26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6" name="Line 26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7" name="Line 27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8" name="Line 27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9" name="Line 27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0" name="Line 27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1" name="Line 27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2" name="Line 27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3" name="Line 27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4" name="Line 27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5" name="Text Box 27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36" name="Text Box 27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37" name="Text Box 28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38" name="Line 281"/>
              <p:cNvSpPr>
                <a:spLocks noChangeShapeType="1"/>
              </p:cNvSpPr>
              <p:nvPr/>
            </p:nvSpPr>
            <p:spPr bwMode="auto">
              <a:xfrm>
                <a:off x="3975" y="254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9" name="Line 282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0" name="Text Box 283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41" name="Text Box 284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42" name="Line 285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3" name="Line 286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4" name="Line 287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5" name="Line 288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6" name="Line 289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7" name="Line 290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8" name="Line 291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9" name="Line 292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0" name="Line 293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1" name="Line 294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2" name="Text Box 295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53" name="Text Box 296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54" name="Line 297"/>
              <p:cNvSpPr>
                <a:spLocks noChangeShapeType="1"/>
              </p:cNvSpPr>
              <p:nvPr/>
            </p:nvSpPr>
            <p:spPr bwMode="auto">
              <a:xfrm flipV="1">
                <a:off x="1776" y="4128"/>
                <a:ext cx="816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5" name="Line 298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6" name="Line 299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7" name="Text Box 300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58" name="Text Box 301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59" name="Line 302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0" name="Line 303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1" name="Line 304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2" name="Line 305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3" name="Line 306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4" name="Line 307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5" name="Line 308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6" name="Line 309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7" name="Line 310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8" name="Line 311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9" name="Line 312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0" name="Text Box 313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71" name="Text Box 314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72" name="Text Box 315"/>
              <p:cNvSpPr txBox="1">
                <a:spLocks noChangeArrowheads="1"/>
              </p:cNvSpPr>
              <p:nvPr/>
            </p:nvSpPr>
            <p:spPr bwMode="auto">
              <a:xfrm>
                <a:off x="3551" y="4032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73" name="Line 316"/>
              <p:cNvSpPr>
                <a:spLocks noChangeShapeType="1"/>
              </p:cNvSpPr>
              <p:nvPr/>
            </p:nvSpPr>
            <p:spPr bwMode="auto">
              <a:xfrm flipV="1">
                <a:off x="3456" y="3504"/>
                <a:ext cx="825" cy="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4" name="Text Box 317"/>
              <p:cNvSpPr txBox="1">
                <a:spLocks noChangeArrowheads="1"/>
              </p:cNvSpPr>
              <p:nvPr/>
            </p:nvSpPr>
            <p:spPr bwMode="auto">
              <a:xfrm>
                <a:off x="672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4375" name="Text Box 318"/>
              <p:cNvSpPr txBox="1">
                <a:spLocks noChangeArrowheads="1"/>
              </p:cNvSpPr>
              <p:nvPr/>
            </p:nvSpPr>
            <p:spPr bwMode="auto">
              <a:xfrm>
                <a:off x="2640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4376" name="Text Box 319"/>
              <p:cNvSpPr txBox="1">
                <a:spLocks noChangeArrowheads="1"/>
              </p:cNvSpPr>
              <p:nvPr/>
            </p:nvSpPr>
            <p:spPr bwMode="auto">
              <a:xfrm>
                <a:off x="4320" y="1872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4377" name="Text Box 320"/>
              <p:cNvSpPr txBox="1">
                <a:spLocks noChangeArrowheads="1"/>
              </p:cNvSpPr>
              <p:nvPr/>
            </p:nvSpPr>
            <p:spPr bwMode="auto">
              <a:xfrm>
                <a:off x="2016" y="3168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4378" name="Text Box 321"/>
              <p:cNvSpPr txBox="1">
                <a:spLocks noChangeArrowheads="1"/>
              </p:cNvSpPr>
              <p:nvPr/>
            </p:nvSpPr>
            <p:spPr bwMode="auto">
              <a:xfrm>
                <a:off x="3696" y="3120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Line 7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3" name="Line 8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4" name="Text Box 9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6325" name="Text Box 10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26" name="Line 11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7" name="Line 12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8" name="Line 13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9" name="Line 14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0" name="Line 15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3" name="Line 20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4" name="Line 21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5" name="Line 22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6" name="Line 23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7" name="Line 33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8" name="Line 34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9" name="Text Box 35"/>
          <p:cNvSpPr txBox="1">
            <a:spLocks noChangeArrowheads="1"/>
          </p:cNvSpPr>
          <p:nvPr/>
        </p:nvSpPr>
        <p:spPr bwMode="auto">
          <a:xfrm>
            <a:off x="7104063" y="3048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y</a:t>
            </a:r>
          </a:p>
        </p:txBody>
      </p:sp>
      <p:sp>
        <p:nvSpPr>
          <p:cNvPr id="56340" name="Text Box 36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41" name="Line 37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2" name="Line 38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3" name="Line 39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4" name="Line 40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5" name="Line 41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6" name="Line 44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7" name="Line 45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8" name="Line 46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50" name="Freeform 54"/>
          <p:cNvSpPr>
            <a:spLocks/>
          </p:cNvSpPr>
          <p:nvPr/>
        </p:nvSpPr>
        <p:spPr bwMode="auto">
          <a:xfrm>
            <a:off x="7086600" y="762000"/>
            <a:ext cx="1295400" cy="914400"/>
          </a:xfrm>
          <a:custGeom>
            <a:avLst/>
            <a:gdLst>
              <a:gd name="T0" fmla="*/ 0 w 816"/>
              <a:gd name="T1" fmla="*/ 0 h 576"/>
              <a:gd name="T2" fmla="*/ 2147483647 w 816"/>
              <a:gd name="T3" fmla="*/ 2147483647 h 576"/>
              <a:gd name="T4" fmla="*/ 2147483647 w 816"/>
              <a:gd name="T5" fmla="*/ 2147483647 h 576"/>
              <a:gd name="T6" fmla="*/ 2147483647 w 816"/>
              <a:gd name="T7" fmla="*/ 2147483647 h 576"/>
              <a:gd name="T8" fmla="*/ 2147483647 w 816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6"/>
              <a:gd name="T16" fmla="*/ 0 h 576"/>
              <a:gd name="T17" fmla="*/ 816 w 816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6" h="576">
                <a:moveTo>
                  <a:pt x="0" y="0"/>
                </a:moveTo>
                <a:cubicBezTo>
                  <a:pt x="42" y="5"/>
                  <a:pt x="168" y="8"/>
                  <a:pt x="250" y="29"/>
                </a:cubicBezTo>
                <a:cubicBezTo>
                  <a:pt x="332" y="50"/>
                  <a:pt x="418" y="77"/>
                  <a:pt x="490" y="125"/>
                </a:cubicBezTo>
                <a:cubicBezTo>
                  <a:pt x="562" y="173"/>
                  <a:pt x="628" y="242"/>
                  <a:pt x="682" y="317"/>
                </a:cubicBezTo>
                <a:cubicBezTo>
                  <a:pt x="736" y="392"/>
                  <a:pt x="788" y="522"/>
                  <a:pt x="816" y="576"/>
                </a:cubicBezTo>
              </a:path>
            </a:pathLst>
          </a:cu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0" name="Line 55"/>
          <p:cNvSpPr>
            <a:spLocks noChangeShapeType="1"/>
          </p:cNvSpPr>
          <p:nvPr/>
        </p:nvSpPr>
        <p:spPr bwMode="auto">
          <a:xfrm>
            <a:off x="7086600" y="3505200"/>
            <a:ext cx="1295400" cy="762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1" name="Line 56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2" name="Line 57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3" name="Text Box 58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6354" name="Text Box 59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55" name="Line 60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6" name="Line 61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7" name="Line 62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8" name="Line 63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9" name="Line 64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0" name="Line 65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1" name="Line 66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2" name="Line 67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3" name="Line 68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4" name="Line 69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5" name="Line 70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69" name="Line 73"/>
          <p:cNvSpPr>
            <a:spLocks noChangeShapeType="1"/>
          </p:cNvSpPr>
          <p:nvPr/>
        </p:nvSpPr>
        <p:spPr bwMode="auto">
          <a:xfrm>
            <a:off x="7100888" y="6400800"/>
            <a:ext cx="128111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457200" y="990600"/>
            <a:ext cx="5867400" cy="28956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/>
          <a:lstStyle/>
          <a:p>
            <a:pPr eaLnBrk="0" hangingPunct="0">
              <a:lnSpc>
                <a:spcPct val="90000"/>
              </a:lnSpc>
              <a:defRPr/>
            </a:pPr>
            <a:r>
              <a:rPr lang="es-ES" sz="4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Caída libre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br>
              <a:rPr lang="es-ES" sz="28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r>
              <a:rPr lang="es-ES" sz="2800" kern="0" dirty="0">
                <a:latin typeface="+mj-lt"/>
                <a:ea typeface="ＭＳ Ｐゴシック" charset="-128"/>
                <a:cs typeface="ＭＳ Ｐゴシック" charset="-128"/>
              </a:rPr>
              <a:t>Una pelota se deja caer desde una altura de dos metros del suelo, sus gráficos son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endParaRPr lang="es-ES" sz="44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6368" name="Picture 2" descr="C:\2012_1\fmf024\clases\clase_A6\Nueva carpeta\Nueva imagen (3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3276600"/>
            <a:ext cx="2133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50" grpId="0" animBg="1"/>
      <p:bldP spid="1065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PQuestion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  <a:r>
              <a:rPr lang="es-ES" sz="2800" dirty="0"/>
              <a:t> </a:t>
            </a:r>
            <a:br>
              <a:rPr lang="es-ES" sz="1100" dirty="0"/>
            </a:br>
            <a:r>
              <a:rPr lang="es-ES" sz="1100" dirty="0"/>
              <a:t> 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Una pelota se lanza desde el suelo hasta una altura de dos metros del suelo, y vuelve a caer ¿cual es la gráfica correcta de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v</a:t>
            </a:r>
            <a:r>
              <a:rPr lang="es-ES" sz="2800" dirty="0">
                <a:solidFill>
                  <a:schemeClr val="tx1"/>
                </a:solidFill>
                <a:effectLst/>
              </a:rPr>
              <a:t> vs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t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</a:p>
        </p:txBody>
      </p:sp>
      <p:sp>
        <p:nvSpPr>
          <p:cNvPr id="57347" name="TPAnswers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362200"/>
            <a:ext cx="1066800" cy="25908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E</a:t>
            </a:r>
          </a:p>
        </p:txBody>
      </p:sp>
      <p:grpSp>
        <p:nvGrpSpPr>
          <p:cNvPr id="2" name="Group 212"/>
          <p:cNvGrpSpPr>
            <a:grpSpLocks/>
          </p:cNvGrpSpPr>
          <p:nvPr/>
        </p:nvGrpSpPr>
        <p:grpSpPr bwMode="auto">
          <a:xfrm>
            <a:off x="2057400" y="2438400"/>
            <a:ext cx="7086600" cy="3856038"/>
            <a:chOff x="288" y="1680"/>
            <a:chExt cx="4905" cy="2672"/>
          </a:xfrm>
        </p:grpSpPr>
        <p:sp>
          <p:nvSpPr>
            <p:cNvPr id="57354" name="Text Box 213"/>
            <p:cNvSpPr txBox="1">
              <a:spLocks noChangeArrowheads="1"/>
            </p:cNvSpPr>
            <p:nvPr/>
          </p:nvSpPr>
          <p:spPr bwMode="auto">
            <a:xfrm>
              <a:off x="231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5" name="Text Box 214"/>
            <p:cNvSpPr txBox="1">
              <a:spLocks noChangeArrowheads="1"/>
            </p:cNvSpPr>
            <p:nvPr/>
          </p:nvSpPr>
          <p:spPr bwMode="auto">
            <a:xfrm>
              <a:off x="491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6" name="Text Box 215"/>
            <p:cNvSpPr txBox="1">
              <a:spLocks noChangeArrowheads="1"/>
            </p:cNvSpPr>
            <p:nvPr/>
          </p:nvSpPr>
          <p:spPr bwMode="auto">
            <a:xfrm>
              <a:off x="399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7" name="Text Box 216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sp>
          <p:nvSpPr>
            <p:cNvPr id="57358" name="Text Box 217"/>
            <p:cNvSpPr txBox="1">
              <a:spLocks noChangeArrowheads="1"/>
            </p:cNvSpPr>
            <p:nvPr/>
          </p:nvSpPr>
          <p:spPr bwMode="auto">
            <a:xfrm>
              <a:off x="3551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3" name="Group 218"/>
            <p:cNvGrpSpPr>
              <a:grpSpLocks/>
            </p:cNvGrpSpPr>
            <p:nvPr/>
          </p:nvGrpSpPr>
          <p:grpSpPr bwMode="auto">
            <a:xfrm>
              <a:off x="288" y="1806"/>
              <a:ext cx="4905" cy="2479"/>
              <a:chOff x="288" y="1806"/>
              <a:chExt cx="4905" cy="2479"/>
            </a:xfrm>
          </p:grpSpPr>
          <p:sp>
            <p:nvSpPr>
              <p:cNvPr id="57360" name="Line 219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1" name="Line 220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2" name="Text Box 221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63" name="Line 222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4" name="Line 223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5" name="Line 224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6" name="Line 225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7" name="Line 226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8" name="Line 227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9" name="Line 228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0" name="Line 229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1" name="Line 230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2" name="Line 231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3" name="Line 232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4" name="Text Box 233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75" name="Text Box 234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76" name="Text Box 235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77" name="Line 236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8" name="Line 237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9" name="Text Box 238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80" name="Line 239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1" name="Line 240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2" name="Line 241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3" name="Line 242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4" name="Line 243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5" name="Line 244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6" name="Line 245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7" name="Line 246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8" name="Line 247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9" name="Line 248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0" name="Line 249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1" name="Text Box 250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92" name="Text Box 251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93" name="Text Box 252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94" name="Line 253"/>
              <p:cNvSpPr>
                <a:spLocks noChangeShapeType="1"/>
              </p:cNvSpPr>
              <p:nvPr/>
            </p:nvSpPr>
            <p:spPr bwMode="auto">
              <a:xfrm flipV="1">
                <a:off x="471" y="1968"/>
                <a:ext cx="441" cy="57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5" name="Line 254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6" name="Line 255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7" name="Text Box 25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98" name="Line 25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9" name="Line 25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0" name="Line 25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1" name="Line 26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2" name="Line 26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3" name="Line 26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4" name="Line 26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5" name="Line 26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6" name="Line 26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7" name="Line 26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8" name="Line 26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9" name="Text Box 26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10" name="Text Box 26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11" name="Text Box 27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412" name="Line 271"/>
              <p:cNvSpPr>
                <a:spLocks noChangeShapeType="1"/>
              </p:cNvSpPr>
              <p:nvPr/>
            </p:nvSpPr>
            <p:spPr bwMode="auto">
              <a:xfrm>
                <a:off x="3984" y="2160"/>
                <a:ext cx="816" cy="384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3" name="Line 272"/>
              <p:cNvSpPr>
                <a:spLocks noChangeShapeType="1"/>
              </p:cNvSpPr>
              <p:nvPr/>
            </p:nvSpPr>
            <p:spPr bwMode="auto">
              <a:xfrm flipV="1">
                <a:off x="1780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4" name="Line 273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5" name="Text Box 274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16" name="Text Box 275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17" name="Line 276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8" name="Line 277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9" name="Line 278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0" name="Line 279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1" name="Line 280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2" name="Line 281"/>
              <p:cNvSpPr>
                <a:spLocks noChangeShapeType="1"/>
              </p:cNvSpPr>
              <p:nvPr/>
            </p:nvSpPr>
            <p:spPr bwMode="auto">
              <a:xfrm rot="-5400000">
                <a:off x="1787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3" name="Line 282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4" name="Line 283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5" name="Line 284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6" name="Line 285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7" name="Line 286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8" name="Text Box 287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29" name="Text Box 288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30" name="Line 289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1" name="Line 290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2" name="Text Box 291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33" name="Text Box 292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34" name="Line 293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5" name="Line 294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6" name="Line 295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7" name="Line 296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8" name="Line 297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9" name="Line 298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0" name="Line 299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1" name="Line 300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2" name="Line 301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3" name="Line 302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4" name="Line 303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5" name="Text Box 304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46" name="Text Box 305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47" name="Line 306"/>
              <p:cNvSpPr>
                <a:spLocks noChangeShapeType="1"/>
              </p:cNvSpPr>
              <p:nvPr/>
            </p:nvSpPr>
            <p:spPr bwMode="auto">
              <a:xfrm flipV="1">
                <a:off x="3456" y="3456"/>
                <a:ext cx="816" cy="768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8" name="Line 307"/>
              <p:cNvSpPr>
                <a:spLocks noChangeShapeType="1"/>
              </p:cNvSpPr>
              <p:nvPr/>
            </p:nvSpPr>
            <p:spPr bwMode="auto">
              <a:xfrm rot="16200000" flipV="1">
                <a:off x="792" y="2088"/>
                <a:ext cx="576" cy="33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8"/>
              <p:cNvGrpSpPr>
                <a:grpSpLocks/>
              </p:cNvGrpSpPr>
              <p:nvPr/>
            </p:nvGrpSpPr>
            <p:grpSpPr bwMode="auto">
              <a:xfrm flipV="1">
                <a:off x="2313" y="2160"/>
                <a:ext cx="777" cy="384"/>
                <a:chOff x="2583" y="1536"/>
                <a:chExt cx="777" cy="576"/>
              </a:xfrm>
            </p:grpSpPr>
            <p:sp>
              <p:nvSpPr>
                <p:cNvPr id="57456" name="Line 309"/>
                <p:cNvSpPr>
                  <a:spLocks noChangeShapeType="1"/>
                </p:cNvSpPr>
                <p:nvPr/>
              </p:nvSpPr>
              <p:spPr bwMode="auto">
                <a:xfrm flipV="1">
                  <a:off x="2583" y="1536"/>
                  <a:ext cx="441" cy="57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7457" name="Line 310"/>
                <p:cNvSpPr>
                  <a:spLocks noChangeShapeType="1"/>
                </p:cNvSpPr>
                <p:nvPr/>
              </p:nvSpPr>
              <p:spPr bwMode="auto">
                <a:xfrm rot="16200000" flipV="1">
                  <a:off x="2904" y="1656"/>
                  <a:ext cx="576" cy="33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7450" name="Line 311"/>
              <p:cNvSpPr>
                <a:spLocks noChangeShapeType="1"/>
              </p:cNvSpPr>
              <p:nvPr/>
            </p:nvSpPr>
            <p:spPr bwMode="auto">
              <a:xfrm>
                <a:off x="1776" y="3408"/>
                <a:ext cx="960" cy="81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51" name="Text Box 312"/>
              <p:cNvSpPr txBox="1">
                <a:spLocks noChangeArrowheads="1"/>
              </p:cNvSpPr>
              <p:nvPr/>
            </p:nvSpPr>
            <p:spPr bwMode="auto">
              <a:xfrm>
                <a:off x="110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7452" name="Text Box 313"/>
              <p:cNvSpPr txBox="1">
                <a:spLocks noChangeArrowheads="1"/>
              </p:cNvSpPr>
              <p:nvPr/>
            </p:nvSpPr>
            <p:spPr bwMode="auto">
              <a:xfrm>
                <a:off x="254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7453" name="Text Box 314"/>
              <p:cNvSpPr txBox="1">
                <a:spLocks noChangeArrowheads="1"/>
              </p:cNvSpPr>
              <p:nvPr/>
            </p:nvSpPr>
            <p:spPr bwMode="auto">
              <a:xfrm>
                <a:off x="4330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7454" name="Text Box 315"/>
              <p:cNvSpPr txBox="1">
                <a:spLocks noChangeArrowheads="1"/>
              </p:cNvSpPr>
              <p:nvPr/>
            </p:nvSpPr>
            <p:spPr bwMode="auto">
              <a:xfrm>
                <a:off x="2112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7455" name="Text Box 316"/>
              <p:cNvSpPr txBox="1">
                <a:spLocks noChangeArrowheads="1"/>
              </p:cNvSpPr>
              <p:nvPr/>
            </p:nvSpPr>
            <p:spPr bwMode="auto">
              <a:xfrm>
                <a:off x="3648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  <p:grpSp>
        <p:nvGrpSpPr>
          <p:cNvPr id="5" name="Group 318"/>
          <p:cNvGrpSpPr>
            <a:grpSpLocks/>
          </p:cNvGrpSpPr>
          <p:nvPr/>
        </p:nvGrpSpPr>
        <p:grpSpPr bwMode="auto">
          <a:xfrm>
            <a:off x="7924800" y="1219200"/>
            <a:ext cx="990600" cy="976313"/>
            <a:chOff x="3840" y="3408"/>
            <a:chExt cx="624" cy="615"/>
          </a:xfrm>
        </p:grpSpPr>
        <p:sp>
          <p:nvSpPr>
            <p:cNvPr id="57350" name="Line 319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1" name="Line 320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2" name="Text Box 321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7353" name="Text Box 322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0"/>
            <a:ext cx="7162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</a:p>
        </p:txBody>
      </p:sp>
      <p:sp>
        <p:nvSpPr>
          <p:cNvPr id="59395" name="Line 5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6" name="Line 6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7" name="Text Box 7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9398" name="Text Box 8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399" name="Line 9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0" name="Line 10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1" name="Line 11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2" name="Line 12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3" name="Line 13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4" name="Line 14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5" name="Line 15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6" name="Line 16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7" name="Line 17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8" name="Line 18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9" name="Line 19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0" name="Line 20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1" name="Line 21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2" name="Text Box 23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13" name="Line 24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4" name="Line 25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5" name="Line 26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6" name="Line 27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7" name="Line 28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8" name="Line 29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9" name="Line 30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0" name="Line 31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1" name="Line 33"/>
          <p:cNvSpPr>
            <a:spLocks noChangeShapeType="1"/>
          </p:cNvSpPr>
          <p:nvPr/>
        </p:nvSpPr>
        <p:spPr bwMode="auto">
          <a:xfrm>
            <a:off x="7086600" y="2895600"/>
            <a:ext cx="1600200" cy="1219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2" name="Line 34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3" name="Line 35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4" name="Text Box 36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9425" name="Text Box 37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26" name="Line 38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7" name="Line 39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8" name="Line 40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9" name="Line 41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0" name="Line 42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1" name="Line 43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2" name="Line 44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3" name="Line 45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4" name="Line 46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5" name="Line 47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6" name="Line 48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16785" name="Line 49"/>
          <p:cNvSpPr>
            <a:spLocks noChangeShapeType="1"/>
          </p:cNvSpPr>
          <p:nvPr/>
        </p:nvSpPr>
        <p:spPr bwMode="auto">
          <a:xfrm>
            <a:off x="7162800" y="6400800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7102475" y="806450"/>
            <a:ext cx="1504950" cy="914400"/>
            <a:chOff x="4474" y="508"/>
            <a:chExt cx="948" cy="576"/>
          </a:xfrm>
        </p:grpSpPr>
        <p:sp>
          <p:nvSpPr>
            <p:cNvPr id="59442" name="Freeform 32"/>
            <p:cNvSpPr>
              <a:spLocks/>
            </p:cNvSpPr>
            <p:nvPr/>
          </p:nvSpPr>
          <p:spPr bwMode="auto">
            <a:xfrm>
              <a:off x="4942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443" name="Freeform 50"/>
            <p:cNvSpPr>
              <a:spLocks/>
            </p:cNvSpPr>
            <p:nvPr/>
          </p:nvSpPr>
          <p:spPr bwMode="auto">
            <a:xfrm flipH="1">
              <a:off x="4474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9439" name="Text Box 52"/>
          <p:cNvSpPr txBox="1">
            <a:spLocks noChangeArrowheads="1"/>
          </p:cNvSpPr>
          <p:nvPr/>
        </p:nvSpPr>
        <p:spPr bwMode="auto">
          <a:xfrm>
            <a:off x="304800" y="2362200"/>
            <a:ext cx="6553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Una pelota se lanza desde el suelo hasta una altura de dos metros del suelo, y vuelve a caer, sus gráficos son:</a:t>
            </a:r>
            <a:endParaRPr lang="en-US" sz="2800"/>
          </a:p>
        </p:txBody>
      </p:sp>
      <p:sp>
        <p:nvSpPr>
          <p:cNvPr id="59440" name="Text Box 7"/>
          <p:cNvSpPr txBox="1">
            <a:spLocks noChangeArrowheads="1"/>
          </p:cNvSpPr>
          <p:nvPr/>
        </p:nvSpPr>
        <p:spPr bwMode="auto">
          <a:xfrm>
            <a:off x="7086600" y="3048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x</a:t>
            </a:r>
          </a:p>
        </p:txBody>
      </p:sp>
      <p:pic>
        <p:nvPicPr>
          <p:cNvPr id="5944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505200"/>
            <a:ext cx="2170113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8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200" b="1" dirty="0">
                <a:solidFill>
                  <a:srgbClr val="004586"/>
                </a:solidFill>
              </a:rPr>
              <a:t>Entonces, </a:t>
            </a:r>
            <a:r>
              <a:rPr lang="es-CL" sz="3200" b="1" dirty="0">
                <a:solidFill>
                  <a:srgbClr val="FF0000"/>
                </a:solidFill>
              </a:rPr>
              <a:t>¿Cuál es la profundidad del pozo?</a:t>
            </a:r>
            <a:br>
              <a:rPr lang="es-CL" sz="3200" b="1" dirty="0">
                <a:solidFill>
                  <a:srgbClr val="FF0000"/>
                </a:solidFill>
              </a:rPr>
            </a:b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23</a:t>
            </a:fld>
            <a:endParaRPr lang="es-CL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880" y="200024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7BD1727-E15E-4AD2-A153-D97C506C7B0D}" type="slidenum">
              <a:rPr lang="es-CL"/>
              <a:pPr/>
              <a:t>24</a:t>
            </a:fld>
            <a:endParaRPr lang="es-CL"/>
          </a:p>
        </p:txBody>
      </p:sp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1468800" y="326915"/>
            <a:ext cx="6204960" cy="4896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600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77280" y="727277"/>
            <a:ext cx="8652960" cy="19456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Este tiempo corresponde al tiempo que demoró la piedra en llegar al fondo,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p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, más el tiempo que demora el sonido en viajar hasta la superficie,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s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piedra viaja en caída libre (MRUA) y el sonido viaja con rapidez constante (MRU).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Desde que se suelta la piedra hasta que el personaje escucha el sonido de la piedra dando con el fondo del pozo, pasan 16 segundos.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distancia que recorre la piedra es la misma distancia recorrida por el sonido.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00166" y="3071810"/>
            <a:ext cx="620496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b="1" dirty="0">
                <a:solidFill>
                  <a:srgbClr val="FF950E"/>
                </a:solidFill>
              </a:rPr>
              <a:t>Esto expresado matemáticamente es.....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2571736" y="3643314"/>
          <a:ext cx="3160800" cy="1421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r:id="rId4" imgW="3487680" imgH="1589760" progId="">
                  <p:embed/>
                </p:oleObj>
              </mc:Choice>
              <mc:Fallback>
                <p:oleObj r:id="rId4" imgW="3487680" imgH="15897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3643314"/>
                        <a:ext cx="3160800" cy="14214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632960" y="5067893"/>
            <a:ext cx="4898880" cy="3211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Ojo, hay que definir un sistema de coordenadas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15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1D77CC2-B34E-4B99-A2CF-CB82A6EC509F}" type="slidenum">
              <a:rPr lang="es-CL"/>
              <a:pPr/>
              <a:t>25</a:t>
            </a:fld>
            <a:endParaRPr lang="es-CL"/>
          </a:p>
        </p:txBody>
      </p:sp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542937"/>
          </a:xfrm>
          <a:ln/>
        </p:spPr>
        <p:txBody>
          <a:bodyPr tIns="19201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2400" y="1375345"/>
            <a:ext cx="1451520" cy="15640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4538880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5355361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538881" y="5878697"/>
            <a:ext cx="816480" cy="144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4" name="Freeform 6"/>
          <p:cNvSpPr>
            <a:spLocks/>
          </p:cNvSpPr>
          <p:nvPr/>
        </p:nvSpPr>
        <p:spPr bwMode="auto">
          <a:xfrm>
            <a:off x="2776320" y="2776611"/>
            <a:ext cx="5878080" cy="14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00" y="0"/>
              </a:cxn>
            </a:cxnLst>
            <a:rect l="0" t="0" r="r" b="b"/>
            <a:pathLst>
              <a:path w="18001" h="1">
                <a:moveTo>
                  <a:pt x="0" y="0"/>
                </a:moveTo>
                <a:lnTo>
                  <a:pt x="18000" y="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5" name="Freeform 7"/>
          <p:cNvSpPr>
            <a:spLocks/>
          </p:cNvSpPr>
          <p:nvPr/>
        </p:nvSpPr>
        <p:spPr bwMode="auto">
          <a:xfrm>
            <a:off x="4538880" y="1143480"/>
            <a:ext cx="1440" cy="538904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500"/>
              </a:cxn>
            </a:cxnLst>
            <a:rect l="0" t="0" r="r" b="b"/>
            <a:pathLst>
              <a:path w="1" h="16501">
                <a:moveTo>
                  <a:pt x="0" y="0"/>
                </a:moveTo>
                <a:lnTo>
                  <a:pt x="0" y="1650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8163360" y="2298482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+x(m)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591361" y="5890219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+y(m)</a:t>
            </a: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6857280" y="1143480"/>
            <a:ext cx="1440" cy="98074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00"/>
              </a:cxn>
            </a:cxnLst>
            <a:rect l="0" t="0" r="r" b="b"/>
            <a:pathLst>
              <a:path w="1" h="3001">
                <a:moveTo>
                  <a:pt x="0" y="0"/>
                </a:moveTo>
                <a:lnTo>
                  <a:pt x="0" y="3000"/>
                </a:lnTo>
              </a:path>
            </a:pathLst>
          </a:custGeom>
          <a:noFill/>
          <a:ln w="72000">
            <a:solidFill>
              <a:srgbClr val="000080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6917761" y="1278854"/>
          <a:ext cx="1524960" cy="306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r:id="rId5" imgW="1681920" imgH="338040" progId="">
                  <p:embed/>
                </p:oleObj>
              </mc:Choice>
              <mc:Fallback>
                <p:oleObj r:id="rId5" imgW="1681920" imgH="3380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7761" y="1278854"/>
                        <a:ext cx="1524960" cy="3067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84641" y="3659425"/>
            <a:ext cx="318960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es-CL" dirty="0">
                <a:solidFill>
                  <a:srgbClr val="000000"/>
                </a:solidFill>
              </a:rPr>
              <a:t>Resuelto en clase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  <p:bldP spid="174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B9327-2D12-4896-8EB0-0EB5C61E20A6}" type="slidenum">
              <a:rPr lang="es-CL"/>
              <a:pPr/>
              <a:t>26</a:t>
            </a:fld>
            <a:endParaRPr lang="es-CL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0401" y="972103"/>
            <a:ext cx="2387520" cy="294654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51200" y="226103"/>
            <a:ext cx="2404575" cy="745999"/>
          </a:xfrm>
          <a:ln/>
        </p:spPr>
        <p:txBody>
          <a:bodyPr>
            <a:normAutofit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</a:tabLst>
            </a:pPr>
            <a:r>
              <a:rPr lang="es-CL" sz="29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6880" y="979303"/>
            <a:ext cx="5757287" cy="16576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dirty="0">
                <a:solidFill>
                  <a:srgbClr val="000000"/>
                </a:solidFill>
              </a:rPr>
              <a:t>Un cadete (A) está sobre la azotea del departamento del ejecutivo y desea dejar caer un huevo sobre otro cadete (B) el cual se acerca con velocidad constante hacia el edificio. </a:t>
            </a:r>
            <a:r>
              <a:rPr lang="es-CL" b="1" dirty="0">
                <a:solidFill>
                  <a:srgbClr val="AECF00"/>
                </a:solidFill>
              </a:rPr>
              <a:t>¿Dónde deberá estar el cadete B,  en el instante que el cadete A suelta el huevo?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extra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objeto se deja caer desde un puente a 12m de altura. Un vehículo viaja por un camino que pasa bajo el puente a 25 km/h. </a:t>
            </a:r>
          </a:p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¿A qué distancia del puente debe venir el vehículo (que mide 10m de longitud) para que el objeto caiga al suelo inmediatamente detrás del vehículo?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527153F960CA487F9253F857C2E4DA22"/>
  <p:tag name="SLIDEID" val="527153F960CA487F9253F857C2E4DA22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A|smicln|B|smicln|C|smicln|D|smicln|E"/>
  <p:tag name="TOTALRESPONSES" val="0"/>
  <p:tag name="RESPONSESGATHERED" val="False"/>
  <p:tag name="ANONYMOUSTEMP" val="False"/>
  <p:tag name="QUESTIONALIAS" val="Caída libre Una pelota se deja caer desde una altura de dos metros del suelo, ¿Cuál es gráfico correcto de  v vs t."/>
  <p:tag name="RESTORECOUNTDOWNTIMER" val="False"/>
  <p:tag name="COUNTDOWNSECONDS" val="10"/>
  <p:tag name="VALUES" val="Incorrect|smicln|Incorrect|smicln|Correct|smicln|Incorrect|smicln|Incorrec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SLIDEGUID" val="549C1A86B6E64048890E246E94794164"/>
  <p:tag name="SLIDEID" val="549C1A86B6E64048890E246E94794164"/>
  <p:tag name="SLIDEORDER" val="1"/>
  <p:tag name="SLIDETYPE" val="Q"/>
  <p:tag name="DEMOGRAPHIC" val="False"/>
  <p:tag name="SPEEDSCORING" val="False"/>
  <p:tag name="CORRECTPOINTVALUE" val="1"/>
  <p:tag name="INCORRECTPOINTVALUE" val="0"/>
  <p:tag name="ZEROBASED" val="False"/>
  <p:tag name="VALUEFORMAT" val="0%"/>
  <p:tag name="ANSWERSALIAS" val="A|smicln|B|smicln|C|smicln|D|smicln|E"/>
  <p:tag name="TOTALRESPONSES" val="47"/>
  <p:tag name="RESPONSECOUNT" val="47"/>
  <p:tag name="SLICED" val="False"/>
  <p:tag name="RESPONSES" val="1;2;3;4;5;5;5;4;5;4;3;3;3;4;5;5;5;5;5;5;4;5;5;5;5;5;5;5;4;4;4;4;3;3;3;3;2;2;2;1;2;1;1;1;2;2;3;"/>
  <p:tag name="CHARTSTRINGSTD" val="5 7 9 9 17"/>
  <p:tag name="CHARTSTRINGREV" val="17 9 9 7 5"/>
  <p:tag name="CHARTSTRINGSTDPER" val="0,106382978723404 0,148936170212766 0,191489361702128 0,191489361702128 0,361702127659574"/>
  <p:tag name="CHARTSTRINGREVPER" val="0,361702127659574 0,191489361702128 0,191489361702128 0,148936170212766 0,106382978723404"/>
  <p:tag name="RESPONSESGATHERED" val="False"/>
  <p:tag name="ANONYMOUSTEMP" val="False"/>
  <p:tag name="QUESTIONALIAS" val="Lanzamiento Vertical    Una pelota se lanza desde el suelo hasta una altura de dos metros del suelo, y vuelve a caer ¿cual es la gráfica correcta de v vs t?"/>
  <p:tag name="RESTORECOUNTDOWNTIMER" val="False"/>
  <p:tag name="COUNTDOWNSECONDS" val="10"/>
  <p:tag name="VALUES" val="Incorrect|smicln|Incorrect|smicln|Incorrect|smicln|Correct|smicln|Incorrec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1231</Words>
  <Application>Microsoft Macintosh PowerPoint</Application>
  <PresentationFormat>Presentación en pantalla (4:3)</PresentationFormat>
  <Paragraphs>199</Paragraphs>
  <Slides>27</Slides>
  <Notes>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Arial</vt:lpstr>
      <vt:lpstr>Calibri</vt:lpstr>
      <vt:lpstr>Cambria Math</vt:lpstr>
      <vt:lpstr>CMU Serif Roman</vt:lpstr>
      <vt:lpstr>Comic Sans MS</vt:lpstr>
      <vt:lpstr>Monotype Sorts</vt:lpstr>
      <vt:lpstr>Times New Roman</vt:lpstr>
      <vt:lpstr>Tw Cen MT</vt:lpstr>
      <vt:lpstr>Wingdings</vt:lpstr>
      <vt:lpstr>Wingdings 2</vt:lpstr>
      <vt:lpstr>Tema de Office</vt:lpstr>
      <vt:lpstr>Intermedio</vt:lpstr>
      <vt:lpstr>Presentación de PowerPoint</vt:lpstr>
      <vt:lpstr>Objetivos</vt:lpstr>
      <vt:lpstr>Movimiento vertical y caída libre</vt:lpstr>
      <vt:lpstr>Antes de comenzar…</vt:lpstr>
      <vt:lpstr>Caída Libre</vt:lpstr>
      <vt:lpstr>Caída Libre</vt:lpstr>
      <vt:lpstr>Caída Libre</vt:lpstr>
      <vt:lpstr>Aceleración de gravedad</vt:lpstr>
      <vt:lpstr>Aceleración de gravedad</vt:lpstr>
      <vt:lpstr>Caída Libre y movimiento vertical</vt:lpstr>
      <vt:lpstr>Caída Libre y movimiento vertical</vt:lpstr>
      <vt:lpstr>Caída Libre</vt:lpstr>
      <vt:lpstr>Ejemplo</vt:lpstr>
      <vt:lpstr>Presentación de PowerPoint</vt:lpstr>
      <vt:lpstr>Aceleración ¿Es posible que un objeto tenga una velocidad positiva al mismo tiempo que tiene una aceleración negativa? </vt:lpstr>
      <vt:lpstr>Aceleración ¿Es posible que un objeto tenga una velocidad positiva al mismo tiempo que tiene una aceleración negativa? </vt:lpstr>
      <vt:lpstr>Aceleración Si la velocidad de un objeto es distinta de cero, ¿puede su aceleración ser siempre cero?  </vt:lpstr>
      <vt:lpstr>Aceleración Si la velocidad de un objeto es distinta de cero, ¿puede su aceleración ser siempre cero?  </vt:lpstr>
      <vt:lpstr>Caída libre Una pelota se deja caer desde una altura de dos metros del suelo, ¿Cuál es gráfico correcto de  v vs t.</vt:lpstr>
      <vt:lpstr>Presentación de PowerPoint</vt:lpstr>
      <vt:lpstr>Lanzamiento Vertical    Una pelota se lanza desde el suelo hasta una altura de dos metros del suelo, y vuelve a caer ¿cual es la gráfica correcta de v vs t?</vt:lpstr>
      <vt:lpstr>Lanzamiento Vertical</vt:lpstr>
      <vt:lpstr>Entonces, ¿Cuál es la profundidad del pozo? </vt:lpstr>
      <vt:lpstr>Presentación de PowerPoint</vt:lpstr>
      <vt:lpstr>Entonces, ¿Cuál es la profundidad del pozo?</vt:lpstr>
      <vt:lpstr>Ejercicio</vt:lpstr>
      <vt:lpstr>Problema extra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Javiera</dc:creator>
  <cp:lastModifiedBy>Javiera Sanchez Espinoza</cp:lastModifiedBy>
  <cp:revision>27</cp:revision>
  <dcterms:created xsi:type="dcterms:W3CDTF">2013-03-05T01:01:46Z</dcterms:created>
  <dcterms:modified xsi:type="dcterms:W3CDTF">2020-04-06T02:46:45Z</dcterms:modified>
</cp:coreProperties>
</file>