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21"/>
  </p:notesMasterIdLst>
  <p:sldIdLst>
    <p:sldId id="288" r:id="rId3"/>
    <p:sldId id="289" r:id="rId4"/>
    <p:sldId id="290" r:id="rId5"/>
    <p:sldId id="291" r:id="rId6"/>
    <p:sldId id="269" r:id="rId7"/>
    <p:sldId id="256" r:id="rId8"/>
    <p:sldId id="292" r:id="rId9"/>
    <p:sldId id="293" r:id="rId10"/>
    <p:sldId id="294" r:id="rId11"/>
    <p:sldId id="261" r:id="rId12"/>
    <p:sldId id="262" r:id="rId13"/>
    <p:sldId id="295" r:id="rId14"/>
    <p:sldId id="263" r:id="rId15"/>
    <p:sldId id="296" r:id="rId16"/>
    <p:sldId id="270" r:id="rId17"/>
    <p:sldId id="271" r:id="rId18"/>
    <p:sldId id="272" r:id="rId19"/>
    <p:sldId id="297" r:id="rId20"/>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843"/>
    <p:restoredTop sz="92318"/>
  </p:normalViewPr>
  <p:slideViewPr>
    <p:cSldViewPr>
      <p:cViewPr varScale="1">
        <p:scale>
          <a:sx n="102" d="100"/>
          <a:sy n="102" d="100"/>
        </p:scale>
        <p:origin x="424" y="176"/>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4ACDC869-585D-8D4E-B48A-122AAF5032FD}"/>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9285355-15EA-224D-B686-2C9A21C047BA}" type="slidenum">
              <a:rPr lang="es-CL" altLang="es-ES_tradnl" sz="1400"/>
              <a:pPr>
                <a:spcBef>
                  <a:spcPct val="0"/>
                </a:spcBef>
              </a:pPr>
              <a:t>6</a:t>
            </a:fld>
            <a:endParaRPr lang="es-CL" altLang="es-ES_tradnl" sz="1400"/>
          </a:p>
        </p:txBody>
      </p:sp>
      <p:sp>
        <p:nvSpPr>
          <p:cNvPr id="20483" name="Rectangle 1">
            <a:extLst>
              <a:ext uri="{FF2B5EF4-FFF2-40B4-BE49-F238E27FC236}">
                <a16:creationId xmlns:a16="http://schemas.microsoft.com/office/drawing/2014/main" id="{05380545-D98F-234C-BD74-F1E6D884222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0484" name="Rectangle 2">
            <a:extLst>
              <a:ext uri="{FF2B5EF4-FFF2-40B4-BE49-F238E27FC236}">
                <a16:creationId xmlns:a16="http://schemas.microsoft.com/office/drawing/2014/main" id="{B0E1E27C-1443-5E47-834B-1691FB0FCB1E}"/>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6">
            <a:extLst>
              <a:ext uri="{FF2B5EF4-FFF2-40B4-BE49-F238E27FC236}">
                <a16:creationId xmlns:a16="http://schemas.microsoft.com/office/drawing/2014/main" id="{B9E79444-E3FD-C747-968C-DB89426F501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F621AAB-A373-0C43-B78F-00168E272A79}" type="slidenum">
              <a:rPr lang="es-CL" altLang="es-ES_tradnl" sz="1400"/>
              <a:pPr>
                <a:spcBef>
                  <a:spcPct val="0"/>
                </a:spcBef>
              </a:pPr>
              <a:t>10</a:t>
            </a:fld>
            <a:endParaRPr lang="es-CL" altLang="es-ES_tradnl" sz="1400"/>
          </a:p>
        </p:txBody>
      </p:sp>
      <p:sp>
        <p:nvSpPr>
          <p:cNvPr id="28675" name="Rectangle 1">
            <a:extLst>
              <a:ext uri="{FF2B5EF4-FFF2-40B4-BE49-F238E27FC236}">
                <a16:creationId xmlns:a16="http://schemas.microsoft.com/office/drawing/2014/main" id="{2BB6F10D-FF3A-964A-BC96-49A99E60BEDA}"/>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8676" name="Rectangle 2">
            <a:extLst>
              <a:ext uri="{FF2B5EF4-FFF2-40B4-BE49-F238E27FC236}">
                <a16:creationId xmlns:a16="http://schemas.microsoft.com/office/drawing/2014/main" id="{DF470AA6-6580-894E-AC77-6FF020075781}"/>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11</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12</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extLst>
      <p:ext uri="{BB962C8B-B14F-4D97-AF65-F5344CB8AC3E}">
        <p14:creationId xmlns:p14="http://schemas.microsoft.com/office/powerpoint/2010/main" val="276030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6">
            <a:extLst>
              <a:ext uri="{FF2B5EF4-FFF2-40B4-BE49-F238E27FC236}">
                <a16:creationId xmlns:a16="http://schemas.microsoft.com/office/drawing/2014/main" id="{3D83EF5D-A246-CB4E-BBA2-3202EA28AC1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96366B1-6B95-8240-BA7F-3BA4A16CCB79}" type="slidenum">
              <a:rPr lang="es-CL" altLang="es-ES_tradnl" sz="1400"/>
              <a:pPr>
                <a:spcBef>
                  <a:spcPct val="0"/>
                </a:spcBef>
              </a:pPr>
              <a:t>13</a:t>
            </a:fld>
            <a:endParaRPr lang="es-CL" altLang="es-ES_tradnl" sz="1400"/>
          </a:p>
        </p:txBody>
      </p:sp>
      <p:sp>
        <p:nvSpPr>
          <p:cNvPr id="32771" name="Rectangle 1">
            <a:extLst>
              <a:ext uri="{FF2B5EF4-FFF2-40B4-BE49-F238E27FC236}">
                <a16:creationId xmlns:a16="http://schemas.microsoft.com/office/drawing/2014/main" id="{C19DDD31-95CD-7D42-A589-D2C9AD32B83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2772" name="Rectangle 2">
            <a:extLst>
              <a:ext uri="{FF2B5EF4-FFF2-40B4-BE49-F238E27FC236}">
                <a16:creationId xmlns:a16="http://schemas.microsoft.com/office/drawing/2014/main" id="{CD9D358A-F820-8A46-9096-674D95DDBDDC}"/>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dirty="0">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30-03-26</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30-03-26</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30-03-26</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30-03-26</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30-03-26</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30-03-26</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30-03-26</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30-03-26</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30-03-26</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30-03-26</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30-03-26</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30-03-26</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oleObject" Target="../embeddings/oleObject2.bin"/><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oleObject" Target="../embeddings/oleObject3.bin"/><Relationship Id="rId7" Type="http://schemas.openxmlformats.org/officeDocument/2006/relationships/oleObject" Target="../embeddings/oleObject5.bin"/><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oleObject" Target="../embeddings/oleObject4.bin"/><Relationship Id="rId4" Type="http://schemas.openxmlformats.org/officeDocument/2006/relationships/image" Target="../media/image8.emf"/><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oleObject" Target="../embeddings/oleObject6.bin"/><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image" Target="../media/image13.png"/><Relationship Id="rId1" Type="http://schemas.openxmlformats.org/officeDocument/2006/relationships/slideLayout" Target="../slideLayouts/slideLayout13.xml"/><Relationship Id="rId6" Type="http://schemas.openxmlformats.org/officeDocument/2006/relationships/image" Target="../media/image15.emf"/><Relationship Id="rId5" Type="http://schemas.openxmlformats.org/officeDocument/2006/relationships/oleObject" Target="../embeddings/oleObject8.bin"/><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21.emf"/><Relationship Id="rId13" Type="http://schemas.openxmlformats.org/officeDocument/2006/relationships/oleObject" Target="../embeddings/oleObject15.bin"/><Relationship Id="rId3" Type="http://schemas.openxmlformats.org/officeDocument/2006/relationships/oleObject" Target="../embeddings/oleObject10.bin"/><Relationship Id="rId7" Type="http://schemas.openxmlformats.org/officeDocument/2006/relationships/oleObject" Target="../embeddings/oleObject12.bin"/><Relationship Id="rId12" Type="http://schemas.openxmlformats.org/officeDocument/2006/relationships/image" Target="../media/image23.emf"/><Relationship Id="rId17" Type="http://schemas.openxmlformats.org/officeDocument/2006/relationships/image" Target="../media/image26.jpeg"/><Relationship Id="rId2" Type="http://schemas.openxmlformats.org/officeDocument/2006/relationships/notesSlide" Target="../notesSlides/notesSlide2.xml"/><Relationship Id="rId16" Type="http://schemas.openxmlformats.org/officeDocument/2006/relationships/image" Target="../media/image25.emf"/><Relationship Id="rId1" Type="http://schemas.openxmlformats.org/officeDocument/2006/relationships/slideLayout" Target="../slideLayouts/slideLayout2.xml"/><Relationship Id="rId6" Type="http://schemas.openxmlformats.org/officeDocument/2006/relationships/image" Target="../media/image20.emf"/><Relationship Id="rId11" Type="http://schemas.openxmlformats.org/officeDocument/2006/relationships/oleObject" Target="../embeddings/oleObject14.bin"/><Relationship Id="rId5" Type="http://schemas.openxmlformats.org/officeDocument/2006/relationships/oleObject" Target="../embeddings/oleObject11.bin"/><Relationship Id="rId15" Type="http://schemas.openxmlformats.org/officeDocument/2006/relationships/oleObject" Target="../embeddings/oleObject16.bin"/><Relationship Id="rId10" Type="http://schemas.openxmlformats.org/officeDocument/2006/relationships/image" Target="../media/image22.emf"/><Relationship Id="rId4" Type="http://schemas.openxmlformats.org/officeDocument/2006/relationships/image" Target="../media/image19.emf"/><Relationship Id="rId9" Type="http://schemas.openxmlformats.org/officeDocument/2006/relationships/oleObject" Target="../embeddings/oleObject13.bin"/><Relationship Id="rId14" Type="http://schemas.openxmlformats.org/officeDocument/2006/relationships/image" Target="../media/image24.em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19.bin"/><Relationship Id="rId13" Type="http://schemas.openxmlformats.org/officeDocument/2006/relationships/image" Target="../media/image32.emf"/><Relationship Id="rId3" Type="http://schemas.openxmlformats.org/officeDocument/2006/relationships/image" Target="../media/image27.jpeg"/><Relationship Id="rId7" Type="http://schemas.openxmlformats.org/officeDocument/2006/relationships/image" Target="../media/image29.emf"/><Relationship Id="rId12" Type="http://schemas.openxmlformats.org/officeDocument/2006/relationships/oleObject" Target="../embeddings/oleObject21.bin"/><Relationship Id="rId17" Type="http://schemas.openxmlformats.org/officeDocument/2006/relationships/image" Target="../media/image34.emf"/><Relationship Id="rId2" Type="http://schemas.openxmlformats.org/officeDocument/2006/relationships/notesSlide" Target="../notesSlides/notesSlide4.xml"/><Relationship Id="rId16" Type="http://schemas.openxmlformats.org/officeDocument/2006/relationships/oleObject" Target="../embeddings/oleObject23.bin"/><Relationship Id="rId1" Type="http://schemas.openxmlformats.org/officeDocument/2006/relationships/slideLayout" Target="../slideLayouts/slideLayout2.xml"/><Relationship Id="rId6" Type="http://schemas.openxmlformats.org/officeDocument/2006/relationships/oleObject" Target="../embeddings/oleObject18.bin"/><Relationship Id="rId11" Type="http://schemas.openxmlformats.org/officeDocument/2006/relationships/image" Target="../media/image31.emf"/><Relationship Id="rId5" Type="http://schemas.openxmlformats.org/officeDocument/2006/relationships/image" Target="../media/image28.emf"/><Relationship Id="rId15" Type="http://schemas.openxmlformats.org/officeDocument/2006/relationships/image" Target="../media/image33.emf"/><Relationship Id="rId10" Type="http://schemas.openxmlformats.org/officeDocument/2006/relationships/oleObject" Target="../embeddings/oleObject20.bin"/><Relationship Id="rId4" Type="http://schemas.openxmlformats.org/officeDocument/2006/relationships/oleObject" Target="../embeddings/oleObject17.bin"/><Relationship Id="rId9" Type="http://schemas.openxmlformats.org/officeDocument/2006/relationships/image" Target="../media/image30.emf"/><Relationship Id="rId14" Type="http://schemas.openxmlformats.org/officeDocument/2006/relationships/oleObject" Target="../embeddings/oleObject22.bin"/></Relationships>
</file>

<file path=ppt/slides/_rels/slide13.xml.rels><?xml version="1.0" encoding="UTF-8" standalone="yes"?>
<Relationships xmlns="http://schemas.openxmlformats.org/package/2006/relationships"><Relationship Id="rId8" Type="http://schemas.openxmlformats.org/officeDocument/2006/relationships/image" Target="../media/image19.emf"/><Relationship Id="rId13" Type="http://schemas.openxmlformats.org/officeDocument/2006/relationships/oleObject" Target="../embeddings/oleObject29.bin"/><Relationship Id="rId3" Type="http://schemas.openxmlformats.org/officeDocument/2006/relationships/oleObject" Target="../embeddings/oleObject24.bin"/><Relationship Id="rId7" Type="http://schemas.openxmlformats.org/officeDocument/2006/relationships/oleObject" Target="../embeddings/oleObject26.bin"/><Relationship Id="rId12" Type="http://schemas.openxmlformats.org/officeDocument/2006/relationships/image" Target="../media/image37.emf"/><Relationship Id="rId2" Type="http://schemas.openxmlformats.org/officeDocument/2006/relationships/notesSlide" Target="../notesSlides/notesSlide5.xml"/><Relationship Id="rId16" Type="http://schemas.openxmlformats.org/officeDocument/2006/relationships/image" Target="../media/image39.emf"/><Relationship Id="rId1" Type="http://schemas.openxmlformats.org/officeDocument/2006/relationships/slideLayout" Target="../slideLayouts/slideLayout2.xml"/><Relationship Id="rId6" Type="http://schemas.openxmlformats.org/officeDocument/2006/relationships/image" Target="../media/image35.emf"/><Relationship Id="rId11" Type="http://schemas.openxmlformats.org/officeDocument/2006/relationships/oleObject" Target="../embeddings/oleObject28.bin"/><Relationship Id="rId5" Type="http://schemas.openxmlformats.org/officeDocument/2006/relationships/oleObject" Target="../embeddings/oleObject25.bin"/><Relationship Id="rId15" Type="http://schemas.openxmlformats.org/officeDocument/2006/relationships/oleObject" Target="../embeddings/oleObject30.bin"/><Relationship Id="rId10" Type="http://schemas.openxmlformats.org/officeDocument/2006/relationships/image" Target="../media/image36.emf"/><Relationship Id="rId4" Type="http://schemas.openxmlformats.org/officeDocument/2006/relationships/image" Target="../media/image28.emf"/><Relationship Id="rId9" Type="http://schemas.openxmlformats.org/officeDocument/2006/relationships/oleObject" Target="../embeddings/oleObject27.bin"/><Relationship Id="rId14" Type="http://schemas.openxmlformats.org/officeDocument/2006/relationships/image" Target="../media/image38.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4 CuadroTexto">
            <a:extLst>
              <a:ext uri="{FF2B5EF4-FFF2-40B4-BE49-F238E27FC236}">
                <a16:creationId xmlns:a16="http://schemas.microsoft.com/office/drawing/2014/main" id="{9A4C8E33-7085-BF44-B608-CFB184607395}"/>
              </a:ext>
            </a:extLst>
          </p:cNvPr>
          <p:cNvSpPr txBox="1">
            <a:spLocks noChangeArrowheads="1"/>
          </p:cNvSpPr>
          <p:nvPr/>
        </p:nvSpPr>
        <p:spPr bwMode="auto">
          <a:xfrm>
            <a:off x="1122232" y="3169114"/>
            <a:ext cx="7836163" cy="121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4208" eaLnBrk="1" hangingPunct="1"/>
            <a:r>
              <a:rPr lang="es-CL" altLang="es-CL" sz="3638" dirty="0">
                <a:solidFill>
                  <a:srgbClr val="293555"/>
                </a:solidFill>
                <a:latin typeface="CMU Serif Roman" panose="02000603000000000000" pitchFamily="2" charset="0"/>
                <a:ea typeface="+mn-ea"/>
              </a:rPr>
              <a:t>Movimiento rectilíneo uniformemente acelerado (MRUA)</a:t>
            </a:r>
          </a:p>
        </p:txBody>
      </p:sp>
      <p:sp>
        <p:nvSpPr>
          <p:cNvPr id="47108" name="CuadroTexto 8">
            <a:extLst>
              <a:ext uri="{FF2B5EF4-FFF2-40B4-BE49-F238E27FC236}">
                <a16:creationId xmlns:a16="http://schemas.microsoft.com/office/drawing/2014/main" id="{5F09C21B-4E9D-A64B-9B25-12FB424CD62D}"/>
              </a:ext>
            </a:extLst>
          </p:cNvPr>
          <p:cNvSpPr txBox="1">
            <a:spLocks noChangeArrowheads="1"/>
          </p:cNvSpPr>
          <p:nvPr/>
        </p:nvSpPr>
        <p:spPr bwMode="auto">
          <a:xfrm>
            <a:off x="3612374" y="4658299"/>
            <a:ext cx="3015121"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Calibri" panose="020F0502020204030204" pitchFamily="34" charset="0"/>
                <a:cs typeface="Arial" panose="020B0604020202020204" pitchFamily="34" charset="0"/>
              </a:defRPr>
            </a:lvl1pPr>
            <a:lvl2pPr marL="742950" indent="-285750" defTabSz="685800">
              <a:defRPr>
                <a:solidFill>
                  <a:schemeClr val="tx1"/>
                </a:solidFill>
                <a:latin typeface="Calibri" panose="020F0502020204030204" pitchFamily="34" charset="0"/>
                <a:cs typeface="Arial" panose="020B0604020202020204" pitchFamily="34" charset="0"/>
              </a:defRPr>
            </a:lvl2pPr>
            <a:lvl3pPr marL="1143000" indent="-228600" defTabSz="685800">
              <a:defRPr>
                <a:solidFill>
                  <a:schemeClr val="tx1"/>
                </a:solidFill>
                <a:latin typeface="Calibri" panose="020F0502020204030204" pitchFamily="34" charset="0"/>
                <a:cs typeface="Arial" panose="020B0604020202020204" pitchFamily="34" charset="0"/>
              </a:defRPr>
            </a:lvl3pPr>
            <a:lvl4pPr marL="1600200" indent="-228600" defTabSz="685800">
              <a:defRPr>
                <a:solidFill>
                  <a:schemeClr val="tx1"/>
                </a:solidFill>
                <a:latin typeface="Calibri" panose="020F0502020204030204" pitchFamily="34" charset="0"/>
                <a:cs typeface="Arial" panose="020B0604020202020204" pitchFamily="34" charset="0"/>
              </a:defRPr>
            </a:lvl4pPr>
            <a:lvl5pPr marL="2057400" indent="-228600" defTabSz="685800">
              <a:defRPr>
                <a:solidFill>
                  <a:schemeClr val="tx1"/>
                </a:solidFill>
                <a:latin typeface="Calibri" panose="020F050202020403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5957" eaLnBrk="1" hangingPunct="1"/>
            <a:r>
              <a:rPr lang="es-CL" altLang="es-CL" sz="2315" dirty="0">
                <a:solidFill>
                  <a:srgbClr val="293555"/>
                </a:solidFill>
                <a:latin typeface="CMU Serif Roman" panose="02000603000000000000" pitchFamily="2" charset="0"/>
                <a:ea typeface="+mn-ea"/>
              </a:rPr>
              <a:t>Primer </a:t>
            </a:r>
            <a:r>
              <a:rPr lang="es-CL" altLang="es-CL" sz="2315">
                <a:solidFill>
                  <a:srgbClr val="293555"/>
                </a:solidFill>
                <a:latin typeface="CMU Serif Roman" panose="02000603000000000000" pitchFamily="2" charset="0"/>
                <a:ea typeface="+mn-ea"/>
              </a:rPr>
              <a:t>semestre 2026</a:t>
            </a:r>
            <a:endParaRPr lang="es-CL" altLang="es-CL" sz="2315" dirty="0">
              <a:solidFill>
                <a:srgbClr val="293555"/>
              </a:solidFill>
              <a:latin typeface="CMU Serif Roman" panose="02000603000000000000" pitchFamily="2" charset="0"/>
              <a:ea typeface="+mn-ea"/>
            </a:endParaRPr>
          </a:p>
        </p:txBody>
      </p:sp>
      <p:sp>
        <p:nvSpPr>
          <p:cNvPr id="47109" name="CuadroTexto 9">
            <a:extLst>
              <a:ext uri="{FF2B5EF4-FFF2-40B4-BE49-F238E27FC236}">
                <a16:creationId xmlns:a16="http://schemas.microsoft.com/office/drawing/2014/main" id="{8FC8F259-AD64-F441-BC35-8185D6B4EF4A}"/>
              </a:ext>
            </a:extLst>
          </p:cNvPr>
          <p:cNvSpPr txBox="1">
            <a:spLocks noChangeArrowheads="1"/>
          </p:cNvSpPr>
          <p:nvPr/>
        </p:nvSpPr>
        <p:spPr bwMode="auto">
          <a:xfrm>
            <a:off x="576255" y="6023240"/>
            <a:ext cx="1665928"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315">
                <a:solidFill>
                  <a:srgbClr val="FFFFFF"/>
                </a:solidFill>
                <a:latin typeface="CMU Serif Roman" panose="02000603000000000000" pitchFamily="2" charset="0"/>
                <a:ea typeface="+mn-ea"/>
              </a:rPr>
              <a:t>Física II</a:t>
            </a:r>
          </a:p>
        </p:txBody>
      </p:sp>
      <p:sp>
        <p:nvSpPr>
          <p:cNvPr id="47110" name="CuadroTexto 6">
            <a:extLst>
              <a:ext uri="{FF2B5EF4-FFF2-40B4-BE49-F238E27FC236}">
                <a16:creationId xmlns:a16="http://schemas.microsoft.com/office/drawing/2014/main" id="{F610D643-E121-894A-894A-19A4244238BA}"/>
              </a:ext>
            </a:extLst>
          </p:cNvPr>
          <p:cNvSpPr txBox="1">
            <a:spLocks noChangeArrowheads="1"/>
          </p:cNvSpPr>
          <p:nvPr/>
        </p:nvSpPr>
        <p:spPr bwMode="auto">
          <a:xfrm>
            <a:off x="2723412" y="6875454"/>
            <a:ext cx="2390397"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a:solidFill>
                  <a:srgbClr val="293555"/>
                </a:solidFill>
                <a:latin typeface="CMU Serif Roman" panose="02000603000000000000" pitchFamily="2" charset="0"/>
                <a:ea typeface="+mn-ea"/>
              </a:rPr>
              <a:t>Cátedra de Física</a:t>
            </a:r>
          </a:p>
        </p:txBody>
      </p:sp>
    </p:spTree>
    <p:extLst>
      <p:ext uri="{BB962C8B-B14F-4D97-AF65-F5344CB8AC3E}">
        <p14:creationId xmlns:p14="http://schemas.microsoft.com/office/powerpoint/2010/main" val="3643044790"/>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2DFED0-8F21-BB42-AE21-930949384723}"/>
              </a:ext>
            </a:extLst>
          </p:cNvPr>
          <p:cNvSpPr>
            <a:spLocks noGrp="1"/>
          </p:cNvSpPr>
          <p:nvPr>
            <p:ph type="title"/>
          </p:nvPr>
        </p:nvSpPr>
        <p:spPr/>
        <p:txBody>
          <a:bodyPr/>
          <a:lstStyle/>
          <a:p>
            <a:r>
              <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Objetivo de la clase</a:t>
            </a:r>
          </a:p>
        </p:txBody>
      </p:sp>
      <p:sp>
        <p:nvSpPr>
          <p:cNvPr id="3" name="Marcador de contenido 2">
            <a:extLst>
              <a:ext uri="{FF2B5EF4-FFF2-40B4-BE49-F238E27FC236}">
                <a16:creationId xmlns:a16="http://schemas.microsoft.com/office/drawing/2014/main" id="{7D5CEF32-CE0E-4A4F-AA49-5857A383C06A}"/>
              </a:ext>
            </a:extLst>
          </p:cNvPr>
          <p:cNvSpPr>
            <a:spLocks noGrp="1"/>
          </p:cNvSpPr>
          <p:nvPr>
            <p:ph sz="quarter" idx="1"/>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Conocer y comprender el concepto de aceleración.</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Diferenciar entre aceleración media y aceleración instantánea.</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Deducir las ecuaciones del movimiento rectilíneo uniformemente acelerado.</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Analizar gráficos de movimiento rectilíneo uniformemente acelerado.</a:t>
            </a:r>
          </a:p>
          <a:p>
            <a:pPr marL="0" indent="0">
              <a:buNone/>
            </a:pPr>
            <a:endParaRPr lang="es-CL" dirty="0"/>
          </a:p>
        </p:txBody>
      </p:sp>
    </p:spTree>
    <p:extLst>
      <p:ext uri="{BB962C8B-B14F-4D97-AF65-F5344CB8AC3E}">
        <p14:creationId xmlns:p14="http://schemas.microsoft.com/office/powerpoint/2010/main" val="4181293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6121D7-13B7-BF43-961F-1B86ADDFC985}"/>
              </a:ext>
            </a:extLst>
          </p:cNvPr>
          <p:cNvSpPr>
            <a:spLocks noGrp="1"/>
          </p:cNvSpPr>
          <p:nvPr>
            <p:ph type="title"/>
          </p:nvPr>
        </p:nvSpPr>
        <p:spPr/>
        <p:txBody>
          <a:bodyPr/>
          <a:lstStyle/>
          <a:p>
            <a:r>
              <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uniformemente variado (MRUV)</a:t>
            </a:r>
            <a:endParaRPr lang="es-CL" dirty="0"/>
          </a:p>
        </p:txBody>
      </p:sp>
      <p:sp>
        <p:nvSpPr>
          <p:cNvPr id="3" name="Marcador de contenido 2">
            <a:extLst>
              <a:ext uri="{FF2B5EF4-FFF2-40B4-BE49-F238E27FC236}">
                <a16:creationId xmlns:a16="http://schemas.microsoft.com/office/drawing/2014/main" id="{3415955D-947D-4846-8D8B-F938224DF9EF}"/>
              </a:ext>
            </a:extLst>
          </p:cNvPr>
          <p:cNvSpPr>
            <a:spLocks noGrp="1"/>
          </p:cNvSpPr>
          <p:nvPr>
            <p:ph sz="quarter" idx="1"/>
          </p:nvPr>
        </p:nvSpPr>
        <p:spPr/>
        <p:txBody>
          <a:bodyPr/>
          <a:lstStyle/>
          <a:p>
            <a:pPr algn="just"/>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Cuando el valor de la rapidez  de un cuerpo no se mantiene constante, se dice que tiene movimiento variado. Esto sucede por ejemplo, con un automóvil cuyo odómetro (velocímetro) indica diferentes valores en cada instante. El valor que el velocímetro indica en un instante dado, representa la </a:t>
            </a:r>
            <a:r>
              <a:rPr lang="es-CL" altLang="es-ES_tradnl" i="1" dirty="0">
                <a:latin typeface="CMU Serif Roman" panose="02000603000000000000" pitchFamily="2" charset="0"/>
                <a:ea typeface="CMU Serif Roman" panose="02000603000000000000" pitchFamily="2" charset="0"/>
                <a:cs typeface="CMU Serif Roman" panose="02000603000000000000" pitchFamily="2" charset="0"/>
              </a:rPr>
              <a:t>rapidez instantánea</a:t>
            </a: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 del automóvil en dicho momento.</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En una nave la velocidad instantánea la mide la Corredera</a:t>
            </a:r>
          </a:p>
          <a:p>
            <a:pPr marL="0" indent="0">
              <a:buNone/>
            </a:pPr>
            <a:endParaRPr lang="es-CL" dirty="0"/>
          </a:p>
        </p:txBody>
      </p:sp>
    </p:spTree>
    <p:extLst>
      <p:ext uri="{BB962C8B-B14F-4D97-AF65-F5344CB8AC3E}">
        <p14:creationId xmlns:p14="http://schemas.microsoft.com/office/powerpoint/2010/main" val="196917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6B607F-4C06-784F-B99E-491991A97F6E}"/>
              </a:ext>
            </a:extLst>
          </p:cNvPr>
          <p:cNvSpPr>
            <a:spLocks noGrp="1"/>
          </p:cNvSpPr>
          <p:nvPr>
            <p:ph type="title"/>
          </p:nvPr>
        </p:nvSpPr>
        <p:spPr/>
        <p:txBody>
          <a:bodyPr/>
          <a:lstStyle/>
          <a:p>
            <a:r>
              <a:rPr lang="es-CL" altLang="es-ES_tradn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Gráfico velocidad vs tiempo</a:t>
            </a:r>
            <a:endPar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4" name="Picture 25">
            <a:extLst>
              <a:ext uri="{FF2B5EF4-FFF2-40B4-BE49-F238E27FC236}">
                <a16:creationId xmlns:a16="http://schemas.microsoft.com/office/drawing/2014/main" id="{312D0E54-2F23-EB48-9766-BC3A0A8489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0812" y="1848027"/>
            <a:ext cx="72390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
            <a:extLst>
              <a:ext uri="{FF2B5EF4-FFF2-40B4-BE49-F238E27FC236}">
                <a16:creationId xmlns:a16="http://schemas.microsoft.com/office/drawing/2014/main" id="{4BAE929F-1A11-C649-8F17-9BD0F5720C86}"/>
              </a:ext>
            </a:extLst>
          </p:cNvPr>
          <p:cNvSpPr>
            <a:spLocks noChangeArrowheads="1"/>
          </p:cNvSpPr>
          <p:nvPr/>
        </p:nvSpPr>
        <p:spPr bwMode="auto">
          <a:xfrm>
            <a:off x="754063" y="6065838"/>
            <a:ext cx="3760787"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just">
              <a:lnSpc>
                <a:spcPct val="93000"/>
              </a:lnSpc>
              <a:buClr>
                <a:srgbClr val="000000"/>
              </a:buClr>
              <a:buSzPct val="100000"/>
              <a:buFont typeface="Times New Roman" panose="02020603050405020304" pitchFamily="18" charset="0"/>
              <a:buNone/>
            </a:pPr>
            <a:r>
              <a:rPr lang="es-CL" altLang="es-ES_tradnl" sz="2400" dirty="0"/>
              <a:t>Por geometría:           m=  </a:t>
            </a:r>
            <a:endParaRPr lang="es-CL" altLang="es-ES_tradnl" sz="4800" dirty="0"/>
          </a:p>
        </p:txBody>
      </p:sp>
      <p:graphicFrame>
        <p:nvGraphicFramePr>
          <p:cNvPr id="6" name="Object 26">
            <a:extLst>
              <a:ext uri="{FF2B5EF4-FFF2-40B4-BE49-F238E27FC236}">
                <a16:creationId xmlns:a16="http://schemas.microsoft.com/office/drawing/2014/main" id="{AE6EDF5B-E2E0-FE4B-8CA2-D789E66D45B2}"/>
              </a:ext>
            </a:extLst>
          </p:cNvPr>
          <p:cNvGraphicFramePr>
            <a:graphicFrameLocks noChangeAspect="1"/>
          </p:cNvGraphicFramePr>
          <p:nvPr/>
        </p:nvGraphicFramePr>
        <p:xfrm>
          <a:off x="4468813" y="5780088"/>
          <a:ext cx="2357437" cy="1203325"/>
        </p:xfrm>
        <a:graphic>
          <a:graphicData uri="http://schemas.openxmlformats.org/presentationml/2006/ole">
            <mc:AlternateContent xmlns:mc="http://schemas.openxmlformats.org/markup-compatibility/2006">
              <mc:Choice xmlns:v="urn:schemas-microsoft-com:vml" Requires="v">
                <p:oleObj r:id="rId3" imgW="21361400" imgH="10820400" progId="Equation.DSMT4">
                  <p:embed/>
                </p:oleObj>
              </mc:Choice>
              <mc:Fallback>
                <p:oleObj r:id="rId3" imgW="21361400" imgH="10820400" progId="Equation.DSMT4">
                  <p:embed/>
                  <p:pic>
                    <p:nvPicPr>
                      <p:cNvPr id="17412" name="Object 26">
                        <a:extLst>
                          <a:ext uri="{FF2B5EF4-FFF2-40B4-BE49-F238E27FC236}">
                            <a16:creationId xmlns:a16="http://schemas.microsoft.com/office/drawing/2014/main" id="{0FE2FABB-65C0-834C-8697-7AF9D8E964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8813" y="5780088"/>
                        <a:ext cx="235743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552901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8433" name="2 Marcador de contenido">
                <a:extLst>
                  <a:ext uri="{FF2B5EF4-FFF2-40B4-BE49-F238E27FC236}">
                    <a16:creationId xmlns:a16="http://schemas.microsoft.com/office/drawing/2014/main" id="{D2F97D16-DB6D-514E-9ECA-055FA591B289}"/>
                  </a:ext>
                </a:extLst>
              </p:cNvPr>
              <p:cNvSpPr>
                <a:spLocks noGrp="1" noChangeArrowheads="1"/>
              </p:cNvSpPr>
              <p:nvPr>
                <p:ph idx="1"/>
              </p:nvPr>
            </p:nvSpPr>
            <p:spPr/>
            <p:txBody>
              <a:bodyPr/>
              <a:lstStyle/>
              <a:p>
                <a:endParaRPr lang="es-CL" altLang="es-ES_tradnl" dirty="0"/>
              </a:p>
              <a:p>
                <a:endParaRPr lang="es-CL" altLang="es-ES_tradnl" dirty="0"/>
              </a:p>
              <a:p>
                <a:endParaRPr lang="es-CL" altLang="es-ES_tradnl" dirty="0"/>
              </a:p>
              <a:p>
                <a:r>
                  <a:rPr lang="es-CL" altLang="es-ES_tradnl" sz="2400" dirty="0">
                    <a:latin typeface="CMU Serif Roman" panose="02000603000000000000" pitchFamily="2" charset="0"/>
                    <a:ea typeface="CMU Serif Roman" panose="02000603000000000000" pitchFamily="2" charset="0"/>
                    <a:cs typeface="CMU Serif Roman" panose="02000603000000000000" pitchFamily="2" charset="0"/>
                  </a:rPr>
                  <a:t>La pendiente en un grafico v=v(t), representa la aceleración media de la partícula.</a:t>
                </a:r>
              </a:p>
              <a:p>
                <a:pPr>
                  <a:buFont typeface="Times New Roman" panose="02020603050405020304" pitchFamily="18" charset="0"/>
                  <a:buNone/>
                </a:pPr>
                <a:r>
                  <a:rPr lang="it-IT" altLang="es-ES_tradnl" sz="2400" dirty="0"/>
                  <a:t>     a=                            si :    t</a:t>
                </a:r>
                <a:r>
                  <a:rPr lang="it-IT" altLang="es-ES_tradnl" sz="2400" baseline="-25000" dirty="0"/>
                  <a:t>i</a:t>
                </a:r>
                <a:r>
                  <a:rPr lang="it-IT" altLang="es-ES_tradnl" sz="2400" dirty="0"/>
                  <a:t>= 0[</a:t>
                </a:r>
                <a:r>
                  <a:rPr lang="it-IT" altLang="es-ES_tradnl" sz="2400" dirty="0" err="1"/>
                  <a:t>s</a:t>
                </a:r>
                <a:r>
                  <a:rPr lang="it-IT" altLang="es-ES_tradnl" sz="2400" dirty="0"/>
                  <a:t>]</a:t>
                </a:r>
                <a:endParaRPr lang="es-CL" altLang="es-ES_tradnl" sz="2400" dirty="0"/>
              </a:p>
              <a:p>
                <a:pPr>
                  <a:buFont typeface="Times New Roman" panose="02020603050405020304" pitchFamily="18" charset="0"/>
                  <a:buNone/>
                </a:pPr>
                <a:r>
                  <a:rPr lang="it-IT" altLang="es-ES_tradnl" sz="2400" dirty="0"/>
                  <a:t> </a:t>
                </a:r>
                <a:endParaRPr lang="es-CL" altLang="es-ES_tradnl" sz="3600" dirty="0"/>
              </a:p>
              <a:p>
                <a:pPr>
                  <a:buFont typeface="Times New Roman" panose="02020603050405020304" pitchFamily="18" charset="0"/>
                  <a:buNone/>
                </a:pPr>
                <a:r>
                  <a:rPr lang="it-IT" altLang="es-ES_tradnl" sz="3600" dirty="0"/>
                  <a:t>     </a:t>
                </a:r>
                <a:r>
                  <a:rPr lang="it-IT" altLang="es-ES_tradnl" sz="3600" b="1" dirty="0"/>
                  <a:t> </a:t>
                </a:r>
                <a:r>
                  <a:rPr lang="es-CL" altLang="es-ES_tradnl" sz="3600" b="1" dirty="0"/>
                  <a:t>						</a:t>
                </a:r>
                <a14:m>
                  <m:oMath xmlns:m="http://schemas.openxmlformats.org/officeDocument/2006/math">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m:t>
                        </m:r>
                        <m:r>
                          <a:rPr lang="es-ES" altLang="es-ES_tradnl" sz="3600" b="1" i="1" smtClean="0">
                            <a:latin typeface="Cambria Math" panose="02040503050406030204" pitchFamily="18" charset="0"/>
                          </a:rPr>
                          <m:t>𝒕</m:t>
                        </m:r>
                        <m:r>
                          <a:rPr lang="es-ES" altLang="es-ES_tradnl" sz="3600" b="1" i="1" smtClean="0">
                            <a:latin typeface="Cambria Math" panose="02040503050406030204" pitchFamily="18" charset="0"/>
                          </a:rPr>
                          <m:t>)</m:t>
                        </m:r>
                      </m:sub>
                    </m:sSub>
                    <m:r>
                      <a:rPr lang="es-ES" altLang="es-ES_tradnl" sz="3600" b="1" i="1" smtClean="0">
                        <a:latin typeface="Cambria Math" panose="02040503050406030204" pitchFamily="18" charset="0"/>
                      </a:rPr>
                      <m:t>=</m:t>
                    </m:r>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𝟎</m:t>
                        </m:r>
                      </m:sub>
                    </m:sSub>
                    <m:r>
                      <a:rPr lang="es-ES" altLang="es-ES_tradnl" sz="3600" b="1" i="1" smtClean="0">
                        <a:latin typeface="Cambria Math" panose="02040503050406030204" pitchFamily="18" charset="0"/>
                      </a:rPr>
                      <m:t>+</m:t>
                    </m:r>
                    <m:r>
                      <a:rPr lang="es-ES" altLang="es-ES_tradnl" sz="3600" b="1" i="1" smtClean="0">
                        <a:latin typeface="Cambria Math" panose="02040503050406030204" pitchFamily="18" charset="0"/>
                      </a:rPr>
                      <m:t>𝒂𝒕</m:t>
                    </m:r>
                  </m:oMath>
                </a14:m>
                <a:endParaRPr lang="es-CL" altLang="es-ES_tradnl" sz="4400" dirty="0"/>
              </a:p>
            </p:txBody>
          </p:sp>
        </mc:Choice>
        <mc:Fallback xmlns="">
          <p:sp>
            <p:nvSpPr>
              <p:cNvPr id="18433" name="2 Marcador de contenido">
                <a:extLst>
                  <a:ext uri="{FF2B5EF4-FFF2-40B4-BE49-F238E27FC236}">
                    <a16:creationId xmlns:a16="http://schemas.microsoft.com/office/drawing/2014/main" id="{D2F97D16-DB6D-514E-9ECA-055FA591B289}"/>
                  </a:ext>
                </a:extLst>
              </p:cNvPr>
              <p:cNvSpPr>
                <a:spLocks noGrp="1" noRot="1" noChangeAspect="1" noMove="1" noResize="1" noEditPoints="1" noAdjustHandles="1" noChangeArrowheads="1" noChangeShapeType="1" noTextEdit="1"/>
              </p:cNvSpPr>
              <p:nvPr>
                <p:ph idx="1"/>
              </p:nvPr>
            </p:nvSpPr>
            <p:spPr>
              <a:blipFill>
                <a:blip r:embed="rId3"/>
                <a:stretch>
                  <a:fillRect l="-1958" r="-1259"/>
                </a:stretch>
              </a:blipFill>
            </p:spPr>
            <p:txBody>
              <a:bodyPr/>
              <a:lstStyle/>
              <a:p>
                <a:r>
                  <a:rPr lang="es-CL">
                    <a:noFill/>
                  </a:rPr>
                  <a:t> </a:t>
                </a:r>
              </a:p>
            </p:txBody>
          </p:sp>
        </mc:Fallback>
      </mc:AlternateContent>
      <p:pic>
        <p:nvPicPr>
          <p:cNvPr id="18434" name="Picture 25">
            <a:extLst>
              <a:ext uri="{FF2B5EF4-FFF2-40B4-BE49-F238E27FC236}">
                <a16:creationId xmlns:a16="http://schemas.microsoft.com/office/drawing/2014/main" id="{A7C53F2A-E200-E641-AF07-F75842B41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338" y="207963"/>
            <a:ext cx="5816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2">
            <a:extLst>
              <a:ext uri="{FF2B5EF4-FFF2-40B4-BE49-F238E27FC236}">
                <a16:creationId xmlns:a16="http://schemas.microsoft.com/office/drawing/2014/main" id="{F49B6FD5-2DCF-8D49-9673-2857EC8A65DC}"/>
              </a:ext>
            </a:extLst>
          </p:cNvPr>
          <p:cNvSpPr>
            <a:spLocks noChangeArrowheads="1"/>
          </p:cNvSpPr>
          <p:nvPr/>
        </p:nvSpPr>
        <p:spPr bwMode="auto">
          <a:xfrm>
            <a:off x="0" y="0"/>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1">
              <a:lnSpc>
                <a:spcPct val="93000"/>
              </a:lnSpc>
              <a:buClr>
                <a:srgbClr val="000000"/>
              </a:buClr>
              <a:buSzPct val="100000"/>
              <a:buFont typeface="Times New Roman" panose="02020603050405020304" pitchFamily="18" charset="0"/>
              <a:buNone/>
            </a:pPr>
            <a:endParaRPr lang="es-CL" altLang="es-ES_tradnl"/>
          </a:p>
        </p:txBody>
      </p:sp>
      <p:graphicFrame>
        <p:nvGraphicFramePr>
          <p:cNvPr id="18436" name="Object 1">
            <a:extLst>
              <a:ext uri="{FF2B5EF4-FFF2-40B4-BE49-F238E27FC236}">
                <a16:creationId xmlns:a16="http://schemas.microsoft.com/office/drawing/2014/main" id="{6BA55223-BF8C-3646-AF1F-B04BD7FD26A1}"/>
              </a:ext>
            </a:extLst>
          </p:cNvPr>
          <p:cNvGraphicFramePr>
            <a:graphicFrameLocks noChangeAspect="1"/>
          </p:cNvGraphicFramePr>
          <p:nvPr/>
        </p:nvGraphicFramePr>
        <p:xfrm>
          <a:off x="1539875" y="4422775"/>
          <a:ext cx="1679575" cy="857250"/>
        </p:xfrm>
        <a:graphic>
          <a:graphicData uri="http://schemas.openxmlformats.org/presentationml/2006/ole">
            <mc:AlternateContent xmlns:mc="http://schemas.openxmlformats.org/markup-compatibility/2006">
              <mc:Choice xmlns:v="urn:schemas-microsoft-com:vml" Requires="v">
                <p:oleObj r:id="rId5" imgW="21361400" imgH="10820400" progId="Equation.DSMT4">
                  <p:embed/>
                </p:oleObj>
              </mc:Choice>
              <mc:Fallback>
                <p:oleObj r:id="rId5" imgW="21361400" imgH="10820400" progId="Equation.DSMT4">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9875" y="4422775"/>
                        <a:ext cx="1679575"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Rectángulo redondeado 1">
            <a:extLst>
              <a:ext uri="{FF2B5EF4-FFF2-40B4-BE49-F238E27FC236}">
                <a16:creationId xmlns:a16="http://schemas.microsoft.com/office/drawing/2014/main" id="{E97A2DCD-4B49-5A45-952A-260FB4580E40}"/>
              </a:ext>
            </a:extLst>
          </p:cNvPr>
          <p:cNvSpPr/>
          <p:nvPr/>
        </p:nvSpPr>
        <p:spPr bwMode="auto">
          <a:xfrm>
            <a:off x="3456136" y="5508029"/>
            <a:ext cx="3155802" cy="864096"/>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5 Marcador de número de diapositiva">
            <a:extLst>
              <a:ext uri="{FF2B5EF4-FFF2-40B4-BE49-F238E27FC236}">
                <a16:creationId xmlns:a16="http://schemas.microsoft.com/office/drawing/2014/main" id="{05158F0C-8FAB-1840-A836-F028103549B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396C2D48-F68C-554A-9541-5F72B3F7B058}"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6</a:t>
            </a:fld>
            <a:endParaRPr lang="es-CL" altLang="es-ES_tradnl" sz="1400">
              <a:latin typeface="Times New Roman" panose="02020603050405020304" pitchFamily="18" charset="0"/>
              <a:ea typeface="Arial Unicode MS" panose="020B0604020202020204" pitchFamily="34" charset="-128"/>
            </a:endParaRPr>
          </a:p>
        </p:txBody>
      </p:sp>
      <p:sp>
        <p:nvSpPr>
          <p:cNvPr id="19458" name="Rectangle 1">
            <a:extLst>
              <a:ext uri="{FF2B5EF4-FFF2-40B4-BE49-F238E27FC236}">
                <a16:creationId xmlns:a16="http://schemas.microsoft.com/office/drawing/2014/main" id="{7F7E3000-8AD9-4549-8501-0D22FD271619}"/>
              </a:ext>
            </a:extLst>
          </p:cNvPr>
          <p:cNvSpPr>
            <a:spLocks noGrp="1" noChangeArrowheads="1"/>
          </p:cNvSpPr>
          <p:nvPr>
            <p:ph type="title"/>
          </p:nvPr>
        </p:nvSpPr>
        <p:spPr>
          <a:xfrm>
            <a:off x="360363" y="251445"/>
            <a:ext cx="9070975" cy="1203326"/>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endParaRPr lang="es-CL" altLang="es-ES_tradnl" sz="24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3074" name="Text Box 2">
            <a:extLst>
              <a:ext uri="{FF2B5EF4-FFF2-40B4-BE49-F238E27FC236}">
                <a16:creationId xmlns:a16="http://schemas.microsoft.com/office/drawing/2014/main" id="{1E3F9F1C-690A-BB4C-8F74-B5DF3A4A91DE}"/>
              </a:ext>
            </a:extLst>
          </p:cNvPr>
          <p:cNvSpPr txBox="1">
            <a:spLocks noChangeArrowheads="1"/>
          </p:cNvSpPr>
          <p:nvPr/>
        </p:nvSpPr>
        <p:spPr bwMode="auto">
          <a:xfrm>
            <a:off x="371475" y="1031875"/>
            <a:ext cx="8628063" cy="1050925"/>
          </a:xfrm>
          <a:prstGeom prst="rect">
            <a:avLst/>
          </a:prstGeom>
          <a:noFill/>
          <a:ln w="9525">
            <a:noFill/>
            <a:round/>
            <a:headEnd/>
            <a:tailEnd/>
          </a:ln>
          <a:effectLst/>
        </p:spPr>
        <p:txBody>
          <a:bodyPr lIns="90000" tIns="45000" rIns="90000" bIns="45000"/>
          <a:lstStyle/>
          <a:p>
            <a:pPr eaLnBrk="1">
              <a:lnSpc>
                <a:spcPct val="117000"/>
              </a:lnSpc>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Se puede cambiar la velocidad de algo si se cambia su rapidez, si se cambia su dirección o si se cambian las dos. La tasa de cambio de la velocidad con el tiempo es la</a:t>
            </a:r>
            <a:r>
              <a:rPr lang="es-CL" dirty="0">
                <a:solidFill>
                  <a:srgbClr val="000080"/>
                </a:solidFill>
                <a:latin typeface="CMU Serif Roman" panose="02000603000000000000" pitchFamily="2" charset="0"/>
                <a:ea typeface="CMU Serif Roman" panose="02000603000000000000" pitchFamily="2" charset="0"/>
                <a:cs typeface="CMU Serif Roman" panose="02000603000000000000" pitchFamily="2" charset="0"/>
              </a:rPr>
              <a:t> </a:t>
            </a:r>
            <a:r>
              <a:rPr lang="es-CL" dirty="0">
                <a:solidFill>
                  <a:srgbClr val="FF3333"/>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aceleración</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a:t>
            </a:r>
          </a:p>
        </p:txBody>
      </p:sp>
      <p:sp>
        <p:nvSpPr>
          <p:cNvPr id="3075" name="Text Box 3">
            <a:extLst>
              <a:ext uri="{FF2B5EF4-FFF2-40B4-BE49-F238E27FC236}">
                <a16:creationId xmlns:a16="http://schemas.microsoft.com/office/drawing/2014/main" id="{EDD22090-7E25-274B-BEA7-B4F23E30C8C6}"/>
              </a:ext>
            </a:extLst>
          </p:cNvPr>
          <p:cNvSpPr txBox="1">
            <a:spLocks noChangeArrowheads="1"/>
          </p:cNvSpPr>
          <p:nvPr/>
        </p:nvSpPr>
        <p:spPr bwMode="auto">
          <a:xfrm>
            <a:off x="360363" y="2879725"/>
            <a:ext cx="8099425"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Suponga una partícula que en el instante de tiempo t</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se encuentra en la posición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x</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con velocidad instantánea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v</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y en un instante posterior t</a:t>
            </a:r>
            <a:r>
              <a:rPr lang="es-CL" altLang="es-ES_tradnl" sz="1800"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está en la posición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x</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con velocidad instantánea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v</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a:t>
            </a:r>
          </a:p>
        </p:txBody>
      </p:sp>
      <p:graphicFrame>
        <p:nvGraphicFramePr>
          <p:cNvPr id="3076" name="Object 4">
            <a:extLst>
              <a:ext uri="{FF2B5EF4-FFF2-40B4-BE49-F238E27FC236}">
                <a16:creationId xmlns:a16="http://schemas.microsoft.com/office/drawing/2014/main" id="{0680C4D7-8A29-9E4A-9E5B-7BB26BAE91BD}"/>
              </a:ext>
            </a:extLst>
          </p:cNvPr>
          <p:cNvGraphicFramePr>
            <a:graphicFrameLocks noChangeAspect="1"/>
          </p:cNvGraphicFramePr>
          <p:nvPr/>
        </p:nvGraphicFramePr>
        <p:xfrm>
          <a:off x="3087688" y="4040188"/>
          <a:ext cx="1385887" cy="352425"/>
        </p:xfrm>
        <a:graphic>
          <a:graphicData uri="http://schemas.openxmlformats.org/presentationml/2006/ole">
            <mc:AlternateContent xmlns:mc="http://schemas.openxmlformats.org/markup-compatibility/2006">
              <mc:Choice xmlns:v="urn:schemas-microsoft-com:vml" Requires="v">
                <p:oleObj r:id="rId3" imgW="1397000" imgH="368300" progId="">
                  <p:embed/>
                </p:oleObj>
              </mc:Choice>
              <mc:Fallback>
                <p:oleObj r:id="rId3" imgW="1397000" imgH="368300" progId="">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87688" y="4040188"/>
                        <a:ext cx="1385887"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3077" name="Object 5">
            <a:extLst>
              <a:ext uri="{FF2B5EF4-FFF2-40B4-BE49-F238E27FC236}">
                <a16:creationId xmlns:a16="http://schemas.microsoft.com/office/drawing/2014/main" id="{652658D6-B0CF-C74C-9FBF-FF29F828B334}"/>
              </a:ext>
            </a:extLst>
          </p:cNvPr>
          <p:cNvGraphicFramePr>
            <a:graphicFrameLocks noChangeAspect="1"/>
          </p:cNvGraphicFramePr>
          <p:nvPr/>
        </p:nvGraphicFramePr>
        <p:xfrm>
          <a:off x="1260475" y="4560888"/>
          <a:ext cx="1208088" cy="658812"/>
        </p:xfrm>
        <a:graphic>
          <a:graphicData uri="http://schemas.openxmlformats.org/presentationml/2006/ole">
            <mc:AlternateContent xmlns:mc="http://schemas.openxmlformats.org/markup-compatibility/2006">
              <mc:Choice xmlns:v="urn:schemas-microsoft-com:vml" Requires="v">
                <p:oleObj r:id="rId5" imgW="1219200" imgH="673100" progId="">
                  <p:embed/>
                </p:oleObj>
              </mc:Choice>
              <mc:Fallback>
                <p:oleObj r:id="rId5" imgW="1219200" imgH="673100" progId="">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60475" y="4560888"/>
                        <a:ext cx="1208088" cy="6588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 name="Text Box 6">
            <a:extLst>
              <a:ext uri="{FF2B5EF4-FFF2-40B4-BE49-F238E27FC236}">
                <a16:creationId xmlns:a16="http://schemas.microsoft.com/office/drawing/2014/main" id="{C77241C5-6F98-954E-9B15-5558EDD900D0}"/>
              </a:ext>
            </a:extLst>
          </p:cNvPr>
          <p:cNvSpPr txBox="1">
            <a:spLocks noChangeArrowheads="1"/>
          </p:cNvSpPr>
          <p:nvPr/>
        </p:nvSpPr>
        <p:spPr bwMode="auto">
          <a:xfrm>
            <a:off x="6309302" y="4566444"/>
            <a:ext cx="2700338"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 unidad es el  </a:t>
            </a:r>
            <a:r>
              <a:rPr lang="es-CL" altLang="es-ES_tradnl" sz="22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m/s</a:t>
            </a:r>
            <a:r>
              <a:rPr lang="es-CL" altLang="es-ES_tradnl" sz="2200" b="1" baseline="330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2</a:t>
            </a:r>
          </a:p>
        </p:txBody>
      </p:sp>
      <p:sp>
        <p:nvSpPr>
          <p:cNvPr id="3079" name="Text Box 7">
            <a:extLst>
              <a:ext uri="{FF2B5EF4-FFF2-40B4-BE49-F238E27FC236}">
                <a16:creationId xmlns:a16="http://schemas.microsoft.com/office/drawing/2014/main" id="{8CD236FA-7440-9E46-A8E8-C02D7A9F4E81}"/>
              </a:ext>
            </a:extLst>
          </p:cNvPr>
          <p:cNvSpPr txBox="1">
            <a:spLocks noChangeArrowheads="1"/>
          </p:cNvSpPr>
          <p:nvPr/>
        </p:nvSpPr>
        <p:spPr bwMode="auto">
          <a:xfrm>
            <a:off x="545306" y="6236494"/>
            <a:ext cx="82804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500" dirty="0">
                <a:latin typeface="CMU Serif Roman" panose="02000603000000000000" pitchFamily="2" charset="0"/>
                <a:ea typeface="CMU Serif Roman" panose="02000603000000000000" pitchFamily="2" charset="0"/>
                <a:cs typeface="CMU Serif Roman" panose="02000603000000000000" pitchFamily="2" charset="0"/>
              </a:rPr>
              <a:t>Ej: Si una partícula tiene una aceleración de 5 m/s</a:t>
            </a:r>
            <a:r>
              <a:rPr lang="es-CL" altLang="es-ES_tradnl" sz="1500" baseline="33000" dirty="0">
                <a:latin typeface="CMU Serif Roman" panose="02000603000000000000" pitchFamily="2" charset="0"/>
                <a:ea typeface="CMU Serif Roman" panose="02000603000000000000" pitchFamily="2" charset="0"/>
                <a:cs typeface="CMU Serif Roman" panose="02000603000000000000" pitchFamily="2" charset="0"/>
              </a:rPr>
              <a:t>2 </a:t>
            </a:r>
            <a:r>
              <a:rPr lang="es-CL" altLang="es-ES_tradnl" sz="1500" dirty="0">
                <a:latin typeface="CMU Serif Roman" panose="02000603000000000000" pitchFamily="2" charset="0"/>
                <a:ea typeface="CMU Serif Roman" panose="02000603000000000000" pitchFamily="2" charset="0"/>
                <a:cs typeface="CMU Serif Roman" panose="02000603000000000000" pitchFamily="2" charset="0"/>
              </a:rPr>
              <a:t>, ello quiere decir que, si parte desde el reposo, después de 1 s se moverá con una rapidez de 5 m/s; después de 2 s llevará una rapidez de 10 m/s y así sucesivamente  </a:t>
            </a:r>
          </a:p>
        </p:txBody>
      </p:sp>
      <p:sp>
        <p:nvSpPr>
          <p:cNvPr id="3080" name="Oval 8">
            <a:extLst>
              <a:ext uri="{FF2B5EF4-FFF2-40B4-BE49-F238E27FC236}">
                <a16:creationId xmlns:a16="http://schemas.microsoft.com/office/drawing/2014/main" id="{67A987EE-1DC1-DB44-9D2B-28C296C8D5C5}"/>
              </a:ext>
            </a:extLst>
          </p:cNvPr>
          <p:cNvSpPr>
            <a:spLocks noChangeArrowheads="1"/>
          </p:cNvSpPr>
          <p:nvPr/>
        </p:nvSpPr>
        <p:spPr bwMode="auto">
          <a:xfrm>
            <a:off x="1800225" y="45005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3081" name="Freeform 9">
            <a:extLst>
              <a:ext uri="{FF2B5EF4-FFF2-40B4-BE49-F238E27FC236}">
                <a16:creationId xmlns:a16="http://schemas.microsoft.com/office/drawing/2014/main" id="{6932BB63-1A11-FA42-9835-5136DC517F88}"/>
              </a:ext>
            </a:extLst>
          </p:cNvPr>
          <p:cNvSpPr>
            <a:spLocks/>
          </p:cNvSpPr>
          <p:nvPr/>
        </p:nvSpPr>
        <p:spPr bwMode="auto">
          <a:xfrm>
            <a:off x="2160588" y="3781425"/>
            <a:ext cx="925512" cy="719138"/>
          </a:xfrm>
          <a:custGeom>
            <a:avLst/>
            <a:gdLst>
              <a:gd name="T0" fmla="*/ 0 w 2570"/>
              <a:gd name="T1" fmla="*/ 2147483646 h 1999"/>
              <a:gd name="T2" fmla="*/ 2147483646 w 2570"/>
              <a:gd name="T3" fmla="*/ 2147483646 h 1999"/>
              <a:gd name="T4" fmla="*/ 0 60000 65536"/>
              <a:gd name="T5" fmla="*/ 0 60000 65536"/>
              <a:gd name="T6" fmla="*/ 0 w 2570"/>
              <a:gd name="T7" fmla="*/ 0 h 1999"/>
              <a:gd name="T8" fmla="*/ 2570 w 2570"/>
              <a:gd name="T9" fmla="*/ 1999 h 1999"/>
            </a:gdLst>
            <a:ahLst/>
            <a:cxnLst>
              <a:cxn ang="T4">
                <a:pos x="T0" y="T1"/>
              </a:cxn>
              <a:cxn ang="T5">
                <a:pos x="T2" y="T3"/>
              </a:cxn>
            </a:cxnLst>
            <a:rect l="T6" t="T7" r="T8" b="T9"/>
            <a:pathLst>
              <a:path w="2570" h="1999">
                <a:moveTo>
                  <a:pt x="0" y="1998"/>
                </a:moveTo>
                <a:cubicBezTo>
                  <a:pt x="285" y="0"/>
                  <a:pt x="2284" y="1713"/>
                  <a:pt x="2569" y="1142"/>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3082" name="Object 10">
            <a:extLst>
              <a:ext uri="{FF2B5EF4-FFF2-40B4-BE49-F238E27FC236}">
                <a16:creationId xmlns:a16="http://schemas.microsoft.com/office/drawing/2014/main" id="{B26FAA1B-017C-9B47-8A36-8383ABAEFED5}"/>
              </a:ext>
            </a:extLst>
          </p:cNvPr>
          <p:cNvGraphicFramePr>
            <a:graphicFrameLocks noChangeAspect="1"/>
          </p:cNvGraphicFramePr>
          <p:nvPr/>
        </p:nvGraphicFramePr>
        <p:xfrm>
          <a:off x="3251200" y="5227638"/>
          <a:ext cx="1247775" cy="352425"/>
        </p:xfrm>
        <a:graphic>
          <a:graphicData uri="http://schemas.openxmlformats.org/presentationml/2006/ole">
            <mc:AlternateContent xmlns:mc="http://schemas.openxmlformats.org/markup-compatibility/2006">
              <mc:Choice xmlns:v="urn:schemas-microsoft-com:vml" Requires="v">
                <p:oleObj r:id="rId7" imgW="1257300" imgH="368300" progId="">
                  <p:embed/>
                </p:oleObj>
              </mc:Choice>
              <mc:Fallback>
                <p:oleObj r:id="rId7" imgW="1257300" imgH="368300" progId="">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51200" y="5227638"/>
                        <a:ext cx="1247775"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3083" name="Freeform 11">
            <a:extLst>
              <a:ext uri="{FF2B5EF4-FFF2-40B4-BE49-F238E27FC236}">
                <a16:creationId xmlns:a16="http://schemas.microsoft.com/office/drawing/2014/main" id="{EA07DA04-7653-2749-B5EF-80FDA62EEC32}"/>
              </a:ext>
            </a:extLst>
          </p:cNvPr>
          <p:cNvSpPr>
            <a:spLocks/>
          </p:cNvSpPr>
          <p:nvPr/>
        </p:nvSpPr>
        <p:spPr bwMode="auto">
          <a:xfrm>
            <a:off x="2519363" y="5219700"/>
            <a:ext cx="900112" cy="180975"/>
          </a:xfrm>
          <a:custGeom>
            <a:avLst/>
            <a:gdLst>
              <a:gd name="T0" fmla="*/ 0 w 2501"/>
              <a:gd name="T1" fmla="*/ 0 h 501"/>
              <a:gd name="T2" fmla="*/ 2147483646 w 2501"/>
              <a:gd name="T3" fmla="*/ 2147483646 h 501"/>
              <a:gd name="T4" fmla="*/ 0 60000 65536"/>
              <a:gd name="T5" fmla="*/ 0 60000 65536"/>
              <a:gd name="T6" fmla="*/ 0 w 2501"/>
              <a:gd name="T7" fmla="*/ 0 h 501"/>
              <a:gd name="T8" fmla="*/ 2501 w 2501"/>
              <a:gd name="T9" fmla="*/ 501 h 501"/>
            </a:gdLst>
            <a:ahLst/>
            <a:cxnLst>
              <a:cxn ang="T4">
                <a:pos x="T0" y="T1"/>
              </a:cxn>
              <a:cxn ang="T5">
                <a:pos x="T2" y="T3"/>
              </a:cxn>
            </a:cxnLst>
            <a:rect l="T6" t="T7" r="T8" b="T9"/>
            <a:pathLst>
              <a:path w="2501" h="501">
                <a:moveTo>
                  <a:pt x="0" y="0"/>
                </a:moveTo>
                <a:cubicBezTo>
                  <a:pt x="493" y="425"/>
                  <a:pt x="2500" y="500"/>
                  <a:pt x="2500" y="50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84" name="Oval 12">
            <a:extLst>
              <a:ext uri="{FF2B5EF4-FFF2-40B4-BE49-F238E27FC236}">
                <a16:creationId xmlns:a16="http://schemas.microsoft.com/office/drawing/2014/main" id="{E6E45AF3-2E8A-BC45-A940-435EA2B9C3E6}"/>
              </a:ext>
            </a:extLst>
          </p:cNvPr>
          <p:cNvSpPr>
            <a:spLocks noChangeArrowheads="1"/>
          </p:cNvSpPr>
          <p:nvPr/>
        </p:nvSpPr>
        <p:spPr bwMode="auto">
          <a:xfrm>
            <a:off x="1800225" y="49323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3085" name="Picture 13">
            <a:extLst>
              <a:ext uri="{FF2B5EF4-FFF2-40B4-BE49-F238E27FC236}">
                <a16:creationId xmlns:a16="http://schemas.microsoft.com/office/drawing/2014/main" id="{D5E2D703-ED74-CE4E-A85A-DE1E89C8F99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60700" y="1824038"/>
            <a:ext cx="5568950"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308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307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307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3076"/>
                                        </p:tgtEl>
                                        <p:attrNameLst>
                                          <p:attrName>style.visibility</p:attrName>
                                        </p:attrNameLst>
                                      </p:cBhvr>
                                      <p:to>
                                        <p:strVal val="visible"/>
                                      </p:to>
                                    </p:set>
                                  </p:childTnLst>
                                </p:cTn>
                              </p:par>
                              <p:par>
                                <p:cTn id="19" presetID="1" presetClass="entr" fill="hold" grpId="0" nodeType="withEffect">
                                  <p:stCondLst>
                                    <p:cond delay="0"/>
                                  </p:stCondLst>
                                  <p:childTnLst>
                                    <p:set>
                                      <p:cBhvr additive="repl">
                                        <p:cTn id="20" dur="1" fill="hold">
                                          <p:stCondLst>
                                            <p:cond delay="0"/>
                                          </p:stCondLst>
                                        </p:cTn>
                                        <p:tgtEl>
                                          <p:spTgt spid="3080"/>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308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3082"/>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3083"/>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308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6" presetClass="entr" fill="hold" nodeType="clickEffect">
                                  <p:stCondLst>
                                    <p:cond delay="0"/>
                                  </p:stCondLst>
                                  <p:childTnLst>
                                    <p:set>
                                      <p:cBhvr additive="repl">
                                        <p:cTn id="34" dur="1" fill="hold">
                                          <p:stCondLst>
                                            <p:cond delay="0"/>
                                          </p:stCondLst>
                                        </p:cTn>
                                        <p:tgtEl>
                                          <p:spTgt spid="2"/>
                                        </p:tgtEl>
                                        <p:attrNameLst>
                                          <p:attrName>style.visibility</p:attrName>
                                        </p:attrNameLst>
                                      </p:cBhvr>
                                      <p:to>
                                        <p:strVal val="visible"/>
                                      </p:to>
                                    </p:set>
                                    <p:animEffect transition="in" filter="wipe(up)">
                                      <p:cBhvr additive="repl">
                                        <p:cTn id="35" dur="870">
                                          <p:stCondLst>
                                            <p:cond delay="0"/>
                                          </p:stCondLst>
                                        </p:cTn>
                                        <p:tgtEl>
                                          <p:spTgt spid="2"/>
                                        </p:tgtEl>
                                      </p:cBhvr>
                                    </p:animEffect>
                                    <p:anim calcmode="lin" valueType="num">
                                      <p:cBhvr additive="repl">
                                        <p:cTn id="36" dur="2733" fill="hold">
                                          <p:stCondLst>
                                            <p:cond delay="0"/>
                                          </p:stCondLst>
                                        </p:cTn>
                                        <p:tgtEl>
                                          <p:spTgt spid="2"/>
                                        </p:tgtEl>
                                        <p:attrNameLst>
                                          <p:attrName>ppt_x</p:attrName>
                                        </p:attrNameLst>
                                      </p:cBhvr>
                                      <p:tavLst>
                                        <p:tav tm="100000">
                                          <p:val>
                                            <p:strVal val="#ppt_x-0.25"/>
                                          </p:val>
                                        </p:tav>
                                        <p:tav>
                                          <p:val>
                                            <p:strVal val="#ppt_x"/>
                                          </p:val>
                                        </p:tav>
                                      </p:tavLst>
                                    </p:anim>
                                    <p:anim calcmode="lin" valueType="num">
                                      <p:cBhvr additive="repl">
                                        <p:cTn id="37" dur="996" fill="hold">
                                          <p:stCondLst>
                                            <p:cond delay="0"/>
                                          </p:stCondLst>
                                        </p:cTn>
                                        <p:tgtEl>
                                          <p:spTgt spid="2"/>
                                        </p:tgtEl>
                                        <p:attrNameLst>
                                          <p:attrName>ppt_y</p:attrName>
                                        </p:attrNameLst>
                                      </p:cBhvr>
                                      <p:tavLst>
                                        <p:tav tm="0" fmla="#ppt_y-sin(pi*$)/3">
                                          <p:val>
                                            <p:strVal val="0.5"/>
                                          </p:val>
                                        </p:tav>
                                        <p:tav tm="100000">
                                          <p:val>
                                            <p:strVal val="1"/>
                                          </p:val>
                                        </p:tav>
                                      </p:tavLst>
                                    </p:anim>
                                    <p:anim calcmode="lin" valueType="num">
                                      <p:cBhvr additive="repl">
                                        <p:cTn id="38" dur="996" fill="hold">
                                          <p:stCondLst>
                                            <p:cond delay="0"/>
                                          </p:stCondLst>
                                        </p:cTn>
                                        <p:tgtEl>
                                          <p:spTgt spid="2"/>
                                        </p:tgtEl>
                                        <p:attrNameLst>
                                          <p:attrName>ppt_y</p:attrName>
                                        </p:attrNameLst>
                                      </p:cBhvr>
                                      <p:tavLst>
                                        <p:tav tm="0" fmla="#ppt_y-sin(pi*$)/9">
                                          <p:val>
                                            <p:strVal val="0"/>
                                          </p:val>
                                        </p:tav>
                                        <p:tav tm="100000">
                                          <p:val>
                                            <p:strVal val="1"/>
                                          </p:val>
                                        </p:tav>
                                      </p:tavLst>
                                    </p:anim>
                                    <p:anim calcmode="lin" valueType="num">
                                      <p:cBhvr additive="repl">
                                        <p:cTn id="39" dur="498" fill="hold">
                                          <p:stCondLst>
                                            <p:cond delay="0"/>
                                          </p:stCondLst>
                                        </p:cTn>
                                        <p:tgtEl>
                                          <p:spTgt spid="2"/>
                                        </p:tgtEl>
                                        <p:attrNameLst>
                                          <p:attrName>ppt_y</p:attrName>
                                        </p:attrNameLst>
                                      </p:cBhvr>
                                      <p:tavLst>
                                        <p:tav tm="0" fmla="#ppt_y-sin(pi*$)/27">
                                          <p:val>
                                            <p:strVal val="0"/>
                                          </p:val>
                                        </p:tav>
                                        <p:tav tm="100000">
                                          <p:val>
                                            <p:strVal val="1"/>
                                          </p:val>
                                        </p:tav>
                                      </p:tavLst>
                                    </p:anim>
                                    <p:anim calcmode="lin" valueType="num">
                                      <p:cBhvr additive="repl">
                                        <p:cTn id="40" dur="246" fill="hold">
                                          <p:stCondLst>
                                            <p:cond delay="0"/>
                                          </p:stCondLst>
                                        </p:cTn>
                                        <p:tgtEl>
                                          <p:spTgt spid="2"/>
                                        </p:tgtEl>
                                        <p:attrNameLst>
                                          <p:attrName>ppt_y</p:attrName>
                                        </p:attrNameLst>
                                      </p:cBhvr>
                                      <p:tavLst>
                                        <p:tav tm="0" fmla="#ppt_y-sin(pi*$)/81">
                                          <p:val>
                                            <p:strVal val="0"/>
                                          </p:val>
                                        </p:tav>
                                        <p:tav tm="100000">
                                          <p:val>
                                            <p:strVal val="1"/>
                                          </p:val>
                                        </p:tav>
                                      </p:tavLst>
                                    </p:anim>
                                    <p:animScale>
                                      <p:cBhvr additive="repl">
                                        <p:cTn id="41" dur="39" fill="hold">
                                          <p:stCondLst>
                                            <p:cond delay="975"/>
                                          </p:stCondLst>
                                        </p:cTn>
                                        <p:tgtEl>
                                          <p:spTgt spid="2"/>
                                        </p:tgtEl>
                                        <p:attrNameLst>
                                          <p:attrName>transform</p:attrName>
                                        </p:attrNameLst>
                                      </p:cBhvr>
                                      <p:to x="100000" y="60000"/>
                                    </p:animScale>
                                    <p:animScale>
                                      <p:cBhvr additive="repl">
                                        <p:cTn id="42" dur="249" decel="50000" fill="hold">
                                          <p:stCondLst>
                                            <p:cond delay="1014"/>
                                          </p:stCondLst>
                                        </p:cTn>
                                        <p:tgtEl>
                                          <p:spTgt spid="2"/>
                                        </p:tgtEl>
                                        <p:attrNameLst>
                                          <p:attrName>transform</p:attrName>
                                        </p:attrNameLst>
                                      </p:cBhvr>
                                      <p:to x="100000" y="100000"/>
                                    </p:animScale>
                                    <p:animScale>
                                      <p:cBhvr additive="repl">
                                        <p:cTn id="43" dur="39" fill="hold">
                                          <p:stCondLst>
                                            <p:cond delay="1968"/>
                                          </p:stCondLst>
                                        </p:cTn>
                                        <p:tgtEl>
                                          <p:spTgt spid="2"/>
                                        </p:tgtEl>
                                        <p:attrNameLst>
                                          <p:attrName>transform</p:attrName>
                                        </p:attrNameLst>
                                      </p:cBhvr>
                                      <p:to x="100000" y="80000"/>
                                    </p:animScale>
                                    <p:animScale>
                                      <p:cBhvr additive="repl">
                                        <p:cTn id="44" dur="249" decel="50000" fill="hold">
                                          <p:stCondLst>
                                            <p:cond delay="2007"/>
                                          </p:stCondLst>
                                        </p:cTn>
                                        <p:tgtEl>
                                          <p:spTgt spid="2"/>
                                        </p:tgtEl>
                                        <p:attrNameLst>
                                          <p:attrName>transform</p:attrName>
                                        </p:attrNameLst>
                                      </p:cBhvr>
                                      <p:to x="100000" y="100000"/>
                                    </p:animScale>
                                    <p:animScale>
                                      <p:cBhvr additive="repl">
                                        <p:cTn id="45" dur="39" fill="hold">
                                          <p:stCondLst>
                                            <p:cond delay="2463"/>
                                          </p:stCondLst>
                                        </p:cTn>
                                        <p:tgtEl>
                                          <p:spTgt spid="2"/>
                                        </p:tgtEl>
                                        <p:attrNameLst>
                                          <p:attrName>transform</p:attrName>
                                        </p:attrNameLst>
                                      </p:cBhvr>
                                      <p:to x="100000" y="90000"/>
                                    </p:animScale>
                                    <p:animScale>
                                      <p:cBhvr additive="repl">
                                        <p:cTn id="46" dur="249" decel="50000" fill="hold">
                                          <p:stCondLst>
                                            <p:cond delay="2502"/>
                                          </p:stCondLst>
                                        </p:cTn>
                                        <p:tgtEl>
                                          <p:spTgt spid="2"/>
                                        </p:tgtEl>
                                        <p:attrNameLst>
                                          <p:attrName>transform</p:attrName>
                                        </p:attrNameLst>
                                      </p:cBhvr>
                                      <p:to x="100000" y="100000"/>
                                    </p:animScale>
                                    <p:animScale>
                                      <p:cBhvr additive="repl">
                                        <p:cTn id="47" dur="39" fill="hold">
                                          <p:stCondLst>
                                            <p:cond delay="2711"/>
                                          </p:stCondLst>
                                        </p:cTn>
                                        <p:tgtEl>
                                          <p:spTgt spid="2"/>
                                        </p:tgtEl>
                                        <p:attrNameLst>
                                          <p:attrName>transform</p:attrName>
                                        </p:attrNameLst>
                                      </p:cBhvr>
                                      <p:to x="100000" y="95000"/>
                                    </p:animScale>
                                    <p:animScale>
                                      <p:cBhvr additive="repl">
                                        <p:cTn id="48" dur="249" decel="50000" fill="hold">
                                          <p:stCondLst>
                                            <p:cond delay="2751"/>
                                          </p:stCondLst>
                                        </p:cTn>
                                        <p:tgtEl>
                                          <p:spTgt spid="2"/>
                                        </p:tgtEl>
                                        <p:attrNameLst>
                                          <p:attrName>transform</p:attrName>
                                        </p:attrNameLst>
                                      </p:cBhvr>
                                      <p:to x="100000" y="100000"/>
                                    </p:animScale>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fill="hold" nodeType="clickEffect">
                                  <p:stCondLst>
                                    <p:cond delay="0"/>
                                  </p:stCondLst>
                                  <p:childTnLst>
                                    <p:set>
                                      <p:cBhvr additive="repl">
                                        <p:cTn id="52" dur="1" fill="hold">
                                          <p:stCondLst>
                                            <p:cond delay="0"/>
                                          </p:stCondLst>
                                        </p:cTn>
                                        <p:tgtEl>
                                          <p:spTgt spid="30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animBg="1"/>
      <p:bldP spid="308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659D446-99D0-1A4F-953E-C9EC3BCC19AE}"/>
              </a:ext>
            </a:extLst>
          </p:cNvPr>
          <p:cNvSpPr txBox="1">
            <a:spLocks noChangeArrowheads="1"/>
          </p:cNvSpPr>
          <p:nvPr/>
        </p:nvSpPr>
        <p:spPr bwMode="auto">
          <a:xfrm>
            <a:off x="334093" y="251445"/>
            <a:ext cx="9070975"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4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Aceleración instantánea 1D</a:t>
            </a:r>
          </a:p>
        </p:txBody>
      </p:sp>
      <p:graphicFrame>
        <p:nvGraphicFramePr>
          <p:cNvPr id="5" name="Object 2">
            <a:extLst>
              <a:ext uri="{FF2B5EF4-FFF2-40B4-BE49-F238E27FC236}">
                <a16:creationId xmlns:a16="http://schemas.microsoft.com/office/drawing/2014/main" id="{4BFEFABB-B1EA-A042-A419-B61695AEAF06}"/>
              </a:ext>
            </a:extLst>
          </p:cNvPr>
          <p:cNvGraphicFramePr>
            <a:graphicFrameLocks noChangeAspect="1"/>
          </p:cNvGraphicFramePr>
          <p:nvPr>
            <p:extLst>
              <p:ext uri="{D42A27DB-BD31-4B8C-83A1-F6EECF244321}">
                <p14:modId xmlns:p14="http://schemas.microsoft.com/office/powerpoint/2010/main" val="3176202999"/>
              </p:ext>
            </p:extLst>
          </p:nvPr>
        </p:nvGraphicFramePr>
        <p:xfrm>
          <a:off x="3528144" y="2267669"/>
          <a:ext cx="2682875" cy="747713"/>
        </p:xfrm>
        <a:graphic>
          <a:graphicData uri="http://schemas.openxmlformats.org/presentationml/2006/ole">
            <mc:AlternateContent xmlns:mc="http://schemas.openxmlformats.org/markup-compatibility/2006">
              <mc:Choice xmlns:v="urn:schemas-microsoft-com:vml" Requires="v">
                <p:oleObj r:id="rId2" imgW="2705100" imgH="762000" progId="">
                  <p:embed/>
                </p:oleObj>
              </mc:Choice>
              <mc:Fallback>
                <p:oleObj r:id="rId2" imgW="2705100" imgH="762000" progId="">
                  <p:embed/>
                  <p:pic>
                    <p:nvPicPr>
                      <p:cNvPr id="21507" name="Object 2">
                        <a:extLst>
                          <a:ext uri="{FF2B5EF4-FFF2-40B4-BE49-F238E27FC236}">
                            <a16:creationId xmlns:a16="http://schemas.microsoft.com/office/drawing/2014/main" id="{56F48BC2-9E29-9649-9C39-54F40C9E89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8144" y="2267669"/>
                        <a:ext cx="2682875" cy="747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Tree>
    <p:extLst>
      <p:ext uri="{BB962C8B-B14F-4D97-AF65-F5344CB8AC3E}">
        <p14:creationId xmlns:p14="http://schemas.microsoft.com/office/powerpoint/2010/main" val="48701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FEFDC29A-A4E3-8E45-8B48-04581DFF37F9}"/>
              </a:ext>
            </a:extLst>
          </p:cNvPr>
          <p:cNvSpPr>
            <a:spLocks noGrp="1" noChangeArrowheads="1"/>
          </p:cNvSpPr>
          <p:nvPr>
            <p:ph type="title"/>
          </p:nvPr>
        </p:nvSpPr>
        <p:spPr>
          <a:xfrm>
            <a:off x="657673" y="208932"/>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40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5" name="Text Box 3">
            <a:extLst>
              <a:ext uri="{FF2B5EF4-FFF2-40B4-BE49-F238E27FC236}">
                <a16:creationId xmlns:a16="http://schemas.microsoft.com/office/drawing/2014/main" id="{AB74B464-3608-7346-9AA5-C6F24953F77A}"/>
              </a:ext>
            </a:extLst>
          </p:cNvPr>
          <p:cNvSpPr txBox="1">
            <a:spLocks noChangeArrowheads="1"/>
          </p:cNvSpPr>
          <p:nvPr/>
        </p:nvSpPr>
        <p:spPr bwMode="auto">
          <a:xfrm>
            <a:off x="323850" y="1844955"/>
            <a:ext cx="6480175"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El siguiente es un gráfico rapidez vs tiempo de un objeto que se mueve en línea recta.</a:t>
            </a:r>
          </a:p>
          <a:p>
            <a:pPr eaLnBrk="1">
              <a:lnSpc>
                <a:spcPct val="117000"/>
              </a:lnSpc>
              <a:spcAft>
                <a:spcPct val="0"/>
              </a:spcAft>
              <a:buFont typeface="Times New Roman" panose="02020603050405020304" pitchFamily="18" charset="0"/>
              <a:buNone/>
            </a:pPr>
            <a:r>
              <a:rPr lang="es-CL" altLang="es-ES_tradnl" sz="1800" b="1" dirty="0">
                <a:latin typeface="CMU Serif Roman" panose="02000603000000000000" pitchFamily="2" charset="0"/>
                <a:ea typeface="CMU Serif Roman" panose="02000603000000000000" pitchFamily="2" charset="0"/>
                <a:cs typeface="CMU Serif Roman" panose="02000603000000000000" pitchFamily="2" charset="0"/>
              </a:rPr>
              <a:t>Determine la aceleración instantánea en los punto A, B y C </a:t>
            </a:r>
          </a:p>
        </p:txBody>
      </p:sp>
      <p:pic>
        <p:nvPicPr>
          <p:cNvPr id="6" name="Picture 2">
            <a:extLst>
              <a:ext uri="{FF2B5EF4-FFF2-40B4-BE49-F238E27FC236}">
                <a16:creationId xmlns:a16="http://schemas.microsoft.com/office/drawing/2014/main" id="{6EC53D6A-2FB5-8242-BAA4-B5BB567E33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9563" y="1800225"/>
            <a:ext cx="32766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 name="Text Box 4">
            <a:extLst>
              <a:ext uri="{FF2B5EF4-FFF2-40B4-BE49-F238E27FC236}">
                <a16:creationId xmlns:a16="http://schemas.microsoft.com/office/drawing/2014/main" id="{CB8FC0C5-55FA-9947-AA48-1CAA0B502C7B}"/>
              </a:ext>
            </a:extLst>
          </p:cNvPr>
          <p:cNvSpPr txBox="1">
            <a:spLocks noChangeArrowheads="1"/>
          </p:cNvSpPr>
          <p:nvPr/>
        </p:nvSpPr>
        <p:spPr bwMode="auto">
          <a:xfrm>
            <a:off x="367506" y="2977424"/>
            <a:ext cx="5825331"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600" dirty="0">
                <a:latin typeface="CMU Serif Roman" panose="02000603000000000000" pitchFamily="2" charset="0"/>
                <a:ea typeface="CMU Serif Roman" panose="02000603000000000000" pitchFamily="2" charset="0"/>
                <a:cs typeface="CMU Serif Roman" panose="02000603000000000000" pitchFamily="2" charset="0"/>
              </a:rPr>
              <a:t>Cada segmento del gráfico corresponde a una linea recta, de modo tal que la velocidad instantánea en cada punto corresponde a la pendiente del segmento.</a:t>
            </a:r>
          </a:p>
        </p:txBody>
      </p:sp>
      <p:sp>
        <p:nvSpPr>
          <p:cNvPr id="8" name="Text Box 5">
            <a:extLst>
              <a:ext uri="{FF2B5EF4-FFF2-40B4-BE49-F238E27FC236}">
                <a16:creationId xmlns:a16="http://schemas.microsoft.com/office/drawing/2014/main" id="{37F8CD97-64E8-904A-B5A0-0149EAA6D64F}"/>
              </a:ext>
            </a:extLst>
          </p:cNvPr>
          <p:cNvSpPr txBox="1">
            <a:spLocks noChangeArrowheads="1"/>
          </p:cNvSpPr>
          <p:nvPr/>
        </p:nvSpPr>
        <p:spPr bwMode="auto">
          <a:xfrm>
            <a:off x="1258887" y="4126346"/>
            <a:ext cx="3600450"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latin typeface="CMU Serif Roman" panose="02000603000000000000" pitchFamily="2" charset="0"/>
                <a:ea typeface="CMU Serif Roman" panose="02000603000000000000" pitchFamily="2" charset="0"/>
                <a:cs typeface="CMU Serif Roman" panose="02000603000000000000" pitchFamily="2" charset="0"/>
              </a:rPr>
              <a:t>Aceleración instantánea en A</a:t>
            </a:r>
          </a:p>
        </p:txBody>
      </p:sp>
      <p:sp>
        <p:nvSpPr>
          <p:cNvPr id="9" name="Text Box 6">
            <a:extLst>
              <a:ext uri="{FF2B5EF4-FFF2-40B4-BE49-F238E27FC236}">
                <a16:creationId xmlns:a16="http://schemas.microsoft.com/office/drawing/2014/main" id="{98FC98FC-EF47-CF40-BB3F-7A4A33047F46}"/>
              </a:ext>
            </a:extLst>
          </p:cNvPr>
          <p:cNvSpPr txBox="1">
            <a:spLocks noChangeArrowheads="1"/>
          </p:cNvSpPr>
          <p:nvPr/>
        </p:nvSpPr>
        <p:spPr bwMode="auto">
          <a:xfrm>
            <a:off x="4392613" y="4068763"/>
            <a:ext cx="18002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a:t>(0 s, 0 m/s)</a:t>
            </a:r>
          </a:p>
        </p:txBody>
      </p:sp>
      <p:sp>
        <p:nvSpPr>
          <p:cNvPr id="10" name="Freeform 7">
            <a:extLst>
              <a:ext uri="{FF2B5EF4-FFF2-40B4-BE49-F238E27FC236}">
                <a16:creationId xmlns:a16="http://schemas.microsoft.com/office/drawing/2014/main" id="{A4F1518E-A636-4E4D-8E1E-8144B3984BF6}"/>
              </a:ext>
            </a:extLst>
          </p:cNvPr>
          <p:cNvSpPr>
            <a:spLocks/>
          </p:cNvSpPr>
          <p:nvPr/>
        </p:nvSpPr>
        <p:spPr bwMode="auto">
          <a:xfrm>
            <a:off x="5648325" y="4257675"/>
            <a:ext cx="1439863" cy="180975"/>
          </a:xfrm>
          <a:custGeom>
            <a:avLst/>
            <a:gdLst>
              <a:gd name="T0" fmla="*/ 2147483646 w 4001"/>
              <a:gd name="T1" fmla="*/ 2147483646 h 501"/>
              <a:gd name="T2" fmla="*/ 0 w 4001"/>
              <a:gd name="T3" fmla="*/ 0 h 501"/>
              <a:gd name="T4" fmla="*/ 0 60000 65536"/>
              <a:gd name="T5" fmla="*/ 0 60000 65536"/>
              <a:gd name="T6" fmla="*/ 0 w 4001"/>
              <a:gd name="T7" fmla="*/ 0 h 501"/>
              <a:gd name="T8" fmla="*/ 4001 w 4001"/>
              <a:gd name="T9" fmla="*/ 501 h 501"/>
            </a:gdLst>
            <a:ahLst/>
            <a:cxnLst>
              <a:cxn ang="T4">
                <a:pos x="T0" y="T1"/>
              </a:cxn>
              <a:cxn ang="T5">
                <a:pos x="T2" y="T3"/>
              </a:cxn>
            </a:cxnLst>
            <a:rect l="T6" t="T7" r="T8" b="T9"/>
            <a:pathLst>
              <a:path w="4001" h="501">
                <a:moveTo>
                  <a:pt x="4000" y="500"/>
                </a:moveTo>
                <a:cubicBezTo>
                  <a:pt x="3212" y="75"/>
                  <a:pt x="0" y="0"/>
                  <a:pt x="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1" name="Object 10">
            <a:extLst>
              <a:ext uri="{FF2B5EF4-FFF2-40B4-BE49-F238E27FC236}">
                <a16:creationId xmlns:a16="http://schemas.microsoft.com/office/drawing/2014/main" id="{1A322139-7C3F-684A-B8AC-3F69011A0FAC}"/>
              </a:ext>
            </a:extLst>
          </p:cNvPr>
          <p:cNvGraphicFramePr>
            <a:graphicFrameLocks noChangeAspect="1"/>
          </p:cNvGraphicFramePr>
          <p:nvPr/>
        </p:nvGraphicFramePr>
        <p:xfrm>
          <a:off x="1154113" y="4679950"/>
          <a:ext cx="2470150" cy="604838"/>
        </p:xfrm>
        <a:graphic>
          <a:graphicData uri="http://schemas.openxmlformats.org/presentationml/2006/ole">
            <mc:AlternateContent xmlns:mc="http://schemas.openxmlformats.org/markup-compatibility/2006">
              <mc:Choice xmlns:v="urn:schemas-microsoft-com:vml" Requires="v">
                <p:oleObj r:id="rId3" imgW="2476500" imgH="609600" progId="">
                  <p:embed/>
                </p:oleObj>
              </mc:Choice>
              <mc:Fallback>
                <p:oleObj r:id="rId3" imgW="2476500" imgH="609600" progId="">
                  <p:embed/>
                  <p:pic>
                    <p:nvPicPr>
                      <p:cNvPr id="5130" name="Object 10">
                        <a:extLst>
                          <a:ext uri="{FF2B5EF4-FFF2-40B4-BE49-F238E27FC236}">
                            <a16:creationId xmlns:a16="http://schemas.microsoft.com/office/drawing/2014/main" id="{E64F697E-EB11-974E-8E37-45F9E214D4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4113" y="4679950"/>
                        <a:ext cx="2470150" cy="6048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2" name="Object 11">
            <a:extLst>
              <a:ext uri="{FF2B5EF4-FFF2-40B4-BE49-F238E27FC236}">
                <a16:creationId xmlns:a16="http://schemas.microsoft.com/office/drawing/2014/main" id="{8D2644EC-AE07-4F48-95A6-E4FFBF44FB69}"/>
              </a:ext>
            </a:extLst>
          </p:cNvPr>
          <p:cNvGraphicFramePr>
            <a:graphicFrameLocks noChangeAspect="1"/>
          </p:cNvGraphicFramePr>
          <p:nvPr/>
        </p:nvGraphicFramePr>
        <p:xfrm>
          <a:off x="4710113" y="4176713"/>
          <a:ext cx="719137" cy="360362"/>
        </p:xfrm>
        <a:graphic>
          <a:graphicData uri="http://schemas.openxmlformats.org/presentationml/2006/ole">
            <mc:AlternateContent xmlns:mc="http://schemas.openxmlformats.org/markup-compatibility/2006">
              <mc:Choice xmlns:v="urn:schemas-microsoft-com:vml" Requires="v">
                <p:oleObj r:id="rId5" imgW="723900" imgH="368300" progId="">
                  <p:embed/>
                </p:oleObj>
              </mc:Choice>
              <mc:Fallback>
                <p:oleObj r:id="rId5" imgW="723900" imgH="368300" progId="">
                  <p:embed/>
                  <p:pic>
                    <p:nvPicPr>
                      <p:cNvPr id="23564" name="Object 11">
                        <a:extLst>
                          <a:ext uri="{FF2B5EF4-FFF2-40B4-BE49-F238E27FC236}">
                            <a16:creationId xmlns:a16="http://schemas.microsoft.com/office/drawing/2014/main" id="{CD664A1A-D864-0E40-969A-56FC2A0AEA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0113" y="4176713"/>
                        <a:ext cx="719137" cy="3603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3" name="Object 12">
            <a:extLst>
              <a:ext uri="{FF2B5EF4-FFF2-40B4-BE49-F238E27FC236}">
                <a16:creationId xmlns:a16="http://schemas.microsoft.com/office/drawing/2014/main" id="{309C6723-BDE1-594D-8A1B-74F34EB9EE6E}"/>
              </a:ext>
            </a:extLst>
          </p:cNvPr>
          <p:cNvGraphicFramePr>
            <a:graphicFrameLocks noChangeAspect="1"/>
          </p:cNvGraphicFramePr>
          <p:nvPr/>
        </p:nvGraphicFramePr>
        <p:xfrm>
          <a:off x="3563938" y="4794250"/>
          <a:ext cx="950912" cy="317500"/>
        </p:xfrm>
        <a:graphic>
          <a:graphicData uri="http://schemas.openxmlformats.org/presentationml/2006/ole">
            <mc:AlternateContent xmlns:mc="http://schemas.openxmlformats.org/markup-compatibility/2006">
              <mc:Choice xmlns:v="urn:schemas-microsoft-com:vml" Requires="v">
                <p:oleObj r:id="rId7" imgW="965200" imgH="317500" progId="">
                  <p:embed/>
                </p:oleObj>
              </mc:Choice>
              <mc:Fallback>
                <p:oleObj r:id="rId7" imgW="965200" imgH="317500" progId="">
                  <p:embed/>
                  <p:pic>
                    <p:nvPicPr>
                      <p:cNvPr id="5132" name="Object 12">
                        <a:extLst>
                          <a:ext uri="{FF2B5EF4-FFF2-40B4-BE49-F238E27FC236}">
                            <a16:creationId xmlns:a16="http://schemas.microsoft.com/office/drawing/2014/main" id="{3C0C3B2E-D17F-D045-A183-67022EB01E2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63938" y="4794250"/>
                        <a:ext cx="950912" cy="3175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4" name="Text Box 13">
            <a:extLst>
              <a:ext uri="{FF2B5EF4-FFF2-40B4-BE49-F238E27FC236}">
                <a16:creationId xmlns:a16="http://schemas.microsoft.com/office/drawing/2014/main" id="{EC4F6651-B869-2344-9AA2-C819023E6C94}"/>
              </a:ext>
            </a:extLst>
          </p:cNvPr>
          <p:cNvSpPr txBox="1">
            <a:spLocks noChangeArrowheads="1"/>
          </p:cNvSpPr>
          <p:nvPr/>
        </p:nvSpPr>
        <p:spPr bwMode="auto">
          <a:xfrm>
            <a:off x="323850" y="6730030"/>
            <a:ext cx="3959225"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solidFill>
                  <a:schemeClr val="bg1">
                    <a:lumMod val="75000"/>
                  </a:schemeClr>
                </a:solidFill>
              </a:rPr>
              <a:t>Sol: aceleracion en B  0 m/s</a:t>
            </a:r>
            <a:r>
              <a:rPr lang="es-CL" altLang="es-ES_tradnl" sz="1800" baseline="33000" dirty="0">
                <a:solidFill>
                  <a:schemeClr val="bg1">
                    <a:lumMod val="75000"/>
                  </a:schemeClr>
                </a:solidFill>
              </a:rPr>
              <a:t>2</a:t>
            </a:r>
          </a:p>
          <a:p>
            <a:pPr eaLnBrk="1">
              <a:spcAft>
                <a:spcPct val="0"/>
              </a:spcAft>
              <a:buFont typeface="Times New Roman" panose="02020603050405020304" pitchFamily="18" charset="0"/>
              <a:buNone/>
            </a:pPr>
            <a:r>
              <a:rPr lang="es-CL" altLang="es-ES_tradnl" sz="1800" baseline="33000" dirty="0">
                <a:solidFill>
                  <a:schemeClr val="bg1">
                    <a:lumMod val="75000"/>
                  </a:schemeClr>
                </a:solidFill>
              </a:rPr>
              <a:t>             </a:t>
            </a:r>
            <a:r>
              <a:rPr lang="es-CL" altLang="es-ES_tradnl" sz="1800" dirty="0">
                <a:solidFill>
                  <a:schemeClr val="bg1">
                    <a:lumMod val="75000"/>
                  </a:schemeClr>
                </a:solidFill>
              </a:rPr>
              <a:t>aceleracion en C  -2 m/s</a:t>
            </a:r>
            <a:r>
              <a:rPr lang="es-CL" altLang="es-ES_tradnl" sz="1800" baseline="33000" dirty="0">
                <a:solidFill>
                  <a:schemeClr val="bg1">
                    <a:lumMod val="75000"/>
                  </a:schemeClr>
                </a:solidFill>
              </a:rPr>
              <a:t>2             </a:t>
            </a:r>
          </a:p>
        </p:txBody>
      </p:sp>
    </p:spTree>
    <p:extLst>
      <p:ext uri="{BB962C8B-B14F-4D97-AF65-F5344CB8AC3E}">
        <p14:creationId xmlns:p14="http://schemas.microsoft.com/office/powerpoint/2010/main" val="219502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9"/>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fill="hold" nodeType="clickEffect">
                                  <p:stCondLst>
                                    <p:cond delay="0"/>
                                  </p:stCondLst>
                                  <p:childTnLst>
                                    <p:set>
                                      <p:cBhvr additive="repl">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fill="hold" nodeType="clickEffect">
                                  <p:stCondLst>
                                    <p:cond delay="0"/>
                                  </p:stCondLst>
                                  <p:childTnLst>
                                    <p:set>
                                      <p:cBhvr additive="repl">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fill="hold" nodeType="clickEffect">
                                  <p:stCondLst>
                                    <p:cond delay="0"/>
                                  </p:stCondLst>
                                  <p:childTnLst>
                                    <p:set>
                                      <p:cBhvr additive="repl">
                                        <p:cTn id="2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156AEA70-BB8A-B14D-8945-12B3BE6B752F}"/>
              </a:ext>
            </a:extLst>
          </p:cNvPr>
          <p:cNvSpPr txBox="1">
            <a:spLocks noChangeArrowheads="1"/>
          </p:cNvSpPr>
          <p:nvPr/>
        </p:nvSpPr>
        <p:spPr bwMode="auto">
          <a:xfrm>
            <a:off x="468313" y="179388"/>
            <a:ext cx="9070975"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Movimiento en 1D con aceleración constante</a:t>
            </a:r>
            <a:r>
              <a:rPr lang="es-CL" altLang="es-ES_tradnl" sz="28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 (MRUA)</a:t>
            </a:r>
          </a:p>
        </p:txBody>
      </p:sp>
      <p:pic>
        <p:nvPicPr>
          <p:cNvPr id="8" name="Picture 6">
            <a:extLst>
              <a:ext uri="{FF2B5EF4-FFF2-40B4-BE49-F238E27FC236}">
                <a16:creationId xmlns:a16="http://schemas.microsoft.com/office/drawing/2014/main" id="{2DC342AB-04F7-6646-AADD-E9EA9662D8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0920" y="1843111"/>
            <a:ext cx="35464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9" name="Picture 7">
            <a:extLst>
              <a:ext uri="{FF2B5EF4-FFF2-40B4-BE49-F238E27FC236}">
                <a16:creationId xmlns:a16="http://schemas.microsoft.com/office/drawing/2014/main" id="{EB772DAF-9089-0D4D-A790-7F27DFFE8B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759" y="4583087"/>
            <a:ext cx="36988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mc:AlternateContent xmlns:mc="http://schemas.openxmlformats.org/markup-compatibility/2006" xmlns:a14="http://schemas.microsoft.com/office/drawing/2010/main">
        <mc:Choice Requires="a14">
          <p:sp>
            <p:nvSpPr>
              <p:cNvPr id="2" name="CuadroTexto 1">
                <a:extLst>
                  <a:ext uri="{FF2B5EF4-FFF2-40B4-BE49-F238E27FC236}">
                    <a16:creationId xmlns:a16="http://schemas.microsoft.com/office/drawing/2014/main" id="{B235510C-0AFA-F6B1-1D4A-F06E7C18B2D7}"/>
                  </a:ext>
                </a:extLst>
              </p:cNvPr>
              <p:cNvSpPr txBox="1"/>
              <p:nvPr/>
            </p:nvSpPr>
            <p:spPr>
              <a:xfrm>
                <a:off x="6048424" y="2371631"/>
                <a:ext cx="1947969" cy="177991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latin typeface="Cambria Math" panose="02040503050406030204" pitchFamily="18" charset="0"/>
                            </a:rPr>
                          </m:ctrlPr>
                        </m:accPr>
                        <m:e>
                          <m:r>
                            <a:rPr lang="es-ES" sz="2400" b="0" i="1" smtClean="0">
                              <a:latin typeface="Cambria Math" panose="02040503050406030204" pitchFamily="18" charset="0"/>
                            </a:rPr>
                            <m:t>𝑎</m:t>
                          </m:r>
                        </m:e>
                      </m:acc>
                      <m:r>
                        <a:rPr lang="es-ES" sz="2400" b="0" i="1" smtClean="0">
                          <a:latin typeface="Cambria Math" panose="02040503050406030204" pitchFamily="18" charset="0"/>
                        </a:rPr>
                        <m:t>=</m:t>
                      </m:r>
                      <m:f>
                        <m:fPr>
                          <m:ctrlPr>
                            <a:rPr lang="es-ES" sz="2400" b="0" i="1" smtClean="0">
                              <a:latin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𝑣</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oMath>
                  </m:oMathPara>
                </a14:m>
                <a:endParaRPr lang="es-ES" sz="2400" b="0" dirty="0"/>
              </a:p>
              <a:p>
                <a:endParaRPr lang="es-ES" sz="2400" b="0" dirty="0"/>
              </a:p>
              <a:p>
                <a:pPr/>
                <a14:m>
                  <m:oMathPara xmlns:m="http://schemas.openxmlformats.org/officeDocument/2006/math">
                    <m:oMathParaPr>
                      <m:jc m:val="centerGroup"/>
                    </m:oMathParaPr>
                    <m:oMath xmlns:m="http://schemas.openxmlformats.org/officeDocument/2006/math">
                      <m:acc>
                        <m:accPr>
                          <m:chr m:val="̅"/>
                          <m:ctrlPr>
                            <a:rPr lang="es-CL" sz="2400" i="1" smtClean="0">
                              <a:latin typeface="Cambria Math" panose="02040503050406030204" pitchFamily="18" charset="0"/>
                            </a:rPr>
                          </m:ctrlPr>
                        </m:accPr>
                        <m:e>
                          <m:r>
                            <a:rPr lang="es-ES" sz="2400" b="0" i="1" smtClean="0">
                              <a:latin typeface="Cambria Math" panose="02040503050406030204" pitchFamily="18" charset="0"/>
                            </a:rPr>
                            <m:t>𝑎</m:t>
                          </m:r>
                        </m:e>
                      </m:acc>
                      <m:r>
                        <a:rPr lang="es-ES" sz="2400" b="0" i="1" smtClean="0">
                          <a:latin typeface="Cambria Math" panose="02040503050406030204" pitchFamily="18" charset="0"/>
                        </a:rPr>
                        <m:t>=</m:t>
                      </m:r>
                      <m:f>
                        <m:fPr>
                          <m:ctrlPr>
                            <a:rPr lang="es-ES" sz="2400" b="0" i="1" smtClean="0">
                              <a:latin typeface="Cambria Math" panose="02040503050406030204" pitchFamily="18" charset="0"/>
                            </a:rPr>
                          </m:ctrlPr>
                        </m:fPr>
                        <m:num>
                          <m:r>
                            <a:rPr lang="es-ES" sz="2400" b="0" i="1" smtClean="0">
                              <a:latin typeface="Cambria Math" panose="02040503050406030204" pitchFamily="18" charset="0"/>
                            </a:rPr>
                            <m:t>𝑣</m:t>
                          </m:r>
                          <m:d>
                            <m:dPr>
                              <m:ctrlPr>
                                <a:rPr lang="es-ES" sz="2400" b="0" i="1" smtClean="0">
                                  <a:latin typeface="Cambria Math" panose="02040503050406030204" pitchFamily="18" charset="0"/>
                                </a:rPr>
                              </m:ctrlPr>
                            </m:dPr>
                            <m:e>
                              <m:r>
                                <a:rPr lang="es-ES" sz="2400" b="0" i="1" smtClean="0">
                                  <a:latin typeface="Cambria Math" panose="02040503050406030204" pitchFamily="18" charset="0"/>
                                </a:rPr>
                                <m:t>𝑡</m:t>
                              </m:r>
                            </m:e>
                          </m:d>
                          <m:r>
                            <a:rPr lang="es-ES" sz="2400" b="0" i="1" smtClean="0">
                              <a:latin typeface="Cambria Math" panose="02040503050406030204" pitchFamily="18" charset="0"/>
                            </a:rPr>
                            <m:t>−</m:t>
                          </m:r>
                          <m:sSub>
                            <m:sSubPr>
                              <m:ctrlPr>
                                <a:rPr lang="es-ES" sz="2400" b="0" i="1" smtClean="0">
                                  <a:latin typeface="Cambria Math" panose="02040503050406030204" pitchFamily="18" charset="0"/>
                                </a:rPr>
                              </m:ctrlPr>
                            </m:sSubPr>
                            <m:e>
                              <m:r>
                                <a:rPr lang="es-ES" sz="2400" b="0" i="1" smtClean="0">
                                  <a:latin typeface="Cambria Math" panose="02040503050406030204" pitchFamily="18" charset="0"/>
                                </a:rPr>
                                <m:t>𝑣</m:t>
                              </m:r>
                            </m:e>
                            <m:sub>
                              <m:r>
                                <a:rPr lang="es-ES" sz="2400" b="0" i="1" smtClean="0">
                                  <a:latin typeface="Cambria Math" panose="02040503050406030204" pitchFamily="18" charset="0"/>
                                </a:rPr>
                                <m:t>0</m:t>
                              </m:r>
                            </m:sub>
                          </m:sSub>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oMath>
                  </m:oMathPara>
                </a14:m>
                <a:endParaRPr lang="es-CL" sz="2400" dirty="0"/>
              </a:p>
            </p:txBody>
          </p:sp>
        </mc:Choice>
        <mc:Fallback xmlns="">
          <p:sp>
            <p:nvSpPr>
              <p:cNvPr id="2" name="CuadroTexto 1">
                <a:extLst>
                  <a:ext uri="{FF2B5EF4-FFF2-40B4-BE49-F238E27FC236}">
                    <a16:creationId xmlns:a16="http://schemas.microsoft.com/office/drawing/2014/main" id="{B235510C-0AFA-F6B1-1D4A-F06E7C18B2D7}"/>
                  </a:ext>
                </a:extLst>
              </p:cNvPr>
              <p:cNvSpPr txBox="1">
                <a:spLocks noRot="1" noChangeAspect="1" noMove="1" noResize="1" noEditPoints="1" noAdjustHandles="1" noChangeArrowheads="1" noChangeShapeType="1" noTextEdit="1"/>
              </p:cNvSpPr>
              <p:nvPr/>
            </p:nvSpPr>
            <p:spPr>
              <a:xfrm>
                <a:off x="6048424" y="2371631"/>
                <a:ext cx="1947969" cy="1779911"/>
              </a:xfrm>
              <a:prstGeom prst="rect">
                <a:avLst/>
              </a:prstGeom>
              <a:blipFill>
                <a:blip r:embed="rId4"/>
                <a:stretch>
                  <a:fillRect b="-5674"/>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20A7E8B2-62AB-D936-953C-86883EDAD285}"/>
                  </a:ext>
                </a:extLst>
              </p:cNvPr>
              <p:cNvSpPr txBox="1"/>
              <p:nvPr/>
            </p:nvSpPr>
            <p:spPr>
              <a:xfrm>
                <a:off x="5787262" y="4583087"/>
                <a:ext cx="2209131"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0" i="1" smtClean="0">
                          <a:latin typeface="Cambria Math" panose="02040503050406030204" pitchFamily="18" charset="0"/>
                        </a:rPr>
                        <m:t>𝑣</m:t>
                      </m:r>
                      <m:d>
                        <m:dPr>
                          <m:ctrlPr>
                            <a:rPr lang="es-ES" sz="2400" b="0" i="1" smtClean="0">
                              <a:latin typeface="Cambria Math" panose="02040503050406030204" pitchFamily="18" charset="0"/>
                            </a:rPr>
                          </m:ctrlPr>
                        </m:dPr>
                        <m:e>
                          <m:r>
                            <a:rPr lang="es-ES" sz="2400" b="0" i="1" smtClean="0">
                              <a:latin typeface="Cambria Math" panose="02040503050406030204" pitchFamily="18" charset="0"/>
                            </a:rPr>
                            <m:t>𝑡</m:t>
                          </m:r>
                        </m:e>
                      </m:d>
                      <m:r>
                        <a:rPr lang="es-ES" sz="2400" b="0" i="1" smtClean="0">
                          <a:latin typeface="Cambria Math" panose="02040503050406030204" pitchFamily="18" charset="0"/>
                        </a:rPr>
                        <m:t>=</m:t>
                      </m:r>
                      <m:sSub>
                        <m:sSubPr>
                          <m:ctrlPr>
                            <a:rPr lang="es-ES" sz="2400" b="0" i="1" smtClean="0">
                              <a:latin typeface="Cambria Math" panose="02040503050406030204" pitchFamily="18" charset="0"/>
                            </a:rPr>
                          </m:ctrlPr>
                        </m:sSubPr>
                        <m:e>
                          <m:r>
                            <a:rPr lang="es-ES" sz="2400" b="0" i="1" smtClean="0">
                              <a:latin typeface="Cambria Math" panose="02040503050406030204" pitchFamily="18" charset="0"/>
                            </a:rPr>
                            <m:t>𝑣</m:t>
                          </m:r>
                        </m:e>
                        <m:sub>
                          <m:r>
                            <a:rPr lang="es-ES" sz="2400" b="0" i="1" smtClean="0">
                              <a:latin typeface="Cambria Math" panose="02040503050406030204" pitchFamily="18" charset="0"/>
                            </a:rPr>
                            <m:t>0</m:t>
                          </m:r>
                        </m:sub>
                      </m:sSub>
                      <m:r>
                        <a:rPr lang="es-ES" sz="2400" b="0" i="1" smtClean="0">
                          <a:latin typeface="Cambria Math" panose="02040503050406030204" pitchFamily="18" charset="0"/>
                        </a:rPr>
                        <m:t>+</m:t>
                      </m:r>
                      <m:acc>
                        <m:accPr>
                          <m:chr m:val="̅"/>
                          <m:ctrlPr>
                            <a:rPr lang="es-CL" sz="2400" i="1">
                              <a:latin typeface="Cambria Math" panose="02040503050406030204" pitchFamily="18" charset="0"/>
                            </a:rPr>
                          </m:ctrlPr>
                        </m:accPr>
                        <m:e>
                          <m:r>
                            <a:rPr lang="es-ES" sz="2400" i="1">
                              <a:latin typeface="Cambria Math" panose="02040503050406030204" pitchFamily="18" charset="0"/>
                            </a:rPr>
                            <m:t>𝑎</m:t>
                          </m:r>
                        </m:e>
                      </m:acc>
                      <m:r>
                        <a:rPr lang="es-ES" sz="240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oMath>
                  </m:oMathPara>
                </a14:m>
                <a:endParaRPr lang="es-CL" sz="2400" dirty="0"/>
              </a:p>
            </p:txBody>
          </p:sp>
        </mc:Choice>
        <mc:Fallback xmlns="">
          <p:sp>
            <p:nvSpPr>
              <p:cNvPr id="3" name="CuadroTexto 2">
                <a:extLst>
                  <a:ext uri="{FF2B5EF4-FFF2-40B4-BE49-F238E27FC236}">
                    <a16:creationId xmlns:a16="http://schemas.microsoft.com/office/drawing/2014/main" id="{20A7E8B2-62AB-D936-953C-86883EDAD285}"/>
                  </a:ext>
                </a:extLst>
              </p:cNvPr>
              <p:cNvSpPr txBox="1">
                <a:spLocks noRot="1" noChangeAspect="1" noMove="1" noResize="1" noEditPoints="1" noAdjustHandles="1" noChangeArrowheads="1" noChangeShapeType="1" noTextEdit="1"/>
              </p:cNvSpPr>
              <p:nvPr/>
            </p:nvSpPr>
            <p:spPr>
              <a:xfrm>
                <a:off x="5787262" y="4583087"/>
                <a:ext cx="2209131" cy="369332"/>
              </a:xfrm>
              <a:prstGeom prst="rect">
                <a:avLst/>
              </a:prstGeom>
              <a:blipFill>
                <a:blip r:embed="rId5"/>
                <a:stretch>
                  <a:fillRect l="-571" r="-1714" b="-16667"/>
                </a:stretch>
              </a:blipFill>
            </p:spPr>
            <p:txBody>
              <a:bodyPr/>
              <a:lstStyle/>
              <a:p>
                <a:r>
                  <a:rPr lang="es-CL">
                    <a:noFill/>
                  </a:rPr>
                  <a:t> </a:t>
                </a:r>
              </a:p>
            </p:txBody>
          </p:sp>
        </mc:Fallback>
      </mc:AlternateContent>
      <p:sp>
        <p:nvSpPr>
          <p:cNvPr id="6" name="Rectángulo redondeado 5">
            <a:extLst>
              <a:ext uri="{FF2B5EF4-FFF2-40B4-BE49-F238E27FC236}">
                <a16:creationId xmlns:a16="http://schemas.microsoft.com/office/drawing/2014/main" id="{FEF60B8F-5A3E-40C9-9852-58E7D79CC756}"/>
              </a:ext>
            </a:extLst>
          </p:cNvPr>
          <p:cNvSpPr/>
          <p:nvPr/>
        </p:nvSpPr>
        <p:spPr>
          <a:xfrm>
            <a:off x="5544368" y="4583087"/>
            <a:ext cx="2592288" cy="492894"/>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6619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5 Marcador de número de diapositiva">
            <a:extLst>
              <a:ext uri="{FF2B5EF4-FFF2-40B4-BE49-F238E27FC236}">
                <a16:creationId xmlns:a16="http://schemas.microsoft.com/office/drawing/2014/main" id="{FF38229C-EA4A-874F-9C84-9D52AE628C3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10D7181B-45A7-674B-9DDF-4195B128458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10</a:t>
            </a:fld>
            <a:endParaRPr lang="es-CL" altLang="es-ES_tradnl" sz="1400">
              <a:latin typeface="Times New Roman" panose="02020603050405020304" pitchFamily="18" charset="0"/>
              <a:ea typeface="Arial Unicode MS" panose="020B0604020202020204" pitchFamily="34" charset="-128"/>
            </a:endParaRPr>
          </a:p>
        </p:txBody>
      </p:sp>
      <p:sp>
        <p:nvSpPr>
          <p:cNvPr id="27650" name="Rectangle 1">
            <a:extLst>
              <a:ext uri="{FF2B5EF4-FFF2-40B4-BE49-F238E27FC236}">
                <a16:creationId xmlns:a16="http://schemas.microsoft.com/office/drawing/2014/main" id="{6BF60CC6-8C22-D04B-99AD-1DC70712F693}"/>
              </a:ext>
            </a:extLst>
          </p:cNvPr>
          <p:cNvSpPr>
            <a:spLocks noGrp="1" noChangeArrowheads="1"/>
          </p:cNvSpPr>
          <p:nvPr>
            <p:ph type="title"/>
          </p:nvPr>
        </p:nvSpPr>
        <p:spPr>
          <a:xfrm>
            <a:off x="503238" y="301625"/>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Movimiento en 1D con aceleración constante</a:t>
            </a:r>
            <a:r>
              <a:rPr lang="es-CL" altLang="es-ES_tradnl" sz="28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 (MRUA)</a:t>
            </a:r>
          </a:p>
        </p:txBody>
      </p:sp>
      <p:graphicFrame>
        <p:nvGraphicFramePr>
          <p:cNvPr id="8194" name="Object 2">
            <a:extLst>
              <a:ext uri="{FF2B5EF4-FFF2-40B4-BE49-F238E27FC236}">
                <a16:creationId xmlns:a16="http://schemas.microsoft.com/office/drawing/2014/main" id="{6096F34E-AB5A-2544-90CF-5D99196647B5}"/>
              </a:ext>
            </a:extLst>
          </p:cNvPr>
          <p:cNvGraphicFramePr>
            <a:graphicFrameLocks noChangeAspect="1"/>
          </p:cNvGraphicFramePr>
          <p:nvPr/>
        </p:nvGraphicFramePr>
        <p:xfrm>
          <a:off x="2581275" y="1439863"/>
          <a:ext cx="1371600" cy="631825"/>
        </p:xfrm>
        <a:graphic>
          <a:graphicData uri="http://schemas.openxmlformats.org/presentationml/2006/ole">
            <mc:AlternateContent xmlns:mc="http://schemas.openxmlformats.org/markup-compatibility/2006">
              <mc:Choice xmlns:v="urn:schemas-microsoft-com:vml" Requires="v">
                <p:oleObj r:id="rId3" imgW="1384300" imgH="647700" progId="">
                  <p:embed/>
                </p:oleObj>
              </mc:Choice>
              <mc:Fallback>
                <p:oleObj r:id="rId3" imgW="1384300" imgH="647700" progId="">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1275" y="143986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27652" name="Object 3">
            <a:extLst>
              <a:ext uri="{FF2B5EF4-FFF2-40B4-BE49-F238E27FC236}">
                <a16:creationId xmlns:a16="http://schemas.microsoft.com/office/drawing/2014/main" id="{BA961293-F4D9-4C4D-8C5F-728EE6FC7649}"/>
              </a:ext>
            </a:extLst>
          </p:cNvPr>
          <p:cNvGraphicFramePr>
            <a:graphicFrameLocks noChangeAspect="1"/>
          </p:cNvGraphicFramePr>
          <p:nvPr/>
        </p:nvGraphicFramePr>
        <p:xfrm>
          <a:off x="569913" y="1439863"/>
          <a:ext cx="1409700" cy="650875"/>
        </p:xfrm>
        <a:graphic>
          <a:graphicData uri="http://schemas.openxmlformats.org/presentationml/2006/ole">
            <mc:AlternateContent xmlns:mc="http://schemas.openxmlformats.org/markup-compatibility/2006">
              <mc:Choice xmlns:v="urn:schemas-microsoft-com:vml" Requires="v">
                <p:oleObj r:id="rId5" imgW="1422400" imgH="660400" progId="">
                  <p:embed/>
                </p:oleObj>
              </mc:Choice>
              <mc:Fallback>
                <p:oleObj r:id="rId5" imgW="1422400" imgH="660400" progId="">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9913" y="1439863"/>
                        <a:ext cx="14097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6" name="Object 4">
            <a:extLst>
              <a:ext uri="{FF2B5EF4-FFF2-40B4-BE49-F238E27FC236}">
                <a16:creationId xmlns:a16="http://schemas.microsoft.com/office/drawing/2014/main" id="{C3744055-19F8-5B48-BC85-760D134936DE}"/>
              </a:ext>
            </a:extLst>
          </p:cNvPr>
          <p:cNvGraphicFramePr>
            <a:graphicFrameLocks noChangeAspect="1"/>
          </p:cNvGraphicFramePr>
          <p:nvPr/>
        </p:nvGraphicFramePr>
        <p:xfrm>
          <a:off x="1439863" y="2339975"/>
          <a:ext cx="1690687" cy="650875"/>
        </p:xfrm>
        <a:graphic>
          <a:graphicData uri="http://schemas.openxmlformats.org/presentationml/2006/ole">
            <mc:AlternateContent xmlns:mc="http://schemas.openxmlformats.org/markup-compatibility/2006">
              <mc:Choice xmlns:v="urn:schemas-microsoft-com:vml" Requires="v">
                <p:oleObj r:id="rId7" imgW="1701800" imgH="660400" progId="">
                  <p:embed/>
                </p:oleObj>
              </mc:Choice>
              <mc:Fallback>
                <p:oleObj r:id="rId7" imgW="1701800" imgH="660400" progId="">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39863" y="2339975"/>
                        <a:ext cx="1690687"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7" name="Object 5">
            <a:extLst>
              <a:ext uri="{FF2B5EF4-FFF2-40B4-BE49-F238E27FC236}">
                <a16:creationId xmlns:a16="http://schemas.microsoft.com/office/drawing/2014/main" id="{F956059F-34A3-514C-9FFD-1A2F536B7394}"/>
              </a:ext>
            </a:extLst>
          </p:cNvPr>
          <p:cNvGraphicFramePr>
            <a:graphicFrameLocks noChangeAspect="1"/>
          </p:cNvGraphicFramePr>
          <p:nvPr/>
        </p:nvGraphicFramePr>
        <p:xfrm>
          <a:off x="3973513" y="2339975"/>
          <a:ext cx="2146300" cy="650875"/>
        </p:xfrm>
        <a:graphic>
          <a:graphicData uri="http://schemas.openxmlformats.org/presentationml/2006/ole">
            <mc:AlternateContent xmlns:mc="http://schemas.openxmlformats.org/markup-compatibility/2006">
              <mc:Choice xmlns:v="urn:schemas-microsoft-com:vml" Requires="v">
                <p:oleObj r:id="rId9" imgW="2146300" imgH="660400" progId="">
                  <p:embed/>
                </p:oleObj>
              </mc:Choice>
              <mc:Fallback>
                <p:oleObj r:id="rId9" imgW="2146300" imgH="660400" progId="">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73513" y="2339975"/>
                        <a:ext cx="21463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8" name="Object 6">
            <a:extLst>
              <a:ext uri="{FF2B5EF4-FFF2-40B4-BE49-F238E27FC236}">
                <a16:creationId xmlns:a16="http://schemas.microsoft.com/office/drawing/2014/main" id="{5075D7F8-EC13-A145-AA9C-8FA50538DCBB}"/>
              </a:ext>
            </a:extLst>
          </p:cNvPr>
          <p:cNvGraphicFramePr>
            <a:graphicFrameLocks noChangeAspect="1"/>
          </p:cNvGraphicFramePr>
          <p:nvPr/>
        </p:nvGraphicFramePr>
        <p:xfrm>
          <a:off x="5815013" y="1619250"/>
          <a:ext cx="1252537" cy="239713"/>
        </p:xfrm>
        <a:graphic>
          <a:graphicData uri="http://schemas.openxmlformats.org/presentationml/2006/ole">
            <mc:AlternateContent xmlns:mc="http://schemas.openxmlformats.org/markup-compatibility/2006">
              <mc:Choice xmlns:v="urn:schemas-microsoft-com:vml" Requires="v">
                <p:oleObj r:id="rId11" imgW="1257300" imgH="254000" progId="">
                  <p:embed/>
                </p:oleObj>
              </mc:Choice>
              <mc:Fallback>
                <p:oleObj r:id="rId11" imgW="1257300" imgH="254000" progId="">
                  <p:embed/>
                  <p:pic>
                    <p:nvPicPr>
                      <p:cNvPr id="0" name="Object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815013" y="1619250"/>
                        <a:ext cx="1252537" cy="239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9" name="Object 7">
            <a:extLst>
              <a:ext uri="{FF2B5EF4-FFF2-40B4-BE49-F238E27FC236}">
                <a16:creationId xmlns:a16="http://schemas.microsoft.com/office/drawing/2014/main" id="{B26257BF-F0BA-7148-9E0A-52C3CF6C4203}"/>
              </a:ext>
            </a:extLst>
          </p:cNvPr>
          <p:cNvGraphicFramePr>
            <a:graphicFrameLocks noChangeAspect="1"/>
          </p:cNvGraphicFramePr>
          <p:nvPr/>
        </p:nvGraphicFramePr>
        <p:xfrm>
          <a:off x="6853238" y="2339975"/>
          <a:ext cx="3046412" cy="650875"/>
        </p:xfrm>
        <a:graphic>
          <a:graphicData uri="http://schemas.openxmlformats.org/presentationml/2006/ole">
            <mc:AlternateContent xmlns:mc="http://schemas.openxmlformats.org/markup-compatibility/2006">
              <mc:Choice xmlns:v="urn:schemas-microsoft-com:vml" Requires="v">
                <p:oleObj r:id="rId13" imgW="3048000" imgH="660400" progId="">
                  <p:embed/>
                </p:oleObj>
              </mc:Choice>
              <mc:Fallback>
                <p:oleObj r:id="rId13" imgW="3048000" imgH="660400" progId="">
                  <p:embed/>
                  <p:pic>
                    <p:nvPicPr>
                      <p:cNvPr id="0" name="Object 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853238" y="2339975"/>
                        <a:ext cx="3046412"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200" name="Object 8">
            <a:extLst>
              <a:ext uri="{FF2B5EF4-FFF2-40B4-BE49-F238E27FC236}">
                <a16:creationId xmlns:a16="http://schemas.microsoft.com/office/drawing/2014/main" id="{E74B5B0D-C207-2941-802F-AB42BC829D48}"/>
              </a:ext>
            </a:extLst>
          </p:cNvPr>
          <p:cNvGraphicFramePr>
            <a:graphicFrameLocks noChangeAspect="1"/>
          </p:cNvGraphicFramePr>
          <p:nvPr/>
        </p:nvGraphicFramePr>
        <p:xfrm>
          <a:off x="3419475" y="3240088"/>
          <a:ext cx="3109913" cy="695325"/>
        </p:xfrm>
        <a:graphic>
          <a:graphicData uri="http://schemas.openxmlformats.org/presentationml/2006/ole">
            <mc:AlternateContent xmlns:mc="http://schemas.openxmlformats.org/markup-compatibility/2006">
              <mc:Choice xmlns:v="urn:schemas-microsoft-com:vml" Requires="v">
                <p:oleObj r:id="rId15" imgW="3111500" imgH="698500" progId="">
                  <p:embed/>
                </p:oleObj>
              </mc:Choice>
              <mc:Fallback>
                <p:oleObj r:id="rId15" imgW="3111500" imgH="698500" progId="">
                  <p:embed/>
                  <p:pic>
                    <p:nvPicPr>
                      <p:cNvPr id="0" name="Object 8"/>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419475" y="3240088"/>
                        <a:ext cx="3109913" cy="6953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8201" name="Oval 9">
            <a:extLst>
              <a:ext uri="{FF2B5EF4-FFF2-40B4-BE49-F238E27FC236}">
                <a16:creationId xmlns:a16="http://schemas.microsoft.com/office/drawing/2014/main" id="{398AA6CB-F000-444E-BC62-91B8E550A330}"/>
              </a:ext>
            </a:extLst>
          </p:cNvPr>
          <p:cNvSpPr>
            <a:spLocks noChangeArrowheads="1"/>
          </p:cNvSpPr>
          <p:nvPr/>
        </p:nvSpPr>
        <p:spPr bwMode="auto">
          <a:xfrm>
            <a:off x="5219700" y="2339975"/>
            <a:ext cx="539750" cy="360363"/>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8202" name="Freeform 10">
            <a:extLst>
              <a:ext uri="{FF2B5EF4-FFF2-40B4-BE49-F238E27FC236}">
                <a16:creationId xmlns:a16="http://schemas.microsoft.com/office/drawing/2014/main" id="{565A5327-BF8F-C24C-B901-E42A7CA7EB9C}"/>
              </a:ext>
            </a:extLst>
          </p:cNvPr>
          <p:cNvSpPr>
            <a:spLocks/>
          </p:cNvSpPr>
          <p:nvPr/>
        </p:nvSpPr>
        <p:spPr bwMode="auto">
          <a:xfrm>
            <a:off x="5400675" y="1800225"/>
            <a:ext cx="360363" cy="630238"/>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3" name="Freeform 11">
            <a:extLst>
              <a:ext uri="{FF2B5EF4-FFF2-40B4-BE49-F238E27FC236}">
                <a16:creationId xmlns:a16="http://schemas.microsoft.com/office/drawing/2014/main" id="{24EB9612-8EF9-984D-9C25-A1AF6EADB9AB}"/>
              </a:ext>
            </a:extLst>
          </p:cNvPr>
          <p:cNvSpPr>
            <a:spLocks/>
          </p:cNvSpPr>
          <p:nvPr/>
        </p:nvSpPr>
        <p:spPr bwMode="auto">
          <a:xfrm>
            <a:off x="1439863" y="2160588"/>
            <a:ext cx="360362" cy="180975"/>
          </a:xfrm>
          <a:custGeom>
            <a:avLst/>
            <a:gdLst>
              <a:gd name="T0" fmla="*/ 0 w 1001"/>
              <a:gd name="T1" fmla="*/ 0 h 501"/>
              <a:gd name="T2" fmla="*/ 2147483646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0" y="0"/>
                </a:moveTo>
                <a:lnTo>
                  <a:pt x="100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4" name="Freeform 12">
            <a:extLst>
              <a:ext uri="{FF2B5EF4-FFF2-40B4-BE49-F238E27FC236}">
                <a16:creationId xmlns:a16="http://schemas.microsoft.com/office/drawing/2014/main" id="{144E0F55-C73D-4640-9019-D60A059F8335}"/>
              </a:ext>
            </a:extLst>
          </p:cNvPr>
          <p:cNvSpPr>
            <a:spLocks/>
          </p:cNvSpPr>
          <p:nvPr/>
        </p:nvSpPr>
        <p:spPr bwMode="auto">
          <a:xfrm>
            <a:off x="2879725" y="2160588"/>
            <a:ext cx="360363" cy="180975"/>
          </a:xfrm>
          <a:custGeom>
            <a:avLst/>
            <a:gdLst>
              <a:gd name="T0" fmla="*/ 2147483646 w 1001"/>
              <a:gd name="T1" fmla="*/ 0 h 501"/>
              <a:gd name="T2" fmla="*/ 0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1000" y="0"/>
                </a:moveTo>
                <a:lnTo>
                  <a:pt x="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5" name="Freeform 13">
            <a:extLst>
              <a:ext uri="{FF2B5EF4-FFF2-40B4-BE49-F238E27FC236}">
                <a16:creationId xmlns:a16="http://schemas.microsoft.com/office/drawing/2014/main" id="{F3A74C2C-DF64-EF42-AA6B-DEC1322285D7}"/>
              </a:ext>
            </a:extLst>
          </p:cNvPr>
          <p:cNvSpPr>
            <a:spLocks/>
          </p:cNvSpPr>
          <p:nvPr/>
        </p:nvSpPr>
        <p:spPr bwMode="auto">
          <a:xfrm>
            <a:off x="3240088"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6" name="Freeform 14">
            <a:extLst>
              <a:ext uri="{FF2B5EF4-FFF2-40B4-BE49-F238E27FC236}">
                <a16:creationId xmlns:a16="http://schemas.microsoft.com/office/drawing/2014/main" id="{1658DBB7-4B29-064C-91AB-106865B0C3ED}"/>
              </a:ext>
            </a:extLst>
          </p:cNvPr>
          <p:cNvSpPr>
            <a:spLocks/>
          </p:cNvSpPr>
          <p:nvPr/>
        </p:nvSpPr>
        <p:spPr bwMode="auto">
          <a:xfrm>
            <a:off x="6119813"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7" name="AutoShape 15">
            <a:extLst>
              <a:ext uri="{FF2B5EF4-FFF2-40B4-BE49-F238E27FC236}">
                <a16:creationId xmlns:a16="http://schemas.microsoft.com/office/drawing/2014/main" id="{DBC4BAE1-B9F0-3640-B48B-8E6EB1D6CE94}"/>
              </a:ext>
            </a:extLst>
          </p:cNvPr>
          <p:cNvSpPr>
            <a:spLocks noChangeArrowheads="1"/>
          </p:cNvSpPr>
          <p:nvPr/>
        </p:nvSpPr>
        <p:spPr bwMode="auto">
          <a:xfrm>
            <a:off x="3060700" y="3060700"/>
            <a:ext cx="3959225" cy="1079500"/>
          </a:xfrm>
          <a:prstGeom prst="roundRect">
            <a:avLst>
              <a:gd name="adj" fmla="val 144"/>
            </a:avLst>
          </a:prstGeom>
          <a:noFill/>
          <a:ln w="36000">
            <a:solidFill>
              <a:srgbClr val="FF3333"/>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8208" name="Picture 16">
            <a:extLst>
              <a:ext uri="{FF2B5EF4-FFF2-40B4-BE49-F238E27FC236}">
                <a16:creationId xmlns:a16="http://schemas.microsoft.com/office/drawing/2014/main" id="{5995D27F-7415-E742-89CC-A01DEA5C17B6}"/>
              </a:ext>
            </a:extLst>
          </p:cNvPr>
          <p:cNvPicPr>
            <a:picLocks noChangeAspect="1" noChangeArrowheads="1"/>
          </p:cNvPicPr>
          <p:nvPr/>
        </p:nvPicPr>
        <p:blipFill>
          <a:blip r:embed="rId17">
            <a:lum bright="-20000" contrast="40000"/>
            <a:extLst>
              <a:ext uri="{28A0092B-C50C-407E-A947-70E740481C1C}">
                <a14:useLocalDpi xmlns:a14="http://schemas.microsoft.com/office/drawing/2010/main" val="0"/>
              </a:ext>
            </a:extLst>
          </a:blip>
          <a:srcRect/>
          <a:stretch>
            <a:fillRect/>
          </a:stretch>
        </p:blipFill>
        <p:spPr bwMode="auto">
          <a:xfrm>
            <a:off x="360363" y="4176713"/>
            <a:ext cx="47307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209" name="Text Box 17">
            <a:extLst>
              <a:ext uri="{FF2B5EF4-FFF2-40B4-BE49-F238E27FC236}">
                <a16:creationId xmlns:a16="http://schemas.microsoft.com/office/drawing/2014/main" id="{DC0FB39B-3CE6-D647-A60A-E0E2140C05F4}"/>
              </a:ext>
            </a:extLst>
          </p:cNvPr>
          <p:cNvSpPr txBox="1">
            <a:spLocks noChangeArrowheads="1"/>
          </p:cNvSpPr>
          <p:nvPr/>
        </p:nvSpPr>
        <p:spPr bwMode="auto">
          <a:xfrm>
            <a:off x="7199313" y="3060700"/>
            <a:ext cx="2700337"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Esta es la ecuaci</a:t>
            </a:r>
            <a:r>
              <a:rPr lang="es-ES" altLang="es-ES_tradnl" sz="1800" dirty="0" err="1">
                <a:latin typeface="CMU Serif Roman" panose="02000603000000000000" pitchFamily="2" charset="0"/>
                <a:ea typeface="CMU Serif Roman" panose="02000603000000000000" pitchFamily="2" charset="0"/>
                <a:cs typeface="CMU Serif Roman" panose="02000603000000000000" pitchFamily="2" charset="0"/>
              </a:rPr>
              <a:t>ó</a:t>
            </a: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n que determina la posición de un objeto que se mueve con aceleración constante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8203"/>
                                        </p:tgtEl>
                                        <p:attrNameLst>
                                          <p:attrName>style.visibility</p:attrName>
                                        </p:attrNameLst>
                                      </p:cBhvr>
                                      <p:to>
                                        <p:strVal val="visible"/>
                                      </p:to>
                                    </p:set>
                                  </p:childTnLst>
                                </p:cTn>
                              </p:par>
                              <p:par>
                                <p:cTn id="11" presetID="1" presetClass="entr" fill="hold" nodeType="withEffect">
                                  <p:stCondLst>
                                    <p:cond delay="0"/>
                                  </p:stCondLst>
                                  <p:childTnLst>
                                    <p:set>
                                      <p:cBhvr additive="repl">
                                        <p:cTn id="12" dur="1" fill="hold">
                                          <p:stCondLst>
                                            <p:cond delay="0"/>
                                          </p:stCondLst>
                                        </p:cTn>
                                        <p:tgtEl>
                                          <p:spTgt spid="820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819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820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819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8198"/>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820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820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82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8199"/>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8200"/>
                                        </p:tgtEl>
                                        <p:attrNameLst>
                                          <p:attrName>style.visibility</p:attrName>
                                        </p:attrNameLst>
                                      </p:cBhvr>
                                      <p:to>
                                        <p:strVal val="visible"/>
                                      </p:to>
                                    </p:set>
                                  </p:childTnLst>
                                </p:cTn>
                              </p:par>
                              <p:par>
                                <p:cTn id="45" presetID="1" presetClass="entr" fill="hold" grpId="0" nodeType="withEffect">
                                  <p:stCondLst>
                                    <p:cond delay="0"/>
                                  </p:stCondLst>
                                  <p:childTnLst>
                                    <p:set>
                                      <p:cBhvr additive="repl">
                                        <p:cTn id="46" dur="1" fill="hold">
                                          <p:stCondLst>
                                            <p:cond delay="0"/>
                                          </p:stCondLst>
                                        </p:cTn>
                                        <p:tgtEl>
                                          <p:spTgt spid="8207"/>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820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82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1" grpId="0" animBg="1"/>
      <p:bldP spid="820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MU Serif Roman" panose="02000603000000000000" pitchFamily="2" charset="0"/>
                <a:ea typeface="CMU Serif Roman" panose="02000603000000000000" pitchFamily="2" charset="0"/>
                <a:cs typeface="CMU Serif Roman" panose="02000603000000000000" pitchFamily="2"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79" y="1026393"/>
            <a:ext cx="9347345"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Un tren que se mueve en línea recta con rapidez inicial 0,5 [m/s] acelera a 2 [m/s</a:t>
            </a:r>
            <a:r>
              <a:rPr lang="es-CL" sz="20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a:t>
            </a:r>
            <a:r>
              <a:rPr lang="es-CL" sz="2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2 [s], continuando con aceleración nula durante 3[s], para entonces acelerar a -1,5 [m/s</a:t>
            </a:r>
            <a:r>
              <a:rPr lang="es-CL" sz="20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  </a:t>
            </a:r>
            <a:r>
              <a:rPr lang="es-CL" sz="2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0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Realice la gráfica velocidad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0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0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(c) ¿Cuál es la aceleración media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0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(d) ¿Cuál es el desplazamiento del tren durante el intervalo de tiempo?</a:t>
            </a:r>
            <a:endParaRPr lang="es-CL" sz="15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5 Marcador de número de diapositiva">
            <a:extLst>
              <a:ext uri="{FF2B5EF4-FFF2-40B4-BE49-F238E27FC236}">
                <a16:creationId xmlns:a16="http://schemas.microsoft.com/office/drawing/2014/main" id="{37B3BEFD-C3FA-E64B-9300-9BA7F7DAE64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119D62C-7032-AA49-9469-36DE2BAFE9A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12</a:t>
            </a:fld>
            <a:endParaRPr lang="es-CL" altLang="es-ES_tradnl" sz="1400">
              <a:latin typeface="Times New Roman" panose="02020603050405020304" pitchFamily="18" charset="0"/>
              <a:ea typeface="Arial Unicode MS" panose="020B0604020202020204" pitchFamily="34" charset="-128"/>
            </a:endParaRPr>
          </a:p>
        </p:txBody>
      </p:sp>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MU Serif Roman" panose="02000603000000000000" pitchFamily="2" charset="0"/>
                <a:ea typeface="CMU Serif Roman" panose="02000603000000000000" pitchFamily="2" charset="0"/>
                <a:cs typeface="CMU Serif Roman" panose="02000603000000000000" pitchFamily="2"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80" y="1026393"/>
            <a:ext cx="4500562"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Un tren que se mueve en línea recta con rapidez inicial 0,5 [m/s] acelera a 2 [m/s</a:t>
            </a:r>
            <a:r>
              <a:rPr lang="es-CL" sz="15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a:t>
            </a: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2 [s], continuando con aceleración nula durante 3[s], para entonces acelerar a -1,5 [m/s</a:t>
            </a:r>
            <a:r>
              <a:rPr lang="es-CL" sz="15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  </a:t>
            </a: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Realice la gráfica velocidad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¿Cuál es la velocidad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(c) ¿Cuál es la aceleración media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(d) ¿Cuál es la distancia recorrida desde 0 a 6s?</a:t>
            </a:r>
          </a:p>
        </p:txBody>
      </p:sp>
      <p:pic>
        <p:nvPicPr>
          <p:cNvPr id="9219" name="Picture 3">
            <a:extLst>
              <a:ext uri="{FF2B5EF4-FFF2-40B4-BE49-F238E27FC236}">
                <a16:creationId xmlns:a16="http://schemas.microsoft.com/office/drawing/2014/main" id="{E30985EC-96E4-7A45-B319-B2386DBAE0C6}"/>
              </a:ext>
            </a:extLst>
          </p:cNvPr>
          <p:cNvPicPr>
            <a:picLocks noChangeAspect="1" noChangeArrowheads="1"/>
          </p:cNvPicPr>
          <p:nvPr/>
        </p:nvPicPr>
        <p:blipFill>
          <a:blip r:embed="rId3">
            <a:lum bright="-20000" contrast="40000"/>
            <a:extLst>
              <a:ext uri="{28A0092B-C50C-407E-A947-70E740481C1C}">
                <a14:useLocalDpi xmlns:a14="http://schemas.microsoft.com/office/drawing/2010/main" val="0"/>
              </a:ext>
            </a:extLst>
          </a:blip>
          <a:srcRect/>
          <a:stretch>
            <a:fillRect/>
          </a:stretch>
        </p:blipFill>
        <p:spPr bwMode="auto">
          <a:xfrm>
            <a:off x="179388" y="3305175"/>
            <a:ext cx="4876800"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9220" name="Object 4">
            <a:extLst>
              <a:ext uri="{FF2B5EF4-FFF2-40B4-BE49-F238E27FC236}">
                <a16:creationId xmlns:a16="http://schemas.microsoft.com/office/drawing/2014/main" id="{59C19A98-CD67-894E-ACAE-13DFA531A21C}"/>
              </a:ext>
            </a:extLst>
          </p:cNvPr>
          <p:cNvGraphicFramePr>
            <a:graphicFrameLocks noChangeAspect="1"/>
          </p:cNvGraphicFramePr>
          <p:nvPr/>
        </p:nvGraphicFramePr>
        <p:xfrm>
          <a:off x="4560888" y="1479550"/>
          <a:ext cx="1377950" cy="320675"/>
        </p:xfrm>
        <a:graphic>
          <a:graphicData uri="http://schemas.openxmlformats.org/presentationml/2006/ole">
            <mc:AlternateContent xmlns:mc="http://schemas.openxmlformats.org/markup-compatibility/2006">
              <mc:Choice xmlns:v="urn:schemas-microsoft-com:vml" Requires="v">
                <p:oleObj r:id="rId4" imgW="1384300" imgH="330200" progId="">
                  <p:embed/>
                </p:oleObj>
              </mc:Choice>
              <mc:Fallback>
                <p:oleObj r:id="rId4" imgW="1384300" imgH="330200" progId="">
                  <p:embed/>
                  <p:pic>
                    <p:nvPicPr>
                      <p:cNvPr id="9220" name="Object 4">
                        <a:extLst>
                          <a:ext uri="{FF2B5EF4-FFF2-40B4-BE49-F238E27FC236}">
                            <a16:creationId xmlns:a16="http://schemas.microsoft.com/office/drawing/2014/main" id="{59C19A98-CD67-894E-ACAE-13DFA531A2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0888" y="1479550"/>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1" name="Object 5">
            <a:extLst>
              <a:ext uri="{FF2B5EF4-FFF2-40B4-BE49-F238E27FC236}">
                <a16:creationId xmlns:a16="http://schemas.microsoft.com/office/drawing/2014/main" id="{C6F18907-FE58-474E-A1BD-B02DDC9EEB9D}"/>
              </a:ext>
            </a:extLst>
          </p:cNvPr>
          <p:cNvGraphicFramePr>
            <a:graphicFrameLocks noChangeAspect="1"/>
          </p:cNvGraphicFramePr>
          <p:nvPr/>
        </p:nvGraphicFramePr>
        <p:xfrm>
          <a:off x="4560888" y="1839913"/>
          <a:ext cx="3246437" cy="325437"/>
        </p:xfrm>
        <a:graphic>
          <a:graphicData uri="http://schemas.openxmlformats.org/presentationml/2006/ole">
            <mc:AlternateContent xmlns:mc="http://schemas.openxmlformats.org/markup-compatibility/2006">
              <mc:Choice xmlns:v="urn:schemas-microsoft-com:vml" Requires="v">
                <p:oleObj r:id="rId6" imgW="3263900" imgH="330200" progId="">
                  <p:embed/>
                </p:oleObj>
              </mc:Choice>
              <mc:Fallback>
                <p:oleObj r:id="rId6" imgW="3263900" imgH="330200" progId="">
                  <p:embed/>
                  <p:pic>
                    <p:nvPicPr>
                      <p:cNvPr id="9221" name="Object 5">
                        <a:extLst>
                          <a:ext uri="{FF2B5EF4-FFF2-40B4-BE49-F238E27FC236}">
                            <a16:creationId xmlns:a16="http://schemas.microsoft.com/office/drawing/2014/main" id="{C6F18907-FE58-474E-A1BD-B02DDC9EEB9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60888" y="1839913"/>
                        <a:ext cx="3246437" cy="3254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2" name="Object 6">
            <a:extLst>
              <a:ext uri="{FF2B5EF4-FFF2-40B4-BE49-F238E27FC236}">
                <a16:creationId xmlns:a16="http://schemas.microsoft.com/office/drawing/2014/main" id="{569DF064-0C87-524A-B623-754E609685D0}"/>
              </a:ext>
            </a:extLst>
          </p:cNvPr>
          <p:cNvGraphicFramePr>
            <a:graphicFrameLocks noChangeAspect="1"/>
          </p:cNvGraphicFramePr>
          <p:nvPr/>
        </p:nvGraphicFramePr>
        <p:xfrm>
          <a:off x="4500563" y="2160588"/>
          <a:ext cx="5292725" cy="549275"/>
        </p:xfrm>
        <a:graphic>
          <a:graphicData uri="http://schemas.openxmlformats.org/presentationml/2006/ole">
            <mc:AlternateContent xmlns:mc="http://schemas.openxmlformats.org/markup-compatibility/2006">
              <mc:Choice xmlns:v="urn:schemas-microsoft-com:vml" Requires="v">
                <p:oleObj r:id="rId8" imgW="5321300" imgH="558800" progId="">
                  <p:embed/>
                </p:oleObj>
              </mc:Choice>
              <mc:Fallback>
                <p:oleObj r:id="rId8" imgW="5321300" imgH="558800" progId="">
                  <p:embed/>
                  <p:pic>
                    <p:nvPicPr>
                      <p:cNvPr id="9222" name="Object 6">
                        <a:extLst>
                          <a:ext uri="{FF2B5EF4-FFF2-40B4-BE49-F238E27FC236}">
                            <a16:creationId xmlns:a16="http://schemas.microsoft.com/office/drawing/2014/main" id="{569DF064-0C87-524A-B623-754E609685D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00563" y="2160588"/>
                        <a:ext cx="5292725" cy="549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3" name="Object 7">
            <a:extLst>
              <a:ext uri="{FF2B5EF4-FFF2-40B4-BE49-F238E27FC236}">
                <a16:creationId xmlns:a16="http://schemas.microsoft.com/office/drawing/2014/main" id="{E2E512F6-4095-AE41-BFA8-9C1D3AEBAECF}"/>
              </a:ext>
            </a:extLst>
          </p:cNvPr>
          <p:cNvGraphicFramePr>
            <a:graphicFrameLocks noChangeAspect="1"/>
          </p:cNvGraphicFramePr>
          <p:nvPr/>
        </p:nvGraphicFramePr>
        <p:xfrm>
          <a:off x="4500563" y="2879725"/>
          <a:ext cx="1128712" cy="611188"/>
        </p:xfrm>
        <a:graphic>
          <a:graphicData uri="http://schemas.openxmlformats.org/presentationml/2006/ole">
            <mc:AlternateContent xmlns:mc="http://schemas.openxmlformats.org/markup-compatibility/2006">
              <mc:Choice xmlns:v="urn:schemas-microsoft-com:vml" Requires="v">
                <p:oleObj r:id="rId10" imgW="1130300" imgH="622300" progId="">
                  <p:embed/>
                </p:oleObj>
              </mc:Choice>
              <mc:Fallback>
                <p:oleObj r:id="rId10" imgW="1130300" imgH="622300" progId="">
                  <p:embed/>
                  <p:pic>
                    <p:nvPicPr>
                      <p:cNvPr id="9223" name="Object 7">
                        <a:extLst>
                          <a:ext uri="{FF2B5EF4-FFF2-40B4-BE49-F238E27FC236}">
                            <a16:creationId xmlns:a16="http://schemas.microsoft.com/office/drawing/2014/main" id="{E2E512F6-4095-AE41-BFA8-9C1D3AEBAEC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00563" y="2879725"/>
                        <a:ext cx="1128712" cy="6111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4" name="Object 8">
            <a:extLst>
              <a:ext uri="{FF2B5EF4-FFF2-40B4-BE49-F238E27FC236}">
                <a16:creationId xmlns:a16="http://schemas.microsoft.com/office/drawing/2014/main" id="{480A7D8D-CDF6-5D44-8D10-B24396CE100C}"/>
              </a:ext>
            </a:extLst>
          </p:cNvPr>
          <p:cNvGraphicFramePr>
            <a:graphicFrameLocks noChangeAspect="1"/>
          </p:cNvGraphicFramePr>
          <p:nvPr/>
        </p:nvGraphicFramePr>
        <p:xfrm>
          <a:off x="4500563" y="3600450"/>
          <a:ext cx="2000250" cy="679450"/>
        </p:xfrm>
        <a:graphic>
          <a:graphicData uri="http://schemas.openxmlformats.org/presentationml/2006/ole">
            <mc:AlternateContent xmlns:mc="http://schemas.openxmlformats.org/markup-compatibility/2006">
              <mc:Choice xmlns:v="urn:schemas-microsoft-com:vml" Requires="v">
                <p:oleObj r:id="rId12" imgW="2006600" imgH="685800" progId="">
                  <p:embed/>
                </p:oleObj>
              </mc:Choice>
              <mc:Fallback>
                <p:oleObj r:id="rId12" imgW="2006600" imgH="685800" progId="">
                  <p:embed/>
                  <p:pic>
                    <p:nvPicPr>
                      <p:cNvPr id="9224" name="Object 8">
                        <a:extLst>
                          <a:ext uri="{FF2B5EF4-FFF2-40B4-BE49-F238E27FC236}">
                            <a16:creationId xmlns:a16="http://schemas.microsoft.com/office/drawing/2014/main" id="{480A7D8D-CDF6-5D44-8D10-B24396CE100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500563" y="3600450"/>
                        <a:ext cx="2000250" cy="6794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5" name="Object 9">
            <a:extLst>
              <a:ext uri="{FF2B5EF4-FFF2-40B4-BE49-F238E27FC236}">
                <a16:creationId xmlns:a16="http://schemas.microsoft.com/office/drawing/2014/main" id="{7B333F05-2BDD-D841-8A46-F89868B83996}"/>
              </a:ext>
            </a:extLst>
          </p:cNvPr>
          <p:cNvGraphicFramePr>
            <a:graphicFrameLocks noChangeAspect="1"/>
          </p:cNvGraphicFramePr>
          <p:nvPr/>
        </p:nvGraphicFramePr>
        <p:xfrm>
          <a:off x="5040313" y="4319588"/>
          <a:ext cx="2163762" cy="935037"/>
        </p:xfrm>
        <a:graphic>
          <a:graphicData uri="http://schemas.openxmlformats.org/presentationml/2006/ole">
            <mc:AlternateContent xmlns:mc="http://schemas.openxmlformats.org/markup-compatibility/2006">
              <mc:Choice xmlns:v="urn:schemas-microsoft-com:vml" Requires="v">
                <p:oleObj r:id="rId14" imgW="2171700" imgH="939800" progId="">
                  <p:embed/>
                </p:oleObj>
              </mc:Choice>
              <mc:Fallback>
                <p:oleObj r:id="rId14" imgW="2171700" imgH="939800" progId="">
                  <p:embed/>
                  <p:pic>
                    <p:nvPicPr>
                      <p:cNvPr id="9225" name="Object 9">
                        <a:extLst>
                          <a:ext uri="{FF2B5EF4-FFF2-40B4-BE49-F238E27FC236}">
                            <a16:creationId xmlns:a16="http://schemas.microsoft.com/office/drawing/2014/main" id="{7B333F05-2BDD-D841-8A46-F89868B8399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040313" y="4319588"/>
                        <a:ext cx="2163762" cy="9350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6" name="Object 10">
            <a:extLst>
              <a:ext uri="{FF2B5EF4-FFF2-40B4-BE49-F238E27FC236}">
                <a16:creationId xmlns:a16="http://schemas.microsoft.com/office/drawing/2014/main" id="{3E0EF222-9092-554F-847F-C058E4D1CA78}"/>
              </a:ext>
            </a:extLst>
          </p:cNvPr>
          <p:cNvGraphicFramePr>
            <a:graphicFrameLocks noChangeAspect="1"/>
          </p:cNvGraphicFramePr>
          <p:nvPr/>
        </p:nvGraphicFramePr>
        <p:xfrm>
          <a:off x="7740650" y="4635500"/>
          <a:ext cx="1296988" cy="584200"/>
        </p:xfrm>
        <a:graphic>
          <a:graphicData uri="http://schemas.openxmlformats.org/presentationml/2006/ole">
            <mc:AlternateContent xmlns:mc="http://schemas.openxmlformats.org/markup-compatibility/2006">
              <mc:Choice xmlns:v="urn:schemas-microsoft-com:vml" Requires="v">
                <p:oleObj r:id="rId16" imgW="1308100" imgH="596900" progId="">
                  <p:embed/>
                </p:oleObj>
              </mc:Choice>
              <mc:Fallback>
                <p:oleObj r:id="rId16" imgW="1308100" imgH="596900" progId="">
                  <p:embed/>
                  <p:pic>
                    <p:nvPicPr>
                      <p:cNvPr id="9226" name="Object 10">
                        <a:extLst>
                          <a:ext uri="{FF2B5EF4-FFF2-40B4-BE49-F238E27FC236}">
                            <a16:creationId xmlns:a16="http://schemas.microsoft.com/office/drawing/2014/main" id="{3E0EF222-9092-554F-847F-C058E4D1CA7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740650" y="4635500"/>
                        <a:ext cx="1296988" cy="584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9227" name="Oval 11">
            <a:extLst>
              <a:ext uri="{FF2B5EF4-FFF2-40B4-BE49-F238E27FC236}">
                <a16:creationId xmlns:a16="http://schemas.microsoft.com/office/drawing/2014/main" id="{A55ACEA5-655B-0640-87C7-E2213DF22E8B}"/>
              </a:ext>
            </a:extLst>
          </p:cNvPr>
          <p:cNvSpPr>
            <a:spLocks noChangeArrowheads="1"/>
          </p:cNvSpPr>
          <p:nvPr/>
        </p:nvSpPr>
        <p:spPr bwMode="auto">
          <a:xfrm>
            <a:off x="7380288" y="4319588"/>
            <a:ext cx="2339975" cy="1079500"/>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9228" name="Oval 12">
            <a:extLst>
              <a:ext uri="{FF2B5EF4-FFF2-40B4-BE49-F238E27FC236}">
                <a16:creationId xmlns:a16="http://schemas.microsoft.com/office/drawing/2014/main" id="{937CB985-8C87-8148-B734-91796511D887}"/>
              </a:ext>
            </a:extLst>
          </p:cNvPr>
          <p:cNvSpPr>
            <a:spLocks noChangeArrowheads="1"/>
          </p:cNvSpPr>
          <p:nvPr/>
        </p:nvSpPr>
        <p:spPr bwMode="auto">
          <a:xfrm>
            <a:off x="4319588" y="2630488"/>
            <a:ext cx="1979612" cy="96837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extLst>
      <p:ext uri="{BB962C8B-B14F-4D97-AF65-F5344CB8AC3E}">
        <p14:creationId xmlns:p14="http://schemas.microsoft.com/office/powerpoint/2010/main" val="61356292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3"/>
                                        </p:tgtEl>
                                        <p:attrNameLst>
                                          <p:attrName>style.visibility</p:attrName>
                                        </p:attrNameLst>
                                      </p:cBhvr>
                                      <p:to>
                                        <p:strVal val="visible"/>
                                      </p:to>
                                    </p:set>
                                  </p:childTnLst>
                                </p:cTn>
                              </p:par>
                              <p:par>
                                <p:cTn id="23" presetID="1" presetClass="entr" fill="hold" grpId="0" nodeType="withEffect">
                                  <p:stCondLst>
                                    <p:cond delay="0"/>
                                  </p:stCondLst>
                                  <p:childTnLst>
                                    <p:set>
                                      <p:cBhvr additive="repl">
                                        <p:cTn id="24" dur="1" fill="hold">
                                          <p:stCondLst>
                                            <p:cond delay="0"/>
                                          </p:stCondLst>
                                        </p:cTn>
                                        <p:tgtEl>
                                          <p:spTgt spid="9228"/>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922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922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9226"/>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92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7" grpId="0" animBg="1"/>
      <p:bldP spid="92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5 Marcador de número de diapositiva">
            <a:extLst>
              <a:ext uri="{FF2B5EF4-FFF2-40B4-BE49-F238E27FC236}">
                <a16:creationId xmlns:a16="http://schemas.microsoft.com/office/drawing/2014/main" id="{56D682E1-BDEE-0543-99F6-2478AE286AC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91A2C1E-1F48-4242-A571-69462A43C112}"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13</a:t>
            </a:fld>
            <a:endParaRPr lang="es-CL" altLang="es-ES_tradnl" sz="1400">
              <a:latin typeface="Times New Roman" panose="02020603050405020304" pitchFamily="18" charset="0"/>
              <a:ea typeface="Arial Unicode MS" panose="020B0604020202020204" pitchFamily="34" charset="-128"/>
            </a:endParaRPr>
          </a:p>
        </p:txBody>
      </p:sp>
      <p:sp>
        <p:nvSpPr>
          <p:cNvPr id="31746" name="Rectangle 1">
            <a:extLst>
              <a:ext uri="{FF2B5EF4-FFF2-40B4-BE49-F238E27FC236}">
                <a16:creationId xmlns:a16="http://schemas.microsoft.com/office/drawing/2014/main" id="{5A25A112-7095-0F43-8B36-636FF68B36A9}"/>
              </a:ext>
            </a:extLst>
          </p:cNvPr>
          <p:cNvSpPr>
            <a:spLocks noGrp="1" noChangeArrowheads="1"/>
          </p:cNvSpPr>
          <p:nvPr>
            <p:ph type="title"/>
          </p:nvPr>
        </p:nvSpPr>
        <p:spPr>
          <a:xfrm>
            <a:off x="503238" y="212725"/>
            <a:ext cx="9070975" cy="811213"/>
          </a:xfrm>
        </p:spPr>
        <p:txBody>
          <a:bodyPr tIns="24695"/>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800" b="1" dirty="0">
                <a:solidFill>
                  <a:srgbClr val="0066CC"/>
                </a:solidFill>
                <a:latin typeface="CMU Serif Roman" panose="02000603000000000000" pitchFamily="2" charset="0"/>
                <a:ea typeface="CMU Serif Roman" panose="02000603000000000000" pitchFamily="2" charset="0"/>
                <a:cs typeface="CMU Serif Roman" panose="02000603000000000000" pitchFamily="2" charset="0"/>
              </a:rPr>
              <a:t>Movimiento con aceleración constante</a:t>
            </a:r>
            <a:br>
              <a:rPr lang="es-CL" altLang="es-ES_tradnl" sz="2800" b="1" dirty="0">
                <a:solidFill>
                  <a:srgbClr val="0066CC"/>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FF3333"/>
                </a:solidFill>
                <a:latin typeface="CMU Serif Roman" panose="02000603000000000000" pitchFamily="2" charset="0"/>
                <a:ea typeface="CMU Serif Roman" panose="02000603000000000000" pitchFamily="2" charset="0"/>
                <a:cs typeface="CMU Serif Roman" panose="02000603000000000000" pitchFamily="2" charset="0"/>
              </a:rPr>
              <a:t>otras expresiones útiles</a:t>
            </a:r>
          </a:p>
        </p:txBody>
      </p:sp>
      <p:sp>
        <p:nvSpPr>
          <p:cNvPr id="31747" name="Text Box 2">
            <a:extLst>
              <a:ext uri="{FF2B5EF4-FFF2-40B4-BE49-F238E27FC236}">
                <a16:creationId xmlns:a16="http://schemas.microsoft.com/office/drawing/2014/main" id="{6D63F214-60D8-EE46-AB20-79BCEBEB739E}"/>
              </a:ext>
            </a:extLst>
          </p:cNvPr>
          <p:cNvSpPr txBox="1">
            <a:spLocks noChangeArrowheads="1"/>
          </p:cNvSpPr>
          <p:nvPr/>
        </p:nvSpPr>
        <p:spPr bwMode="auto">
          <a:xfrm>
            <a:off x="360363" y="1389063"/>
            <a:ext cx="4500562"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Velocidad en función del desplazamiento</a:t>
            </a:r>
          </a:p>
        </p:txBody>
      </p:sp>
      <p:graphicFrame>
        <p:nvGraphicFramePr>
          <p:cNvPr id="10243" name="Object 3">
            <a:extLst>
              <a:ext uri="{FF2B5EF4-FFF2-40B4-BE49-F238E27FC236}">
                <a16:creationId xmlns:a16="http://schemas.microsoft.com/office/drawing/2014/main" id="{823B5D30-138D-B94C-A390-F83745E3D814}"/>
              </a:ext>
            </a:extLst>
          </p:cNvPr>
          <p:cNvGraphicFramePr>
            <a:graphicFrameLocks noChangeAspect="1"/>
          </p:cNvGraphicFramePr>
          <p:nvPr/>
        </p:nvGraphicFramePr>
        <p:xfrm>
          <a:off x="6002338" y="1800225"/>
          <a:ext cx="1377950" cy="320675"/>
        </p:xfrm>
        <a:graphic>
          <a:graphicData uri="http://schemas.openxmlformats.org/presentationml/2006/ole">
            <mc:AlternateContent xmlns:mc="http://schemas.openxmlformats.org/markup-compatibility/2006">
              <mc:Choice xmlns:v="urn:schemas-microsoft-com:vml" Requires="v">
                <p:oleObj r:id="rId3" imgW="1384300" imgH="330200" progId="">
                  <p:embed/>
                </p:oleObj>
              </mc:Choice>
              <mc:Fallback>
                <p:oleObj r:id="rId3" imgW="1384300" imgH="330200"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2338" y="1800225"/>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4" name="Object 4">
            <a:extLst>
              <a:ext uri="{FF2B5EF4-FFF2-40B4-BE49-F238E27FC236}">
                <a16:creationId xmlns:a16="http://schemas.microsoft.com/office/drawing/2014/main" id="{B190F011-2C05-1149-9379-3E9223F60141}"/>
              </a:ext>
            </a:extLst>
          </p:cNvPr>
          <p:cNvGraphicFramePr>
            <a:graphicFrameLocks noChangeAspect="1"/>
          </p:cNvGraphicFramePr>
          <p:nvPr/>
        </p:nvGraphicFramePr>
        <p:xfrm>
          <a:off x="614363" y="3279775"/>
          <a:ext cx="1365250" cy="320675"/>
        </p:xfrm>
        <a:graphic>
          <a:graphicData uri="http://schemas.openxmlformats.org/presentationml/2006/ole">
            <mc:AlternateContent xmlns:mc="http://schemas.openxmlformats.org/markup-compatibility/2006">
              <mc:Choice xmlns:v="urn:schemas-microsoft-com:vml" Requires="v">
                <p:oleObj r:id="rId5" imgW="1384300" imgH="330200" progId="">
                  <p:embed/>
                </p:oleObj>
              </mc:Choice>
              <mc:Fallback>
                <p:oleObj r:id="rId5" imgW="1384300" imgH="330200" progId="">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4363" y="3279775"/>
                        <a:ext cx="13652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5" name="Object 5">
            <a:extLst>
              <a:ext uri="{FF2B5EF4-FFF2-40B4-BE49-F238E27FC236}">
                <a16:creationId xmlns:a16="http://schemas.microsoft.com/office/drawing/2014/main" id="{D006CE61-0359-1847-8EB3-28D08DA4192C}"/>
              </a:ext>
            </a:extLst>
          </p:cNvPr>
          <p:cNvGraphicFramePr>
            <a:graphicFrameLocks noChangeAspect="1"/>
          </p:cNvGraphicFramePr>
          <p:nvPr/>
        </p:nvGraphicFramePr>
        <p:xfrm>
          <a:off x="1079500" y="1979613"/>
          <a:ext cx="1371600" cy="631825"/>
        </p:xfrm>
        <a:graphic>
          <a:graphicData uri="http://schemas.openxmlformats.org/presentationml/2006/ole">
            <mc:AlternateContent xmlns:mc="http://schemas.openxmlformats.org/markup-compatibility/2006">
              <mc:Choice xmlns:v="urn:schemas-microsoft-com:vml" Requires="v">
                <p:oleObj r:id="rId7" imgW="1384300" imgH="647700" progId="">
                  <p:embed/>
                </p:oleObj>
              </mc:Choice>
              <mc:Fallback>
                <p:oleObj r:id="rId7" imgW="1384300" imgH="647700" progId="">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79500" y="197961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6" name="Freeform 6">
            <a:extLst>
              <a:ext uri="{FF2B5EF4-FFF2-40B4-BE49-F238E27FC236}">
                <a16:creationId xmlns:a16="http://schemas.microsoft.com/office/drawing/2014/main" id="{3AA8435E-4830-FE46-BEFA-A7294806F5A8}"/>
              </a:ext>
            </a:extLst>
          </p:cNvPr>
          <p:cNvSpPr>
            <a:spLocks/>
          </p:cNvSpPr>
          <p:nvPr/>
        </p:nvSpPr>
        <p:spPr bwMode="auto">
          <a:xfrm>
            <a:off x="1439863" y="2519363"/>
            <a:ext cx="360362" cy="630237"/>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47" name="Object 7">
            <a:extLst>
              <a:ext uri="{FF2B5EF4-FFF2-40B4-BE49-F238E27FC236}">
                <a16:creationId xmlns:a16="http://schemas.microsoft.com/office/drawing/2014/main" id="{B2387F9A-A732-6A48-9656-707F29266FC2}"/>
              </a:ext>
            </a:extLst>
          </p:cNvPr>
          <p:cNvGraphicFramePr>
            <a:graphicFrameLocks noChangeAspect="1"/>
          </p:cNvGraphicFramePr>
          <p:nvPr/>
        </p:nvGraphicFramePr>
        <p:xfrm>
          <a:off x="4568825" y="3060700"/>
          <a:ext cx="1276350" cy="641350"/>
        </p:xfrm>
        <a:graphic>
          <a:graphicData uri="http://schemas.openxmlformats.org/presentationml/2006/ole">
            <mc:AlternateContent xmlns:mc="http://schemas.openxmlformats.org/markup-compatibility/2006">
              <mc:Choice xmlns:v="urn:schemas-microsoft-com:vml" Requires="v">
                <p:oleObj r:id="rId9" imgW="1282700" imgH="647700" progId="">
                  <p:embed/>
                </p:oleObj>
              </mc:Choice>
              <mc:Fallback>
                <p:oleObj r:id="rId9" imgW="1282700" imgH="647700" progId="">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68825" y="3060700"/>
                        <a:ext cx="1276350" cy="641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8" name="Freeform 8">
            <a:extLst>
              <a:ext uri="{FF2B5EF4-FFF2-40B4-BE49-F238E27FC236}">
                <a16:creationId xmlns:a16="http://schemas.microsoft.com/office/drawing/2014/main" id="{B2CAE29D-F6A7-9747-BAE8-A090580D8630}"/>
              </a:ext>
            </a:extLst>
          </p:cNvPr>
          <p:cNvSpPr>
            <a:spLocks/>
          </p:cNvSpPr>
          <p:nvPr/>
        </p:nvSpPr>
        <p:spPr bwMode="auto">
          <a:xfrm>
            <a:off x="5580063" y="2160588"/>
            <a:ext cx="720725" cy="900112"/>
          </a:xfrm>
          <a:custGeom>
            <a:avLst/>
            <a:gdLst>
              <a:gd name="T0" fmla="*/ 0 w 2001"/>
              <a:gd name="T1" fmla="*/ 2147483646 h 2501"/>
              <a:gd name="T2" fmla="*/ 2147483646 w 2001"/>
              <a:gd name="T3" fmla="*/ 0 h 2501"/>
              <a:gd name="T4" fmla="*/ 0 60000 65536"/>
              <a:gd name="T5" fmla="*/ 0 60000 65536"/>
              <a:gd name="T6" fmla="*/ 0 w 2001"/>
              <a:gd name="T7" fmla="*/ 0 h 2501"/>
              <a:gd name="T8" fmla="*/ 2001 w 2001"/>
              <a:gd name="T9" fmla="*/ 2501 h 2501"/>
            </a:gdLst>
            <a:ahLst/>
            <a:cxnLst>
              <a:cxn ang="T4">
                <a:pos x="T0" y="T1"/>
              </a:cxn>
              <a:cxn ang="T5">
                <a:pos x="T2" y="T3"/>
              </a:cxn>
            </a:cxnLst>
            <a:rect l="T6" t="T7" r="T8" b="T9"/>
            <a:pathLst>
              <a:path w="2001" h="2501">
                <a:moveTo>
                  <a:pt x="0" y="2500"/>
                </a:moveTo>
                <a:cubicBezTo>
                  <a:pt x="394" y="377"/>
                  <a:pt x="2000" y="0"/>
                  <a:pt x="2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0249" name="Freeform 9">
            <a:extLst>
              <a:ext uri="{FF2B5EF4-FFF2-40B4-BE49-F238E27FC236}">
                <a16:creationId xmlns:a16="http://schemas.microsoft.com/office/drawing/2014/main" id="{08022C2E-A51A-B44A-AD9C-9ABE0661C671}"/>
              </a:ext>
            </a:extLst>
          </p:cNvPr>
          <p:cNvSpPr>
            <a:spLocks/>
          </p:cNvSpPr>
          <p:nvPr/>
        </p:nvSpPr>
        <p:spPr bwMode="auto">
          <a:xfrm>
            <a:off x="2160588" y="3419475"/>
            <a:ext cx="2339975" cy="1588"/>
          </a:xfrm>
          <a:custGeom>
            <a:avLst/>
            <a:gdLst>
              <a:gd name="T0" fmla="*/ 0 w 6501"/>
              <a:gd name="T1" fmla="*/ 0 h 1"/>
              <a:gd name="T2" fmla="*/ 2147483646 w 6501"/>
              <a:gd name="T3" fmla="*/ 0 h 1"/>
              <a:gd name="T4" fmla="*/ 0 60000 65536"/>
              <a:gd name="T5" fmla="*/ 0 60000 65536"/>
              <a:gd name="T6" fmla="*/ 0 w 6501"/>
              <a:gd name="T7" fmla="*/ 0 h 1"/>
              <a:gd name="T8" fmla="*/ 6501 w 6501"/>
              <a:gd name="T9" fmla="*/ 1 h 1"/>
            </a:gdLst>
            <a:ahLst/>
            <a:cxnLst>
              <a:cxn ang="T4">
                <a:pos x="T0" y="T1"/>
              </a:cxn>
              <a:cxn ang="T5">
                <a:pos x="T2" y="T3"/>
              </a:cxn>
            </a:cxnLst>
            <a:rect l="T6" t="T7" r="T8" b="T9"/>
            <a:pathLst>
              <a:path w="6501" h="1">
                <a:moveTo>
                  <a:pt x="0" y="0"/>
                </a:moveTo>
                <a:cubicBezTo>
                  <a:pt x="1281" y="0"/>
                  <a:pt x="6500" y="0"/>
                  <a:pt x="65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50" name="Object 10">
            <a:extLst>
              <a:ext uri="{FF2B5EF4-FFF2-40B4-BE49-F238E27FC236}">
                <a16:creationId xmlns:a16="http://schemas.microsoft.com/office/drawing/2014/main" id="{7B0C88A8-1BC5-0943-B24F-9D5833996678}"/>
              </a:ext>
            </a:extLst>
          </p:cNvPr>
          <p:cNvGraphicFramePr>
            <a:graphicFrameLocks noChangeAspect="1"/>
          </p:cNvGraphicFramePr>
          <p:nvPr/>
        </p:nvGraphicFramePr>
        <p:xfrm>
          <a:off x="614363" y="3998913"/>
          <a:ext cx="2409825" cy="650875"/>
        </p:xfrm>
        <a:graphic>
          <a:graphicData uri="http://schemas.openxmlformats.org/presentationml/2006/ole">
            <mc:AlternateContent xmlns:mc="http://schemas.openxmlformats.org/markup-compatibility/2006">
              <mc:Choice xmlns:v="urn:schemas-microsoft-com:vml" Requires="v">
                <p:oleObj r:id="rId11" imgW="2425700" imgH="660400" progId="">
                  <p:embed/>
                </p:oleObj>
              </mc:Choice>
              <mc:Fallback>
                <p:oleObj r:id="rId11" imgW="2425700" imgH="660400" progId="">
                  <p:embed/>
                  <p:pic>
                    <p:nvPicPr>
                      <p:cNvPr id="0" name="Object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4363" y="3998913"/>
                        <a:ext cx="2409825"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1" name="Object 11">
            <a:extLst>
              <a:ext uri="{FF2B5EF4-FFF2-40B4-BE49-F238E27FC236}">
                <a16:creationId xmlns:a16="http://schemas.microsoft.com/office/drawing/2014/main" id="{2F721226-D40E-124B-B279-00449FF8B754}"/>
              </a:ext>
            </a:extLst>
          </p:cNvPr>
          <p:cNvGraphicFramePr>
            <a:graphicFrameLocks noChangeAspect="1"/>
          </p:cNvGraphicFramePr>
          <p:nvPr/>
        </p:nvGraphicFramePr>
        <p:xfrm>
          <a:off x="4211638" y="3959225"/>
          <a:ext cx="1368425" cy="685800"/>
        </p:xfrm>
        <a:graphic>
          <a:graphicData uri="http://schemas.openxmlformats.org/presentationml/2006/ole">
            <mc:AlternateContent xmlns:mc="http://schemas.openxmlformats.org/markup-compatibility/2006">
              <mc:Choice xmlns:v="urn:schemas-microsoft-com:vml" Requires="v">
                <p:oleObj r:id="rId13" imgW="1371600" imgH="698500" progId="">
                  <p:embed/>
                </p:oleObj>
              </mc:Choice>
              <mc:Fallback>
                <p:oleObj r:id="rId13" imgW="1371600" imgH="698500" progId="">
                  <p:embed/>
                  <p:pic>
                    <p:nvPicPr>
                      <p:cNvPr id="0" name="Object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11638" y="3959225"/>
                        <a:ext cx="1368425" cy="685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2" name="Object 12">
            <a:extLst>
              <a:ext uri="{FF2B5EF4-FFF2-40B4-BE49-F238E27FC236}">
                <a16:creationId xmlns:a16="http://schemas.microsoft.com/office/drawing/2014/main" id="{E436F3FD-6135-664E-A371-941F3B60EA0B}"/>
              </a:ext>
            </a:extLst>
          </p:cNvPr>
          <p:cNvGraphicFramePr>
            <a:graphicFrameLocks noChangeAspect="1"/>
          </p:cNvGraphicFramePr>
          <p:nvPr/>
        </p:nvGraphicFramePr>
        <p:xfrm>
          <a:off x="7181850" y="4138613"/>
          <a:ext cx="1638300" cy="361950"/>
        </p:xfrm>
        <a:graphic>
          <a:graphicData uri="http://schemas.openxmlformats.org/presentationml/2006/ole">
            <mc:AlternateContent xmlns:mc="http://schemas.openxmlformats.org/markup-compatibility/2006">
              <mc:Choice xmlns:v="urn:schemas-microsoft-com:vml" Requires="v">
                <p:oleObj r:id="rId15" imgW="1651000" imgH="368300" progId="">
                  <p:embed/>
                </p:oleObj>
              </mc:Choice>
              <mc:Fallback>
                <p:oleObj r:id="rId15" imgW="1651000" imgH="368300" progId="">
                  <p:embed/>
                  <p:pic>
                    <p:nvPicPr>
                      <p:cNvPr id="0" name="Object 1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181850" y="4138613"/>
                        <a:ext cx="1638300" cy="361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53" name="AutoShape 13">
            <a:extLst>
              <a:ext uri="{FF2B5EF4-FFF2-40B4-BE49-F238E27FC236}">
                <a16:creationId xmlns:a16="http://schemas.microsoft.com/office/drawing/2014/main" id="{EF32E31C-72D1-384F-A1D5-88457C074902}"/>
              </a:ext>
            </a:extLst>
          </p:cNvPr>
          <p:cNvSpPr>
            <a:spLocks noChangeArrowheads="1"/>
          </p:cNvSpPr>
          <p:nvPr/>
        </p:nvSpPr>
        <p:spPr bwMode="auto">
          <a:xfrm>
            <a:off x="6480175" y="3779838"/>
            <a:ext cx="3060700" cy="1079500"/>
          </a:xfrm>
          <a:prstGeom prst="roundRect">
            <a:avLst>
              <a:gd name="adj" fmla="val 144"/>
            </a:avLst>
          </a:pr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3"/>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024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024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0247"/>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1024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6"/>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1024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0250"/>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10251"/>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0252"/>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1025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1747"/>
                                        </p:tgtEl>
                                        <p:attrNameLst>
                                          <p:attrName>style.visibility</p:attrName>
                                        </p:attrNameLst>
                                      </p:cBhvr>
                                      <p:to>
                                        <p:strVal val="visible"/>
                                      </p:to>
                                    </p:set>
                                    <p:anim calcmode="lin" valueType="num">
                                      <p:cBhvr additive="base">
                                        <p:cTn id="43" dur="500" fill="hold"/>
                                        <p:tgtEl>
                                          <p:spTgt spid="31747"/>
                                        </p:tgtEl>
                                        <p:attrNameLst>
                                          <p:attrName>ppt_x</p:attrName>
                                        </p:attrNameLst>
                                      </p:cBhvr>
                                      <p:tavLst>
                                        <p:tav tm="0">
                                          <p:val>
                                            <p:strVal val="#ppt_x"/>
                                          </p:val>
                                        </p:tav>
                                        <p:tav tm="100000">
                                          <p:val>
                                            <p:strVal val="#ppt_x"/>
                                          </p:val>
                                        </p:tav>
                                      </p:tavLst>
                                    </p:anim>
                                    <p:anim calcmode="lin" valueType="num">
                                      <p:cBhvr additive="base">
                                        <p:cTn id="44" dur="500" fill="hold"/>
                                        <p:tgtEl>
                                          <p:spTgt spid="317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1025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contenido">
            <a:extLst>
              <a:ext uri="{FF2B5EF4-FFF2-40B4-BE49-F238E27FC236}">
                <a16:creationId xmlns:a16="http://schemas.microsoft.com/office/drawing/2014/main" id="{A0BBA1D9-0302-F240-A3F9-05F78F1A7A3C}"/>
              </a:ext>
            </a:extLst>
          </p:cNvPr>
          <p:cNvSpPr>
            <a:spLocks noGrp="1" noChangeArrowheads="1"/>
          </p:cNvSpPr>
          <p:nvPr>
            <p:ph idx="1"/>
          </p:nvPr>
        </p:nvSpPr>
        <p:spPr>
          <a:xfrm>
            <a:off x="503238" y="1768475"/>
            <a:ext cx="9069387" cy="4987925"/>
          </a:xfrm>
        </p:spPr>
        <p:txBody>
          <a:bodyPr/>
          <a:lstStyle/>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Una lancha </a:t>
            </a:r>
            <a:r>
              <a:rPr lang="es-ES_tradnl" altLang="es-ES_tradnl" dirty="0" err="1">
                <a:latin typeface="CMU Serif Roman" panose="02000603000000000000" pitchFamily="2" charset="0"/>
                <a:ea typeface="CMU Serif Roman" panose="02000603000000000000" pitchFamily="2" charset="0"/>
                <a:cs typeface="CMU Serif Roman" panose="02000603000000000000" pitchFamily="2" charset="0"/>
              </a:rPr>
              <a:t>misilera</a:t>
            </a: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al partir acelera desde el reposo  durante 15[min] para alcanzar su velocidad de crucero de 14 nudos.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a) Determinar su aceleración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b) Determinar la distancia recorrida en el trayecto.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c) Realice gráficos de posición, velocidad y aceleración v/s tiempo (considere que el buque se mueve en línea recta)</a:t>
            </a:r>
            <a:endParaRPr lang="es-CL" altLang="es-ES_tradnl"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sp>
        <p:nvSpPr>
          <p:cNvPr id="5" name="1 Título">
            <a:extLst>
              <a:ext uri="{FF2B5EF4-FFF2-40B4-BE49-F238E27FC236}">
                <a16:creationId xmlns:a16="http://schemas.microsoft.com/office/drawing/2014/main" id="{F93F1BEF-7209-454B-B9A0-9D672F65A7D8}"/>
              </a:ext>
            </a:extLst>
          </p:cNvPr>
          <p:cNvSpPr>
            <a:spLocks noGrp="1" noChangeArrowheads="1"/>
          </p:cNvSpPr>
          <p:nvPr>
            <p:ph type="title"/>
          </p:nvPr>
        </p:nvSpPr>
        <p:spPr>
          <a:xfrm>
            <a:off x="503238" y="301625"/>
            <a:ext cx="9069387" cy="1260475"/>
          </a:xfrm>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7" name="1 Título">
            <a:extLst>
              <a:ext uri="{FF2B5EF4-FFF2-40B4-BE49-F238E27FC236}">
                <a16:creationId xmlns:a16="http://schemas.microsoft.com/office/drawing/2014/main" id="{0DCFD704-2EE5-5146-8D5F-2D794C2293DB}"/>
              </a:ext>
            </a:extLst>
          </p:cNvPr>
          <p:cNvSpPr txBox="1">
            <a:spLocks noChangeArrowheads="1"/>
          </p:cNvSpPr>
          <p:nvPr/>
        </p:nvSpPr>
        <p:spPr bwMode="auto">
          <a:xfrm>
            <a:off x="719832" y="173037"/>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defTabSz="914400" eaLnBrk="1" hangingPunct="1"/>
            <a:r>
              <a:rPr lang="es-CL" altLang="es-ES_tradnl" dirty="0">
                <a:solidFill>
                  <a:schemeClr val="tx1">
                    <a:lumMod val="95000"/>
                    <a:lumOff val="5000"/>
                  </a:schemeClr>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Tree>
    <p:extLst>
      <p:ext uri="{BB962C8B-B14F-4D97-AF65-F5344CB8AC3E}">
        <p14:creationId xmlns:p14="http://schemas.microsoft.com/office/powerpoint/2010/main" val="3825401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4818" name="1 Título">
            <a:extLst>
              <a:ext uri="{FF2B5EF4-FFF2-40B4-BE49-F238E27FC236}">
                <a16:creationId xmlns:a16="http://schemas.microsoft.com/office/drawing/2014/main" id="{E1F5D4E8-9918-8240-8569-1C95DEE74646}"/>
              </a:ext>
            </a:extLst>
          </p:cNvPr>
          <p:cNvSpPr>
            <a:spLocks noGrp="1" noChangeArrowheads="1"/>
          </p:cNvSpPr>
          <p:nvPr>
            <p:ph type="title"/>
          </p:nvPr>
        </p:nvSpPr>
        <p:spPr/>
        <p:txBody>
          <a:bodyPr/>
          <a:lstStyle/>
          <a:p>
            <a:endParaRPr lang="es-CL" altLang="es-ES_tradnl"/>
          </a:p>
        </p:txBody>
      </p:sp>
      <p:sp>
        <p:nvSpPr>
          <p:cNvPr id="34819" name="2 Marcador de contenido">
            <a:extLst>
              <a:ext uri="{FF2B5EF4-FFF2-40B4-BE49-F238E27FC236}">
                <a16:creationId xmlns:a16="http://schemas.microsoft.com/office/drawing/2014/main" id="{476CB81D-3DDD-0648-A84B-081F146DE1EF}"/>
              </a:ext>
            </a:extLst>
          </p:cNvPr>
          <p:cNvSpPr>
            <a:spLocks noGrp="1" noChangeArrowheads="1"/>
          </p:cNvSpPr>
          <p:nvPr>
            <p:ph idx="1"/>
          </p:nvPr>
        </p:nvSpPr>
        <p:spPr/>
        <p:txBody>
          <a:bodyPr/>
          <a:lstStyle/>
          <a:p>
            <a:pPr algn="ctr">
              <a:buFont typeface="Times New Roman" panose="02020603050405020304" pitchFamily="18" charset="0"/>
              <a:buNone/>
            </a:pPr>
            <a:r>
              <a:rPr lang="es-CL" altLang="es-ES_tradnl" sz="7200" b="1"/>
              <a:t>EJERCICIO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75DA86E1-6DA7-B548-A055-DB8FFBCCF4C6}"/>
              </a:ext>
            </a:extLst>
          </p:cNvPr>
          <p:cNvSpPr>
            <a:spLocks noGrp="1" noChangeArrowheads="1"/>
          </p:cNvSpPr>
          <p:nvPr>
            <p:ph type="title"/>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Ejercicio</a:t>
            </a:r>
          </a:p>
        </p:txBody>
      </p:sp>
      <p:sp>
        <p:nvSpPr>
          <p:cNvPr id="35843" name="2 Marcador de contenido">
            <a:extLst>
              <a:ext uri="{FF2B5EF4-FFF2-40B4-BE49-F238E27FC236}">
                <a16:creationId xmlns:a16="http://schemas.microsoft.com/office/drawing/2014/main" id="{CAC5FBB1-75F6-F94B-99AF-B837CC67B0CC}"/>
              </a:ext>
            </a:extLst>
          </p:cNvPr>
          <p:cNvSpPr>
            <a:spLocks noGrp="1" noChangeArrowheads="1"/>
          </p:cNvSpPr>
          <p:nvPr>
            <p:ph idx="1"/>
          </p:nvPr>
        </p:nvSpPr>
        <p:spPr>
          <a:xfrm>
            <a:off x="503238" y="1493838"/>
            <a:ext cx="9069387" cy="5262562"/>
          </a:xfrm>
        </p:spPr>
        <p:txBody>
          <a:bodyPr/>
          <a:lstStyle/>
          <a:p>
            <a:pPr algn="just">
              <a:buFont typeface="Times New Roman" panose="02020603050405020304" pitchFamily="18" charset="0"/>
              <a:buNone/>
            </a:pPr>
            <a:r>
              <a:rPr lang="es-ES" altLang="es-ES_tradnl" sz="2800" dirty="0">
                <a:latin typeface="CMU Serif Roman" panose="02000603000000000000" pitchFamily="2" charset="0"/>
                <a:ea typeface="CMU Serif Roman" panose="02000603000000000000" pitchFamily="2" charset="0"/>
                <a:cs typeface="CMU Serif Roman" panose="02000603000000000000" pitchFamily="2" charset="0"/>
              </a:rPr>
              <a:t>	El Petrolero de la figura de 250.000 Ton, cuando viaja a 20[Nd] se detiene luego de recorrer 30[Mn], calcular su aceleración y el tiempo empleado en detenerse.</a:t>
            </a:r>
            <a:endParaRPr lang="es-CL" altLang="es-ES_tradnl" sz="2800"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pic>
        <p:nvPicPr>
          <p:cNvPr id="35844" name="3 Imagen">
            <a:extLst>
              <a:ext uri="{FF2B5EF4-FFF2-40B4-BE49-F238E27FC236}">
                <a16:creationId xmlns:a16="http://schemas.microsoft.com/office/drawing/2014/main" id="{E954102A-1247-9041-9D4B-634FA640F1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750" y="2779713"/>
            <a:ext cx="7358063"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1 Título">
            <a:extLst>
              <a:ext uri="{FF2B5EF4-FFF2-40B4-BE49-F238E27FC236}">
                <a16:creationId xmlns:a16="http://schemas.microsoft.com/office/drawing/2014/main" id="{9B194A55-6D49-C840-82A6-FC9BE86453C8}"/>
              </a:ext>
            </a:extLst>
          </p:cNvPr>
          <p:cNvSpPr>
            <a:spLocks noGrp="1" noChangeArrowheads="1"/>
          </p:cNvSpPr>
          <p:nvPr>
            <p:ph type="title"/>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Ejercicio</a:t>
            </a:r>
          </a:p>
        </p:txBody>
      </p:sp>
      <p:sp>
        <p:nvSpPr>
          <p:cNvPr id="36867" name="2 Marcador de contenido">
            <a:extLst>
              <a:ext uri="{FF2B5EF4-FFF2-40B4-BE49-F238E27FC236}">
                <a16:creationId xmlns:a16="http://schemas.microsoft.com/office/drawing/2014/main" id="{82C86F0A-6ABB-F645-A4BC-C192AE23CD65}"/>
              </a:ext>
            </a:extLst>
          </p:cNvPr>
          <p:cNvSpPr>
            <a:spLocks noGrp="1" noChangeArrowheads="1"/>
          </p:cNvSpPr>
          <p:nvPr>
            <p:ph idx="1"/>
          </p:nvPr>
        </p:nvSpPr>
        <p:spPr/>
        <p:txBody>
          <a:bodyPr/>
          <a:lstStyle/>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Un buque parte del reposo y  avanza con aceleración constante recorriendo 1,2[Mn] para alcanzar los 25[Nd]. Determinar su aceleración y su rapidez  cuando lleva recorrido 1[km].</a:t>
            </a:r>
            <a:endParaRPr lang="es-CL" altLang="es-ES_tradnl"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spTree>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83C0C7-9BED-4D4A-8E94-61163ED4A24B}"/>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1EBDCC80-F828-EB4B-80E5-E121FCBD7DB9}"/>
              </a:ext>
            </a:extLst>
          </p:cNvPr>
          <p:cNvSpPr>
            <a:spLocks noGrp="1"/>
          </p:cNvSpPr>
          <p:nvPr>
            <p:ph idx="1"/>
          </p:nvPr>
        </p:nvSpPr>
        <p:spPr/>
        <p:txBody>
          <a:bodyPr/>
          <a:lstStyle/>
          <a:p>
            <a:endParaRPr lang="es-CL"/>
          </a:p>
        </p:txBody>
      </p:sp>
    </p:spTree>
    <p:extLst>
      <p:ext uri="{BB962C8B-B14F-4D97-AF65-F5344CB8AC3E}">
        <p14:creationId xmlns:p14="http://schemas.microsoft.com/office/powerpoint/2010/main" val="2770967115"/>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ppt/theme/themeOverride2.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ppt/theme/themeOverride3.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5777</TotalTime>
  <Words>832</Words>
  <Application>Microsoft Macintosh PowerPoint</Application>
  <PresentationFormat>Personalizado</PresentationFormat>
  <Paragraphs>76</Paragraphs>
  <Slides>18</Slides>
  <Notes>5</Notes>
  <HiddenSlides>0</HiddenSlides>
  <MMClips>0</MMClips>
  <ScaleCrop>false</ScaleCrop>
  <HeadingPairs>
    <vt:vector size="8" baseType="variant">
      <vt:variant>
        <vt:lpstr>Fuentes usadas</vt:lpstr>
      </vt:variant>
      <vt:variant>
        <vt:i4>7</vt:i4>
      </vt:variant>
      <vt:variant>
        <vt:lpstr>Tema</vt:lpstr>
      </vt:variant>
      <vt:variant>
        <vt:i4>2</vt:i4>
      </vt:variant>
      <vt:variant>
        <vt:lpstr>Servidores OLE incrustados</vt:lpstr>
      </vt:variant>
      <vt:variant>
        <vt:i4>1</vt:i4>
      </vt:variant>
      <vt:variant>
        <vt:lpstr>Títulos de diapositiva</vt:lpstr>
      </vt:variant>
      <vt:variant>
        <vt:i4>18</vt:i4>
      </vt:variant>
    </vt:vector>
  </HeadingPairs>
  <TitlesOfParts>
    <vt:vector size="28" baseType="lpstr">
      <vt:lpstr>Arial</vt:lpstr>
      <vt:lpstr>Cambria Math</vt:lpstr>
      <vt:lpstr>CMU Serif Roman</vt:lpstr>
      <vt:lpstr>Times New Roman</vt:lpstr>
      <vt:lpstr>Tw Cen MT</vt:lpstr>
      <vt:lpstr>Wingdings</vt:lpstr>
      <vt:lpstr>Wingdings 2</vt:lpstr>
      <vt:lpstr>Tema de Office</vt:lpstr>
      <vt:lpstr>Intermedio</vt:lpstr>
      <vt:lpstr>Equation.DSMT4</vt:lpstr>
      <vt:lpstr>Presentación de PowerPoint</vt:lpstr>
      <vt:lpstr>Objetivo de la clase</vt:lpstr>
      <vt:lpstr>Movimiento rectilíneo uniformemente variado (MRUV)</vt:lpstr>
      <vt:lpstr>Gráfico velocidad vs tiempo</vt:lpstr>
      <vt:lpstr>Presentación de PowerPoint</vt:lpstr>
      <vt:lpstr>Aceleración </vt:lpstr>
      <vt:lpstr>Presentación de PowerPoint</vt:lpstr>
      <vt:lpstr>Ejemplo</vt:lpstr>
      <vt:lpstr>Presentación de PowerPoint</vt:lpstr>
      <vt:lpstr>Aceleración Movimiento en 1D con aceleración constante (MRUA)</vt:lpstr>
      <vt:lpstr>Ejemplo 1D</vt:lpstr>
      <vt:lpstr>Ejemplo 1D</vt:lpstr>
      <vt:lpstr>Movimiento con aceleración constante otras expresiones útiles</vt:lpstr>
      <vt:lpstr>Ejemplo</vt:lpstr>
      <vt:lpstr>Presentación de PowerPoint</vt:lpstr>
      <vt:lpstr>Ejercicio</vt:lpstr>
      <vt:lpstr>Ejercicio</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creator>Usuario de Microsoft Office</dc:creator>
  <cp:lastModifiedBy>Hector Jaime</cp:lastModifiedBy>
  <cp:revision>20</cp:revision>
  <cp:lastPrinted>1601-01-01T00:00:00Z</cp:lastPrinted>
  <dcterms:created xsi:type="dcterms:W3CDTF">2017-03-28T13:02:20Z</dcterms:created>
  <dcterms:modified xsi:type="dcterms:W3CDTF">2026-03-30T15:40:51Z</dcterms:modified>
</cp:coreProperties>
</file>