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82" r:id="rId2"/>
    <p:sldId id="479" r:id="rId3"/>
    <p:sldId id="486" r:id="rId4"/>
    <p:sldId id="489" r:id="rId5"/>
    <p:sldId id="488" r:id="rId6"/>
    <p:sldId id="480" r:id="rId7"/>
    <p:sldId id="484" r:id="rId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9F9F"/>
    <a:srgbClr val="060614"/>
    <a:srgbClr val="669900"/>
    <a:srgbClr val="009900"/>
    <a:srgbClr val="006600"/>
    <a:srgbClr val="3366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500" autoAdjust="0"/>
    <p:restoredTop sz="94604" autoAdjust="0"/>
  </p:normalViewPr>
  <p:slideViewPr>
    <p:cSldViewPr>
      <p:cViewPr varScale="1">
        <p:scale>
          <a:sx n="77" d="100"/>
          <a:sy n="77" d="100"/>
        </p:scale>
        <p:origin x="738" y="90"/>
      </p:cViewPr>
      <p:guideLst>
        <p:guide orient="horz" pos="4065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93614-BE44-46F5-BBF0-DD81801E93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8D3358-747C-4FE3-BFBD-DB973BF90D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E28CA-9310-4760-B686-CD47DB5054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4BCCC9-1707-4073-A4BB-44AAE41D3A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580BF4-7FC8-47D5-8834-F14A9599BD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1B51C-8400-4A6D-819D-D702CAF49F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F91AB2-E6B6-4202-B687-8A787B0D0E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BC660-B761-4549-9008-98772AD18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7CD909-0BF8-4DBB-9C0D-4C201C630A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EB24A1-E0A9-4441-AA68-1B524F7B57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6706B-5BB9-49E3-89C9-3FFCF98256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6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F389B48-127D-4BA0-84F7-03603C17EBF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73263" y="29460"/>
            <a:ext cx="5175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3/1S 2026 (B.).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4925" y="491662"/>
            <a:ext cx="9037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</a:t>
            </a:r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 FECHA/CSO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7544" y="1076437"/>
            <a:ext cx="8424936" cy="530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Defina sotavento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Defina cuadra.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se llama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medida de un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su línea de flotación hasta la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perilla del palo.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Movimiento </a:t>
            </a: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transversal </a:t>
            </a:r>
            <a:r>
              <a:rPr lang="es-C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 buque, </a:t>
            </a: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perpendicular a la crujía., inclinándose alternativamente a </a:t>
            </a:r>
            <a:r>
              <a:rPr lang="es-CL" sz="2400" dirty="0" err="1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Bb</a:t>
            </a:r>
            <a:r>
              <a:rPr lang="es-C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Eb  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se llama la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deformación que sufre el casco de un buque, cuando su proa y popa están más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bajos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 su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centro.</a:t>
            </a:r>
          </a:p>
          <a:p>
            <a:pPr marL="631825" lvl="1" indent="-550863" eaLnBrk="1" hangingPunct="1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Como </a:t>
            </a:r>
            <a:r>
              <a:rPr lang="es-ES_tradnl" sz="2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llama  la medida de un buque desde 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parte inferior de la quilla hasta la cubierta principal o </a:t>
            </a:r>
            <a:r>
              <a:rPr lang="es-ES_tradnl" sz="2400" dirty="0" err="1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contínua</a:t>
            </a:r>
            <a:r>
              <a:rPr lang="es-ES_tradnl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</a:t>
            </a:r>
            <a:endParaRPr lang="es-ES_tradnl" sz="2400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15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7256"/>
          </a:xfrm>
        </p:spPr>
        <p:txBody>
          <a:bodyPr/>
          <a:lstStyle/>
          <a:p>
            <a:r>
              <a:rPr lang="es-MX" sz="2800" dirty="0" smtClean="0">
                <a:solidFill>
                  <a:srgbClr val="FFFF00"/>
                </a:solidFill>
              </a:rPr>
              <a:t>Indique que significa cada imagen según su posición o movimiento</a:t>
            </a:r>
            <a:endParaRPr lang="es-CL" sz="2800" dirty="0">
              <a:solidFill>
                <a:srgbClr val="FFFF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956" t="10829" r="1703" b="10829"/>
          <a:stretch/>
        </p:blipFill>
        <p:spPr>
          <a:xfrm>
            <a:off x="1193920" y="1324498"/>
            <a:ext cx="6552728" cy="131241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394" y="3485516"/>
            <a:ext cx="6552728" cy="267978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327667" y="4684958"/>
            <a:ext cx="1152128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5652120" y="3518547"/>
            <a:ext cx="1296144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1907704" y="2855398"/>
            <a:ext cx="1296144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/>
          <p:cNvSpPr/>
          <p:nvPr/>
        </p:nvSpPr>
        <p:spPr>
          <a:xfrm>
            <a:off x="5580112" y="2836890"/>
            <a:ext cx="1296144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627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63545" y="1250758"/>
            <a:ext cx="5914033" cy="194421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663544" y="374178"/>
            <a:ext cx="59140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Nombre las partes que componen un buque y embarcación</a:t>
            </a:r>
            <a:r>
              <a:rPr lang="es-CL" sz="20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3543" y="3933056"/>
            <a:ext cx="5914033" cy="2088232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3923928" y="4077072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/>
          <p:cNvSpPr/>
          <p:nvPr/>
        </p:nvSpPr>
        <p:spPr>
          <a:xfrm>
            <a:off x="2051720" y="5563183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 14"/>
          <p:cNvSpPr/>
          <p:nvPr/>
        </p:nvSpPr>
        <p:spPr>
          <a:xfrm>
            <a:off x="5580112" y="5563116"/>
            <a:ext cx="1872208" cy="33202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210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74639"/>
          </a:xfrm>
        </p:spPr>
        <p:txBody>
          <a:bodyPr/>
          <a:lstStyle/>
          <a:p>
            <a:r>
              <a:rPr lang="es-MX" sz="6000" dirty="0" smtClean="0">
                <a:solidFill>
                  <a:srgbClr val="FFFF00"/>
                </a:solidFill>
              </a:rPr>
              <a:t/>
            </a:r>
            <a:br>
              <a:rPr lang="es-MX" sz="6000" dirty="0" smtClean="0">
                <a:solidFill>
                  <a:srgbClr val="FFFF00"/>
                </a:solidFill>
              </a:rPr>
            </a:br>
            <a:r>
              <a:rPr lang="es-MX" sz="6000" dirty="0" smtClean="0">
                <a:solidFill>
                  <a:srgbClr val="FFFF00"/>
                </a:solidFill>
              </a:rPr>
              <a:t>BUENA SUERTE.</a:t>
            </a:r>
            <a:endParaRPr lang="es-CL" sz="6000" dirty="0">
              <a:solidFill>
                <a:srgbClr val="FFFF0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987" y="548680"/>
            <a:ext cx="1724025" cy="18669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b="1" dirty="0" smtClean="0">
              <a:solidFill>
                <a:srgbClr val="FFFF00"/>
              </a:solidFill>
            </a:endParaRPr>
          </a:p>
          <a:p>
            <a:r>
              <a:rPr lang="es-CL" b="1" dirty="0" smtClean="0">
                <a:solidFill>
                  <a:srgbClr val="FFFF00"/>
                </a:solidFill>
              </a:rPr>
              <a:t>NÁUTICA </a:t>
            </a:r>
            <a:r>
              <a:rPr lang="es-CL" b="1" dirty="0">
                <a:solidFill>
                  <a:srgbClr val="FFFF00"/>
                </a:solidFill>
              </a:rPr>
              <a:t>Y </a:t>
            </a:r>
            <a:r>
              <a:rPr lang="es-CL" b="1" dirty="0" smtClean="0">
                <a:solidFill>
                  <a:srgbClr val="FFFF00"/>
                </a:solidFill>
              </a:rPr>
              <a:t>MARINERÍA</a:t>
            </a:r>
            <a:endParaRPr lang="es-C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53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18864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Sotavento.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Término que indica el sentido por donde se va el viento, con respecto a un observador situado en el buque</a:t>
            </a:r>
            <a:r>
              <a:rPr lang="es-MX" dirty="0">
                <a:solidFill>
                  <a:srgbClr val="000000"/>
                </a:solidFill>
                <a:latin typeface="JNCYN V+ Myriad Pro"/>
              </a:rPr>
              <a:t>. </a:t>
            </a:r>
            <a:endParaRPr lang="es-CL" dirty="0"/>
          </a:p>
        </p:txBody>
      </p:sp>
      <p:sp>
        <p:nvSpPr>
          <p:cNvPr id="3" name="Rectángulo 2"/>
          <p:cNvSpPr/>
          <p:nvPr/>
        </p:nvSpPr>
        <p:spPr>
          <a:xfrm>
            <a:off x="461780" y="850728"/>
            <a:ext cx="8502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Cuadra.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Sector centro del buque y que está comprendido entre la amura y la aleta.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61780" y="1512816"/>
            <a:ext cx="83586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Guinda.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Distancia que hay desde la </a:t>
            </a:r>
            <a:r>
              <a:rPr lang="es-MX" dirty="0" smtClean="0">
                <a:solidFill>
                  <a:srgbClr val="FFFF00"/>
                </a:solidFill>
                <a:latin typeface="JNCYN V+ Myriad Pro"/>
              </a:rPr>
              <a:t>línea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de flotación hasta la perilla </a:t>
            </a:r>
            <a:r>
              <a:rPr lang="es-MX" dirty="0">
                <a:solidFill>
                  <a:srgbClr val="000000"/>
                </a:solidFill>
                <a:latin typeface="JNCYN V+ Myriad Pro"/>
              </a:rPr>
              <a:t>del palo. </a:t>
            </a:r>
            <a:endParaRPr lang="es-CL" dirty="0"/>
          </a:p>
        </p:txBody>
      </p:sp>
      <p:sp>
        <p:nvSpPr>
          <p:cNvPr id="6" name="Rectángulo 5"/>
          <p:cNvSpPr/>
          <p:nvPr/>
        </p:nvSpPr>
        <p:spPr>
          <a:xfrm>
            <a:off x="461779" y="1897905"/>
            <a:ext cx="8502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Balance.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Movimiento transversal del buque, perpendicular a la crujía, inclinándose (escorando) alternativamente a babor y estribor.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61779" y="2559993"/>
            <a:ext cx="85027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Quebranto.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Es la deformación que sufre el casco de un buque cuando sus extremos de proa y popa están más bajos que el centro del buque, producto que éste se encuentra sobre la cresta de una ola.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61778" y="3607170"/>
            <a:ext cx="83586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FF00"/>
                </a:solidFill>
                <a:latin typeface="GPYGX B+ Myriad Pro"/>
              </a:rPr>
              <a:t>Puntal. </a:t>
            </a:r>
            <a:r>
              <a:rPr lang="es-MX" dirty="0">
                <a:solidFill>
                  <a:srgbClr val="FFFF00"/>
                </a:solidFill>
                <a:latin typeface="JNCYN V+ Myriad Pro"/>
              </a:rPr>
              <a:t>Es la altura de un buque, medida desde la parte inferior de la quilla hasta la cubierta principal o </a:t>
            </a:r>
            <a:r>
              <a:rPr lang="es-MX" dirty="0" err="1" smtClean="0">
                <a:solidFill>
                  <a:srgbClr val="FFFF00"/>
                </a:solidFill>
                <a:latin typeface="JNCYN V+ Myriad Pro"/>
              </a:rPr>
              <a:t>contínua</a:t>
            </a:r>
            <a:r>
              <a:rPr lang="es-MX" dirty="0" smtClean="0">
                <a:solidFill>
                  <a:srgbClr val="FFFF00"/>
                </a:solidFill>
                <a:latin typeface="JNCYN V+ Myriad Pro"/>
              </a:rPr>
              <a:t>. 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61778" y="4380646"/>
            <a:ext cx="70625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FFFF00"/>
                </a:solidFill>
                <a:latin typeface="GPYGX B+ Myriad Pro"/>
              </a:rPr>
              <a:t>Toldilla - alcázar- pulpito - combés </a:t>
            </a:r>
            <a:r>
              <a:rPr lang="es-CL" dirty="0" smtClean="0">
                <a:solidFill>
                  <a:srgbClr val="FFFF00"/>
                </a:solidFill>
                <a:latin typeface="GPYGX B+ Myriad Pro"/>
              </a:rPr>
              <a:t>– castillo / escorado - adrizado</a:t>
            </a:r>
            <a:endParaRPr lang="es-CL" dirty="0">
              <a:solidFill>
                <a:srgbClr val="FFFF00"/>
              </a:solidFill>
              <a:latin typeface="GPYGX B+ Myriad Pro"/>
            </a:endParaRPr>
          </a:p>
          <a:p>
            <a:r>
              <a:rPr lang="es-CL" dirty="0">
                <a:solidFill>
                  <a:srgbClr val="FFFF00"/>
                </a:solidFill>
                <a:latin typeface="GPYGX B+ Myriad Pro"/>
              </a:rPr>
              <a:t>Roda - borda - quilla – </a:t>
            </a:r>
            <a:r>
              <a:rPr lang="es-CL" dirty="0" smtClean="0">
                <a:solidFill>
                  <a:srgbClr val="FFFF00"/>
                </a:solidFill>
                <a:latin typeface="GPYGX B+ Myriad Pro"/>
              </a:rPr>
              <a:t>codaste / balance – cabeceo.</a:t>
            </a:r>
            <a:endParaRPr lang="es-CL" dirty="0">
              <a:solidFill>
                <a:srgbClr val="FFFF00"/>
              </a:solidFill>
              <a:latin typeface="GPYGX B+ Myriad Pro"/>
            </a:endParaRPr>
          </a:p>
          <a:p>
            <a:r>
              <a:rPr lang="es-MX" dirty="0">
                <a:solidFill>
                  <a:srgbClr val="FFFF00"/>
                </a:solidFill>
                <a:latin typeface="GPYGX B+ Myriad Pro"/>
              </a:rPr>
              <a:t>Espejo - mamparos.</a:t>
            </a:r>
          </a:p>
          <a:p>
            <a:r>
              <a:rPr lang="es-MX" dirty="0">
                <a:solidFill>
                  <a:srgbClr val="FFFF00"/>
                </a:solidFill>
                <a:latin typeface="GPYGX B+ Myriad Pro"/>
              </a:rPr>
              <a:t>Cuaderna de popa - cuaderna maestra - cuaderna de proa.</a:t>
            </a:r>
            <a:endParaRPr lang="es-C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82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988840"/>
            <a:ext cx="7226985" cy="345638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79912" y="3395936"/>
            <a:ext cx="1656184" cy="3162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3635896" y="5119314"/>
            <a:ext cx="2016224" cy="3259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323528" y="46716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s-CL" dirty="0">
                <a:solidFill>
                  <a:srgbClr val="FFFF00"/>
                </a:solidFill>
              </a:rPr>
              <a:t>Largo del buque, medido entre las perpendiculares bajadas desde los puntos de intersección de la proa y popa con la línea de flotación. Se mide en pies o metros.</a:t>
            </a:r>
          </a:p>
        </p:txBody>
      </p:sp>
    </p:spTree>
    <p:extLst>
      <p:ext uri="{BB962C8B-B14F-4D97-AF65-F5344CB8AC3E}">
        <p14:creationId xmlns:p14="http://schemas.microsoft.com/office/powerpoint/2010/main" val="2678678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87" y="4077072"/>
            <a:ext cx="5616624" cy="144906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t="11984" r="2528" b="4170"/>
          <a:stretch/>
        </p:blipFill>
        <p:spPr>
          <a:xfrm>
            <a:off x="1389582" y="1700808"/>
            <a:ext cx="5914033" cy="183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94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7396</TotalTime>
  <Words>343</Words>
  <Application>Microsoft Office PowerPoint</Application>
  <PresentationFormat>Presentación en pantalla 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GPYGX B+ Myriad Pro</vt:lpstr>
      <vt:lpstr>JNCYN V+ Myriad Pro</vt:lpstr>
      <vt:lpstr>Times New Roman</vt:lpstr>
      <vt:lpstr>Diseño predeterminado</vt:lpstr>
      <vt:lpstr>Presentación de PowerPoint</vt:lpstr>
      <vt:lpstr>Indique que significa cada imagen según su posición o movimiento</vt:lpstr>
      <vt:lpstr>Presentación de PowerPoint</vt:lpstr>
      <vt:lpstr> BUENA SUERTE.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I10 Coordinador Académico PAC. (SOM) Milán Henríquez Poblete</cp:lastModifiedBy>
  <cp:revision>308</cp:revision>
  <dcterms:created xsi:type="dcterms:W3CDTF">2009-03-31T12:44:40Z</dcterms:created>
  <dcterms:modified xsi:type="dcterms:W3CDTF">2026-03-09T14:44:20Z</dcterms:modified>
</cp:coreProperties>
</file>