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64" r:id="rId2"/>
    <p:sldId id="276" r:id="rId3"/>
    <p:sldId id="280" r:id="rId4"/>
    <p:sldId id="293" r:id="rId5"/>
    <p:sldId id="292" r:id="rId6"/>
    <p:sldId id="291" r:id="rId7"/>
    <p:sldId id="290" r:id="rId8"/>
    <p:sldId id="289" r:id="rId9"/>
    <p:sldId id="288" r:id="rId10"/>
    <p:sldId id="287" r:id="rId11"/>
    <p:sldId id="286" r:id="rId12"/>
    <p:sldId id="285" r:id="rId13"/>
    <p:sldId id="284" r:id="rId14"/>
    <p:sldId id="283" r:id="rId15"/>
    <p:sldId id="282" r:id="rId16"/>
    <p:sldId id="281" r:id="rId17"/>
    <p:sldId id="298" r:id="rId18"/>
    <p:sldId id="297" r:id="rId19"/>
    <p:sldId id="301" r:id="rId2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autoAdjust="0"/>
  </p:normalViewPr>
  <p:slideViewPr>
    <p:cSldViewPr snapToGrid="0">
      <p:cViewPr varScale="1">
        <p:scale>
          <a:sx n="72" d="100"/>
          <a:sy n="72" d="100"/>
        </p:scale>
        <p:origin x="-96" y="-12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04-07-2023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2475999159"/>
      </p:ext>
    </p:extLst>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4289014778"/>
      </p:ext>
    </p:extLst>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694958633"/>
      </p:ext>
    </p:extLst>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236337645"/>
      </p:ext>
    </p:extLst>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613745038"/>
      </p:ext>
    </p:extLst>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523597489"/>
      </p:ext>
    </p:extLst>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33194000"/>
      </p:ext>
    </p:extLst>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2414343172"/>
      </p:ext>
    </p:extLst>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8476429"/>
      </p:ext>
    </p:extLst>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00359336"/>
      </p:ext>
    </p:extLst>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426461007"/>
      </p:ext>
    </p:extLst>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04-07-2023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d"/>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PLANIFICACION</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04 DE JULIO</a:t>
            </a:r>
            <a:r>
              <a:rPr lang="es-CL" altLang="es-CL" sz="1600" b="1" dirty="0" smtClean="0">
                <a:solidFill>
                  <a:srgbClr val="002060"/>
                </a:solidFill>
                <a:latin typeface="Arial Black" panose="020B0A04020102020204" pitchFamily="34" charset="0"/>
              </a:rPr>
              <a:t>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7"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0"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13343365"/>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 name="16 Rectángulo"/>
          <p:cNvSpPr/>
          <p:nvPr/>
        </p:nvSpPr>
        <p:spPr>
          <a:xfrm>
            <a:off x="731520" y="1175658"/>
            <a:ext cx="10450286" cy="3139321"/>
          </a:xfrm>
          <a:prstGeom prst="rect">
            <a:avLst/>
          </a:prstGeom>
        </p:spPr>
        <p:txBody>
          <a:bodyPr wrap="square">
            <a:spAutoFit/>
          </a:bodyPr>
          <a:lstStyle/>
          <a:p>
            <a:pPr algn="ctr"/>
            <a:r>
              <a:rPr lang="es-CL" b="1" dirty="0" smtClean="0">
                <a:solidFill>
                  <a:schemeClr val="tx2"/>
                </a:solidFill>
              </a:rPr>
              <a:t>PASOS DE CONDUCCIÓN TÁCTICA </a:t>
            </a:r>
            <a:endParaRPr lang="es-CL" b="1" dirty="0" smtClean="0">
              <a:solidFill>
                <a:schemeClr val="tx2"/>
              </a:solidFill>
            </a:endParaRPr>
          </a:p>
          <a:p>
            <a:r>
              <a:rPr lang="es-CL" dirty="0" smtClean="0">
                <a:solidFill>
                  <a:schemeClr val="tx2"/>
                </a:solidFill>
              </a:rPr>
              <a:t>.- </a:t>
            </a:r>
            <a:r>
              <a:rPr lang="es-CL" dirty="0" smtClean="0">
                <a:solidFill>
                  <a:schemeClr val="tx2"/>
                </a:solidFill>
              </a:rPr>
              <a:t>Generalidades. Para la Conducción Táctica se debe seguir una secuencia lógica de pasos que debe cumplir un Comandante de Unidad mientras recibe, prepara y cumple una determinada misión. Esta secuencia de eventos o pasos permite un mejor empleo del tiempo, de los medios humanos y materiales puestos a su disposición. De acuerdo a las circunstancias, el tipo de acción y el nivel de mando, el orden de ejecución de los pasos de conducción táctica pueden variar, en circunstancias apremiantes no será posible o necesario cumplirlos todos. En general, se puede decir que el tiempo disponible es el factor determinante para el seguimiento de ellos</a:t>
            </a:r>
            <a:r>
              <a:rPr lang="es-CL" dirty="0" smtClean="0">
                <a:solidFill>
                  <a:schemeClr val="tx2"/>
                </a:solidFill>
              </a:rPr>
              <a:t>.</a:t>
            </a:r>
          </a:p>
          <a:p>
            <a:r>
              <a:rPr lang="es-CL" dirty="0" smtClean="0">
                <a:solidFill>
                  <a:schemeClr val="tx2"/>
                </a:solidFill>
              </a:rPr>
              <a:t>Hay que tener cuidado de utilizar la siglas nemotécnicas </a:t>
            </a:r>
            <a:r>
              <a:rPr lang="es-CL" b="1" dirty="0" smtClean="0">
                <a:solidFill>
                  <a:schemeClr val="tx2"/>
                </a:solidFill>
              </a:rPr>
              <a:t>PACTAC, OFUEDA, AOPOA o METT</a:t>
            </a:r>
            <a:r>
              <a:rPr lang="es-CL" dirty="0" smtClean="0">
                <a:solidFill>
                  <a:schemeClr val="tx2"/>
                </a:solidFill>
              </a:rPr>
              <a:t>, sin entender cuales son sus reales significados, dimensiones y empleos, quedándonos sólo en el significado simple de ellas, que por si solas no explican nada y nos limitan en nuestro proceso de planificación y posterior resolución.</a:t>
            </a:r>
            <a:endParaRPr lang="es-CL" dirty="0">
              <a:solidFill>
                <a:schemeClr val="tx2"/>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15 Rectángulo"/>
          <p:cNvSpPr/>
          <p:nvPr/>
        </p:nvSpPr>
        <p:spPr>
          <a:xfrm>
            <a:off x="692331" y="940527"/>
            <a:ext cx="10593977" cy="5078313"/>
          </a:xfrm>
          <a:prstGeom prst="rect">
            <a:avLst/>
          </a:prstGeom>
        </p:spPr>
        <p:txBody>
          <a:bodyPr wrap="square">
            <a:spAutoFit/>
          </a:bodyPr>
          <a:lstStyle/>
          <a:p>
            <a:r>
              <a:rPr lang="es-CL" dirty="0" smtClean="0">
                <a:solidFill>
                  <a:schemeClr val="tx2"/>
                </a:solidFill>
              </a:rPr>
              <a:t>Los pasos de conducción táctica son los siguientes: </a:t>
            </a:r>
            <a:endParaRPr lang="es-CL" dirty="0" smtClean="0">
              <a:solidFill>
                <a:schemeClr val="tx2"/>
              </a:solidFill>
            </a:endParaRPr>
          </a:p>
          <a:p>
            <a:r>
              <a:rPr lang="es-CL" b="1" dirty="0" smtClean="0">
                <a:solidFill>
                  <a:schemeClr val="tx2"/>
                </a:solidFill>
              </a:rPr>
              <a:t>1</a:t>
            </a:r>
            <a:r>
              <a:rPr lang="es-CL" b="1" dirty="0" smtClean="0">
                <a:solidFill>
                  <a:schemeClr val="tx2"/>
                </a:solidFill>
              </a:rPr>
              <a:t>.- Planificación Inicial. </a:t>
            </a:r>
            <a:endParaRPr lang="es-CL" b="1" dirty="0" smtClean="0">
              <a:solidFill>
                <a:schemeClr val="tx2"/>
              </a:solidFill>
            </a:endParaRPr>
          </a:p>
          <a:p>
            <a:r>
              <a:rPr lang="es-CL" dirty="0" smtClean="0">
                <a:solidFill>
                  <a:schemeClr val="tx2"/>
                </a:solidFill>
              </a:rPr>
              <a:t>a.- Distribuir el tiempo.</a:t>
            </a:r>
          </a:p>
          <a:p>
            <a:r>
              <a:rPr lang="es-CL" dirty="0" smtClean="0">
                <a:solidFill>
                  <a:schemeClr val="tx2"/>
                </a:solidFill>
              </a:rPr>
              <a:t>b</a:t>
            </a:r>
            <a:r>
              <a:rPr lang="es-CL" dirty="0" smtClean="0">
                <a:solidFill>
                  <a:schemeClr val="tx2"/>
                </a:solidFill>
              </a:rPr>
              <a:t>.- Efectuar una Apreciación preliminar de la Situación. </a:t>
            </a:r>
            <a:endParaRPr lang="es-CL" dirty="0" smtClean="0">
              <a:solidFill>
                <a:schemeClr val="tx2"/>
              </a:solidFill>
            </a:endParaRPr>
          </a:p>
          <a:p>
            <a:r>
              <a:rPr lang="es-CL" dirty="0" smtClean="0">
                <a:solidFill>
                  <a:schemeClr val="tx2"/>
                </a:solidFill>
              </a:rPr>
              <a:t>c</a:t>
            </a:r>
            <a:r>
              <a:rPr lang="es-CL" dirty="0" smtClean="0">
                <a:solidFill>
                  <a:schemeClr val="tx2"/>
                </a:solidFill>
              </a:rPr>
              <a:t>.- Establecer un Plan Tentativo. </a:t>
            </a:r>
            <a:endParaRPr lang="es-CL" dirty="0" smtClean="0">
              <a:solidFill>
                <a:schemeClr val="tx2"/>
              </a:solidFill>
            </a:endParaRPr>
          </a:p>
          <a:p>
            <a:r>
              <a:rPr lang="es-CL" b="1" dirty="0" smtClean="0">
                <a:solidFill>
                  <a:schemeClr val="tx2"/>
                </a:solidFill>
              </a:rPr>
              <a:t>2</a:t>
            </a:r>
            <a:r>
              <a:rPr lang="es-CL" b="1" dirty="0" smtClean="0">
                <a:solidFill>
                  <a:schemeClr val="tx2"/>
                </a:solidFill>
              </a:rPr>
              <a:t>.- Preparación. </a:t>
            </a:r>
            <a:endParaRPr lang="es-CL" b="1" dirty="0" smtClean="0">
              <a:solidFill>
                <a:schemeClr val="tx2"/>
              </a:solidFill>
            </a:endParaRPr>
          </a:p>
          <a:p>
            <a:r>
              <a:rPr lang="es-CL" dirty="0" smtClean="0">
                <a:solidFill>
                  <a:schemeClr val="tx2"/>
                </a:solidFill>
              </a:rPr>
              <a:t>a</a:t>
            </a:r>
            <a:r>
              <a:rPr lang="es-CL" dirty="0" smtClean="0">
                <a:solidFill>
                  <a:schemeClr val="tx2"/>
                </a:solidFill>
              </a:rPr>
              <a:t>.- Para movimientos de la Unidad. </a:t>
            </a:r>
            <a:endParaRPr lang="es-CL" dirty="0" smtClean="0">
              <a:solidFill>
                <a:schemeClr val="tx2"/>
              </a:solidFill>
            </a:endParaRPr>
          </a:p>
          <a:p>
            <a:r>
              <a:rPr lang="es-CL" dirty="0" smtClean="0">
                <a:solidFill>
                  <a:schemeClr val="tx2"/>
                </a:solidFill>
              </a:rPr>
              <a:t>b</a:t>
            </a:r>
            <a:r>
              <a:rPr lang="es-CL" dirty="0" smtClean="0">
                <a:solidFill>
                  <a:schemeClr val="tx2"/>
                </a:solidFill>
              </a:rPr>
              <a:t>.- Para efectuar un reconocimiento. </a:t>
            </a:r>
            <a:endParaRPr lang="es-CL" dirty="0" smtClean="0">
              <a:solidFill>
                <a:schemeClr val="tx2"/>
              </a:solidFill>
            </a:endParaRPr>
          </a:p>
          <a:p>
            <a:r>
              <a:rPr lang="es-CL" dirty="0" smtClean="0">
                <a:solidFill>
                  <a:schemeClr val="tx2"/>
                </a:solidFill>
              </a:rPr>
              <a:t>c</a:t>
            </a:r>
            <a:r>
              <a:rPr lang="es-CL" dirty="0" smtClean="0">
                <a:solidFill>
                  <a:schemeClr val="tx2"/>
                </a:solidFill>
              </a:rPr>
              <a:t>.- Para efectuar coordinaciones. </a:t>
            </a:r>
            <a:endParaRPr lang="es-CL" dirty="0" smtClean="0">
              <a:solidFill>
                <a:schemeClr val="tx2"/>
              </a:solidFill>
            </a:endParaRPr>
          </a:p>
          <a:p>
            <a:r>
              <a:rPr lang="es-CL" b="1" dirty="0" smtClean="0">
                <a:solidFill>
                  <a:schemeClr val="tx2"/>
                </a:solidFill>
              </a:rPr>
              <a:t>3</a:t>
            </a:r>
            <a:r>
              <a:rPr lang="es-CL" b="1" dirty="0" smtClean="0">
                <a:solidFill>
                  <a:schemeClr val="tx2"/>
                </a:solidFill>
              </a:rPr>
              <a:t>.- Reconocimiento. </a:t>
            </a:r>
            <a:endParaRPr lang="es-CL" b="1" dirty="0" smtClean="0">
              <a:solidFill>
                <a:schemeClr val="tx2"/>
              </a:solidFill>
            </a:endParaRPr>
          </a:p>
          <a:p>
            <a:r>
              <a:rPr lang="es-CL" dirty="0" smtClean="0">
                <a:solidFill>
                  <a:schemeClr val="tx2"/>
                </a:solidFill>
              </a:rPr>
              <a:t>a</a:t>
            </a:r>
            <a:r>
              <a:rPr lang="es-CL" dirty="0" smtClean="0">
                <a:solidFill>
                  <a:schemeClr val="tx2"/>
                </a:solidFill>
              </a:rPr>
              <a:t>.- Complementar la Apreciación de la Situación. </a:t>
            </a:r>
          </a:p>
          <a:p>
            <a:r>
              <a:rPr lang="es-CL" dirty="0" smtClean="0">
                <a:solidFill>
                  <a:schemeClr val="tx2"/>
                </a:solidFill>
              </a:rPr>
              <a:t> </a:t>
            </a:r>
            <a:r>
              <a:rPr lang="es-CL" dirty="0" smtClean="0">
                <a:solidFill>
                  <a:schemeClr val="tx2"/>
                </a:solidFill>
              </a:rPr>
              <a:t>b.- Determinar una posición ventajosa en el terreno para emitir la Orden de Operaciones. </a:t>
            </a:r>
            <a:endParaRPr lang="es-CL" dirty="0" smtClean="0">
              <a:solidFill>
                <a:schemeClr val="tx2"/>
              </a:solidFill>
            </a:endParaRPr>
          </a:p>
          <a:p>
            <a:r>
              <a:rPr lang="es-CL" b="1" dirty="0" smtClean="0">
                <a:solidFill>
                  <a:schemeClr val="tx2"/>
                </a:solidFill>
              </a:rPr>
              <a:t>4</a:t>
            </a:r>
            <a:r>
              <a:rPr lang="es-CL" b="1" dirty="0" smtClean="0">
                <a:solidFill>
                  <a:schemeClr val="tx2"/>
                </a:solidFill>
              </a:rPr>
              <a:t>.- Coordinación. </a:t>
            </a:r>
            <a:endParaRPr lang="es-CL" b="1" dirty="0" smtClean="0">
              <a:solidFill>
                <a:schemeClr val="tx2"/>
              </a:solidFill>
            </a:endParaRPr>
          </a:p>
          <a:p>
            <a:r>
              <a:rPr lang="es-CL" dirty="0" smtClean="0">
                <a:solidFill>
                  <a:schemeClr val="tx2"/>
                </a:solidFill>
              </a:rPr>
              <a:t>a</a:t>
            </a:r>
            <a:r>
              <a:rPr lang="es-CL" dirty="0" smtClean="0">
                <a:solidFill>
                  <a:schemeClr val="tx2"/>
                </a:solidFill>
              </a:rPr>
              <a:t>.- Con unidades adyacentes. </a:t>
            </a:r>
            <a:endParaRPr lang="es-CL" dirty="0" smtClean="0">
              <a:solidFill>
                <a:schemeClr val="tx2"/>
              </a:solidFill>
            </a:endParaRPr>
          </a:p>
          <a:p>
            <a:r>
              <a:rPr lang="es-CL" dirty="0" smtClean="0">
                <a:solidFill>
                  <a:schemeClr val="tx2"/>
                </a:solidFill>
              </a:rPr>
              <a:t>b</a:t>
            </a:r>
            <a:r>
              <a:rPr lang="es-CL" dirty="0" smtClean="0">
                <a:solidFill>
                  <a:schemeClr val="tx2"/>
                </a:solidFill>
              </a:rPr>
              <a:t>.- Con unidades de Apoyo. </a:t>
            </a:r>
            <a:endParaRPr lang="es-CL" dirty="0" smtClean="0">
              <a:solidFill>
                <a:schemeClr val="tx2"/>
              </a:solidFill>
            </a:endParaRPr>
          </a:p>
          <a:p>
            <a:r>
              <a:rPr lang="es-CL" b="1" dirty="0" smtClean="0">
                <a:solidFill>
                  <a:schemeClr val="tx2"/>
                </a:solidFill>
              </a:rPr>
              <a:t>5</a:t>
            </a:r>
            <a:r>
              <a:rPr lang="es-CL" b="1" dirty="0" smtClean="0">
                <a:solidFill>
                  <a:schemeClr val="tx2"/>
                </a:solidFill>
              </a:rPr>
              <a:t>.- Planificación Final. </a:t>
            </a:r>
            <a:endParaRPr lang="es-CL" b="1" dirty="0" smtClean="0">
              <a:solidFill>
                <a:schemeClr val="tx2"/>
              </a:solidFill>
            </a:endParaRPr>
          </a:p>
          <a:p>
            <a:r>
              <a:rPr lang="es-CL" b="1" dirty="0" smtClean="0">
                <a:solidFill>
                  <a:schemeClr val="tx2"/>
                </a:solidFill>
              </a:rPr>
              <a:t>6</a:t>
            </a:r>
            <a:r>
              <a:rPr lang="es-CL" b="1" dirty="0" smtClean="0">
                <a:solidFill>
                  <a:schemeClr val="tx2"/>
                </a:solidFill>
              </a:rPr>
              <a:t>.- Emisión de la Orden de Operaciones. </a:t>
            </a:r>
            <a:endParaRPr lang="es-CL" b="1" dirty="0" smtClean="0">
              <a:solidFill>
                <a:schemeClr val="tx2"/>
              </a:solidFill>
            </a:endParaRPr>
          </a:p>
          <a:p>
            <a:r>
              <a:rPr lang="es-CL" b="1" dirty="0" smtClean="0">
                <a:solidFill>
                  <a:schemeClr val="tx2"/>
                </a:solidFill>
              </a:rPr>
              <a:t>7</a:t>
            </a:r>
            <a:r>
              <a:rPr lang="es-CL" b="1" dirty="0" smtClean="0">
                <a:solidFill>
                  <a:schemeClr val="tx2"/>
                </a:solidFill>
              </a:rPr>
              <a:t>.- Supervisión.</a:t>
            </a:r>
            <a:endParaRPr lang="es-CL" b="1" dirty="0">
              <a:solidFill>
                <a:schemeClr val="tx2"/>
              </a:solidFill>
            </a:endParaRPr>
          </a:p>
        </p:txBody>
      </p:sp>
      <p:sp>
        <p:nvSpPr>
          <p:cNvPr id="17"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8"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wipe(right)">
                                      <p:cBhvr>
                                        <p:cTn id="7" dur="500"/>
                                        <p:tgtEl>
                                          <p:spTgt spid="16">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xEl>
                                              <p:pRg st="1" end="1"/>
                                            </p:txEl>
                                          </p:spTgt>
                                        </p:tgtEl>
                                        <p:attrNameLst>
                                          <p:attrName>style.visibility</p:attrName>
                                        </p:attrNameLst>
                                      </p:cBhvr>
                                      <p:to>
                                        <p:strVal val="visible"/>
                                      </p:to>
                                    </p:set>
                                    <p:animEffect transition="in" filter="wipe(down)">
                                      <p:cBhvr>
                                        <p:cTn id="10" dur="500"/>
                                        <p:tgtEl>
                                          <p:spTgt spid="1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animEffect transition="in" filter="wipe(down)">
                                      <p:cBhvr>
                                        <p:cTn id="15" dur="500"/>
                                        <p:tgtEl>
                                          <p:spTgt spid="16">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6">
                                            <p:txEl>
                                              <p:pRg st="3" end="3"/>
                                            </p:txEl>
                                          </p:spTgt>
                                        </p:tgtEl>
                                        <p:attrNameLst>
                                          <p:attrName>style.visibility</p:attrName>
                                        </p:attrNameLst>
                                      </p:cBhvr>
                                      <p:to>
                                        <p:strVal val="visible"/>
                                      </p:to>
                                    </p:set>
                                    <p:animEffect transition="in" filter="wipe(down)">
                                      <p:cBhvr>
                                        <p:cTn id="18" dur="500"/>
                                        <p:tgtEl>
                                          <p:spTgt spid="16">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6">
                                            <p:txEl>
                                              <p:pRg st="4" end="4"/>
                                            </p:txEl>
                                          </p:spTgt>
                                        </p:tgtEl>
                                        <p:attrNameLst>
                                          <p:attrName>style.visibility</p:attrName>
                                        </p:attrNameLst>
                                      </p:cBhvr>
                                      <p:to>
                                        <p:strVal val="visible"/>
                                      </p:to>
                                    </p:set>
                                    <p:animEffect transition="in" filter="wipe(down)">
                                      <p:cBhvr>
                                        <p:cTn id="21" dur="500"/>
                                        <p:tgtEl>
                                          <p:spTgt spid="16">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6">
                                            <p:txEl>
                                              <p:pRg st="5" end="5"/>
                                            </p:txEl>
                                          </p:spTgt>
                                        </p:tgtEl>
                                        <p:attrNameLst>
                                          <p:attrName>style.visibility</p:attrName>
                                        </p:attrNameLst>
                                      </p:cBhvr>
                                      <p:to>
                                        <p:strVal val="visible"/>
                                      </p:to>
                                    </p:set>
                                    <p:animEffect transition="in" filter="wipe(down)">
                                      <p:cBhvr>
                                        <p:cTn id="26" dur="500"/>
                                        <p:tgtEl>
                                          <p:spTgt spid="16">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6">
                                            <p:txEl>
                                              <p:pRg st="6" end="6"/>
                                            </p:txEl>
                                          </p:spTgt>
                                        </p:tgtEl>
                                        <p:attrNameLst>
                                          <p:attrName>style.visibility</p:attrName>
                                        </p:attrNameLst>
                                      </p:cBhvr>
                                      <p:to>
                                        <p:strVal val="visible"/>
                                      </p:to>
                                    </p:set>
                                    <p:animEffect transition="in" filter="wipe(down)">
                                      <p:cBhvr>
                                        <p:cTn id="31" dur="500"/>
                                        <p:tgtEl>
                                          <p:spTgt spid="16">
                                            <p:txEl>
                                              <p:pRg st="6" end="6"/>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6">
                                            <p:txEl>
                                              <p:pRg st="7" end="7"/>
                                            </p:txEl>
                                          </p:spTgt>
                                        </p:tgtEl>
                                        <p:attrNameLst>
                                          <p:attrName>style.visibility</p:attrName>
                                        </p:attrNameLst>
                                      </p:cBhvr>
                                      <p:to>
                                        <p:strVal val="visible"/>
                                      </p:to>
                                    </p:set>
                                    <p:animEffect transition="in" filter="wipe(down)">
                                      <p:cBhvr>
                                        <p:cTn id="34" dur="500"/>
                                        <p:tgtEl>
                                          <p:spTgt spid="16">
                                            <p:txEl>
                                              <p:pRg st="7" end="7"/>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6">
                                            <p:txEl>
                                              <p:pRg st="8" end="8"/>
                                            </p:txEl>
                                          </p:spTgt>
                                        </p:tgtEl>
                                        <p:attrNameLst>
                                          <p:attrName>style.visibility</p:attrName>
                                        </p:attrNameLst>
                                      </p:cBhvr>
                                      <p:to>
                                        <p:strVal val="visible"/>
                                      </p:to>
                                    </p:set>
                                    <p:animEffect transition="in" filter="wipe(down)">
                                      <p:cBhvr>
                                        <p:cTn id="37" dur="500"/>
                                        <p:tgtEl>
                                          <p:spTgt spid="16">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6">
                                            <p:txEl>
                                              <p:pRg st="9" end="9"/>
                                            </p:txEl>
                                          </p:spTgt>
                                        </p:tgtEl>
                                        <p:attrNameLst>
                                          <p:attrName>style.visibility</p:attrName>
                                        </p:attrNameLst>
                                      </p:cBhvr>
                                      <p:to>
                                        <p:strVal val="visible"/>
                                      </p:to>
                                    </p:set>
                                    <p:animEffect transition="in" filter="wipe(down)">
                                      <p:cBhvr>
                                        <p:cTn id="42" dur="500"/>
                                        <p:tgtEl>
                                          <p:spTgt spid="16">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6">
                                            <p:txEl>
                                              <p:pRg st="10" end="10"/>
                                            </p:txEl>
                                          </p:spTgt>
                                        </p:tgtEl>
                                        <p:attrNameLst>
                                          <p:attrName>style.visibility</p:attrName>
                                        </p:attrNameLst>
                                      </p:cBhvr>
                                      <p:to>
                                        <p:strVal val="visible"/>
                                      </p:to>
                                    </p:set>
                                    <p:animEffect transition="in" filter="wipe(down)">
                                      <p:cBhvr>
                                        <p:cTn id="47" dur="500"/>
                                        <p:tgtEl>
                                          <p:spTgt spid="16">
                                            <p:txEl>
                                              <p:pRg st="10" end="10"/>
                                            </p:txEl>
                                          </p:spTgt>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xEl>
                                              <p:pRg st="11" end="11"/>
                                            </p:txEl>
                                          </p:spTgt>
                                        </p:tgtEl>
                                        <p:attrNameLst>
                                          <p:attrName>style.visibility</p:attrName>
                                        </p:attrNameLst>
                                      </p:cBhvr>
                                      <p:to>
                                        <p:strVal val="visible"/>
                                      </p:to>
                                    </p:set>
                                    <p:animEffect transition="in" filter="wipe(down)">
                                      <p:cBhvr>
                                        <p:cTn id="50" dur="500"/>
                                        <p:tgtEl>
                                          <p:spTgt spid="16">
                                            <p:txEl>
                                              <p:pRg st="11" end="1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6">
                                            <p:txEl>
                                              <p:pRg st="12" end="12"/>
                                            </p:txEl>
                                          </p:spTgt>
                                        </p:tgtEl>
                                        <p:attrNameLst>
                                          <p:attrName>style.visibility</p:attrName>
                                        </p:attrNameLst>
                                      </p:cBhvr>
                                      <p:to>
                                        <p:strVal val="visible"/>
                                      </p:to>
                                    </p:set>
                                    <p:animEffect transition="in" filter="wipe(down)">
                                      <p:cBhvr>
                                        <p:cTn id="55" dur="500"/>
                                        <p:tgtEl>
                                          <p:spTgt spid="16">
                                            <p:txEl>
                                              <p:pRg st="12" end="1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16">
                                            <p:txEl>
                                              <p:pRg st="13" end="13"/>
                                            </p:txEl>
                                          </p:spTgt>
                                        </p:tgtEl>
                                        <p:attrNameLst>
                                          <p:attrName>style.visibility</p:attrName>
                                        </p:attrNameLst>
                                      </p:cBhvr>
                                      <p:to>
                                        <p:strVal val="visible"/>
                                      </p:to>
                                    </p:set>
                                    <p:animEffect transition="in" filter="wipe(down)">
                                      <p:cBhvr>
                                        <p:cTn id="60" dur="500"/>
                                        <p:tgtEl>
                                          <p:spTgt spid="16">
                                            <p:txEl>
                                              <p:pRg st="13" end="13"/>
                                            </p:tx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6">
                                            <p:txEl>
                                              <p:pRg st="14" end="14"/>
                                            </p:txEl>
                                          </p:spTgt>
                                        </p:tgtEl>
                                        <p:attrNameLst>
                                          <p:attrName>style.visibility</p:attrName>
                                        </p:attrNameLst>
                                      </p:cBhvr>
                                      <p:to>
                                        <p:strVal val="visible"/>
                                      </p:to>
                                    </p:set>
                                    <p:animEffect transition="in" filter="wipe(down)">
                                      <p:cBhvr>
                                        <p:cTn id="63" dur="500"/>
                                        <p:tgtEl>
                                          <p:spTgt spid="16">
                                            <p:txEl>
                                              <p:pRg st="14" end="1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16">
                                            <p:txEl>
                                              <p:pRg st="15" end="15"/>
                                            </p:txEl>
                                          </p:spTgt>
                                        </p:tgtEl>
                                        <p:attrNameLst>
                                          <p:attrName>style.visibility</p:attrName>
                                        </p:attrNameLst>
                                      </p:cBhvr>
                                      <p:to>
                                        <p:strVal val="visible"/>
                                      </p:to>
                                    </p:set>
                                    <p:animEffect transition="in" filter="wipe(down)">
                                      <p:cBhvr>
                                        <p:cTn id="68" dur="500"/>
                                        <p:tgtEl>
                                          <p:spTgt spid="16">
                                            <p:txEl>
                                              <p:pRg st="15" end="15"/>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16">
                                            <p:txEl>
                                              <p:pRg st="16" end="16"/>
                                            </p:txEl>
                                          </p:spTgt>
                                        </p:tgtEl>
                                        <p:attrNameLst>
                                          <p:attrName>style.visibility</p:attrName>
                                        </p:attrNameLst>
                                      </p:cBhvr>
                                      <p:to>
                                        <p:strVal val="visible"/>
                                      </p:to>
                                    </p:set>
                                    <p:animEffect transition="in" filter="wipe(down)">
                                      <p:cBhvr>
                                        <p:cTn id="73" dur="500"/>
                                        <p:tgtEl>
                                          <p:spTgt spid="16">
                                            <p:txEl>
                                              <p:pRg st="16" end="16"/>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16">
                                            <p:txEl>
                                              <p:pRg st="17" end="17"/>
                                            </p:txEl>
                                          </p:spTgt>
                                        </p:tgtEl>
                                        <p:attrNameLst>
                                          <p:attrName>style.visibility</p:attrName>
                                        </p:attrNameLst>
                                      </p:cBhvr>
                                      <p:to>
                                        <p:strVal val="visible"/>
                                      </p:to>
                                    </p:set>
                                    <p:animEffect transition="in" filter="wipe(down)">
                                      <p:cBhvr>
                                        <p:cTn id="78" dur="500"/>
                                        <p:tgtEl>
                                          <p:spTgt spid="16">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chemeClr val="tx2"/>
                </a:solidFill>
              </a:rPr>
              <a:t>EMPLEO DE LOS PACTAP</a:t>
            </a:r>
            <a:endParaRPr lang="es-CL" sz="3600" b="1" dirty="0" smtClean="0">
              <a:solidFill>
                <a:schemeClr val="tx2"/>
              </a:solidFill>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2031325"/>
          </a:xfrm>
          <a:prstGeom prst="rect">
            <a:avLst/>
          </a:prstGeom>
        </p:spPr>
        <p:txBody>
          <a:bodyPr wrap="square">
            <a:spAutoFit/>
          </a:bodyPr>
          <a:lstStyle/>
          <a:p>
            <a:r>
              <a:rPr lang="es-CL" dirty="0" smtClean="0"/>
              <a:t> </a:t>
            </a:r>
            <a:r>
              <a:rPr lang="es-CL" b="1" dirty="0" smtClean="0">
                <a:solidFill>
                  <a:schemeClr val="tx2"/>
                </a:solidFill>
              </a:rPr>
              <a:t>Planificación Inicial. </a:t>
            </a:r>
            <a:endParaRPr lang="es-CL" b="1" dirty="0" smtClean="0">
              <a:solidFill>
                <a:schemeClr val="tx2"/>
              </a:solidFill>
            </a:endParaRPr>
          </a:p>
          <a:p>
            <a:r>
              <a:rPr lang="es-CL" b="1" dirty="0" smtClean="0">
                <a:solidFill>
                  <a:schemeClr val="tx2"/>
                </a:solidFill>
              </a:rPr>
              <a:t>a.- </a:t>
            </a:r>
            <a:r>
              <a:rPr lang="es-CL" dirty="0" smtClean="0">
                <a:solidFill>
                  <a:schemeClr val="tx2"/>
                </a:solidFill>
              </a:rPr>
              <a:t>Asegurarse </a:t>
            </a:r>
            <a:r>
              <a:rPr lang="es-CL" dirty="0" smtClean="0">
                <a:solidFill>
                  <a:schemeClr val="tx2"/>
                </a:solidFill>
              </a:rPr>
              <a:t>que los mandos subordinados cuenten con suficiente tiempo para cumplir con sus </a:t>
            </a:r>
            <a:r>
              <a:rPr lang="es-CL" dirty="0" smtClean="0">
                <a:solidFill>
                  <a:schemeClr val="tx2"/>
                </a:solidFill>
              </a:rPr>
              <a:t>actividades</a:t>
            </a:r>
            <a:r>
              <a:rPr lang="es-CL" dirty="0" smtClean="0">
                <a:solidFill>
                  <a:schemeClr val="tx2"/>
                </a:solidFill>
              </a:rPr>
              <a:t> </a:t>
            </a:r>
            <a:r>
              <a:rPr lang="es-CL" dirty="0" smtClean="0">
                <a:solidFill>
                  <a:schemeClr val="tx2"/>
                </a:solidFill>
              </a:rPr>
              <a:t>( H. GUIA)</a:t>
            </a:r>
          </a:p>
          <a:p>
            <a:r>
              <a:rPr lang="es-CL" b="1" dirty="0" smtClean="0">
                <a:solidFill>
                  <a:schemeClr val="tx2"/>
                </a:solidFill>
              </a:rPr>
              <a:t>b</a:t>
            </a:r>
            <a:r>
              <a:rPr lang="es-CL" b="1" dirty="0" smtClean="0">
                <a:solidFill>
                  <a:schemeClr val="tx2"/>
                </a:solidFill>
              </a:rPr>
              <a:t>.- </a:t>
            </a:r>
            <a:r>
              <a:rPr lang="es-CL" dirty="0" smtClean="0">
                <a:solidFill>
                  <a:schemeClr val="tx2"/>
                </a:solidFill>
              </a:rPr>
              <a:t>Sobre la base del contenido de la orden del superior y otras informaciones disponibles (cartas, fotografías, informes), el Comandante de Unidad efectúa una Apreciación de la Situación Preliminar</a:t>
            </a:r>
            <a:r>
              <a:rPr lang="es-CL" dirty="0" smtClean="0">
                <a:solidFill>
                  <a:schemeClr val="tx2"/>
                </a:solidFill>
              </a:rPr>
              <a:t>.</a:t>
            </a:r>
          </a:p>
          <a:p>
            <a:r>
              <a:rPr lang="es-CL" b="1" dirty="0" smtClean="0">
                <a:solidFill>
                  <a:schemeClr val="tx2"/>
                </a:solidFill>
              </a:rPr>
              <a:t> </a:t>
            </a:r>
            <a:r>
              <a:rPr lang="es-CL" b="1" dirty="0" smtClean="0">
                <a:solidFill>
                  <a:schemeClr val="tx2"/>
                </a:solidFill>
              </a:rPr>
              <a:t>c.- </a:t>
            </a:r>
            <a:r>
              <a:rPr lang="es-CL" dirty="0" smtClean="0">
                <a:solidFill>
                  <a:schemeClr val="tx2"/>
                </a:solidFill>
              </a:rPr>
              <a:t>La Apreciación anterior, le permite definir su misión y establecer un Plan Tentativo para cumplir la Misión asignada. Posteriormente éste Plan será completado o variado de acuerdo a otros factores</a:t>
            </a:r>
            <a:endParaRPr lang="es-CL" dirty="0">
              <a:solidFill>
                <a:schemeClr val="tx2"/>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ox(in)">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box(in)">
                                      <p:cBhvr>
                                        <p:cTn id="17" dur="500"/>
                                        <p:tgtEl>
                                          <p:spTgt spid="1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7">
                                            <p:txEl>
                                              <p:pRg st="3" end="3"/>
                                            </p:txEl>
                                          </p:spTgt>
                                        </p:tgtEl>
                                        <p:attrNameLst>
                                          <p:attrName>style.visibility</p:attrName>
                                        </p:attrNameLst>
                                      </p:cBhvr>
                                      <p:to>
                                        <p:strVal val="visible"/>
                                      </p:to>
                                    </p:set>
                                    <p:animEffect transition="in" filter="box(in)">
                                      <p:cBhvr>
                                        <p:cTn id="22"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55263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3 Rectángulo"/>
          <p:cNvSpPr/>
          <p:nvPr/>
        </p:nvSpPr>
        <p:spPr>
          <a:xfrm>
            <a:off x="980661" y="1443841"/>
            <a:ext cx="10376451" cy="3139321"/>
          </a:xfrm>
          <a:prstGeom prst="rect">
            <a:avLst/>
          </a:prstGeom>
        </p:spPr>
        <p:txBody>
          <a:bodyPr wrap="square">
            <a:spAutoFit/>
          </a:bodyPr>
          <a:lstStyle/>
          <a:p>
            <a:r>
              <a:rPr lang="es-CL" b="1" dirty="0" smtClean="0">
                <a:solidFill>
                  <a:schemeClr val="tx2"/>
                </a:solidFill>
              </a:rPr>
              <a:t>Preparación</a:t>
            </a:r>
            <a:r>
              <a:rPr lang="es-CL" b="1" dirty="0" smtClean="0">
                <a:solidFill>
                  <a:schemeClr val="tx2"/>
                </a:solidFill>
              </a:rPr>
              <a:t>.</a:t>
            </a:r>
          </a:p>
          <a:p>
            <a:r>
              <a:rPr lang="es-CL" dirty="0" smtClean="0">
                <a:solidFill>
                  <a:schemeClr val="tx2"/>
                </a:solidFill>
              </a:rPr>
              <a:t> </a:t>
            </a:r>
            <a:r>
              <a:rPr lang="es-CL" b="1" dirty="0" smtClean="0">
                <a:solidFill>
                  <a:schemeClr val="tx2"/>
                </a:solidFill>
              </a:rPr>
              <a:t>a.- </a:t>
            </a:r>
            <a:r>
              <a:rPr lang="es-CL" dirty="0" smtClean="0">
                <a:solidFill>
                  <a:schemeClr val="tx2"/>
                </a:solidFill>
              </a:rPr>
              <a:t>Varios de los aspectos aquí tratados se incluyen en la Orden Preventiva además debe haber un plan preliminar que oriente esta etapa. </a:t>
            </a:r>
          </a:p>
          <a:p>
            <a:r>
              <a:rPr lang="es-CL" b="1" dirty="0" smtClean="0">
                <a:solidFill>
                  <a:schemeClr val="tx2"/>
                </a:solidFill>
              </a:rPr>
              <a:t> </a:t>
            </a:r>
            <a:r>
              <a:rPr lang="es-CL" b="1" dirty="0" smtClean="0">
                <a:solidFill>
                  <a:schemeClr val="tx2"/>
                </a:solidFill>
              </a:rPr>
              <a:t>b.- </a:t>
            </a:r>
            <a:r>
              <a:rPr lang="es-CL" dirty="0" smtClean="0">
                <a:solidFill>
                  <a:schemeClr val="tx2"/>
                </a:solidFill>
              </a:rPr>
              <a:t>A fin de aprovechar en mejor forma el tiempo, podrá ser conveniente que la Unidad debe moverse en un determinado momento a un lugar definido, desde el cual se pueda iniciar la acción. Este movimiento se efectuará normalmente al mando del Sargento de Sección, mientras el Comandante de Sección continúa con sus pasos de conducción táctica</a:t>
            </a:r>
            <a:r>
              <a:rPr lang="es-CL" dirty="0" smtClean="0">
                <a:solidFill>
                  <a:schemeClr val="tx2"/>
                </a:solidFill>
              </a:rPr>
              <a:t>.</a:t>
            </a:r>
          </a:p>
          <a:p>
            <a:r>
              <a:rPr lang="es-CL" b="1" dirty="0" smtClean="0">
                <a:solidFill>
                  <a:schemeClr val="tx2"/>
                </a:solidFill>
              </a:rPr>
              <a:t> </a:t>
            </a:r>
            <a:r>
              <a:rPr lang="es-CL" b="1" dirty="0" smtClean="0">
                <a:solidFill>
                  <a:schemeClr val="tx2"/>
                </a:solidFill>
              </a:rPr>
              <a:t>c.- </a:t>
            </a:r>
            <a:r>
              <a:rPr lang="es-CL" dirty="0" smtClean="0">
                <a:solidFill>
                  <a:schemeClr val="tx2"/>
                </a:solidFill>
              </a:rPr>
              <a:t>El reconocimiento debe ser planificado, a fin de establecer los límites hasta donde se podrá ejecutar las rutas a emplear y los individuos que acompañarán al Comandante</a:t>
            </a:r>
            <a:r>
              <a:rPr lang="es-CL" dirty="0" smtClean="0">
                <a:solidFill>
                  <a:schemeClr val="tx2"/>
                </a:solidFill>
              </a:rPr>
              <a:t>.</a:t>
            </a:r>
          </a:p>
          <a:p>
            <a:r>
              <a:rPr lang="es-CL" dirty="0" smtClean="0">
                <a:solidFill>
                  <a:schemeClr val="tx2"/>
                </a:solidFill>
              </a:rPr>
              <a:t> </a:t>
            </a:r>
            <a:r>
              <a:rPr lang="es-CL" b="1" dirty="0" smtClean="0">
                <a:solidFill>
                  <a:schemeClr val="tx2"/>
                </a:solidFill>
              </a:rPr>
              <a:t>d.- </a:t>
            </a:r>
            <a:r>
              <a:rPr lang="es-CL" dirty="0" smtClean="0">
                <a:solidFill>
                  <a:schemeClr val="tx2"/>
                </a:solidFill>
              </a:rPr>
              <a:t>También se fijará de acuerdo con los Comandantes de Unidades adyacentes y de apoyo, el lugar y hora para efectuar las coordinaciones mutuas.</a:t>
            </a:r>
            <a:endParaRPr lang="es-CL" dirty="0">
              <a:solidFill>
                <a:schemeClr val="tx2"/>
              </a:solidFill>
            </a:endParaRPr>
          </a:p>
        </p:txBody>
      </p:sp>
      <p:sp>
        <p:nvSpPr>
          <p:cNvPr id="17" name="16 Rectángulo"/>
          <p:cNvSpPr/>
          <p:nvPr/>
        </p:nvSpPr>
        <p:spPr>
          <a:xfrm>
            <a:off x="1169894" y="295835"/>
            <a:ext cx="9870141" cy="646331"/>
          </a:xfrm>
          <a:prstGeom prst="rect">
            <a:avLst/>
          </a:prstGeom>
        </p:spPr>
        <p:txBody>
          <a:bodyPr wrap="square">
            <a:spAutoFit/>
          </a:bodyPr>
          <a:lstStyle/>
          <a:p>
            <a:pPr algn="ctr">
              <a:defRPr/>
            </a:pPr>
            <a:r>
              <a:rPr lang="es-CL" sz="3600" b="1" dirty="0" smtClean="0">
                <a:solidFill>
                  <a:schemeClr val="tx2"/>
                </a:solidFill>
              </a:rPr>
              <a:t>EMPLEO DE LOS PACTAP</a:t>
            </a: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15 Rectángulo"/>
          <p:cNvSpPr/>
          <p:nvPr/>
        </p:nvSpPr>
        <p:spPr>
          <a:xfrm>
            <a:off x="927652" y="132519"/>
            <a:ext cx="10389705" cy="646331"/>
          </a:xfrm>
          <a:prstGeom prst="rect">
            <a:avLst/>
          </a:prstGeom>
        </p:spPr>
        <p:txBody>
          <a:bodyPr wrap="square">
            <a:spAutoFit/>
          </a:bodyPr>
          <a:lstStyle/>
          <a:p>
            <a:pPr algn="ctr">
              <a:defRPr/>
            </a:pPr>
            <a:r>
              <a:rPr lang="es-CL" sz="3600" b="1" dirty="0" smtClean="0">
                <a:solidFill>
                  <a:schemeClr val="tx2"/>
                </a:solidFill>
              </a:rPr>
              <a:t>EMPLEO DE LOS PACTAP</a:t>
            </a:r>
          </a:p>
        </p:txBody>
      </p:sp>
      <p:sp>
        <p:nvSpPr>
          <p:cNvPr id="17" name="16 Rectángulo"/>
          <p:cNvSpPr/>
          <p:nvPr/>
        </p:nvSpPr>
        <p:spPr>
          <a:xfrm>
            <a:off x="795131" y="1582341"/>
            <a:ext cx="10243930" cy="2585323"/>
          </a:xfrm>
          <a:prstGeom prst="rect">
            <a:avLst/>
          </a:prstGeom>
        </p:spPr>
        <p:txBody>
          <a:bodyPr wrap="square">
            <a:spAutoFit/>
          </a:bodyPr>
          <a:lstStyle/>
          <a:p>
            <a:r>
              <a:rPr lang="es-CL" b="1" dirty="0" smtClean="0">
                <a:solidFill>
                  <a:schemeClr val="tx2">
                    <a:lumMod val="75000"/>
                  </a:schemeClr>
                </a:solidFill>
              </a:rPr>
              <a:t>Reconocimiento</a:t>
            </a:r>
            <a:r>
              <a:rPr lang="es-CL" b="1" dirty="0" smtClean="0">
                <a:solidFill>
                  <a:schemeClr val="tx2">
                    <a:lumMod val="75000"/>
                  </a:schemeClr>
                </a:solidFill>
              </a:rPr>
              <a:t>.</a:t>
            </a:r>
          </a:p>
          <a:p>
            <a:r>
              <a:rPr lang="es-CL" dirty="0" smtClean="0">
                <a:solidFill>
                  <a:schemeClr val="tx2">
                    <a:lumMod val="75000"/>
                  </a:schemeClr>
                </a:solidFill>
              </a:rPr>
              <a:t> </a:t>
            </a:r>
            <a:r>
              <a:rPr lang="es-CL" b="1" dirty="0" smtClean="0">
                <a:solidFill>
                  <a:schemeClr val="tx2">
                    <a:lumMod val="75000"/>
                  </a:schemeClr>
                </a:solidFill>
              </a:rPr>
              <a:t>a.- </a:t>
            </a:r>
            <a:r>
              <a:rPr lang="es-CL" dirty="0" smtClean="0">
                <a:solidFill>
                  <a:schemeClr val="tx2">
                    <a:lumMod val="75000"/>
                  </a:schemeClr>
                </a:solidFill>
              </a:rPr>
              <a:t>Idealmente éste debe ser efectuado físicamente lo más cerca posible del objetivo, sin que se llegue a comprometer la seguridad y la sorpresa. Su propósito es complementar la Apreciación de la Situación</a:t>
            </a:r>
            <a:r>
              <a:rPr lang="es-CL" dirty="0" smtClean="0">
                <a:solidFill>
                  <a:schemeClr val="tx2">
                    <a:lumMod val="75000"/>
                  </a:schemeClr>
                </a:solidFill>
              </a:rPr>
              <a:t>.</a:t>
            </a:r>
          </a:p>
          <a:p>
            <a:r>
              <a:rPr lang="es-CL" dirty="0" smtClean="0">
                <a:solidFill>
                  <a:schemeClr val="tx2">
                    <a:lumMod val="75000"/>
                  </a:schemeClr>
                </a:solidFill>
              </a:rPr>
              <a:t> </a:t>
            </a:r>
            <a:r>
              <a:rPr lang="es-CL" b="1" dirty="0" smtClean="0">
                <a:solidFill>
                  <a:schemeClr val="tx2">
                    <a:lumMod val="75000"/>
                  </a:schemeClr>
                </a:solidFill>
              </a:rPr>
              <a:t>b.- </a:t>
            </a:r>
            <a:r>
              <a:rPr lang="es-CL" dirty="0" smtClean="0">
                <a:solidFill>
                  <a:schemeClr val="tx2">
                    <a:lumMod val="75000"/>
                  </a:schemeClr>
                </a:solidFill>
              </a:rPr>
              <a:t>El Comandante de Sección será acompañado por el grupo de mando, los Comandantes de Escuadra y eventualmente otros elementos que estime imprescindibles o convenientes</a:t>
            </a:r>
            <a:r>
              <a:rPr lang="es-CL" dirty="0" smtClean="0">
                <a:solidFill>
                  <a:schemeClr val="tx2">
                    <a:lumMod val="75000"/>
                  </a:schemeClr>
                </a:solidFill>
              </a:rPr>
              <a:t>.</a:t>
            </a:r>
          </a:p>
          <a:p>
            <a:r>
              <a:rPr lang="es-CL" dirty="0" smtClean="0">
                <a:solidFill>
                  <a:schemeClr val="tx2">
                    <a:lumMod val="75000"/>
                  </a:schemeClr>
                </a:solidFill>
              </a:rPr>
              <a:t> </a:t>
            </a:r>
            <a:r>
              <a:rPr lang="es-CL" b="1" dirty="0" smtClean="0">
                <a:solidFill>
                  <a:schemeClr val="tx2">
                    <a:lumMod val="75000"/>
                  </a:schemeClr>
                </a:solidFill>
              </a:rPr>
              <a:t>c.- </a:t>
            </a:r>
            <a:r>
              <a:rPr lang="es-CL" dirty="0" smtClean="0">
                <a:solidFill>
                  <a:schemeClr val="tx2">
                    <a:lumMod val="75000"/>
                  </a:schemeClr>
                </a:solidFill>
              </a:rPr>
              <a:t>Establecerá una posición ventajosa desde la cual pueda emitir su Orden de Operaciones a los Mandos Subordinados y a toda la Sección si se estima conveniente. Su ubicación y la hora de emisión de la orden serán informadas por radio o mensajero. d.- En lo posible dicha posición ventajosa debe contar con buena protección y encubrimiento. </a:t>
            </a:r>
            <a:endParaRPr lang="es-CL" dirty="0">
              <a:solidFill>
                <a:schemeClr val="tx2">
                  <a:lumMod val="75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431074"/>
            <a:ext cx="12192000" cy="64269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8"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15 Rectángulo"/>
          <p:cNvSpPr/>
          <p:nvPr/>
        </p:nvSpPr>
        <p:spPr>
          <a:xfrm>
            <a:off x="1205948" y="1139687"/>
            <a:ext cx="10098156" cy="2862322"/>
          </a:xfrm>
          <a:prstGeom prst="rect">
            <a:avLst/>
          </a:prstGeom>
        </p:spPr>
        <p:txBody>
          <a:bodyPr wrap="square">
            <a:spAutoFit/>
          </a:bodyPr>
          <a:lstStyle/>
          <a:p>
            <a:r>
              <a:rPr lang="es-CL" b="1" dirty="0" smtClean="0">
                <a:solidFill>
                  <a:schemeClr val="tx2">
                    <a:lumMod val="75000"/>
                  </a:schemeClr>
                </a:solidFill>
              </a:rPr>
              <a:t>Coordinación. </a:t>
            </a:r>
            <a:endParaRPr lang="es-CL" b="1" dirty="0" smtClean="0">
              <a:solidFill>
                <a:schemeClr val="tx2">
                  <a:lumMod val="75000"/>
                </a:schemeClr>
              </a:solidFill>
            </a:endParaRPr>
          </a:p>
          <a:p>
            <a:r>
              <a:rPr lang="es-CL" dirty="0" smtClean="0">
                <a:solidFill>
                  <a:schemeClr val="tx2">
                    <a:lumMod val="75000"/>
                  </a:schemeClr>
                </a:solidFill>
              </a:rPr>
              <a:t>Los </a:t>
            </a:r>
            <a:r>
              <a:rPr lang="es-CL" dirty="0" smtClean="0">
                <a:solidFill>
                  <a:schemeClr val="tx2">
                    <a:lumMod val="75000"/>
                  </a:schemeClr>
                </a:solidFill>
              </a:rPr>
              <a:t>preparativos efectuados en el paso “2.-” precedente para los fines de coordinación, se cumplen con los Comandantes de Unidades adyacentes, de apoyo y otras que pudieran estimarse necesarias. Aquí entre otros aspectos, se coordinará el apoyo mutuo, el empleo de los fuegos de apoyo, la </a:t>
            </a:r>
            <a:r>
              <a:rPr lang="es-CL" dirty="0" smtClean="0">
                <a:solidFill>
                  <a:schemeClr val="tx2">
                    <a:lumMod val="75000"/>
                  </a:schemeClr>
                </a:solidFill>
              </a:rPr>
              <a:t>delimitación </a:t>
            </a:r>
            <a:r>
              <a:rPr lang="es-CL" dirty="0" smtClean="0">
                <a:solidFill>
                  <a:schemeClr val="tx2">
                    <a:lumMod val="75000"/>
                  </a:schemeClr>
                </a:solidFill>
              </a:rPr>
              <a:t>de las zonas de acción, empleo de iluminación, coordinación de la aplicación de las medidas para evitar interferencias mutuas, etc. La coordinación se mantendrá a lo largo de toda la acción</a:t>
            </a:r>
            <a:r>
              <a:rPr lang="es-CL" dirty="0" smtClean="0">
                <a:solidFill>
                  <a:schemeClr val="tx2">
                    <a:lumMod val="75000"/>
                  </a:schemeClr>
                </a:solidFill>
              </a:rPr>
              <a:t>.</a:t>
            </a:r>
          </a:p>
          <a:p>
            <a:r>
              <a:rPr lang="es-CL" b="1" dirty="0" smtClean="0">
                <a:solidFill>
                  <a:schemeClr val="tx2">
                    <a:lumMod val="75000"/>
                  </a:schemeClr>
                </a:solidFill>
              </a:rPr>
              <a:t>Planificación Final. </a:t>
            </a:r>
            <a:endParaRPr lang="es-CL" b="1" dirty="0" smtClean="0">
              <a:solidFill>
                <a:schemeClr val="tx2">
                  <a:lumMod val="75000"/>
                </a:schemeClr>
              </a:solidFill>
            </a:endParaRPr>
          </a:p>
          <a:p>
            <a:r>
              <a:rPr lang="es-CL" dirty="0" smtClean="0">
                <a:solidFill>
                  <a:schemeClr val="tx2">
                    <a:lumMod val="75000"/>
                  </a:schemeClr>
                </a:solidFill>
              </a:rPr>
              <a:t>El </a:t>
            </a:r>
            <a:r>
              <a:rPr lang="es-CL" dirty="0" smtClean="0">
                <a:solidFill>
                  <a:schemeClr val="tx2">
                    <a:lumMod val="75000"/>
                  </a:schemeClr>
                </a:solidFill>
              </a:rPr>
              <a:t>Cumplimiento de los pasos “1, 3 y 4” permitirá al Comandante de Sección establecer su Plan Definitivo. </a:t>
            </a:r>
            <a:r>
              <a:rPr lang="es-CL" dirty="0" smtClean="0">
                <a:solidFill>
                  <a:schemeClr val="tx2">
                    <a:lumMod val="75000"/>
                  </a:schemeClr>
                </a:solidFill>
              </a:rPr>
              <a:t> </a:t>
            </a:r>
            <a:r>
              <a:rPr lang="es-CL" b="1" dirty="0" smtClean="0">
                <a:solidFill>
                  <a:schemeClr val="tx2">
                    <a:lumMod val="75000"/>
                  </a:schemeClr>
                </a:solidFill>
              </a:rPr>
              <a:t>Emisión de la Orden de Operaciones</a:t>
            </a:r>
            <a:r>
              <a:rPr lang="es-CL" dirty="0" smtClean="0">
                <a:solidFill>
                  <a:schemeClr val="tx2">
                    <a:lumMod val="75000"/>
                  </a:schemeClr>
                </a:solidFill>
              </a:rPr>
              <a:t>. </a:t>
            </a:r>
            <a:endParaRPr lang="es-CL" dirty="0" smtClean="0">
              <a:solidFill>
                <a:schemeClr val="tx2">
                  <a:lumMod val="75000"/>
                </a:schemeClr>
              </a:solidFill>
            </a:endParaRPr>
          </a:p>
          <a:p>
            <a:r>
              <a:rPr lang="es-CL" dirty="0" smtClean="0">
                <a:solidFill>
                  <a:schemeClr val="tx2">
                    <a:lumMod val="75000"/>
                  </a:schemeClr>
                </a:solidFill>
              </a:rPr>
              <a:t>La </a:t>
            </a:r>
            <a:r>
              <a:rPr lang="es-CL" dirty="0" smtClean="0">
                <a:solidFill>
                  <a:schemeClr val="tx2">
                    <a:lumMod val="75000"/>
                  </a:schemeClr>
                </a:solidFill>
              </a:rPr>
              <a:t>emitirá personalmente el Comandante de Sección en el lugar y hora antes señalados. </a:t>
            </a:r>
            <a:endParaRPr lang="es-CL" dirty="0">
              <a:solidFill>
                <a:schemeClr val="tx2">
                  <a:lumMod val="75000"/>
                </a:schemeClr>
              </a:solidFill>
            </a:endParaRPr>
          </a:p>
        </p:txBody>
      </p:sp>
      <p:sp>
        <p:nvSpPr>
          <p:cNvPr id="19" name="18 Rectángulo"/>
          <p:cNvSpPr/>
          <p:nvPr/>
        </p:nvSpPr>
        <p:spPr>
          <a:xfrm>
            <a:off x="1378226" y="315642"/>
            <a:ext cx="9422296" cy="646331"/>
          </a:xfrm>
          <a:prstGeom prst="rect">
            <a:avLst/>
          </a:prstGeom>
        </p:spPr>
        <p:txBody>
          <a:bodyPr wrap="square">
            <a:spAutoFit/>
          </a:bodyPr>
          <a:lstStyle/>
          <a:p>
            <a:pPr algn="ctr">
              <a:defRPr/>
            </a:pPr>
            <a:r>
              <a:rPr lang="es-CL" sz="3600" b="1" dirty="0" smtClean="0">
                <a:solidFill>
                  <a:schemeClr val="tx2"/>
                </a:solidFill>
              </a:rPr>
              <a:t>EMPLEO DE LOS PACTAP</a:t>
            </a:r>
          </a:p>
        </p:txBody>
      </p:sp>
      <p:sp>
        <p:nvSpPr>
          <p:cNvPr id="21"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2"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chemeClr val="tx2"/>
                </a:solidFill>
              </a:rPr>
              <a:t>EMPLEO DE LOS PACTAP</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861390" y="914400"/>
            <a:ext cx="10880035" cy="5567347"/>
          </a:xfrm>
          <a:prstGeom prst="rect">
            <a:avLst/>
          </a:prstGeom>
        </p:spPr>
        <p:txBody>
          <a:bodyPr wrap="square">
            <a:spAutoFit/>
          </a:bodyPr>
          <a:lstStyle/>
          <a:p>
            <a:r>
              <a:rPr lang="es-CL" b="1" dirty="0" smtClean="0">
                <a:solidFill>
                  <a:schemeClr val="tx2">
                    <a:lumMod val="75000"/>
                  </a:schemeClr>
                </a:solidFill>
              </a:rPr>
              <a:t>Supervisión</a:t>
            </a:r>
            <a:r>
              <a:rPr lang="es-CL" b="1"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a.- Una vez emitida la Orden de Operaciones, el Comandante de Unidad supervisará su cumplimiento para verificar que se está cumpliendo correctamente lo ordenado y efectuar las modificaciones necesarias</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b.- Es una actividad permanente y constituye un eficiente medio para hacer sentir la presencia del Comandante en el Campo de Batalla</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c.- No siempre el plan de operaciones del Comandante, cual sea su nivel, podrá prever todas las eventualidades o ejecutarse exactamente de acuerdo a lo planeado, pese al cuidado con que haya sido preparado y ejecutado</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d.- Las variaciones entre la acción planeada y la acción tal como se desarrolla, pueden producirse por diversas causas: un simple cambio en la orden de operaciones de la autoridad superior, un cambio imprevisto en uno o más de los elementos que constituyen el plan original, un resultado diferente a lo esperado u otras influencias, tales como: errores en el juicio de apreciación, información mal recibida que dio errores en la apreciación, mal entendimiento o emisión de la orden a los subordinados</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e.- Es necesario que se identifique cada una de las posibles causas que lleven a cambiar el plan original emitido a </a:t>
            </a:r>
            <a:r>
              <a:rPr lang="es-CL" dirty="0" smtClean="0">
                <a:solidFill>
                  <a:schemeClr val="tx2">
                    <a:lumMod val="75000"/>
                  </a:schemeClr>
                </a:solidFill>
              </a:rPr>
              <a:t> </a:t>
            </a:r>
            <a:r>
              <a:rPr lang="es-CL" dirty="0" smtClean="0">
                <a:solidFill>
                  <a:schemeClr val="tx2">
                    <a:lumMod val="75000"/>
                  </a:schemeClr>
                </a:solidFill>
              </a:rPr>
              <a:t>las fuerzas que participan en la acción y que pueden llevar al fracaso de la operación</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f.- Una de las formas de supervisión es ir verificando las acciones con Listas de Chequeo, las que evitarán dejar de realizar las acciones necesarias. El Comandante de la Pequeña Unidad deberá contar con ellas, las que le darán la seguridad de que las acciones ordenadas se vayan cumpliendo de acuerdo a lo planificado. </a:t>
            </a:r>
            <a:endParaRPr lang="es-CL" dirty="0" smtClean="0">
              <a:solidFill>
                <a:schemeClr val="tx2">
                  <a:lumMod val="75000"/>
                </a:schemeClr>
              </a:solidFill>
            </a:endParaRPr>
          </a:p>
          <a:p>
            <a:r>
              <a:rPr lang="es-CL" dirty="0" smtClean="0">
                <a:solidFill>
                  <a:schemeClr val="tx2">
                    <a:lumMod val="75000"/>
                  </a:schemeClr>
                </a:solidFill>
              </a:rPr>
              <a:t>g</a:t>
            </a:r>
            <a:r>
              <a:rPr lang="es-CL" dirty="0" smtClean="0">
                <a:solidFill>
                  <a:schemeClr val="tx2">
                    <a:lumMod val="75000"/>
                  </a:schemeClr>
                </a:solidFill>
              </a:rPr>
              <a:t>.- Otra forma de verificación es recibir continuos informes de la situación existente. En caso de las acciones de las Pequeñas Unidades, estos informes serán en forma verbal y directa, en la misma área de operaciones. </a:t>
            </a:r>
            <a:endParaRPr lang="es-CL" dirty="0">
              <a:solidFill>
                <a:schemeClr val="tx2">
                  <a:lumMod val="75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220531"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CustomShape 6">
            <a:extLst>
              <a:ext uri="{FF2B5EF4-FFF2-40B4-BE49-F238E27FC236}">
                <a16:creationId xmlns="" xmlns:a16="http://schemas.microsoft.com/office/drawing/2014/main" id="{879DD469-0346-4EC6-A4BD-0F23FEBCF6C4}"/>
              </a:ext>
            </a:extLst>
          </p:cNvPr>
          <p:cNvSpPr/>
          <p:nvPr/>
        </p:nvSpPr>
        <p:spPr>
          <a:xfrm>
            <a:off x="1247775" y="0"/>
            <a:ext cx="10285413" cy="11366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9" name="18 Rectángulo"/>
          <p:cNvSpPr/>
          <p:nvPr/>
        </p:nvSpPr>
        <p:spPr>
          <a:xfrm>
            <a:off x="201707" y="1335389"/>
            <a:ext cx="11618258" cy="3139321"/>
          </a:xfrm>
          <a:prstGeom prst="rect">
            <a:avLst/>
          </a:prstGeom>
        </p:spPr>
        <p:txBody>
          <a:bodyPr wrap="square">
            <a:spAutoFit/>
          </a:bodyPr>
          <a:lstStyle/>
          <a:p>
            <a:pPr algn="ctr"/>
            <a:r>
              <a:rPr lang="es-CL" b="1" dirty="0" smtClean="0">
                <a:solidFill>
                  <a:schemeClr val="tx2">
                    <a:lumMod val="75000"/>
                  </a:schemeClr>
                </a:solidFill>
              </a:rPr>
              <a:t>A</a:t>
            </a:r>
            <a:r>
              <a:rPr lang="es-CL" b="1" dirty="0" smtClean="0">
                <a:solidFill>
                  <a:schemeClr val="tx2">
                    <a:lumMod val="75000"/>
                  </a:schemeClr>
                </a:solidFill>
              </a:rPr>
              <a:t>.- Generalidades</a:t>
            </a:r>
            <a:r>
              <a:rPr lang="es-CL" b="1"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Las actividades bélicas de las Unidades IM inferiores al Batallón, se desarrollan en el campo táctico, denominándose por ese motivo "Acciones". No obstante, a fin de mantener la terminología institucional, la Orden de aquí se trata, se denominará Orden de Operaciones. </a:t>
            </a:r>
            <a:endParaRPr lang="es-CL" dirty="0" smtClean="0">
              <a:solidFill>
                <a:schemeClr val="tx2">
                  <a:lumMod val="75000"/>
                </a:schemeClr>
              </a:solidFill>
            </a:endParaRPr>
          </a:p>
          <a:p>
            <a:r>
              <a:rPr lang="es-CL" dirty="0" smtClean="0">
                <a:solidFill>
                  <a:schemeClr val="tx2">
                    <a:lumMod val="75000"/>
                  </a:schemeClr>
                </a:solidFill>
              </a:rPr>
              <a:t>La </a:t>
            </a:r>
            <a:r>
              <a:rPr lang="es-CL" dirty="0" smtClean="0">
                <a:solidFill>
                  <a:schemeClr val="tx2">
                    <a:lumMod val="75000"/>
                  </a:schemeClr>
                </a:solidFill>
              </a:rPr>
              <a:t>Orden de Operaciones es una directiva emitida por un Comandante de Unidad, con el propósito de disponer la ejecución de un Plan, operación o en el caso de una Sección de Fusileros, de una acción táctica, en forma inmediata o a corto plazo. </a:t>
            </a:r>
            <a:endParaRPr lang="es-CL" dirty="0" smtClean="0">
              <a:solidFill>
                <a:schemeClr val="tx2">
                  <a:lumMod val="75000"/>
                </a:schemeClr>
              </a:solidFill>
            </a:endParaRPr>
          </a:p>
          <a:p>
            <a:r>
              <a:rPr lang="es-CL" dirty="0" smtClean="0">
                <a:solidFill>
                  <a:schemeClr val="tx2">
                    <a:lumMod val="75000"/>
                  </a:schemeClr>
                </a:solidFill>
              </a:rPr>
              <a:t>Los </a:t>
            </a:r>
            <a:r>
              <a:rPr lang="es-CL" dirty="0" smtClean="0">
                <a:solidFill>
                  <a:schemeClr val="tx2">
                    <a:lumMod val="75000"/>
                  </a:schemeClr>
                </a:solidFill>
              </a:rPr>
              <a:t>tipos de Orden de Operaciones más comúnmente utilizados son: </a:t>
            </a:r>
            <a:endParaRPr lang="es-CL" dirty="0" smtClean="0">
              <a:solidFill>
                <a:schemeClr val="tx2">
                  <a:lumMod val="75000"/>
                </a:schemeClr>
              </a:solidFill>
            </a:endParaRPr>
          </a:p>
          <a:p>
            <a:pPr>
              <a:buFontTx/>
              <a:buChar char="-"/>
            </a:pPr>
            <a:r>
              <a:rPr lang="es-CL" b="1" dirty="0" smtClean="0">
                <a:solidFill>
                  <a:schemeClr val="tx2">
                    <a:lumMod val="75000"/>
                  </a:schemeClr>
                </a:solidFill>
              </a:rPr>
              <a:t>En </a:t>
            </a:r>
            <a:r>
              <a:rPr lang="es-CL" b="1" dirty="0" smtClean="0">
                <a:solidFill>
                  <a:schemeClr val="tx2">
                    <a:lumMod val="75000"/>
                  </a:schemeClr>
                </a:solidFill>
              </a:rPr>
              <a:t>cuanto a su forma: </a:t>
            </a:r>
            <a:r>
              <a:rPr lang="es-CL" dirty="0" smtClean="0">
                <a:solidFill>
                  <a:schemeClr val="tx2">
                    <a:lumMod val="75000"/>
                  </a:schemeClr>
                </a:solidFill>
              </a:rPr>
              <a:t>- Verbal. - Escrita</a:t>
            </a:r>
            <a:r>
              <a:rPr lang="es-CL" dirty="0" smtClean="0">
                <a:solidFill>
                  <a:schemeClr val="tx2">
                    <a:lumMod val="75000"/>
                  </a:schemeClr>
                </a:solidFill>
              </a:rPr>
              <a:t>.</a:t>
            </a:r>
          </a:p>
          <a:p>
            <a:pPr>
              <a:buFontTx/>
              <a:buChar char="-"/>
            </a:pPr>
            <a:r>
              <a:rPr lang="es-CL" b="1" dirty="0" smtClean="0">
                <a:solidFill>
                  <a:schemeClr val="tx2">
                    <a:lumMod val="75000"/>
                  </a:schemeClr>
                </a:solidFill>
              </a:rPr>
              <a:t>En </a:t>
            </a:r>
            <a:r>
              <a:rPr lang="es-CL" b="1" dirty="0" smtClean="0">
                <a:solidFill>
                  <a:schemeClr val="tx2">
                    <a:lumMod val="75000"/>
                  </a:schemeClr>
                </a:solidFill>
              </a:rPr>
              <a:t>cuanto al momento: </a:t>
            </a:r>
            <a:r>
              <a:rPr lang="es-CL" dirty="0" smtClean="0">
                <a:solidFill>
                  <a:schemeClr val="tx2">
                    <a:lumMod val="75000"/>
                  </a:schemeClr>
                </a:solidFill>
              </a:rPr>
              <a:t>- Preventiva. - Preparatoria</a:t>
            </a:r>
            <a:r>
              <a:rPr lang="es-CL" dirty="0" smtClean="0">
                <a:solidFill>
                  <a:schemeClr val="tx2">
                    <a:lumMod val="75000"/>
                  </a:schemeClr>
                </a:solidFill>
              </a:rPr>
              <a:t>.</a:t>
            </a:r>
          </a:p>
          <a:p>
            <a:pPr>
              <a:buFontTx/>
              <a:buChar char="-"/>
            </a:pPr>
            <a:r>
              <a:rPr lang="es-CL" b="1" dirty="0" smtClean="0">
                <a:solidFill>
                  <a:schemeClr val="tx2">
                    <a:lumMod val="75000"/>
                  </a:schemeClr>
                </a:solidFill>
              </a:rPr>
              <a:t>En </a:t>
            </a:r>
            <a:r>
              <a:rPr lang="es-CL" b="1" dirty="0" smtClean="0">
                <a:solidFill>
                  <a:schemeClr val="tx2">
                    <a:lumMod val="75000"/>
                  </a:schemeClr>
                </a:solidFill>
              </a:rPr>
              <a:t>cuanto al contenido: </a:t>
            </a:r>
            <a:r>
              <a:rPr lang="es-CL" dirty="0" smtClean="0">
                <a:solidFill>
                  <a:schemeClr val="tx2">
                    <a:lumMod val="75000"/>
                  </a:schemeClr>
                </a:solidFill>
              </a:rPr>
              <a:t>- Orden de Operaciones. - Orden Fragmentaria. </a:t>
            </a:r>
            <a:endParaRPr lang="es-CL" dirty="0">
              <a:solidFill>
                <a:schemeClr val="tx2">
                  <a:lumMod val="75000"/>
                </a:schemeClr>
              </a:solidFill>
            </a:endParaRPr>
          </a:p>
        </p:txBody>
      </p:sp>
      <p:sp>
        <p:nvSpPr>
          <p:cNvPr id="21" name="20 Rectángulo"/>
          <p:cNvSpPr/>
          <p:nvPr/>
        </p:nvSpPr>
        <p:spPr>
          <a:xfrm>
            <a:off x="1290918" y="201706"/>
            <a:ext cx="9520517" cy="646331"/>
          </a:xfrm>
          <a:prstGeom prst="rect">
            <a:avLst/>
          </a:prstGeom>
        </p:spPr>
        <p:txBody>
          <a:bodyPr wrap="square">
            <a:spAutoFit/>
          </a:bodyPr>
          <a:lstStyle/>
          <a:p>
            <a:pPr algn="ctr"/>
            <a:r>
              <a:rPr lang="es-CL" sz="3600" b="1" dirty="0" smtClean="0">
                <a:solidFill>
                  <a:schemeClr val="tx2">
                    <a:lumMod val="75000"/>
                  </a:schemeClr>
                </a:solidFill>
              </a:rPr>
              <a:t>LA ORDEN DE OPERACIONES</a:t>
            </a:r>
            <a:r>
              <a:rPr lang="es-CL" dirty="0" smtClean="0"/>
              <a:t>. </a:t>
            </a:r>
            <a:endParaRPr lang="es-CL" dirty="0"/>
          </a:p>
        </p:txBody>
      </p:sp>
      <p:sp>
        <p:nvSpPr>
          <p:cNvPr id="22"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3"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739588" y="0"/>
            <a:ext cx="11452411"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chemeClr val="tx2">
                    <a:lumMod val="75000"/>
                  </a:schemeClr>
                </a:solidFill>
              </a:rPr>
              <a:t>LA ORDEN DE OPERACIONES</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967409" y="993912"/>
            <a:ext cx="10402956" cy="5355312"/>
          </a:xfrm>
          <a:prstGeom prst="rect">
            <a:avLst/>
          </a:prstGeom>
        </p:spPr>
        <p:txBody>
          <a:bodyPr wrap="square">
            <a:spAutoFit/>
          </a:bodyPr>
          <a:lstStyle/>
          <a:p>
            <a:pPr algn="ctr"/>
            <a:r>
              <a:rPr lang="es-CL" b="1" dirty="0" smtClean="0">
                <a:solidFill>
                  <a:schemeClr val="tx2">
                    <a:lumMod val="75000"/>
                  </a:schemeClr>
                </a:solidFill>
              </a:rPr>
              <a:t>Orden Preventiva. </a:t>
            </a:r>
            <a:endParaRPr lang="es-CL" b="1" dirty="0" smtClean="0">
              <a:solidFill>
                <a:schemeClr val="tx2">
                  <a:lumMod val="75000"/>
                </a:schemeClr>
              </a:solidFill>
            </a:endParaRPr>
          </a:p>
          <a:p>
            <a:r>
              <a:rPr lang="es-CL" b="1" dirty="0" smtClean="0">
                <a:solidFill>
                  <a:schemeClr val="tx2">
                    <a:lumMod val="75000"/>
                  </a:schemeClr>
                </a:solidFill>
              </a:rPr>
              <a:t>a</a:t>
            </a:r>
            <a:r>
              <a:rPr lang="es-CL" b="1" dirty="0" smtClean="0">
                <a:solidFill>
                  <a:schemeClr val="tx2">
                    <a:lumMod val="75000"/>
                  </a:schemeClr>
                </a:solidFill>
              </a:rPr>
              <a:t>.- </a:t>
            </a:r>
            <a:r>
              <a:rPr lang="es-CL" dirty="0" smtClean="0">
                <a:solidFill>
                  <a:schemeClr val="tx2">
                    <a:lumMod val="75000"/>
                  </a:schemeClr>
                </a:solidFill>
              </a:rPr>
              <a:t>La Orden Preventiva la emite el Comandante de Unidad tan pronto como le sea posible, después de haber recibido la correspondiente Orden de Preventiva de su Mando Superior</a:t>
            </a:r>
            <a:r>
              <a:rPr lang="es-CL" dirty="0" smtClean="0">
                <a:solidFill>
                  <a:schemeClr val="tx2">
                    <a:lumMod val="75000"/>
                  </a:schemeClr>
                </a:solidFill>
              </a:rPr>
              <a:t>.</a:t>
            </a:r>
          </a:p>
          <a:p>
            <a:r>
              <a:rPr lang="es-CL" b="1" dirty="0" smtClean="0">
                <a:solidFill>
                  <a:schemeClr val="tx2">
                    <a:lumMod val="75000"/>
                  </a:schemeClr>
                </a:solidFill>
              </a:rPr>
              <a:t>b</a:t>
            </a:r>
            <a:r>
              <a:rPr lang="es-CL" b="1" dirty="0" smtClean="0">
                <a:solidFill>
                  <a:schemeClr val="tx2">
                    <a:lumMod val="75000"/>
                  </a:schemeClr>
                </a:solidFill>
              </a:rPr>
              <a:t>.- </a:t>
            </a:r>
            <a:r>
              <a:rPr lang="es-CL" dirty="0" smtClean="0">
                <a:solidFill>
                  <a:schemeClr val="tx2">
                    <a:lumMod val="75000"/>
                  </a:schemeClr>
                </a:solidFill>
              </a:rPr>
              <a:t>Su propósito es permitir que los mandos subordinados comiencen el alistamiento y puedan emplear íntegramente el tiempo disponible en preparativos para la acción que se avecina</a:t>
            </a:r>
            <a:r>
              <a:rPr lang="es-CL" dirty="0" smtClean="0">
                <a:solidFill>
                  <a:schemeClr val="tx2">
                    <a:lumMod val="75000"/>
                  </a:schemeClr>
                </a:solidFill>
              </a:rPr>
              <a:t>.</a:t>
            </a:r>
          </a:p>
          <a:p>
            <a:r>
              <a:rPr lang="es-CL" b="1" dirty="0" smtClean="0">
                <a:solidFill>
                  <a:schemeClr val="tx2">
                    <a:lumMod val="75000"/>
                  </a:schemeClr>
                </a:solidFill>
              </a:rPr>
              <a:t>c</a:t>
            </a:r>
            <a:r>
              <a:rPr lang="es-CL" b="1" dirty="0" smtClean="0">
                <a:solidFill>
                  <a:schemeClr val="tx2">
                    <a:lumMod val="75000"/>
                  </a:schemeClr>
                </a:solidFill>
              </a:rPr>
              <a:t>.- </a:t>
            </a:r>
            <a:r>
              <a:rPr lang="es-CL" dirty="0" smtClean="0">
                <a:solidFill>
                  <a:schemeClr val="tx2">
                    <a:lumMod val="75000"/>
                  </a:schemeClr>
                </a:solidFill>
              </a:rPr>
              <a:t>Contiene toda la información disponible y necesaria, así como otras instrucciones útiles en beneficio del tiempo. </a:t>
            </a:r>
            <a:endParaRPr lang="es-CL" dirty="0" smtClean="0">
              <a:solidFill>
                <a:schemeClr val="tx2">
                  <a:lumMod val="75000"/>
                </a:schemeClr>
              </a:solidFill>
            </a:endParaRPr>
          </a:p>
          <a:p>
            <a:r>
              <a:rPr lang="es-CL" b="1" dirty="0" smtClean="0">
                <a:solidFill>
                  <a:schemeClr val="tx2">
                    <a:lumMod val="75000"/>
                  </a:schemeClr>
                </a:solidFill>
              </a:rPr>
              <a:t>d.- </a:t>
            </a:r>
            <a:r>
              <a:rPr lang="es-CL" dirty="0" smtClean="0">
                <a:solidFill>
                  <a:schemeClr val="tx2">
                    <a:lumMod val="75000"/>
                  </a:schemeClr>
                </a:solidFill>
              </a:rPr>
              <a:t>Su emisión es breve, verbal o escrita y se ciñe hasta donde sea posible, el formato estándar de cinco párrafos. </a:t>
            </a:r>
            <a:endParaRPr lang="es-CL" dirty="0" smtClean="0">
              <a:solidFill>
                <a:schemeClr val="tx2">
                  <a:lumMod val="75000"/>
                </a:schemeClr>
              </a:solidFill>
            </a:endParaRPr>
          </a:p>
          <a:p>
            <a:r>
              <a:rPr lang="es-CL" b="1" dirty="0" smtClean="0">
                <a:solidFill>
                  <a:schemeClr val="tx2">
                    <a:lumMod val="75000"/>
                  </a:schemeClr>
                </a:solidFill>
              </a:rPr>
              <a:t>e</a:t>
            </a:r>
            <a:r>
              <a:rPr lang="es-CL" b="1" dirty="0" smtClean="0">
                <a:solidFill>
                  <a:schemeClr val="tx2">
                    <a:lumMod val="75000"/>
                  </a:schemeClr>
                </a:solidFill>
              </a:rPr>
              <a:t>.- </a:t>
            </a:r>
            <a:r>
              <a:rPr lang="es-CL" dirty="0" smtClean="0">
                <a:solidFill>
                  <a:schemeClr val="tx2">
                    <a:lumMod val="75000"/>
                  </a:schemeClr>
                </a:solidFill>
              </a:rPr>
              <a:t>Su contenido puede ser de útil referencia durante la ejecución de los pasos de conducción tácticos y para la emisión de la Orden de Operaciones</a:t>
            </a:r>
            <a:r>
              <a:rPr lang="es-CL" dirty="0" smtClean="0">
                <a:solidFill>
                  <a:schemeClr val="tx2">
                    <a:lumMod val="75000"/>
                  </a:schemeClr>
                </a:solidFill>
              </a:rPr>
              <a:t>.</a:t>
            </a:r>
          </a:p>
          <a:p>
            <a:r>
              <a:rPr lang="es-CL" b="1" dirty="0" smtClean="0">
                <a:solidFill>
                  <a:schemeClr val="tx2">
                    <a:lumMod val="75000"/>
                  </a:schemeClr>
                </a:solidFill>
              </a:rPr>
              <a:t> </a:t>
            </a:r>
            <a:r>
              <a:rPr lang="es-CL" b="1" dirty="0" smtClean="0">
                <a:solidFill>
                  <a:schemeClr val="tx2">
                    <a:lumMod val="75000"/>
                  </a:schemeClr>
                </a:solidFill>
              </a:rPr>
              <a:t>f.- </a:t>
            </a:r>
            <a:r>
              <a:rPr lang="es-CL" dirty="0" smtClean="0">
                <a:solidFill>
                  <a:schemeClr val="tx2">
                    <a:lumMod val="75000"/>
                  </a:schemeClr>
                </a:solidFill>
              </a:rPr>
              <a:t>Información que contiene la Orden Preventiva</a:t>
            </a:r>
            <a:r>
              <a:rPr lang="es-CL" dirty="0" smtClean="0">
                <a:solidFill>
                  <a:schemeClr val="tx2">
                    <a:lumMod val="75000"/>
                  </a:schemeClr>
                </a:solidFill>
              </a:rPr>
              <a:t>.</a:t>
            </a:r>
          </a:p>
          <a:p>
            <a:pPr marL="342900" indent="-342900">
              <a:buAutoNum type="arabicParenR"/>
            </a:pPr>
            <a:r>
              <a:rPr lang="es-CL" dirty="0" smtClean="0">
                <a:solidFill>
                  <a:schemeClr val="tx2">
                    <a:lumMod val="75000"/>
                  </a:schemeClr>
                </a:solidFill>
              </a:rPr>
              <a:t>Situación</a:t>
            </a:r>
            <a:r>
              <a:rPr lang="es-CL" dirty="0" smtClean="0">
                <a:solidFill>
                  <a:schemeClr val="tx2">
                    <a:lumMod val="75000"/>
                  </a:schemeClr>
                </a:solidFill>
              </a:rPr>
              <a:t>: contiene las mínimas informaciones necesarias que afectan directamente a la Unidad y que se requieren conocer a estas alturas</a:t>
            </a:r>
            <a:r>
              <a:rPr lang="es-CL" dirty="0" smtClean="0">
                <a:solidFill>
                  <a:schemeClr val="tx2">
                    <a:lumMod val="75000"/>
                  </a:schemeClr>
                </a:solidFill>
              </a:rPr>
              <a:t>.</a:t>
            </a:r>
          </a:p>
          <a:p>
            <a:pPr marL="342900" indent="-342900">
              <a:buAutoNum type="arabicParenR"/>
            </a:pPr>
            <a:r>
              <a:rPr lang="es-CL" dirty="0" smtClean="0">
                <a:solidFill>
                  <a:schemeClr val="tx2">
                    <a:lumMod val="75000"/>
                  </a:schemeClr>
                </a:solidFill>
              </a:rPr>
              <a:t> </a:t>
            </a:r>
            <a:r>
              <a:rPr lang="es-CL" dirty="0" smtClean="0">
                <a:solidFill>
                  <a:schemeClr val="tx2">
                    <a:lumMod val="75000"/>
                  </a:schemeClr>
                </a:solidFill>
              </a:rPr>
              <a:t>2) Misión: indicación clara y precisa de qué, quién, cuándo, dónde y para qué se va a hacer. </a:t>
            </a:r>
            <a:endParaRPr lang="es-CL" dirty="0" smtClean="0">
              <a:solidFill>
                <a:schemeClr val="tx2">
                  <a:lumMod val="75000"/>
                </a:schemeClr>
              </a:solidFill>
            </a:endParaRPr>
          </a:p>
          <a:p>
            <a:pPr marL="342900" indent="-342900">
              <a:buAutoNum type="arabicParenR"/>
            </a:pPr>
            <a:r>
              <a:rPr lang="es-CL" dirty="0" smtClean="0">
                <a:solidFill>
                  <a:schemeClr val="tx2">
                    <a:lumMod val="75000"/>
                  </a:schemeClr>
                </a:solidFill>
              </a:rPr>
              <a:t>3</a:t>
            </a:r>
            <a:r>
              <a:rPr lang="es-CL" dirty="0" smtClean="0">
                <a:solidFill>
                  <a:schemeClr val="tx2">
                    <a:lumMod val="75000"/>
                  </a:schemeClr>
                </a:solidFill>
              </a:rPr>
              <a:t>) Instrucciones Generales: a) Organización general. b) Abastecimiento. c) Horario Guía. d) Lugar, tenida, armamento y equipo para recibir la Orden de Operaciones. e) Lugares para revistas y ensayos. f) Sucesión del mando. g) Restricciones.</a:t>
            </a:r>
            <a:endParaRPr lang="es-CL" dirty="0" smtClean="0">
              <a:solidFill>
                <a:schemeClr val="tx2">
                  <a:lumMod val="75000"/>
                </a:schemeClr>
              </a:solidFill>
            </a:endParaRPr>
          </a:p>
          <a:p>
            <a:endParaRPr lang="es-CL" dirty="0">
              <a:solidFill>
                <a:schemeClr val="tx2">
                  <a:lumMod val="75000"/>
                </a:schemeClr>
              </a:solidFill>
            </a:endParaRPr>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1033670" y="185528"/>
            <a:ext cx="10257182" cy="646331"/>
          </a:xfrm>
          <a:prstGeom prst="rect">
            <a:avLst/>
          </a:prstGeom>
        </p:spPr>
        <p:txBody>
          <a:bodyPr wrap="square">
            <a:spAutoFit/>
          </a:bodyPr>
          <a:lstStyle/>
          <a:p>
            <a:pPr algn="ctr">
              <a:defRPr/>
            </a:pPr>
            <a:r>
              <a:rPr lang="es-CL" sz="3600" b="1" dirty="0" smtClean="0">
                <a:solidFill>
                  <a:schemeClr val="tx2">
                    <a:lumMod val="75000"/>
                  </a:schemeClr>
                </a:solidFill>
              </a:rPr>
              <a:t>LA ORDEN DE OPERACIONES</a:t>
            </a:r>
            <a:endParaRPr lang="es-ES" sz="3600" b="1" dirty="0">
              <a:solidFill>
                <a:schemeClr val="tx2">
                  <a:lumMod val="75000"/>
                </a:schemeClr>
              </a:solidFill>
              <a:latin typeface="Arial Black" pitchFamily="34" charset="0"/>
              <a:ea typeface="ＭＳ Ｐゴシック" pitchFamily="34" charset="-128"/>
              <a:cs typeface="Arial" pitchFamily="34" charset="0"/>
            </a:endParaRPr>
          </a:p>
        </p:txBody>
      </p:sp>
      <p:sp>
        <p:nvSpPr>
          <p:cNvPr id="18" name="17 Rectángulo"/>
          <p:cNvSpPr/>
          <p:nvPr/>
        </p:nvSpPr>
        <p:spPr>
          <a:xfrm>
            <a:off x="1007165" y="1073427"/>
            <a:ext cx="10310192" cy="3416320"/>
          </a:xfrm>
          <a:prstGeom prst="rect">
            <a:avLst/>
          </a:prstGeom>
        </p:spPr>
        <p:txBody>
          <a:bodyPr wrap="square">
            <a:spAutoFit/>
          </a:bodyPr>
          <a:lstStyle/>
          <a:p>
            <a:r>
              <a:rPr lang="es-CL" dirty="0" smtClean="0">
                <a:solidFill>
                  <a:schemeClr val="tx2">
                    <a:lumMod val="75000"/>
                  </a:schemeClr>
                </a:solidFill>
              </a:rPr>
              <a:t>4</a:t>
            </a:r>
            <a:r>
              <a:rPr lang="es-CL" b="1" dirty="0" smtClean="0">
                <a:solidFill>
                  <a:schemeClr val="tx2">
                    <a:lumMod val="75000"/>
                  </a:schemeClr>
                </a:solidFill>
              </a:rPr>
              <a:t>) Instrucciones Especiales: </a:t>
            </a:r>
            <a:endParaRPr lang="es-CL" b="1" dirty="0" smtClean="0">
              <a:solidFill>
                <a:schemeClr val="tx2">
                  <a:lumMod val="75000"/>
                </a:schemeClr>
              </a:solidFill>
            </a:endParaRPr>
          </a:p>
          <a:p>
            <a:pPr marL="342900" indent="-342900">
              <a:buAutoNum type="alphaLcParenR"/>
            </a:pPr>
            <a:r>
              <a:rPr lang="es-CL" dirty="0" smtClean="0">
                <a:solidFill>
                  <a:schemeClr val="tx2">
                    <a:lumMod val="75000"/>
                  </a:schemeClr>
                </a:solidFill>
              </a:rPr>
              <a:t>A </a:t>
            </a:r>
            <a:r>
              <a:rPr lang="es-CL" dirty="0" smtClean="0">
                <a:solidFill>
                  <a:schemeClr val="tx2">
                    <a:lumMod val="75000"/>
                  </a:schemeClr>
                </a:solidFill>
              </a:rPr>
              <a:t>los Mandos Subordinados</a:t>
            </a:r>
            <a:r>
              <a:rPr lang="es-CL" dirty="0" smtClean="0">
                <a:solidFill>
                  <a:schemeClr val="tx2">
                    <a:lumMod val="75000"/>
                  </a:schemeClr>
                </a:solidFill>
              </a:rPr>
              <a:t>.</a:t>
            </a:r>
          </a:p>
          <a:p>
            <a:pPr marL="342900" indent="-342900">
              <a:buAutoNum type="alphaLcParenR"/>
            </a:pPr>
            <a:r>
              <a:rPr lang="es-CL" dirty="0" smtClean="0">
                <a:solidFill>
                  <a:schemeClr val="tx2">
                    <a:lumMod val="75000"/>
                  </a:schemeClr>
                </a:solidFill>
              </a:rPr>
              <a:t>A </a:t>
            </a:r>
            <a:r>
              <a:rPr lang="es-CL" dirty="0" smtClean="0">
                <a:solidFill>
                  <a:schemeClr val="tx2">
                    <a:lumMod val="75000"/>
                  </a:schemeClr>
                </a:solidFill>
              </a:rPr>
              <a:t>las Partidas Especiales. </a:t>
            </a:r>
            <a:endParaRPr lang="es-CL" dirty="0" smtClean="0">
              <a:solidFill>
                <a:schemeClr val="tx2">
                  <a:lumMod val="75000"/>
                </a:schemeClr>
              </a:solidFill>
            </a:endParaRPr>
          </a:p>
          <a:p>
            <a:pPr marL="342900" indent="-342900">
              <a:buAutoNum type="alphaLcParenR"/>
            </a:pPr>
            <a:r>
              <a:rPr lang="es-CL" dirty="0" smtClean="0">
                <a:solidFill>
                  <a:schemeClr val="tx2">
                    <a:lumMod val="75000"/>
                  </a:schemeClr>
                </a:solidFill>
              </a:rPr>
              <a:t>A </a:t>
            </a:r>
            <a:r>
              <a:rPr lang="es-CL" dirty="0" smtClean="0">
                <a:solidFill>
                  <a:schemeClr val="tx2">
                    <a:lumMod val="75000"/>
                  </a:schemeClr>
                </a:solidFill>
              </a:rPr>
              <a:t>los Individuos Claves</a:t>
            </a:r>
            <a:r>
              <a:rPr lang="es-CL" dirty="0" smtClean="0">
                <a:solidFill>
                  <a:schemeClr val="tx2">
                    <a:lumMod val="75000"/>
                  </a:schemeClr>
                </a:solidFill>
              </a:rPr>
              <a:t>.</a:t>
            </a:r>
          </a:p>
          <a:p>
            <a:pPr marL="342900" indent="-342900"/>
            <a:r>
              <a:rPr lang="es-CL" dirty="0" smtClean="0">
                <a:solidFill>
                  <a:schemeClr val="tx2">
                    <a:lumMod val="75000"/>
                  </a:schemeClr>
                </a:solidFill>
              </a:rPr>
              <a:t> </a:t>
            </a:r>
            <a:r>
              <a:rPr lang="es-CL" b="1" dirty="0" smtClean="0">
                <a:solidFill>
                  <a:schemeClr val="tx2">
                    <a:lumMod val="75000"/>
                  </a:schemeClr>
                </a:solidFill>
              </a:rPr>
              <a:t>En este punto se dan las siguientes instrucciones: </a:t>
            </a:r>
            <a:endParaRPr lang="es-CL" b="1" dirty="0" smtClean="0">
              <a:solidFill>
                <a:schemeClr val="tx2">
                  <a:lumMod val="75000"/>
                </a:schemeClr>
              </a:solidFill>
            </a:endParaRPr>
          </a:p>
          <a:p>
            <a:pPr marL="342900" indent="-342900">
              <a:buAutoNum type="alphaLcParenR"/>
            </a:pPr>
            <a:r>
              <a:rPr lang="es-CL" dirty="0" smtClean="0">
                <a:solidFill>
                  <a:schemeClr val="tx2">
                    <a:lumMod val="75000"/>
                  </a:schemeClr>
                </a:solidFill>
              </a:rPr>
              <a:t>Obtención </a:t>
            </a:r>
            <a:r>
              <a:rPr lang="es-CL" dirty="0" smtClean="0">
                <a:solidFill>
                  <a:schemeClr val="tx2">
                    <a:lumMod val="75000"/>
                  </a:schemeClr>
                </a:solidFill>
              </a:rPr>
              <a:t>y distribución de abastecimiento. </a:t>
            </a:r>
            <a:endParaRPr lang="es-CL" dirty="0" smtClean="0">
              <a:solidFill>
                <a:schemeClr val="tx2">
                  <a:lumMod val="75000"/>
                </a:schemeClr>
              </a:solidFill>
            </a:endParaRPr>
          </a:p>
          <a:p>
            <a:pPr marL="342900" indent="-342900"/>
            <a:r>
              <a:rPr lang="es-CL" dirty="0" smtClean="0">
                <a:solidFill>
                  <a:schemeClr val="tx2">
                    <a:lumMod val="75000"/>
                  </a:schemeClr>
                </a:solidFill>
              </a:rPr>
              <a:t>b</a:t>
            </a:r>
            <a:r>
              <a:rPr lang="es-CL" dirty="0" smtClean="0">
                <a:solidFill>
                  <a:schemeClr val="tx2">
                    <a:lumMod val="75000"/>
                  </a:schemeClr>
                </a:solidFill>
              </a:rPr>
              <a:t>) Pruebas de armamento y determinados equipos</a:t>
            </a:r>
            <a:r>
              <a:rPr lang="es-CL" dirty="0" smtClean="0">
                <a:solidFill>
                  <a:schemeClr val="tx2">
                    <a:lumMod val="75000"/>
                  </a:schemeClr>
                </a:solidFill>
              </a:rPr>
              <a:t>.</a:t>
            </a:r>
          </a:p>
          <a:p>
            <a:pPr marL="342900" indent="-342900"/>
            <a:r>
              <a:rPr lang="es-CL" dirty="0" smtClean="0">
                <a:solidFill>
                  <a:schemeClr val="tx2">
                    <a:lumMod val="75000"/>
                  </a:schemeClr>
                </a:solidFill>
              </a:rPr>
              <a:t> </a:t>
            </a:r>
            <a:r>
              <a:rPr lang="es-CL" dirty="0" smtClean="0">
                <a:solidFill>
                  <a:schemeClr val="tx2">
                    <a:lumMod val="75000"/>
                  </a:schemeClr>
                </a:solidFill>
              </a:rPr>
              <a:t>c) Reconocimiento. </a:t>
            </a:r>
            <a:endParaRPr lang="es-CL" dirty="0" smtClean="0">
              <a:solidFill>
                <a:schemeClr val="tx2">
                  <a:lumMod val="75000"/>
                </a:schemeClr>
              </a:solidFill>
            </a:endParaRPr>
          </a:p>
          <a:p>
            <a:pPr marL="342900" indent="-342900"/>
            <a:r>
              <a:rPr lang="es-CL" dirty="0" smtClean="0">
                <a:solidFill>
                  <a:schemeClr val="tx2">
                    <a:lumMod val="75000"/>
                  </a:schemeClr>
                </a:solidFill>
              </a:rPr>
              <a:t>d</a:t>
            </a:r>
            <a:r>
              <a:rPr lang="es-CL" dirty="0" smtClean="0">
                <a:solidFill>
                  <a:schemeClr val="tx2">
                    <a:lumMod val="75000"/>
                  </a:schemeClr>
                </a:solidFill>
              </a:rPr>
              <a:t>) Ensayos. </a:t>
            </a:r>
            <a:endParaRPr lang="es-CL" dirty="0" smtClean="0">
              <a:solidFill>
                <a:schemeClr val="tx2">
                  <a:lumMod val="75000"/>
                </a:schemeClr>
              </a:solidFill>
            </a:endParaRPr>
          </a:p>
          <a:p>
            <a:pPr marL="342900" indent="-342900"/>
            <a:r>
              <a:rPr lang="es-CL" dirty="0" smtClean="0">
                <a:solidFill>
                  <a:schemeClr val="tx2">
                    <a:lumMod val="75000"/>
                  </a:schemeClr>
                </a:solidFill>
              </a:rPr>
              <a:t>e</a:t>
            </a:r>
            <a:r>
              <a:rPr lang="es-CL" dirty="0" smtClean="0">
                <a:solidFill>
                  <a:schemeClr val="tx2">
                    <a:lumMod val="75000"/>
                  </a:schemeClr>
                </a:solidFill>
              </a:rPr>
              <a:t>) Revistas</a:t>
            </a:r>
            <a:r>
              <a:rPr lang="es-CL" dirty="0" smtClean="0">
                <a:solidFill>
                  <a:schemeClr val="tx2">
                    <a:lumMod val="75000"/>
                  </a:schemeClr>
                </a:solidFill>
              </a:rPr>
              <a:t>.</a:t>
            </a:r>
          </a:p>
          <a:p>
            <a:pPr marL="342900" indent="-342900"/>
            <a:r>
              <a:rPr lang="es-CL" dirty="0" smtClean="0">
                <a:solidFill>
                  <a:schemeClr val="tx2">
                    <a:lumMod val="75000"/>
                  </a:schemeClr>
                </a:solidFill>
              </a:rPr>
              <a:t> </a:t>
            </a:r>
            <a:r>
              <a:rPr lang="es-CL" dirty="0" smtClean="0">
                <a:solidFill>
                  <a:schemeClr val="tx2">
                    <a:lumMod val="75000"/>
                  </a:schemeClr>
                </a:solidFill>
              </a:rPr>
              <a:t>f) Coordinaciones. </a:t>
            </a:r>
            <a:endParaRPr lang="es-CL" dirty="0" smtClean="0">
              <a:solidFill>
                <a:schemeClr val="tx2">
                  <a:lumMod val="75000"/>
                </a:schemeClr>
              </a:solidFill>
            </a:endParaRPr>
          </a:p>
          <a:p>
            <a:pPr marL="342900" indent="-342900"/>
            <a:r>
              <a:rPr lang="es-CL" dirty="0" smtClean="0">
                <a:solidFill>
                  <a:schemeClr val="tx2">
                    <a:lumMod val="75000"/>
                  </a:schemeClr>
                </a:solidFill>
              </a:rPr>
              <a:t>g</a:t>
            </a:r>
            <a:r>
              <a:rPr lang="es-CL" dirty="0" smtClean="0">
                <a:solidFill>
                  <a:schemeClr val="tx2">
                    <a:lumMod val="75000"/>
                  </a:schemeClr>
                </a:solidFill>
              </a:rPr>
              <a:t>) Descansos</a:t>
            </a:r>
            <a:r>
              <a:rPr lang="es-CL" dirty="0" smtClean="0"/>
              <a:t>. </a:t>
            </a:r>
            <a:endParaRPr lang="es-CL" dirty="0"/>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ox(in)">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box(in)">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box(in)">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8">
                                            <p:txEl>
                                              <p:pRg st="3" end="3"/>
                                            </p:txEl>
                                          </p:spTgt>
                                        </p:tgtEl>
                                        <p:attrNameLst>
                                          <p:attrName>style.visibility</p:attrName>
                                        </p:attrNameLst>
                                      </p:cBhvr>
                                      <p:to>
                                        <p:strVal val="visible"/>
                                      </p:to>
                                    </p:set>
                                    <p:animEffect transition="in" filter="box(in)">
                                      <p:cBhvr>
                                        <p:cTn id="22" dur="500"/>
                                        <p:tgtEl>
                                          <p:spTgt spid="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8">
                                            <p:txEl>
                                              <p:pRg st="4" end="4"/>
                                            </p:txEl>
                                          </p:spTgt>
                                        </p:tgtEl>
                                        <p:attrNameLst>
                                          <p:attrName>style.visibility</p:attrName>
                                        </p:attrNameLst>
                                      </p:cBhvr>
                                      <p:to>
                                        <p:strVal val="visible"/>
                                      </p:to>
                                    </p:set>
                                    <p:animEffect transition="in" filter="box(in)">
                                      <p:cBhvr>
                                        <p:cTn id="27" dur="500"/>
                                        <p:tgtEl>
                                          <p:spTgt spid="1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8">
                                            <p:txEl>
                                              <p:pRg st="5" end="5"/>
                                            </p:txEl>
                                          </p:spTgt>
                                        </p:tgtEl>
                                        <p:attrNameLst>
                                          <p:attrName>style.visibility</p:attrName>
                                        </p:attrNameLst>
                                      </p:cBhvr>
                                      <p:to>
                                        <p:strVal val="visible"/>
                                      </p:to>
                                    </p:set>
                                    <p:animEffect transition="in" filter="box(in)">
                                      <p:cBhvr>
                                        <p:cTn id="32" dur="500"/>
                                        <p:tgtEl>
                                          <p:spTgt spid="18">
                                            <p:txEl>
                                              <p:pRg st="5" end="5"/>
                                            </p:txEl>
                                          </p:spTgt>
                                        </p:tgtEl>
                                      </p:cBhvr>
                                    </p:animEffect>
                                  </p:childTnLst>
                                </p:cTn>
                              </p:par>
                              <p:par>
                                <p:cTn id="33" presetID="4" presetClass="entr" presetSubtype="16" fill="hold" nodeType="withEffect">
                                  <p:stCondLst>
                                    <p:cond delay="0"/>
                                  </p:stCondLst>
                                  <p:childTnLst>
                                    <p:set>
                                      <p:cBhvr>
                                        <p:cTn id="34" dur="1" fill="hold">
                                          <p:stCondLst>
                                            <p:cond delay="0"/>
                                          </p:stCondLst>
                                        </p:cTn>
                                        <p:tgtEl>
                                          <p:spTgt spid="18">
                                            <p:txEl>
                                              <p:pRg st="6" end="6"/>
                                            </p:txEl>
                                          </p:spTgt>
                                        </p:tgtEl>
                                        <p:attrNameLst>
                                          <p:attrName>style.visibility</p:attrName>
                                        </p:attrNameLst>
                                      </p:cBhvr>
                                      <p:to>
                                        <p:strVal val="visible"/>
                                      </p:to>
                                    </p:set>
                                    <p:animEffect transition="in" filter="box(in)">
                                      <p:cBhvr>
                                        <p:cTn id="35" dur="500"/>
                                        <p:tgtEl>
                                          <p:spTgt spid="18">
                                            <p:txEl>
                                              <p:pRg st="6" end="6"/>
                                            </p:txEl>
                                          </p:spTgt>
                                        </p:tgtEl>
                                      </p:cBhvr>
                                    </p:animEffect>
                                  </p:childTnLst>
                                </p:cTn>
                              </p:par>
                              <p:par>
                                <p:cTn id="36" presetID="4" presetClass="entr" presetSubtype="16" fill="hold" nodeType="withEffect">
                                  <p:stCondLst>
                                    <p:cond delay="0"/>
                                  </p:stCondLst>
                                  <p:childTnLst>
                                    <p:set>
                                      <p:cBhvr>
                                        <p:cTn id="37" dur="1" fill="hold">
                                          <p:stCondLst>
                                            <p:cond delay="0"/>
                                          </p:stCondLst>
                                        </p:cTn>
                                        <p:tgtEl>
                                          <p:spTgt spid="18">
                                            <p:txEl>
                                              <p:pRg st="7" end="7"/>
                                            </p:txEl>
                                          </p:spTgt>
                                        </p:tgtEl>
                                        <p:attrNameLst>
                                          <p:attrName>style.visibility</p:attrName>
                                        </p:attrNameLst>
                                      </p:cBhvr>
                                      <p:to>
                                        <p:strVal val="visible"/>
                                      </p:to>
                                    </p:set>
                                    <p:animEffect transition="in" filter="box(in)">
                                      <p:cBhvr>
                                        <p:cTn id="38" dur="500"/>
                                        <p:tgtEl>
                                          <p:spTgt spid="18">
                                            <p:txEl>
                                              <p:pRg st="7" end="7"/>
                                            </p:txEl>
                                          </p:spTgt>
                                        </p:tgtEl>
                                      </p:cBhvr>
                                    </p:animEffect>
                                  </p:childTnLst>
                                </p:cTn>
                              </p:par>
                              <p:par>
                                <p:cTn id="39" presetID="4" presetClass="entr" presetSubtype="16" fill="hold" nodeType="withEffect">
                                  <p:stCondLst>
                                    <p:cond delay="0"/>
                                  </p:stCondLst>
                                  <p:childTnLst>
                                    <p:set>
                                      <p:cBhvr>
                                        <p:cTn id="40" dur="1" fill="hold">
                                          <p:stCondLst>
                                            <p:cond delay="0"/>
                                          </p:stCondLst>
                                        </p:cTn>
                                        <p:tgtEl>
                                          <p:spTgt spid="18">
                                            <p:txEl>
                                              <p:pRg st="8" end="8"/>
                                            </p:txEl>
                                          </p:spTgt>
                                        </p:tgtEl>
                                        <p:attrNameLst>
                                          <p:attrName>style.visibility</p:attrName>
                                        </p:attrNameLst>
                                      </p:cBhvr>
                                      <p:to>
                                        <p:strVal val="visible"/>
                                      </p:to>
                                    </p:set>
                                    <p:animEffect transition="in" filter="box(in)">
                                      <p:cBhvr>
                                        <p:cTn id="41" dur="500"/>
                                        <p:tgtEl>
                                          <p:spTgt spid="18">
                                            <p:txEl>
                                              <p:pRg st="8" end="8"/>
                                            </p:txEl>
                                          </p:spTgt>
                                        </p:tgtEl>
                                      </p:cBhvr>
                                    </p:animEffect>
                                  </p:childTnLst>
                                </p:cTn>
                              </p:par>
                              <p:par>
                                <p:cTn id="42" presetID="4" presetClass="entr" presetSubtype="16" fill="hold" nodeType="withEffect">
                                  <p:stCondLst>
                                    <p:cond delay="0"/>
                                  </p:stCondLst>
                                  <p:childTnLst>
                                    <p:set>
                                      <p:cBhvr>
                                        <p:cTn id="43" dur="1" fill="hold">
                                          <p:stCondLst>
                                            <p:cond delay="0"/>
                                          </p:stCondLst>
                                        </p:cTn>
                                        <p:tgtEl>
                                          <p:spTgt spid="18">
                                            <p:txEl>
                                              <p:pRg st="9" end="9"/>
                                            </p:txEl>
                                          </p:spTgt>
                                        </p:tgtEl>
                                        <p:attrNameLst>
                                          <p:attrName>style.visibility</p:attrName>
                                        </p:attrNameLst>
                                      </p:cBhvr>
                                      <p:to>
                                        <p:strVal val="visible"/>
                                      </p:to>
                                    </p:set>
                                    <p:animEffect transition="in" filter="box(in)">
                                      <p:cBhvr>
                                        <p:cTn id="44" dur="500"/>
                                        <p:tgtEl>
                                          <p:spTgt spid="18">
                                            <p:txEl>
                                              <p:pRg st="9" end="9"/>
                                            </p:txEl>
                                          </p:spTgt>
                                        </p:tgtEl>
                                      </p:cBhvr>
                                    </p:animEffect>
                                  </p:childTnLst>
                                </p:cTn>
                              </p:par>
                              <p:par>
                                <p:cTn id="45" presetID="4" presetClass="entr" presetSubtype="16" fill="hold" nodeType="withEffect">
                                  <p:stCondLst>
                                    <p:cond delay="0"/>
                                  </p:stCondLst>
                                  <p:childTnLst>
                                    <p:set>
                                      <p:cBhvr>
                                        <p:cTn id="46" dur="1" fill="hold">
                                          <p:stCondLst>
                                            <p:cond delay="0"/>
                                          </p:stCondLst>
                                        </p:cTn>
                                        <p:tgtEl>
                                          <p:spTgt spid="18">
                                            <p:txEl>
                                              <p:pRg st="10" end="10"/>
                                            </p:txEl>
                                          </p:spTgt>
                                        </p:tgtEl>
                                        <p:attrNameLst>
                                          <p:attrName>style.visibility</p:attrName>
                                        </p:attrNameLst>
                                      </p:cBhvr>
                                      <p:to>
                                        <p:strVal val="visible"/>
                                      </p:to>
                                    </p:set>
                                    <p:animEffect transition="in" filter="box(in)">
                                      <p:cBhvr>
                                        <p:cTn id="47" dur="500"/>
                                        <p:tgtEl>
                                          <p:spTgt spid="18">
                                            <p:txEl>
                                              <p:pRg st="10" end="10"/>
                                            </p:txEl>
                                          </p:spTgt>
                                        </p:tgtEl>
                                      </p:cBhvr>
                                    </p:animEffect>
                                  </p:childTnLst>
                                </p:cTn>
                              </p:par>
                              <p:par>
                                <p:cTn id="48" presetID="4" presetClass="entr" presetSubtype="16" fill="hold" nodeType="withEffect">
                                  <p:stCondLst>
                                    <p:cond delay="0"/>
                                  </p:stCondLst>
                                  <p:childTnLst>
                                    <p:set>
                                      <p:cBhvr>
                                        <p:cTn id="49" dur="1" fill="hold">
                                          <p:stCondLst>
                                            <p:cond delay="0"/>
                                          </p:stCondLst>
                                        </p:cTn>
                                        <p:tgtEl>
                                          <p:spTgt spid="18">
                                            <p:txEl>
                                              <p:pRg st="11" end="11"/>
                                            </p:txEl>
                                          </p:spTgt>
                                        </p:tgtEl>
                                        <p:attrNameLst>
                                          <p:attrName>style.visibility</p:attrName>
                                        </p:attrNameLst>
                                      </p:cBhvr>
                                      <p:to>
                                        <p:strVal val="visible"/>
                                      </p:to>
                                    </p:set>
                                    <p:animEffect transition="in" filter="box(in)">
                                      <p:cBhvr>
                                        <p:cTn id="50" dur="500"/>
                                        <p:tgtEl>
                                          <p:spTgt spid="1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b="1" dirty="0" smtClean="0">
                <a:solidFill>
                  <a:schemeClr val="tx2"/>
                </a:solidFill>
                <a:cs typeface="Arial" pitchFamily="34" charset="0"/>
              </a:rPr>
              <a:t>.</a:t>
            </a:r>
          </a:p>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smtClean="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1020417" y="1603513"/>
            <a:ext cx="10045148" cy="1754326"/>
          </a:xfrm>
          <a:prstGeom prst="rect">
            <a:avLst/>
          </a:prstGeom>
        </p:spPr>
        <p:txBody>
          <a:bodyPr wrap="square">
            <a:spAutoFit/>
          </a:bodyPr>
          <a:lstStyle/>
          <a:p>
            <a:r>
              <a:rPr lang="es-CL" dirty="0" smtClean="0">
                <a:solidFill>
                  <a:schemeClr val="tx2">
                    <a:lumMod val="75000"/>
                  </a:schemeClr>
                </a:solidFill>
              </a:rPr>
              <a:t>La </a:t>
            </a:r>
            <a:r>
              <a:rPr lang="es-CL" dirty="0" smtClean="0">
                <a:solidFill>
                  <a:schemeClr val="tx2">
                    <a:lumMod val="75000"/>
                  </a:schemeClr>
                </a:solidFill>
              </a:rPr>
              <a:t>Orden de Operaciones comprende la organización de tarea y los cinco párrafos</a:t>
            </a:r>
            <a:r>
              <a:rPr lang="es-CL" dirty="0" smtClean="0">
                <a:solidFill>
                  <a:schemeClr val="tx2">
                    <a:lumMod val="75000"/>
                  </a:schemeClr>
                </a:solidFill>
              </a:rPr>
              <a:t>:</a:t>
            </a:r>
          </a:p>
          <a:p>
            <a:r>
              <a:rPr lang="es-CL" b="1" dirty="0" smtClean="0">
                <a:solidFill>
                  <a:schemeClr val="tx2">
                    <a:lumMod val="75000"/>
                  </a:schemeClr>
                </a:solidFill>
              </a:rPr>
              <a:t> </a:t>
            </a:r>
            <a:r>
              <a:rPr lang="es-CL" b="1" dirty="0" smtClean="0">
                <a:solidFill>
                  <a:schemeClr val="tx2">
                    <a:lumMod val="75000"/>
                  </a:schemeClr>
                </a:solidFill>
              </a:rPr>
              <a:t>I Situación. </a:t>
            </a:r>
            <a:endParaRPr lang="es-CL" b="1" dirty="0" smtClean="0">
              <a:solidFill>
                <a:schemeClr val="tx2">
                  <a:lumMod val="75000"/>
                </a:schemeClr>
              </a:solidFill>
            </a:endParaRPr>
          </a:p>
          <a:p>
            <a:r>
              <a:rPr lang="es-CL" b="1" dirty="0" smtClean="0">
                <a:solidFill>
                  <a:schemeClr val="tx2">
                    <a:lumMod val="75000"/>
                  </a:schemeClr>
                </a:solidFill>
              </a:rPr>
              <a:t>II </a:t>
            </a:r>
            <a:r>
              <a:rPr lang="es-CL" b="1" dirty="0" smtClean="0">
                <a:solidFill>
                  <a:schemeClr val="tx2">
                    <a:lumMod val="75000"/>
                  </a:schemeClr>
                </a:solidFill>
              </a:rPr>
              <a:t>Misión. </a:t>
            </a:r>
            <a:endParaRPr lang="es-CL" b="1" dirty="0" smtClean="0">
              <a:solidFill>
                <a:schemeClr val="tx2">
                  <a:lumMod val="75000"/>
                </a:schemeClr>
              </a:solidFill>
            </a:endParaRPr>
          </a:p>
          <a:p>
            <a:r>
              <a:rPr lang="es-CL" b="1" dirty="0" smtClean="0">
                <a:solidFill>
                  <a:schemeClr val="tx2">
                    <a:lumMod val="75000"/>
                  </a:schemeClr>
                </a:solidFill>
              </a:rPr>
              <a:t>III </a:t>
            </a:r>
            <a:r>
              <a:rPr lang="es-CL" b="1" dirty="0" smtClean="0">
                <a:solidFill>
                  <a:schemeClr val="tx2">
                    <a:lumMod val="75000"/>
                  </a:schemeClr>
                </a:solidFill>
              </a:rPr>
              <a:t>Ejecución</a:t>
            </a:r>
            <a:r>
              <a:rPr lang="es-CL" b="1" dirty="0" smtClean="0">
                <a:solidFill>
                  <a:schemeClr val="tx2">
                    <a:lumMod val="75000"/>
                  </a:schemeClr>
                </a:solidFill>
              </a:rPr>
              <a:t>.</a:t>
            </a:r>
          </a:p>
          <a:p>
            <a:r>
              <a:rPr lang="es-CL" b="1" dirty="0" smtClean="0">
                <a:solidFill>
                  <a:schemeClr val="tx2">
                    <a:lumMod val="75000"/>
                  </a:schemeClr>
                </a:solidFill>
              </a:rPr>
              <a:t> </a:t>
            </a:r>
            <a:r>
              <a:rPr lang="es-CL" b="1" dirty="0" smtClean="0">
                <a:solidFill>
                  <a:schemeClr val="tx2">
                    <a:lumMod val="75000"/>
                  </a:schemeClr>
                </a:solidFill>
              </a:rPr>
              <a:t>IV Logística</a:t>
            </a:r>
            <a:r>
              <a:rPr lang="es-CL" b="1" dirty="0" smtClean="0">
                <a:solidFill>
                  <a:schemeClr val="tx2">
                    <a:lumMod val="75000"/>
                  </a:schemeClr>
                </a:solidFill>
              </a:rPr>
              <a:t>.</a:t>
            </a:r>
          </a:p>
          <a:p>
            <a:r>
              <a:rPr lang="es-CL" b="1" dirty="0" smtClean="0">
                <a:solidFill>
                  <a:schemeClr val="tx2">
                    <a:lumMod val="75000"/>
                  </a:schemeClr>
                </a:solidFill>
              </a:rPr>
              <a:t> </a:t>
            </a:r>
            <a:r>
              <a:rPr lang="es-CL" b="1" dirty="0" smtClean="0">
                <a:solidFill>
                  <a:schemeClr val="tx2">
                    <a:lumMod val="75000"/>
                  </a:schemeClr>
                </a:solidFill>
              </a:rPr>
              <a:t>V Mando y Control. </a:t>
            </a:r>
            <a:endParaRPr lang="es-CL" b="1" dirty="0">
              <a:solidFill>
                <a:schemeClr val="tx2">
                  <a:lumMod val="75000"/>
                </a:schemeClr>
              </a:solidFill>
            </a:endParaRPr>
          </a:p>
        </p:txBody>
      </p:sp>
      <p:sp>
        <p:nvSpPr>
          <p:cNvPr id="18" name="17 Rectángulo"/>
          <p:cNvSpPr/>
          <p:nvPr/>
        </p:nvSpPr>
        <p:spPr>
          <a:xfrm>
            <a:off x="1033670" y="198782"/>
            <a:ext cx="10124659" cy="646331"/>
          </a:xfrm>
          <a:prstGeom prst="rect">
            <a:avLst/>
          </a:prstGeom>
        </p:spPr>
        <p:txBody>
          <a:bodyPr wrap="square">
            <a:spAutoFit/>
          </a:bodyPr>
          <a:lstStyle/>
          <a:p>
            <a:pPr algn="ctr"/>
            <a:r>
              <a:rPr lang="es-CL" sz="3600" b="1" dirty="0" smtClean="0">
                <a:solidFill>
                  <a:schemeClr val="tx2">
                    <a:lumMod val="75000"/>
                  </a:schemeClr>
                </a:solidFill>
              </a:rPr>
              <a:t>Constitución de la Orden de Operaciones</a:t>
            </a:r>
            <a:r>
              <a:rPr lang="es-CL" dirty="0" smtClean="0"/>
              <a:t>.</a:t>
            </a:r>
            <a:endParaRPr lang="es-CL" dirty="0" smtClean="0"/>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 SITUACION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1033670" y="1166843"/>
            <a:ext cx="10124660" cy="3416320"/>
          </a:xfrm>
          <a:prstGeom prst="rect">
            <a:avLst/>
          </a:prstGeom>
        </p:spPr>
        <p:txBody>
          <a:bodyPr wrap="square">
            <a:spAutoFit/>
          </a:bodyPr>
          <a:lstStyle/>
          <a:p>
            <a:r>
              <a:rPr lang="es-CL" dirty="0" smtClean="0">
                <a:solidFill>
                  <a:schemeClr val="tx2">
                    <a:lumMod val="75000"/>
                  </a:schemeClr>
                </a:solidFill>
              </a:rPr>
              <a:t>Menciona </a:t>
            </a:r>
            <a:r>
              <a:rPr lang="es-CL" dirty="0" smtClean="0">
                <a:solidFill>
                  <a:schemeClr val="tx2">
                    <a:lumMod val="75000"/>
                  </a:schemeClr>
                </a:solidFill>
              </a:rPr>
              <a:t>los aspectos generales y particulares de la situación que se vive y a su vez está constituido por los siguientes subpárrafos</a:t>
            </a:r>
            <a:r>
              <a:rPr lang="es-CL" dirty="0" smtClean="0">
                <a:solidFill>
                  <a:schemeClr val="tx2">
                    <a:lumMod val="75000"/>
                  </a:schemeClr>
                </a:solidFill>
              </a:rPr>
              <a:t>:</a:t>
            </a:r>
          </a:p>
          <a:p>
            <a:r>
              <a:rPr lang="es-CL" dirty="0" smtClean="0">
                <a:solidFill>
                  <a:schemeClr val="tx2">
                    <a:lumMod val="75000"/>
                  </a:schemeClr>
                </a:solidFill>
              </a:rPr>
              <a:t> </a:t>
            </a:r>
            <a:r>
              <a:rPr lang="es-CL" b="1" dirty="0" smtClean="0">
                <a:solidFill>
                  <a:schemeClr val="tx2">
                    <a:lumMod val="75000"/>
                  </a:schemeClr>
                </a:solidFill>
              </a:rPr>
              <a:t>a.- </a:t>
            </a:r>
            <a:r>
              <a:rPr lang="es-CL" dirty="0" smtClean="0">
                <a:solidFill>
                  <a:schemeClr val="tx2">
                    <a:lumMod val="75000"/>
                  </a:schemeClr>
                </a:solidFill>
              </a:rPr>
              <a:t>Situación General. Expresa en forma general la situación que se está viviendo en el marco de las acciones que está desarrollando la Unidad, indicando las variaciones ocurridas respecto de la orden anterior o instrucciones recibidas por la Unidad. Indica la tarea y ubicación de la Unidad Superior, debe incluir lo que afecta a la Unidad Superior. </a:t>
            </a:r>
            <a:r>
              <a:rPr lang="es-CL" dirty="0" smtClean="0">
                <a:solidFill>
                  <a:schemeClr val="tx2">
                    <a:lumMod val="75000"/>
                  </a:schemeClr>
                </a:solidFill>
              </a:rPr>
              <a:t>5</a:t>
            </a:r>
          </a:p>
          <a:p>
            <a:r>
              <a:rPr lang="es-CL" dirty="0" smtClean="0">
                <a:solidFill>
                  <a:schemeClr val="tx2">
                    <a:lumMod val="75000"/>
                  </a:schemeClr>
                </a:solidFill>
              </a:rPr>
              <a:t> </a:t>
            </a:r>
            <a:r>
              <a:rPr lang="es-CL" b="1" dirty="0" smtClean="0">
                <a:solidFill>
                  <a:schemeClr val="tx2">
                    <a:lumMod val="75000"/>
                  </a:schemeClr>
                </a:solidFill>
              </a:rPr>
              <a:t>b.- </a:t>
            </a:r>
            <a:r>
              <a:rPr lang="es-CL" dirty="0" smtClean="0">
                <a:solidFill>
                  <a:schemeClr val="tx2">
                    <a:lumMod val="75000"/>
                  </a:schemeClr>
                </a:solidFill>
              </a:rPr>
              <a:t>Fuerzas Enemigas. Contiene inteligencia enemiga que pueda afectar al cumplimiento de la misión de la Unidad. </a:t>
            </a:r>
            <a:endParaRPr lang="es-CL" dirty="0" smtClean="0">
              <a:solidFill>
                <a:schemeClr val="tx2">
                  <a:lumMod val="75000"/>
                </a:schemeClr>
              </a:solidFill>
            </a:endParaRPr>
          </a:p>
          <a:p>
            <a:r>
              <a:rPr lang="es-CL" b="1" dirty="0" smtClean="0">
                <a:solidFill>
                  <a:schemeClr val="tx2">
                    <a:lumMod val="75000"/>
                  </a:schemeClr>
                </a:solidFill>
              </a:rPr>
              <a:t>c</a:t>
            </a:r>
            <a:r>
              <a:rPr lang="es-CL" b="1" dirty="0" smtClean="0">
                <a:solidFill>
                  <a:schemeClr val="tx2">
                    <a:lumMod val="75000"/>
                  </a:schemeClr>
                </a:solidFill>
              </a:rPr>
              <a:t>.- </a:t>
            </a:r>
            <a:r>
              <a:rPr lang="es-CL" dirty="0" smtClean="0">
                <a:solidFill>
                  <a:schemeClr val="tx2">
                    <a:lumMod val="75000"/>
                  </a:schemeClr>
                </a:solidFill>
              </a:rPr>
              <a:t>Fuerzas Amigas. Indica la tarea y ubicación de las Unidades Adyacente y de Apoyo que pueda afectar a la acción de la Unidad. </a:t>
            </a:r>
            <a:endParaRPr lang="es-CL" dirty="0" smtClean="0">
              <a:solidFill>
                <a:schemeClr val="tx2">
                  <a:lumMod val="75000"/>
                </a:schemeClr>
              </a:solidFill>
            </a:endParaRPr>
          </a:p>
          <a:p>
            <a:r>
              <a:rPr lang="es-CL" b="1" dirty="0" smtClean="0">
                <a:solidFill>
                  <a:schemeClr val="tx2">
                    <a:lumMod val="75000"/>
                  </a:schemeClr>
                </a:solidFill>
              </a:rPr>
              <a:t>d</a:t>
            </a:r>
            <a:r>
              <a:rPr lang="es-CL" b="1" dirty="0" smtClean="0">
                <a:solidFill>
                  <a:schemeClr val="tx2">
                    <a:lumMod val="75000"/>
                  </a:schemeClr>
                </a:solidFill>
              </a:rPr>
              <a:t>.- </a:t>
            </a:r>
            <a:r>
              <a:rPr lang="es-CL" dirty="0" smtClean="0">
                <a:solidFill>
                  <a:schemeClr val="tx2">
                    <a:lumMod val="75000"/>
                  </a:schemeClr>
                </a:solidFill>
              </a:rPr>
              <a:t>Asignaciones y Segregaciones. Detalla cualquier fuerza que será asignada o separada de la unidad, estableciendo fechas y horas de cumplimiento.</a:t>
            </a:r>
            <a:endParaRPr lang="es-CL" dirty="0">
              <a:solidFill>
                <a:schemeClr val="tx2">
                  <a:lumMod val="75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II MISION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CuadroTexto"/>
          <p:cNvSpPr txBox="1"/>
          <p:nvPr/>
        </p:nvSpPr>
        <p:spPr>
          <a:xfrm>
            <a:off x="1854926" y="3383280"/>
            <a:ext cx="184731" cy="369332"/>
          </a:xfrm>
          <a:prstGeom prst="rect">
            <a:avLst/>
          </a:prstGeom>
          <a:noFill/>
        </p:spPr>
        <p:txBody>
          <a:bodyPr wrap="none" rtlCol="0">
            <a:spAutoFit/>
          </a:bodyPr>
          <a:lstStyle/>
          <a:p>
            <a:endParaRPr lang="es-CL" dirty="0"/>
          </a:p>
        </p:txBody>
      </p:sp>
      <p:sp>
        <p:nvSpPr>
          <p:cNvPr id="19" name="18 Rectángulo"/>
          <p:cNvSpPr/>
          <p:nvPr/>
        </p:nvSpPr>
        <p:spPr>
          <a:xfrm>
            <a:off x="821635" y="1007165"/>
            <a:ext cx="10429461" cy="2585323"/>
          </a:xfrm>
          <a:prstGeom prst="rect">
            <a:avLst/>
          </a:prstGeom>
        </p:spPr>
        <p:txBody>
          <a:bodyPr wrap="square">
            <a:spAutoFit/>
          </a:bodyPr>
          <a:lstStyle/>
          <a:p>
            <a:r>
              <a:rPr lang="es-CL" dirty="0" smtClean="0">
                <a:solidFill>
                  <a:schemeClr val="tx2">
                    <a:lumMod val="75000"/>
                  </a:schemeClr>
                </a:solidFill>
              </a:rPr>
              <a:t>Debe indicar claramente: Quién, Qué, Cuándo, Dónde y para Qué. El Qué hacer debe expresar la acción a realizar. El para Qué hacerlo, debe expresar claramente la intención del Comandante de Unidad</a:t>
            </a:r>
            <a:r>
              <a:rPr lang="es-CL" dirty="0" smtClean="0">
                <a:solidFill>
                  <a:schemeClr val="tx2">
                    <a:lumMod val="75000"/>
                  </a:schemeClr>
                </a:solidFill>
              </a:rPr>
              <a:t>.</a:t>
            </a:r>
          </a:p>
          <a:p>
            <a:pPr algn="ctr"/>
            <a:r>
              <a:rPr lang="es-CL" dirty="0" smtClean="0">
                <a:solidFill>
                  <a:schemeClr val="tx2">
                    <a:lumMod val="75000"/>
                  </a:schemeClr>
                </a:solidFill>
              </a:rPr>
              <a:t> </a:t>
            </a:r>
            <a:r>
              <a:rPr lang="es-CL" dirty="0" smtClean="0">
                <a:solidFill>
                  <a:schemeClr val="tx2">
                    <a:lumMod val="75000"/>
                  </a:schemeClr>
                </a:solidFill>
              </a:rPr>
              <a:t>Ejemplo: </a:t>
            </a:r>
            <a:endParaRPr lang="es-CL" dirty="0" smtClean="0">
              <a:solidFill>
                <a:schemeClr val="tx2">
                  <a:lumMod val="75000"/>
                </a:schemeClr>
              </a:solidFill>
            </a:endParaRPr>
          </a:p>
          <a:p>
            <a:pPr algn="ctr"/>
            <a:r>
              <a:rPr lang="es-CL" b="1" dirty="0" smtClean="0">
                <a:solidFill>
                  <a:schemeClr val="tx2">
                    <a:lumMod val="75000"/>
                  </a:schemeClr>
                </a:solidFill>
              </a:rPr>
              <a:t>La </a:t>
            </a:r>
            <a:r>
              <a:rPr lang="es-CL" b="1" dirty="0" smtClean="0">
                <a:solidFill>
                  <a:schemeClr val="tx2">
                    <a:lumMod val="75000"/>
                  </a:schemeClr>
                </a:solidFill>
              </a:rPr>
              <a:t>Primera Sección capturará el día D a la hora H la cota 121, ubicada en el cruce de caminos, con el propósito de contribuir a negar el paso de fuerzas enemigas</a:t>
            </a:r>
            <a:r>
              <a:rPr lang="es-CL" b="1"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Si bien todo el contenido de la misión debe ser claro, debe ponerse especial cuidado en expresar el que en términos precisos, que indiquen el efecto deseado, por ejemplo: </a:t>
            </a:r>
            <a:endParaRPr lang="es-CL" dirty="0" smtClean="0">
              <a:solidFill>
                <a:schemeClr val="tx2">
                  <a:lumMod val="75000"/>
                </a:schemeClr>
              </a:solidFill>
            </a:endParaRPr>
          </a:p>
          <a:p>
            <a:r>
              <a:rPr lang="es-CL" dirty="0" smtClean="0">
                <a:solidFill>
                  <a:schemeClr val="tx2">
                    <a:lumMod val="75000"/>
                  </a:schemeClr>
                </a:solidFill>
              </a:rPr>
              <a:t>• </a:t>
            </a:r>
            <a:r>
              <a:rPr lang="es-CL" dirty="0" smtClean="0">
                <a:solidFill>
                  <a:schemeClr val="tx2">
                    <a:lumMod val="75000"/>
                  </a:schemeClr>
                </a:solidFill>
              </a:rPr>
              <a:t>“Capturar o Destruir” (y no atacar). </a:t>
            </a:r>
            <a:endParaRPr lang="es-CL" dirty="0" smtClean="0">
              <a:solidFill>
                <a:schemeClr val="tx2">
                  <a:lumMod val="75000"/>
                </a:schemeClr>
              </a:solidFill>
            </a:endParaRPr>
          </a:p>
          <a:p>
            <a:r>
              <a:rPr lang="es-CL" dirty="0" smtClean="0">
                <a:solidFill>
                  <a:schemeClr val="tx2">
                    <a:lumMod val="75000"/>
                  </a:schemeClr>
                </a:solidFill>
              </a:rPr>
              <a:t>• </a:t>
            </a:r>
            <a:r>
              <a:rPr lang="es-CL" dirty="0" smtClean="0">
                <a:solidFill>
                  <a:schemeClr val="tx2">
                    <a:lumMod val="75000"/>
                  </a:schemeClr>
                </a:solidFill>
              </a:rPr>
              <a:t>“Mantener o Negar” (no defender).</a:t>
            </a:r>
            <a:endParaRPr lang="es-CL" dirty="0">
              <a:solidFill>
                <a:schemeClr val="tx2">
                  <a:lumMod val="75000"/>
                </a:schemeClr>
              </a:solidFill>
            </a:endParaRPr>
          </a:p>
        </p:txBody>
      </p:sp>
      <p:sp>
        <p:nvSpPr>
          <p:cNvPr id="21"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2"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Effect transition="in" filter="box(in)">
                                      <p:cBhvr>
                                        <p:cTn id="7" dur="500"/>
                                        <p:tgtEl>
                                          <p:spTgt spid="1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box(i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box(i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9">
                                            <p:txEl>
                                              <p:pRg st="5" end="5"/>
                                            </p:txEl>
                                          </p:spTgt>
                                        </p:tgtEl>
                                        <p:attrNameLst>
                                          <p:attrName>style.visibility</p:attrName>
                                        </p:attrNameLst>
                                      </p:cBhvr>
                                      <p:to>
                                        <p:strVal val="visible"/>
                                      </p:to>
                                    </p:set>
                                    <p:animEffect transition="in" filter="box(in)">
                                      <p:cBhvr>
                                        <p:cTn id="2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III EJECUCION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1245703" y="1305342"/>
            <a:ext cx="10084905" cy="3416320"/>
          </a:xfrm>
          <a:prstGeom prst="rect">
            <a:avLst/>
          </a:prstGeom>
        </p:spPr>
        <p:txBody>
          <a:bodyPr wrap="square">
            <a:spAutoFit/>
          </a:bodyPr>
          <a:lstStyle/>
          <a:p>
            <a:r>
              <a:rPr lang="es-CL" b="1" dirty="0" smtClean="0">
                <a:solidFill>
                  <a:schemeClr val="tx2">
                    <a:lumMod val="75000"/>
                  </a:schemeClr>
                </a:solidFill>
              </a:rPr>
              <a:t>a.- Concepto de la Operación</a:t>
            </a:r>
            <a:r>
              <a:rPr lang="es-CL" b="1"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Expresa en forma general como la Unidad va a cumplir la misión. Interpreta el CC.AA. elegido después de efectuada la Apreciación de la Situación (Es un breve relato de cómo se llevará a cabo el cumplimiento de la misión, sin entrar en detalles</a:t>
            </a:r>
            <a:r>
              <a:rPr lang="es-CL" dirty="0" smtClean="0">
                <a:solidFill>
                  <a:schemeClr val="tx2">
                    <a:lumMod val="75000"/>
                  </a:schemeClr>
                </a:solidFill>
              </a:rPr>
              <a:t>).</a:t>
            </a:r>
          </a:p>
          <a:p>
            <a:r>
              <a:rPr lang="es-CL" dirty="0" smtClean="0">
                <a:solidFill>
                  <a:schemeClr val="tx2">
                    <a:lumMod val="75000"/>
                  </a:schemeClr>
                </a:solidFill>
              </a:rPr>
              <a:t> </a:t>
            </a:r>
            <a:r>
              <a:rPr lang="es-CL" b="1" dirty="0" smtClean="0">
                <a:solidFill>
                  <a:schemeClr val="tx2">
                    <a:lumMod val="75000"/>
                  </a:schemeClr>
                </a:solidFill>
              </a:rPr>
              <a:t>b.- Tareas</a:t>
            </a:r>
            <a:r>
              <a:rPr lang="es-CL" dirty="0" smtClean="0">
                <a:solidFill>
                  <a:schemeClr val="tx2">
                    <a:lumMod val="75000"/>
                  </a:schemeClr>
                </a:solidFill>
              </a:rPr>
              <a:t>.</a:t>
            </a:r>
          </a:p>
          <a:p>
            <a:r>
              <a:rPr lang="es-CL" dirty="0" smtClean="0">
                <a:solidFill>
                  <a:schemeClr val="tx2">
                    <a:lumMod val="75000"/>
                  </a:schemeClr>
                </a:solidFill>
              </a:rPr>
              <a:t> </a:t>
            </a:r>
            <a:r>
              <a:rPr lang="es-CL" dirty="0" smtClean="0">
                <a:solidFill>
                  <a:schemeClr val="tx2">
                    <a:lumMod val="75000"/>
                  </a:schemeClr>
                </a:solidFill>
              </a:rPr>
              <a:t>Asigna las funciones específicas que deberá cumplir cada Unidad Subordinada de acuerdo a la organización de tarea, para satisfacer el Concepto de la Operación. Las tareas se detallan en orden lógico a cada Unidad, especificándose primero aquellas de las Unidades orgánicas y después de las asignadas. </a:t>
            </a:r>
            <a:endParaRPr lang="es-CL" dirty="0" smtClean="0">
              <a:solidFill>
                <a:schemeClr val="tx2">
                  <a:lumMod val="75000"/>
                </a:schemeClr>
              </a:solidFill>
            </a:endParaRPr>
          </a:p>
          <a:p>
            <a:r>
              <a:rPr lang="es-CL" b="1" dirty="0" smtClean="0">
                <a:solidFill>
                  <a:schemeClr val="tx2">
                    <a:lumMod val="75000"/>
                  </a:schemeClr>
                </a:solidFill>
              </a:rPr>
              <a:t>c</a:t>
            </a:r>
            <a:r>
              <a:rPr lang="es-CL" b="1" dirty="0" smtClean="0">
                <a:solidFill>
                  <a:schemeClr val="tx2">
                    <a:lumMod val="75000"/>
                  </a:schemeClr>
                </a:solidFill>
              </a:rPr>
              <a:t>.- Tareas Comunes e Instrucciones de Coordinación. </a:t>
            </a:r>
            <a:endParaRPr lang="es-CL" b="1" dirty="0" smtClean="0">
              <a:solidFill>
                <a:schemeClr val="tx2">
                  <a:lumMod val="75000"/>
                </a:schemeClr>
              </a:solidFill>
            </a:endParaRPr>
          </a:p>
          <a:p>
            <a:r>
              <a:rPr lang="es-CL" dirty="0" smtClean="0">
                <a:solidFill>
                  <a:schemeClr val="tx2">
                    <a:lumMod val="75000"/>
                  </a:schemeClr>
                </a:solidFill>
              </a:rPr>
              <a:t>Se </a:t>
            </a:r>
            <a:r>
              <a:rPr lang="es-CL" dirty="0" smtClean="0">
                <a:solidFill>
                  <a:schemeClr val="tx2">
                    <a:lumMod val="75000"/>
                  </a:schemeClr>
                </a:solidFill>
              </a:rPr>
              <a:t>detallan aquellas tareas que deban cumplir dos o más Unidades Subordinadas de acuerdo a la organización de tareas, así como algunos aspectos esenciales de coordinación, tales como: horarios, Elementos de Control Táctico y otros. </a:t>
            </a:r>
            <a:endParaRPr lang="es-CL" dirty="0">
              <a:solidFill>
                <a:schemeClr val="tx2">
                  <a:lumMod val="75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IV LOGISTICA</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8" name="17 Rectángulo"/>
          <p:cNvSpPr/>
          <p:nvPr/>
        </p:nvSpPr>
        <p:spPr>
          <a:xfrm>
            <a:off x="755374" y="1028343"/>
            <a:ext cx="10641496" cy="4801314"/>
          </a:xfrm>
          <a:prstGeom prst="rect">
            <a:avLst/>
          </a:prstGeom>
        </p:spPr>
        <p:txBody>
          <a:bodyPr wrap="square">
            <a:spAutoFit/>
          </a:bodyPr>
          <a:lstStyle/>
          <a:p>
            <a:r>
              <a:rPr lang="es-CL" dirty="0" smtClean="0"/>
              <a:t>Considera </a:t>
            </a:r>
            <a:r>
              <a:rPr lang="es-CL" dirty="0" smtClean="0"/>
              <a:t>las Funciones Logísticas - Administrativas necesarias para cumplir la misión. </a:t>
            </a:r>
            <a:endParaRPr lang="es-CL" dirty="0" smtClean="0"/>
          </a:p>
          <a:p>
            <a:r>
              <a:rPr lang="es-CL" dirty="0" smtClean="0"/>
              <a:t>Deben </a:t>
            </a:r>
            <a:r>
              <a:rPr lang="es-CL" dirty="0" smtClean="0"/>
              <a:t>especificarse: </a:t>
            </a:r>
            <a:endParaRPr lang="es-CL" dirty="0" smtClean="0"/>
          </a:p>
          <a:p>
            <a:r>
              <a:rPr lang="es-CL" dirty="0" smtClean="0"/>
              <a:t>a</a:t>
            </a:r>
            <a:r>
              <a:rPr lang="es-CL" dirty="0" smtClean="0"/>
              <a:t>.- EFL Abastecimiento</a:t>
            </a:r>
            <a:r>
              <a:rPr lang="es-CL" dirty="0" smtClean="0"/>
              <a:t>.</a:t>
            </a:r>
          </a:p>
          <a:p>
            <a:r>
              <a:rPr lang="es-CL" dirty="0" smtClean="0"/>
              <a:t> </a:t>
            </a:r>
            <a:r>
              <a:rPr lang="es-CL" dirty="0" smtClean="0"/>
              <a:t>Clase I : Agua y Víveres. </a:t>
            </a:r>
            <a:endParaRPr lang="es-CL" dirty="0" smtClean="0"/>
          </a:p>
          <a:p>
            <a:r>
              <a:rPr lang="es-CL" dirty="0" smtClean="0"/>
              <a:t>Clase </a:t>
            </a:r>
            <a:r>
              <a:rPr lang="es-CL" dirty="0" smtClean="0"/>
              <a:t>II : Armamento y Equipo Orgánico. </a:t>
            </a:r>
            <a:endParaRPr lang="es-CL" dirty="0" smtClean="0"/>
          </a:p>
          <a:p>
            <a:r>
              <a:rPr lang="es-CL" dirty="0" smtClean="0"/>
              <a:t>Clase </a:t>
            </a:r>
            <a:r>
              <a:rPr lang="es-CL" dirty="0" smtClean="0"/>
              <a:t>III : Combustible y Lubricantes</a:t>
            </a:r>
            <a:r>
              <a:rPr lang="es-CL" dirty="0" smtClean="0"/>
              <a:t>.</a:t>
            </a:r>
          </a:p>
          <a:p>
            <a:r>
              <a:rPr lang="es-CL" dirty="0" smtClean="0"/>
              <a:t> </a:t>
            </a:r>
            <a:r>
              <a:rPr lang="es-CL" dirty="0" smtClean="0"/>
              <a:t>Clase IV : Equipo Especial, Repuestos y Consumos. </a:t>
            </a:r>
            <a:endParaRPr lang="es-CL" dirty="0" smtClean="0"/>
          </a:p>
          <a:p>
            <a:r>
              <a:rPr lang="es-CL" dirty="0" smtClean="0"/>
              <a:t>Clase </a:t>
            </a:r>
            <a:r>
              <a:rPr lang="es-CL" dirty="0" smtClean="0"/>
              <a:t>V : Munición. </a:t>
            </a:r>
            <a:endParaRPr lang="es-CL" dirty="0" smtClean="0"/>
          </a:p>
          <a:p>
            <a:r>
              <a:rPr lang="es-CL" dirty="0" smtClean="0"/>
              <a:t>b</a:t>
            </a:r>
            <a:r>
              <a:rPr lang="es-CL" dirty="0" smtClean="0"/>
              <a:t>.- EFL Mantenimiento. Acciones de mantenimiento a efectuar, instrucciones sobre su prioridad. </a:t>
            </a:r>
          </a:p>
          <a:p>
            <a:r>
              <a:rPr lang="es-CL" dirty="0" smtClean="0"/>
              <a:t>c</a:t>
            </a:r>
            <a:r>
              <a:rPr lang="es-CL" dirty="0" smtClean="0"/>
              <a:t>.- EFL Personal. </a:t>
            </a:r>
            <a:endParaRPr lang="es-CL" dirty="0" smtClean="0"/>
          </a:p>
          <a:p>
            <a:pPr marL="342900" indent="-342900">
              <a:buAutoNum type="arabicParenR"/>
            </a:pPr>
            <a:r>
              <a:rPr lang="es-CL" dirty="0" smtClean="0"/>
              <a:t>Exponer </a:t>
            </a:r>
            <a:r>
              <a:rPr lang="es-CL" dirty="0" smtClean="0"/>
              <a:t>las medidas de bienestar y los reemplazos si los hubiese, control de las bajas. </a:t>
            </a:r>
            <a:endParaRPr lang="es-CL" dirty="0" smtClean="0"/>
          </a:p>
          <a:p>
            <a:pPr marL="342900" indent="-342900">
              <a:buAutoNum type="arabicParenR"/>
            </a:pPr>
            <a:r>
              <a:rPr lang="es-CL" dirty="0" smtClean="0"/>
              <a:t> </a:t>
            </a:r>
            <a:r>
              <a:rPr lang="es-CL" dirty="0" smtClean="0"/>
              <a:t>Asignaciones - Reemplazos - Empleo de Civiles - Moral</a:t>
            </a:r>
            <a:r>
              <a:rPr lang="es-CL" dirty="0" smtClean="0"/>
              <a:t>.</a:t>
            </a:r>
          </a:p>
          <a:p>
            <a:pPr marL="342900" indent="-342900">
              <a:buAutoNum type="arabicParenR"/>
            </a:pPr>
            <a:r>
              <a:rPr lang="es-CL" dirty="0" smtClean="0"/>
              <a:t> </a:t>
            </a:r>
            <a:r>
              <a:rPr lang="es-CL" dirty="0" smtClean="0"/>
              <a:t>Prisioneros de Guerra. </a:t>
            </a:r>
            <a:endParaRPr lang="es-CL" dirty="0" smtClean="0"/>
          </a:p>
          <a:p>
            <a:pPr marL="342900" indent="-342900">
              <a:buAutoNum type="arabicParenR"/>
            </a:pPr>
            <a:r>
              <a:rPr lang="es-CL" dirty="0" smtClean="0"/>
              <a:t> </a:t>
            </a:r>
            <a:r>
              <a:rPr lang="es-CL" dirty="0" smtClean="0"/>
              <a:t>Procedimientos con prisioneros. Éstos deberán ser interrogados por personal capacitado a la brevedad después de su captura, al no existir personal capacitado en el área, deberán ser evacuados al Escalón Superior, se debe considerar en la planificación una partida que tome el control de éstos (ver CAI 6-1 Manejo de Prisioneros de Guerra). </a:t>
            </a:r>
            <a:endParaRPr lang="es-CL" dirty="0"/>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LOGISTICA</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15 Rectángulo"/>
          <p:cNvSpPr/>
          <p:nvPr/>
        </p:nvSpPr>
        <p:spPr>
          <a:xfrm>
            <a:off x="980661" y="1305342"/>
            <a:ext cx="10310191" cy="3693319"/>
          </a:xfrm>
          <a:prstGeom prst="rect">
            <a:avLst/>
          </a:prstGeom>
        </p:spPr>
        <p:txBody>
          <a:bodyPr wrap="square">
            <a:spAutoFit/>
          </a:bodyPr>
          <a:lstStyle/>
          <a:p>
            <a:r>
              <a:rPr lang="es-CL" dirty="0" smtClean="0">
                <a:solidFill>
                  <a:schemeClr val="tx2">
                    <a:lumMod val="75000"/>
                  </a:schemeClr>
                </a:solidFill>
              </a:rPr>
              <a:t>EFL Transporte. Apoyo de transporte considerados, como por ejemplo: marítimos, aéreos y terrestres, los cuales pueden ser utilizados tanto, en la inserción como en la extracción dependiendo de la disponibilidad de éstos y disponibilidad de líneas de transporte. </a:t>
            </a:r>
            <a:endParaRPr lang="es-CL" dirty="0" smtClean="0">
              <a:solidFill>
                <a:schemeClr val="tx2">
                  <a:lumMod val="75000"/>
                </a:schemeClr>
              </a:solidFill>
            </a:endParaRPr>
          </a:p>
          <a:p>
            <a:r>
              <a:rPr lang="es-CL" dirty="0" smtClean="0">
                <a:solidFill>
                  <a:schemeClr val="tx2">
                    <a:lumMod val="75000"/>
                  </a:schemeClr>
                </a:solidFill>
              </a:rPr>
              <a:t>EFL </a:t>
            </a:r>
            <a:r>
              <a:rPr lang="es-CL" dirty="0" smtClean="0">
                <a:solidFill>
                  <a:schemeClr val="tx2">
                    <a:lumMod val="75000"/>
                  </a:schemeClr>
                </a:solidFill>
              </a:rPr>
              <a:t>Sanidad. </a:t>
            </a:r>
            <a:endParaRPr lang="es-CL" dirty="0" smtClean="0">
              <a:solidFill>
                <a:schemeClr val="tx2">
                  <a:lumMod val="75000"/>
                </a:schemeClr>
              </a:solidFill>
            </a:endParaRPr>
          </a:p>
          <a:p>
            <a:pPr marL="342900" indent="-342900">
              <a:buAutoNum type="arabicParenR"/>
            </a:pPr>
            <a:r>
              <a:rPr lang="es-CL" dirty="0" smtClean="0">
                <a:solidFill>
                  <a:schemeClr val="tx2">
                    <a:lumMod val="75000"/>
                  </a:schemeClr>
                </a:solidFill>
              </a:rPr>
              <a:t>Exponer </a:t>
            </a:r>
            <a:r>
              <a:rPr lang="es-CL" dirty="0" smtClean="0">
                <a:solidFill>
                  <a:schemeClr val="tx2">
                    <a:lumMod val="75000"/>
                  </a:schemeClr>
                </a:solidFill>
              </a:rPr>
              <a:t>la cadena de evacuación sanitaria considerada y los medios disponibles para la atención de las bajas y la adopción de medidas sanitarias de higiene personal, necesarias para la mantención de condiciones de salud adecuadas. </a:t>
            </a:r>
            <a:endParaRPr lang="es-CL" dirty="0" smtClean="0">
              <a:solidFill>
                <a:schemeClr val="tx2">
                  <a:lumMod val="75000"/>
                </a:schemeClr>
              </a:solidFill>
            </a:endParaRPr>
          </a:p>
          <a:p>
            <a:pPr marL="342900" indent="-342900">
              <a:buAutoNum type="arabicParenR"/>
            </a:pPr>
            <a:r>
              <a:rPr lang="es-CL" dirty="0" smtClean="0">
                <a:solidFill>
                  <a:schemeClr val="tx2">
                    <a:lumMod val="75000"/>
                  </a:schemeClr>
                </a:solidFill>
              </a:rPr>
              <a:t>Ubicación </a:t>
            </a:r>
            <a:r>
              <a:rPr lang="es-CL" dirty="0" smtClean="0">
                <a:solidFill>
                  <a:schemeClr val="tx2">
                    <a:lumMod val="75000"/>
                  </a:schemeClr>
                </a:solidFill>
              </a:rPr>
              <a:t>del enfermero en las diferentes fases de aproximación al objetivo</a:t>
            </a:r>
            <a:r>
              <a:rPr lang="es-CL" dirty="0" smtClean="0">
                <a:solidFill>
                  <a:schemeClr val="tx2">
                    <a:lumMod val="75000"/>
                  </a:schemeClr>
                </a:solidFill>
              </a:rPr>
              <a:t>.</a:t>
            </a:r>
          </a:p>
          <a:p>
            <a:pPr marL="342900" indent="-342900">
              <a:buAutoNum type="arabicParenR"/>
            </a:pPr>
            <a:r>
              <a:rPr lang="es-CL" dirty="0" smtClean="0">
                <a:solidFill>
                  <a:schemeClr val="tx2">
                    <a:lumMod val="75000"/>
                  </a:schemeClr>
                </a:solidFill>
              </a:rPr>
              <a:t>También </a:t>
            </a:r>
            <a:r>
              <a:rPr lang="es-CL" dirty="0" smtClean="0">
                <a:solidFill>
                  <a:schemeClr val="tx2">
                    <a:lumMod val="75000"/>
                  </a:schemeClr>
                </a:solidFill>
              </a:rPr>
              <a:t>se debe mencionar el tipo de medio que se utilizará para evacuar heridos en las diferentes fases del desplazamiento. </a:t>
            </a:r>
            <a:endParaRPr lang="es-CL" dirty="0" smtClean="0">
              <a:solidFill>
                <a:schemeClr val="tx2">
                  <a:lumMod val="75000"/>
                </a:schemeClr>
              </a:solidFill>
            </a:endParaRPr>
          </a:p>
          <a:p>
            <a:pPr marL="342900" indent="-342900">
              <a:buAutoNum type="arabicParenR"/>
            </a:pPr>
            <a:r>
              <a:rPr lang="es-CL" dirty="0" smtClean="0">
                <a:solidFill>
                  <a:schemeClr val="tx2">
                    <a:lumMod val="75000"/>
                  </a:schemeClr>
                </a:solidFill>
              </a:rPr>
              <a:t> </a:t>
            </a:r>
            <a:r>
              <a:rPr lang="es-CL" dirty="0" smtClean="0">
                <a:solidFill>
                  <a:schemeClr val="tx2">
                    <a:lumMod val="75000"/>
                  </a:schemeClr>
                </a:solidFill>
              </a:rPr>
              <a:t>Procedimiento con heridos. </a:t>
            </a:r>
            <a:endParaRPr lang="es-CL" dirty="0" smtClean="0">
              <a:solidFill>
                <a:schemeClr val="tx2">
                  <a:lumMod val="75000"/>
                </a:schemeClr>
              </a:solidFill>
            </a:endParaRPr>
          </a:p>
          <a:p>
            <a:pPr marL="342900" indent="-342900">
              <a:buAutoNum type="arabicParenR"/>
            </a:pPr>
            <a:r>
              <a:rPr lang="es-CL" dirty="0" smtClean="0">
                <a:solidFill>
                  <a:schemeClr val="tx2">
                    <a:lumMod val="75000"/>
                  </a:schemeClr>
                </a:solidFill>
              </a:rPr>
              <a:t> </a:t>
            </a:r>
            <a:r>
              <a:rPr lang="es-CL" dirty="0" smtClean="0">
                <a:solidFill>
                  <a:schemeClr val="tx2">
                    <a:lumMod val="75000"/>
                  </a:schemeClr>
                </a:solidFill>
              </a:rPr>
              <a:t>Procedimiento con muertos. </a:t>
            </a:r>
            <a:endParaRPr lang="es-CL" dirty="0" smtClean="0">
              <a:solidFill>
                <a:schemeClr val="tx2">
                  <a:lumMod val="75000"/>
                </a:schemeClr>
              </a:solidFill>
            </a:endParaRPr>
          </a:p>
          <a:p>
            <a:pPr marL="342900" indent="-342900"/>
            <a:r>
              <a:rPr lang="es-CL" dirty="0" smtClean="0">
                <a:solidFill>
                  <a:schemeClr val="tx2">
                    <a:lumMod val="75000"/>
                  </a:schemeClr>
                </a:solidFill>
              </a:rPr>
              <a:t>g</a:t>
            </a:r>
            <a:r>
              <a:rPr lang="es-CL" dirty="0" smtClean="0">
                <a:solidFill>
                  <a:schemeClr val="tx2">
                    <a:lumMod val="75000"/>
                  </a:schemeClr>
                </a:solidFill>
              </a:rPr>
              <a:t>.- Varios (se incluirá todo lo que no se haya considerado en los puntos anteriores). </a:t>
            </a:r>
            <a:endParaRPr lang="es-CL" dirty="0">
              <a:solidFill>
                <a:schemeClr val="tx2">
                  <a:lumMod val="75000"/>
                </a:schemeClr>
              </a:solidFill>
            </a:endParaRPr>
          </a:p>
        </p:txBody>
      </p:sp>
      <p:sp>
        <p:nvSpPr>
          <p:cNvPr id="17"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V MANDO Y CONTROL</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Rectángulo"/>
          <p:cNvSpPr/>
          <p:nvPr/>
        </p:nvSpPr>
        <p:spPr>
          <a:xfrm>
            <a:off x="795129" y="1166191"/>
            <a:ext cx="10522227" cy="4801314"/>
          </a:xfrm>
          <a:prstGeom prst="rect">
            <a:avLst/>
          </a:prstGeom>
        </p:spPr>
        <p:txBody>
          <a:bodyPr wrap="square">
            <a:spAutoFit/>
          </a:bodyPr>
          <a:lstStyle/>
          <a:p>
            <a:r>
              <a:rPr lang="es-CL" dirty="0" smtClean="0"/>
              <a:t> </a:t>
            </a:r>
            <a:r>
              <a:rPr lang="es-CL" dirty="0" smtClean="0"/>
              <a:t>Contiene las instrucciones necesarias para el ejercicio del Mando y Control y debe tener las siguientes instrucciones</a:t>
            </a:r>
            <a:r>
              <a:rPr lang="es-CL" dirty="0" smtClean="0"/>
              <a:t>:</a:t>
            </a:r>
          </a:p>
          <a:p>
            <a:r>
              <a:rPr lang="es-CL" dirty="0" smtClean="0"/>
              <a:t> </a:t>
            </a:r>
            <a:r>
              <a:rPr lang="es-CL" b="1" dirty="0" smtClean="0"/>
              <a:t>a.- Comunicaciones</a:t>
            </a:r>
            <a:r>
              <a:rPr lang="es-CL" b="1" dirty="0" smtClean="0"/>
              <a:t>.</a:t>
            </a:r>
          </a:p>
          <a:p>
            <a:r>
              <a:rPr lang="es-CL" dirty="0" smtClean="0"/>
              <a:t> </a:t>
            </a:r>
            <a:r>
              <a:rPr lang="es-CL" dirty="0" smtClean="0"/>
              <a:t>1) Frecuencias principales y alternativas. </a:t>
            </a:r>
            <a:endParaRPr lang="es-CL" dirty="0" smtClean="0"/>
          </a:p>
          <a:p>
            <a:r>
              <a:rPr lang="es-CL" dirty="0" smtClean="0"/>
              <a:t>2</a:t>
            </a:r>
            <a:r>
              <a:rPr lang="es-CL" dirty="0" smtClean="0"/>
              <a:t>) Características de llamada. </a:t>
            </a:r>
            <a:endParaRPr lang="es-CL" dirty="0" smtClean="0"/>
          </a:p>
          <a:p>
            <a:r>
              <a:rPr lang="es-CL" dirty="0" smtClean="0"/>
              <a:t>3</a:t>
            </a:r>
            <a:r>
              <a:rPr lang="es-CL" dirty="0" smtClean="0"/>
              <a:t>) Señales convenidas y sus alternativas. </a:t>
            </a:r>
            <a:endParaRPr lang="es-CL" dirty="0" smtClean="0"/>
          </a:p>
          <a:p>
            <a:r>
              <a:rPr lang="es-CL" dirty="0" smtClean="0"/>
              <a:t>4</a:t>
            </a:r>
            <a:r>
              <a:rPr lang="es-CL" dirty="0" smtClean="0"/>
              <a:t>) Santo y Seña. </a:t>
            </a:r>
            <a:endParaRPr lang="es-CL" dirty="0" smtClean="0"/>
          </a:p>
          <a:p>
            <a:r>
              <a:rPr lang="es-CL" dirty="0" smtClean="0"/>
              <a:t>5</a:t>
            </a:r>
            <a:r>
              <a:rPr lang="es-CL" dirty="0" smtClean="0"/>
              <a:t>) Restricciones de comunicaciones</a:t>
            </a:r>
            <a:r>
              <a:rPr lang="es-CL" dirty="0" smtClean="0"/>
              <a:t>.</a:t>
            </a:r>
          </a:p>
          <a:p>
            <a:r>
              <a:rPr lang="es-CL" dirty="0" smtClean="0"/>
              <a:t> </a:t>
            </a:r>
            <a:r>
              <a:rPr lang="es-CL" dirty="0" smtClean="0"/>
              <a:t>6) Otros medios: señales pirotécnicas, audibles, señales alternativas. </a:t>
            </a:r>
            <a:endParaRPr lang="es-CL" dirty="0" smtClean="0"/>
          </a:p>
          <a:p>
            <a:r>
              <a:rPr lang="es-CL" dirty="0" smtClean="0"/>
              <a:t>7</a:t>
            </a:r>
            <a:r>
              <a:rPr lang="es-CL" dirty="0" smtClean="0"/>
              <a:t>) Equipos empleados. </a:t>
            </a:r>
            <a:endParaRPr lang="es-CL" dirty="0" smtClean="0"/>
          </a:p>
          <a:p>
            <a:r>
              <a:rPr lang="es-CL" dirty="0" smtClean="0"/>
              <a:t>8</a:t>
            </a:r>
            <a:r>
              <a:rPr lang="es-CL" dirty="0" smtClean="0"/>
              <a:t>) Esquema. </a:t>
            </a:r>
            <a:endParaRPr lang="es-CL" dirty="0" smtClean="0"/>
          </a:p>
          <a:p>
            <a:r>
              <a:rPr lang="es-CL" dirty="0" smtClean="0"/>
              <a:t>9</a:t>
            </a:r>
            <a:r>
              <a:rPr lang="es-CL" dirty="0" smtClean="0"/>
              <a:t>) Plan de comunicaciones</a:t>
            </a:r>
            <a:r>
              <a:rPr lang="es-CL" dirty="0" smtClean="0"/>
              <a:t>.</a:t>
            </a:r>
          </a:p>
          <a:p>
            <a:r>
              <a:rPr lang="es-CL" b="1" dirty="0" smtClean="0"/>
              <a:t> </a:t>
            </a:r>
            <a:r>
              <a:rPr lang="es-CL" b="1" dirty="0" smtClean="0"/>
              <a:t>b.- Mando. </a:t>
            </a:r>
            <a:endParaRPr lang="es-CL" b="1" dirty="0" smtClean="0"/>
          </a:p>
          <a:p>
            <a:pPr marL="342900" indent="-342900">
              <a:buAutoNum type="arabicParenR"/>
            </a:pPr>
            <a:r>
              <a:rPr lang="es-CL" dirty="0" smtClean="0"/>
              <a:t>Ubicación </a:t>
            </a:r>
            <a:r>
              <a:rPr lang="es-CL" dirty="0" smtClean="0"/>
              <a:t>del Comandante de Unidad y del Puesto de Mando en las diversas etapas de la acción</a:t>
            </a:r>
            <a:r>
              <a:rPr lang="es-CL" dirty="0" smtClean="0"/>
              <a:t>.</a:t>
            </a:r>
          </a:p>
          <a:p>
            <a:pPr marL="342900" indent="-342900">
              <a:buAutoNum type="arabicParenR"/>
            </a:pPr>
            <a:r>
              <a:rPr lang="es-CL" dirty="0" smtClean="0"/>
              <a:t> </a:t>
            </a:r>
            <a:r>
              <a:rPr lang="es-CL" dirty="0" smtClean="0"/>
              <a:t>Contiene las instrucciones para el ejercicio del Mando y Control</a:t>
            </a:r>
            <a:r>
              <a:rPr lang="es-CL" dirty="0" smtClean="0"/>
              <a:t>.</a:t>
            </a:r>
          </a:p>
          <a:p>
            <a:pPr marL="342900" indent="-342900">
              <a:buAutoNum type="arabicParenR"/>
            </a:pPr>
            <a:r>
              <a:rPr lang="es-CL" dirty="0" smtClean="0"/>
              <a:t> </a:t>
            </a:r>
            <a:r>
              <a:rPr lang="es-CL" dirty="0" smtClean="0"/>
              <a:t>Ubicación del Segundo Comandante en las diversas etapas desplazamiento. </a:t>
            </a:r>
            <a:endParaRPr lang="es-CL" dirty="0" smtClean="0"/>
          </a:p>
          <a:p>
            <a:pPr marL="342900" indent="-342900"/>
            <a:r>
              <a:rPr lang="es-CL" b="1" dirty="0" smtClean="0"/>
              <a:t>c</a:t>
            </a:r>
            <a:r>
              <a:rPr lang="es-CL" b="1" dirty="0" smtClean="0"/>
              <a:t>.- Sucesión de Mando</a:t>
            </a:r>
            <a:endParaRPr lang="es-CL" b="1" dirty="0"/>
          </a:p>
        </p:txBody>
      </p:sp>
      <p:sp>
        <p:nvSpPr>
          <p:cNvPr id="21"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2"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52697"/>
            <a:ext cx="12192000" cy="65053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CuadroTexto"/>
          <p:cNvSpPr txBox="1"/>
          <p:nvPr/>
        </p:nvSpPr>
        <p:spPr>
          <a:xfrm>
            <a:off x="3709851" y="2481943"/>
            <a:ext cx="4987379" cy="646331"/>
          </a:xfrm>
          <a:prstGeom prst="rect">
            <a:avLst/>
          </a:prstGeom>
          <a:noFill/>
        </p:spPr>
        <p:txBody>
          <a:bodyPr wrap="square" rtlCol="0">
            <a:spAutoFit/>
          </a:bodyPr>
          <a:lstStyle/>
          <a:p>
            <a:pPr algn="ctr"/>
            <a:r>
              <a:rPr lang="es-CL" sz="3600" b="1" dirty="0" smtClean="0">
                <a:solidFill>
                  <a:schemeClr val="tx2"/>
                </a:solidFill>
                <a:latin typeface="Arial" pitchFamily="34" charset="0"/>
                <a:cs typeface="Arial" pitchFamily="34" charset="0"/>
              </a:rPr>
              <a:t>PREGUNTAS ?</a:t>
            </a:r>
            <a:endParaRPr lang="es-CL" sz="3600" b="1" dirty="0">
              <a:solidFill>
                <a:schemeClr val="tx2"/>
              </a:solidFill>
              <a:latin typeface="Arial" pitchFamily="34" charset="0"/>
              <a:cs typeface="Arial" pitchFamily="34" charset="0"/>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681</TotalTime>
  <Words>3010</Words>
  <Application>Microsoft Office PowerPoint</Application>
  <PresentationFormat>Personalizado</PresentationFormat>
  <Paragraphs>246</Paragraphs>
  <Slides>19</Slides>
  <Notes>19</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13194348-2</cp:lastModifiedBy>
  <cp:revision>70</cp:revision>
  <dcterms:created xsi:type="dcterms:W3CDTF">2021-10-04T13:40:01Z</dcterms:created>
  <dcterms:modified xsi:type="dcterms:W3CDTF">2023-07-04T15:01:38Z</dcterms:modified>
</cp:coreProperties>
</file>