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19FB2-3AAB-4D03-B13A-2960828C78E3}" type="datetimeFigureOut">
              <a:rPr lang="en-US" dirty="0"/>
              <a:t>11/15/2022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16976-5D93-46E4-A98A-FAD63E4D0EA8}" type="datetimeFigureOut">
              <a:rPr lang="en-US" dirty="0"/>
              <a:t>11/15/2022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9F4F5-F4D2-4D2A-AB60-88D37ADCB869}" type="datetimeFigureOut">
              <a:rPr lang="en-US" dirty="0"/>
              <a:t>11/15/2022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BC6CE-6D1E-47E5-8859-F31AC5380EB2}" type="datetimeFigureOut">
              <a:rPr lang="en-US" dirty="0"/>
              <a:t>11/15/2022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E7C4-4DA4-404D-9965-B13F2DD7D8BF}" type="datetimeFigureOut">
              <a:rPr lang="en-US" dirty="0"/>
              <a:t>11/15/2022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7AA-4A53-424F-AD41-70827B6504BA}" type="datetimeFigureOut">
              <a:rPr lang="en-US" dirty="0"/>
              <a:t>11/15/2022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4882-FB12-4BC8-9960-9AD8104D7FAE}" type="datetimeFigureOut">
              <a:rPr lang="en-US" dirty="0"/>
              <a:t>11/15/2022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1BD23-6E54-4D9D-AD88-A2813C73CC25}" type="datetimeFigureOut">
              <a:rPr lang="en-US" dirty="0"/>
              <a:t>11/15/2022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A834-4F3C-4AF9-9C74-05EC35A0F292}" type="datetimeFigureOut">
              <a:rPr lang="en-US" dirty="0"/>
              <a:t>11/15/2022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0C674-7DFC-42FE-B9CD-82963CDB1557}" type="datetimeFigureOut">
              <a:rPr lang="en-US" dirty="0"/>
              <a:t>11/15/2022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6456F-F47D-4F25-8053-2A695DA0CA7D}" type="datetimeFigureOut">
              <a:rPr lang="en-US" dirty="0"/>
              <a:t>11/15/2022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C7379-69CC-4837-9905-BEBA22830C8A}" type="datetimeFigureOut">
              <a:rPr lang="en-US" dirty="0"/>
              <a:t>11/15/2022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B8B7E-8AEE-4F10-BFEE-C999AD004D36}" type="datetimeFigureOut">
              <a:rPr lang="en-US" dirty="0"/>
              <a:t>11/15/2022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8F3F9-58BC-440B-B37B-805B9055EF92}" type="datetimeFigureOut">
              <a:rPr lang="en-US" dirty="0"/>
              <a:t>11/15/2022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A53AF-48EA-489D-8260-9DCAB666386A}" type="datetimeFigureOut">
              <a:rPr lang="en-US" dirty="0"/>
              <a:t>11/15/2022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D02AE-B9A4-47BD-AF8E-97E16144138B}" type="datetimeFigureOut">
              <a:rPr lang="en-US" dirty="0"/>
              <a:t>11/15/2022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FD78B-DB02-4362-BCDC-98A55456977C}" type="datetimeFigureOut">
              <a:rPr lang="en-US" dirty="0"/>
              <a:t>11/15/2022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51CF1133-3259-4C45-BABA-5B62D9C6F78D}" type="datetimeFigureOut">
              <a:rPr lang="en-US" dirty="0"/>
              <a:t>11/15/2022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D470619-E892-2BEF-612C-D368BEF8FC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85950" y="1901803"/>
            <a:ext cx="9144000" cy="1641490"/>
          </a:xfrm>
        </p:spPr>
        <p:txBody>
          <a:bodyPr>
            <a:normAutofit/>
          </a:bodyPr>
          <a:lstStyle/>
          <a:p>
            <a:r>
              <a:rPr lang="es-CL" sz="6600" dirty="0"/>
              <a:t>EMERGENCIAS EN L A MAR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5482597-776C-98B8-5BE0-0C0FD5277F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85950" y="3284800"/>
            <a:ext cx="9144000" cy="754025"/>
          </a:xfrm>
        </p:spPr>
        <p:txBody>
          <a:bodyPr>
            <a:normAutofit fontScale="70000" lnSpcReduction="20000"/>
          </a:bodyPr>
          <a:lstStyle/>
          <a:p>
            <a:pPr algn="ctr"/>
            <a:r>
              <a:rPr lang="es-CL" dirty="0"/>
              <a:t>CURSO CAPITÁN DEPORTIVO COSTERO</a:t>
            </a:r>
          </a:p>
          <a:p>
            <a:pPr algn="ctr"/>
            <a:r>
              <a:rPr lang="es-CL" dirty="0"/>
              <a:t>CNDN 2022</a:t>
            </a:r>
          </a:p>
        </p:txBody>
      </p:sp>
    </p:spTree>
    <p:extLst>
      <p:ext uri="{BB962C8B-B14F-4D97-AF65-F5344CB8AC3E}">
        <p14:creationId xmlns:p14="http://schemas.microsoft.com/office/powerpoint/2010/main" val="41044820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F96FCF4-A9BB-EFBD-0003-CE127C2C05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EMERGENCIAS EN LA MAR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B98E880-A8B6-22F6-2640-52EEC94AF4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GENERALIDADES. SESIÓN 1</a:t>
            </a:r>
          </a:p>
          <a:p>
            <a:r>
              <a:rPr lang="es-CL" dirty="0"/>
              <a:t>FALLA DE GOBIERNO. SESIÓN 1</a:t>
            </a:r>
          </a:p>
          <a:p>
            <a:r>
              <a:rPr lang="es-CL" dirty="0"/>
              <a:t>ROTURA DE JARCIA FIJA Y MÁSTIL .SESIÓN 1</a:t>
            </a:r>
          </a:p>
          <a:p>
            <a:r>
              <a:rPr lang="es-CL" dirty="0"/>
              <a:t>MANIOBRA DE HOMBRE AL AGUA. SESIÓN 2</a:t>
            </a:r>
          </a:p>
          <a:p>
            <a:r>
              <a:rPr lang="es-CL" dirty="0"/>
              <a:t>VÍAS DE AGUA. SESIÓN 2</a:t>
            </a:r>
          </a:p>
          <a:p>
            <a:r>
              <a:rPr lang="es-CL" dirty="0"/>
              <a:t>VARADAS. SESIÓN 2</a:t>
            </a:r>
          </a:p>
          <a:p>
            <a:r>
              <a:rPr lang="es-CL" dirty="0"/>
              <a:t>INCENDIO. SESIÓN 2</a:t>
            </a:r>
          </a:p>
        </p:txBody>
      </p:sp>
    </p:spTree>
    <p:extLst>
      <p:ext uri="{BB962C8B-B14F-4D97-AF65-F5344CB8AC3E}">
        <p14:creationId xmlns:p14="http://schemas.microsoft.com/office/powerpoint/2010/main" val="2526717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4E4E28-3C19-0A42-8C7F-E8E532A7A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GENERALIDADES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BC36E35-1932-0D19-0A6A-E9B462AD86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INTRODUCCIÓN. La ocurrencia de las emergencias generalmente se atribuyen a las siguientes causas:</a:t>
            </a:r>
          </a:p>
          <a:p>
            <a:pPr lvl="1"/>
            <a:r>
              <a:rPr lang="es-CL" b="1" dirty="0">
                <a:solidFill>
                  <a:srgbClr val="FFFF00"/>
                </a:solidFill>
              </a:rPr>
              <a:t>Tripulación.</a:t>
            </a:r>
            <a:r>
              <a:rPr lang="es-CL" dirty="0"/>
              <a:t> El capitán debe conocer a su tripulación, en cuanto a su comportamiento frente a emergencias, para lo cual deberá instruirlos en cada uno de los casos y entrenarlos para que en una emergencia real sepan actuar debidamente. El trabajo en equipo, el conocimiento de sus funciones a bordo y de la embarcación, es responsabilidad del capitán.</a:t>
            </a:r>
          </a:p>
          <a:p>
            <a:pPr lvl="1"/>
            <a:r>
              <a:rPr lang="es-CL" b="1" dirty="0">
                <a:solidFill>
                  <a:srgbClr val="FFFF00"/>
                </a:solidFill>
              </a:rPr>
              <a:t>Mantenimiento</a:t>
            </a:r>
            <a:r>
              <a:rPr lang="es-CL" b="1" dirty="0"/>
              <a:t>.</a:t>
            </a:r>
            <a:r>
              <a:rPr lang="es-CL" dirty="0"/>
              <a:t> El mantenimiento preventivo y del estado general de la embarcación es de responsabilidad del capitán. Entre los elementos más importantes están la jarcia fija y de labor, los elementos de maniobra, el motor y poder eléctrico, los equipos electrónicos y el equipamiento de seguridad que deben recibir un mantenimiento e inspección periódica.</a:t>
            </a:r>
          </a:p>
        </p:txBody>
      </p:sp>
    </p:spTree>
    <p:extLst>
      <p:ext uri="{BB962C8B-B14F-4D97-AF65-F5344CB8AC3E}">
        <p14:creationId xmlns:p14="http://schemas.microsoft.com/office/powerpoint/2010/main" val="17614945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4E4E28-3C19-0A42-8C7F-E8E532A7A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GENERALIDADES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BC36E35-1932-0D19-0A6A-E9B462AD86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s-CL" b="1" dirty="0">
                <a:solidFill>
                  <a:srgbClr val="FFFF00"/>
                </a:solidFill>
              </a:rPr>
              <a:t>Planificación de la navegación.</a:t>
            </a:r>
            <a:r>
              <a:rPr lang="es-CL" dirty="0"/>
              <a:t> Se deberá efectuar un estudio detallado del área a navegar tales como , los peligros a la navegación, las profundidades mínimas esperadas, las ayudas a la navegación (comunicaciones marítimas y telefonía celular, faros y balizas), tipos de fondos, fondeaderos alternativos a la ruta, condiciones meteorológicas presentes y pronóstico, las corrientes, las amplitudes de mareas, el tráfico marítimo, </a:t>
            </a:r>
            <a:r>
              <a:rPr lang="es-CL" dirty="0" err="1"/>
              <a:t>etc</a:t>
            </a:r>
            <a:endParaRPr lang="es-CL" dirty="0"/>
          </a:p>
          <a:p>
            <a:pPr lvl="1"/>
            <a:r>
              <a:rPr lang="es-CL" b="1" dirty="0">
                <a:solidFill>
                  <a:srgbClr val="FFFF00"/>
                </a:solidFill>
              </a:rPr>
              <a:t>Equipamiento de seguridad</a:t>
            </a:r>
            <a:r>
              <a:rPr lang="es-CL" b="1" dirty="0"/>
              <a:t>.</a:t>
            </a:r>
            <a:r>
              <a:rPr lang="es-CL" dirty="0"/>
              <a:t> Debe cumplir con las exigencias de la autoridad marítima, como el mínimo necesario. Estar a bordo en la cantidad y operatividad, estibado en lugares en conocimiento y para uso inmediato de toda la tripulación.</a:t>
            </a:r>
          </a:p>
        </p:txBody>
      </p:sp>
    </p:spTree>
    <p:extLst>
      <p:ext uri="{BB962C8B-B14F-4D97-AF65-F5344CB8AC3E}">
        <p14:creationId xmlns:p14="http://schemas.microsoft.com/office/powerpoint/2010/main" val="35158963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4E4E28-3C19-0A42-8C7F-E8E532A7A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GENERALIDADES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BC36E35-1932-0D19-0A6A-E9B462AD86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s-CL" dirty="0"/>
              <a:t>Los procedimientos de emergencia que veremos a continuación, son tanto para la condición segura de la tripulación y de la embarcación. Es primordial, actuar con rapidez en la ejecución de los procedimientos, para volver a la condición segura, que una vez logrado, se deberá evaluar la situación y actuar en consecuencia (solicitar ayuda, volver a puerto o lugar seguro, o continuar con la navegación, etc.)</a:t>
            </a:r>
          </a:p>
          <a:p>
            <a:pPr lvl="1"/>
            <a:r>
              <a:rPr lang="es-CL" dirty="0"/>
              <a:t>Las emergencias suceden, cuando se navegan con condiciones de mal tiempo y/o en horas de oscuridad.</a:t>
            </a:r>
          </a:p>
          <a:p>
            <a:pPr marL="457200" lvl="1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2825128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4E4E28-3C19-0A42-8C7F-E8E532A7A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Fallas de gobierno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BC36E35-1932-0D19-0A6A-E9B462AD86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s-CL" dirty="0"/>
              <a:t>Al fallar el gobierno el velero quedará a merced del viento y de las olas, sin poder alejar la embarcación de posibles peligros.</a:t>
            </a:r>
          </a:p>
          <a:p>
            <a:pPr lvl="1"/>
            <a:r>
              <a:rPr lang="es-CL" dirty="0"/>
              <a:t>Las causas pueden ser por rotura del timón por tocar fondo, fatigas del material. Por trabamiento de la pala con un cabo, red o algas. Si el gobierno es con caña, puede ser por rotura de ésta. Si el gobierno es con rueda de gobierno, puede fallar el sistema de guarnes o hidráulico.</a:t>
            </a:r>
          </a:p>
          <a:p>
            <a:pPr lvl="1"/>
            <a:endParaRPr lang="es-CL" dirty="0"/>
          </a:p>
          <a:p>
            <a:pPr lvl="1"/>
            <a:r>
              <a:rPr lang="es-CL" dirty="0"/>
              <a:t>Algunas soluciones de emergencias son:</a:t>
            </a:r>
          </a:p>
          <a:p>
            <a:pPr lvl="2"/>
            <a:r>
              <a:rPr lang="es-CL" dirty="0"/>
              <a:t>Gobernar usando las velas y moviendo pesos.</a:t>
            </a:r>
          </a:p>
          <a:p>
            <a:pPr lvl="2"/>
            <a:r>
              <a:rPr lang="es-CL" dirty="0"/>
              <a:t>Un ancla de mar</a:t>
            </a:r>
          </a:p>
          <a:p>
            <a:pPr lvl="2"/>
            <a:r>
              <a:rPr lang="es-CL" dirty="0"/>
              <a:t>Caña de respeto</a:t>
            </a:r>
          </a:p>
          <a:p>
            <a:pPr lvl="2"/>
            <a:r>
              <a:rPr lang="es-CL" dirty="0"/>
              <a:t>Reparar la avería con los elementos de a bordo.</a:t>
            </a:r>
          </a:p>
          <a:p>
            <a:pPr lvl="1"/>
            <a:endParaRPr lang="es-CL" dirty="0"/>
          </a:p>
          <a:p>
            <a:pPr marL="457200" lvl="1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1287078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4E4E28-3C19-0A42-8C7F-E8E532A7A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Roturas de jarcia fija y mástil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BC36E35-1932-0D19-0A6A-E9B462AD86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944" y="1825625"/>
            <a:ext cx="10954512" cy="4667250"/>
          </a:xfrm>
        </p:spPr>
        <p:txBody>
          <a:bodyPr>
            <a:normAutofit fontScale="85000" lnSpcReduction="20000"/>
          </a:bodyPr>
          <a:lstStyle/>
          <a:p>
            <a:pPr lvl="1"/>
            <a:r>
              <a:rPr lang="es-CL" dirty="0"/>
              <a:t>Ésta emergencia se puede evitar efectuando una buena mantención y revisión de los mismos después de una navegación exigente.</a:t>
            </a:r>
          </a:p>
          <a:p>
            <a:pPr lvl="1"/>
            <a:r>
              <a:rPr lang="es-CL" dirty="0"/>
              <a:t>Hay que evitar los excesivos esfuerzos sobre la arboladura.</a:t>
            </a:r>
          </a:p>
          <a:p>
            <a:pPr lvl="1"/>
            <a:r>
              <a:rPr lang="es-CL" dirty="0"/>
              <a:t>Revisión de los arraigados y su fijación en cubierta y cuadernas.</a:t>
            </a:r>
          </a:p>
          <a:p>
            <a:pPr lvl="1"/>
            <a:r>
              <a:rPr lang="es-CL" dirty="0"/>
              <a:t>Ante una rotura de una jarcia de fija, se deberá gobernar de inmediato para dejar la jarcia rota por sotavento.</a:t>
            </a:r>
          </a:p>
          <a:p>
            <a:pPr lvl="1"/>
            <a:endParaRPr lang="es-CL" dirty="0"/>
          </a:p>
          <a:p>
            <a:pPr lvl="1"/>
            <a:r>
              <a:rPr lang="es-CL" dirty="0">
                <a:solidFill>
                  <a:srgbClr val="FFFF00"/>
                </a:solidFill>
              </a:rPr>
              <a:t>Obenques</a:t>
            </a:r>
            <a:r>
              <a:rPr lang="es-CL" dirty="0"/>
              <a:t>. Pueden perder su tensión de sujeción del mástil al romperse o salirse la cruceta, para lo cual se deberá maniobrar para dejar ése obenque por sotavento, arriar la vela y reforzar el mástil con las drizas.</a:t>
            </a:r>
          </a:p>
          <a:p>
            <a:pPr lvl="1"/>
            <a:r>
              <a:rPr lang="es-CL" dirty="0">
                <a:solidFill>
                  <a:srgbClr val="FFFF00"/>
                </a:solidFill>
              </a:rPr>
              <a:t>Estayes. </a:t>
            </a:r>
            <a:r>
              <a:rPr lang="es-CL" dirty="0"/>
              <a:t>Se deberá gobernar para empopar la embarcación. En caso que se tenga un foque izado o enrollador, esta sostendrá el mástil, pero se deberá reforzar con el máximo de drizas al mástil hacia pro y arriar la vela. En el caso de rotura de un estay popel se deberá </a:t>
            </a:r>
            <a:r>
              <a:rPr lang="es-CL" dirty="0" err="1"/>
              <a:t>aproarse</a:t>
            </a:r>
            <a:r>
              <a:rPr lang="es-CL" dirty="0"/>
              <a:t> al viento, arriar velas y reforzar el mástil con drizas disponibles.</a:t>
            </a:r>
          </a:p>
          <a:p>
            <a:pPr lvl="1"/>
            <a:r>
              <a:rPr lang="es-CL" dirty="0">
                <a:solidFill>
                  <a:srgbClr val="FFFF00"/>
                </a:solidFill>
              </a:rPr>
              <a:t>Mástil.</a:t>
            </a:r>
            <a:r>
              <a:rPr lang="es-CL" dirty="0"/>
              <a:t>  En caso de rotura de mástil, se deberá tratar de salvar las velas, jarcias y trozos del mástil. Recoger todo lo que esté en el agua antes de encender el motor, par evitar tapar ductos de agua de enfriamiento y </a:t>
            </a:r>
            <a:r>
              <a:rPr lang="es-CL" dirty="0" err="1"/>
              <a:t>acorbatamiento</a:t>
            </a:r>
            <a:r>
              <a:rPr lang="es-CL" dirty="0"/>
              <a:t> en el momento de dar avante.</a:t>
            </a:r>
          </a:p>
          <a:p>
            <a:pPr lvl="1"/>
            <a:endParaRPr lang="es-CL" dirty="0"/>
          </a:p>
          <a:p>
            <a:pPr marL="457200" lvl="1" indent="0">
              <a:buNone/>
            </a:pPr>
            <a:endParaRPr lang="es-CL" dirty="0"/>
          </a:p>
          <a:p>
            <a:pPr marL="457200" lvl="1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901780790"/>
      </p:ext>
    </p:extLst>
  </p:cSld>
  <p:clrMapOvr>
    <a:masterClrMapping/>
  </p:clrMapOvr>
</p:sld>
</file>

<file path=ppt/theme/theme1.xml><?xml version="1.0" encoding="utf-8"?>
<a:theme xmlns:a="http://schemas.openxmlformats.org/drawingml/2006/main" name="Profundidad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Profundidad</Template>
  <TotalTime>79</TotalTime>
  <Words>763</Words>
  <Application>Microsoft Office PowerPoint</Application>
  <PresentationFormat>Panorámica</PresentationFormat>
  <Paragraphs>40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0" baseType="lpstr">
      <vt:lpstr>Arial</vt:lpstr>
      <vt:lpstr>Corbel</vt:lpstr>
      <vt:lpstr>Profundidad</vt:lpstr>
      <vt:lpstr>EMERGENCIAS EN L A MAR</vt:lpstr>
      <vt:lpstr>EMERGENCIAS EN LA MAR</vt:lpstr>
      <vt:lpstr>GENERALIDADES</vt:lpstr>
      <vt:lpstr>GENERALIDADES</vt:lpstr>
      <vt:lpstr>GENERALIDADES</vt:lpstr>
      <vt:lpstr>Fallas de gobierno</vt:lpstr>
      <vt:lpstr>Roturas de jarcia fija y mástil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EMERGENCIAS EN L A MAR</dc:title>
  <dc:creator>rodrigo sepulveda</dc:creator>
  <cp:lastModifiedBy>rodrigo sepulveda</cp:lastModifiedBy>
  <cp:revision>3</cp:revision>
  <dcterms:created xsi:type="dcterms:W3CDTF">2022-11-14T20:41:41Z</dcterms:created>
  <dcterms:modified xsi:type="dcterms:W3CDTF">2022-11-15T19:30:28Z</dcterms:modified>
</cp:coreProperties>
</file>