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14630400" cy="8229600"/>
  <p:notesSz cx="8229600" cy="14630400"/>
  <p:embeddedFontLst>
    <p:embeddedFont>
      <p:font typeface="Epilogue" panose="020B0604020202020204" charset="0"/>
      <p:regular r:id="rId12"/>
    </p:embeddedFont>
    <p:embeddedFont>
      <p:font typeface="Fraunces Medium" panose="020B0604020202020204" charset="0"/>
      <p:regular r:id="rId13"/>
    </p:embeddedFont>
  </p:embeddedFontLst>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0E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69" d="100"/>
          <a:sy n="69" d="100"/>
        </p:scale>
        <p:origin x="677"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3-10T23:39:24.758"/>
    </inkml:context>
    <inkml:brush xml:id="br0">
      <inkml:brushProperty name="width" value="0.035" units="cm"/>
      <inkml:brushProperty name="height" value="0.035" units="cm"/>
    </inkml:brush>
  </inkml:definitions>
  <inkml:trace contextRef="#ctx0" brushRef="#br0">0 0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03904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A8AFCC"/>
          </a:solidFill>
          <a:ln/>
        </p:spPr>
      </p:sp>
      <p:sp>
        <p:nvSpPr>
          <p:cNvPr id="3" name="Shape 1"/>
          <p:cNvSpPr/>
          <p:nvPr/>
        </p:nvSpPr>
        <p:spPr>
          <a:xfrm>
            <a:off x="0" y="0"/>
            <a:ext cx="14630400" cy="8229600"/>
          </a:xfrm>
          <a:prstGeom prst="rect">
            <a:avLst/>
          </a:prstGeom>
          <a:solidFill>
            <a:srgbClr val="080E26"/>
          </a:solidFill>
          <a:ln/>
        </p:spPr>
      </p:sp>
      <p:pic>
        <p:nvPicPr>
          <p:cNvPr id="4" name="Image 0" descr="preencoded.png">
            <a:hlinkClick r:id="rId2"/>
          </p:cNvPr>
          <p:cNvPicPr>
            <a:picLocks noChangeAspect="1"/>
          </p:cNvPicPr>
          <p:nvPr/>
        </p:nvPicPr>
        <p:blipFill>
          <a:blip r:embed="rId3"/>
          <a:stretch>
            <a:fillRect/>
          </a:stretch>
        </p:blipFill>
        <p:spPr>
          <a:xfrm>
            <a:off x="12839215" y="7749540"/>
            <a:ext cx="1722605" cy="41148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customXml" Target="../ink/ink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8.xml"/><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9.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openxmlformats.org/officeDocument/2006/relationships/image" Target="../media/image24.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492329"/>
            <a:ext cx="7556421" cy="1417558"/>
          </a:xfrm>
          <a:prstGeom prst="rect">
            <a:avLst/>
          </a:prstGeom>
          <a:noFill/>
          <a:ln/>
        </p:spPr>
        <p:txBody>
          <a:bodyPr wrap="square" lIns="0" tIns="0" rIns="0" bIns="0" rtlCol="0" anchor="t"/>
          <a:lstStyle/>
          <a:p>
            <a:pPr marL="0" indent="0">
              <a:lnSpc>
                <a:spcPts val="5550"/>
              </a:lnSpc>
              <a:buNone/>
            </a:pPr>
            <a:r>
              <a:rPr lang="en-US" sz="4450" dirty="0">
                <a:solidFill>
                  <a:srgbClr val="FFFFFF"/>
                </a:solidFill>
                <a:latin typeface="+mj-lt"/>
                <a:ea typeface="Fraunces Medium" pitchFamily="34" charset="-122"/>
                <a:cs typeface="Fraunces Medium" pitchFamily="34" charset="-120"/>
              </a:rPr>
              <a:t>Asalto y Toma de Corral y Valdivia</a:t>
            </a:r>
            <a:endParaRPr lang="en-US" sz="4450" dirty="0">
              <a:latin typeface="+mj-lt"/>
            </a:endParaRPr>
          </a:p>
        </p:txBody>
      </p:sp>
      <p:sp>
        <p:nvSpPr>
          <p:cNvPr id="4" name="Text 1"/>
          <p:cNvSpPr/>
          <p:nvPr/>
        </p:nvSpPr>
        <p:spPr>
          <a:xfrm>
            <a:off x="6280190" y="3250049"/>
            <a:ext cx="7556421" cy="362903"/>
          </a:xfrm>
          <a:prstGeom prst="rect">
            <a:avLst/>
          </a:prstGeom>
          <a:noFill/>
          <a:ln/>
        </p:spPr>
        <p:txBody>
          <a:bodyPr wrap="none" lIns="0" tIns="0" rIns="0" bIns="0" rtlCol="0" anchor="t"/>
          <a:lstStyle/>
          <a:p>
            <a:pPr marL="0" indent="0">
              <a:lnSpc>
                <a:spcPts val="2850"/>
              </a:lnSpc>
              <a:buNone/>
            </a:pPr>
            <a:r>
              <a:rPr lang="en-US" sz="3600" b="1" dirty="0">
                <a:solidFill>
                  <a:srgbClr val="EBECEF"/>
                </a:solidFill>
                <a:ea typeface="Epilogue" pitchFamily="34" charset="-122"/>
                <a:cs typeface="Epilogue" pitchFamily="34" charset="-120"/>
              </a:rPr>
              <a:t>Trabajo de Historia Naval Aplicada</a:t>
            </a:r>
            <a:r>
              <a:rPr lang="en-US" sz="3600" dirty="0">
                <a:solidFill>
                  <a:srgbClr val="EBECEF"/>
                </a:solidFill>
                <a:ea typeface="Epilogue" pitchFamily="34" charset="-122"/>
                <a:cs typeface="Epilogue" pitchFamily="34" charset="-120"/>
              </a:rPr>
              <a:t> </a:t>
            </a:r>
            <a:endParaRPr lang="en-US" sz="3600" dirty="0"/>
          </a:p>
        </p:txBody>
      </p:sp>
      <p:sp>
        <p:nvSpPr>
          <p:cNvPr id="5" name="Text 2"/>
          <p:cNvSpPr/>
          <p:nvPr/>
        </p:nvSpPr>
        <p:spPr>
          <a:xfrm>
            <a:off x="6280190" y="3868103"/>
            <a:ext cx="7556421" cy="362903"/>
          </a:xfrm>
          <a:prstGeom prst="rect">
            <a:avLst/>
          </a:prstGeom>
          <a:noFill/>
          <a:ln/>
        </p:spPr>
        <p:txBody>
          <a:bodyPr wrap="none" lIns="0" tIns="0" rIns="0" bIns="0" rtlCol="0" anchor="t"/>
          <a:lstStyle/>
          <a:p>
            <a:pPr marL="0" indent="0">
              <a:lnSpc>
                <a:spcPts val="2850"/>
              </a:lnSpc>
              <a:buNone/>
            </a:pPr>
            <a:r>
              <a:rPr lang="en-US" sz="3600" dirty="0">
                <a:solidFill>
                  <a:srgbClr val="EBECEF"/>
                </a:solidFill>
                <a:ea typeface="Epilogue" pitchFamily="34" charset="-122"/>
                <a:cs typeface="Epilogue" pitchFamily="34" charset="-120"/>
              </a:rPr>
              <a:t>Cadetes: Guillermo Villablanca y César Tuki</a:t>
            </a:r>
            <a:endParaRPr lang="en-US" sz="3600" dirty="0"/>
          </a:p>
        </p:txBody>
      </p:sp>
      <p:sp>
        <p:nvSpPr>
          <p:cNvPr id="6" name="Text 3"/>
          <p:cNvSpPr/>
          <p:nvPr/>
        </p:nvSpPr>
        <p:spPr>
          <a:xfrm>
            <a:off x="6280190" y="4486156"/>
            <a:ext cx="7556421" cy="362903"/>
          </a:xfrm>
          <a:prstGeom prst="rect">
            <a:avLst/>
          </a:prstGeom>
          <a:noFill/>
          <a:ln/>
        </p:spPr>
        <p:txBody>
          <a:bodyPr wrap="none" lIns="0" tIns="0" rIns="0" bIns="0" rtlCol="0" anchor="t"/>
          <a:lstStyle/>
          <a:p>
            <a:pPr marL="0" indent="0">
              <a:lnSpc>
                <a:spcPts val="2850"/>
              </a:lnSpc>
              <a:buNone/>
            </a:pPr>
            <a:r>
              <a:rPr lang="en-US" sz="3600" dirty="0">
                <a:solidFill>
                  <a:srgbClr val="EBECEF"/>
                </a:solidFill>
                <a:ea typeface="Epilogue" pitchFamily="34" charset="-122"/>
                <a:cs typeface="Epilogue" pitchFamily="34" charset="-120"/>
              </a:rPr>
              <a:t>Curso 3°A</a:t>
            </a:r>
            <a:endParaRPr lang="en-US" sz="3600" dirty="0"/>
          </a:p>
        </p:txBody>
      </p:sp>
      <p:sp>
        <p:nvSpPr>
          <p:cNvPr id="7" name="Text 4"/>
          <p:cNvSpPr/>
          <p:nvPr/>
        </p:nvSpPr>
        <p:spPr>
          <a:xfrm>
            <a:off x="6280190" y="5104209"/>
            <a:ext cx="7556421" cy="362903"/>
          </a:xfrm>
          <a:prstGeom prst="rect">
            <a:avLst/>
          </a:prstGeom>
          <a:noFill/>
          <a:ln/>
        </p:spPr>
        <p:txBody>
          <a:bodyPr wrap="none" lIns="0" tIns="0" rIns="0" bIns="0" rtlCol="0" anchor="t"/>
          <a:lstStyle/>
          <a:p>
            <a:pPr marL="0" indent="0">
              <a:lnSpc>
                <a:spcPts val="2850"/>
              </a:lnSpc>
              <a:buNone/>
            </a:pPr>
            <a:r>
              <a:rPr lang="en-US" sz="3600" dirty="0">
                <a:solidFill>
                  <a:srgbClr val="EBECEF"/>
                </a:solidFill>
                <a:ea typeface="Epilogue" pitchFamily="34" charset="-122"/>
                <a:cs typeface="Epilogue" pitchFamily="34" charset="-120"/>
              </a:rPr>
              <a:t>Año 2025.</a:t>
            </a:r>
            <a:endParaRPr lang="en-US" sz="3600" dirty="0"/>
          </a:p>
        </p:txBody>
      </p:sp>
      <p:sp>
        <p:nvSpPr>
          <p:cNvPr id="8" name="Text 5"/>
          <p:cNvSpPr/>
          <p:nvPr/>
        </p:nvSpPr>
        <p:spPr>
          <a:xfrm>
            <a:off x="6280190" y="5722263"/>
            <a:ext cx="7556421" cy="362903"/>
          </a:xfrm>
          <a:prstGeom prst="rect">
            <a:avLst/>
          </a:prstGeom>
          <a:noFill/>
          <a:ln/>
        </p:spPr>
        <p:txBody>
          <a:bodyPr wrap="none" lIns="0" tIns="0" rIns="0" bIns="0" rtlCol="0" anchor="t"/>
          <a:lstStyle/>
          <a:p>
            <a:pPr marL="0" indent="0">
              <a:lnSpc>
                <a:spcPts val="2850"/>
              </a:lnSpc>
              <a:buNone/>
            </a:pPr>
            <a:endParaRPr lang="en-US" sz="1750" dirty="0"/>
          </a:p>
        </p:txBody>
      </p:sp>
      <p:sp>
        <p:nvSpPr>
          <p:cNvPr id="11" name="Text 8"/>
          <p:cNvSpPr/>
          <p:nvPr/>
        </p:nvSpPr>
        <p:spPr>
          <a:xfrm>
            <a:off x="6756440" y="6340316"/>
            <a:ext cx="3447574" cy="396835"/>
          </a:xfrm>
          <a:prstGeom prst="rect">
            <a:avLst/>
          </a:prstGeom>
          <a:noFill/>
          <a:ln/>
        </p:spPr>
        <p:txBody>
          <a:bodyPr wrap="none" lIns="0" tIns="0" rIns="0" bIns="0" rtlCol="0" anchor="t"/>
          <a:lstStyle/>
          <a:p>
            <a:pPr marL="0" indent="0" algn="l">
              <a:lnSpc>
                <a:spcPts val="3100"/>
              </a:lnSpc>
              <a:buNone/>
            </a:pPr>
            <a:endParaRPr lang="en-US" sz="2200" dirty="0"/>
          </a:p>
        </p:txBody>
      </p:sp>
      <p:sp>
        <p:nvSpPr>
          <p:cNvPr id="12" name="Rectángulo 11">
            <a:extLst>
              <a:ext uri="{FF2B5EF4-FFF2-40B4-BE49-F238E27FC236}">
                <a16:creationId xmlns:a16="http://schemas.microsoft.com/office/drawing/2014/main" id="{89FF8212-27E6-1332-0683-097645ECD58B}"/>
              </a:ext>
            </a:extLst>
          </p:cNvPr>
          <p:cNvSpPr/>
          <p:nvPr/>
        </p:nvSpPr>
        <p:spPr>
          <a:xfrm>
            <a:off x="12768147" y="7705493"/>
            <a:ext cx="1750741" cy="446048"/>
          </a:xfrm>
          <a:prstGeom prst="rect">
            <a:avLst/>
          </a:prstGeom>
          <a:solidFill>
            <a:srgbClr val="080E2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mc:AlternateContent xmlns:mc="http://schemas.openxmlformats.org/markup-compatibility/2006">
        <mc:Choice xmlns:p14="http://schemas.microsoft.com/office/powerpoint/2010/main" Requires="p14">
          <p:contentPart p14:bwMode="auto" r:id="rId4">
            <p14:nvContentPartPr>
              <p14:cNvPr id="13" name="Entrada de lápiz 12">
                <a:extLst>
                  <a:ext uri="{FF2B5EF4-FFF2-40B4-BE49-F238E27FC236}">
                    <a16:creationId xmlns:a16="http://schemas.microsoft.com/office/drawing/2014/main" id="{6A20F2BE-4195-71CE-024F-98F56C335474}"/>
                  </a:ext>
                </a:extLst>
              </p14:cNvPr>
              <p14:cNvContentPartPr/>
              <p14:nvPr/>
            </p14:nvContentPartPr>
            <p14:xfrm>
              <a:off x="12834878" y="7660923"/>
              <a:ext cx="360" cy="360"/>
            </p14:xfrm>
          </p:contentPart>
        </mc:Choice>
        <mc:Fallback>
          <p:pic>
            <p:nvPicPr>
              <p:cNvPr id="13" name="Entrada de lápiz 12">
                <a:extLst>
                  <a:ext uri="{FF2B5EF4-FFF2-40B4-BE49-F238E27FC236}">
                    <a16:creationId xmlns:a16="http://schemas.microsoft.com/office/drawing/2014/main" id="{6A20F2BE-4195-71CE-024F-98F56C335474}"/>
                  </a:ext>
                </a:extLst>
              </p:cNvPr>
              <p:cNvPicPr/>
              <p:nvPr/>
            </p:nvPicPr>
            <p:blipFill>
              <a:blip r:embed="rId5"/>
              <a:stretch>
                <a:fillRect/>
              </a:stretch>
            </p:blipFill>
            <p:spPr>
              <a:xfrm>
                <a:off x="12828758" y="7654803"/>
                <a:ext cx="12600" cy="12600"/>
              </a:xfrm>
              <a:prstGeom prst="rect">
                <a:avLst/>
              </a:prstGeom>
            </p:spPr>
          </p:pic>
        </mc:Fallback>
      </mc:AlternateContent>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793790" y="362131"/>
            <a:ext cx="5670590" cy="708779"/>
          </a:xfrm>
          <a:prstGeom prst="rect">
            <a:avLst/>
          </a:prstGeom>
          <a:noFill/>
          <a:ln/>
        </p:spPr>
        <p:txBody>
          <a:bodyPr wrap="none" lIns="0" tIns="0" rIns="0" bIns="0" rtlCol="0" anchor="t"/>
          <a:lstStyle/>
          <a:p>
            <a:pPr marL="0" indent="0">
              <a:lnSpc>
                <a:spcPts val="5550"/>
              </a:lnSpc>
              <a:buNone/>
            </a:pPr>
            <a:r>
              <a:rPr lang="en-US" sz="4450" dirty="0">
                <a:solidFill>
                  <a:srgbClr val="FFFFFF"/>
                </a:solidFill>
                <a:latin typeface="+mj-lt"/>
                <a:ea typeface="Fraunces Medium" pitchFamily="34" charset="-122"/>
                <a:cs typeface="Fraunces Medium" pitchFamily="34" charset="-120"/>
              </a:rPr>
              <a:t>Situación Histórica</a:t>
            </a:r>
            <a:endParaRPr lang="en-US" sz="4450" dirty="0">
              <a:latin typeface="+mj-lt"/>
            </a:endParaRPr>
          </a:p>
        </p:txBody>
      </p:sp>
      <p:sp>
        <p:nvSpPr>
          <p:cNvPr id="3" name="Text 1"/>
          <p:cNvSpPr/>
          <p:nvPr/>
        </p:nvSpPr>
        <p:spPr>
          <a:xfrm>
            <a:off x="793790" y="1637886"/>
            <a:ext cx="2835235" cy="354330"/>
          </a:xfrm>
          <a:prstGeom prst="rect">
            <a:avLst/>
          </a:prstGeom>
          <a:noFill/>
          <a:ln/>
        </p:spPr>
        <p:txBody>
          <a:bodyPr wrap="none" lIns="0" tIns="0" rIns="0" bIns="0" rtlCol="0" anchor="t"/>
          <a:lstStyle/>
          <a:p>
            <a:pPr marL="0" indent="0">
              <a:lnSpc>
                <a:spcPts val="2750"/>
              </a:lnSpc>
              <a:buNone/>
            </a:pPr>
            <a:r>
              <a:rPr lang="en-US" sz="3600" dirty="0">
                <a:solidFill>
                  <a:srgbClr val="FFFFFF"/>
                </a:solidFill>
                <a:latin typeface="+mj-lt"/>
                <a:ea typeface="Fraunces Medium" pitchFamily="34" charset="-122"/>
                <a:cs typeface="Fraunces Medium" pitchFamily="34" charset="-120"/>
              </a:rPr>
              <a:t>Contexto</a:t>
            </a:r>
            <a:endParaRPr lang="en-US" sz="3600" dirty="0">
              <a:latin typeface="+mj-lt"/>
            </a:endParaRPr>
          </a:p>
        </p:txBody>
      </p:sp>
      <p:sp>
        <p:nvSpPr>
          <p:cNvPr id="4" name="Text 2"/>
          <p:cNvSpPr/>
          <p:nvPr/>
        </p:nvSpPr>
        <p:spPr>
          <a:xfrm>
            <a:off x="787004" y="2160451"/>
            <a:ext cx="3978116" cy="1451610"/>
          </a:xfrm>
          <a:prstGeom prst="rect">
            <a:avLst/>
          </a:prstGeom>
          <a:noFill/>
          <a:ln/>
        </p:spPr>
        <p:txBody>
          <a:bodyPr wrap="square" lIns="0" tIns="0" rIns="0" bIns="0" rtlCol="0" anchor="t"/>
          <a:lstStyle/>
          <a:p>
            <a:pPr marL="0" indent="0">
              <a:lnSpc>
                <a:spcPts val="2850"/>
              </a:lnSpc>
              <a:buNone/>
            </a:pPr>
            <a:r>
              <a:rPr lang="en-US" sz="2000" dirty="0">
                <a:solidFill>
                  <a:srgbClr val="EBECEF"/>
                </a:solidFill>
                <a:ea typeface="Epilogue" pitchFamily="34" charset="-122"/>
                <a:cs typeface="Epilogue" pitchFamily="34" charset="-120"/>
              </a:rPr>
              <a:t>La toma de Corral y Valdivia se enmarca en la Independencia de Chile (1810-1823), durante la "Patria Nueva".</a:t>
            </a:r>
            <a:endParaRPr lang="en-US" sz="2000" dirty="0"/>
          </a:p>
        </p:txBody>
      </p:sp>
      <p:sp>
        <p:nvSpPr>
          <p:cNvPr id="5" name="Text 3"/>
          <p:cNvSpPr/>
          <p:nvPr/>
        </p:nvSpPr>
        <p:spPr>
          <a:xfrm>
            <a:off x="5332928" y="1637886"/>
            <a:ext cx="2835235" cy="354330"/>
          </a:xfrm>
          <a:prstGeom prst="rect">
            <a:avLst/>
          </a:prstGeom>
          <a:noFill/>
          <a:ln/>
        </p:spPr>
        <p:txBody>
          <a:bodyPr wrap="none" lIns="0" tIns="0" rIns="0" bIns="0" rtlCol="0" anchor="t"/>
          <a:lstStyle/>
          <a:p>
            <a:pPr marL="0" indent="0">
              <a:lnSpc>
                <a:spcPts val="2750"/>
              </a:lnSpc>
              <a:buNone/>
            </a:pPr>
            <a:r>
              <a:rPr lang="en-US" sz="3600" dirty="0">
                <a:solidFill>
                  <a:srgbClr val="FFFFFF"/>
                </a:solidFill>
                <a:latin typeface="+mj-lt"/>
                <a:ea typeface="Fraunces Medium" pitchFamily="34" charset="-122"/>
                <a:cs typeface="Fraunces Medium" pitchFamily="34" charset="-120"/>
              </a:rPr>
              <a:t>Objetivo Patriota</a:t>
            </a:r>
            <a:endParaRPr lang="en-US" sz="3600" dirty="0">
              <a:latin typeface="+mj-lt"/>
            </a:endParaRPr>
          </a:p>
        </p:txBody>
      </p:sp>
      <p:sp>
        <p:nvSpPr>
          <p:cNvPr id="6" name="Text 4"/>
          <p:cNvSpPr/>
          <p:nvPr/>
        </p:nvSpPr>
        <p:spPr>
          <a:xfrm>
            <a:off x="5326142" y="2160451"/>
            <a:ext cx="3978116" cy="1088708"/>
          </a:xfrm>
          <a:prstGeom prst="rect">
            <a:avLst/>
          </a:prstGeom>
          <a:noFill/>
          <a:ln/>
        </p:spPr>
        <p:txBody>
          <a:bodyPr wrap="square" lIns="0" tIns="0" rIns="0" bIns="0" rtlCol="0" anchor="t"/>
          <a:lstStyle/>
          <a:p>
            <a:pPr marL="0" indent="0">
              <a:lnSpc>
                <a:spcPts val="2850"/>
              </a:lnSpc>
              <a:buNone/>
            </a:pPr>
            <a:r>
              <a:rPr lang="en-US" sz="2000" dirty="0">
                <a:solidFill>
                  <a:srgbClr val="EBECEF"/>
                </a:solidFill>
                <a:ea typeface="Epilogue" pitchFamily="34" charset="-122"/>
                <a:cs typeface="Epilogue" pitchFamily="34" charset="-120"/>
              </a:rPr>
              <a:t>Consolidar el dominio territorial y aprovechar la debilidad realista tras Chacabuco y Maipú.</a:t>
            </a:r>
            <a:endParaRPr lang="en-US" sz="2000" dirty="0"/>
          </a:p>
        </p:txBody>
      </p:sp>
      <p:sp>
        <p:nvSpPr>
          <p:cNvPr id="7" name="Text 5"/>
          <p:cNvSpPr/>
          <p:nvPr/>
        </p:nvSpPr>
        <p:spPr>
          <a:xfrm>
            <a:off x="9872067" y="1637886"/>
            <a:ext cx="3225522" cy="354330"/>
          </a:xfrm>
          <a:prstGeom prst="rect">
            <a:avLst/>
          </a:prstGeom>
          <a:noFill/>
          <a:ln/>
        </p:spPr>
        <p:txBody>
          <a:bodyPr wrap="none" lIns="0" tIns="0" rIns="0" bIns="0" rtlCol="0" anchor="t"/>
          <a:lstStyle/>
          <a:p>
            <a:pPr marL="0" indent="0">
              <a:lnSpc>
                <a:spcPts val="2750"/>
              </a:lnSpc>
              <a:buNone/>
            </a:pPr>
            <a:r>
              <a:rPr lang="en-US" sz="3600" dirty="0">
                <a:solidFill>
                  <a:srgbClr val="FFFFFF"/>
                </a:solidFill>
                <a:latin typeface="+mj-lt"/>
                <a:ea typeface="Fraunces Medium" pitchFamily="34" charset="-122"/>
                <a:cs typeface="Fraunces Medium" pitchFamily="34" charset="-120"/>
              </a:rPr>
              <a:t>Importancia de Valdivia</a:t>
            </a:r>
            <a:endParaRPr lang="en-US" sz="3600" dirty="0">
              <a:latin typeface="+mj-lt"/>
            </a:endParaRPr>
          </a:p>
        </p:txBody>
      </p:sp>
      <p:sp>
        <p:nvSpPr>
          <p:cNvPr id="8" name="Text 6"/>
          <p:cNvSpPr/>
          <p:nvPr/>
        </p:nvSpPr>
        <p:spPr>
          <a:xfrm>
            <a:off x="9865281" y="2160451"/>
            <a:ext cx="3978116" cy="1451610"/>
          </a:xfrm>
          <a:prstGeom prst="rect">
            <a:avLst/>
          </a:prstGeom>
          <a:noFill/>
          <a:ln/>
        </p:spPr>
        <p:txBody>
          <a:bodyPr wrap="square" lIns="0" tIns="0" rIns="0" bIns="0" rtlCol="0" anchor="t"/>
          <a:lstStyle/>
          <a:p>
            <a:pPr marL="0" indent="0">
              <a:lnSpc>
                <a:spcPts val="2850"/>
              </a:lnSpc>
              <a:buNone/>
            </a:pPr>
            <a:r>
              <a:rPr lang="en-US" sz="2000" dirty="0">
                <a:solidFill>
                  <a:srgbClr val="EBECEF"/>
                </a:solidFill>
                <a:ea typeface="Epilogue" pitchFamily="34" charset="-122"/>
                <a:cs typeface="Epilogue" pitchFamily="34" charset="-120"/>
              </a:rPr>
              <a:t>Valdivia era una ciudad puerto clave para los españoles, dependiente del Virreinato del Perú.</a:t>
            </a:r>
            <a:endParaRPr lang="en-US" sz="2000" dirty="0"/>
          </a:p>
        </p:txBody>
      </p:sp>
      <p:sp>
        <p:nvSpPr>
          <p:cNvPr id="9" name="Rectángulo 8">
            <a:extLst>
              <a:ext uri="{FF2B5EF4-FFF2-40B4-BE49-F238E27FC236}">
                <a16:creationId xmlns:a16="http://schemas.microsoft.com/office/drawing/2014/main" id="{7C409382-28B3-6609-7F79-FC25E6C71FA8}"/>
              </a:ext>
            </a:extLst>
          </p:cNvPr>
          <p:cNvSpPr/>
          <p:nvPr/>
        </p:nvSpPr>
        <p:spPr>
          <a:xfrm>
            <a:off x="12768147" y="7705493"/>
            <a:ext cx="1750741" cy="446048"/>
          </a:xfrm>
          <a:prstGeom prst="rect">
            <a:avLst/>
          </a:prstGeom>
          <a:solidFill>
            <a:srgbClr val="080E2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0" name="Imagen 9">
            <a:extLst>
              <a:ext uri="{FF2B5EF4-FFF2-40B4-BE49-F238E27FC236}">
                <a16:creationId xmlns:a16="http://schemas.microsoft.com/office/drawing/2014/main" id="{4EC213F5-CD6D-1AD7-8BA0-77086C2B88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4275" y="3780295"/>
            <a:ext cx="12821849" cy="3724475"/>
          </a:xfrm>
          <a:prstGeom prst="rect">
            <a:avLst/>
          </a:prstGeom>
        </p:spPr>
      </p:pic>
      <p:sp>
        <p:nvSpPr>
          <p:cNvPr id="14" name="Signo menos 13">
            <a:extLst>
              <a:ext uri="{FF2B5EF4-FFF2-40B4-BE49-F238E27FC236}">
                <a16:creationId xmlns:a16="http://schemas.microsoft.com/office/drawing/2014/main" id="{E28506F8-F61D-C13F-6C5C-920B601F34D8}"/>
              </a:ext>
            </a:extLst>
          </p:cNvPr>
          <p:cNvSpPr/>
          <p:nvPr/>
        </p:nvSpPr>
        <p:spPr>
          <a:xfrm rot="5400000">
            <a:off x="3414870" y="2138513"/>
            <a:ext cx="3144644" cy="708779"/>
          </a:xfrm>
          <a:prstGeom prst="mathMinus">
            <a:avLst/>
          </a:prstGeom>
          <a:solidFill>
            <a:schemeClr val="tx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5" name="Signo menos 14">
            <a:extLst>
              <a:ext uri="{FF2B5EF4-FFF2-40B4-BE49-F238E27FC236}">
                <a16:creationId xmlns:a16="http://schemas.microsoft.com/office/drawing/2014/main" id="{B213005A-F864-0959-030A-E242A68B664B}"/>
              </a:ext>
            </a:extLst>
          </p:cNvPr>
          <p:cNvSpPr/>
          <p:nvPr/>
        </p:nvSpPr>
        <p:spPr>
          <a:xfrm rot="5400000">
            <a:off x="7961531" y="2071214"/>
            <a:ext cx="3144644" cy="708779"/>
          </a:xfrm>
          <a:prstGeom prst="mathMinus">
            <a:avLst/>
          </a:prstGeom>
          <a:solidFill>
            <a:schemeClr val="tx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pic>
        <p:nvPicPr>
          <p:cNvPr id="3" name="Image 1" descr="preencoded.png"/>
          <p:cNvPicPr>
            <a:picLocks noChangeAspect="1"/>
          </p:cNvPicPr>
          <p:nvPr/>
        </p:nvPicPr>
        <p:blipFill>
          <a:blip r:embed="rId4"/>
          <a:stretch>
            <a:fillRect/>
          </a:stretch>
        </p:blipFill>
        <p:spPr>
          <a:xfrm>
            <a:off x="9721575" y="1183284"/>
            <a:ext cx="4331249" cy="5863032"/>
          </a:xfrm>
          <a:prstGeom prst="rect">
            <a:avLst/>
          </a:prstGeom>
        </p:spPr>
      </p:pic>
      <p:sp>
        <p:nvSpPr>
          <p:cNvPr id="4" name="Text 0"/>
          <p:cNvSpPr/>
          <p:nvPr/>
        </p:nvSpPr>
        <p:spPr>
          <a:xfrm>
            <a:off x="793790" y="1838206"/>
            <a:ext cx="7556421" cy="1417558"/>
          </a:xfrm>
          <a:prstGeom prst="rect">
            <a:avLst/>
          </a:prstGeom>
          <a:noFill/>
          <a:ln/>
        </p:spPr>
        <p:txBody>
          <a:bodyPr wrap="square" lIns="0" tIns="0" rIns="0" bIns="0" rtlCol="0" anchor="t"/>
          <a:lstStyle/>
          <a:p>
            <a:pPr marL="0" indent="0">
              <a:lnSpc>
                <a:spcPts val="5550"/>
              </a:lnSpc>
              <a:buNone/>
            </a:pPr>
            <a:r>
              <a:rPr lang="en-US" sz="4450" dirty="0">
                <a:solidFill>
                  <a:srgbClr val="FFFFFF"/>
                </a:solidFill>
                <a:latin typeface="+mj-lt"/>
                <a:ea typeface="Fraunces Medium" pitchFamily="34" charset="-122"/>
                <a:cs typeface="Fraunces Medium" pitchFamily="34" charset="-120"/>
              </a:rPr>
              <a:t>Lord Cochrane y su Motivación</a:t>
            </a:r>
            <a:endParaRPr lang="en-US" sz="4450" dirty="0">
              <a:latin typeface="+mj-lt"/>
            </a:endParaRPr>
          </a:p>
        </p:txBody>
      </p:sp>
      <p:sp>
        <p:nvSpPr>
          <p:cNvPr id="5" name="Text 1"/>
          <p:cNvSpPr/>
          <p:nvPr/>
        </p:nvSpPr>
        <p:spPr>
          <a:xfrm>
            <a:off x="793790" y="2698595"/>
            <a:ext cx="7556421" cy="2348941"/>
          </a:xfrm>
          <a:prstGeom prst="rect">
            <a:avLst/>
          </a:prstGeom>
          <a:noFill/>
          <a:ln/>
        </p:spPr>
        <p:txBody>
          <a:bodyPr wrap="square" lIns="0" tIns="0" rIns="0" bIns="0" rtlCol="0" anchor="t"/>
          <a:lstStyle/>
          <a:p>
            <a:pPr marL="0" indent="0">
              <a:lnSpc>
                <a:spcPts val="2850"/>
              </a:lnSpc>
              <a:buNone/>
            </a:pPr>
            <a:r>
              <a:rPr lang="en-US" sz="2400" dirty="0">
                <a:solidFill>
                  <a:srgbClr val="EBECEF"/>
                </a:solidFill>
                <a:ea typeface="Epilogue" pitchFamily="34" charset="-122"/>
                <a:cs typeface="Epilogue" pitchFamily="34" charset="-120"/>
              </a:rPr>
              <a:t>Sir Thomas Alexander Cochrane lideró la toma de Corral, impulsado por su reciente fracaso en la toma del puerto de Callao en el Virreinato del Perú. Buscaba redimirse de este desaire mediante una acción audaz y decisiva en territorio de dominio realista.</a:t>
            </a:r>
            <a:endParaRPr lang="en-US" sz="2400" dirty="0"/>
          </a:p>
        </p:txBody>
      </p:sp>
      <p:sp>
        <p:nvSpPr>
          <p:cNvPr id="6" name="Text 2"/>
          <p:cNvSpPr/>
          <p:nvPr/>
        </p:nvSpPr>
        <p:spPr>
          <a:xfrm>
            <a:off x="793790" y="4629688"/>
            <a:ext cx="7556421" cy="1761707"/>
          </a:xfrm>
          <a:prstGeom prst="rect">
            <a:avLst/>
          </a:prstGeom>
          <a:noFill/>
          <a:ln/>
        </p:spPr>
        <p:txBody>
          <a:bodyPr wrap="square" lIns="0" tIns="0" rIns="0" bIns="0" rtlCol="0" anchor="t"/>
          <a:lstStyle/>
          <a:p>
            <a:pPr marL="0" indent="0">
              <a:lnSpc>
                <a:spcPts val="2850"/>
              </a:lnSpc>
              <a:buNone/>
            </a:pPr>
            <a:r>
              <a:rPr lang="en-US" sz="2400" dirty="0">
                <a:solidFill>
                  <a:srgbClr val="EBECEF"/>
                </a:solidFill>
                <a:ea typeface="Epilogue" pitchFamily="34" charset="-122"/>
                <a:cs typeface="Epilogue" pitchFamily="34" charset="-120"/>
              </a:rPr>
              <a:t>Cochrane sabía de la importancia de Valdivia para los españoles, ya que era su punto de conexión y zona de reabastecimiento luego de cruzar el estrecho de magallanes.</a:t>
            </a:r>
            <a:endParaRPr lang="en-US"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642586"/>
            <a:ext cx="6808589" cy="708779"/>
          </a:xfrm>
          <a:prstGeom prst="rect">
            <a:avLst/>
          </a:prstGeom>
          <a:noFill/>
          <a:ln/>
        </p:spPr>
        <p:txBody>
          <a:bodyPr wrap="none" lIns="0" tIns="0" rIns="0" bIns="0" rtlCol="0" anchor="t"/>
          <a:lstStyle/>
          <a:p>
            <a:pPr marL="0" indent="0">
              <a:lnSpc>
                <a:spcPts val="5550"/>
              </a:lnSpc>
              <a:buNone/>
            </a:pPr>
            <a:r>
              <a:rPr lang="en-US" sz="4450" dirty="0">
                <a:solidFill>
                  <a:srgbClr val="FFFFFF"/>
                </a:solidFill>
                <a:latin typeface="+mj-lt"/>
                <a:ea typeface="Fraunces Medium" pitchFamily="34" charset="-122"/>
                <a:cs typeface="Fraunces Medium" pitchFamily="34" charset="-120"/>
              </a:rPr>
              <a:t>Preparativos y Estrategia</a:t>
            </a:r>
            <a:endParaRPr lang="en-US" sz="4450" dirty="0">
              <a:latin typeface="+mj-lt"/>
            </a:endParaRPr>
          </a:p>
        </p:txBody>
      </p:sp>
      <p:sp>
        <p:nvSpPr>
          <p:cNvPr id="4" name="Shape 1"/>
          <p:cNvSpPr/>
          <p:nvPr/>
        </p:nvSpPr>
        <p:spPr>
          <a:xfrm>
            <a:off x="6280190" y="2946678"/>
            <a:ext cx="510302" cy="510302"/>
          </a:xfrm>
          <a:prstGeom prst="roundRect">
            <a:avLst>
              <a:gd name="adj" fmla="val 18669"/>
            </a:avLst>
          </a:prstGeom>
          <a:solidFill>
            <a:srgbClr val="283157"/>
          </a:solidFill>
          <a:ln w="7620">
            <a:solidFill>
              <a:srgbClr val="414A70"/>
            </a:solidFill>
            <a:prstDash val="solid"/>
          </a:ln>
        </p:spPr>
        <p:txBody>
          <a:bodyPr/>
          <a:lstStyle/>
          <a:p>
            <a:endParaRPr lang="es-CL"/>
          </a:p>
        </p:txBody>
      </p:sp>
      <p:sp>
        <p:nvSpPr>
          <p:cNvPr id="5" name="Text 2"/>
          <p:cNvSpPr/>
          <p:nvPr/>
        </p:nvSpPr>
        <p:spPr>
          <a:xfrm>
            <a:off x="6365260" y="2989183"/>
            <a:ext cx="340162" cy="42529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Fraunces Medium" pitchFamily="34" charset="0"/>
                <a:ea typeface="Fraunces Medium" pitchFamily="34" charset="-122"/>
                <a:cs typeface="Fraunces Medium" pitchFamily="34" charset="-120"/>
              </a:rPr>
              <a:t>1</a:t>
            </a:r>
            <a:endParaRPr lang="en-US" sz="2650" dirty="0"/>
          </a:p>
        </p:txBody>
      </p:sp>
      <p:sp>
        <p:nvSpPr>
          <p:cNvPr id="6" name="Text 3"/>
          <p:cNvSpPr/>
          <p:nvPr/>
        </p:nvSpPr>
        <p:spPr>
          <a:xfrm>
            <a:off x="7017306" y="2946678"/>
            <a:ext cx="2835235" cy="354330"/>
          </a:xfrm>
          <a:prstGeom prst="rect">
            <a:avLst/>
          </a:prstGeom>
          <a:noFill/>
          <a:ln/>
        </p:spPr>
        <p:txBody>
          <a:bodyPr wrap="none" lIns="0" tIns="0" rIns="0" bIns="0" rtlCol="0" anchor="t"/>
          <a:lstStyle/>
          <a:p>
            <a:pPr marL="0" indent="0">
              <a:lnSpc>
                <a:spcPts val="2750"/>
              </a:lnSpc>
              <a:buNone/>
            </a:pPr>
            <a:r>
              <a:rPr lang="en-US" sz="3200" dirty="0">
                <a:solidFill>
                  <a:srgbClr val="EBECEF"/>
                </a:solidFill>
                <a:latin typeface="+mj-lt"/>
                <a:ea typeface="Fraunces Medium" pitchFamily="34" charset="-122"/>
                <a:cs typeface="Fraunces Medium" pitchFamily="34" charset="-120"/>
              </a:rPr>
              <a:t>Inteligencia Militar</a:t>
            </a:r>
            <a:endParaRPr lang="en-US" sz="3200" dirty="0">
              <a:latin typeface="+mj-lt"/>
            </a:endParaRPr>
          </a:p>
        </p:txBody>
      </p:sp>
      <p:sp>
        <p:nvSpPr>
          <p:cNvPr id="7" name="Text 4"/>
          <p:cNvSpPr/>
          <p:nvPr/>
        </p:nvSpPr>
        <p:spPr>
          <a:xfrm>
            <a:off x="7017306" y="3437096"/>
            <a:ext cx="2927747" cy="1451610"/>
          </a:xfrm>
          <a:prstGeom prst="rect">
            <a:avLst/>
          </a:prstGeom>
          <a:noFill/>
          <a:ln/>
        </p:spPr>
        <p:txBody>
          <a:bodyPr wrap="square" lIns="0" tIns="0" rIns="0" bIns="0" rtlCol="0" anchor="t"/>
          <a:lstStyle/>
          <a:p>
            <a:pPr marL="0" indent="0">
              <a:lnSpc>
                <a:spcPts val="2850"/>
              </a:lnSpc>
              <a:buNone/>
            </a:pPr>
            <a:r>
              <a:rPr lang="en-US" sz="2400" dirty="0">
                <a:solidFill>
                  <a:srgbClr val="EBECEF"/>
                </a:solidFill>
                <a:ea typeface="Epilogue" pitchFamily="34" charset="-122"/>
                <a:cs typeface="Epilogue" pitchFamily="34" charset="-120"/>
              </a:rPr>
              <a:t>Meticuloso trabajo de inteligencia militar para asegurar el éxito de la operación.</a:t>
            </a:r>
            <a:endParaRPr lang="en-US" sz="2400" dirty="0"/>
          </a:p>
        </p:txBody>
      </p:sp>
      <p:sp>
        <p:nvSpPr>
          <p:cNvPr id="8" name="Shape 5"/>
          <p:cNvSpPr/>
          <p:nvPr/>
        </p:nvSpPr>
        <p:spPr>
          <a:xfrm>
            <a:off x="10171867" y="2946678"/>
            <a:ext cx="510302" cy="510302"/>
          </a:xfrm>
          <a:prstGeom prst="roundRect">
            <a:avLst>
              <a:gd name="adj" fmla="val 18669"/>
            </a:avLst>
          </a:prstGeom>
          <a:solidFill>
            <a:srgbClr val="283157"/>
          </a:solidFill>
          <a:ln w="7620">
            <a:solidFill>
              <a:srgbClr val="414A70"/>
            </a:solidFill>
            <a:prstDash val="solid"/>
          </a:ln>
        </p:spPr>
        <p:txBody>
          <a:bodyPr/>
          <a:lstStyle/>
          <a:p>
            <a:endParaRPr lang="es-CL"/>
          </a:p>
        </p:txBody>
      </p:sp>
      <p:sp>
        <p:nvSpPr>
          <p:cNvPr id="9" name="Text 6"/>
          <p:cNvSpPr/>
          <p:nvPr/>
        </p:nvSpPr>
        <p:spPr>
          <a:xfrm>
            <a:off x="10256937" y="2989183"/>
            <a:ext cx="340162" cy="42529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Fraunces Medium" pitchFamily="34" charset="0"/>
                <a:ea typeface="Fraunces Medium" pitchFamily="34" charset="-122"/>
                <a:cs typeface="Fraunces Medium" pitchFamily="34" charset="-120"/>
              </a:rPr>
              <a:t>2</a:t>
            </a:r>
            <a:endParaRPr lang="en-US" sz="2650" dirty="0"/>
          </a:p>
        </p:txBody>
      </p:sp>
      <p:sp>
        <p:nvSpPr>
          <p:cNvPr id="10" name="Text 7"/>
          <p:cNvSpPr/>
          <p:nvPr/>
        </p:nvSpPr>
        <p:spPr>
          <a:xfrm>
            <a:off x="10908983" y="2946678"/>
            <a:ext cx="2835235" cy="354330"/>
          </a:xfrm>
          <a:prstGeom prst="rect">
            <a:avLst/>
          </a:prstGeom>
          <a:noFill/>
          <a:ln/>
        </p:spPr>
        <p:txBody>
          <a:bodyPr wrap="none" lIns="0" tIns="0" rIns="0" bIns="0" rtlCol="0" anchor="t"/>
          <a:lstStyle/>
          <a:p>
            <a:pPr marL="0" indent="0">
              <a:lnSpc>
                <a:spcPts val="2750"/>
              </a:lnSpc>
              <a:buNone/>
            </a:pPr>
            <a:r>
              <a:rPr lang="en-US" sz="3200" dirty="0">
                <a:solidFill>
                  <a:srgbClr val="EBECEF"/>
                </a:solidFill>
                <a:latin typeface="+mj-lt"/>
                <a:ea typeface="Fraunces Medium" pitchFamily="34" charset="-122"/>
                <a:cs typeface="Fraunces Medium" pitchFamily="34" charset="-120"/>
              </a:rPr>
              <a:t>Recursos y Logística</a:t>
            </a:r>
            <a:endParaRPr lang="en-US" sz="3200" dirty="0">
              <a:latin typeface="+mj-lt"/>
            </a:endParaRPr>
          </a:p>
        </p:txBody>
      </p:sp>
      <p:sp>
        <p:nvSpPr>
          <p:cNvPr id="11" name="Text 8"/>
          <p:cNvSpPr/>
          <p:nvPr/>
        </p:nvSpPr>
        <p:spPr>
          <a:xfrm>
            <a:off x="10908983" y="3437096"/>
            <a:ext cx="2927747" cy="1451610"/>
          </a:xfrm>
          <a:prstGeom prst="rect">
            <a:avLst/>
          </a:prstGeom>
          <a:noFill/>
          <a:ln/>
        </p:spPr>
        <p:txBody>
          <a:bodyPr wrap="square" lIns="0" tIns="0" rIns="0" bIns="0" rtlCol="0" anchor="t"/>
          <a:lstStyle/>
          <a:p>
            <a:pPr marL="0" indent="0">
              <a:lnSpc>
                <a:spcPts val="2850"/>
              </a:lnSpc>
              <a:buNone/>
            </a:pPr>
            <a:r>
              <a:rPr lang="en-US" sz="2400" dirty="0">
                <a:solidFill>
                  <a:srgbClr val="EBECEF"/>
                </a:solidFill>
                <a:ea typeface="Epilogue" pitchFamily="34" charset="-122"/>
                <a:cs typeface="Epilogue" pitchFamily="34" charset="-120"/>
              </a:rPr>
              <a:t>Abastecimiento de recursos y planificación logística para la toma de Corral y Valdivia.</a:t>
            </a:r>
            <a:endParaRPr lang="en-US" sz="2400" dirty="0"/>
          </a:p>
        </p:txBody>
      </p:sp>
      <p:sp>
        <p:nvSpPr>
          <p:cNvPr id="12" name="Shape 9"/>
          <p:cNvSpPr/>
          <p:nvPr/>
        </p:nvSpPr>
        <p:spPr>
          <a:xfrm>
            <a:off x="6280190" y="5370671"/>
            <a:ext cx="510302" cy="510302"/>
          </a:xfrm>
          <a:prstGeom prst="roundRect">
            <a:avLst>
              <a:gd name="adj" fmla="val 18669"/>
            </a:avLst>
          </a:prstGeom>
          <a:solidFill>
            <a:srgbClr val="283157"/>
          </a:solidFill>
          <a:ln w="7620">
            <a:solidFill>
              <a:srgbClr val="414A70"/>
            </a:solidFill>
            <a:prstDash val="solid"/>
          </a:ln>
        </p:spPr>
        <p:txBody>
          <a:bodyPr/>
          <a:lstStyle/>
          <a:p>
            <a:endParaRPr lang="es-CL"/>
          </a:p>
        </p:txBody>
      </p:sp>
      <p:sp>
        <p:nvSpPr>
          <p:cNvPr id="13" name="Text 10"/>
          <p:cNvSpPr/>
          <p:nvPr/>
        </p:nvSpPr>
        <p:spPr>
          <a:xfrm>
            <a:off x="6365260" y="5413177"/>
            <a:ext cx="340162" cy="425291"/>
          </a:xfrm>
          <a:prstGeom prst="rect">
            <a:avLst/>
          </a:prstGeom>
          <a:noFill/>
          <a:ln/>
        </p:spPr>
        <p:txBody>
          <a:bodyPr wrap="none" lIns="0" tIns="0" rIns="0" bIns="0" rtlCol="0" anchor="t"/>
          <a:lstStyle/>
          <a:p>
            <a:pPr marL="0" indent="0" algn="ctr">
              <a:lnSpc>
                <a:spcPts val="2650"/>
              </a:lnSpc>
              <a:buNone/>
            </a:pPr>
            <a:r>
              <a:rPr lang="en-US" sz="2650" dirty="0">
                <a:solidFill>
                  <a:srgbClr val="EBECEF"/>
                </a:solidFill>
                <a:latin typeface="Fraunces Medium" pitchFamily="34" charset="0"/>
                <a:ea typeface="Fraunces Medium" pitchFamily="34" charset="-122"/>
                <a:cs typeface="Fraunces Medium" pitchFamily="34" charset="-120"/>
              </a:rPr>
              <a:t>3</a:t>
            </a:r>
            <a:endParaRPr lang="en-US" sz="2650" dirty="0"/>
          </a:p>
        </p:txBody>
      </p:sp>
      <p:sp>
        <p:nvSpPr>
          <p:cNvPr id="14" name="Text 11"/>
          <p:cNvSpPr/>
          <p:nvPr/>
        </p:nvSpPr>
        <p:spPr>
          <a:xfrm>
            <a:off x="7017306" y="5370671"/>
            <a:ext cx="2835235" cy="354330"/>
          </a:xfrm>
          <a:prstGeom prst="rect">
            <a:avLst/>
          </a:prstGeom>
          <a:noFill/>
          <a:ln/>
        </p:spPr>
        <p:txBody>
          <a:bodyPr wrap="none" lIns="0" tIns="0" rIns="0" bIns="0" rtlCol="0" anchor="t"/>
          <a:lstStyle/>
          <a:p>
            <a:pPr marL="0" indent="0">
              <a:lnSpc>
                <a:spcPts val="2750"/>
              </a:lnSpc>
              <a:buNone/>
            </a:pPr>
            <a:r>
              <a:rPr lang="en-US" sz="3200" dirty="0">
                <a:solidFill>
                  <a:srgbClr val="EBECEF"/>
                </a:solidFill>
                <a:latin typeface="+mj-lt"/>
                <a:ea typeface="Fraunces Medium" pitchFamily="34" charset="-122"/>
                <a:cs typeface="Fraunces Medium" pitchFamily="34" charset="-120"/>
              </a:rPr>
              <a:t>Ataque Combinado</a:t>
            </a:r>
            <a:endParaRPr lang="en-US" sz="3200" dirty="0">
              <a:latin typeface="+mj-lt"/>
            </a:endParaRPr>
          </a:p>
        </p:txBody>
      </p:sp>
      <p:sp>
        <p:nvSpPr>
          <p:cNvPr id="15" name="Text 12"/>
          <p:cNvSpPr/>
          <p:nvPr/>
        </p:nvSpPr>
        <p:spPr>
          <a:xfrm>
            <a:off x="7017306" y="5861090"/>
            <a:ext cx="6819305" cy="725805"/>
          </a:xfrm>
          <a:prstGeom prst="rect">
            <a:avLst/>
          </a:prstGeom>
          <a:noFill/>
          <a:ln/>
        </p:spPr>
        <p:txBody>
          <a:bodyPr wrap="square" lIns="0" tIns="0" rIns="0" bIns="0" rtlCol="0" anchor="t"/>
          <a:lstStyle/>
          <a:p>
            <a:pPr marL="0" indent="0">
              <a:lnSpc>
                <a:spcPts val="2850"/>
              </a:lnSpc>
              <a:buNone/>
            </a:pPr>
            <a:r>
              <a:rPr lang="en-US" sz="2800" dirty="0">
                <a:solidFill>
                  <a:srgbClr val="EBECEF"/>
                </a:solidFill>
                <a:ea typeface="Epilogue" pitchFamily="34" charset="-122"/>
                <a:cs typeface="Epilogue" pitchFamily="34" charset="-120"/>
              </a:rPr>
              <a:t>Estrategia de ataque combinado por mar y tierra con embarcaciones menores y los infantes de marina.</a:t>
            </a:r>
            <a:endParaRPr lang="en-US" sz="2800" dirty="0"/>
          </a:p>
        </p:txBody>
      </p:sp>
      <p:sp>
        <p:nvSpPr>
          <p:cNvPr id="16" name="Rectángulo 15">
            <a:extLst>
              <a:ext uri="{FF2B5EF4-FFF2-40B4-BE49-F238E27FC236}">
                <a16:creationId xmlns:a16="http://schemas.microsoft.com/office/drawing/2014/main" id="{2E87E88F-F9BA-074A-2BC2-52164100FFDE}"/>
              </a:ext>
            </a:extLst>
          </p:cNvPr>
          <p:cNvSpPr/>
          <p:nvPr/>
        </p:nvSpPr>
        <p:spPr>
          <a:xfrm>
            <a:off x="12768147" y="7705493"/>
            <a:ext cx="1750741" cy="446048"/>
          </a:xfrm>
          <a:prstGeom prst="rect">
            <a:avLst/>
          </a:prstGeom>
          <a:solidFill>
            <a:srgbClr val="080E2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pic>
        <p:nvPicPr>
          <p:cNvPr id="17" name="image6.png" descr="Mapa&#10;&#10;El contenido generado por IA puede ser incorrecto.">
            <a:extLst>
              <a:ext uri="{FF2B5EF4-FFF2-40B4-BE49-F238E27FC236}">
                <a16:creationId xmlns:a16="http://schemas.microsoft.com/office/drawing/2014/main" id="{1DAFA2CD-B229-C68B-2219-ADA399A06DCD}"/>
              </a:ext>
            </a:extLst>
          </p:cNvPr>
          <p:cNvPicPr/>
          <p:nvPr/>
        </p:nvPicPr>
        <p:blipFill>
          <a:blip r:embed="rId4"/>
          <a:srcRect/>
          <a:stretch>
            <a:fillRect/>
          </a:stretch>
        </p:blipFill>
        <p:spPr>
          <a:xfrm>
            <a:off x="345758" y="635620"/>
            <a:ext cx="5615106" cy="7069873"/>
          </a:xfrm>
          <a:prstGeom prst="rect">
            <a:avLst/>
          </a:prstGeom>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pic>
        <p:nvPicPr>
          <p:cNvPr id="3" name="Image 1" descr="preencoded.png"/>
          <p:cNvPicPr>
            <a:picLocks noChangeAspect="1"/>
          </p:cNvPicPr>
          <p:nvPr/>
        </p:nvPicPr>
        <p:blipFill>
          <a:blip r:embed="rId4"/>
          <a:stretch>
            <a:fillRect/>
          </a:stretch>
        </p:blipFill>
        <p:spPr>
          <a:xfrm>
            <a:off x="9613829" y="2942070"/>
            <a:ext cx="4546741" cy="3038893"/>
          </a:xfrm>
          <a:prstGeom prst="rect">
            <a:avLst/>
          </a:prstGeom>
        </p:spPr>
      </p:pic>
      <p:sp>
        <p:nvSpPr>
          <p:cNvPr id="4" name="Text 0"/>
          <p:cNvSpPr/>
          <p:nvPr/>
        </p:nvSpPr>
        <p:spPr>
          <a:xfrm>
            <a:off x="793790" y="1883569"/>
            <a:ext cx="5670590" cy="708779"/>
          </a:xfrm>
          <a:prstGeom prst="rect">
            <a:avLst/>
          </a:prstGeom>
          <a:noFill/>
          <a:ln/>
        </p:spPr>
        <p:txBody>
          <a:bodyPr wrap="none" lIns="0" tIns="0" rIns="0" bIns="0" rtlCol="0" anchor="t"/>
          <a:lstStyle/>
          <a:p>
            <a:pPr marL="0" indent="0">
              <a:lnSpc>
                <a:spcPts val="5550"/>
              </a:lnSpc>
              <a:buNone/>
            </a:pPr>
            <a:r>
              <a:rPr lang="en-US" sz="6600" dirty="0">
                <a:solidFill>
                  <a:srgbClr val="FFFFFF"/>
                </a:solidFill>
                <a:latin typeface="+mj-lt"/>
                <a:ea typeface="Fraunces Medium" pitchFamily="34" charset="-122"/>
                <a:cs typeface="Fraunces Medium" pitchFamily="34" charset="-120"/>
              </a:rPr>
              <a:t>El Desafío en Corral</a:t>
            </a:r>
            <a:endParaRPr lang="en-US" sz="6600" dirty="0">
              <a:latin typeface="+mj-lt"/>
            </a:endParaRPr>
          </a:p>
        </p:txBody>
      </p:sp>
      <p:sp>
        <p:nvSpPr>
          <p:cNvPr id="5" name="Text 1"/>
          <p:cNvSpPr/>
          <p:nvPr/>
        </p:nvSpPr>
        <p:spPr>
          <a:xfrm>
            <a:off x="793790" y="2942070"/>
            <a:ext cx="7556421" cy="1088708"/>
          </a:xfrm>
          <a:prstGeom prst="rect">
            <a:avLst/>
          </a:prstGeom>
          <a:noFill/>
          <a:ln/>
        </p:spPr>
        <p:txBody>
          <a:bodyPr wrap="square" lIns="0" tIns="0" rIns="0" bIns="0" rtlCol="0" anchor="t"/>
          <a:lstStyle/>
          <a:p>
            <a:pPr marL="0" indent="0">
              <a:lnSpc>
                <a:spcPts val="2850"/>
              </a:lnSpc>
              <a:buNone/>
            </a:pPr>
            <a:r>
              <a:rPr lang="en-US" sz="2400" dirty="0">
                <a:solidFill>
                  <a:srgbClr val="EBECEF"/>
                </a:solidFill>
                <a:ea typeface="Epilogue" pitchFamily="34" charset="-122"/>
                <a:cs typeface="Epilogue" pitchFamily="34" charset="-120"/>
              </a:rPr>
              <a:t>El Fuerte de Corral estaba fuertemente protegido con 118 bocas de fuego, 1.000 soldados de milicia y 800 soldados del regimiento de Cantabria. Cochrane, con audacia, entró a Corral con la "O’Higgins" </a:t>
            </a:r>
            <a:endParaRPr lang="en-US" sz="2400" dirty="0"/>
          </a:p>
        </p:txBody>
      </p:sp>
      <p:sp>
        <p:nvSpPr>
          <p:cNvPr id="6" name="Text 2"/>
          <p:cNvSpPr/>
          <p:nvPr/>
        </p:nvSpPr>
        <p:spPr>
          <a:xfrm>
            <a:off x="804942" y="4587937"/>
            <a:ext cx="7556421" cy="725805"/>
          </a:xfrm>
          <a:prstGeom prst="rect">
            <a:avLst/>
          </a:prstGeom>
          <a:noFill/>
          <a:ln/>
        </p:spPr>
        <p:txBody>
          <a:bodyPr wrap="square" lIns="0" tIns="0" rIns="0" bIns="0" rtlCol="0" anchor="t"/>
          <a:lstStyle/>
          <a:p>
            <a:pPr marL="0" indent="0">
              <a:lnSpc>
                <a:spcPts val="2850"/>
              </a:lnSpc>
              <a:buNone/>
            </a:pPr>
            <a:r>
              <a:rPr lang="en-US" sz="2400" dirty="0">
                <a:solidFill>
                  <a:srgbClr val="EBECEF"/>
                </a:solidFill>
                <a:ea typeface="Epilogue" pitchFamily="34" charset="-122"/>
                <a:cs typeface="Epilogue" pitchFamily="34" charset="-120"/>
              </a:rPr>
              <a:t>haciéndose pasar por la fragata "Prueba", buscando información clave.</a:t>
            </a:r>
            <a:endParaRPr lang="en-US" sz="2400" dirty="0"/>
          </a:p>
        </p:txBody>
      </p:sp>
      <p:sp>
        <p:nvSpPr>
          <p:cNvPr id="7" name="Text 3"/>
          <p:cNvSpPr/>
          <p:nvPr/>
        </p:nvSpPr>
        <p:spPr>
          <a:xfrm>
            <a:off x="804942" y="5657374"/>
            <a:ext cx="7556421" cy="1088708"/>
          </a:xfrm>
          <a:prstGeom prst="rect">
            <a:avLst/>
          </a:prstGeom>
          <a:noFill/>
          <a:ln/>
        </p:spPr>
        <p:txBody>
          <a:bodyPr wrap="square" lIns="0" tIns="0" rIns="0" bIns="0" rtlCol="0" anchor="t"/>
          <a:lstStyle/>
          <a:p>
            <a:pPr marL="0" indent="0">
              <a:lnSpc>
                <a:spcPts val="2850"/>
              </a:lnSpc>
              <a:buNone/>
            </a:pPr>
            <a:r>
              <a:rPr lang="en-US" sz="2400" dirty="0">
                <a:solidFill>
                  <a:srgbClr val="EBECEF"/>
                </a:solidFill>
                <a:ea typeface="Epilogue" pitchFamily="34" charset="-122"/>
                <a:cs typeface="Epilogue" pitchFamily="34" charset="-120"/>
              </a:rPr>
              <a:t>Los españoles descubrieron el engaño e iniciaron un ataque, pero Cochrane ya había obtenido información valiosa sobre las defensas enemigas.</a:t>
            </a:r>
            <a:endParaRPr lang="en-US" sz="24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pic>
        <p:nvPicPr>
          <p:cNvPr id="3" name="Image 1" descr="preencoded.png"/>
          <p:cNvPicPr>
            <a:picLocks noChangeAspect="1"/>
          </p:cNvPicPr>
          <p:nvPr/>
        </p:nvPicPr>
        <p:blipFill>
          <a:blip r:embed="rId4"/>
          <a:stretch>
            <a:fillRect/>
          </a:stretch>
        </p:blipFill>
        <p:spPr>
          <a:xfrm>
            <a:off x="9318244" y="2622760"/>
            <a:ext cx="5227922" cy="3117786"/>
          </a:xfrm>
          <a:prstGeom prst="rect">
            <a:avLst/>
          </a:prstGeom>
        </p:spPr>
      </p:pic>
      <p:sp>
        <p:nvSpPr>
          <p:cNvPr id="4" name="Text 0"/>
          <p:cNvSpPr/>
          <p:nvPr/>
        </p:nvSpPr>
        <p:spPr>
          <a:xfrm>
            <a:off x="696992" y="817721"/>
            <a:ext cx="7750016" cy="1244679"/>
          </a:xfrm>
          <a:prstGeom prst="rect">
            <a:avLst/>
          </a:prstGeom>
          <a:noFill/>
          <a:ln/>
        </p:spPr>
        <p:txBody>
          <a:bodyPr wrap="square" lIns="0" tIns="0" rIns="0" bIns="0" rtlCol="0" anchor="t"/>
          <a:lstStyle/>
          <a:p>
            <a:pPr marL="0" indent="0">
              <a:lnSpc>
                <a:spcPts val="4900"/>
              </a:lnSpc>
              <a:buNone/>
            </a:pPr>
            <a:r>
              <a:rPr lang="en-US" sz="6000" dirty="0">
                <a:solidFill>
                  <a:srgbClr val="FFFFFF"/>
                </a:solidFill>
                <a:latin typeface="+mj-lt"/>
                <a:ea typeface="Fraunces Medium" pitchFamily="34" charset="-122"/>
                <a:cs typeface="Fraunces Medium" pitchFamily="34" charset="-120"/>
              </a:rPr>
              <a:t>El Desembarco y la Toma de Fuertes</a:t>
            </a:r>
            <a:endParaRPr lang="en-US" sz="6000" dirty="0">
              <a:latin typeface="+mj-lt"/>
            </a:endParaRPr>
          </a:p>
        </p:txBody>
      </p:sp>
      <p:pic>
        <p:nvPicPr>
          <p:cNvPr id="5" name="Image 2" descr="preencoded.png"/>
          <p:cNvPicPr>
            <a:picLocks noChangeAspect="1"/>
          </p:cNvPicPr>
          <p:nvPr/>
        </p:nvPicPr>
        <p:blipFill>
          <a:blip r:embed="rId5"/>
          <a:stretch>
            <a:fillRect/>
          </a:stretch>
        </p:blipFill>
        <p:spPr>
          <a:xfrm>
            <a:off x="696992" y="2361128"/>
            <a:ext cx="995720" cy="1465898"/>
          </a:xfrm>
          <a:prstGeom prst="rect">
            <a:avLst/>
          </a:prstGeom>
        </p:spPr>
      </p:pic>
      <p:sp>
        <p:nvSpPr>
          <p:cNvPr id="6" name="Text 1"/>
          <p:cNvSpPr/>
          <p:nvPr/>
        </p:nvSpPr>
        <p:spPr>
          <a:xfrm>
            <a:off x="1991439" y="2560201"/>
            <a:ext cx="2489478" cy="311110"/>
          </a:xfrm>
          <a:prstGeom prst="rect">
            <a:avLst/>
          </a:prstGeom>
          <a:noFill/>
          <a:ln/>
        </p:spPr>
        <p:txBody>
          <a:bodyPr wrap="none" lIns="0" tIns="0" rIns="0" bIns="0" rtlCol="0" anchor="t"/>
          <a:lstStyle/>
          <a:p>
            <a:pPr marL="0" indent="0" algn="l">
              <a:lnSpc>
                <a:spcPts val="2450"/>
              </a:lnSpc>
              <a:buNone/>
            </a:pPr>
            <a:r>
              <a:rPr lang="en-US" sz="3600" dirty="0">
                <a:solidFill>
                  <a:srgbClr val="EBECEF"/>
                </a:solidFill>
                <a:latin typeface="+mj-lt"/>
                <a:ea typeface="Fraunces Medium" pitchFamily="34" charset="-122"/>
                <a:cs typeface="Fraunces Medium" pitchFamily="34" charset="-120"/>
              </a:rPr>
              <a:t>Aproximación</a:t>
            </a:r>
            <a:endParaRPr lang="en-US" sz="3600" dirty="0">
              <a:latin typeface="+mj-lt"/>
            </a:endParaRPr>
          </a:p>
        </p:txBody>
      </p:sp>
      <p:sp>
        <p:nvSpPr>
          <p:cNvPr id="7" name="Text 2"/>
          <p:cNvSpPr/>
          <p:nvPr/>
        </p:nvSpPr>
        <p:spPr>
          <a:xfrm>
            <a:off x="1991439" y="2990731"/>
            <a:ext cx="6455569" cy="637223"/>
          </a:xfrm>
          <a:prstGeom prst="rect">
            <a:avLst/>
          </a:prstGeom>
          <a:noFill/>
          <a:ln/>
        </p:spPr>
        <p:txBody>
          <a:bodyPr wrap="square" lIns="0" tIns="0" rIns="0" bIns="0" rtlCol="0" anchor="t"/>
          <a:lstStyle/>
          <a:p>
            <a:pPr marL="0" indent="0" algn="l">
              <a:lnSpc>
                <a:spcPts val="2500"/>
              </a:lnSpc>
              <a:buNone/>
            </a:pPr>
            <a:r>
              <a:rPr lang="en-US" sz="2000" dirty="0">
                <a:solidFill>
                  <a:srgbClr val="EBECEF"/>
                </a:solidFill>
                <a:ea typeface="Epilogue" pitchFamily="34" charset="-122"/>
                <a:cs typeface="Epilogue" pitchFamily="34" charset="-120"/>
              </a:rPr>
              <a:t>Cochrane se aproximó a Corral y cambió su buque insignia a la "Moctezuma".</a:t>
            </a:r>
            <a:endParaRPr lang="en-US" sz="2000" dirty="0"/>
          </a:p>
        </p:txBody>
      </p:sp>
      <p:pic>
        <p:nvPicPr>
          <p:cNvPr id="8" name="Image 3" descr="preencoded.png"/>
          <p:cNvPicPr>
            <a:picLocks noChangeAspect="1"/>
          </p:cNvPicPr>
          <p:nvPr/>
        </p:nvPicPr>
        <p:blipFill>
          <a:blip r:embed="rId6"/>
          <a:stretch>
            <a:fillRect/>
          </a:stretch>
        </p:blipFill>
        <p:spPr>
          <a:xfrm>
            <a:off x="696992" y="3827026"/>
            <a:ext cx="995720" cy="1194911"/>
          </a:xfrm>
          <a:prstGeom prst="rect">
            <a:avLst/>
          </a:prstGeom>
        </p:spPr>
      </p:pic>
      <p:sp>
        <p:nvSpPr>
          <p:cNvPr id="9" name="Text 3"/>
          <p:cNvSpPr/>
          <p:nvPr/>
        </p:nvSpPr>
        <p:spPr>
          <a:xfrm>
            <a:off x="1991439" y="4026098"/>
            <a:ext cx="2489478" cy="311110"/>
          </a:xfrm>
          <a:prstGeom prst="rect">
            <a:avLst/>
          </a:prstGeom>
          <a:noFill/>
          <a:ln/>
        </p:spPr>
        <p:txBody>
          <a:bodyPr wrap="none" lIns="0" tIns="0" rIns="0" bIns="0" rtlCol="0" anchor="t"/>
          <a:lstStyle/>
          <a:p>
            <a:pPr marL="0" indent="0" algn="l">
              <a:lnSpc>
                <a:spcPts val="2450"/>
              </a:lnSpc>
              <a:buNone/>
            </a:pPr>
            <a:r>
              <a:rPr lang="en-US" sz="3600" dirty="0">
                <a:solidFill>
                  <a:srgbClr val="EBECEF"/>
                </a:solidFill>
                <a:latin typeface="+mj-lt"/>
                <a:ea typeface="Fraunces Medium" pitchFamily="34" charset="-122"/>
                <a:cs typeface="Fraunces Medium" pitchFamily="34" charset="-120"/>
              </a:rPr>
              <a:t>Engaño</a:t>
            </a:r>
            <a:endParaRPr lang="en-US" sz="3600" dirty="0">
              <a:latin typeface="+mj-lt"/>
            </a:endParaRPr>
          </a:p>
        </p:txBody>
      </p:sp>
      <p:sp>
        <p:nvSpPr>
          <p:cNvPr id="10" name="Text 4"/>
          <p:cNvSpPr/>
          <p:nvPr/>
        </p:nvSpPr>
        <p:spPr>
          <a:xfrm>
            <a:off x="1991439" y="4456628"/>
            <a:ext cx="6455569" cy="318611"/>
          </a:xfrm>
          <a:prstGeom prst="rect">
            <a:avLst/>
          </a:prstGeom>
          <a:noFill/>
          <a:ln/>
        </p:spPr>
        <p:txBody>
          <a:bodyPr wrap="none" lIns="0" tIns="0" rIns="0" bIns="0" rtlCol="0" anchor="t"/>
          <a:lstStyle/>
          <a:p>
            <a:pPr marL="0" indent="0" algn="l">
              <a:lnSpc>
                <a:spcPts val="2500"/>
              </a:lnSpc>
              <a:buNone/>
            </a:pPr>
            <a:r>
              <a:rPr lang="en-US" sz="2000" dirty="0">
                <a:solidFill>
                  <a:srgbClr val="EBECEF"/>
                </a:solidFill>
                <a:ea typeface="Epilogue" pitchFamily="34" charset="-122"/>
                <a:cs typeface="Epilogue" pitchFamily="34" charset="-120"/>
              </a:rPr>
              <a:t>Iza el pabellón español y esconde a los soldados bajo cubierta.</a:t>
            </a:r>
            <a:endParaRPr lang="en-US" sz="2000" dirty="0"/>
          </a:p>
        </p:txBody>
      </p:sp>
      <p:pic>
        <p:nvPicPr>
          <p:cNvPr id="11" name="Image 4" descr="preencoded.png"/>
          <p:cNvPicPr>
            <a:picLocks noChangeAspect="1"/>
          </p:cNvPicPr>
          <p:nvPr/>
        </p:nvPicPr>
        <p:blipFill>
          <a:blip r:embed="rId7"/>
          <a:stretch>
            <a:fillRect/>
          </a:stretch>
        </p:blipFill>
        <p:spPr>
          <a:xfrm>
            <a:off x="696992" y="5021937"/>
            <a:ext cx="995720" cy="1194911"/>
          </a:xfrm>
          <a:prstGeom prst="rect">
            <a:avLst/>
          </a:prstGeom>
        </p:spPr>
      </p:pic>
      <p:sp>
        <p:nvSpPr>
          <p:cNvPr id="12" name="Text 5"/>
          <p:cNvSpPr/>
          <p:nvPr/>
        </p:nvSpPr>
        <p:spPr>
          <a:xfrm>
            <a:off x="1991439" y="5221010"/>
            <a:ext cx="2489478" cy="311110"/>
          </a:xfrm>
          <a:prstGeom prst="rect">
            <a:avLst/>
          </a:prstGeom>
          <a:noFill/>
          <a:ln/>
        </p:spPr>
        <p:txBody>
          <a:bodyPr wrap="none" lIns="0" tIns="0" rIns="0" bIns="0" rtlCol="0" anchor="t"/>
          <a:lstStyle/>
          <a:p>
            <a:pPr marL="0" indent="0" algn="l">
              <a:lnSpc>
                <a:spcPts val="2450"/>
              </a:lnSpc>
              <a:buNone/>
            </a:pPr>
            <a:r>
              <a:rPr lang="en-US" sz="3600" dirty="0">
                <a:solidFill>
                  <a:srgbClr val="EBECEF"/>
                </a:solidFill>
                <a:latin typeface="+mj-lt"/>
                <a:ea typeface="Fraunces Medium" pitchFamily="34" charset="-122"/>
                <a:cs typeface="Fraunces Medium" pitchFamily="34" charset="-120"/>
              </a:rPr>
              <a:t>Desembarco</a:t>
            </a:r>
            <a:endParaRPr lang="en-US" sz="3600" dirty="0">
              <a:latin typeface="+mj-lt"/>
            </a:endParaRPr>
          </a:p>
        </p:txBody>
      </p:sp>
      <p:sp>
        <p:nvSpPr>
          <p:cNvPr id="13" name="Text 6"/>
          <p:cNvSpPr/>
          <p:nvPr/>
        </p:nvSpPr>
        <p:spPr>
          <a:xfrm>
            <a:off x="1991439" y="5651540"/>
            <a:ext cx="6455569" cy="318611"/>
          </a:xfrm>
          <a:prstGeom prst="rect">
            <a:avLst/>
          </a:prstGeom>
          <a:noFill/>
          <a:ln/>
        </p:spPr>
        <p:txBody>
          <a:bodyPr wrap="none" lIns="0" tIns="0" rIns="0" bIns="0" rtlCol="0" anchor="t"/>
          <a:lstStyle/>
          <a:p>
            <a:pPr marL="0" indent="0" algn="l">
              <a:lnSpc>
                <a:spcPts val="2500"/>
              </a:lnSpc>
              <a:buNone/>
            </a:pPr>
            <a:r>
              <a:rPr lang="en-US" sz="2000" dirty="0">
                <a:solidFill>
                  <a:srgbClr val="EBECEF"/>
                </a:solidFill>
                <a:ea typeface="Epilogue" pitchFamily="34" charset="-122"/>
                <a:cs typeface="Epilogue" pitchFamily="34" charset="-120"/>
              </a:rPr>
              <a:t>Desembarca junto a los soldados en medio del fuego enemigo.</a:t>
            </a:r>
            <a:endParaRPr lang="en-US" sz="2000" dirty="0"/>
          </a:p>
        </p:txBody>
      </p:sp>
      <p:pic>
        <p:nvPicPr>
          <p:cNvPr id="14" name="Image 5" descr="preencoded.png"/>
          <p:cNvPicPr>
            <a:picLocks noChangeAspect="1"/>
          </p:cNvPicPr>
          <p:nvPr/>
        </p:nvPicPr>
        <p:blipFill>
          <a:blip r:embed="rId8"/>
          <a:stretch>
            <a:fillRect/>
          </a:stretch>
        </p:blipFill>
        <p:spPr>
          <a:xfrm>
            <a:off x="696992" y="6216848"/>
            <a:ext cx="995720" cy="1194911"/>
          </a:xfrm>
          <a:prstGeom prst="rect">
            <a:avLst/>
          </a:prstGeom>
        </p:spPr>
      </p:pic>
      <p:sp>
        <p:nvSpPr>
          <p:cNvPr id="15" name="Text 7"/>
          <p:cNvSpPr/>
          <p:nvPr/>
        </p:nvSpPr>
        <p:spPr>
          <a:xfrm>
            <a:off x="1991439" y="6415921"/>
            <a:ext cx="2489478" cy="311110"/>
          </a:xfrm>
          <a:prstGeom prst="rect">
            <a:avLst/>
          </a:prstGeom>
          <a:noFill/>
          <a:ln/>
        </p:spPr>
        <p:txBody>
          <a:bodyPr wrap="none" lIns="0" tIns="0" rIns="0" bIns="0" rtlCol="0" anchor="t"/>
          <a:lstStyle/>
          <a:p>
            <a:pPr marL="0" indent="0" algn="l">
              <a:lnSpc>
                <a:spcPts val="2450"/>
              </a:lnSpc>
              <a:buNone/>
            </a:pPr>
            <a:r>
              <a:rPr lang="en-US" sz="3600" dirty="0">
                <a:solidFill>
                  <a:srgbClr val="EBECEF"/>
                </a:solidFill>
                <a:latin typeface="+mj-lt"/>
                <a:ea typeface="Fraunces Medium" pitchFamily="34" charset="-122"/>
                <a:cs typeface="Fraunces Medium" pitchFamily="34" charset="-120"/>
              </a:rPr>
              <a:t>Victoria</a:t>
            </a:r>
            <a:endParaRPr lang="en-US" sz="3600" dirty="0">
              <a:latin typeface="+mj-lt"/>
            </a:endParaRPr>
          </a:p>
        </p:txBody>
      </p:sp>
      <p:sp>
        <p:nvSpPr>
          <p:cNvPr id="16" name="Text 8"/>
          <p:cNvSpPr/>
          <p:nvPr/>
        </p:nvSpPr>
        <p:spPr>
          <a:xfrm>
            <a:off x="1991439" y="6846451"/>
            <a:ext cx="6455569" cy="318611"/>
          </a:xfrm>
          <a:prstGeom prst="rect">
            <a:avLst/>
          </a:prstGeom>
          <a:noFill/>
          <a:ln/>
        </p:spPr>
        <p:txBody>
          <a:bodyPr wrap="none" lIns="0" tIns="0" rIns="0" bIns="0" rtlCol="0" anchor="t"/>
          <a:lstStyle/>
          <a:p>
            <a:pPr marL="0" indent="0" algn="l">
              <a:lnSpc>
                <a:spcPts val="2500"/>
              </a:lnSpc>
              <a:buNone/>
            </a:pPr>
            <a:r>
              <a:rPr lang="en-US" sz="2000" dirty="0">
                <a:solidFill>
                  <a:srgbClr val="EBECEF"/>
                </a:solidFill>
                <a:ea typeface="Epilogue" pitchFamily="34" charset="-122"/>
                <a:cs typeface="Epilogue" pitchFamily="34" charset="-120"/>
              </a:rPr>
              <a:t>Los patriotas toman las fortificaciones de Corral.</a:t>
            </a:r>
            <a:endParaRPr lang="en-US"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pic>
        <p:nvPicPr>
          <p:cNvPr id="3" name="Image 1" descr="preencoded.png"/>
          <p:cNvPicPr>
            <a:picLocks noChangeAspect="1"/>
          </p:cNvPicPr>
          <p:nvPr/>
        </p:nvPicPr>
        <p:blipFill>
          <a:blip r:embed="rId4"/>
          <a:stretch>
            <a:fillRect/>
          </a:stretch>
        </p:blipFill>
        <p:spPr>
          <a:xfrm>
            <a:off x="9424846" y="1010104"/>
            <a:ext cx="5071646" cy="6209391"/>
          </a:xfrm>
          <a:prstGeom prst="rect">
            <a:avLst/>
          </a:prstGeom>
        </p:spPr>
      </p:pic>
      <p:sp>
        <p:nvSpPr>
          <p:cNvPr id="4" name="Text 0"/>
          <p:cNvSpPr/>
          <p:nvPr/>
        </p:nvSpPr>
        <p:spPr>
          <a:xfrm>
            <a:off x="793790" y="2864525"/>
            <a:ext cx="6942892" cy="708779"/>
          </a:xfrm>
          <a:prstGeom prst="rect">
            <a:avLst/>
          </a:prstGeom>
          <a:noFill/>
          <a:ln/>
        </p:spPr>
        <p:txBody>
          <a:bodyPr wrap="none" lIns="0" tIns="0" rIns="0" bIns="0" rtlCol="0" anchor="t"/>
          <a:lstStyle/>
          <a:p>
            <a:pPr marL="0" indent="0">
              <a:lnSpc>
                <a:spcPts val="5550"/>
              </a:lnSpc>
              <a:buNone/>
            </a:pPr>
            <a:r>
              <a:rPr lang="en-US" sz="6000" dirty="0">
                <a:solidFill>
                  <a:srgbClr val="FFFFFF"/>
                </a:solidFill>
                <a:latin typeface="+mj-lt"/>
                <a:ea typeface="Fraunces Medium" pitchFamily="34" charset="-122"/>
                <a:cs typeface="Fraunces Medium" pitchFamily="34" charset="-120"/>
              </a:rPr>
              <a:t>La Huida y la Persecución</a:t>
            </a:r>
            <a:endParaRPr lang="en-US" sz="6000" dirty="0">
              <a:latin typeface="+mj-lt"/>
            </a:endParaRPr>
          </a:p>
        </p:txBody>
      </p:sp>
      <p:sp>
        <p:nvSpPr>
          <p:cNvPr id="5" name="Text 1"/>
          <p:cNvSpPr/>
          <p:nvPr/>
        </p:nvSpPr>
        <p:spPr>
          <a:xfrm>
            <a:off x="793790" y="3913465"/>
            <a:ext cx="7556421" cy="1451610"/>
          </a:xfrm>
          <a:prstGeom prst="rect">
            <a:avLst/>
          </a:prstGeom>
          <a:noFill/>
          <a:ln/>
        </p:spPr>
        <p:txBody>
          <a:bodyPr wrap="square" lIns="0" tIns="0" rIns="0" bIns="0" rtlCol="0" anchor="t"/>
          <a:lstStyle/>
          <a:p>
            <a:pPr marL="0" indent="0">
              <a:buNone/>
            </a:pPr>
            <a:r>
              <a:rPr lang="en-US" sz="2800" dirty="0">
                <a:solidFill>
                  <a:srgbClr val="EBECEF"/>
                </a:solidFill>
                <a:ea typeface="Epilogue" pitchFamily="34" charset="-122"/>
                <a:cs typeface="Epilogue" pitchFamily="34" charset="-120"/>
              </a:rPr>
              <a:t>Tomado Corral, Cochrane lideró el ataque contra las fortificaciones en la ribera opuesta. Los españoles huyeron en dirección a Chiloé, asolando la ciudad de Valdivia en su retirada. Beauchef persiguió y derrotó a 650 soldados en la hacienda de "El Toro".</a:t>
            </a:r>
            <a:endParaRPr lang="en-US" sz="2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542687" y="426363"/>
            <a:ext cx="6434733" cy="484584"/>
          </a:xfrm>
          <a:prstGeom prst="rect">
            <a:avLst/>
          </a:prstGeom>
          <a:noFill/>
          <a:ln/>
        </p:spPr>
        <p:txBody>
          <a:bodyPr wrap="none" lIns="0" tIns="0" rIns="0" bIns="0" rtlCol="0" anchor="t"/>
          <a:lstStyle/>
          <a:p>
            <a:pPr marL="0" indent="0">
              <a:lnSpc>
                <a:spcPts val="3800"/>
              </a:lnSpc>
              <a:buNone/>
            </a:pPr>
            <a:r>
              <a:rPr lang="en-US" sz="4800" dirty="0">
                <a:solidFill>
                  <a:srgbClr val="FFFFFF"/>
                </a:solidFill>
                <a:latin typeface="+mj-lt"/>
                <a:ea typeface="Fraunces Medium" pitchFamily="34" charset="-122"/>
                <a:cs typeface="Fraunces Medium" pitchFamily="34" charset="-120"/>
              </a:rPr>
              <a:t>Intento Fallido en Ancud y Regreso</a:t>
            </a:r>
            <a:endParaRPr lang="en-US" sz="4800" dirty="0">
              <a:latin typeface="+mj-lt"/>
            </a:endParaRPr>
          </a:p>
        </p:txBody>
      </p:sp>
      <p:sp>
        <p:nvSpPr>
          <p:cNvPr id="3" name="Text 1"/>
          <p:cNvSpPr/>
          <p:nvPr/>
        </p:nvSpPr>
        <p:spPr>
          <a:xfrm>
            <a:off x="3446740" y="2549604"/>
            <a:ext cx="1938099" cy="242292"/>
          </a:xfrm>
          <a:prstGeom prst="rect">
            <a:avLst/>
          </a:prstGeom>
          <a:noFill/>
          <a:ln/>
        </p:spPr>
        <p:txBody>
          <a:bodyPr wrap="none" lIns="0" tIns="0" rIns="0" bIns="0" rtlCol="0" anchor="t"/>
          <a:lstStyle/>
          <a:p>
            <a:pPr marL="0" indent="0" algn="r">
              <a:lnSpc>
                <a:spcPts val="1900"/>
              </a:lnSpc>
              <a:buNone/>
            </a:pPr>
            <a:r>
              <a:rPr lang="en-US" sz="4000" dirty="0">
                <a:solidFill>
                  <a:srgbClr val="EBECEF"/>
                </a:solidFill>
                <a:latin typeface="+mj-lt"/>
                <a:ea typeface="Fraunces Medium" pitchFamily="34" charset="-122"/>
                <a:cs typeface="Fraunces Medium" pitchFamily="34" charset="-120"/>
              </a:rPr>
              <a:t>Revolución</a:t>
            </a:r>
            <a:endParaRPr lang="en-US" sz="4000" dirty="0">
              <a:latin typeface="+mj-lt"/>
            </a:endParaRPr>
          </a:p>
        </p:txBody>
      </p:sp>
      <p:sp>
        <p:nvSpPr>
          <p:cNvPr id="4" name="Text 2"/>
          <p:cNvSpPr/>
          <p:nvPr/>
        </p:nvSpPr>
        <p:spPr>
          <a:xfrm>
            <a:off x="356839" y="2884884"/>
            <a:ext cx="5028001" cy="1229916"/>
          </a:xfrm>
          <a:prstGeom prst="rect">
            <a:avLst/>
          </a:prstGeom>
          <a:noFill/>
          <a:ln/>
        </p:spPr>
        <p:txBody>
          <a:bodyPr wrap="none" lIns="0" tIns="0" rIns="0" bIns="0" rtlCol="0" anchor="t"/>
          <a:lstStyle/>
          <a:p>
            <a:pPr algn="r">
              <a:lnSpc>
                <a:spcPts val="1950"/>
              </a:lnSpc>
            </a:pPr>
            <a:r>
              <a:rPr lang="en-US" dirty="0">
                <a:solidFill>
                  <a:srgbClr val="EBECEF"/>
                </a:solidFill>
                <a:ea typeface="Epilogue" pitchFamily="34" charset="-122"/>
                <a:cs typeface="Epilogue" pitchFamily="34" charset="-120"/>
              </a:rPr>
              <a:t>Cochrane se enteró de </a:t>
            </a:r>
            <a:r>
              <a:rPr lang="en-US" dirty="0" err="1">
                <a:solidFill>
                  <a:srgbClr val="EBECEF"/>
                </a:solidFill>
                <a:ea typeface="Epilogue" pitchFamily="34" charset="-122"/>
                <a:cs typeface="Epilogue" pitchFamily="34" charset="-120"/>
              </a:rPr>
              <a:t>intentos</a:t>
            </a:r>
            <a:r>
              <a:rPr lang="en-US" dirty="0">
                <a:solidFill>
                  <a:srgbClr val="EBECEF"/>
                </a:solidFill>
                <a:ea typeface="Epilogue" pitchFamily="34" charset="-122"/>
                <a:cs typeface="Epilogue" pitchFamily="34" charset="-120"/>
              </a:rPr>
              <a:t> de revolución en Ancud.</a:t>
            </a:r>
            <a:endParaRPr lang="en-US" dirty="0"/>
          </a:p>
        </p:txBody>
      </p:sp>
      <p:pic>
        <p:nvPicPr>
          <p:cNvPr id="5" name="Image 0" descr="preencoded.png"/>
          <p:cNvPicPr>
            <a:picLocks noChangeAspect="1"/>
          </p:cNvPicPr>
          <p:nvPr/>
        </p:nvPicPr>
        <p:blipFill>
          <a:blip r:embed="rId3"/>
          <a:stretch>
            <a:fillRect/>
          </a:stretch>
        </p:blipFill>
        <p:spPr>
          <a:xfrm>
            <a:off x="5694878" y="1220986"/>
            <a:ext cx="3240643" cy="3240643"/>
          </a:xfrm>
          <a:prstGeom prst="rect">
            <a:avLst/>
          </a:prstGeom>
        </p:spPr>
      </p:pic>
      <p:sp>
        <p:nvSpPr>
          <p:cNvPr id="6" name="Text 3"/>
          <p:cNvSpPr/>
          <p:nvPr/>
        </p:nvSpPr>
        <p:spPr>
          <a:xfrm>
            <a:off x="6081772" y="2501325"/>
            <a:ext cx="231934" cy="289917"/>
          </a:xfrm>
          <a:prstGeom prst="rect">
            <a:avLst/>
          </a:prstGeom>
          <a:noFill/>
          <a:ln/>
        </p:spPr>
        <p:txBody>
          <a:bodyPr wrap="none" lIns="0" tIns="0" rIns="0" bIns="0" rtlCol="0" anchor="t"/>
          <a:lstStyle/>
          <a:p>
            <a:pPr marL="0" indent="0">
              <a:lnSpc>
                <a:spcPts val="2900"/>
              </a:lnSpc>
              <a:buNone/>
            </a:pPr>
            <a:r>
              <a:rPr lang="en-US" sz="1800" dirty="0">
                <a:solidFill>
                  <a:srgbClr val="EBECEF"/>
                </a:solidFill>
                <a:latin typeface="Fraunces Medium" pitchFamily="34" charset="0"/>
                <a:ea typeface="Fraunces Medium" pitchFamily="34" charset="-122"/>
                <a:cs typeface="Fraunces Medium" pitchFamily="34" charset="-120"/>
              </a:rPr>
              <a:t>1</a:t>
            </a:r>
            <a:endParaRPr lang="en-US" sz="1800" dirty="0"/>
          </a:p>
        </p:txBody>
      </p:sp>
      <p:sp>
        <p:nvSpPr>
          <p:cNvPr id="7" name="Text 4"/>
          <p:cNvSpPr/>
          <p:nvPr/>
        </p:nvSpPr>
        <p:spPr>
          <a:xfrm>
            <a:off x="9168051" y="1681282"/>
            <a:ext cx="1938099" cy="242292"/>
          </a:xfrm>
          <a:prstGeom prst="rect">
            <a:avLst/>
          </a:prstGeom>
          <a:noFill/>
          <a:ln/>
        </p:spPr>
        <p:txBody>
          <a:bodyPr wrap="none" lIns="0" tIns="0" rIns="0" bIns="0" rtlCol="0" anchor="t"/>
          <a:lstStyle/>
          <a:p>
            <a:pPr marL="0" indent="0" algn="l">
              <a:lnSpc>
                <a:spcPts val="1900"/>
              </a:lnSpc>
              <a:buNone/>
            </a:pPr>
            <a:r>
              <a:rPr lang="en-US" sz="4000" dirty="0">
                <a:solidFill>
                  <a:srgbClr val="EBECEF"/>
                </a:solidFill>
                <a:latin typeface="+mj-lt"/>
                <a:ea typeface="Fraunces Medium" pitchFamily="34" charset="-122"/>
                <a:cs typeface="Fraunces Medium" pitchFamily="34" charset="-120"/>
              </a:rPr>
              <a:t>Ataque</a:t>
            </a:r>
            <a:endParaRPr lang="en-US" sz="4000" dirty="0">
              <a:latin typeface="+mj-lt"/>
            </a:endParaRPr>
          </a:p>
        </p:txBody>
      </p:sp>
      <p:sp>
        <p:nvSpPr>
          <p:cNvPr id="8" name="Text 5"/>
          <p:cNvSpPr/>
          <p:nvPr/>
        </p:nvSpPr>
        <p:spPr>
          <a:xfrm>
            <a:off x="9168051" y="2016562"/>
            <a:ext cx="4919663" cy="248007"/>
          </a:xfrm>
          <a:prstGeom prst="rect">
            <a:avLst/>
          </a:prstGeom>
          <a:noFill/>
          <a:ln/>
        </p:spPr>
        <p:txBody>
          <a:bodyPr wrap="none" lIns="0" tIns="0" rIns="0" bIns="0" rtlCol="0" anchor="t"/>
          <a:lstStyle/>
          <a:p>
            <a:pPr marL="0" indent="0" algn="l">
              <a:lnSpc>
                <a:spcPts val="1950"/>
              </a:lnSpc>
              <a:buNone/>
            </a:pPr>
            <a:r>
              <a:rPr lang="en-US" sz="2400" dirty="0">
                <a:solidFill>
                  <a:srgbClr val="EBECEF"/>
                </a:solidFill>
                <a:ea typeface="Epilogue" pitchFamily="34" charset="-122"/>
                <a:cs typeface="Epilogue" pitchFamily="34" charset="-120"/>
              </a:rPr>
              <a:t>Intentó liberar Ancud del dominio realista.</a:t>
            </a:r>
            <a:endParaRPr lang="en-US" sz="2400" dirty="0"/>
          </a:p>
        </p:txBody>
      </p:sp>
      <p:pic>
        <p:nvPicPr>
          <p:cNvPr id="9" name="Image 1" descr="preencoded.png"/>
          <p:cNvPicPr>
            <a:picLocks noChangeAspect="1"/>
          </p:cNvPicPr>
          <p:nvPr/>
        </p:nvPicPr>
        <p:blipFill>
          <a:blip r:embed="rId4"/>
          <a:stretch>
            <a:fillRect/>
          </a:stretch>
        </p:blipFill>
        <p:spPr>
          <a:xfrm>
            <a:off x="5694878" y="1220986"/>
            <a:ext cx="3240643" cy="3240643"/>
          </a:xfrm>
          <a:prstGeom prst="rect">
            <a:avLst/>
          </a:prstGeom>
        </p:spPr>
      </p:pic>
      <p:sp>
        <p:nvSpPr>
          <p:cNvPr id="10" name="Text 6"/>
          <p:cNvSpPr/>
          <p:nvPr/>
        </p:nvSpPr>
        <p:spPr>
          <a:xfrm>
            <a:off x="7926645" y="1826121"/>
            <a:ext cx="231934" cy="289917"/>
          </a:xfrm>
          <a:prstGeom prst="rect">
            <a:avLst/>
          </a:prstGeom>
          <a:noFill/>
          <a:ln/>
        </p:spPr>
        <p:txBody>
          <a:bodyPr wrap="none" lIns="0" tIns="0" rIns="0" bIns="0" rtlCol="0" anchor="t"/>
          <a:lstStyle/>
          <a:p>
            <a:pPr marL="0" indent="0">
              <a:lnSpc>
                <a:spcPts val="2900"/>
              </a:lnSpc>
              <a:buNone/>
            </a:pPr>
            <a:r>
              <a:rPr lang="en-US" sz="1800" dirty="0">
                <a:solidFill>
                  <a:srgbClr val="EBECEF"/>
                </a:solidFill>
                <a:latin typeface="Fraunces Medium" pitchFamily="34" charset="0"/>
                <a:ea typeface="Fraunces Medium" pitchFamily="34" charset="-122"/>
                <a:cs typeface="Fraunces Medium" pitchFamily="34" charset="-120"/>
              </a:rPr>
              <a:t>2</a:t>
            </a:r>
            <a:endParaRPr lang="en-US" sz="1800" dirty="0"/>
          </a:p>
        </p:txBody>
      </p:sp>
      <p:sp>
        <p:nvSpPr>
          <p:cNvPr id="11" name="Text 7"/>
          <p:cNvSpPr/>
          <p:nvPr/>
        </p:nvSpPr>
        <p:spPr>
          <a:xfrm>
            <a:off x="9168051" y="3417927"/>
            <a:ext cx="1938099" cy="242292"/>
          </a:xfrm>
          <a:prstGeom prst="rect">
            <a:avLst/>
          </a:prstGeom>
          <a:noFill/>
          <a:ln/>
        </p:spPr>
        <p:txBody>
          <a:bodyPr wrap="none" lIns="0" tIns="0" rIns="0" bIns="0" rtlCol="0" anchor="t"/>
          <a:lstStyle/>
          <a:p>
            <a:pPr marL="0" indent="0" algn="l">
              <a:lnSpc>
                <a:spcPts val="1900"/>
              </a:lnSpc>
              <a:buNone/>
            </a:pPr>
            <a:r>
              <a:rPr lang="en-US" sz="4000" dirty="0">
                <a:solidFill>
                  <a:srgbClr val="EBECEF"/>
                </a:solidFill>
                <a:latin typeface="+mj-lt"/>
                <a:ea typeface="Fraunces Medium" pitchFamily="34" charset="-122"/>
                <a:cs typeface="Fraunces Medium" pitchFamily="34" charset="-120"/>
              </a:rPr>
              <a:t>Repelido</a:t>
            </a:r>
            <a:endParaRPr lang="en-US" sz="4000" dirty="0">
              <a:latin typeface="+mj-lt"/>
            </a:endParaRPr>
          </a:p>
        </p:txBody>
      </p:sp>
      <p:sp>
        <p:nvSpPr>
          <p:cNvPr id="12" name="Text 8"/>
          <p:cNvSpPr/>
          <p:nvPr/>
        </p:nvSpPr>
        <p:spPr>
          <a:xfrm>
            <a:off x="8935521" y="3753207"/>
            <a:ext cx="4919663" cy="781222"/>
          </a:xfrm>
          <a:prstGeom prst="rect">
            <a:avLst/>
          </a:prstGeom>
          <a:noFill/>
          <a:ln/>
        </p:spPr>
        <p:txBody>
          <a:bodyPr wrap="none" lIns="0" tIns="0" rIns="0" bIns="0" rtlCol="0" anchor="t"/>
          <a:lstStyle/>
          <a:p>
            <a:pPr marL="0" indent="0" algn="l">
              <a:lnSpc>
                <a:spcPts val="1950"/>
              </a:lnSpc>
              <a:buNone/>
            </a:pPr>
            <a:r>
              <a:rPr lang="en-US" dirty="0">
                <a:solidFill>
                  <a:srgbClr val="EBECEF"/>
                </a:solidFill>
                <a:latin typeface="Epilogue" pitchFamily="34" charset="0"/>
                <a:ea typeface="Epilogue" pitchFamily="34" charset="-122"/>
                <a:cs typeface="Epilogue" pitchFamily="34" charset="-120"/>
              </a:rPr>
              <a:t>Fue repelido por los españoles, sufriendo bajas.</a:t>
            </a:r>
            <a:endParaRPr lang="en-US" dirty="0"/>
          </a:p>
        </p:txBody>
      </p:sp>
      <p:pic>
        <p:nvPicPr>
          <p:cNvPr id="13" name="Image 2" descr="preencoded.png"/>
          <p:cNvPicPr>
            <a:picLocks noChangeAspect="1"/>
          </p:cNvPicPr>
          <p:nvPr/>
        </p:nvPicPr>
        <p:blipFill>
          <a:blip r:embed="rId5"/>
          <a:stretch>
            <a:fillRect/>
          </a:stretch>
        </p:blipFill>
        <p:spPr>
          <a:xfrm>
            <a:off x="5694878" y="1220986"/>
            <a:ext cx="3240643" cy="3240643"/>
          </a:xfrm>
          <a:prstGeom prst="rect">
            <a:avLst/>
          </a:prstGeom>
        </p:spPr>
      </p:pic>
      <p:sp>
        <p:nvSpPr>
          <p:cNvPr id="14" name="Text 9"/>
          <p:cNvSpPr/>
          <p:nvPr/>
        </p:nvSpPr>
        <p:spPr>
          <a:xfrm>
            <a:off x="7588865" y="3761482"/>
            <a:ext cx="231934" cy="289917"/>
          </a:xfrm>
          <a:prstGeom prst="rect">
            <a:avLst/>
          </a:prstGeom>
          <a:noFill/>
          <a:ln/>
        </p:spPr>
        <p:txBody>
          <a:bodyPr wrap="none" lIns="0" tIns="0" rIns="0" bIns="0" rtlCol="0" anchor="t"/>
          <a:lstStyle/>
          <a:p>
            <a:pPr marL="0" indent="0">
              <a:lnSpc>
                <a:spcPts val="2900"/>
              </a:lnSpc>
              <a:buNone/>
            </a:pPr>
            <a:r>
              <a:rPr lang="en-US" sz="1800" dirty="0">
                <a:solidFill>
                  <a:srgbClr val="EBECEF"/>
                </a:solidFill>
                <a:latin typeface="Fraunces Medium" pitchFamily="34" charset="0"/>
                <a:ea typeface="Fraunces Medium" pitchFamily="34" charset="-122"/>
                <a:cs typeface="Fraunces Medium" pitchFamily="34" charset="-120"/>
              </a:rPr>
              <a:t>3</a:t>
            </a:r>
            <a:endParaRPr lang="en-US" sz="1800" dirty="0"/>
          </a:p>
        </p:txBody>
      </p:sp>
      <p:pic>
        <p:nvPicPr>
          <p:cNvPr id="15" name="Image 3" descr="preencoded.png"/>
          <p:cNvPicPr>
            <a:picLocks noChangeAspect="1"/>
          </p:cNvPicPr>
          <p:nvPr/>
        </p:nvPicPr>
        <p:blipFill>
          <a:blip r:embed="rId6"/>
          <a:stretch>
            <a:fillRect/>
          </a:stretch>
        </p:blipFill>
        <p:spPr>
          <a:xfrm>
            <a:off x="438931" y="4432405"/>
            <a:ext cx="5255947" cy="3031920"/>
          </a:xfrm>
          <a:prstGeom prst="rect">
            <a:avLst/>
          </a:prstGeom>
        </p:spPr>
      </p:pic>
      <p:sp>
        <p:nvSpPr>
          <p:cNvPr id="16" name="Text 10"/>
          <p:cNvSpPr/>
          <p:nvPr/>
        </p:nvSpPr>
        <p:spPr>
          <a:xfrm>
            <a:off x="6197739" y="4800426"/>
            <a:ext cx="8400336" cy="2688728"/>
          </a:xfrm>
          <a:prstGeom prst="rect">
            <a:avLst/>
          </a:prstGeom>
          <a:noFill/>
          <a:ln/>
        </p:spPr>
        <p:txBody>
          <a:bodyPr wrap="square" lIns="0" tIns="0" rIns="0" bIns="0" rtlCol="0" anchor="t"/>
          <a:lstStyle/>
          <a:p>
            <a:pPr marL="0" indent="0">
              <a:lnSpc>
                <a:spcPct val="150000"/>
              </a:lnSpc>
              <a:buNone/>
            </a:pPr>
            <a:r>
              <a:rPr lang="en-US" sz="2800" dirty="0">
                <a:solidFill>
                  <a:srgbClr val="EBECEF"/>
                </a:solidFill>
                <a:ea typeface="Epilogue" pitchFamily="34" charset="-122"/>
                <a:cs typeface="Epilogue" pitchFamily="34" charset="-120"/>
              </a:rPr>
              <a:t>El 20 de febrero, Cochrane volvió a Valdivia y regresó victorioso a Valparaíso, 5 meses después de haber zarpado rumbo al Callao.</a:t>
            </a:r>
            <a:endParaRPr lang="en-US" sz="2800" dirty="0"/>
          </a:p>
        </p:txBody>
      </p:sp>
      <p:sp>
        <p:nvSpPr>
          <p:cNvPr id="17" name="Text 11"/>
          <p:cNvSpPr/>
          <p:nvPr/>
        </p:nvSpPr>
        <p:spPr>
          <a:xfrm>
            <a:off x="542687" y="7612856"/>
            <a:ext cx="13545026" cy="248007"/>
          </a:xfrm>
          <a:prstGeom prst="rect">
            <a:avLst/>
          </a:prstGeom>
          <a:noFill/>
          <a:ln/>
        </p:spPr>
        <p:txBody>
          <a:bodyPr wrap="none" lIns="0" tIns="0" rIns="0" bIns="0" rtlCol="0" anchor="t"/>
          <a:lstStyle/>
          <a:p>
            <a:pPr marL="0" indent="0">
              <a:lnSpc>
                <a:spcPts val="1950"/>
              </a:lnSpc>
              <a:buNone/>
            </a:pPr>
            <a:endParaRPr lang="en-US" sz="1200" dirty="0"/>
          </a:p>
        </p:txBody>
      </p:sp>
      <p:sp>
        <p:nvSpPr>
          <p:cNvPr id="18" name="Rectángulo 17">
            <a:extLst>
              <a:ext uri="{FF2B5EF4-FFF2-40B4-BE49-F238E27FC236}">
                <a16:creationId xmlns:a16="http://schemas.microsoft.com/office/drawing/2014/main" id="{5C6FD4E8-FB2D-67FC-F290-17A6FBF4B830}"/>
              </a:ext>
            </a:extLst>
          </p:cNvPr>
          <p:cNvSpPr/>
          <p:nvPr/>
        </p:nvSpPr>
        <p:spPr>
          <a:xfrm>
            <a:off x="12768147" y="7705493"/>
            <a:ext cx="1750741" cy="446048"/>
          </a:xfrm>
          <a:prstGeom prst="rect">
            <a:avLst/>
          </a:prstGeom>
          <a:solidFill>
            <a:srgbClr val="080E2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pic>
        <p:nvPicPr>
          <p:cNvPr id="3" name="Image 1" descr="preencoded.png"/>
          <p:cNvPicPr>
            <a:picLocks noChangeAspect="1"/>
          </p:cNvPicPr>
          <p:nvPr/>
        </p:nvPicPr>
        <p:blipFill>
          <a:blip r:embed="rId4"/>
          <a:stretch>
            <a:fillRect/>
          </a:stretch>
        </p:blipFill>
        <p:spPr>
          <a:xfrm>
            <a:off x="304800" y="1676400"/>
            <a:ext cx="4876800" cy="4876800"/>
          </a:xfrm>
          <a:prstGeom prst="rect">
            <a:avLst/>
          </a:prstGeom>
        </p:spPr>
      </p:pic>
      <p:sp>
        <p:nvSpPr>
          <p:cNvPr id="4" name="Text 0"/>
          <p:cNvSpPr/>
          <p:nvPr/>
        </p:nvSpPr>
        <p:spPr>
          <a:xfrm>
            <a:off x="6280190" y="2011085"/>
            <a:ext cx="5736193" cy="708779"/>
          </a:xfrm>
          <a:prstGeom prst="rect">
            <a:avLst/>
          </a:prstGeom>
          <a:noFill/>
          <a:ln/>
        </p:spPr>
        <p:txBody>
          <a:bodyPr wrap="none" lIns="0" tIns="0" rIns="0" bIns="0" rtlCol="0" anchor="t"/>
          <a:lstStyle/>
          <a:p>
            <a:pPr marL="0" indent="0">
              <a:lnSpc>
                <a:spcPts val="5550"/>
              </a:lnSpc>
              <a:buNone/>
            </a:pPr>
            <a:r>
              <a:rPr lang="en-US" sz="6000" dirty="0">
                <a:solidFill>
                  <a:srgbClr val="FFFFFF"/>
                </a:solidFill>
                <a:latin typeface="+mj-lt"/>
                <a:ea typeface="Fraunces Medium" pitchFamily="34" charset="-122"/>
                <a:cs typeface="Fraunces Medium" pitchFamily="34" charset="-120"/>
              </a:rPr>
              <a:t>Comentario Personal</a:t>
            </a:r>
            <a:endParaRPr lang="en-US" sz="6000" dirty="0">
              <a:latin typeface="+mj-lt"/>
            </a:endParaRPr>
          </a:p>
        </p:txBody>
      </p:sp>
      <p:sp>
        <p:nvSpPr>
          <p:cNvPr id="5" name="Text 1"/>
          <p:cNvSpPr/>
          <p:nvPr/>
        </p:nvSpPr>
        <p:spPr>
          <a:xfrm>
            <a:off x="6280190" y="3060025"/>
            <a:ext cx="7556421" cy="1814513"/>
          </a:xfrm>
          <a:prstGeom prst="rect">
            <a:avLst/>
          </a:prstGeom>
          <a:noFill/>
          <a:ln/>
        </p:spPr>
        <p:txBody>
          <a:bodyPr wrap="square" lIns="0" tIns="0" rIns="0" bIns="0" rtlCol="0" anchor="t"/>
          <a:lstStyle/>
          <a:p>
            <a:pPr marL="0" indent="0">
              <a:lnSpc>
                <a:spcPts val="2850"/>
              </a:lnSpc>
              <a:buNone/>
            </a:pPr>
            <a:r>
              <a:rPr lang="en-US" sz="2400" dirty="0">
                <a:solidFill>
                  <a:srgbClr val="EBECEF"/>
                </a:solidFill>
                <a:ea typeface="Epilogue" pitchFamily="34" charset="-122"/>
                <a:cs typeface="Epilogue" pitchFamily="34" charset="-120"/>
              </a:rPr>
              <a:t>La Toma de Corral y Valdivia fue un acto de valentía y coraje, muy destacado de la lucha por la independencia de Chile. La audacia, planificación logística y combinación táctica de las fuerzas patriotas permitieron a Cochrane realizar exitosamente este proyecto político y militar.</a:t>
            </a:r>
            <a:endParaRPr lang="en-US" sz="2400" dirty="0"/>
          </a:p>
        </p:txBody>
      </p:sp>
      <p:sp>
        <p:nvSpPr>
          <p:cNvPr id="6" name="Text 2"/>
          <p:cNvSpPr/>
          <p:nvPr/>
        </p:nvSpPr>
        <p:spPr>
          <a:xfrm>
            <a:off x="6280190" y="5129689"/>
            <a:ext cx="7556421" cy="1088708"/>
          </a:xfrm>
          <a:prstGeom prst="rect">
            <a:avLst/>
          </a:prstGeom>
          <a:noFill/>
          <a:ln/>
        </p:spPr>
        <p:txBody>
          <a:bodyPr wrap="square" lIns="0" tIns="0" rIns="0" bIns="0" rtlCol="0" anchor="t"/>
          <a:lstStyle/>
          <a:p>
            <a:pPr marL="0" indent="0">
              <a:lnSpc>
                <a:spcPts val="2850"/>
              </a:lnSpc>
              <a:buNone/>
            </a:pPr>
            <a:r>
              <a:rPr lang="en-US" sz="2400" dirty="0">
                <a:solidFill>
                  <a:srgbClr val="EBECEF"/>
                </a:solidFill>
                <a:ea typeface="Epilogue" pitchFamily="34" charset="-122"/>
                <a:cs typeface="Epilogue" pitchFamily="34" charset="-120"/>
              </a:rPr>
              <a:t>Esta victoria representó un futuro próspero para las operaciones que más adelante llevarían a la independencia total del país, un precedente de valor, determinación, coraje y estrategia.</a:t>
            </a:r>
            <a:endParaRPr lang="en-US" sz="2400" dirty="0"/>
          </a:p>
        </p:txBody>
      </p:sp>
      <p:sp>
        <p:nvSpPr>
          <p:cNvPr id="8" name="Rectángulo 7">
            <a:extLst>
              <a:ext uri="{FF2B5EF4-FFF2-40B4-BE49-F238E27FC236}">
                <a16:creationId xmlns:a16="http://schemas.microsoft.com/office/drawing/2014/main" id="{61A8282B-7FDD-0F2E-707D-706820235BDF}"/>
              </a:ext>
            </a:extLst>
          </p:cNvPr>
          <p:cNvSpPr/>
          <p:nvPr/>
        </p:nvSpPr>
        <p:spPr>
          <a:xfrm>
            <a:off x="12768147" y="7705493"/>
            <a:ext cx="1750741" cy="446048"/>
          </a:xfrm>
          <a:prstGeom prst="rect">
            <a:avLst/>
          </a:prstGeom>
          <a:solidFill>
            <a:srgbClr val="080E26"/>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24</TotalTime>
  <Words>561</Words>
  <Application>Microsoft Office PowerPoint</Application>
  <PresentationFormat>Personalizado</PresentationFormat>
  <Paragraphs>63</Paragraphs>
  <Slides>9</Slides>
  <Notes>9</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9</vt:i4>
      </vt:variant>
    </vt:vector>
  </HeadingPairs>
  <TitlesOfParts>
    <vt:vector size="13" baseType="lpstr">
      <vt:lpstr>Epilogue</vt:lpstr>
      <vt:lpstr>Fraunces Medium</vt:lpstr>
      <vt:lpstr>Arial</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guillermo villablanca</cp:lastModifiedBy>
  <cp:revision>2</cp:revision>
  <dcterms:created xsi:type="dcterms:W3CDTF">2025-03-10T23:29:27Z</dcterms:created>
  <dcterms:modified xsi:type="dcterms:W3CDTF">2025-03-10T23:54:27Z</dcterms:modified>
</cp:coreProperties>
</file>