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6" r:id="rId1"/>
  </p:sldMasterIdLst>
  <p:notesMasterIdLst>
    <p:notesMasterId r:id="rId17"/>
  </p:notesMasterIdLst>
  <p:handoutMasterIdLst>
    <p:handoutMasterId r:id="rId18"/>
  </p:handoutMasterIdLst>
  <p:sldIdLst>
    <p:sldId id="288" r:id="rId2"/>
    <p:sldId id="289" r:id="rId3"/>
    <p:sldId id="290" r:id="rId4"/>
    <p:sldId id="291" r:id="rId5"/>
    <p:sldId id="292" r:id="rId6"/>
    <p:sldId id="298" r:id="rId7"/>
    <p:sldId id="293" r:id="rId8"/>
    <p:sldId id="294" r:id="rId9"/>
    <p:sldId id="295" r:id="rId10"/>
    <p:sldId id="296" r:id="rId11"/>
    <p:sldId id="297" r:id="rId12"/>
    <p:sldId id="299" r:id="rId13"/>
    <p:sldId id="300" r:id="rId14"/>
    <p:sldId id="301" r:id="rId15"/>
    <p:sldId id="302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63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99" autoAdjust="0"/>
    <p:restoredTop sz="93690" autoAdjust="0"/>
  </p:normalViewPr>
  <p:slideViewPr>
    <p:cSldViewPr>
      <p:cViewPr varScale="1">
        <p:scale>
          <a:sx n="78" d="100"/>
          <a:sy n="78" d="100"/>
        </p:scale>
        <p:origin x="520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E58F0AEC-F314-7B43-86F7-459DCD38356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s-CL"/>
              <a:t>Escuela Naval Arturo Prat. Cátedra de Física y Mecánica Técnica</a:t>
            </a:r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401FEAE2-76EF-474C-91FB-8BA03895A1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75EED3C-18EB-E847-AB50-1B0DC1C24EE8}" type="datetimeFigureOut">
              <a:rPr lang="es-CL" altLang="es-CL"/>
              <a:pPr>
                <a:defRPr/>
              </a:pPr>
              <a:t>29-04-24</a:t>
            </a:fld>
            <a:endParaRPr lang="es-CL" altLang="es-CL"/>
          </a:p>
        </p:txBody>
      </p:sp>
      <p:sp>
        <p:nvSpPr>
          <p:cNvPr id="4" name="3 Marcador de pie de página">
            <a:extLst>
              <a:ext uri="{FF2B5EF4-FFF2-40B4-BE49-F238E27FC236}">
                <a16:creationId xmlns:a16="http://schemas.microsoft.com/office/drawing/2014/main" id="{31C405D7-E305-6247-8D0F-E30CB20D4CD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5" name="4 Marcador de número de diapositiva">
            <a:extLst>
              <a:ext uri="{FF2B5EF4-FFF2-40B4-BE49-F238E27FC236}">
                <a16:creationId xmlns:a16="http://schemas.microsoft.com/office/drawing/2014/main" id="{F944CEF9-5CA7-DE43-9256-ED85B23F7A9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65320DF-0DA6-9F41-B0E1-D9072BFD66B5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74D8D2FF-E51F-9046-AFDB-63F53C859D5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s-CL"/>
              <a:t>Escuela Naval Arturo Prat. Cátedra de Física y Mecánica Técnica</a:t>
            </a:r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843A8E2A-F6BD-BE49-B1F4-38B7B5236BE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2FC9C83-1AC0-FC48-91EC-080E84A9062E}" type="datetimeFigureOut">
              <a:rPr lang="es-CL" altLang="es-CL"/>
              <a:pPr>
                <a:defRPr/>
              </a:pPr>
              <a:t>29-04-24</a:t>
            </a:fld>
            <a:endParaRPr lang="es-CL" altLang="es-CL"/>
          </a:p>
        </p:txBody>
      </p:sp>
      <p:sp>
        <p:nvSpPr>
          <p:cNvPr id="4" name="3 Marcador de imagen de diapositiva">
            <a:extLst>
              <a:ext uri="{FF2B5EF4-FFF2-40B4-BE49-F238E27FC236}">
                <a16:creationId xmlns:a16="http://schemas.microsoft.com/office/drawing/2014/main" id="{35D6D162-E999-3A41-A36A-8EBE7CA5213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>
            <a:extLst>
              <a:ext uri="{FF2B5EF4-FFF2-40B4-BE49-F238E27FC236}">
                <a16:creationId xmlns:a16="http://schemas.microsoft.com/office/drawing/2014/main" id="{48298718-E9A1-7447-B073-DF8A1955EC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F57927B2-784E-9746-A62A-51AF17C90B6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s-CL" alt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1BF44989-8A3D-6D4D-8636-71EC32D83F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1BE5908-7971-B84F-91A6-BF5B6F81D2F7}" type="slidenum">
              <a:rPr lang="es-CL" altLang="es-ES_tradnl"/>
              <a:pPr>
                <a:defRPr/>
              </a:pPr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BD8E004C-8539-2D40-AF8C-5B1854F27185}"/>
              </a:ext>
            </a:extLst>
          </p:cNvPr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9 Rectángulo">
            <a:extLst>
              <a:ext uri="{FF2B5EF4-FFF2-40B4-BE49-F238E27FC236}">
                <a16:creationId xmlns:a16="http://schemas.microsoft.com/office/drawing/2014/main" id="{4DE9BC7D-1DDE-DC45-B7C5-B9659F3B5EB3}"/>
              </a:ext>
            </a:extLst>
          </p:cNvPr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10 Rectángulo">
            <a:extLst>
              <a:ext uri="{FF2B5EF4-FFF2-40B4-BE49-F238E27FC236}">
                <a16:creationId xmlns:a16="http://schemas.microsoft.com/office/drawing/2014/main" id="{F9F2C2EF-EB31-0645-B7CD-44065BB2651E}"/>
              </a:ext>
            </a:extLst>
          </p:cNvPr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/>
          <a:lstStyle>
            <a:lvl1pPr marL="0" indent="0" algn="l">
              <a:buNone/>
              <a:defRPr sz="1951">
                <a:solidFill>
                  <a:srgbClr val="FFFFFF"/>
                </a:solidFill>
              </a:defRPr>
            </a:lvl1pPr>
            <a:lvl2pPr marL="342891" indent="0" algn="ctr">
              <a:buNone/>
            </a:lvl2pPr>
            <a:lvl3pPr marL="685783" indent="0" algn="ctr">
              <a:buNone/>
            </a:lvl3pPr>
            <a:lvl4pPr marL="1028674" indent="0" algn="ctr">
              <a:buNone/>
            </a:lvl4pPr>
            <a:lvl5pPr marL="1371566" indent="0" algn="ctr">
              <a:buNone/>
            </a:lvl5pPr>
            <a:lvl6pPr marL="1714457" indent="0" algn="ctr">
              <a:buNone/>
            </a:lvl6pPr>
            <a:lvl7pPr marL="2057349" indent="0" algn="ctr">
              <a:buNone/>
            </a:lvl7pPr>
            <a:lvl8pPr marL="2400240" indent="0" algn="ctr">
              <a:buNone/>
            </a:lvl8pPr>
            <a:lvl9pPr marL="2743131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7" name="27 Marcador de fecha">
            <a:extLst>
              <a:ext uri="{FF2B5EF4-FFF2-40B4-BE49-F238E27FC236}">
                <a16:creationId xmlns:a16="http://schemas.microsoft.com/office/drawing/2014/main" id="{A732340E-196D-8944-A681-C3680E4BCE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15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8961CAB-A9C0-4CF9-A6C5-E46BA769987C}" type="datetimeFigureOut">
              <a:rPr lang="es-CL"/>
              <a:pPr>
                <a:defRPr/>
              </a:pPr>
              <a:t>29-04-24</a:t>
            </a:fld>
            <a:endParaRPr lang="es-CL"/>
          </a:p>
        </p:txBody>
      </p:sp>
      <p:sp>
        <p:nvSpPr>
          <p:cNvPr id="10" name="16 Marcador de pie de página">
            <a:extLst>
              <a:ext uri="{FF2B5EF4-FFF2-40B4-BE49-F238E27FC236}">
                <a16:creationId xmlns:a16="http://schemas.microsoft.com/office/drawing/2014/main" id="{FE275B15-C69B-904A-8D78-D8D3AAC72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1" name="28 Marcador de número de diapositiva">
            <a:extLst>
              <a:ext uri="{FF2B5EF4-FFF2-40B4-BE49-F238E27FC236}">
                <a16:creationId xmlns:a16="http://schemas.microsoft.com/office/drawing/2014/main" id="{C59012DF-5131-A04E-B839-6C3B65B17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0B973C4-2ADA-7E48-941E-FBF17789F6C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914319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4B967C62-9960-E944-84F5-88E38CC2A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61CAB-A9C0-4CF9-A6C5-E46BA769987C}" type="datetimeFigureOut">
              <a:rPr lang="es-CL"/>
              <a:pPr>
                <a:defRPr/>
              </a:pPr>
              <a:t>29-04-24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6327498A-DBA0-5346-9D59-804F719CD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3F357E17-2FFA-4748-A10C-7BD914B80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43F20-3A81-C24D-815C-D77AFC84D99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7546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C7CD52C8-E946-A945-8A2C-37910C405792}"/>
              </a:ext>
            </a:extLst>
          </p:cNvPr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D4A24BCB-6D9F-E642-88C7-15C6A85CD1B6}"/>
              </a:ext>
            </a:extLst>
          </p:cNvPr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D400FCFC-E62A-D143-8DA3-DC2B3F102E17}"/>
              </a:ext>
            </a:extLst>
          </p:cNvPr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2" y="2743200"/>
            <a:ext cx="7123113" cy="1673225"/>
          </a:xfrm>
        </p:spPr>
        <p:txBody>
          <a:bodyPr anchor="t"/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>
              <a:buNone/>
              <a:defRPr sz="1351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1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3300" b="0" cap="none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7" name="11 Marcador de fecha">
            <a:extLst>
              <a:ext uri="{FF2B5EF4-FFF2-40B4-BE49-F238E27FC236}">
                <a16:creationId xmlns:a16="http://schemas.microsoft.com/office/drawing/2014/main" id="{24AE1D70-FFDF-6541-8A34-ACFA8C43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61CAB-A9C0-4CF9-A6C5-E46BA769987C}" type="datetimeFigureOut">
              <a:rPr lang="es-CL"/>
              <a:pPr>
                <a:defRPr/>
              </a:pPr>
              <a:t>29-04-24</a:t>
            </a:fld>
            <a:endParaRPr lang="es-CL"/>
          </a:p>
        </p:txBody>
      </p:sp>
      <p:sp>
        <p:nvSpPr>
          <p:cNvPr id="8" name="12 Marcador de número de diapositiva">
            <a:extLst>
              <a:ext uri="{FF2B5EF4-FFF2-40B4-BE49-F238E27FC236}">
                <a16:creationId xmlns:a16="http://schemas.microsoft.com/office/drawing/2014/main" id="{3127704F-AA71-814E-8A3C-E57C4337CD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18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90FD2EC-4AF5-4E48-B43B-9229E2E45AB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870F0CB8-133E-3F4F-B94B-13177B951A1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403501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7 Marcador de fecha">
            <a:extLst>
              <a:ext uri="{FF2B5EF4-FFF2-40B4-BE49-F238E27FC236}">
                <a16:creationId xmlns:a16="http://schemas.microsoft.com/office/drawing/2014/main" id="{B55DD80B-2B08-8F4D-8F06-F450F29E3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8961CAB-A9C0-4CF9-A6C5-E46BA769987C}" type="datetimeFigureOut">
              <a:rPr lang="es-CL"/>
              <a:pPr>
                <a:defRPr/>
              </a:pPr>
              <a:t>29-04-24</a:t>
            </a:fld>
            <a:endParaRPr lang="es-CL"/>
          </a:p>
        </p:txBody>
      </p:sp>
      <p:sp>
        <p:nvSpPr>
          <p:cNvPr id="6" name="9 Marcador de número de diapositiva">
            <a:extLst>
              <a:ext uri="{FF2B5EF4-FFF2-40B4-BE49-F238E27FC236}">
                <a16:creationId xmlns:a16="http://schemas.microsoft.com/office/drawing/2014/main" id="{32402042-01BE-C947-9F92-B5D7F58CFFF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9DFDE66-0580-014C-95B2-64B70B1CE3E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7" name="11 Marcador de pie de página">
            <a:extLst>
              <a:ext uri="{FF2B5EF4-FFF2-40B4-BE49-F238E27FC236}">
                <a16:creationId xmlns:a16="http://schemas.microsoft.com/office/drawing/2014/main" id="{5ACB634B-C156-6446-9321-E4D700EE3AD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4548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15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7" name="9 Marcador de fecha">
            <a:extLst>
              <a:ext uri="{FF2B5EF4-FFF2-40B4-BE49-F238E27FC236}">
                <a16:creationId xmlns:a16="http://schemas.microsoft.com/office/drawing/2014/main" id="{33D8B5E3-A0BF-5949-9C4E-36401ABF9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8961CAB-A9C0-4CF9-A6C5-E46BA769987C}" type="datetimeFigureOut">
              <a:rPr lang="es-CL"/>
              <a:pPr>
                <a:defRPr/>
              </a:pPr>
              <a:t>29-04-24</a:t>
            </a:fld>
            <a:endParaRPr lang="es-CL"/>
          </a:p>
        </p:txBody>
      </p:sp>
      <p:sp>
        <p:nvSpPr>
          <p:cNvPr id="8" name="11 Marcador de número de diapositiva">
            <a:extLst>
              <a:ext uri="{FF2B5EF4-FFF2-40B4-BE49-F238E27FC236}">
                <a16:creationId xmlns:a16="http://schemas.microsoft.com/office/drawing/2014/main" id="{9E092C4E-F3D7-1440-9CDA-C36EDCF5517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39DB879-9ED8-7C41-8F07-98192CE21365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9" name="13 Marcador de pie de página">
            <a:extLst>
              <a:ext uri="{FF2B5EF4-FFF2-40B4-BE49-F238E27FC236}">
                <a16:creationId xmlns:a16="http://schemas.microsoft.com/office/drawing/2014/main" id="{36E5EB3A-2FB9-2840-9D57-602EF3F6C79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75790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13 Marcador de fecha">
            <a:extLst>
              <a:ext uri="{FF2B5EF4-FFF2-40B4-BE49-F238E27FC236}">
                <a16:creationId xmlns:a16="http://schemas.microsoft.com/office/drawing/2014/main" id="{CF61F511-25A7-DD40-84F2-96B854AD7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61CAB-A9C0-4CF9-A6C5-E46BA769987C}" type="datetimeFigureOut">
              <a:rPr lang="es-CL"/>
              <a:pPr>
                <a:defRPr/>
              </a:pPr>
              <a:t>29-04-24</a:t>
            </a:fld>
            <a:endParaRPr lang="es-CL"/>
          </a:p>
        </p:txBody>
      </p:sp>
      <p:sp>
        <p:nvSpPr>
          <p:cNvPr id="4" name="2 Marcador de pie de página">
            <a:extLst>
              <a:ext uri="{FF2B5EF4-FFF2-40B4-BE49-F238E27FC236}">
                <a16:creationId xmlns:a16="http://schemas.microsoft.com/office/drawing/2014/main" id="{D7CC0D06-1831-1644-BB1F-18AF5EE1D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22 Marcador de número de diapositiva">
            <a:extLst>
              <a:ext uri="{FF2B5EF4-FFF2-40B4-BE49-F238E27FC236}">
                <a16:creationId xmlns:a16="http://schemas.microsoft.com/office/drawing/2014/main" id="{5571F727-5528-2042-9796-E7AE3EB64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B3410-B0E4-1942-B6FD-3194356C861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2792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C860241D-47A7-0140-9486-BC25FF379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61CAB-A9C0-4CF9-A6C5-E46BA769987C}" type="datetimeFigureOut">
              <a:rPr lang="es-CL"/>
              <a:pPr>
                <a:defRPr/>
              </a:pPr>
              <a:t>29-04-24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9C2B7543-E33F-C443-AF57-41E96EFD0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3 Marcador de número de diapositiva">
            <a:extLst>
              <a:ext uri="{FF2B5EF4-FFF2-40B4-BE49-F238E27FC236}">
                <a16:creationId xmlns:a16="http://schemas.microsoft.com/office/drawing/2014/main" id="{A200BE1D-DCDE-2145-AD98-4D96E783D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32C92829-3F78-EF4C-974C-61BCD7C7A02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66212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33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751"/>
              </a:spcAft>
              <a:buNone/>
              <a:defRPr sz="1351"/>
            </a:lvl1pPr>
            <a:lvl2pPr>
              <a:buNone/>
              <a:defRPr sz="900"/>
            </a:lvl2pPr>
            <a:lvl3pPr>
              <a:buNone/>
              <a:defRPr sz="751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>
            <a:extLst>
              <a:ext uri="{FF2B5EF4-FFF2-40B4-BE49-F238E27FC236}">
                <a16:creationId xmlns:a16="http://schemas.microsoft.com/office/drawing/2014/main" id="{6CC65C94-EE1E-5143-8677-3473806BA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61CAB-A9C0-4CF9-A6C5-E46BA769987C}" type="datetimeFigureOut">
              <a:rPr lang="es-CL"/>
              <a:pPr>
                <a:defRPr/>
              </a:pPr>
              <a:t>29-04-24</a:t>
            </a:fld>
            <a:endParaRPr lang="es-CL"/>
          </a:p>
        </p:txBody>
      </p:sp>
      <p:sp>
        <p:nvSpPr>
          <p:cNvPr id="6" name="2 Marcador de pie de página">
            <a:extLst>
              <a:ext uri="{FF2B5EF4-FFF2-40B4-BE49-F238E27FC236}">
                <a16:creationId xmlns:a16="http://schemas.microsoft.com/office/drawing/2014/main" id="{7F97097D-847B-4648-88F9-EF5D2F536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22 Marcador de número de diapositiva">
            <a:extLst>
              <a:ext uri="{FF2B5EF4-FFF2-40B4-BE49-F238E27FC236}">
                <a16:creationId xmlns:a16="http://schemas.microsoft.com/office/drawing/2014/main" id="{3AFF1C6A-472E-6F45-82E9-BB22314B6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33ADA-6228-FF42-81A8-5E2B9E53FD6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60308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7 Rectángulo">
            <a:extLst>
              <a:ext uri="{FF2B5EF4-FFF2-40B4-BE49-F238E27FC236}">
                <a16:creationId xmlns:a16="http://schemas.microsoft.com/office/drawing/2014/main" id="{8787B400-91BB-C54E-B6D3-1638AD78E089}"/>
              </a:ext>
            </a:extLst>
          </p:cNvPr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8E726ED7-BA10-7046-B67F-F6E93C7CE9DA}"/>
              </a:ext>
            </a:extLst>
          </p:cNvPr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7" name="9 Rectángulo">
            <a:extLst>
              <a:ext uri="{FF2B5EF4-FFF2-40B4-BE49-F238E27FC236}">
                <a16:creationId xmlns:a16="http://schemas.microsoft.com/office/drawing/2014/main" id="{62D2CB41-2E54-FE46-BA8C-481BA962BB6A}"/>
              </a:ext>
            </a:extLst>
          </p:cNvPr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10 Rectángulo">
            <a:extLst>
              <a:ext uri="{FF2B5EF4-FFF2-40B4-BE49-F238E27FC236}">
                <a16:creationId xmlns:a16="http://schemas.microsoft.com/office/drawing/2014/main" id="{C1116C08-F47E-D647-9B18-C89FB5236B39}"/>
              </a:ext>
            </a:extLst>
          </p:cNvPr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275"/>
            </a:lvl1pPr>
            <a:lvl2pPr>
              <a:buFontTx/>
              <a:buNone/>
              <a:defRPr sz="900"/>
            </a:lvl2pPr>
            <a:lvl3pPr>
              <a:buFontTx/>
              <a:buNone/>
              <a:defRPr sz="751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100" b="0">
                <a:solidFill>
                  <a:srgbClr val="FFFFFF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9" name="11 Marcador de fecha">
            <a:extLst>
              <a:ext uri="{FF2B5EF4-FFF2-40B4-BE49-F238E27FC236}">
                <a16:creationId xmlns:a16="http://schemas.microsoft.com/office/drawing/2014/main" id="{C011C015-5EE5-3940-A8F1-0EA56B63A8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8961CAB-A9C0-4CF9-A6C5-E46BA769987C}" type="datetimeFigureOut">
              <a:rPr lang="es-CL"/>
              <a:pPr>
                <a:defRPr/>
              </a:pPr>
              <a:t>29-04-24</a:t>
            </a:fld>
            <a:endParaRPr lang="es-CL"/>
          </a:p>
        </p:txBody>
      </p:sp>
      <p:sp>
        <p:nvSpPr>
          <p:cNvPr id="10" name="12 Marcador de número de diapositiva">
            <a:extLst>
              <a:ext uri="{FF2B5EF4-FFF2-40B4-BE49-F238E27FC236}">
                <a16:creationId xmlns:a16="http://schemas.microsoft.com/office/drawing/2014/main" id="{5EBC7501-33DD-7B4D-B83D-3E8C0289D16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100" smtClean="0"/>
            </a:lvl1pPr>
          </a:lstStyle>
          <a:p>
            <a:pPr>
              <a:defRPr/>
            </a:pPr>
            <a:fld id="{EEA16F44-0E1E-BB4A-8C85-7B014CD040F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  <p:sp>
        <p:nvSpPr>
          <p:cNvPr id="11" name="13 Marcador de pie de página">
            <a:extLst>
              <a:ext uri="{FF2B5EF4-FFF2-40B4-BE49-F238E27FC236}">
                <a16:creationId xmlns:a16="http://schemas.microsoft.com/office/drawing/2014/main" id="{9A492B94-B700-1F4B-BF55-46818117C48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232945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>
            <a:extLst>
              <a:ext uri="{FF2B5EF4-FFF2-40B4-BE49-F238E27FC236}">
                <a16:creationId xmlns:a16="http://schemas.microsoft.com/office/drawing/2014/main" id="{21BBE9C8-0871-3A40-ABD0-0BDC460FD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61CAB-A9C0-4CF9-A6C5-E46BA769987C}" type="datetimeFigureOut">
              <a:rPr lang="es-CL"/>
              <a:pPr>
                <a:defRPr/>
              </a:pPr>
              <a:t>29-04-24</a:t>
            </a:fld>
            <a:endParaRPr lang="es-CL"/>
          </a:p>
        </p:txBody>
      </p:sp>
      <p:sp>
        <p:nvSpPr>
          <p:cNvPr id="5" name="2 Marcador de pie de página">
            <a:extLst>
              <a:ext uri="{FF2B5EF4-FFF2-40B4-BE49-F238E27FC236}">
                <a16:creationId xmlns:a16="http://schemas.microsoft.com/office/drawing/2014/main" id="{48BE71AE-CF60-2C45-9867-B81B4B5F5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22 Marcador de número de diapositiva">
            <a:extLst>
              <a:ext uri="{FF2B5EF4-FFF2-40B4-BE49-F238E27FC236}">
                <a16:creationId xmlns:a16="http://schemas.microsoft.com/office/drawing/2014/main" id="{227F6D53-9872-704A-B386-C3431A300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2CC05-58B8-E34D-BD36-C99CA35666F2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8677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6 Rectángulo">
            <a:extLst>
              <a:ext uri="{FF2B5EF4-FFF2-40B4-BE49-F238E27FC236}">
                <a16:creationId xmlns:a16="http://schemas.microsoft.com/office/drawing/2014/main" id="{B57E0C8C-1125-194E-9317-BD3C8F7A7FB8}"/>
              </a:ext>
            </a:extLst>
          </p:cNvPr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5" name="7 Rectángulo">
            <a:extLst>
              <a:ext uri="{FF2B5EF4-FFF2-40B4-BE49-F238E27FC236}">
                <a16:creationId xmlns:a16="http://schemas.microsoft.com/office/drawing/2014/main" id="{64009568-ADE8-7141-AB1C-088A8DCA603F}"/>
              </a:ext>
            </a:extLst>
          </p:cNvPr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6" name="8 Rectángulo">
            <a:extLst>
              <a:ext uri="{FF2B5EF4-FFF2-40B4-BE49-F238E27FC236}">
                <a16:creationId xmlns:a16="http://schemas.microsoft.com/office/drawing/2014/main" id="{80B7D40E-59CC-A64F-A6FE-3DD78879C714}"/>
              </a:ext>
            </a:extLst>
          </p:cNvPr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14"/>
            <a:ext cx="2057400" cy="5516563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F0459141-6F0E-4B4C-9CF0-DB6FE1E83D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961CAB-A9C0-4CF9-A6C5-E46BA769987C}" type="datetimeFigureOut">
              <a:rPr lang="es-CL"/>
              <a:pPr>
                <a:defRPr/>
              </a:pPr>
              <a:t>29-04-24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903EBADE-F37B-754D-AE21-BFD1C7E91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04DCA067-1103-E243-B434-6A226EA94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3E137-EAD7-1C46-9C7E-2AE1C15FC09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38005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21 Marcador de título">
            <a:extLst>
              <a:ext uri="{FF2B5EF4-FFF2-40B4-BE49-F238E27FC236}">
                <a16:creationId xmlns:a16="http://schemas.microsoft.com/office/drawing/2014/main" id="{F2B66CAE-A536-444D-B4D6-144EE92B56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n-US" altLang="es-CL"/>
          </a:p>
        </p:txBody>
      </p:sp>
      <p:sp>
        <p:nvSpPr>
          <p:cNvPr id="13" name="12 Marcador de texto">
            <a:extLst>
              <a:ext uri="{FF2B5EF4-FFF2-40B4-BE49-F238E27FC236}">
                <a16:creationId xmlns:a16="http://schemas.microsoft.com/office/drawing/2014/main" id="{B8B07A1F-FDD9-9B4F-9AD5-1E43ACBE99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775" y="1600200"/>
            <a:ext cx="8153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>
            <a:extLst>
              <a:ext uri="{FF2B5EF4-FFF2-40B4-BE49-F238E27FC236}">
                <a16:creationId xmlns:a16="http://schemas.microsoft.com/office/drawing/2014/main" id="{AD109D65-73D7-E64D-8E3E-8558453ECD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051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8961CAB-A9C0-4CF9-A6C5-E46BA769987C}" type="datetimeFigureOut">
              <a:rPr lang="es-CL"/>
              <a:pPr>
                <a:defRPr/>
              </a:pPr>
              <a:t>29-04-24</a:t>
            </a:fld>
            <a:endParaRPr lang="es-CL"/>
          </a:p>
        </p:txBody>
      </p:sp>
      <p:sp>
        <p:nvSpPr>
          <p:cNvPr id="3" name="2 Marcador de pie de página">
            <a:extLst>
              <a:ext uri="{FF2B5EF4-FFF2-40B4-BE49-F238E27FC236}">
                <a16:creationId xmlns:a16="http://schemas.microsoft.com/office/drawing/2014/main" id="{2B996619-B432-1E4F-9C86-4CD5DFFC7F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05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F54BE6AA-51C4-0D42-85A7-77453297B511}"/>
              </a:ext>
            </a:extLst>
          </p:cNvPr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C8F9D254-26B0-8E44-803A-9B1181C8E3EA}"/>
              </a:ext>
            </a:extLst>
          </p:cNvPr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A56416B8-E6CB-6440-B3D5-582DDD563F5B}"/>
              </a:ext>
            </a:extLst>
          </p:cNvPr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1"/>
          </a:p>
        </p:txBody>
      </p:sp>
      <p:sp>
        <p:nvSpPr>
          <p:cNvPr id="23" name="22 Marcador de número de diapositiva">
            <a:extLst>
              <a:ext uri="{FF2B5EF4-FFF2-40B4-BE49-F238E27FC236}">
                <a16:creationId xmlns:a16="http://schemas.microsoft.com/office/drawing/2014/main" id="{880DE83D-BB9E-0449-BEAC-1A84B9A163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051" b="1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4BCD9B67-B8BB-D842-A4FA-D389DB5CE043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0" r:id="rId2"/>
    <p:sldLayoutId id="2147483715" r:id="rId3"/>
    <p:sldLayoutId id="2147483716" r:id="rId4"/>
    <p:sldLayoutId id="2147483717" r:id="rId5"/>
    <p:sldLayoutId id="2147483711" r:id="rId6"/>
    <p:sldLayoutId id="2147483718" r:id="rId7"/>
    <p:sldLayoutId id="2147483712" r:id="rId8"/>
    <p:sldLayoutId id="2147483719" r:id="rId9"/>
    <p:sldLayoutId id="2147483713" r:id="rId10"/>
    <p:sldLayoutId id="214748372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w Cen MT" panose="020B0602020104020603" pitchFamily="34" charset="77"/>
        </a:defRPr>
      </a:lvl9pPr>
    </p:titleStyle>
    <p:bodyStyle>
      <a:lvl1pPr marL="239713" indent="-239713" algn="l" rtl="0" fontAlgn="base">
        <a:spcBef>
          <a:spcPts val="525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79425" indent="-204788" algn="l" rtl="0" fontAlgn="base">
        <a:spcBef>
          <a:spcPts val="413"/>
        </a:spcBef>
        <a:spcAft>
          <a:spcPct val="0"/>
        </a:spcAft>
        <a:buClr>
          <a:schemeClr val="accent1"/>
        </a:buClr>
        <a:buSzPct val="70000"/>
        <a:buFont typeface="Wingdings 2" pitchFamily="2" charset="2"/>
        <a:buChar char="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684213" indent="-169863" algn="l" rtl="0" fontAlgn="base">
        <a:spcBef>
          <a:spcPts val="375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113" indent="-169863" algn="l" rtl="0" fontAlgn="base">
        <a:spcBef>
          <a:spcPts val="3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370013" indent="-169863" algn="l" rtl="0" fontAlgn="base">
        <a:spcBef>
          <a:spcPts val="3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577301" indent="-171446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83035" indent="-171446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988770" indent="-171446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94505" indent="-171446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351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laplace.ucv.cl/GuiasLiceos/07-Newton_tercera_ley/Videos/TERCERA_LEY_DE_NEWTON-alumnos_que_se_empujan_sobre_patinetas_1_a_2/movimiento.html" TargetMode="External"/><Relationship Id="rId2" Type="http://schemas.openxmlformats.org/officeDocument/2006/relationships/hyperlink" Target="http://laplace.ucv.cl/GuiasLiceos/07-Newton_tercera_ley/Videos/TERCERA_LEY_DE_NEWTON-alumnos_que_se_empujan_sobre_patinetas_1_a_1/movimiento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laplace.ucv.cl/GuiasLiceos/07-Newton_tercera_ley/Videos/TERCERA_LEY_DE_NEWTON-globo_que_expulsa_agua/movimiento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4 CuadroTexto">
            <a:extLst>
              <a:ext uri="{FF2B5EF4-FFF2-40B4-BE49-F238E27FC236}">
                <a16:creationId xmlns:a16="http://schemas.microsoft.com/office/drawing/2014/main" id="{CBE4D589-EA5E-294A-9E2F-5FFA7A3BEF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7588" y="2874963"/>
            <a:ext cx="7108825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3300" dirty="0">
                <a:solidFill>
                  <a:srgbClr val="293555"/>
                </a:solidFill>
                <a:latin typeface="CMU Serif Roman" panose="02000603000000000000" pitchFamily="2" charset="0"/>
              </a:rPr>
              <a:t>Dinámica de traslación </a:t>
            </a:r>
          </a:p>
        </p:txBody>
      </p:sp>
      <p:pic>
        <p:nvPicPr>
          <p:cNvPr id="50178" name="Imagen 3">
            <a:extLst>
              <a:ext uri="{FF2B5EF4-FFF2-40B4-BE49-F238E27FC236}">
                <a16:creationId xmlns:a16="http://schemas.microsoft.com/office/drawing/2014/main" id="{EF6756F6-8879-4D4C-B8F6-81F5B5615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700" y="1198563"/>
            <a:ext cx="12446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CuadroTexto 7">
            <a:extLst>
              <a:ext uri="{FF2B5EF4-FFF2-40B4-BE49-F238E27FC236}">
                <a16:creationId xmlns:a16="http://schemas.microsoft.com/office/drawing/2014/main" id="{F4D3C795-10AD-4F44-9205-0161771AD0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475" y="6237288"/>
            <a:ext cx="2006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 dirty="0">
                <a:latin typeface="CMU Serif Roman" panose="02000603000000000000" pitchFamily="2" charset="0"/>
              </a:rPr>
              <a:t>2º año</a:t>
            </a:r>
          </a:p>
        </p:txBody>
      </p:sp>
      <p:sp>
        <p:nvSpPr>
          <p:cNvPr id="50180" name="CuadroTexto 8">
            <a:extLst>
              <a:ext uri="{FF2B5EF4-FFF2-40B4-BE49-F238E27FC236}">
                <a16:creationId xmlns:a16="http://schemas.microsoft.com/office/drawing/2014/main" id="{A44D1B46-DB9F-B04F-91AE-7A66770006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6600" y="4225925"/>
            <a:ext cx="2735263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2100" dirty="0">
                <a:solidFill>
                  <a:srgbClr val="293555"/>
                </a:solidFill>
                <a:latin typeface="CMU Serif Roman" panose="02000603000000000000" pitchFamily="2" charset="0"/>
              </a:rPr>
              <a:t>Primer semestre 2024</a:t>
            </a:r>
          </a:p>
        </p:txBody>
      </p:sp>
      <p:sp>
        <p:nvSpPr>
          <p:cNvPr id="50181" name="CuadroTexto 9">
            <a:extLst>
              <a:ext uri="{FF2B5EF4-FFF2-40B4-BE49-F238E27FC236}">
                <a16:creationId xmlns:a16="http://schemas.microsoft.com/office/drawing/2014/main" id="{503F9FAA-EC5F-B045-9990-C154C136AE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288" y="5464175"/>
            <a:ext cx="15113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100">
                <a:solidFill>
                  <a:srgbClr val="FFFFFF"/>
                </a:solidFill>
                <a:latin typeface="CMU Serif Roman" panose="02000603000000000000" pitchFamily="2" charset="0"/>
              </a:rPr>
              <a:t>Física II</a:t>
            </a:r>
          </a:p>
        </p:txBody>
      </p:sp>
      <p:sp>
        <p:nvSpPr>
          <p:cNvPr id="50182" name="CuadroTexto 6">
            <a:extLst>
              <a:ext uri="{FF2B5EF4-FFF2-40B4-BE49-F238E27FC236}">
                <a16:creationId xmlns:a16="http://schemas.microsoft.com/office/drawing/2014/main" id="{61BEECFA-33DF-6D44-B2C3-AD28831A53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50" y="6237288"/>
            <a:ext cx="2168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684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2000">
                <a:solidFill>
                  <a:srgbClr val="293555"/>
                </a:solidFill>
                <a:latin typeface="CMU Serif Roman" panose="02000603000000000000" pitchFamily="2" charset="0"/>
              </a:rPr>
              <a:t>Cátedra de Física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A08F49-ECEF-194E-A0F3-69A6A6729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b="1" dirty="0">
                <a:solidFill>
                  <a:srgbClr val="3963C0"/>
                </a:solidFill>
              </a:rPr>
              <a:t>OBJETIVOS DE LA UNIDAD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0BF8C2A-95B4-5B46-BE85-6CFC9954F717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sz="2000" dirty="0"/>
              <a:t>Usar sistemas de referencia para la ubicación de coordenadas de las cantidades de la dinámica de traslación.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sz="2000" dirty="0"/>
              <a:t>Coordinar diferentes fuentes de información a la vez en la aplicación de las ecuaciones de la dinámica de traslación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ES" sz="2000" b="1" dirty="0"/>
              <a:t>Definir el problema </a:t>
            </a:r>
            <a:r>
              <a:rPr lang="es-ES" sz="2000" dirty="0"/>
              <a:t>a partir de las situaciones de dinámica de traslación y de fuerzas concentradas y fuerzas distribuidas.</a:t>
            </a:r>
            <a:endParaRPr lang="es-CL" sz="2000" dirty="0"/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ES" sz="2000" b="1" dirty="0"/>
              <a:t>Identificar variables </a:t>
            </a:r>
            <a:r>
              <a:rPr lang="es-ES" sz="2000" dirty="0"/>
              <a:t>en una situación problemática de la vida diaria, en el entorno naval y otros, en cuanto a las fuerzas concentradas y las fuerzas distribuidas.</a:t>
            </a:r>
            <a:endParaRPr lang="es-CL" sz="2000" dirty="0"/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519682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C8A6D4-C566-4444-B0A4-1CE04AF50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>
                <a:solidFill>
                  <a:srgbClr val="0070C0"/>
                </a:solidFill>
              </a:rPr>
              <a:t>Objetivos de la clase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0F1DE9C-B244-F94D-84BE-E6545075C63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L" dirty="0"/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dirty="0"/>
              <a:t>Conocer el concepto de fuerza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dirty="0"/>
              <a:t>Asociar el concepto a hechos cotidianos.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dirty="0"/>
              <a:t>Clasificar las fuerzas.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dirty="0"/>
              <a:t>Comprender la diferencia entre masa y peso.</a:t>
            </a:r>
          </a:p>
        </p:txBody>
      </p:sp>
    </p:spTree>
    <p:extLst>
      <p:ext uri="{BB962C8B-B14F-4D97-AF65-F5344CB8AC3E}">
        <p14:creationId xmlns:p14="http://schemas.microsoft.com/office/powerpoint/2010/main" val="2092305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E4729B-19D9-E440-A624-4BA862067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404664"/>
            <a:ext cx="8153400" cy="990600"/>
          </a:xfrm>
        </p:spPr>
        <p:txBody>
          <a:bodyPr/>
          <a:lstStyle/>
          <a:p>
            <a:pPr algn="ctr"/>
            <a:r>
              <a:rPr lang="es-CL" altLang="es-ES_tradnl" dirty="0">
                <a:solidFill>
                  <a:srgbClr val="0070C0"/>
                </a:solidFill>
              </a:rPr>
              <a:t>¿Qué se necesita para que un cuerpo esté en movimiento?</a:t>
            </a:r>
            <a:br>
              <a:rPr lang="es-CL" dirty="0"/>
            </a:br>
            <a:endParaRPr lang="es-CL" dirty="0"/>
          </a:p>
        </p:txBody>
      </p:sp>
      <p:pic>
        <p:nvPicPr>
          <p:cNvPr id="5" name="Imagen 4" descr="Un barco en el agua&#10;&#10;Descripción generada automáticamente">
            <a:extLst>
              <a:ext uri="{FF2B5EF4-FFF2-40B4-BE49-F238E27FC236}">
                <a16:creationId xmlns:a16="http://schemas.microsoft.com/office/drawing/2014/main" id="{637F65E0-8E69-5D47-B176-6496B8BB40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595131"/>
            <a:ext cx="5277966" cy="483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7309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284325-7DCE-EA46-B676-7260179EA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altLang="es-ES_tradnl" dirty="0">
                <a:solidFill>
                  <a:srgbClr val="0070C0"/>
                </a:solidFill>
              </a:rPr>
              <a:t>¿Fuerza?</a:t>
            </a:r>
            <a:endParaRPr lang="es-CL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00375C64-F9E0-D14E-BE5B-CDE7051988F0}"/>
                  </a:ext>
                </a:extLst>
              </p:cNvPr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es-ES" altLang="es-ES_tradnl" dirty="0">
                    <a:solidFill>
                      <a:srgbClr val="0070C0"/>
                    </a:solidFill>
                  </a:rPr>
                  <a:t>Fuerza es el término usado para identificar la </a:t>
                </a:r>
                <a:r>
                  <a:rPr lang="es-ES" altLang="es-ES_tradnl" b="1" dirty="0">
                    <a:solidFill>
                      <a:srgbClr val="0070C0"/>
                    </a:solidFill>
                  </a:rPr>
                  <a:t>causa</a:t>
                </a:r>
                <a:r>
                  <a:rPr lang="es-ES" altLang="es-ES_tradnl" dirty="0">
                    <a:solidFill>
                      <a:srgbClr val="0070C0"/>
                    </a:solidFill>
                  </a:rPr>
                  <a:t> de los movimientos, de las aceleraciones, de las rupturas, de los cambios de forma, etc.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s-ES" altLang="es-ES_tradnl" dirty="0">
                    <a:solidFill>
                      <a:srgbClr val="0070C0"/>
                    </a:solidFill>
                  </a:rPr>
                  <a:t>Cuando realizamos un esfuerzo muscular para empujar o tirar de un objeto, le estamos comunicando una fuerza; una locomotora ejerce una fuerza para arrastrar los vagones de un tren, un chorro de agua ejerce una fuerza para hacer funcionar una turbina, etc. </a:t>
                </a:r>
              </a:p>
              <a:p>
                <a:pPr algn="just">
                  <a:lnSpc>
                    <a:spcPct val="150000"/>
                  </a:lnSpc>
                </a:pPr>
                <a:r>
                  <a:rPr lang="es-ES" altLang="es-ES_tradnl" dirty="0">
                    <a:solidFill>
                      <a:srgbClr val="0070C0"/>
                    </a:solidFill>
                  </a:rPr>
                  <a:t>Analizando los ejemplos que acabamos de citar, es posible concluir que para que el efecto quede bien definido, será necesario especificar su magnitud, su dirección y su sentido. En otras palabras, la fuerza es una cantidad vectorial y podrá por lo tanto, ser representada como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altLang="es-ES_tradnl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ES_tradnl" b="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endParaRPr lang="es-CL" altLang="es-ES_tradnl" dirty="0">
                  <a:solidFill>
                    <a:srgbClr val="0070C0"/>
                  </a:solidFill>
                </a:endParaRPr>
              </a:p>
              <a:p>
                <a:pPr algn="just"/>
                <a:endParaRPr lang="es-ES" altLang="es-ES_tradnl" dirty="0">
                  <a:solidFill>
                    <a:srgbClr val="0070C0"/>
                  </a:solidFill>
                </a:endParaRPr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00375C64-F9E0-D14E-BE5B-CDE7051988F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>
                <a:blip r:embed="rId2"/>
                <a:stretch>
                  <a:fillRect r="-62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1228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A29749-8AF1-B042-8C7E-74C7C2E7A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b="1" dirty="0">
                <a:solidFill>
                  <a:srgbClr val="0070C0"/>
                </a:solidFill>
              </a:rPr>
              <a:t>ALGUNOS EJEMPLOS DE FUERZAS APLICADAS.</a:t>
            </a:r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EF4180A5-7BFD-1B48-8A43-AB21A69221FF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5" y="2029100"/>
            <a:ext cx="8153400" cy="3638000"/>
          </a:xfrm>
        </p:spPr>
      </p:pic>
    </p:spTree>
    <p:extLst>
      <p:ext uri="{BB962C8B-B14F-4D97-AF65-F5344CB8AC3E}">
        <p14:creationId xmlns:p14="http://schemas.microsoft.com/office/powerpoint/2010/main" val="2036949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210F78-E982-CA4F-8DF3-0DBC3FE11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altLang="es-ES_tradnl" sz="3600" b="1" dirty="0">
                <a:solidFill>
                  <a:srgbClr val="0070C0"/>
                </a:solidFill>
                <a:latin typeface="Gulim" panose="020B0600000101010101" pitchFamily="34" charset="-127"/>
              </a:rPr>
              <a:t>LEYES DE NEWTON</a:t>
            </a:r>
            <a:endParaRPr lang="es-CL" dirty="0">
              <a:solidFill>
                <a:srgbClr val="0070C0"/>
              </a:solidFill>
            </a:endParaRPr>
          </a:p>
        </p:txBody>
      </p:sp>
      <p:pic>
        <p:nvPicPr>
          <p:cNvPr id="4" name="Picture 5" descr="https://encrypted-tbn0.gstatic.com/images?q=tbn:ANd9GcQkASXr275jdAWmiXOig1xM97YHZcOwWnb7zH1BvckWCoL7CYz5Rg">
            <a:extLst>
              <a:ext uri="{FF2B5EF4-FFF2-40B4-BE49-F238E27FC236}">
                <a16:creationId xmlns:a16="http://schemas.microsoft.com/office/drawing/2014/main" id="{0777FC8E-B56B-904E-8881-FA3494538C55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870472"/>
            <a:ext cx="4161430" cy="3117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2665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4736CC-BC56-6F41-884D-85492984B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F072A35-2B8A-F540-A81C-790053979F1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ES" altLang="es-ES_tradnl" sz="2400" b="1" dirty="0">
                <a:latin typeface="Gujarati MT" pitchFamily="2" charset="0"/>
                <a:cs typeface="Gujarati MT" pitchFamily="2" charset="0"/>
              </a:rPr>
              <a:t>Primera ley de Newton o ley de inercia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sz="2400" b="1" dirty="0">
                <a:latin typeface="Gujarati MT" pitchFamily="2" charset="0"/>
                <a:cs typeface="Gujarati MT" pitchFamily="2" charset="0"/>
              </a:rPr>
              <a:t>Segunda ley de Newton o ley de movimiento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sz="2400" b="1" dirty="0">
                <a:latin typeface="Gujarati MT" pitchFamily="2" charset="0"/>
                <a:cs typeface="Gujarati MT" pitchFamily="2" charset="0"/>
              </a:rPr>
              <a:t>Tercera ley de Newton o ley de acción y reacción </a:t>
            </a:r>
          </a:p>
        </p:txBody>
      </p:sp>
    </p:spTree>
    <p:extLst>
      <p:ext uri="{BB962C8B-B14F-4D97-AF65-F5344CB8AC3E}">
        <p14:creationId xmlns:p14="http://schemas.microsoft.com/office/powerpoint/2010/main" val="1298542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AAE873-135B-A042-B3DE-F537CDC11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266700"/>
            <a:ext cx="8153400" cy="990600"/>
          </a:xfrm>
        </p:spPr>
        <p:txBody>
          <a:bodyPr/>
          <a:lstStyle/>
          <a:p>
            <a:pPr algn="ctr"/>
            <a:r>
              <a:rPr lang="es-ES" altLang="es-ES_tradnl" sz="3000" b="1" dirty="0">
                <a:solidFill>
                  <a:srgbClr val="0070C0"/>
                </a:solidFill>
                <a:latin typeface="+mn-lt"/>
                <a:cs typeface="Gujarati MT" pitchFamily="2" charset="0"/>
              </a:rPr>
              <a:t>Primera ley de Newton o ley de inercia</a:t>
            </a:r>
            <a:endParaRPr lang="es-CL" dirty="0"/>
          </a:p>
        </p:txBody>
      </p:sp>
      <p:sp>
        <p:nvSpPr>
          <p:cNvPr id="5" name="Text Box 2">
            <a:extLst>
              <a:ext uri="{FF2B5EF4-FFF2-40B4-BE49-F238E27FC236}">
                <a16:creationId xmlns:a16="http://schemas.microsoft.com/office/drawing/2014/main" id="{46DC6BCF-386B-2F4F-8A4F-09BF1C78D8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3934" y="2060848"/>
            <a:ext cx="8215312" cy="2073275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es-CL" altLang="es-ES_tradnl" sz="2800" i="1" dirty="0">
                <a:solidFill>
                  <a:srgbClr val="000000"/>
                </a:solidFill>
                <a:latin typeface="Kartika" panose="02020503030404060203" pitchFamily="18" charset="0"/>
                <a:cs typeface="Kartika" panose="02020503030404060203" pitchFamily="18" charset="0"/>
              </a:rPr>
              <a:t>“Cuando la fuerza neta sobre un cuerpo es cero, si el cuerpo está en reposo seguirá en reposo, y si el cuerpo tiene un movimiento rectilíneo uniforme, seguirá así”</a:t>
            </a:r>
          </a:p>
        </p:txBody>
      </p:sp>
    </p:spTree>
    <p:extLst>
      <p:ext uri="{BB962C8B-B14F-4D97-AF65-F5344CB8AC3E}">
        <p14:creationId xmlns:p14="http://schemas.microsoft.com/office/powerpoint/2010/main" val="6462806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B6CF40-D141-AC4F-9190-9570EEDBF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altLang="es-ES_tradnl" dirty="0">
                <a:solidFill>
                  <a:srgbClr val="0070C0"/>
                </a:solidFill>
                <a:latin typeface="+mn-lt"/>
              </a:rPr>
              <a:t>Cuerpos en reposo tienden a mantenerse en reposo.</a:t>
            </a:r>
            <a:endParaRPr lang="es-CL" dirty="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4" name="Picture 4" descr="CPPE-Ch3-4_p33-TblClth">
            <a:extLst>
              <a:ext uri="{FF2B5EF4-FFF2-40B4-BE49-F238E27FC236}">
                <a16:creationId xmlns:a16="http://schemas.microsoft.com/office/drawing/2014/main" id="{5859DC29-EE58-B941-BF16-610D66BF38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412875"/>
            <a:ext cx="5759450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PPE-Ch3-4_p33-Comic">
            <a:extLst>
              <a:ext uri="{FF2B5EF4-FFF2-40B4-BE49-F238E27FC236}">
                <a16:creationId xmlns:a16="http://schemas.microsoft.com/office/drawing/2014/main" id="{69E24AE4-35D8-924F-868B-AF173A8F3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292600"/>
            <a:ext cx="6491288" cy="231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14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68734A-1A78-B649-8B8C-73BD72056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b="1" dirty="0">
                <a:solidFill>
                  <a:srgbClr val="0070C0"/>
                </a:solidFill>
                <a:latin typeface="+mn-lt"/>
              </a:rPr>
              <a:t>Cuerpos en movimiento</a:t>
            </a:r>
            <a:endParaRPr lang="es-CL" b="1" dirty="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4" name="Picture 4" descr="CPPE-Ch3-4_p34-Comic">
            <a:extLst>
              <a:ext uri="{FF2B5EF4-FFF2-40B4-BE49-F238E27FC236}">
                <a16:creationId xmlns:a16="http://schemas.microsoft.com/office/drawing/2014/main" id="{1A66CA65-3361-FF4A-99C1-539F06681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14007"/>
            <a:ext cx="5472113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6E84A1EF-7F41-F641-999F-7599AB218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333" y="3530132"/>
            <a:ext cx="4048125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C68C642-3C60-584D-8BD4-B60756E5E490}"/>
              </a:ext>
            </a:extLst>
          </p:cNvPr>
          <p:cNvSpPr/>
          <p:nvPr/>
        </p:nvSpPr>
        <p:spPr>
          <a:xfrm>
            <a:off x="251520" y="3811266"/>
            <a:ext cx="4048125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ct val="70000"/>
              <a:defRPr/>
            </a:pPr>
            <a:r>
              <a:rPr lang="es-ES_tradnl" b="1" dirty="0">
                <a:solidFill>
                  <a:srgbClr val="0070C0"/>
                </a:solidFill>
                <a:latin typeface="+mn-lt"/>
              </a:rPr>
              <a:t>Para un cuerpo en movimiento se encuentra que:</a:t>
            </a:r>
          </a:p>
          <a:p>
            <a:pPr marL="0" lvl="1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4F81BD"/>
              </a:buClr>
              <a:buSzPct val="70000"/>
              <a:defRPr/>
            </a:pPr>
            <a:r>
              <a:rPr lang="es-ES_tradnl" b="1" dirty="0">
                <a:solidFill>
                  <a:srgbClr val="0070C0"/>
                </a:solidFill>
                <a:latin typeface="+mn-lt"/>
              </a:rPr>
              <a:t>En ausencia de fuerzas, un objeto en movimiento tiende a moverse en línea recta y siempre con la misma rapidez.</a:t>
            </a:r>
          </a:p>
        </p:txBody>
      </p:sp>
    </p:spTree>
    <p:extLst>
      <p:ext uri="{BB962C8B-B14F-4D97-AF65-F5344CB8AC3E}">
        <p14:creationId xmlns:p14="http://schemas.microsoft.com/office/powerpoint/2010/main" val="32320416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ADE105-7653-2B46-B389-84AAE1291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b="1" dirty="0">
                <a:solidFill>
                  <a:srgbClr val="0070C0"/>
                </a:solidFill>
              </a:rPr>
              <a:t>Tercera ley de Newton o ley de acción y</a:t>
            </a:r>
            <a:br>
              <a:rPr lang="es-CL" b="1" dirty="0">
                <a:solidFill>
                  <a:srgbClr val="0070C0"/>
                </a:solidFill>
              </a:rPr>
            </a:br>
            <a:r>
              <a:rPr lang="es-CL" b="1" dirty="0">
                <a:solidFill>
                  <a:srgbClr val="0070C0"/>
                </a:solidFill>
              </a:rPr>
              <a:t>reacción</a:t>
            </a: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4205160D-E4D6-424A-9E02-D13944E7AA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4" y="2852936"/>
            <a:ext cx="8215312" cy="2073275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s-CL" sz="2800" dirty="0">
                <a:latin typeface="Kartika" panose="02020503030404060203" pitchFamily="18" charset="0"/>
                <a:cs typeface="Kartika" panose="02020503030404060203" pitchFamily="18" charset="0"/>
              </a:rPr>
              <a:t>"Para cada fuerza de acción hay siempre una fuerza reacción de igual magnitud pero en sentido opuesto”</a:t>
            </a:r>
          </a:p>
        </p:txBody>
      </p:sp>
    </p:spTree>
    <p:extLst>
      <p:ext uri="{BB962C8B-B14F-4D97-AF65-F5344CB8AC3E}">
        <p14:creationId xmlns:p14="http://schemas.microsoft.com/office/powerpoint/2010/main" val="37510710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7B7A68-1229-774F-B8AE-E0E455E14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b="1" dirty="0">
                <a:solidFill>
                  <a:srgbClr val="0070C0"/>
                </a:solidFill>
              </a:rPr>
              <a:t>Para tener en cuenta</a:t>
            </a:r>
            <a:endParaRPr lang="es-CL" b="1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D14A61-D2F2-8C4B-98A4-5FDEA6A82A4B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endParaRPr lang="es-CL" dirty="0"/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dirty="0">
                <a:solidFill>
                  <a:srgbClr val="0070C0"/>
                </a:solidFill>
              </a:rPr>
              <a:t>La tercera ley de Newton describe la relación entre dos fuerzas en una interacción.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dirty="0">
                <a:solidFill>
                  <a:srgbClr val="0070C0"/>
                </a:solidFill>
              </a:rPr>
              <a:t>Una fuerza se llama fuerza de acción.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dirty="0">
                <a:solidFill>
                  <a:srgbClr val="0070C0"/>
                </a:solidFill>
              </a:rPr>
              <a:t>La otra fuerza que se llama la fuerza de reacción.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dirty="0">
                <a:solidFill>
                  <a:srgbClr val="0070C0"/>
                </a:solidFill>
              </a:rPr>
              <a:t>Una fuerza no existe sin la otra.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dirty="0">
                <a:solidFill>
                  <a:srgbClr val="0070C0"/>
                </a:solidFill>
              </a:rPr>
              <a:t>Los pares acción y reacción son iguales en tamaño y actúan en dirección opuesta.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dirty="0">
                <a:solidFill>
                  <a:srgbClr val="0070C0"/>
                </a:solidFill>
              </a:rPr>
              <a:t>Se producen al mismo tiempo (simultáneamente).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s-CL" dirty="0">
                <a:solidFill>
                  <a:srgbClr val="0070C0"/>
                </a:solidFill>
              </a:rPr>
              <a:t>Y actúan sobre cuerpos (sistemas) distintos que se encuentran interactuando.</a:t>
            </a:r>
          </a:p>
        </p:txBody>
      </p:sp>
    </p:spTree>
    <p:extLst>
      <p:ext uri="{BB962C8B-B14F-4D97-AF65-F5344CB8AC3E}">
        <p14:creationId xmlns:p14="http://schemas.microsoft.com/office/powerpoint/2010/main" val="195917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E6B7F586-C476-3144-8904-F0D5A7312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952" y="342002"/>
            <a:ext cx="8307387" cy="966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s-ES" sz="2000" b="1" dirty="0">
                <a:solidFill>
                  <a:srgbClr val="0070C0"/>
                </a:solidFill>
                <a:latin typeface="+mn-lt"/>
                <a:cs typeface="+mn-cs"/>
              </a:rPr>
              <a:t>Cuando la (fuerza de) acción de A se ejerce sobre B, simultáneamente la (fuerza de) reacción de B se ejerce sobre A.</a:t>
            </a:r>
          </a:p>
        </p:txBody>
      </p:sp>
      <p:pic>
        <p:nvPicPr>
          <p:cNvPr id="5" name="Picture 4" descr="CPPE-Ch7-3_p109-Car1">
            <a:extLst>
              <a:ext uri="{FF2B5EF4-FFF2-40B4-BE49-F238E27FC236}">
                <a16:creationId xmlns:a16="http://schemas.microsoft.com/office/drawing/2014/main" id="{E5996CF4-D2CE-0141-913B-62A94F331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52" y="2640012"/>
            <a:ext cx="4570413" cy="105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PPE-Ch7-3_p109-Pisa1">
            <a:extLst>
              <a:ext uri="{FF2B5EF4-FFF2-40B4-BE49-F238E27FC236}">
                <a16:creationId xmlns:a16="http://schemas.microsoft.com/office/drawing/2014/main" id="{BC12FF86-0A66-4B4E-8B05-0DEE80EAF6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78552" y="2182812"/>
            <a:ext cx="3656013" cy="148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CPPE-Ch7-3_p109-Rckt1">
            <a:extLst>
              <a:ext uri="{FF2B5EF4-FFF2-40B4-BE49-F238E27FC236}">
                <a16:creationId xmlns:a16="http://schemas.microsoft.com/office/drawing/2014/main" id="{F1D5B26E-8164-0940-9409-A0E5D3122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5752" y="4545012"/>
            <a:ext cx="548481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5 CuadroTexto">
            <a:extLst>
              <a:ext uri="{FF2B5EF4-FFF2-40B4-BE49-F238E27FC236}">
                <a16:creationId xmlns:a16="http://schemas.microsoft.com/office/drawing/2014/main" id="{725B6757-90BD-F645-A7B1-2F9AE78E0431}"/>
              </a:ext>
            </a:extLst>
          </p:cNvPr>
          <p:cNvSpPr txBox="1"/>
          <p:nvPr/>
        </p:nvSpPr>
        <p:spPr>
          <a:xfrm>
            <a:off x="4532440" y="6445250"/>
            <a:ext cx="4608512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1200" dirty="0">
                <a:solidFill>
                  <a:schemeClr val="tx2"/>
                </a:solidFill>
                <a:latin typeface="+mn-lt"/>
                <a:cs typeface="+mn-cs"/>
              </a:rPr>
              <a:t>Figura tomada de:  </a:t>
            </a:r>
          </a:p>
          <a:p>
            <a:pPr>
              <a:defRPr/>
            </a:pPr>
            <a:r>
              <a:rPr lang="es-ES" sz="1200" dirty="0">
                <a:solidFill>
                  <a:schemeClr val="tx2"/>
                </a:solidFill>
                <a:latin typeface="+mn-lt"/>
                <a:cs typeface="+mn-cs"/>
              </a:rPr>
              <a:t>Física Conceptual Novena edición, </a:t>
            </a:r>
            <a:r>
              <a:rPr lang="es-ES" sz="1200" dirty="0">
                <a:solidFill>
                  <a:schemeClr val="tx2"/>
                </a:solidFill>
              </a:rPr>
              <a:t>Paul </a:t>
            </a:r>
            <a:r>
              <a:rPr lang="es-ES" sz="1200" dirty="0" err="1">
                <a:solidFill>
                  <a:schemeClr val="tx2"/>
                </a:solidFill>
              </a:rPr>
              <a:t>Hewitt</a:t>
            </a:r>
            <a:r>
              <a:rPr lang="es-ES" sz="1200" dirty="0">
                <a:solidFill>
                  <a:schemeClr val="tx2"/>
                </a:solidFill>
              </a:rPr>
              <a:t> ,</a:t>
            </a:r>
            <a:r>
              <a:rPr lang="es-ES" sz="1200" dirty="0">
                <a:solidFill>
                  <a:schemeClr val="tx2"/>
                </a:solidFill>
                <a:latin typeface="+mn-lt"/>
                <a:cs typeface="+mn-cs"/>
              </a:rPr>
              <a:t> </a:t>
            </a:r>
            <a:r>
              <a:rPr lang="es-ES" sz="1200" dirty="0" err="1">
                <a:solidFill>
                  <a:schemeClr val="tx2"/>
                </a:solidFill>
                <a:latin typeface="+mn-lt"/>
                <a:cs typeface="+mn-cs"/>
              </a:rPr>
              <a:t>Addison</a:t>
            </a:r>
            <a:r>
              <a:rPr lang="es-ES" sz="1200" dirty="0">
                <a:solidFill>
                  <a:schemeClr val="tx2"/>
                </a:solidFill>
                <a:latin typeface="+mn-lt"/>
                <a:cs typeface="+mn-cs"/>
              </a:rPr>
              <a:t> </a:t>
            </a:r>
            <a:r>
              <a:rPr lang="es-ES" sz="1200" dirty="0" err="1">
                <a:solidFill>
                  <a:schemeClr val="tx2"/>
                </a:solidFill>
                <a:latin typeface="+mn-lt"/>
                <a:cs typeface="+mn-cs"/>
              </a:rPr>
              <a:t>Wesley</a:t>
            </a:r>
            <a:r>
              <a:rPr lang="es-ES" sz="1200" dirty="0">
                <a:solidFill>
                  <a:schemeClr val="tx2"/>
                </a:solidFill>
                <a:latin typeface="+mn-lt"/>
                <a:cs typeface="+mn-cs"/>
              </a:rPr>
              <a:t> </a:t>
            </a:r>
          </a:p>
        </p:txBody>
      </p: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C230DBD0-9FCD-724C-AABA-44FDC1EC5C69}"/>
              </a:ext>
            </a:extLst>
          </p:cNvPr>
          <p:cNvCxnSpPr>
            <a:cxnSpLocks/>
          </p:cNvCxnSpPr>
          <p:nvPr/>
        </p:nvCxnSpPr>
        <p:spPr>
          <a:xfrm>
            <a:off x="1979712" y="3356992"/>
            <a:ext cx="576064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85B0C143-01F2-9146-BFBC-AEC8D6FA811B}"/>
              </a:ext>
            </a:extLst>
          </p:cNvPr>
          <p:cNvCxnSpPr>
            <a:cxnSpLocks/>
          </p:cNvCxnSpPr>
          <p:nvPr/>
        </p:nvCxnSpPr>
        <p:spPr>
          <a:xfrm flipV="1">
            <a:off x="6660232" y="3212976"/>
            <a:ext cx="0" cy="36004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6413C05F-620D-A848-AE47-71C784CDB185}"/>
              </a:ext>
            </a:extLst>
          </p:cNvPr>
          <p:cNvCxnSpPr>
            <a:cxnSpLocks/>
          </p:cNvCxnSpPr>
          <p:nvPr/>
        </p:nvCxnSpPr>
        <p:spPr>
          <a:xfrm>
            <a:off x="3635896" y="5013176"/>
            <a:ext cx="576064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8946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0A3245-1BF1-DD4C-ACF9-06CF289F3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b="1" dirty="0">
                <a:solidFill>
                  <a:srgbClr val="0070C0"/>
                </a:solidFill>
              </a:rPr>
              <a:t>Observemos los siguientes enlaces.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4621396-1D71-C547-BDB2-EEED624B1599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s-CL" dirty="0">
                <a:solidFill>
                  <a:srgbClr val="0070C0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http://laplace.ucv.cl/GuiasLiceos/07-Newton_tercera_ley/Videos/TERCERA_LEY_DE_NEWTON-alumnos_que_se_empujan_sobre_patinetas_1_a_1/movimiento.html</a:t>
            </a:r>
            <a:endParaRPr lang="es-CL" dirty="0">
              <a:solidFill>
                <a:srgbClr val="0070C0"/>
              </a:solidFill>
            </a:endParaRPr>
          </a:p>
          <a:p>
            <a:pPr marL="114300" indent="0">
              <a:buNone/>
            </a:pPr>
            <a:endParaRPr lang="es-CL" dirty="0">
              <a:solidFill>
                <a:srgbClr val="0070C0"/>
              </a:solidFill>
            </a:endParaRPr>
          </a:p>
          <a:p>
            <a:r>
              <a:rPr lang="es-CL" dirty="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http://laplace.ucv.cl/GuiasLiceos/07-Newton_tercera_ley/Videos/TERCERA_LEY_DE_NEWTON-alumnos_que_se_empujan_sobre_patinetas_1_a_2/movimiento.html</a:t>
            </a:r>
            <a:endParaRPr lang="es-CL" dirty="0">
              <a:solidFill>
                <a:srgbClr val="0070C0"/>
              </a:solidFill>
            </a:endParaRPr>
          </a:p>
          <a:p>
            <a:pPr marL="114300" indent="0">
              <a:buNone/>
            </a:pPr>
            <a:endParaRPr lang="es-CL" dirty="0">
              <a:solidFill>
                <a:srgbClr val="0070C0"/>
              </a:solidFill>
            </a:endParaRPr>
          </a:p>
          <a:p>
            <a:r>
              <a:rPr lang="es-CL" dirty="0">
                <a:solidFill>
                  <a:srgbClr val="0070C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http://laplace.ucv.cl/GuiasLiceos/07-Newton_tercera_ley/Videos/TERCERA_LEY_DE_NEWTON-globo_que_expulsa_agua/movimiento.html</a:t>
            </a:r>
            <a:endParaRPr lang="es-CL" dirty="0">
              <a:solidFill>
                <a:srgbClr val="0070C0"/>
              </a:solidFill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989711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os 3">
    <a:dk1>
      <a:srgbClr val="000000"/>
    </a:dk1>
    <a:lt1>
      <a:srgbClr val="FFFFFF"/>
    </a:lt1>
    <a:dk2>
      <a:srgbClr val="FFFFFF"/>
    </a:dk2>
    <a:lt2>
      <a:srgbClr val="EBDDC3"/>
    </a:lt2>
    <a:accent1>
      <a:srgbClr val="F4B637"/>
    </a:accent1>
    <a:accent2>
      <a:srgbClr val="293655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F9108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835</TotalTime>
  <Words>679</Words>
  <Application>Microsoft Macintosh PowerPoint</Application>
  <PresentationFormat>Presentación en pantalla (4:3)</PresentationFormat>
  <Paragraphs>52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6" baseType="lpstr">
      <vt:lpstr>Gulim</vt:lpstr>
      <vt:lpstr>Arial</vt:lpstr>
      <vt:lpstr>Calibri</vt:lpstr>
      <vt:lpstr>Cambria Math</vt:lpstr>
      <vt:lpstr>CMU Serif Roman</vt:lpstr>
      <vt:lpstr>Gujarati MT</vt:lpstr>
      <vt:lpstr>Kartika</vt:lpstr>
      <vt:lpstr>Tw Cen MT</vt:lpstr>
      <vt:lpstr>Wingdings</vt:lpstr>
      <vt:lpstr>Wingdings 2</vt:lpstr>
      <vt:lpstr>Intermedio</vt:lpstr>
      <vt:lpstr>Presentación de PowerPoint</vt:lpstr>
      <vt:lpstr>OBJETIVOS DE LA UNIDAD</vt:lpstr>
      <vt:lpstr>Objetivos de la clase</vt:lpstr>
      <vt:lpstr>¿Qué se necesita para que un cuerpo esté en movimiento? </vt:lpstr>
      <vt:lpstr>¿Fuerza?</vt:lpstr>
      <vt:lpstr>ALGUNOS EJEMPLOS DE FUERZAS APLICADAS.</vt:lpstr>
      <vt:lpstr>LEYES DE NEWTON</vt:lpstr>
      <vt:lpstr>Presentación de PowerPoint</vt:lpstr>
      <vt:lpstr>Primera ley de Newton o ley de inercia</vt:lpstr>
      <vt:lpstr>Cuerpos en reposo tienden a mantenerse en reposo.</vt:lpstr>
      <vt:lpstr>Cuerpos en movimiento</vt:lpstr>
      <vt:lpstr>Tercera ley de Newton o ley de acción y reacción</vt:lpstr>
      <vt:lpstr>Para tener en cuenta</vt:lpstr>
      <vt:lpstr>Presentación de PowerPoint</vt:lpstr>
      <vt:lpstr>Observemos los siguientes enlaces.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 de Microsoft Office</dc:creator>
  <cp:lastModifiedBy>Hector Jaime</cp:lastModifiedBy>
  <cp:revision>23</cp:revision>
  <dcterms:created xsi:type="dcterms:W3CDTF">2017-03-10T12:20:45Z</dcterms:created>
  <dcterms:modified xsi:type="dcterms:W3CDTF">2024-04-29T14:05:25Z</dcterms:modified>
</cp:coreProperties>
</file>