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7375" r:id="rId1"/>
    <p:sldMasterId id="2147488224" r:id="rId2"/>
  </p:sldMasterIdLst>
  <p:notesMasterIdLst>
    <p:notesMasterId r:id="rId21"/>
  </p:notesMasterIdLst>
  <p:handoutMasterIdLst>
    <p:handoutMasterId r:id="rId22"/>
  </p:handoutMasterIdLst>
  <p:sldIdLst>
    <p:sldId id="516" r:id="rId3"/>
    <p:sldId id="558" r:id="rId4"/>
    <p:sldId id="581" r:id="rId5"/>
    <p:sldId id="591" r:id="rId6"/>
    <p:sldId id="560" r:id="rId7"/>
    <p:sldId id="583" r:id="rId8"/>
    <p:sldId id="562" r:id="rId9"/>
    <p:sldId id="590" r:id="rId10"/>
    <p:sldId id="570" r:id="rId11"/>
    <p:sldId id="593" r:id="rId12"/>
    <p:sldId id="584" r:id="rId13"/>
    <p:sldId id="587" r:id="rId14"/>
    <p:sldId id="566" r:id="rId15"/>
    <p:sldId id="561" r:id="rId16"/>
    <p:sldId id="592" r:id="rId17"/>
    <p:sldId id="594" r:id="rId18"/>
    <p:sldId id="586" r:id="rId19"/>
    <p:sldId id="571" r:id="rId20"/>
  </p:sldIdLst>
  <p:sldSz cx="9144000" cy="6858000" type="screen4x3"/>
  <p:notesSz cx="7010400" cy="92964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C64D"/>
    <a:srgbClr val="00FF00"/>
    <a:srgbClr val="FF9900"/>
    <a:srgbClr val="100A88"/>
    <a:srgbClr val="A3019B"/>
    <a:srgbClr val="FF00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7" autoAdjust="0"/>
    <p:restoredTop sz="93651" autoAdjust="0"/>
  </p:normalViewPr>
  <p:slideViewPr>
    <p:cSldViewPr>
      <p:cViewPr varScale="1">
        <p:scale>
          <a:sx n="98" d="100"/>
          <a:sy n="98" d="100"/>
        </p:scale>
        <p:origin x="-2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>
                <a:solidFill>
                  <a:schemeClr val="bg1"/>
                </a:solidFill>
              </a:rPr>
              <a:t>DOCENTES</a:t>
            </a: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DOCENTES</c:v>
                </c:pt>
              </c:strCache>
            </c:strRef>
          </c:tx>
          <c:cat>
            <c:strRef>
              <c:f>Hoja1!$A$2:$A$4</c:f>
              <c:strCache>
                <c:ptCount val="3"/>
                <c:pt idx="0">
                  <c:v>SIN CURSO</c:v>
                </c:pt>
                <c:pt idx="1">
                  <c:v>CCP</c:v>
                </c:pt>
                <c:pt idx="2">
                  <c:v>CCP OAC</c:v>
                </c:pt>
              </c:strCache>
            </c:strRef>
          </c:cat>
          <c:val>
            <c:numRef>
              <c:f>Hoja1!$B$2:$B$4</c:f>
              <c:numCache>
                <c:formatCode>General</c:formatCode>
                <c:ptCount val="3"/>
                <c:pt idx="0">
                  <c:v>21</c:v>
                </c:pt>
                <c:pt idx="1">
                  <c:v>14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s-CL"/>
          </a:p>
        </c:txPr>
      </c:legendEntry>
      <c:legendEntry>
        <c:idx val="1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s-CL"/>
          </a:p>
        </c:txPr>
      </c:legendEntry>
      <c:legendEntry>
        <c:idx val="2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s-CL"/>
          </a:p>
        </c:txPr>
      </c:legendEntry>
      <c:layout/>
      <c:overlay val="0"/>
    </c:legend>
    <c:plotVisOnly val="1"/>
    <c:dispBlanksAs val="gap"/>
    <c:showDLblsOverMax val="0"/>
  </c:chart>
  <c:spPr>
    <a:ln>
      <a:solidFill>
        <a:schemeClr val="bg1"/>
      </a:solidFill>
    </a:ln>
  </c:spPr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649B31B-F6BC-405E-8E02-AD3485D99CF4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0386285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0CE8633-2885-4D64-B342-1609C262FF9D}" type="datetimeFigureOut">
              <a:rPr lang="es-CL"/>
              <a:pPr>
                <a:defRPr/>
              </a:pPr>
              <a:t>25-07-2022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s-C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723EF1-022C-49AC-9A2F-294FC7EF1690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8302542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E8E4EADA-9A14-40D3-850D-6B3FB3CDF5AC}" type="slidenum">
              <a:rPr lang="es-CL" smtClean="0">
                <a:solidFill>
                  <a:srgbClr val="000000"/>
                </a:solidFill>
              </a:rPr>
              <a:pPr/>
              <a:t>14</a:t>
            </a:fld>
            <a:endParaRPr lang="es-CL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E8E4EADA-9A14-40D3-850D-6B3FB3CDF5AC}" type="slidenum">
              <a:rPr lang="es-CL" smtClean="0">
                <a:solidFill>
                  <a:srgbClr val="000000"/>
                </a:solidFill>
              </a:rPr>
              <a:pPr/>
              <a:t>15</a:t>
            </a:fld>
            <a:endParaRPr lang="es-CL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E8E4EADA-9A14-40D3-850D-6B3FB3CDF5AC}" type="slidenum">
              <a:rPr lang="es-CL" smtClean="0">
                <a:solidFill>
                  <a:srgbClr val="000000"/>
                </a:solidFill>
              </a:rPr>
              <a:pPr/>
              <a:t>16</a:t>
            </a:fld>
            <a:endParaRPr lang="es-CL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C576A79-128A-4F92-AEF4-64C94B2DB512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B2846FCD-CDA0-49E1-A034-1610C16A3D5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857420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052694D-1677-4819-A21A-A06F18B70314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50E3B9F0-219D-4278-BA93-8CCA60641DB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818076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19A1216-F558-4D9C-9152-C636443DCB2D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AF681E3C-26B0-4F7C-8F84-B9591E7B25B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12798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C637DE3-0038-47E9-A3A6-49A31CE38E5D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B7F5D549-C2A1-4161-8A34-562CC2443D5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760958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05BD668-056B-498C-A5B2-034C5374ABF3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D1AE966A-E154-4185-9BE4-9BED74BCE9F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09185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59C0702-69C4-42C2-AC38-F229345CA057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868F04BD-E791-4349-AC6D-FC6B55C0D34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729899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6BB5C33-E706-4059-864E-4CD4384BE436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066DD12B-B335-479B-9BEB-96B299A48D7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195044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2428240-6EC4-4AA4-903F-4222B75CF87E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0B2E58AE-B5C7-4768-9907-36BE8CE3985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82025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27BD44B-DDBA-4E99-9CC3-4DF6069EA72B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AE6B39FC-BE06-458B-A5EF-A782BAEF05D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268311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6C9DA3A-07B7-492A-8405-62372F524436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CA545A3B-333C-4109-BD00-FA9A26E0AEA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52681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9D39F02-7244-4F04-A263-5AD331E907A2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charset="0"/>
              </a:defRPr>
            </a:lvl1pPr>
          </a:lstStyle>
          <a:p>
            <a:pPr>
              <a:defRPr/>
            </a:pPr>
            <a:fld id="{58A8BE7B-F03A-40EC-B4CE-A87A966D7D3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304599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59539C4-EF7B-4E2C-9DC1-C7061B4E5153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733FB5B-960E-4B29-8DE8-E66A4657E6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91621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63B7A3-01C4-4250-B2F4-F69F80410DFE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A8C87F-AD86-473A-AC57-3302B1F0D6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1895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EB418B-DC0D-4753-B61A-9DA18D201C4E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C099A3-A994-4C73-90F5-D635697AA4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7448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0A19BE-5419-4D20-B8AA-B54AE24AE5AE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DB1799E-9419-405D-98E6-F2599307D2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5361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AE8C8F-3537-4776-B673-FADDE447827E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4F57A8-1B3C-44A7-A067-15CBEB005E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0601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1F39898-82B8-40E0-805D-3F8AFE326474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0170CA-7D22-4EDB-BF2C-DD036F52E3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44283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2AF1EE-4863-46B9-B8F2-0B04420D0529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5C1059A-6696-4E24-99A0-4A2D3877E4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07778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EE1DBD9-D7AC-4042-8AC4-17BC112D045A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F6C955-CF4F-4393-A5B0-35F11EDC22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17687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17CDC7-1F6D-4A39-81ED-6A4673CE5CD4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AFE4858-F8EC-4C54-8933-19C9FB3AEA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70454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541DEF-743D-489A-A628-A00FA56D2CAF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2FB3FE-7432-4E94-AB7F-4EDADBDFC5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95970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18F112-4D08-410C-A5BB-B9AA88768359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308582A-359C-47EC-B98C-895ED1EB5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8933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25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 smtClean="0"/>
              <a:t>Clic para editar título</a:t>
            </a:r>
            <a:endParaRPr lang="es-ES" altLang="es-CL" smtClean="0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 smtClean="0"/>
              <a:t>Haga clic para modificar el estilo de texto del patrón</a:t>
            </a:r>
          </a:p>
          <a:p>
            <a:pPr lvl="1"/>
            <a:r>
              <a:rPr lang="es-ES_tradnl" altLang="es-CL" smtClean="0"/>
              <a:t>Segundo nivel</a:t>
            </a:r>
          </a:p>
          <a:p>
            <a:pPr lvl="2"/>
            <a:r>
              <a:rPr lang="es-ES_tradnl" altLang="es-CL" smtClean="0"/>
              <a:t>Tercer nivel</a:t>
            </a:r>
          </a:p>
          <a:p>
            <a:pPr lvl="3"/>
            <a:r>
              <a:rPr lang="es-ES_tradnl" altLang="es-CL" smtClean="0"/>
              <a:t>Cuarto nivel</a:t>
            </a:r>
          </a:p>
          <a:p>
            <a:pPr lvl="4"/>
            <a:r>
              <a:rPr lang="es-ES_tradnl" altLang="es-CL" smtClean="0"/>
              <a:t>Quinto nivel</a:t>
            </a:r>
            <a:endParaRPr lang="es-ES" altLang="es-CL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572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5375016F-893B-4170-B607-0C7BE206E022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defTabSz="457200" eaLnBrk="1" hangingPunct="1">
              <a:defRPr sz="1200">
                <a:solidFill>
                  <a:srgbClr val="898989"/>
                </a:solidFill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32FC0E15-D681-4577-BAC3-332588ED16F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94" r:id="rId1"/>
    <p:sldLayoutId id="2147489095" r:id="rId2"/>
    <p:sldLayoutId id="2147489096" r:id="rId3"/>
    <p:sldLayoutId id="2147489097" r:id="rId4"/>
    <p:sldLayoutId id="2147489098" r:id="rId5"/>
    <p:sldLayoutId id="2147489099" r:id="rId6"/>
    <p:sldLayoutId id="2147489100" r:id="rId7"/>
    <p:sldLayoutId id="2147489101" r:id="rId8"/>
    <p:sldLayoutId id="2147489102" r:id="rId9"/>
    <p:sldLayoutId id="2147489103" r:id="rId10"/>
    <p:sldLayoutId id="2147489104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25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 smtClean="0"/>
              <a:t>Clic para editar título</a:t>
            </a:r>
            <a:endParaRPr lang="es-ES" altLang="es-CL" smtClean="0"/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 smtClean="0"/>
              <a:t>Haga clic para modificar el estilo de texto del patrón</a:t>
            </a:r>
          </a:p>
          <a:p>
            <a:pPr lvl="1"/>
            <a:r>
              <a:rPr lang="es-ES_tradnl" altLang="es-CL" smtClean="0"/>
              <a:t>Segundo nivel</a:t>
            </a:r>
          </a:p>
          <a:p>
            <a:pPr lvl="2"/>
            <a:r>
              <a:rPr lang="es-ES_tradnl" altLang="es-CL" smtClean="0"/>
              <a:t>Tercer nivel</a:t>
            </a:r>
          </a:p>
          <a:p>
            <a:pPr lvl="3"/>
            <a:r>
              <a:rPr lang="es-ES_tradnl" altLang="es-CL" smtClean="0"/>
              <a:t>Cuarto nivel</a:t>
            </a:r>
          </a:p>
          <a:p>
            <a:pPr lvl="4"/>
            <a:r>
              <a:rPr lang="es-ES_tradnl" altLang="es-CL" smtClean="0"/>
              <a:t>Quinto nivel</a:t>
            </a:r>
            <a:endParaRPr lang="es-ES" altLang="es-CL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572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BB9FD6A4-313B-4C20-8170-C7C94A28A87C}" type="datetimeFigureOut">
              <a:rPr lang="es-ES"/>
              <a:pPr>
                <a:defRPr/>
              </a:pPr>
              <a:t>25/07/2022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572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872B9397-06B0-4B91-B549-8101759881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105" r:id="rId1"/>
    <p:sldLayoutId id="2147489106" r:id="rId2"/>
    <p:sldLayoutId id="2147489107" r:id="rId3"/>
    <p:sldLayoutId id="2147489108" r:id="rId4"/>
    <p:sldLayoutId id="2147489109" r:id="rId5"/>
    <p:sldLayoutId id="2147489110" r:id="rId6"/>
    <p:sldLayoutId id="2147489111" r:id="rId7"/>
    <p:sldLayoutId id="2147489112" r:id="rId8"/>
    <p:sldLayoutId id="2147489113" r:id="rId9"/>
    <p:sldLayoutId id="2147489114" r:id="rId10"/>
    <p:sldLayoutId id="2147489115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f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26" Type="http://schemas.openxmlformats.org/officeDocument/2006/relationships/image" Target="../media/image33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5" Type="http://schemas.openxmlformats.org/officeDocument/2006/relationships/image" Target="../media/image32.png"/><Relationship Id="rId2" Type="http://schemas.openxmlformats.org/officeDocument/2006/relationships/image" Target="../media/image2.png"/><Relationship Id="rId16" Type="http://schemas.openxmlformats.org/officeDocument/2006/relationships/image" Target="../media/image28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3.tiff"/><Relationship Id="rId24" Type="http://schemas.openxmlformats.org/officeDocument/2006/relationships/image" Target="../media/image40.sv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tiff"/><Relationship Id="rId19" Type="http://schemas.openxmlformats.org/officeDocument/2006/relationships/image" Target="../media/image31.png"/><Relationship Id="rId4" Type="http://schemas.openxmlformats.org/officeDocument/2006/relationships/image" Target="../media/image16.emf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.png"/><Relationship Id="rId7" Type="http://schemas.openxmlformats.org/officeDocument/2006/relationships/image" Target="../media/image4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10" Type="http://schemas.openxmlformats.org/officeDocument/2006/relationships/slide" Target="slide16.xml"/><Relationship Id="rId4" Type="http://schemas.openxmlformats.org/officeDocument/2006/relationships/slide" Target="slide14.xml"/><Relationship Id="rId9" Type="http://schemas.openxmlformats.org/officeDocument/2006/relationships/slide" Target="slide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slide" Target="slide9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5" Type="http://schemas.openxmlformats.org/officeDocument/2006/relationships/slide" Target="slide9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1.xml"/><Relationship Id="rId5" Type="http://schemas.openxmlformats.org/officeDocument/2006/relationships/slide" Target="slide9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3.png"/><Relationship Id="rId7" Type="http://schemas.openxmlformats.org/officeDocument/2006/relationships/image" Target="../media/image5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Relationship Id="rId9" Type="http://schemas.openxmlformats.org/officeDocument/2006/relationships/image" Target="../media/image5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/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sp>
        <p:nvSpPr>
          <p:cNvPr id="6" name="Proceso alternativo 7">
            <a:extLst/>
          </p:cNvPr>
          <p:cNvSpPr/>
          <p:nvPr/>
        </p:nvSpPr>
        <p:spPr>
          <a:xfrm flipV="1">
            <a:off x="0" y="6286789"/>
            <a:ext cx="9144000" cy="4571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25606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25619" name="Rectángulo 7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n-US" altLang="es-CL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25620" name="Rectángulo 8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HONOR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sp>
          <p:nvSpPr>
            <p:cNvPr id="25621" name="Rectángulo 9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LEALTAD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sp>
          <p:nvSpPr>
            <p:cNvPr id="25622" name="Rectángulo 10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VALENTÍA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sp>
          <p:nvSpPr>
            <p:cNvPr id="25623" name="Rectángulo 11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INTEGRIDAD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sp>
          <p:nvSpPr>
            <p:cNvPr id="25624" name="Rectángulo 12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DEBER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cxnSp>
          <p:nvCxnSpPr>
            <p:cNvPr id="14" name="Conector recto 13">
              <a:extLst/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Proceso alternativo 5">
            <a:extLst/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  <a:cs typeface="+mn-cs"/>
            </a:endParaRPr>
          </a:p>
        </p:txBody>
      </p:sp>
      <p:pic>
        <p:nvPicPr>
          <p:cNvPr id="25610" name="Imagen 15" descr="ESCUDO ARMADA-0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Imagen 16" descr="ESCUDO SHOA-0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-32287" y="1844824"/>
            <a:ext cx="9143999" cy="1242174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lIns="92075" tIns="46038" rIns="92075" bIns="46038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600" b="1" dirty="0">
                <a:ln w="50800"/>
                <a:solidFill>
                  <a:schemeClr val="bg1"/>
                </a:solidFill>
              </a:rPr>
              <a:t>SERVICIO HIDROGRÁFICO Y OCEANOGRÁFICO DE LA ARMADA</a:t>
            </a:r>
          </a:p>
        </p:txBody>
      </p:sp>
      <p:sp>
        <p:nvSpPr>
          <p:cNvPr id="19" name="AutoShape 2">
            <a:extLst/>
          </p:cNvPr>
          <p:cNvSpPr>
            <a:spLocks noChangeArrowheads="1"/>
          </p:cNvSpPr>
          <p:nvPr/>
        </p:nvSpPr>
        <p:spPr bwMode="auto">
          <a:xfrm>
            <a:off x="1475656" y="3717032"/>
            <a:ext cx="5932478" cy="864096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lIns="92075" tIns="46038" rIns="92075" bIns="46038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b="1" dirty="0">
                <a:ln w="50800"/>
                <a:solidFill>
                  <a:schemeClr val="bg1"/>
                </a:solidFill>
              </a:rPr>
              <a:t>Centro de Instrucción</a:t>
            </a:r>
            <a:endParaRPr lang="es-CL" sz="3200" b="1" dirty="0">
              <a:ln w="50800"/>
              <a:solidFill>
                <a:schemeClr val="bg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>
                <a:ln w="50800"/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5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Y ORGANIZACIÓN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6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662906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 smtClean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7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9164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8" name="27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9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800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26629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sp>
        <p:nvSpPr>
          <p:cNvPr id="12" name="Proceso alternativo 7">
            <a:extLst>
              <a:ext uri="{FF2B5EF4-FFF2-40B4-BE49-F238E27FC236}"/>
            </a:extLst>
          </p:cNvPr>
          <p:cNvSpPr/>
          <p:nvPr/>
        </p:nvSpPr>
        <p:spPr>
          <a:xfrm flipV="1">
            <a:off x="0" y="6286789"/>
            <a:ext cx="9144000" cy="4571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26635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26646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26647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6648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6649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6650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6651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5 Marcador de contenido"/>
          <p:cNvSpPr txBox="1">
            <a:spLocks/>
          </p:cNvSpPr>
          <p:nvPr/>
        </p:nvSpPr>
        <p:spPr>
          <a:xfrm>
            <a:off x="323850" y="1277466"/>
            <a:ext cx="8496300" cy="3231654"/>
          </a:xfrm>
          <a:prstGeom prst="rect">
            <a:avLst/>
          </a:prstGeom>
          <a:extLst/>
        </p:spPr>
        <p:txBody>
          <a:bodyPr>
            <a:sp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_tradnl" sz="1600" dirty="0" smtClean="0">
                <a:ln w="11430"/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Formar e instruir Oficiales, nacionales y extranjeros, en las especialidades de Hidrografía y Oceanografía. Asimismo, formar especialistas en Hidrografía y Oceanografía y Artes Gráficas para Gente de Mar, destinados a satisfacer las necesidades operativas y técnicas Institucionales.</a:t>
            </a:r>
          </a:p>
          <a:p>
            <a:pPr marL="0" lvl="1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 sz="1600" dirty="0" smtClean="0">
              <a:ln w="11430"/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 sz="1600" dirty="0" smtClean="0">
              <a:ln w="11430"/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marL="342900" lvl="1" indent="-3429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_tradnl" sz="1600" dirty="0" smtClean="0">
                <a:ln w="11430"/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Proporcionar capacitación permanente al personal involucrado en las áreas propias de su competencia, de acuerdo con las necesidades profesionales y técnicas para el cumplimiento de las tareas, planes y proyectos del SHOA.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sz="1800" dirty="0" smtClean="0">
              <a:ln w="11430"/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sz="1800" dirty="0" smtClean="0">
              <a:ln w="11430"/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sz="2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37" name="Picture 24" descr="C:\Users\rhu15\Desktop\Documents\2019\Fotos\Sondaje Monohaz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3"/>
            <a:ext cx="279082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26" descr="C:\Users\rhu15\Desktop\Documents\2019\Fotos\2do. Mc. Hd. Oc.  Uso Estación Total 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77073"/>
            <a:ext cx="328295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 Y ORGANIZACIÓN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 smtClean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  <a:endParaRPr lang="es-ES" sz="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5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6" name="25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7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sp>
        <p:nvSpPr>
          <p:cNvPr id="26645" name="19 Rectángulo"/>
          <p:cNvSpPr>
            <a:spLocks noChangeArrowheads="1"/>
          </p:cNvSpPr>
          <p:nvPr/>
        </p:nvSpPr>
        <p:spPr bwMode="auto">
          <a:xfrm>
            <a:off x="931863" y="679450"/>
            <a:ext cx="7204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/>
          <a:p>
            <a:pPr algn="ctr" eaLnBrk="1" hangingPunct="1"/>
            <a:r>
              <a:rPr lang="es-ES" altLang="es-CL" sz="2400">
                <a:solidFill>
                  <a:schemeClr val="bg1"/>
                </a:solidFill>
                <a:ea typeface="Avenir Roman"/>
                <a:cs typeface="Avenir Roman"/>
              </a:rPr>
              <a:t>MISIÓN </a:t>
            </a:r>
          </a:p>
        </p:txBody>
      </p:sp>
      <p:pic>
        <p:nvPicPr>
          <p:cNvPr id="28" name="Imagen 2">
            <a:extLst>
              <a:ext uri="{FF2B5EF4-FFF2-40B4-BE49-F238E27FC236}">
                <a16:creationId xmlns="" xmlns:a16="http://schemas.microsoft.com/office/drawing/2014/main" id="{5A2DEAF6-CF4E-BB4D-A564-D74BA9CAC02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46"/>
          <a:stretch/>
        </p:blipFill>
        <p:spPr>
          <a:xfrm>
            <a:off x="3186361" y="4077072"/>
            <a:ext cx="2537147" cy="1847851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800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27653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sp>
        <p:nvSpPr>
          <p:cNvPr id="12" name="Proceso alternativo 7">
            <a:extLst>
              <a:ext uri="{FF2B5EF4-FFF2-40B4-BE49-F238E27FC236}"/>
            </a:extLst>
          </p:cNvPr>
          <p:cNvSpPr/>
          <p:nvPr/>
        </p:nvSpPr>
        <p:spPr>
          <a:xfrm flipV="1">
            <a:off x="0" y="6286789"/>
            <a:ext cx="9144000" cy="4571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27659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27693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27694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7695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7696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7697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7698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 Y ORGANIZACIÓN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</a:p>
        </p:txBody>
      </p:sp>
      <p:sp>
        <p:nvSpPr>
          <p:cNvPr id="25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6" name="25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7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sp>
        <p:nvSpPr>
          <p:cNvPr id="29" name="AutoShape 13"/>
          <p:cNvSpPr>
            <a:spLocks noChangeArrowheads="1"/>
          </p:cNvSpPr>
          <p:nvPr/>
        </p:nvSpPr>
        <p:spPr bwMode="auto">
          <a:xfrm>
            <a:off x="2579688" y="4795838"/>
            <a:ext cx="935037" cy="511175"/>
          </a:xfrm>
          <a:prstGeom prst="roundRect">
            <a:avLst>
              <a:gd name="adj" fmla="val 16667"/>
            </a:avLst>
          </a:prstGeom>
          <a:ln w="6350"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JEFE DE CURSO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INSTRUCTOR</a:t>
            </a:r>
            <a:endParaRPr lang="es-CL" sz="9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" name="AutoShape 22"/>
          <p:cNvSpPr>
            <a:spLocks noChangeArrowheads="1"/>
          </p:cNvSpPr>
          <p:nvPr/>
        </p:nvSpPr>
        <p:spPr bwMode="auto">
          <a:xfrm>
            <a:off x="6600825" y="4775200"/>
            <a:ext cx="1028700" cy="525463"/>
          </a:xfrm>
          <a:prstGeom prst="roundRect">
            <a:avLst>
              <a:gd name="adj" fmla="val 16667"/>
            </a:avLst>
          </a:prstGeom>
          <a:ln w="6350"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 sz="1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BIBLIOTECA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1" name="AutoShape 26"/>
          <p:cNvSpPr>
            <a:spLocks noChangeArrowheads="1"/>
          </p:cNvSpPr>
          <p:nvPr/>
        </p:nvSpPr>
        <p:spPr bwMode="auto">
          <a:xfrm>
            <a:off x="2281238" y="3716338"/>
            <a:ext cx="1785937" cy="428625"/>
          </a:xfrm>
          <a:prstGeom prst="roundRect">
            <a:avLst>
              <a:gd name="adj" fmla="val 16667"/>
            </a:avLst>
          </a:prstGeom>
          <a:ln w="6350"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SECRETARÍA DEPARTAMENTO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DE </a:t>
            </a:r>
            <a:r>
              <a:rPr lang="es-C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INSTRUCCIÓN</a:t>
            </a:r>
            <a:endParaRPr lang="es-ES" sz="9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2" name="AutoShape 28"/>
          <p:cNvSpPr>
            <a:spLocks noChangeArrowheads="1"/>
          </p:cNvSpPr>
          <p:nvPr/>
        </p:nvSpPr>
        <p:spPr bwMode="auto">
          <a:xfrm>
            <a:off x="5303838" y="4775200"/>
            <a:ext cx="1030287" cy="531813"/>
          </a:xfrm>
          <a:prstGeom prst="roundRect">
            <a:avLst>
              <a:gd name="adj" fmla="val 16667"/>
            </a:avLst>
          </a:prstGeom>
          <a:ln w="6350"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s-ES" sz="9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ASESORA</a:t>
            </a:r>
          </a:p>
          <a:p>
            <a:pPr algn="ctr">
              <a:defRPr/>
            </a:pPr>
            <a:r>
              <a:rPr lang="es-ES" sz="9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PEDAGÓGICA</a:t>
            </a:r>
          </a:p>
        </p:txBody>
      </p:sp>
      <p:sp>
        <p:nvSpPr>
          <p:cNvPr id="33" name="AutoShape 33"/>
          <p:cNvSpPr>
            <a:spLocks noChangeArrowheads="1"/>
          </p:cNvSpPr>
          <p:nvPr/>
        </p:nvSpPr>
        <p:spPr bwMode="auto">
          <a:xfrm>
            <a:off x="3679825" y="1803400"/>
            <a:ext cx="1714500" cy="617538"/>
          </a:xfrm>
          <a:prstGeom prst="roundRect">
            <a:avLst>
              <a:gd name="adj" fmla="val 16667"/>
            </a:avLst>
          </a:prstGeom>
          <a:ln w="6350"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JEFE DEL CENTRO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DE INSTRUCCIÓN</a:t>
            </a:r>
            <a:endParaRPr lang="es-ES" sz="9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" name="AutoShape 33"/>
          <p:cNvSpPr>
            <a:spLocks noChangeArrowheads="1"/>
          </p:cNvSpPr>
          <p:nvPr/>
        </p:nvSpPr>
        <p:spPr bwMode="auto">
          <a:xfrm>
            <a:off x="3370263" y="852488"/>
            <a:ext cx="2359025" cy="617537"/>
          </a:xfrm>
          <a:prstGeom prst="roundRect">
            <a:avLst>
              <a:gd name="adj" fmla="val 16667"/>
            </a:avLst>
          </a:prstGeom>
          <a:ln w="6350"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DIRECTOR DE EDUCACIÓN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DE LA ARMADA</a:t>
            </a:r>
            <a:endParaRPr lang="es-ES" sz="9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7671" name="Picture 29" descr="H-7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25" y="5370513"/>
            <a:ext cx="638175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AutoShape 33"/>
          <p:cNvSpPr>
            <a:spLocks noChangeArrowheads="1"/>
          </p:cNvSpPr>
          <p:nvPr/>
        </p:nvSpPr>
        <p:spPr bwMode="auto">
          <a:xfrm>
            <a:off x="3659188" y="2740025"/>
            <a:ext cx="1714500" cy="617538"/>
          </a:xfrm>
          <a:prstGeom prst="roundRect">
            <a:avLst>
              <a:gd name="adj" fmla="val 16667"/>
            </a:avLst>
          </a:prstGeom>
          <a:ln w="6350"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JEFE DEL DEPARTAMENTO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DE INSTRUCCIÓN</a:t>
            </a:r>
            <a:endParaRPr lang="es-ES" sz="9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7673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5357813"/>
            <a:ext cx="70802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4" name="1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368925"/>
            <a:ext cx="649288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5" name="0 Imagen" descr="image00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5372100"/>
            <a:ext cx="70643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6" name="18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2708275"/>
            <a:ext cx="585788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7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5357813"/>
            <a:ext cx="728663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AutoShape 28"/>
          <p:cNvSpPr>
            <a:spLocks noChangeArrowheads="1"/>
          </p:cNvSpPr>
          <p:nvPr/>
        </p:nvSpPr>
        <p:spPr bwMode="auto">
          <a:xfrm>
            <a:off x="3873500" y="4789488"/>
            <a:ext cx="1231900" cy="531812"/>
          </a:xfrm>
          <a:prstGeom prst="roundRect">
            <a:avLst>
              <a:gd name="adj" fmla="val 16667"/>
            </a:avLst>
          </a:prstGeom>
          <a:ln w="6350"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CURSOS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EXTRAINSTITUCIONALES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9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TRADUCCIÓ</a:t>
            </a:r>
            <a:r>
              <a:rPr lang="es-CL" sz="1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</a:t>
            </a:r>
            <a:endParaRPr lang="es-ES" sz="1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" name="AutoShape 28"/>
          <p:cNvSpPr>
            <a:spLocks noChangeArrowheads="1"/>
          </p:cNvSpPr>
          <p:nvPr/>
        </p:nvSpPr>
        <p:spPr bwMode="auto">
          <a:xfrm>
            <a:off x="1347788" y="4792663"/>
            <a:ext cx="1028700" cy="508000"/>
          </a:xfrm>
          <a:prstGeom prst="roundRect">
            <a:avLst>
              <a:gd name="adj" fmla="val 16667"/>
            </a:avLst>
          </a:prstGeom>
          <a:ln w="6350"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s-ES" sz="9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COORDINADOR</a:t>
            </a:r>
          </a:p>
          <a:p>
            <a:pPr algn="ctr">
              <a:defRPr/>
            </a:pPr>
            <a:r>
              <a:rPr lang="es-ES" sz="9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DOCENTE</a:t>
            </a:r>
          </a:p>
        </p:txBody>
      </p:sp>
      <p:cxnSp>
        <p:nvCxnSpPr>
          <p:cNvPr id="47" name="9 Conector recto"/>
          <p:cNvCxnSpPr/>
          <p:nvPr/>
        </p:nvCxnSpPr>
        <p:spPr>
          <a:xfrm>
            <a:off x="4067175" y="3933825"/>
            <a:ext cx="447675" cy="0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47 Conector recto"/>
          <p:cNvCxnSpPr/>
          <p:nvPr/>
        </p:nvCxnSpPr>
        <p:spPr>
          <a:xfrm flipH="1">
            <a:off x="1825625" y="4581525"/>
            <a:ext cx="0" cy="215900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48 Forma libre"/>
          <p:cNvSpPr/>
          <p:nvPr/>
        </p:nvSpPr>
        <p:spPr>
          <a:xfrm rot="19104082">
            <a:off x="4033838" y="3540125"/>
            <a:ext cx="955675" cy="1062038"/>
          </a:xfrm>
          <a:custGeom>
            <a:avLst/>
            <a:gdLst>
              <a:gd name="connsiteX0" fmla="*/ 9728 w 9728"/>
              <a:gd name="connsiteY0" fmla="*/ 0 h 2568102"/>
              <a:gd name="connsiteX1" fmla="*/ 0 w 9728"/>
              <a:gd name="connsiteY1" fmla="*/ 2568102 h 2568102"/>
              <a:gd name="connsiteX2" fmla="*/ 0 w 9728"/>
              <a:gd name="connsiteY2" fmla="*/ 2568102 h 2568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28" h="2568102">
                <a:moveTo>
                  <a:pt x="9728" y="0"/>
                </a:moveTo>
                <a:cubicBezTo>
                  <a:pt x="6485" y="856034"/>
                  <a:pt x="3243" y="1712068"/>
                  <a:pt x="0" y="2568102"/>
                </a:cubicBezTo>
                <a:lnTo>
                  <a:pt x="0" y="2568102"/>
                </a:lnTo>
              </a:path>
            </a:pathLst>
          </a:cu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 dirty="0"/>
          </a:p>
        </p:txBody>
      </p:sp>
      <p:sp>
        <p:nvSpPr>
          <p:cNvPr id="50" name="49 Forma libre"/>
          <p:cNvSpPr/>
          <p:nvPr/>
        </p:nvSpPr>
        <p:spPr>
          <a:xfrm rot="19104082">
            <a:off x="4421188" y="2463800"/>
            <a:ext cx="231775" cy="263525"/>
          </a:xfrm>
          <a:custGeom>
            <a:avLst/>
            <a:gdLst>
              <a:gd name="connsiteX0" fmla="*/ 9728 w 9728"/>
              <a:gd name="connsiteY0" fmla="*/ 0 h 2568102"/>
              <a:gd name="connsiteX1" fmla="*/ 0 w 9728"/>
              <a:gd name="connsiteY1" fmla="*/ 2568102 h 2568102"/>
              <a:gd name="connsiteX2" fmla="*/ 0 w 9728"/>
              <a:gd name="connsiteY2" fmla="*/ 2568102 h 2568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28" h="2568102">
                <a:moveTo>
                  <a:pt x="9728" y="0"/>
                </a:moveTo>
                <a:cubicBezTo>
                  <a:pt x="6485" y="856034"/>
                  <a:pt x="3243" y="1712068"/>
                  <a:pt x="0" y="2568102"/>
                </a:cubicBezTo>
                <a:lnTo>
                  <a:pt x="0" y="2568102"/>
                </a:lnTo>
              </a:path>
            </a:pathLst>
          </a:cu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 dirty="0"/>
          </a:p>
        </p:txBody>
      </p:sp>
      <p:sp>
        <p:nvSpPr>
          <p:cNvPr id="51" name="50 Forma libre"/>
          <p:cNvSpPr/>
          <p:nvPr/>
        </p:nvSpPr>
        <p:spPr>
          <a:xfrm rot="19104082">
            <a:off x="4400550" y="1512888"/>
            <a:ext cx="223838" cy="247650"/>
          </a:xfrm>
          <a:custGeom>
            <a:avLst/>
            <a:gdLst>
              <a:gd name="connsiteX0" fmla="*/ 9728 w 9728"/>
              <a:gd name="connsiteY0" fmla="*/ 0 h 2568102"/>
              <a:gd name="connsiteX1" fmla="*/ 0 w 9728"/>
              <a:gd name="connsiteY1" fmla="*/ 2568102 h 2568102"/>
              <a:gd name="connsiteX2" fmla="*/ 0 w 9728"/>
              <a:gd name="connsiteY2" fmla="*/ 2568102 h 2568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28" h="2568102">
                <a:moveTo>
                  <a:pt x="9728" y="0"/>
                </a:moveTo>
                <a:cubicBezTo>
                  <a:pt x="6485" y="856034"/>
                  <a:pt x="3243" y="1712068"/>
                  <a:pt x="0" y="2568102"/>
                </a:cubicBezTo>
                <a:lnTo>
                  <a:pt x="0" y="2568102"/>
                </a:lnTo>
              </a:path>
            </a:pathLst>
          </a:cu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 dirty="0"/>
          </a:p>
        </p:txBody>
      </p:sp>
      <p:cxnSp>
        <p:nvCxnSpPr>
          <p:cNvPr id="52" name="9 Conector recto"/>
          <p:cNvCxnSpPr/>
          <p:nvPr/>
        </p:nvCxnSpPr>
        <p:spPr>
          <a:xfrm>
            <a:off x="1825625" y="4581525"/>
            <a:ext cx="5327650" cy="0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52 Conector recto"/>
          <p:cNvCxnSpPr/>
          <p:nvPr/>
        </p:nvCxnSpPr>
        <p:spPr>
          <a:xfrm flipH="1">
            <a:off x="3046413" y="4602163"/>
            <a:ext cx="0" cy="179387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53 Conector recto"/>
          <p:cNvCxnSpPr/>
          <p:nvPr/>
        </p:nvCxnSpPr>
        <p:spPr>
          <a:xfrm flipH="1">
            <a:off x="5826125" y="4581525"/>
            <a:ext cx="0" cy="179388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54 Conector recto"/>
          <p:cNvCxnSpPr/>
          <p:nvPr/>
        </p:nvCxnSpPr>
        <p:spPr>
          <a:xfrm flipH="1">
            <a:off x="7153275" y="4564063"/>
            <a:ext cx="0" cy="215900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7689" name="Picture 3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313" y="852488"/>
            <a:ext cx="647700" cy="80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90" name="Picture 3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075" y="1803400"/>
            <a:ext cx="642938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91" name="AutoShape 2" descr="https://direcpers.armada.cl/fotos/muestra_fotoTin.php?run=16/1636297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27692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47" t="22440" r="40987" b="60120"/>
          <a:stretch>
            <a:fillRect/>
          </a:stretch>
        </p:blipFill>
        <p:spPr bwMode="auto">
          <a:xfrm>
            <a:off x="1476375" y="3573463"/>
            <a:ext cx="64135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800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27653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sp>
        <p:nvSpPr>
          <p:cNvPr id="12" name="Proceso alternativo 7">
            <a:extLst>
              <a:ext uri="{FF2B5EF4-FFF2-40B4-BE49-F238E27FC236}"/>
            </a:extLst>
          </p:cNvPr>
          <p:cNvSpPr/>
          <p:nvPr/>
        </p:nvSpPr>
        <p:spPr>
          <a:xfrm flipV="1">
            <a:off x="0" y="6286789"/>
            <a:ext cx="9144000" cy="4571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27659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27693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27694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7695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7696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7697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7698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 Y ORGANIZACIÓN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</a:p>
        </p:txBody>
      </p:sp>
      <p:sp>
        <p:nvSpPr>
          <p:cNvPr id="25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6" name="25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7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sp>
        <p:nvSpPr>
          <p:cNvPr id="27691" name="AutoShape 2" descr="https://direcpers.armada.cl/fotos/muestra_fotoTin.php?run=16/1636297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56" name="14 Rectángulo">
            <a:extLst>
              <a:ext uri="{FF2B5EF4-FFF2-40B4-BE49-F238E27FC236}">
                <a16:creationId xmlns="" xmlns:a16="http://schemas.microsoft.com/office/drawing/2014/main" id="{237211A3-5064-7941-BE2B-D47719137F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396" y="4520098"/>
            <a:ext cx="1859548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_tradnl" sz="1100" dirty="0">
                <a:solidFill>
                  <a:srgbClr val="FFFFFF"/>
                </a:solidFill>
                <a:cs typeface="Arial"/>
              </a:rPr>
              <a:t>Curso de Mecánico Hidrógrafo Oceanógrafo y Artes Gráficas.</a:t>
            </a:r>
          </a:p>
        </p:txBody>
      </p:sp>
      <p:sp>
        <p:nvSpPr>
          <p:cNvPr id="57" name="1 Rectángulo">
            <a:extLst>
              <a:ext uri="{FF2B5EF4-FFF2-40B4-BE49-F238E27FC236}">
                <a16:creationId xmlns="" xmlns:a16="http://schemas.microsoft.com/office/drawing/2014/main" id="{C8D4D71E-00BF-F843-AD09-84E753B7EB78}"/>
              </a:ext>
            </a:extLst>
          </p:cNvPr>
          <p:cNvSpPr/>
          <p:nvPr/>
        </p:nvSpPr>
        <p:spPr>
          <a:xfrm>
            <a:off x="2248745" y="1988045"/>
            <a:ext cx="231376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100" dirty="0">
                <a:solidFill>
                  <a:schemeClr val="bg1"/>
                </a:solidFill>
                <a:cs typeface="Arial"/>
              </a:rPr>
              <a:t>Curso de Hidrografía y Oceanografía Categoría “A”.</a:t>
            </a:r>
          </a:p>
          <a:p>
            <a:endParaRPr lang="en-US" sz="1100" b="1" dirty="0">
              <a:solidFill>
                <a:schemeClr val="bg1"/>
              </a:solidFill>
              <a:cs typeface="Arial"/>
            </a:endParaRPr>
          </a:p>
        </p:txBody>
      </p:sp>
      <p:sp>
        <p:nvSpPr>
          <p:cNvPr id="61" name="Rectángulo 46">
            <a:extLst>
              <a:ext uri="{FF2B5EF4-FFF2-40B4-BE49-F238E27FC236}">
                <a16:creationId xmlns="" xmlns:a16="http://schemas.microsoft.com/office/drawing/2014/main" id="{E1213F67-7AB3-D949-9CBF-EE2EE02F1E94}"/>
              </a:ext>
            </a:extLst>
          </p:cNvPr>
          <p:cNvSpPr/>
          <p:nvPr/>
        </p:nvSpPr>
        <p:spPr>
          <a:xfrm>
            <a:off x="2411760" y="764704"/>
            <a:ext cx="42578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CENTRO DE INSTRUCCIÓN </a:t>
            </a:r>
            <a:r>
              <a:rPr lang="es-CL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DESDE 1987</a:t>
            </a:r>
            <a:endParaRPr lang="es-419" sz="2000" dirty="0">
              <a:solidFill>
                <a:schemeClr val="bg1"/>
              </a:solidFill>
            </a:endParaRPr>
          </a:p>
        </p:txBody>
      </p:sp>
      <p:grpSp>
        <p:nvGrpSpPr>
          <p:cNvPr id="62" name="Grupo 86">
            <a:extLst>
              <a:ext uri="{FF2B5EF4-FFF2-40B4-BE49-F238E27FC236}">
                <a16:creationId xmlns="" xmlns:a16="http://schemas.microsoft.com/office/drawing/2014/main" id="{3EAF3DF3-773D-E24F-988E-8EF7AA6E1366}"/>
              </a:ext>
            </a:extLst>
          </p:cNvPr>
          <p:cNvGrpSpPr/>
          <p:nvPr/>
        </p:nvGrpSpPr>
        <p:grpSpPr>
          <a:xfrm>
            <a:off x="686072" y="1998334"/>
            <a:ext cx="1869704" cy="968599"/>
            <a:chOff x="967383" y="2372368"/>
            <a:chExt cx="1607047" cy="968599"/>
          </a:xfrm>
        </p:grpSpPr>
        <p:sp>
          <p:nvSpPr>
            <p:cNvPr id="63" name="CuadroTexto 1">
              <a:extLst>
                <a:ext uri="{FF2B5EF4-FFF2-40B4-BE49-F238E27FC236}">
                  <a16:creationId xmlns="" xmlns:a16="http://schemas.microsoft.com/office/drawing/2014/main" id="{D834F420-B9A8-1748-B5ED-A560767D8B59}"/>
                </a:ext>
              </a:extLst>
            </p:cNvPr>
            <p:cNvSpPr txBox="1"/>
            <p:nvPr/>
          </p:nvSpPr>
          <p:spPr>
            <a:xfrm>
              <a:off x="967383" y="2372368"/>
              <a:ext cx="1349153" cy="8309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defTabSz="457200" hangingPunct="0"/>
              <a:r>
                <a:rPr lang="es-419" sz="4800" b="1" dirty="0">
                  <a:solidFill>
                    <a:srgbClr val="FFD513"/>
                  </a:solidFill>
                  <a:sym typeface="Calibri"/>
                </a:rPr>
                <a:t>67</a:t>
              </a:r>
            </a:p>
          </p:txBody>
        </p:sp>
        <p:sp>
          <p:nvSpPr>
            <p:cNvPr id="64" name="CuadroTexto 2">
              <a:extLst>
                <a:ext uri="{FF2B5EF4-FFF2-40B4-BE49-F238E27FC236}">
                  <a16:creationId xmlns="" xmlns:a16="http://schemas.microsoft.com/office/drawing/2014/main" id="{F064B325-CE0E-9B4D-88AA-22C5CA01FF3C}"/>
                </a:ext>
              </a:extLst>
            </p:cNvPr>
            <p:cNvSpPr txBox="1"/>
            <p:nvPr/>
          </p:nvSpPr>
          <p:spPr>
            <a:xfrm>
              <a:off x="976828" y="2971637"/>
              <a:ext cx="1597602" cy="3693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defTabSz="457200" hangingPunct="0"/>
              <a:r>
                <a:rPr lang="es-419" b="1" spc="300" dirty="0">
                  <a:solidFill>
                    <a:srgbClr val="FFD513"/>
                  </a:solidFill>
                </a:rPr>
                <a:t>oficiales</a:t>
              </a:r>
              <a:endParaRPr lang="es-419" b="1" spc="300" dirty="0">
                <a:solidFill>
                  <a:srgbClr val="FFD513"/>
                </a:solidFill>
                <a:sym typeface="Calibri"/>
              </a:endParaRPr>
            </a:p>
          </p:txBody>
        </p:sp>
        <p:pic>
          <p:nvPicPr>
            <p:cNvPr id="65" name="Imagen 11">
              <a:extLst>
                <a:ext uri="{FF2B5EF4-FFF2-40B4-BE49-F238E27FC236}">
                  <a16:creationId xmlns="" xmlns:a16="http://schemas.microsoft.com/office/drawing/2014/main" id="{DC9939C7-6063-D841-ACC3-A4969C3CD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28564" y="2403879"/>
              <a:ext cx="249236" cy="613504"/>
            </a:xfrm>
            <a:prstGeom prst="rect">
              <a:avLst/>
            </a:prstGeom>
          </p:spPr>
        </p:pic>
      </p:grpSp>
      <p:grpSp>
        <p:nvGrpSpPr>
          <p:cNvPr id="66" name="Grupo 87">
            <a:extLst>
              <a:ext uri="{FF2B5EF4-FFF2-40B4-BE49-F238E27FC236}">
                <a16:creationId xmlns="" xmlns:a16="http://schemas.microsoft.com/office/drawing/2014/main" id="{1FA2D444-5E86-4347-9392-FD38EEE796ED}"/>
              </a:ext>
            </a:extLst>
          </p:cNvPr>
          <p:cNvGrpSpPr/>
          <p:nvPr/>
        </p:nvGrpSpPr>
        <p:grpSpPr>
          <a:xfrm>
            <a:off x="307975" y="4445776"/>
            <a:ext cx="2128091" cy="1191628"/>
            <a:chOff x="2079847" y="2921892"/>
            <a:chExt cx="1645728" cy="1191628"/>
          </a:xfrm>
        </p:grpSpPr>
        <p:sp>
          <p:nvSpPr>
            <p:cNvPr id="67" name="CuadroTexto 55">
              <a:extLst>
                <a:ext uri="{FF2B5EF4-FFF2-40B4-BE49-F238E27FC236}">
                  <a16:creationId xmlns="" xmlns:a16="http://schemas.microsoft.com/office/drawing/2014/main" id="{8FC2FEC2-8BE6-CA4C-B221-3F03DA10E405}"/>
                </a:ext>
              </a:extLst>
            </p:cNvPr>
            <p:cNvSpPr txBox="1"/>
            <p:nvPr/>
          </p:nvSpPr>
          <p:spPr>
            <a:xfrm>
              <a:off x="2079847" y="2925470"/>
              <a:ext cx="1349153" cy="8309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defTabSz="457200" hangingPunct="0"/>
              <a:r>
                <a:rPr lang="es-419" sz="4800" b="1" dirty="0">
                  <a:solidFill>
                    <a:srgbClr val="FFD513"/>
                  </a:solidFill>
                  <a:sym typeface="Calibri"/>
                </a:rPr>
                <a:t>288</a:t>
              </a:r>
            </a:p>
          </p:txBody>
        </p:sp>
        <p:sp>
          <p:nvSpPr>
            <p:cNvPr id="68" name="CuadroTexto 77">
              <a:extLst>
                <a:ext uri="{FF2B5EF4-FFF2-40B4-BE49-F238E27FC236}">
                  <a16:creationId xmlns="" xmlns:a16="http://schemas.microsoft.com/office/drawing/2014/main" id="{6D973092-02A6-F74F-A142-01658D5C1A92}"/>
                </a:ext>
              </a:extLst>
            </p:cNvPr>
            <p:cNvSpPr txBox="1"/>
            <p:nvPr/>
          </p:nvSpPr>
          <p:spPr>
            <a:xfrm>
              <a:off x="2102055" y="3528747"/>
              <a:ext cx="1623520" cy="58477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defTabSz="457200" hangingPunct="0"/>
              <a:r>
                <a:rPr lang="es-419" sz="1600" b="1" spc="300" dirty="0">
                  <a:solidFill>
                    <a:srgbClr val="FFD513"/>
                  </a:solidFill>
                </a:rPr>
                <a:t>gente de mar</a:t>
              </a:r>
              <a:endParaRPr lang="es-419" sz="1600" b="1" spc="300" dirty="0">
                <a:solidFill>
                  <a:srgbClr val="FFD513"/>
                </a:solidFill>
                <a:sym typeface="Calibri"/>
              </a:endParaRPr>
            </a:p>
          </p:txBody>
        </p:sp>
        <p:pic>
          <p:nvPicPr>
            <p:cNvPr id="69" name="Imagen 79">
              <a:extLst>
                <a:ext uri="{FF2B5EF4-FFF2-40B4-BE49-F238E27FC236}">
                  <a16:creationId xmlns="" xmlns:a16="http://schemas.microsoft.com/office/drawing/2014/main" id="{E1B02CB2-38FB-A44C-ABE1-5C23883B35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20824" y="2921892"/>
              <a:ext cx="249236" cy="613504"/>
            </a:xfrm>
            <a:prstGeom prst="rect">
              <a:avLst/>
            </a:prstGeom>
          </p:spPr>
        </p:pic>
      </p:grpSp>
      <p:grpSp>
        <p:nvGrpSpPr>
          <p:cNvPr id="70" name="Grupo 89">
            <a:extLst>
              <a:ext uri="{FF2B5EF4-FFF2-40B4-BE49-F238E27FC236}">
                <a16:creationId xmlns="" xmlns:a16="http://schemas.microsoft.com/office/drawing/2014/main" id="{23A8DBAD-5DF8-B848-841A-A9EAB983563E}"/>
              </a:ext>
            </a:extLst>
          </p:cNvPr>
          <p:cNvGrpSpPr/>
          <p:nvPr/>
        </p:nvGrpSpPr>
        <p:grpSpPr>
          <a:xfrm>
            <a:off x="4383199" y="3070043"/>
            <a:ext cx="1597602" cy="813009"/>
            <a:chOff x="1138535" y="4204189"/>
            <a:chExt cx="1597602" cy="813009"/>
          </a:xfrm>
        </p:grpSpPr>
        <p:sp>
          <p:nvSpPr>
            <p:cNvPr id="71" name="CuadroTexto 76">
              <a:extLst>
                <a:ext uri="{FF2B5EF4-FFF2-40B4-BE49-F238E27FC236}">
                  <a16:creationId xmlns="" xmlns:a16="http://schemas.microsoft.com/office/drawing/2014/main" id="{43A654A8-A23B-3B41-9F13-8601675B564A}"/>
                </a:ext>
              </a:extLst>
            </p:cNvPr>
            <p:cNvSpPr txBox="1"/>
            <p:nvPr/>
          </p:nvSpPr>
          <p:spPr>
            <a:xfrm>
              <a:off x="1138535" y="4204189"/>
              <a:ext cx="1349153" cy="6463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defTabSz="457200" hangingPunct="0"/>
              <a:r>
                <a:rPr lang="es-419" sz="3600" b="1" dirty="0">
                  <a:solidFill>
                    <a:srgbClr val="FFD513"/>
                  </a:solidFill>
                  <a:sym typeface="Calibri"/>
                </a:rPr>
                <a:t>42</a:t>
              </a:r>
            </a:p>
          </p:txBody>
        </p:sp>
        <p:sp>
          <p:nvSpPr>
            <p:cNvPr id="72" name="CuadroTexto 78">
              <a:extLst>
                <a:ext uri="{FF2B5EF4-FFF2-40B4-BE49-F238E27FC236}">
                  <a16:creationId xmlns="" xmlns:a16="http://schemas.microsoft.com/office/drawing/2014/main" id="{3858287C-EF07-6F49-AA74-F2003856529B}"/>
                </a:ext>
              </a:extLst>
            </p:cNvPr>
            <p:cNvSpPr txBox="1"/>
            <p:nvPr/>
          </p:nvSpPr>
          <p:spPr>
            <a:xfrm>
              <a:off x="1138535" y="4709423"/>
              <a:ext cx="1597602" cy="3077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defTabSz="457200" hangingPunct="0"/>
              <a:r>
                <a:rPr lang="es-419" sz="1400" b="1" spc="300" dirty="0">
                  <a:solidFill>
                    <a:srgbClr val="FFD513"/>
                  </a:solidFill>
                  <a:sym typeface="Calibri"/>
                </a:rPr>
                <a:t>extranjeros</a:t>
              </a:r>
            </a:p>
          </p:txBody>
        </p:sp>
        <p:pic>
          <p:nvPicPr>
            <p:cNvPr id="73" name="Imagen 80">
              <a:extLst>
                <a:ext uri="{FF2B5EF4-FFF2-40B4-BE49-F238E27FC236}">
                  <a16:creationId xmlns="" xmlns:a16="http://schemas.microsoft.com/office/drawing/2014/main" id="{10D2F589-C17D-A44D-89EC-F1FB4F1E5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60010" y="4251250"/>
              <a:ext cx="189799" cy="467198"/>
            </a:xfrm>
            <a:prstGeom prst="rect">
              <a:avLst/>
            </a:prstGeom>
          </p:spPr>
        </p:pic>
      </p:grpSp>
      <p:grpSp>
        <p:nvGrpSpPr>
          <p:cNvPr id="74" name="Grupo 92">
            <a:extLst>
              <a:ext uri="{FF2B5EF4-FFF2-40B4-BE49-F238E27FC236}">
                <a16:creationId xmlns="" xmlns:a16="http://schemas.microsoft.com/office/drawing/2014/main" id="{0FD76392-14F3-DB43-976F-8D9AB26F1362}"/>
              </a:ext>
            </a:extLst>
          </p:cNvPr>
          <p:cNvGrpSpPr/>
          <p:nvPr/>
        </p:nvGrpSpPr>
        <p:grpSpPr>
          <a:xfrm>
            <a:off x="6073982" y="1268759"/>
            <a:ext cx="2596662" cy="3651545"/>
            <a:chOff x="6248296" y="1341127"/>
            <a:chExt cx="2362953" cy="3609017"/>
          </a:xfrm>
        </p:grpSpPr>
        <p:pic>
          <p:nvPicPr>
            <p:cNvPr id="76" name="Imagen 13">
              <a:extLst>
                <a:ext uri="{FF2B5EF4-FFF2-40B4-BE49-F238E27FC236}">
                  <a16:creationId xmlns="" xmlns:a16="http://schemas.microsoft.com/office/drawing/2014/main" id="{694B0425-AED5-2348-9B70-91BE68ED74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6029" t="4843" r="6188" b="4760"/>
            <a:stretch/>
          </p:blipFill>
          <p:spPr>
            <a:xfrm>
              <a:off x="6347666" y="2471136"/>
              <a:ext cx="718634" cy="461665"/>
            </a:xfrm>
            <a:prstGeom prst="rect">
              <a:avLst/>
            </a:prstGeom>
          </p:spPr>
        </p:pic>
        <p:pic>
          <p:nvPicPr>
            <p:cNvPr id="77" name="Imagen 14">
              <a:extLst>
                <a:ext uri="{FF2B5EF4-FFF2-40B4-BE49-F238E27FC236}">
                  <a16:creationId xmlns="" xmlns:a16="http://schemas.microsoft.com/office/drawing/2014/main" id="{0C8B9EE2-963C-5C45-A594-C9FFCF632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126418" y="2470249"/>
              <a:ext cx="718634" cy="483479"/>
            </a:xfrm>
            <a:prstGeom prst="rect">
              <a:avLst/>
            </a:prstGeom>
          </p:spPr>
        </p:pic>
        <p:pic>
          <p:nvPicPr>
            <p:cNvPr id="78" name="Imagen 16">
              <a:extLst>
                <a:ext uri="{FF2B5EF4-FFF2-40B4-BE49-F238E27FC236}">
                  <a16:creationId xmlns="" xmlns:a16="http://schemas.microsoft.com/office/drawing/2014/main" id="{DB5556B6-F49B-234F-B38E-B2DCCBF69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910538" y="2462068"/>
              <a:ext cx="700711" cy="473672"/>
            </a:xfrm>
            <a:prstGeom prst="rect">
              <a:avLst/>
            </a:prstGeom>
          </p:spPr>
        </p:pic>
        <p:pic>
          <p:nvPicPr>
            <p:cNvPr id="79" name="Imagen 18">
              <a:extLst>
                <a:ext uri="{FF2B5EF4-FFF2-40B4-BE49-F238E27FC236}">
                  <a16:creationId xmlns="" xmlns:a16="http://schemas.microsoft.com/office/drawing/2014/main" id="{66211A9C-26DB-D14D-96E3-A21269949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351686" y="3118625"/>
              <a:ext cx="729663" cy="483479"/>
            </a:xfrm>
            <a:prstGeom prst="rect">
              <a:avLst/>
            </a:prstGeom>
          </p:spPr>
        </p:pic>
        <p:pic>
          <p:nvPicPr>
            <p:cNvPr id="80" name="Imagen 19">
              <a:extLst>
                <a:ext uri="{FF2B5EF4-FFF2-40B4-BE49-F238E27FC236}">
                  <a16:creationId xmlns="" xmlns:a16="http://schemas.microsoft.com/office/drawing/2014/main" id="{0424C599-1EC0-1146-929F-4ABCA59FC7A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143715" y="3126988"/>
              <a:ext cx="718635" cy="483479"/>
            </a:xfrm>
            <a:prstGeom prst="rect">
              <a:avLst/>
            </a:prstGeom>
          </p:spPr>
        </p:pic>
        <p:pic>
          <p:nvPicPr>
            <p:cNvPr id="81" name="Imagen 20">
              <a:extLst>
                <a:ext uri="{FF2B5EF4-FFF2-40B4-BE49-F238E27FC236}">
                  <a16:creationId xmlns="" xmlns:a16="http://schemas.microsoft.com/office/drawing/2014/main" id="{D45BBEA3-CA70-6B43-8A9D-4BA1D521CA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922503" y="3121849"/>
              <a:ext cx="675235" cy="488618"/>
            </a:xfrm>
            <a:prstGeom prst="rect">
              <a:avLst/>
            </a:prstGeom>
          </p:spPr>
        </p:pic>
        <p:pic>
          <p:nvPicPr>
            <p:cNvPr id="82" name="Imagen 21">
              <a:extLst>
                <a:ext uri="{FF2B5EF4-FFF2-40B4-BE49-F238E27FC236}">
                  <a16:creationId xmlns="" xmlns:a16="http://schemas.microsoft.com/office/drawing/2014/main" id="{3B53491E-81C1-0747-82EA-21A2D42673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6356499" y="3799877"/>
              <a:ext cx="729662" cy="458869"/>
            </a:xfrm>
            <a:prstGeom prst="rect">
              <a:avLst/>
            </a:prstGeom>
          </p:spPr>
        </p:pic>
        <p:pic>
          <p:nvPicPr>
            <p:cNvPr id="83" name="Imagen 22">
              <a:extLst>
                <a:ext uri="{FF2B5EF4-FFF2-40B4-BE49-F238E27FC236}">
                  <a16:creationId xmlns="" xmlns:a16="http://schemas.microsoft.com/office/drawing/2014/main" id="{B0AB71E4-9745-2A4F-BEC4-3FE864FCFE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155995" y="3799877"/>
              <a:ext cx="718633" cy="458869"/>
            </a:xfrm>
            <a:prstGeom prst="rect">
              <a:avLst/>
            </a:prstGeom>
          </p:spPr>
        </p:pic>
        <p:pic>
          <p:nvPicPr>
            <p:cNvPr id="84" name="Imagen 23">
              <a:extLst>
                <a:ext uri="{FF2B5EF4-FFF2-40B4-BE49-F238E27FC236}">
                  <a16:creationId xmlns="" xmlns:a16="http://schemas.microsoft.com/office/drawing/2014/main" id="{75ACFD18-707F-3C49-BD1D-93E5565829D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7926518" y="3802514"/>
              <a:ext cx="675234" cy="447764"/>
            </a:xfrm>
            <a:prstGeom prst="rect">
              <a:avLst/>
            </a:prstGeom>
          </p:spPr>
        </p:pic>
        <p:pic>
          <p:nvPicPr>
            <p:cNvPr id="85" name="Imagen 27">
              <a:extLst>
                <a:ext uri="{FF2B5EF4-FFF2-40B4-BE49-F238E27FC236}">
                  <a16:creationId xmlns="" xmlns:a16="http://schemas.microsoft.com/office/drawing/2014/main" id="{5885D843-6E53-2440-935F-9CCFA8094E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6748803" y="4455795"/>
              <a:ext cx="718634" cy="484828"/>
            </a:xfrm>
            <a:prstGeom prst="rect">
              <a:avLst/>
            </a:prstGeom>
          </p:spPr>
        </p:pic>
        <p:pic>
          <p:nvPicPr>
            <p:cNvPr id="86" name="Imagen 29">
              <a:extLst>
                <a:ext uri="{FF2B5EF4-FFF2-40B4-BE49-F238E27FC236}">
                  <a16:creationId xmlns="" xmlns:a16="http://schemas.microsoft.com/office/drawing/2014/main" id="{F818DDAF-72EA-CE46-B3B4-75A46B288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7548299" y="4456804"/>
              <a:ext cx="718634" cy="493340"/>
            </a:xfrm>
            <a:prstGeom prst="rect">
              <a:avLst/>
            </a:prstGeom>
          </p:spPr>
        </p:pic>
        <p:grpSp>
          <p:nvGrpSpPr>
            <p:cNvPr id="87" name="Grupo 88">
              <a:extLst>
                <a:ext uri="{FF2B5EF4-FFF2-40B4-BE49-F238E27FC236}">
                  <a16:creationId xmlns="" xmlns:a16="http://schemas.microsoft.com/office/drawing/2014/main" id="{E1A1A2EB-37BB-1D45-9A68-5531E66E5A37}"/>
                </a:ext>
              </a:extLst>
            </p:cNvPr>
            <p:cNvGrpSpPr/>
            <p:nvPr/>
          </p:nvGrpSpPr>
          <p:grpSpPr>
            <a:xfrm>
              <a:off x="6248296" y="1341127"/>
              <a:ext cx="1650480" cy="1067540"/>
              <a:chOff x="3241880" y="1868815"/>
              <a:chExt cx="1650480" cy="1067540"/>
            </a:xfrm>
          </p:grpSpPr>
          <p:sp>
            <p:nvSpPr>
              <p:cNvPr id="99" name="CuadroTexto 81">
                <a:extLst>
                  <a:ext uri="{FF2B5EF4-FFF2-40B4-BE49-F238E27FC236}">
                    <a16:creationId xmlns="" xmlns:a16="http://schemas.microsoft.com/office/drawing/2014/main" id="{4FD4B0C6-2C09-134C-A3FF-73489171E9B9}"/>
                  </a:ext>
                </a:extLst>
              </p:cNvPr>
              <p:cNvSpPr txBox="1"/>
              <p:nvPr/>
            </p:nvSpPr>
            <p:spPr>
              <a:xfrm>
                <a:off x="3241880" y="1868815"/>
                <a:ext cx="1349153" cy="83099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9" tIns="45719" rIns="45719" bIns="45719" numCol="1" spcCol="38100" rtlCol="0" anchor="t">
                <a:spAutoFit/>
              </a:bodyPr>
              <a:lstStyle/>
              <a:p>
                <a:pPr defTabSz="457200" hangingPunct="0"/>
                <a:r>
                  <a:rPr lang="es-419" sz="4800" b="1" dirty="0">
                    <a:solidFill>
                      <a:srgbClr val="FFD513"/>
                    </a:solidFill>
                    <a:sym typeface="Calibri"/>
                  </a:rPr>
                  <a:t>11</a:t>
                </a:r>
              </a:p>
            </p:txBody>
          </p:sp>
          <p:pic>
            <p:nvPicPr>
              <p:cNvPr id="100" name="Imagen 12">
                <a:extLst>
                  <a:ext uri="{FF2B5EF4-FFF2-40B4-BE49-F238E27FC236}">
                    <a16:creationId xmlns="" xmlns:a16="http://schemas.microsoft.com/office/drawing/2014/main" id="{30596A7D-099B-D744-992F-ECE38EEF2C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3956096" y="1939998"/>
                <a:ext cx="357933" cy="640511"/>
              </a:xfrm>
              <a:prstGeom prst="rect">
                <a:avLst/>
              </a:prstGeom>
            </p:spPr>
          </p:pic>
          <p:sp>
            <p:nvSpPr>
              <p:cNvPr id="101" name="CuadroTexto 85">
                <a:extLst>
                  <a:ext uri="{FF2B5EF4-FFF2-40B4-BE49-F238E27FC236}">
                    <a16:creationId xmlns="" xmlns:a16="http://schemas.microsoft.com/office/drawing/2014/main" id="{0B519353-F9C7-9A4A-AF6E-DA5D7CDB3EC8}"/>
                  </a:ext>
                </a:extLst>
              </p:cNvPr>
              <p:cNvSpPr txBox="1"/>
              <p:nvPr/>
            </p:nvSpPr>
            <p:spPr>
              <a:xfrm>
                <a:off x="3294758" y="2567025"/>
                <a:ext cx="1597602" cy="36933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9" tIns="45719" rIns="45719" bIns="45719" numCol="1" spcCol="38100" rtlCol="0" anchor="t">
                <a:spAutoFit/>
              </a:bodyPr>
              <a:lstStyle/>
              <a:p>
                <a:pPr defTabSz="457200" hangingPunct="0"/>
                <a:r>
                  <a:rPr lang="es-419" b="1" spc="300" dirty="0">
                    <a:solidFill>
                      <a:srgbClr val="FFD513"/>
                    </a:solidFill>
                    <a:sym typeface="Calibri"/>
                  </a:rPr>
                  <a:t>países</a:t>
                </a:r>
              </a:p>
            </p:txBody>
          </p:sp>
        </p:grpSp>
      </p:grpSp>
      <p:cxnSp>
        <p:nvCxnSpPr>
          <p:cNvPr id="104" name="Conector recto 105">
            <a:extLst>
              <a:ext uri="{FF2B5EF4-FFF2-40B4-BE49-F238E27FC236}">
                <a16:creationId xmlns="" xmlns:a16="http://schemas.microsoft.com/office/drawing/2014/main" id="{7A7139C7-782A-AF4D-BC2D-408A7B662F3D}"/>
              </a:ext>
            </a:extLst>
          </p:cNvPr>
          <p:cNvCxnSpPr>
            <a:cxnSpLocks/>
          </p:cNvCxnSpPr>
          <p:nvPr/>
        </p:nvCxnSpPr>
        <p:spPr>
          <a:xfrm flipH="1">
            <a:off x="2176744" y="4484845"/>
            <a:ext cx="2341" cy="816747"/>
          </a:xfrm>
          <a:prstGeom prst="line">
            <a:avLst/>
          </a:prstGeom>
          <a:noFill/>
          <a:ln w="25400" cap="flat">
            <a:solidFill>
              <a:srgbClr val="FFD513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5" name="Conector recto 109">
            <a:extLst>
              <a:ext uri="{FF2B5EF4-FFF2-40B4-BE49-F238E27FC236}">
                <a16:creationId xmlns="" xmlns:a16="http://schemas.microsoft.com/office/drawing/2014/main" id="{5E88FA08-ACB8-9642-8434-7D003B969CFB}"/>
              </a:ext>
            </a:extLst>
          </p:cNvPr>
          <p:cNvCxnSpPr>
            <a:cxnSpLocks/>
          </p:cNvCxnSpPr>
          <p:nvPr/>
        </p:nvCxnSpPr>
        <p:spPr>
          <a:xfrm>
            <a:off x="2125623" y="2013799"/>
            <a:ext cx="9811" cy="852475"/>
          </a:xfrm>
          <a:prstGeom prst="line">
            <a:avLst/>
          </a:prstGeom>
          <a:noFill/>
          <a:ln w="25400" cap="flat">
            <a:solidFill>
              <a:srgbClr val="FFD513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106" name="Imagen 110">
            <a:extLst>
              <a:ext uri="{FF2B5EF4-FFF2-40B4-BE49-F238E27FC236}">
                <a16:creationId xmlns="" xmlns:a16="http://schemas.microsoft.com/office/drawing/2014/main" id="{675A3B27-48D7-0542-9AD8-A18A57E1CFC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033496" y="2523269"/>
            <a:ext cx="336569" cy="318473"/>
          </a:xfrm>
          <a:prstGeom prst="rect">
            <a:avLst/>
          </a:prstGeom>
        </p:spPr>
      </p:pic>
      <p:pic>
        <p:nvPicPr>
          <p:cNvPr id="107" name="Imagen 112">
            <a:extLst>
              <a:ext uri="{FF2B5EF4-FFF2-40B4-BE49-F238E27FC236}">
                <a16:creationId xmlns="" xmlns:a16="http://schemas.microsoft.com/office/drawing/2014/main" id="{DA21E4FD-D3D5-7444-A395-C7DEC849FEA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422891" y="2520503"/>
            <a:ext cx="1005842" cy="331825"/>
          </a:xfrm>
          <a:prstGeom prst="rect">
            <a:avLst/>
          </a:prstGeom>
        </p:spPr>
      </p:pic>
      <p:cxnSp>
        <p:nvCxnSpPr>
          <p:cNvPr id="108" name="Conector recto 119">
            <a:extLst>
              <a:ext uri="{FF2B5EF4-FFF2-40B4-BE49-F238E27FC236}">
                <a16:creationId xmlns="" xmlns:a16="http://schemas.microsoft.com/office/drawing/2014/main" id="{8B1411D7-E03D-524D-9741-73559E090229}"/>
              </a:ext>
            </a:extLst>
          </p:cNvPr>
          <p:cNvCxnSpPr>
            <a:cxnSpLocks/>
          </p:cNvCxnSpPr>
          <p:nvPr/>
        </p:nvCxnSpPr>
        <p:spPr>
          <a:xfrm>
            <a:off x="1334257" y="3058787"/>
            <a:ext cx="0" cy="527282"/>
          </a:xfrm>
          <a:prstGeom prst="line">
            <a:avLst/>
          </a:prstGeom>
          <a:noFill/>
          <a:ln w="19050" cap="flat">
            <a:solidFill>
              <a:schemeClr val="bg1">
                <a:lumMod val="85000"/>
              </a:schemeClr>
            </a:solidFill>
            <a:prstDash val="sysDot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9" name="Conector recto 122">
            <a:extLst>
              <a:ext uri="{FF2B5EF4-FFF2-40B4-BE49-F238E27FC236}">
                <a16:creationId xmlns="" xmlns:a16="http://schemas.microsoft.com/office/drawing/2014/main" id="{8F83C84C-DA99-F84E-9D70-C5D284EC982E}"/>
              </a:ext>
            </a:extLst>
          </p:cNvPr>
          <p:cNvCxnSpPr>
            <a:cxnSpLocks/>
          </p:cNvCxnSpPr>
          <p:nvPr/>
        </p:nvCxnSpPr>
        <p:spPr>
          <a:xfrm>
            <a:off x="1324523" y="3586069"/>
            <a:ext cx="3013410" cy="0"/>
          </a:xfrm>
          <a:prstGeom prst="line">
            <a:avLst/>
          </a:prstGeom>
          <a:noFill/>
          <a:ln w="19050" cap="flat">
            <a:solidFill>
              <a:schemeClr val="bg1">
                <a:lumMod val="85000"/>
              </a:schemeClr>
            </a:solidFill>
            <a:prstDash val="sysDot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110" name="Gráfico 140" descr="Flechas de cheurón">
            <a:extLst>
              <a:ext uri="{FF2B5EF4-FFF2-40B4-BE49-F238E27FC236}">
                <a16:creationId xmlns="" xmlns:a16="http://schemas.microsoft.com/office/drawing/2014/main" id="{E1CF36C5-5137-7744-BF25-4987DE8370BC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228059" y="3212976"/>
            <a:ext cx="640085" cy="461328"/>
          </a:xfrm>
          <a:prstGeom prst="rect">
            <a:avLst/>
          </a:prstGeom>
        </p:spPr>
      </p:pic>
      <p:pic>
        <p:nvPicPr>
          <p:cNvPr id="111" name="Imagen 5">
            <a:extLst>
              <a:ext uri="{FF2B5EF4-FFF2-40B4-BE49-F238E27FC236}">
                <a16:creationId xmlns="" xmlns:a16="http://schemas.microsoft.com/office/drawing/2014/main" id="{B457FE20-ECFF-4149-BC42-ECD235D929F9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048" y="2501609"/>
            <a:ext cx="616469" cy="361545"/>
          </a:xfrm>
          <a:prstGeom prst="rect">
            <a:avLst/>
          </a:prstGeom>
        </p:spPr>
      </p:pic>
      <p:pic>
        <p:nvPicPr>
          <p:cNvPr id="112" name="Imagen 70"/>
          <p:cNvPicPr>
            <a:picLocks noChangeAspect="1"/>
          </p:cNvPicPr>
          <p:nvPr/>
        </p:nvPicPr>
        <p:blipFill rotWithShape="1">
          <a:blip r:embed="rId26"/>
          <a:srcRect l="26387" t="23762" r="25294"/>
          <a:stretch/>
        </p:blipFill>
        <p:spPr>
          <a:xfrm>
            <a:off x="4400458" y="4329217"/>
            <a:ext cx="1194619" cy="1247779"/>
          </a:xfrm>
          <a:prstGeom prst="rect">
            <a:avLst/>
          </a:prstGeom>
        </p:spPr>
      </p:pic>
      <p:pic>
        <p:nvPicPr>
          <p:cNvPr id="113" name="Imagen 71">
            <a:extLst>
              <a:ext uri="{FF2B5EF4-FFF2-40B4-BE49-F238E27FC236}">
                <a16:creationId xmlns="" xmlns:a16="http://schemas.microsoft.com/office/drawing/2014/main" id="{B0AB71E4-9745-2A4F-BEC4-3FE864FCFE5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14363" y="5273586"/>
            <a:ext cx="718633" cy="45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456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28677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28680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28713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28714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8715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8716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8717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8718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81" name="2 Grupo"/>
          <p:cNvGrpSpPr>
            <a:grpSpLocks/>
          </p:cNvGrpSpPr>
          <p:nvPr/>
        </p:nvGrpSpPr>
        <p:grpSpPr bwMode="auto">
          <a:xfrm>
            <a:off x="945580" y="4005064"/>
            <a:ext cx="7442844" cy="1872208"/>
            <a:chOff x="755650" y="3721100"/>
            <a:chExt cx="7867650" cy="1795463"/>
          </a:xfrm>
        </p:grpSpPr>
        <p:pic>
          <p:nvPicPr>
            <p:cNvPr id="28710" name="Picture 20" descr="http://www.shoa.net/fotos/images/2020/10%2007%20Actividad%20Pr%E1ctica%20curso%201er.%20a%F1o%20Oficiales%20Sondaje%20Monohaz%20con%20Bote%20de%20Goma/_FOT5946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3721100"/>
              <a:ext cx="2713038" cy="179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1" name="Picture 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911" t="20676" r="1672" b="44949"/>
            <a:stretch>
              <a:fillRect/>
            </a:stretch>
          </p:blipFill>
          <p:spPr bwMode="auto">
            <a:xfrm>
              <a:off x="3468688" y="3721100"/>
              <a:ext cx="2667000" cy="17954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712" name="Picture 2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723" t="29893" r="2780" b="36720"/>
            <a:stretch>
              <a:fillRect/>
            </a:stretch>
          </p:blipFill>
          <p:spPr bwMode="auto">
            <a:xfrm>
              <a:off x="6135688" y="3721100"/>
              <a:ext cx="2487612" cy="17954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2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5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6" name="25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7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graphicFrame>
        <p:nvGraphicFramePr>
          <p:cNvPr id="28" name="2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456866"/>
              </p:ext>
            </p:extLst>
          </p:nvPr>
        </p:nvGraphicFramePr>
        <p:xfrm>
          <a:off x="282575" y="1849648"/>
          <a:ext cx="8610601" cy="1219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0354"/>
                <a:gridCol w="3184223"/>
                <a:gridCol w="2026024"/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/>
                        <a:t>CURSO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/>
                        <a:t>ALUMNOS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/>
                        <a:t>INICIO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7°</a:t>
                      </a:r>
                      <a:r>
                        <a:rPr lang="es-CL" sz="1400" baseline="0" dirty="0" smtClean="0"/>
                        <a:t> </a:t>
                      </a:r>
                      <a:r>
                        <a:rPr lang="es-CL" sz="1400" baseline="0" dirty="0" err="1" smtClean="0"/>
                        <a:t>Ing.Nv.Hd.Oc</a:t>
                      </a:r>
                      <a:r>
                        <a:rPr lang="es-CL" sz="1400" baseline="0" dirty="0" smtClean="0"/>
                        <a:t>.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/>
                        <a:t>02 Oficiales (01 México)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/>
                        <a:t>07/02/2022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2° </a:t>
                      </a:r>
                      <a:r>
                        <a:rPr lang="es-CL" sz="1400" dirty="0" err="1" smtClean="0"/>
                        <a:t>Mc.Hd.Oc</a:t>
                      </a:r>
                      <a:r>
                        <a:rPr lang="es-CL" sz="1400" dirty="0" smtClean="0"/>
                        <a:t>.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/>
                        <a:t>11 GG.MM. (Marineros)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/>
                        <a:t>07/02/2022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Hidrografía para Oficiales Navegantes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/>
                        <a:t>04 Oficiales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/>
                        <a:t>08/08/2022</a:t>
                      </a:r>
                      <a:endParaRPr lang="es-CL" sz="1400" dirty="0"/>
                    </a:p>
                  </a:txBody>
                  <a:tcPr marL="91444" marR="91444" marT="45734" marB="45734" anchor="ctr"/>
                </a:tc>
              </a:tr>
            </a:tbl>
          </a:graphicData>
        </a:graphic>
      </p:graphicFrame>
      <p:sp>
        <p:nvSpPr>
          <p:cNvPr id="28709" name="2 Marcador de contenido"/>
          <p:cNvSpPr txBox="1">
            <a:spLocks/>
          </p:cNvSpPr>
          <p:nvPr/>
        </p:nvSpPr>
        <p:spPr bwMode="auto">
          <a:xfrm>
            <a:off x="525463" y="1268413"/>
            <a:ext cx="822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s-ES" altLang="es-CL" sz="1600" b="1">
                <a:solidFill>
                  <a:srgbClr val="FFFFFF"/>
                </a:solidFill>
              </a:rPr>
              <a:t>CURSOS PACDEA 2022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29701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29704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29715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29716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9717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9718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9719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29720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0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1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2" name="21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sp>
        <p:nvSpPr>
          <p:cNvPr id="25" name="2 Marcador de contenido"/>
          <p:cNvSpPr txBox="1">
            <a:spLocks/>
          </p:cNvSpPr>
          <p:nvPr/>
        </p:nvSpPr>
        <p:spPr bwMode="auto">
          <a:xfrm>
            <a:off x="433388" y="908050"/>
            <a:ext cx="8229600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es-ES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PLAN ANUAL DE CAPACITACIÓN</a:t>
            </a:r>
          </a:p>
          <a:p>
            <a:pPr marL="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es-ES" altLang="es-CL" sz="8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0"/>
              </a:spcBef>
              <a:buFont typeface="Arial" pitchFamily="34" charset="0"/>
              <a:buNone/>
              <a:tabLst>
                <a:tab pos="354013" algn="l"/>
              </a:tabLst>
              <a:defRPr/>
            </a:pPr>
            <a:endParaRPr lang="es-CL" altLang="es-CL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0"/>
              </a:spcBef>
              <a:buFont typeface="Arial" pitchFamily="34" charset="0"/>
              <a:buNone/>
              <a:tabLst>
                <a:tab pos="354013" algn="l"/>
              </a:tabLst>
              <a:defRPr/>
            </a:pPr>
            <a:endParaRPr lang="es-CL" altLang="es-CL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0"/>
              </a:spcBef>
              <a:buFont typeface="Arial" pitchFamily="34" charset="0"/>
              <a:buNone/>
              <a:tabLst>
                <a:tab pos="354013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 Departamento de Instrucción controla, coordina y administra la capacitación del personal del Servicio, a través de cursos de capacitación y perfeccionamiento, no conducentes a grado académico, con el objetivo de mejorar las competencias de los funcionarios en las áreas de competencia del SHOA. El financiamiento del Plan Anual de Capacitación es a través de la Ley de </a:t>
            </a:r>
            <a:r>
              <a:rPr lang="es-ES" altLang="es-CL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Capacitación y Perfeccionamiento N°18.575 </a:t>
            </a:r>
            <a:r>
              <a:rPr lang="es-ES" altLang="es-CL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otorgado por el Ministerio de Hacienda y se trabaja con un año de antelación.</a:t>
            </a:r>
          </a:p>
        </p:txBody>
      </p:sp>
      <p:grpSp>
        <p:nvGrpSpPr>
          <p:cNvPr id="4" name="3 Grupo"/>
          <p:cNvGrpSpPr/>
          <p:nvPr/>
        </p:nvGrpSpPr>
        <p:grpSpPr>
          <a:xfrm>
            <a:off x="899592" y="4083010"/>
            <a:ext cx="7513075" cy="1759917"/>
            <a:chOff x="899592" y="4083010"/>
            <a:chExt cx="7513075" cy="1759917"/>
          </a:xfrm>
        </p:grpSpPr>
        <p:pic>
          <p:nvPicPr>
            <p:cNvPr id="26" name="Imagen 36">
              <a:extLst>
                <a:ext uri="{FF2B5EF4-FFF2-40B4-BE49-F238E27FC236}">
                  <a16:creationId xmlns="" xmlns:a16="http://schemas.microsoft.com/office/drawing/2014/main" id="{4D36F256-DB23-BC4F-9EF1-98A155AB40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056" b="15601"/>
            <a:stretch/>
          </p:blipFill>
          <p:spPr>
            <a:xfrm>
              <a:off x="899592" y="4088950"/>
              <a:ext cx="2650627" cy="1750742"/>
            </a:xfrm>
            <a:prstGeom prst="rect">
              <a:avLst/>
            </a:prstGeom>
          </p:spPr>
        </p:pic>
        <p:pic>
          <p:nvPicPr>
            <p:cNvPr id="29" name="Picture 26" descr="http://www.shoa.net/fotos/images/2021/11%2005%20D%CDA%20MUNDIAL%20DE%20CONCIENTIZACI%D3N%20SOBRE%20LOS%20TSUNAMIS/1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7813" y="4083010"/>
              <a:ext cx="2644854" cy="1759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Imagen 3">
              <a:extLst>
                <a:ext uri="{FF2B5EF4-FFF2-40B4-BE49-F238E27FC236}">
                  <a16:creationId xmlns="" xmlns:a16="http://schemas.microsoft.com/office/drawing/2014/main" id="{08DAAE43-2FC5-514D-A16F-71B7396021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544"/>
            <a:stretch/>
          </p:blipFill>
          <p:spPr>
            <a:xfrm>
              <a:off x="3550219" y="4088950"/>
              <a:ext cx="2217594" cy="1748039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25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30725" name="Imagen 7" descr="ESCUDO ARMADA-0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Imagen 9" descr="ESCUDO SHOA-0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30728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30805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30806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0807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0808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0809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0810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729" name="2 Marcador de contenido"/>
          <p:cNvSpPr txBox="1">
            <a:spLocks/>
          </p:cNvSpPr>
          <p:nvPr/>
        </p:nvSpPr>
        <p:spPr bwMode="auto">
          <a:xfrm>
            <a:off x="539750" y="836613"/>
            <a:ext cx="82296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s-ES" altLang="es-CL" sz="2000" b="1">
                <a:solidFill>
                  <a:srgbClr val="FFFFFF"/>
                </a:solidFill>
              </a:rPr>
              <a:t>PLAN DE CAPACITACIÓN SHOA 2022</a:t>
            </a:r>
          </a:p>
        </p:txBody>
      </p:sp>
      <p:sp>
        <p:nvSpPr>
          <p:cNvPr id="19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0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1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2" name="21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graphicFrame>
        <p:nvGraphicFramePr>
          <p:cNvPr id="25" name="24 Tabla"/>
          <p:cNvGraphicFramePr>
            <a:graphicFrameLocks noGrp="1"/>
          </p:cNvGraphicFramePr>
          <p:nvPr/>
        </p:nvGraphicFramePr>
        <p:xfrm>
          <a:off x="358775" y="1416050"/>
          <a:ext cx="8389938" cy="438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7885"/>
                <a:gridCol w="5518528"/>
                <a:gridCol w="2393525"/>
              </a:tblGrid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N°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Nombre del Curso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Cantidad</a:t>
                      </a:r>
                      <a:r>
                        <a:rPr lang="es-ES" sz="1200" baseline="0" dirty="0" smtClean="0"/>
                        <a:t> de Personas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</a:t>
                      </a: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Base</a:t>
                      </a:r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de Datos Mongo BD y </a:t>
                      </a:r>
                      <a:r>
                        <a:rPr lang="es-ES" sz="1200" baseline="0" dirty="0" err="1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PostgresQL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05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2</a:t>
                      </a: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Manejo y uso de </a:t>
                      </a:r>
                      <a:r>
                        <a:rPr lang="es-CL" sz="1200" dirty="0" err="1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Dron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02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3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Cromatografía</a:t>
                      </a:r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líquida de alta resolución y sus aplicaciones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02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4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ES" sz="1200" dirty="0" err="1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Javascript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03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5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Back</a:t>
                      </a:r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</a:t>
                      </a:r>
                      <a:r>
                        <a:rPr lang="es-ES" sz="1200" baseline="0" dirty="0" err="1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End</a:t>
                      </a:r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con </a:t>
                      </a:r>
                      <a:r>
                        <a:rPr lang="es-ES" sz="1200" baseline="0" dirty="0" err="1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Node</a:t>
                      </a:r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JS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03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6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Modificación y Actualización en compras y contratación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06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7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Prueba</a:t>
                      </a:r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Acreditación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05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8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Adobe </a:t>
                      </a:r>
                      <a:r>
                        <a:rPr lang="es-ES" sz="1200" dirty="0" err="1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Creative</a:t>
                      </a:r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Cloud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03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>
                    <a:solidFill>
                      <a:srgbClr val="F1C64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Diplomado</a:t>
                      </a:r>
                      <a:r>
                        <a:rPr lang="es-CL" sz="1200" baseline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 en docencia en ambientes virtuales de aprendizaje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>
                    <a:solidFill>
                      <a:srgbClr val="F1C6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01</a:t>
                      </a:r>
                      <a:endParaRPr lang="es-CL" sz="1200" dirty="0"/>
                    </a:p>
                  </a:txBody>
                  <a:tcPr marL="91444" marR="91444" marT="45715" marB="45715">
                    <a:solidFill>
                      <a:srgbClr val="F1C64D"/>
                    </a:solidFill>
                  </a:tcPr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>
                    <a:solidFill>
                      <a:srgbClr val="F1C64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Elaboración de Instrumentos de evaluación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>
                    <a:solidFill>
                      <a:srgbClr val="F1C6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06</a:t>
                      </a:r>
                      <a:endParaRPr lang="es-CL" sz="1200" dirty="0"/>
                    </a:p>
                  </a:txBody>
                  <a:tcPr marL="91444" marR="91444" marT="45715" marB="45715">
                    <a:solidFill>
                      <a:srgbClr val="F1C64D"/>
                    </a:solidFill>
                  </a:tcPr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Manejo de base de datos en Microsoft </a:t>
                      </a:r>
                      <a:r>
                        <a:rPr lang="es-ES" sz="1200" dirty="0" err="1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access</a:t>
                      </a:r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 y Excel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10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Identificación de la normativa vigente en instalaciones eléctricas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01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13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Instalación</a:t>
                      </a:r>
                      <a:r>
                        <a:rPr lang="es-CL" sz="1200" baseline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 de paneles fotovoltaicos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02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14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Desarrollo Web Completo con HTML5, CSSS3, JS AJAX PHP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01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  <a:tr h="274340"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15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Curso Avances para el procesamiento batimétrico, Norma S-100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10</a:t>
                      </a:r>
                      <a:endParaRPr lang="es-CL" sz="1200" dirty="0"/>
                    </a:p>
                  </a:txBody>
                  <a:tcPr marL="91444" marR="91444" marT="45715" marB="45715"/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25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31749" name="Imagen 7" descr="ESCUDO ARMADA-0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Imagen 9" descr="ESCUDO SHOA-0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31752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31829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31830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1831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1832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1833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1834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753" name="2 Marcador de contenido"/>
          <p:cNvSpPr txBox="1">
            <a:spLocks/>
          </p:cNvSpPr>
          <p:nvPr/>
        </p:nvSpPr>
        <p:spPr bwMode="auto">
          <a:xfrm>
            <a:off x="539750" y="836613"/>
            <a:ext cx="82296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s-ES" altLang="es-CL" sz="2000" b="1" dirty="0">
                <a:solidFill>
                  <a:srgbClr val="FFFFFF"/>
                </a:solidFill>
              </a:rPr>
              <a:t>PRELIMINAR 2023</a:t>
            </a:r>
          </a:p>
        </p:txBody>
      </p:sp>
      <p:sp>
        <p:nvSpPr>
          <p:cNvPr id="19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0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1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2" name="21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graphicFrame>
        <p:nvGraphicFramePr>
          <p:cNvPr id="25" name="24 Tabla"/>
          <p:cNvGraphicFramePr>
            <a:graphicFrameLocks noGrp="1"/>
          </p:cNvGraphicFramePr>
          <p:nvPr/>
        </p:nvGraphicFramePr>
        <p:xfrm>
          <a:off x="395288" y="1489075"/>
          <a:ext cx="8389937" cy="4388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7885"/>
                <a:gridCol w="5518527"/>
                <a:gridCol w="2393525"/>
              </a:tblGrid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N°</a:t>
                      </a:r>
                      <a:endParaRPr lang="es-CL" sz="1200" dirty="0"/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Nombre del Curso</a:t>
                      </a:r>
                      <a:endParaRPr lang="es-CL" sz="1200" dirty="0"/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Cantidad</a:t>
                      </a:r>
                      <a:r>
                        <a:rPr lang="es-ES" sz="1200" baseline="0" dirty="0" smtClean="0"/>
                        <a:t> de Personas</a:t>
                      </a:r>
                      <a:endParaRPr lang="es-CL" sz="1200" dirty="0"/>
                    </a:p>
                  </a:txBody>
                  <a:tcPr marL="91444" marR="91444" marT="45699" marB="45699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</a:t>
                      </a: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Diplomado de tsunami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10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2</a:t>
                      </a: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HPD modulo S-100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10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3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699" marB="45699">
                    <a:solidFill>
                      <a:srgbClr val="F1C64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Formación y Evaluación por Competencias</a:t>
                      </a:r>
                    </a:p>
                  </a:txBody>
                  <a:tcPr marL="3249" marR="3249" marT="3248" marB="0" anchor="ctr">
                    <a:solidFill>
                      <a:srgbClr val="F1C6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8</a:t>
                      </a:r>
                    </a:p>
                  </a:txBody>
                  <a:tcPr marL="3249" marR="3249" marT="3248" marB="0" anchor="ctr">
                    <a:solidFill>
                      <a:srgbClr val="F1C64D"/>
                    </a:solidFill>
                  </a:tcPr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4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Acreditación mercado público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5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5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Curso Auditor Interno ISO 9001:2015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6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6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Curso de programación 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1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7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Administración de </a:t>
                      </a:r>
                      <a:r>
                        <a:rPr lang="es-CL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Kubernetes</a:t>
                      </a:r>
                      <a:endParaRPr lang="es-CL" sz="12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4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8</a:t>
                      </a:r>
                      <a:endParaRPr lang="es-CL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Manejo de Flujos de trabajo esenciales de ARCGIS Pro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2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Creación y mantención de </a:t>
                      </a:r>
                      <a:r>
                        <a:rPr lang="es-ES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Docker</a:t>
                      </a:r>
                      <a:endParaRPr lang="es-ES" sz="12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4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Tecnologías Gráficas Aplicadas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6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Red </a:t>
                      </a:r>
                      <a:r>
                        <a:rPr lang="es-CL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hat</a:t>
                      </a:r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s-CL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system</a:t>
                      </a:r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s-CL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administration</a:t>
                      </a:r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1 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1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Red </a:t>
                      </a:r>
                      <a:r>
                        <a:rPr lang="es-CL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hat</a:t>
                      </a:r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s-CL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system</a:t>
                      </a:r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s-CL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administration</a:t>
                      </a:r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2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1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13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Global </a:t>
                      </a:r>
                      <a:r>
                        <a:rPr lang="es-CL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mapper</a:t>
                      </a:r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 </a:t>
                      </a: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10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14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99" marB="4569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Lenguaje de programación </a:t>
                      </a:r>
                      <a:r>
                        <a:rPr lang="es-CL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Phyton</a:t>
                      </a:r>
                      <a:endParaRPr lang="es-CL" sz="12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3249" marR="3249" marT="32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4</a:t>
                      </a:r>
                    </a:p>
                  </a:txBody>
                  <a:tcPr marL="3249" marR="3249" marT="3248" marB="0" anchor="ctr"/>
                </a:tc>
              </a:tr>
              <a:tr h="274241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15</a:t>
                      </a:r>
                      <a:endParaRPr lang="es-CL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99" marB="45699">
                    <a:solidFill>
                      <a:srgbClr val="F1C64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Diplomado en Liderazgo y Gestión de Personas</a:t>
                      </a:r>
                    </a:p>
                  </a:txBody>
                  <a:tcPr marL="3249" marR="3249" marT="3248" marB="0" anchor="ctr">
                    <a:solidFill>
                      <a:srgbClr val="F1C6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1</a:t>
                      </a:r>
                    </a:p>
                  </a:txBody>
                  <a:tcPr marL="3249" marR="3249" marT="3248" marB="0" anchor="ctr">
                    <a:solidFill>
                      <a:srgbClr val="F1C64D"/>
                    </a:solidFill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32773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32776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32786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32787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2788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2789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2790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2791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777" name="2 Marcador de contenido"/>
          <p:cNvSpPr txBox="1">
            <a:spLocks/>
          </p:cNvSpPr>
          <p:nvPr/>
        </p:nvSpPr>
        <p:spPr bwMode="auto">
          <a:xfrm>
            <a:off x="568325" y="836712"/>
            <a:ext cx="82296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buFont typeface="Wingdings" pitchFamily="2" charset="2"/>
              <a:buChar char="Ø"/>
            </a:pPr>
            <a:endParaRPr lang="es-CL" altLang="es-CL" dirty="0">
              <a:solidFill>
                <a:srgbClr val="FFFFFF"/>
              </a:solidFill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dirty="0">
                <a:solidFill>
                  <a:srgbClr val="FFFFFF"/>
                </a:solidFill>
              </a:rPr>
              <a:t>Asignación </a:t>
            </a:r>
            <a:r>
              <a:rPr lang="es-CL" altLang="es-CL" dirty="0" smtClean="0">
                <a:solidFill>
                  <a:srgbClr val="FFFFFF"/>
                </a:solidFill>
              </a:rPr>
              <a:t>docente </a:t>
            </a:r>
            <a:endParaRPr lang="es-CL" altLang="es-CL" dirty="0">
              <a:solidFill>
                <a:srgbClr val="FFFFFF"/>
              </a:solidFill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dirty="0">
                <a:solidFill>
                  <a:srgbClr val="FFFFFF"/>
                </a:solidFill>
              </a:rPr>
              <a:t>CCP y contratación de profesores</a:t>
            </a:r>
            <a:r>
              <a:rPr lang="es-CL" altLang="es-CL" dirty="0" smtClean="0">
                <a:solidFill>
                  <a:srgbClr val="FFFFFF"/>
                </a:solidFill>
              </a:rPr>
              <a:t>.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dirty="0" smtClean="0">
                <a:solidFill>
                  <a:srgbClr val="FFFFFF"/>
                </a:solidFill>
              </a:rPr>
              <a:t>Implementación U.A.C. (Horas asesora pedagógica)</a:t>
            </a:r>
            <a:endParaRPr lang="es-CL" altLang="es-CL" dirty="0">
              <a:solidFill>
                <a:srgbClr val="FFFFFF"/>
              </a:solidFill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dirty="0" smtClean="0">
                <a:solidFill>
                  <a:srgbClr val="FFFFFF"/>
                </a:solidFill>
              </a:rPr>
              <a:t>Financiamiento </a:t>
            </a:r>
            <a:r>
              <a:rPr lang="es-CL" altLang="es-CL" dirty="0">
                <a:solidFill>
                  <a:srgbClr val="FFFFFF"/>
                </a:solidFill>
              </a:rPr>
              <a:t>profesores externos</a:t>
            </a:r>
            <a:r>
              <a:rPr lang="es-CL" altLang="es-CL" dirty="0" smtClean="0">
                <a:solidFill>
                  <a:srgbClr val="FFFFFF"/>
                </a:solidFill>
              </a:rPr>
              <a:t>.</a:t>
            </a:r>
            <a:endParaRPr lang="es-CL" altLang="es-CL" dirty="0">
              <a:solidFill>
                <a:srgbClr val="FFFFFF"/>
              </a:solidFill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dirty="0">
                <a:solidFill>
                  <a:srgbClr val="FFFFFF"/>
                </a:solidFill>
              </a:rPr>
              <a:t>Recursos ST-29 para adquisición de computadores y licencias académicas.</a:t>
            </a:r>
          </a:p>
          <a:p>
            <a:pPr algn="just" eaLnBrk="1" hangingPunct="1">
              <a:buFont typeface="Wingdings" pitchFamily="2" charset="2"/>
              <a:buChar char="Ø"/>
            </a:pPr>
            <a:endParaRPr lang="es-CL" altLang="es-CL" dirty="0">
              <a:solidFill>
                <a:srgbClr val="FFFFFF"/>
              </a:solidFill>
            </a:endParaRPr>
          </a:p>
          <a:p>
            <a:pPr algn="just" eaLnBrk="1" hangingPunct="1">
              <a:buFont typeface="Wingdings" pitchFamily="2" charset="2"/>
              <a:buChar char="Ø"/>
            </a:pPr>
            <a:endParaRPr lang="es-CL" altLang="es-CL" dirty="0">
              <a:solidFill>
                <a:srgbClr val="FFFFFF"/>
              </a:solidFill>
            </a:endParaRPr>
          </a:p>
        </p:txBody>
      </p:sp>
      <p:sp>
        <p:nvSpPr>
          <p:cNvPr id="19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0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</a:p>
        </p:txBody>
      </p:sp>
      <p:sp>
        <p:nvSpPr>
          <p:cNvPr id="21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2" name="21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sp>
        <p:nvSpPr>
          <p:cNvPr id="4" name="3 Botón de acción: Hacia delante o Siguiente">
            <a:hlinkClick r:id="rId4" action="ppaction://hlinksldjump" highlightClick="1"/>
          </p:cNvPr>
          <p:cNvSpPr/>
          <p:nvPr/>
        </p:nvSpPr>
        <p:spPr>
          <a:xfrm>
            <a:off x="3126162" y="1319610"/>
            <a:ext cx="254000" cy="144462"/>
          </a:xfrm>
          <a:prstGeom prst="actionButtonForwardNex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683568" y="4501636"/>
            <a:ext cx="7778776" cy="1591660"/>
            <a:chOff x="897680" y="4432958"/>
            <a:chExt cx="7778776" cy="1591660"/>
          </a:xfrm>
        </p:grpSpPr>
        <p:pic>
          <p:nvPicPr>
            <p:cNvPr id="32783" name="Picture 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7680" y="4436133"/>
              <a:ext cx="2092325" cy="15668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784" name="Picture 26" descr="http://www.shoa.net/fotos/images/2021/04%2029%20Visita%20Museo%20Mar%EDtimo%20Nacional/_FOT3305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2119" y="4432958"/>
              <a:ext cx="2370138" cy="1570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Imagen 8">
              <a:extLst>
                <a:ext uri="{FF2B5EF4-FFF2-40B4-BE49-F238E27FC236}">
                  <a16:creationId xmlns="" xmlns:a16="http://schemas.microsoft.com/office/drawing/2014/main" id="{FE0B4E03-485C-614C-B558-EBD3B274417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1643" y="4432958"/>
              <a:ext cx="2064813" cy="1570037"/>
            </a:xfrm>
            <a:prstGeom prst="rect">
              <a:avLst/>
            </a:prstGeom>
          </p:spPr>
        </p:pic>
        <p:pic>
          <p:nvPicPr>
            <p:cNvPr id="26" name="Imagen 16">
              <a:extLst>
                <a:ext uri="{FF2B5EF4-FFF2-40B4-BE49-F238E27FC236}">
                  <a16:creationId xmlns="" xmlns:a16="http://schemas.microsoft.com/office/drawing/2014/main" id="{B15B8CCE-C19E-624E-881E-9D499EADE0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56" r="37993"/>
            <a:stretch/>
          </p:blipFill>
          <p:spPr>
            <a:xfrm>
              <a:off x="2990005" y="4432958"/>
              <a:ext cx="1258699" cy="1591660"/>
            </a:xfrm>
            <a:prstGeom prst="rect">
              <a:avLst/>
            </a:prstGeom>
          </p:spPr>
        </p:pic>
      </p:grpSp>
      <p:sp>
        <p:nvSpPr>
          <p:cNvPr id="27" name="26 Botón de acción: Hacia delante o Siguiente">
            <a:hlinkClick r:id="rId9" action="ppaction://hlinksldjump" highlightClick="1"/>
          </p:cNvPr>
          <p:cNvSpPr/>
          <p:nvPr/>
        </p:nvSpPr>
        <p:spPr>
          <a:xfrm>
            <a:off x="6444208" y="2132856"/>
            <a:ext cx="254000" cy="144462"/>
          </a:xfrm>
          <a:prstGeom prst="actionButtonForwardNex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8" name="27 Botón de acción: Hacia delante o Siguiente">
            <a:hlinkClick r:id="rId10" action="ppaction://hlinksldjump" highlightClick="1"/>
          </p:cNvPr>
          <p:cNvSpPr/>
          <p:nvPr/>
        </p:nvSpPr>
        <p:spPr>
          <a:xfrm>
            <a:off x="4658397" y="1700808"/>
            <a:ext cx="254000" cy="144462"/>
          </a:xfrm>
          <a:prstGeom prst="actionButtonForwardNex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33797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33800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33818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33819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3820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3821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3822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3823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2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5" name="24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6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sp>
        <p:nvSpPr>
          <p:cNvPr id="27" name="2 Marcador de contenido"/>
          <p:cNvSpPr txBox="1">
            <a:spLocks/>
          </p:cNvSpPr>
          <p:nvPr/>
        </p:nvSpPr>
        <p:spPr bwMode="auto">
          <a:xfrm>
            <a:off x="568325" y="980728"/>
            <a:ext cx="82296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buFont typeface="Wingdings" pitchFamily="2" charset="2"/>
              <a:buChar char="Ø"/>
            </a:pPr>
            <a:r>
              <a:rPr lang="es-CL" altLang="es-CL" dirty="0" smtClean="0">
                <a:solidFill>
                  <a:srgbClr val="FFFFFF"/>
                </a:solidFill>
              </a:rPr>
              <a:t>Dependencias Centro de Instrucción</a:t>
            </a:r>
            <a:endParaRPr lang="es-CL" altLang="es-CL" dirty="0">
              <a:solidFill>
                <a:srgbClr val="FFFFFF"/>
              </a:solidFill>
            </a:endParaRPr>
          </a:p>
          <a:p>
            <a:pPr algn="just" eaLnBrk="1" hangingPunct="1">
              <a:buFont typeface="Wingdings" pitchFamily="2" charset="2"/>
              <a:buChar char="Ø"/>
            </a:pPr>
            <a:endParaRPr lang="es-CL" altLang="es-CL" dirty="0">
              <a:solidFill>
                <a:srgbClr val="FFFFFF"/>
              </a:solidFill>
            </a:endParaRP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CL" altLang="es-CL" sz="1600" dirty="0">
                <a:solidFill>
                  <a:srgbClr val="FFFFFF"/>
                </a:solidFill>
              </a:rPr>
              <a:t>Salas de clases Oficiales.</a:t>
            </a: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CL" altLang="es-CL" sz="1600" dirty="0">
                <a:solidFill>
                  <a:srgbClr val="FFFFFF"/>
                </a:solidFill>
              </a:rPr>
              <a:t>Salas de clases GG.MM.</a:t>
            </a: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CL" altLang="es-CL" sz="1600" dirty="0">
                <a:solidFill>
                  <a:srgbClr val="FFFFFF"/>
                </a:solidFill>
              </a:rPr>
              <a:t>Sala Multiuso.</a:t>
            </a: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CL" altLang="es-CL" sz="1600" dirty="0">
                <a:solidFill>
                  <a:srgbClr val="FFFFFF"/>
                </a:solidFill>
              </a:rPr>
              <a:t>Auditorio.</a:t>
            </a: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CL" altLang="es-CL" sz="1600" dirty="0">
                <a:solidFill>
                  <a:srgbClr val="FFFFFF"/>
                </a:solidFill>
              </a:rPr>
              <a:t>Habitabilidad GG.MM.</a:t>
            </a: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CL" altLang="es-CL" sz="1600" dirty="0" smtClean="0">
                <a:solidFill>
                  <a:srgbClr val="FFFFFF"/>
                </a:solidFill>
              </a:rPr>
              <a:t>Biblioteca.</a:t>
            </a: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CL" altLang="es-CL" sz="1600" dirty="0" smtClean="0">
                <a:solidFill>
                  <a:srgbClr val="FFFFFF"/>
                </a:solidFill>
              </a:rPr>
              <a:t>Oficinas administrativas.</a:t>
            </a: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CL" altLang="es-CL" sz="1600" dirty="0" smtClean="0">
                <a:solidFill>
                  <a:srgbClr val="FFFFFF"/>
                </a:solidFill>
              </a:rPr>
              <a:t>Plataforma B-</a:t>
            </a:r>
            <a:r>
              <a:rPr lang="es-CL" altLang="es-CL" sz="1600" dirty="0" err="1" smtClean="0">
                <a:solidFill>
                  <a:srgbClr val="FFFFFF"/>
                </a:solidFill>
              </a:rPr>
              <a:t>Learning</a:t>
            </a:r>
            <a:r>
              <a:rPr lang="es-CL" altLang="es-CL" sz="1600" dirty="0" smtClean="0">
                <a:solidFill>
                  <a:srgbClr val="FFFFFF"/>
                </a:solidFill>
              </a:rPr>
              <a:t>.</a:t>
            </a: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ES" altLang="es-CL" sz="1600" dirty="0" smtClean="0">
                <a:solidFill>
                  <a:srgbClr val="FFFFFF"/>
                </a:solidFill>
              </a:rPr>
              <a:t>Lancha Hidrográfica *</a:t>
            </a:r>
            <a:endParaRPr lang="es-CL" altLang="es-CL" sz="1600" dirty="0" smtClean="0">
              <a:solidFill>
                <a:srgbClr val="FFFFFF"/>
              </a:solidFill>
            </a:endParaRPr>
          </a:p>
          <a:p>
            <a:pPr lvl="1" algn="just" eaLnBrk="1" hangingPunct="1">
              <a:buFont typeface="Wingdings" pitchFamily="2" charset="2"/>
              <a:buChar char="ü"/>
            </a:pPr>
            <a:r>
              <a:rPr lang="es-CL" altLang="es-CL" sz="1600" dirty="0" smtClean="0">
                <a:solidFill>
                  <a:srgbClr val="FFFFFF"/>
                </a:solidFill>
              </a:rPr>
              <a:t>Laboratorios *</a:t>
            </a:r>
            <a:endParaRPr lang="es-CL" altLang="es-CL" sz="1600" dirty="0">
              <a:solidFill>
                <a:srgbClr val="FFFFFF"/>
              </a:solidFill>
            </a:endParaRPr>
          </a:p>
        </p:txBody>
      </p:sp>
      <p:grpSp>
        <p:nvGrpSpPr>
          <p:cNvPr id="29" name="2 Grupo"/>
          <p:cNvGrpSpPr>
            <a:grpSpLocks/>
          </p:cNvGrpSpPr>
          <p:nvPr/>
        </p:nvGrpSpPr>
        <p:grpSpPr bwMode="auto">
          <a:xfrm>
            <a:off x="395288" y="4292947"/>
            <a:ext cx="8377237" cy="1584325"/>
            <a:chOff x="395536" y="4509120"/>
            <a:chExt cx="8376930" cy="1584176"/>
          </a:xfrm>
        </p:grpSpPr>
        <p:pic>
          <p:nvPicPr>
            <p:cNvPr id="33" name="37 Imagen" descr="C:\Users\118287622\AppData\Local\Microsoft\Windows\INetCache\Content.Outlook\NAPBRN1A\23588ba8-d7cc-45dc-ae3f-e2f6b3fc220b (4)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0232" y="4509120"/>
              <a:ext cx="2112234" cy="1584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38 Imagen" descr="F:\anita\Curso_Division_x\fotos_nuevas_dependencias\PHOTO-2020-01-14-10-02-3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4514728"/>
              <a:ext cx="2103759" cy="1578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2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4514728"/>
              <a:ext cx="2110126" cy="15785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" name="Picture 2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4514728"/>
              <a:ext cx="2110127" cy="15785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766766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33797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33800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33818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33819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3820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3821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3822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3823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2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5" name="24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6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grpSp>
        <p:nvGrpSpPr>
          <p:cNvPr id="33806" name="1 Grupo"/>
          <p:cNvGrpSpPr>
            <a:grpSpLocks/>
          </p:cNvGrpSpPr>
          <p:nvPr/>
        </p:nvGrpSpPr>
        <p:grpSpPr bwMode="auto">
          <a:xfrm>
            <a:off x="933450" y="4510088"/>
            <a:ext cx="7383463" cy="1655762"/>
            <a:chOff x="492919" y="3356992"/>
            <a:chExt cx="7967513" cy="1728192"/>
          </a:xfrm>
        </p:grpSpPr>
        <p:sp>
          <p:nvSpPr>
            <p:cNvPr id="28" name="27 Rectángulo"/>
            <p:cNvSpPr/>
            <p:nvPr/>
          </p:nvSpPr>
          <p:spPr>
            <a:xfrm>
              <a:off x="492919" y="3356992"/>
              <a:ext cx="2494905" cy="1728192"/>
            </a:xfrm>
            <a:prstGeom prst="rect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1000" b="-11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29 Rectángulo"/>
            <p:cNvSpPr/>
            <p:nvPr/>
          </p:nvSpPr>
          <p:spPr>
            <a:xfrm>
              <a:off x="5796136" y="3356992"/>
              <a:ext cx="2664296" cy="1728192"/>
            </a:xfrm>
            <a:prstGeom prst="rect">
              <a:avLst/>
            </a:prstGeom>
            <a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63000" b="-63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30 Rectángulo"/>
            <p:cNvSpPr/>
            <p:nvPr/>
          </p:nvSpPr>
          <p:spPr>
            <a:xfrm>
              <a:off x="2994938" y="3356992"/>
              <a:ext cx="2801198" cy="1728192"/>
            </a:xfrm>
            <a:prstGeom prst="rect">
              <a:avLst/>
            </a:prstGeom>
            <a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4000" b="-4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457200" y="1196975"/>
            <a:ext cx="8229600" cy="428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Anuario Hidrográfico de la Marina de Chile (</a:t>
            </a:r>
            <a:r>
              <a:rPr lang="es-ES" sz="16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1874-2022)</a:t>
            </a:r>
            <a:endParaRPr lang="es-ES_tradnl" sz="16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Derroteros de la costa de Chile, 6 volúmenes (</a:t>
            </a:r>
            <a:r>
              <a:rPr lang="es-ES" sz="16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1891-2022)</a:t>
            </a:r>
            <a:endParaRPr lang="es-ES" sz="16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Tablas de marea de la costa de Chile (</a:t>
            </a:r>
            <a:r>
              <a:rPr lang="es-ES" sz="16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1948-2022)</a:t>
            </a:r>
            <a:endParaRPr lang="es-ES" sz="16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Boletín de Noticias a los Navegantes (</a:t>
            </a:r>
            <a:r>
              <a:rPr lang="es-ES" sz="16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1874-2022)</a:t>
            </a:r>
            <a:endParaRPr lang="es-ES" sz="16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Almanaques náuticos (</a:t>
            </a:r>
            <a:r>
              <a:rPr lang="es-ES" sz="16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1985-2022)</a:t>
            </a:r>
            <a:endParaRPr lang="es-ES" sz="16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Manuales de navegación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Atlas </a:t>
            </a:r>
            <a:r>
              <a:rPr lang="es-ES" sz="1600" dirty="0" err="1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hidro</a:t>
            </a: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-oceanográficos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Diccionarios especializados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E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Leyes y reglamentos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CL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Revistas científicas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CL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Textos y manuales científicos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CL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Tesis de </a:t>
            </a:r>
            <a:r>
              <a:rPr lang="es-CL" sz="16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grado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bg1"/>
              </a:buClr>
              <a:buSzPct val="75000"/>
              <a:buFont typeface="Wingdings" pitchFamily="2" charset="2"/>
              <a:buChar char="Ø"/>
              <a:defRPr/>
            </a:pPr>
            <a:r>
              <a:rPr lang="es-CL" sz="16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Bibliografía planes de estudio Centro de Instrucción.</a:t>
            </a:r>
            <a:endParaRPr lang="es-CL" sz="1600" b="1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2"/>
              </a:buClr>
              <a:buSzPct val="75000"/>
              <a:buFont typeface="Wingdings" pitchFamily="2" charset="2"/>
              <a:buChar char="v"/>
              <a:defRPr/>
            </a:pPr>
            <a:endParaRPr lang="es-ES_tradnl" sz="16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/>
              <a:buChar char="•"/>
              <a:defRPr/>
            </a:pPr>
            <a:endParaRPr lang="es-ES" sz="1600" dirty="0"/>
          </a:p>
        </p:txBody>
      </p:sp>
      <p:sp>
        <p:nvSpPr>
          <p:cNvPr id="33808" name="Rectangle 2"/>
          <p:cNvSpPr txBox="1">
            <a:spLocks noChangeArrowheads="1"/>
          </p:cNvSpPr>
          <p:nvPr/>
        </p:nvSpPr>
        <p:spPr bwMode="auto">
          <a:xfrm>
            <a:off x="179388" y="620713"/>
            <a:ext cx="82296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kumimoji="1" lang="es-ES" altLang="es-CL" b="1">
                <a:solidFill>
                  <a:schemeClr val="bg1"/>
                </a:solidFill>
                <a:latin typeface="Calibri" pitchFamily="34" charset="0"/>
              </a:rPr>
              <a:t>Material bibliográfico de relevancia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34821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34824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34832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34833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4834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4835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4836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4837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0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700" dirty="0">
                <a:solidFill>
                  <a:schemeClr val="bg1"/>
                </a:solidFill>
                <a:latin typeface="Arial"/>
                <a:cs typeface="Arial"/>
              </a:rPr>
              <a:t>INFRAESTRUCTURA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1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2" name="21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sp>
        <p:nvSpPr>
          <p:cNvPr id="34830" name="2 Marcador de contenido"/>
          <p:cNvSpPr txBox="1">
            <a:spLocks/>
          </p:cNvSpPr>
          <p:nvPr/>
        </p:nvSpPr>
        <p:spPr bwMode="auto">
          <a:xfrm>
            <a:off x="950913" y="1196975"/>
            <a:ext cx="82296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/>
            <a:endParaRPr lang="es-CL" altLang="es-CL" sz="1400">
              <a:solidFill>
                <a:srgbClr val="FFFFFF"/>
              </a:solidFill>
            </a:endParaRPr>
          </a:p>
        </p:txBody>
      </p:sp>
      <p:sp>
        <p:nvSpPr>
          <p:cNvPr id="27" name="2 Marcador de contenido"/>
          <p:cNvSpPr txBox="1">
            <a:spLocks/>
          </p:cNvSpPr>
          <p:nvPr/>
        </p:nvSpPr>
        <p:spPr bwMode="auto">
          <a:xfrm>
            <a:off x="568325" y="981794"/>
            <a:ext cx="82296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s-CL" altLang="es-CL" dirty="0" smtClean="0">
                <a:solidFill>
                  <a:srgbClr val="FFFFFF"/>
                </a:solidFill>
              </a:rPr>
              <a:t>Situación disciplinaria.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s-CL" altLang="es-CL" dirty="0" smtClean="0">
                <a:solidFill>
                  <a:srgbClr val="FFFFFF"/>
                </a:solidFill>
              </a:rPr>
              <a:t>Cambio especialidad ST Rojas.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s-CL" altLang="es-CL" dirty="0">
                <a:solidFill>
                  <a:srgbClr val="FFFFFF"/>
                </a:solidFill>
              </a:rPr>
              <a:t>Escuela </a:t>
            </a:r>
            <a:r>
              <a:rPr lang="es-CL" altLang="es-CL" dirty="0" smtClean="0">
                <a:solidFill>
                  <a:srgbClr val="FFFFFF"/>
                </a:solidFill>
              </a:rPr>
              <a:t>de Hidrografía, Oceanografía y Navegación.</a:t>
            </a:r>
            <a:endParaRPr lang="es-CL" altLang="es-CL" dirty="0">
              <a:solidFill>
                <a:srgbClr val="FFFFFF"/>
              </a:solidFill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s-CL" altLang="es-CL" dirty="0" smtClean="0">
                <a:solidFill>
                  <a:srgbClr val="FFFFFF"/>
                </a:solidFill>
              </a:rPr>
              <a:t>Acreditación curso Categoría “A”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s-CL" altLang="es-CL" dirty="0" smtClean="0">
                <a:solidFill>
                  <a:srgbClr val="FFFFFF"/>
                </a:solidFill>
              </a:rPr>
              <a:t>DD.RR. Oficiales especialistas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endParaRPr lang="es-CL" altLang="es-CL" dirty="0" smtClean="0">
              <a:solidFill>
                <a:srgbClr val="FFFFFF"/>
              </a:solidFill>
            </a:endParaRPr>
          </a:p>
          <a:p>
            <a:pPr marL="0" indent="0" algn="just" eaLnBrk="1" hangingPunct="1">
              <a:lnSpc>
                <a:spcPct val="150000"/>
              </a:lnSpc>
              <a:defRPr/>
            </a:pPr>
            <a:endParaRPr lang="es-CL" altLang="es-CL" dirty="0" smtClean="0">
              <a:solidFill>
                <a:srgbClr val="FFFFFF"/>
              </a:solidFill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endParaRPr lang="es-CL" altLang="es-CL" dirty="0" smtClean="0">
              <a:solidFill>
                <a:srgbClr val="FFFFFF"/>
              </a:solidFill>
            </a:endParaRPr>
          </a:p>
        </p:txBody>
      </p:sp>
      <p:grpSp>
        <p:nvGrpSpPr>
          <p:cNvPr id="25" name="24 Grupo"/>
          <p:cNvGrpSpPr/>
          <p:nvPr/>
        </p:nvGrpSpPr>
        <p:grpSpPr>
          <a:xfrm>
            <a:off x="683568" y="4077072"/>
            <a:ext cx="7778776" cy="1591660"/>
            <a:chOff x="897680" y="4432958"/>
            <a:chExt cx="7778776" cy="1591660"/>
          </a:xfrm>
        </p:grpSpPr>
        <p:pic>
          <p:nvPicPr>
            <p:cNvPr id="26" name="Picture 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7680" y="4436133"/>
              <a:ext cx="2092325" cy="15668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26" descr="http://www.shoa.net/fotos/images/2021/04%2029%20Visita%20Museo%20Mar%EDtimo%20Nacional/_FOT3305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2119" y="4432958"/>
              <a:ext cx="2370138" cy="1570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Imagen 8">
              <a:extLst>
                <a:ext uri="{FF2B5EF4-FFF2-40B4-BE49-F238E27FC236}">
                  <a16:creationId xmlns="" xmlns:a16="http://schemas.microsoft.com/office/drawing/2014/main" id="{FE0B4E03-485C-614C-B558-EBD3B274417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1643" y="4432958"/>
              <a:ext cx="2064813" cy="1570037"/>
            </a:xfrm>
            <a:prstGeom prst="rect">
              <a:avLst/>
            </a:prstGeom>
          </p:spPr>
        </p:pic>
        <p:pic>
          <p:nvPicPr>
            <p:cNvPr id="30" name="Imagen 16">
              <a:extLst>
                <a:ext uri="{FF2B5EF4-FFF2-40B4-BE49-F238E27FC236}">
                  <a16:creationId xmlns="" xmlns:a16="http://schemas.microsoft.com/office/drawing/2014/main" id="{B15B8CCE-C19E-624E-881E-9D499EADE0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56" r="37993"/>
            <a:stretch/>
          </p:blipFill>
          <p:spPr>
            <a:xfrm>
              <a:off x="2990005" y="4432958"/>
              <a:ext cx="1258699" cy="159166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/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sp>
        <p:nvSpPr>
          <p:cNvPr id="6" name="Proceso alternativo 7">
            <a:extLst/>
          </p:cNvPr>
          <p:cNvSpPr/>
          <p:nvPr/>
        </p:nvSpPr>
        <p:spPr>
          <a:xfrm flipV="1">
            <a:off x="0" y="6286789"/>
            <a:ext cx="9144000" cy="4571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39942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39953" name="Rectángulo 7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n-US" altLang="es-CL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39954" name="Rectángulo 8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HONOR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sp>
          <p:nvSpPr>
            <p:cNvPr id="39955" name="Rectángulo 9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LEALTAD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sp>
          <p:nvSpPr>
            <p:cNvPr id="39956" name="Rectángulo 10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VALENTÍA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sp>
          <p:nvSpPr>
            <p:cNvPr id="39957" name="Rectángulo 11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INTEGRIDAD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sp>
          <p:nvSpPr>
            <p:cNvPr id="39958" name="Rectángulo 12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457200" eaLnBrk="1" hangingPunct="1"/>
              <a:r>
                <a:rPr lang="es-CL" altLang="es-CL" sz="1100">
                  <a:solidFill>
                    <a:srgbClr val="FFFFFF"/>
                  </a:solidFill>
                </a:rPr>
                <a:t>DEBER</a:t>
              </a:r>
              <a:endParaRPr lang="es-ES" altLang="es-CL" sz="1100">
                <a:solidFill>
                  <a:srgbClr val="FFFFFF"/>
                </a:solidFill>
              </a:endParaRPr>
            </a:p>
          </p:txBody>
        </p:sp>
        <p:cxnSp>
          <p:nvCxnSpPr>
            <p:cNvPr id="14" name="Conector recto 13">
              <a:extLst/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Proceso alternativo 5">
            <a:extLst/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39946" name="Imagen 15" descr="ESCUDO ARMADA-0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7" name="Imagen 16" descr="ESCUDO SHOA-0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-32287" y="1844824"/>
            <a:ext cx="9143999" cy="1242174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lIns="92075" tIns="46038" rIns="92075" bIns="46038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600" b="1" dirty="0">
                <a:ln w="50800"/>
                <a:solidFill>
                  <a:schemeClr val="bg1"/>
                </a:solidFill>
              </a:rPr>
              <a:t>SERVICIO HIDROGRÁFICO Y OCEANOGRÁFICO DE LA ARMADA</a:t>
            </a:r>
          </a:p>
        </p:txBody>
      </p:sp>
      <p:sp>
        <p:nvSpPr>
          <p:cNvPr id="19" name="AutoShape 2">
            <a:extLst/>
          </p:cNvPr>
          <p:cNvSpPr>
            <a:spLocks noChangeArrowheads="1"/>
          </p:cNvSpPr>
          <p:nvPr/>
        </p:nvSpPr>
        <p:spPr bwMode="auto">
          <a:xfrm>
            <a:off x="1475656" y="3717032"/>
            <a:ext cx="5932478" cy="864096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lIns="92075" tIns="46038" rIns="92075" bIns="46038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b="1" dirty="0">
                <a:ln w="50800"/>
                <a:solidFill>
                  <a:schemeClr val="bg1"/>
                </a:solidFill>
              </a:rPr>
              <a:t>Centro de Instrucción</a:t>
            </a:r>
            <a:endParaRPr lang="es-CL" sz="3200" b="1" dirty="0">
              <a:ln w="50800"/>
              <a:solidFill>
                <a:schemeClr val="bg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>
                <a:ln w="50800"/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7" name="AutoShape 49"/>
          <p:cNvSpPr>
            <a:spLocks noChangeArrowheads="1"/>
          </p:cNvSpPr>
          <p:nvPr/>
        </p:nvSpPr>
        <p:spPr bwMode="auto">
          <a:xfrm>
            <a:off x="932229" y="871538"/>
            <a:ext cx="6884988" cy="510778"/>
          </a:xfrm>
          <a:prstGeom prst="roundRect">
            <a:avLst>
              <a:gd name="adj" fmla="val 16667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FIN DE PRESENTACIÓN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43013" name="Imagen 7" descr="ESCUDO ARMADA-0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Imagen 9" descr="ESCUDO SHOA-0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43016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43056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43057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58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59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60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61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017" name="19 Rectángulo"/>
          <p:cNvSpPr>
            <a:spLocks noChangeArrowheads="1"/>
          </p:cNvSpPr>
          <p:nvPr/>
        </p:nvSpPr>
        <p:spPr bwMode="auto">
          <a:xfrm>
            <a:off x="969963" y="80963"/>
            <a:ext cx="7204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/>
          <a:p>
            <a:pPr algn="ctr" eaLnBrk="1" hangingPunct="1"/>
            <a:r>
              <a:rPr lang="es-CL" sz="2400">
                <a:solidFill>
                  <a:schemeClr val="bg1"/>
                </a:solidFill>
                <a:ea typeface="Avenir Roman"/>
                <a:cs typeface="Avenir Roman"/>
              </a:rPr>
              <a:t>ASIGNACIÓN DOCENTE</a:t>
            </a:r>
            <a:endParaRPr lang="es-ES" sz="2400">
              <a:solidFill>
                <a:schemeClr val="bg1"/>
              </a:solidFill>
              <a:ea typeface="Avenir Roman"/>
              <a:cs typeface="Avenir Roman"/>
            </a:endParaRP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0790"/>
              </p:ext>
            </p:extLst>
          </p:nvPr>
        </p:nvGraphicFramePr>
        <p:xfrm>
          <a:off x="323850" y="1700213"/>
          <a:ext cx="8250237" cy="2160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5312"/>
                <a:gridCol w="2334686"/>
                <a:gridCol w="2020440"/>
                <a:gridCol w="1409799"/>
              </a:tblGrid>
              <a:tr h="520915">
                <a:tc>
                  <a:txBody>
                    <a:bodyPr/>
                    <a:lstStyle/>
                    <a:p>
                      <a:pPr algn="ctr"/>
                      <a:r>
                        <a:rPr lang="es-CL" sz="1100" dirty="0" smtClean="0">
                          <a:latin typeface="Arial" pitchFamily="34" charset="0"/>
                          <a:cs typeface="Arial" pitchFamily="34" charset="0"/>
                        </a:rPr>
                        <a:t>CURSO</a:t>
                      </a:r>
                      <a:endParaRPr lang="es-CL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marT="45754" marB="45754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 smtClean="0">
                          <a:latin typeface="Arial" pitchFamily="34" charset="0"/>
                          <a:cs typeface="Arial" pitchFamily="34" charset="0"/>
                        </a:rPr>
                        <a:t>ASIGNADO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000" dirty="0" smtClean="0">
                          <a:latin typeface="Arial" pitchFamily="34" charset="0"/>
                          <a:cs typeface="Arial" pitchFamily="34" charset="0"/>
                        </a:rPr>
                        <a:t>(DIREDUCARM 131054 DIC 2021)</a:t>
                      </a:r>
                    </a:p>
                  </a:txBody>
                  <a:tcPr marL="91441" marR="91441" marT="45754" marB="4575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 smtClean="0">
                          <a:latin typeface="Arial" pitchFamily="34" charset="0"/>
                          <a:cs typeface="Arial" pitchFamily="34" charset="0"/>
                        </a:rPr>
                        <a:t>EJECUTADO</a:t>
                      </a:r>
                      <a:endParaRPr lang="es-CL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marT="45754" marB="45754" anchor="ctr"/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s-CL" sz="1100" dirty="0" smtClean="0">
                          <a:latin typeface="Arial" pitchFamily="34" charset="0"/>
                          <a:cs typeface="Arial" pitchFamily="34" charset="0"/>
                        </a:rPr>
                        <a:t>SALDO</a:t>
                      </a:r>
                      <a:endParaRPr lang="es-CL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marT="45754" marB="45754" anchor="ctr"/>
                </a:tc>
              </a:tr>
              <a:tr h="327984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7° AÑO ING.NV.H.OC.</a:t>
                      </a: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$ 7.155.138</a:t>
                      </a: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 </a:t>
                      </a:r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9.519.145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32" marB="0" anchor="ctr"/>
                </a:tc>
                <a:tc vMerge="1">
                  <a:txBody>
                    <a:bodyPr/>
                    <a:lstStyle/>
                    <a:p>
                      <a:endParaRPr lang="es-CL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marT="45754" marB="45754" anchor="ctr"/>
                </a:tc>
              </a:tr>
              <a:tr h="327984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HIDROGRAFIA OF. NAVEGANTES</a:t>
                      </a: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$ 2.312.500</a:t>
                      </a: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 </a:t>
                      </a:r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1.534.925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32" marB="0" anchor="ctr"/>
                </a:tc>
                <a:tc vMerge="1">
                  <a:txBody>
                    <a:bodyPr/>
                    <a:lstStyle/>
                    <a:p>
                      <a:endParaRPr lang="es-CL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marT="45754" marB="45754" anchor="ctr"/>
                </a:tc>
              </a:tr>
              <a:tr h="327984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2DO. Año MC.HD.OC.</a:t>
                      </a: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$ 4.032.412</a:t>
                      </a: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 </a:t>
                      </a:r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6.402.676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32" marB="0" anchor="ctr"/>
                </a:tc>
                <a:tc vMerge="1">
                  <a:txBody>
                    <a:bodyPr/>
                    <a:lstStyle/>
                    <a:p>
                      <a:endParaRPr lang="es-CL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marT="45754" marB="45754" anchor="ctr"/>
                </a:tc>
              </a:tr>
              <a:tr h="327984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COMPLEMENTARIAS</a:t>
                      </a: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$ 3.566.113</a:t>
                      </a: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 </a:t>
                      </a:r>
                      <a:r>
                        <a:rPr lang="es-C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1.566.124</a:t>
                      </a:r>
                      <a:endParaRPr lang="es-C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32" marB="0" anchor="ctr"/>
                </a:tc>
                <a:tc vMerge="1">
                  <a:txBody>
                    <a:bodyPr/>
                    <a:lstStyle/>
                    <a:p>
                      <a:endParaRPr lang="es-CL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marT="45754" marB="45754" anchor="ctr"/>
                </a:tc>
              </a:tr>
              <a:tr h="327984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$ 17.066.163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32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$ 19.022.870 </a:t>
                      </a:r>
                      <a:endParaRPr lang="es-CL" sz="11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1441" marR="91441" marT="45754" marB="4575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4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- $ 1.956.707</a:t>
                      </a:r>
                      <a:endParaRPr lang="es-CL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1441" marR="91441" marT="45754" marB="45754" anchor="ctr"/>
                </a:tc>
              </a:tr>
            </a:tbl>
          </a:graphicData>
        </a:graphic>
      </p:graphicFrame>
      <p:sp>
        <p:nvSpPr>
          <p:cNvPr id="4" name="3 Botón de acción: Inicio">
            <a:hlinkClick r:id="rId5" action="ppaction://hlinksldjump" highlightClick="1"/>
          </p:cNvPr>
          <p:cNvSpPr/>
          <p:nvPr/>
        </p:nvSpPr>
        <p:spPr>
          <a:xfrm>
            <a:off x="493713" y="5516563"/>
            <a:ext cx="358775" cy="288925"/>
          </a:xfrm>
          <a:prstGeom prst="actionButtonHom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43013" name="Imagen 7" descr="ESCUDO ARMADA-0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Imagen 9" descr="ESCUDO SHOA-0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43016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43056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43057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58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59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60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61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017" name="19 Rectángulo"/>
          <p:cNvSpPr>
            <a:spLocks noChangeArrowheads="1"/>
          </p:cNvSpPr>
          <p:nvPr/>
        </p:nvSpPr>
        <p:spPr bwMode="auto">
          <a:xfrm>
            <a:off x="969963" y="80963"/>
            <a:ext cx="7204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/>
          <a:p>
            <a:pPr algn="ctr" eaLnBrk="1" hangingPunct="1"/>
            <a:r>
              <a:rPr lang="es-CL" sz="2400" dirty="0" smtClean="0">
                <a:solidFill>
                  <a:schemeClr val="bg1"/>
                </a:solidFill>
                <a:ea typeface="Avenir Roman"/>
                <a:cs typeface="Avenir Roman"/>
              </a:rPr>
              <a:t>HORAS A.P.</a:t>
            </a:r>
            <a:endParaRPr lang="es-ES" sz="2400" dirty="0">
              <a:solidFill>
                <a:schemeClr val="bg1"/>
              </a:solidFill>
              <a:ea typeface="Avenir Roman"/>
              <a:cs typeface="Avenir Roman"/>
            </a:endParaRPr>
          </a:p>
        </p:txBody>
      </p:sp>
      <p:sp>
        <p:nvSpPr>
          <p:cNvPr id="4" name="3 Botón de acción: Inicio">
            <a:hlinkClick r:id="rId5" action="ppaction://hlinksldjump" highlightClick="1"/>
          </p:cNvPr>
          <p:cNvSpPr/>
          <p:nvPr/>
        </p:nvSpPr>
        <p:spPr>
          <a:xfrm>
            <a:off x="314325" y="5706441"/>
            <a:ext cx="358775" cy="288925"/>
          </a:xfrm>
          <a:prstGeom prst="actionButtonHom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41" t="23439" r="6545" b="12664"/>
          <a:stretch/>
        </p:blipFill>
        <p:spPr bwMode="auto">
          <a:xfrm>
            <a:off x="870049" y="868090"/>
            <a:ext cx="7303989" cy="5112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74958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43013" name="Imagen 7" descr="ESCUDO ARMADA-0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Imagen 9" descr="ESCUDO SHOA-0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43016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43056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43057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58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59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60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43061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017" name="19 Rectángulo"/>
          <p:cNvSpPr>
            <a:spLocks noChangeArrowheads="1"/>
          </p:cNvSpPr>
          <p:nvPr/>
        </p:nvSpPr>
        <p:spPr bwMode="auto">
          <a:xfrm>
            <a:off x="969963" y="80963"/>
            <a:ext cx="7204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/>
          <a:p>
            <a:pPr algn="ctr" eaLnBrk="1" hangingPunct="1"/>
            <a:r>
              <a:rPr lang="es-CL" sz="2400" dirty="0" smtClean="0">
                <a:solidFill>
                  <a:schemeClr val="bg1"/>
                </a:solidFill>
                <a:ea typeface="Avenir Roman"/>
                <a:cs typeface="Avenir Roman"/>
              </a:rPr>
              <a:t>CURSO CAPACITACIÓN PEDAGÓGICA</a:t>
            </a:r>
            <a:endParaRPr lang="es-ES" sz="2400" dirty="0">
              <a:solidFill>
                <a:schemeClr val="bg1"/>
              </a:solidFill>
              <a:ea typeface="Avenir Roman"/>
              <a:cs typeface="Avenir Roman"/>
            </a:endParaRPr>
          </a:p>
        </p:txBody>
      </p:sp>
      <p:sp>
        <p:nvSpPr>
          <p:cNvPr id="4" name="3 Botón de acción: Inicio">
            <a:hlinkClick r:id="rId5" action="ppaction://hlinksldjump" highlightClick="1"/>
          </p:cNvPr>
          <p:cNvSpPr/>
          <p:nvPr/>
        </p:nvSpPr>
        <p:spPr>
          <a:xfrm>
            <a:off x="314325" y="5706441"/>
            <a:ext cx="358775" cy="288925"/>
          </a:xfrm>
          <a:prstGeom prst="actionButtonHom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653474"/>
              </p:ext>
            </p:extLst>
          </p:nvPr>
        </p:nvGraphicFramePr>
        <p:xfrm>
          <a:off x="4788024" y="5280038"/>
          <a:ext cx="3596061" cy="715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8687"/>
                <a:gridCol w="1198687"/>
                <a:gridCol w="1198687"/>
              </a:tblGrid>
              <a:tr h="380048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 smtClean="0"/>
                        <a:t>SIN CURSO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 smtClean="0"/>
                        <a:t>CCP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 smtClean="0"/>
                        <a:t>CCP OAC</a:t>
                      </a:r>
                      <a:endParaRPr lang="es-CL" sz="1600" dirty="0"/>
                    </a:p>
                  </a:txBody>
                  <a:tcPr/>
                </a:tc>
              </a:tr>
              <a:tr h="217170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 smtClean="0"/>
                        <a:t>21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 smtClean="0"/>
                        <a:t>14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 smtClean="0"/>
                        <a:t>02</a:t>
                      </a:r>
                      <a:endParaRPr lang="es-CL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2 Gráfico"/>
          <p:cNvGraphicFramePr/>
          <p:nvPr>
            <p:extLst>
              <p:ext uri="{D42A27DB-BD31-4B8C-83A1-F6EECF244321}">
                <p14:modId xmlns:p14="http://schemas.microsoft.com/office/powerpoint/2010/main" val="1671924258"/>
              </p:ext>
            </p:extLst>
          </p:nvPr>
        </p:nvGraphicFramePr>
        <p:xfrm>
          <a:off x="1417228" y="90963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5112620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37893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37896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37911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37912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7913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7914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7915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7916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2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BIBLIOTECA</a:t>
            </a: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5" name="24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6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sp>
        <p:nvSpPr>
          <p:cNvPr id="27" name="2 Marcador de contenido"/>
          <p:cNvSpPr txBox="1">
            <a:spLocks/>
          </p:cNvSpPr>
          <p:nvPr/>
        </p:nvSpPr>
        <p:spPr bwMode="auto">
          <a:xfrm>
            <a:off x="568325" y="1054100"/>
            <a:ext cx="82296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buFont typeface="Wingdings" pitchFamily="2" charset="2"/>
              <a:buChar char="Ø"/>
              <a:defRPr/>
            </a:pPr>
            <a:r>
              <a:rPr lang="es-CL" altLang="es-CL" dirty="0" err="1" smtClean="0">
                <a:solidFill>
                  <a:srgbClr val="FFFFFF"/>
                </a:solidFill>
              </a:rPr>
              <a:t>Reacreditación</a:t>
            </a:r>
            <a:r>
              <a:rPr lang="es-CL" altLang="es-CL" dirty="0" smtClean="0">
                <a:solidFill>
                  <a:srgbClr val="FFFFFF"/>
                </a:solidFill>
              </a:rPr>
              <a:t> curso Categoría “A” período 2023-2028.</a:t>
            </a:r>
          </a:p>
          <a:p>
            <a:pPr algn="just" eaLnBrk="1" hangingPunct="1">
              <a:buFont typeface="Wingdings" pitchFamily="2" charset="2"/>
              <a:buChar char="Ø"/>
              <a:defRPr/>
            </a:pPr>
            <a:r>
              <a:rPr lang="es-CL" altLang="es-CL" dirty="0" smtClean="0">
                <a:solidFill>
                  <a:srgbClr val="FFFFFF"/>
                </a:solidFill>
              </a:rPr>
              <a:t>Objetivo </a:t>
            </a:r>
            <a:r>
              <a:rPr lang="es-CL" altLang="es-CL" dirty="0" err="1" smtClean="0">
                <a:solidFill>
                  <a:srgbClr val="FFFFFF"/>
                </a:solidFill>
              </a:rPr>
              <a:t>estrategico</a:t>
            </a:r>
            <a:endParaRPr lang="es-CL" altLang="es-CL" dirty="0" smtClean="0">
              <a:solidFill>
                <a:srgbClr val="FFFFFF"/>
              </a:solidFill>
            </a:endParaRPr>
          </a:p>
          <a:p>
            <a:pPr marL="0" indent="0" algn="just" eaLnBrk="1" hangingPunct="1">
              <a:defRPr/>
            </a:pPr>
            <a:endParaRPr lang="es-CL" altLang="es-CL" dirty="0" smtClean="0">
              <a:solidFill>
                <a:srgbClr val="FFFFFF"/>
              </a:solidFill>
            </a:endParaRPr>
          </a:p>
          <a:p>
            <a:pPr algn="just" eaLnBrk="1" hangingPunct="1">
              <a:buFont typeface="Wingdings" pitchFamily="2" charset="2"/>
              <a:buChar char="Ø"/>
              <a:defRPr/>
            </a:pPr>
            <a:endParaRPr lang="es-CL" altLang="es-CL" dirty="0" smtClean="0">
              <a:solidFill>
                <a:srgbClr val="FFFFFF"/>
              </a:solidFill>
            </a:endParaRPr>
          </a:p>
        </p:txBody>
      </p:sp>
      <p:grpSp>
        <p:nvGrpSpPr>
          <p:cNvPr id="37903" name="3 Grupo"/>
          <p:cNvGrpSpPr>
            <a:grpSpLocks/>
          </p:cNvGrpSpPr>
          <p:nvPr/>
        </p:nvGrpSpPr>
        <p:grpSpPr bwMode="auto">
          <a:xfrm>
            <a:off x="3276600" y="4381500"/>
            <a:ext cx="2960688" cy="992188"/>
            <a:chOff x="1641960" y="4221087"/>
            <a:chExt cx="2961790" cy="991657"/>
          </a:xfrm>
        </p:grpSpPr>
        <p:pic>
          <p:nvPicPr>
            <p:cNvPr id="37908" name="Picture 1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4550" y="4226368"/>
              <a:ext cx="1219200" cy="986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909" name="Picture 1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4411" y="4221087"/>
              <a:ext cx="743867" cy="986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910" name="Picture 1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1960" y="4221087"/>
              <a:ext cx="985824" cy="99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7904" name="1 Grupo"/>
          <p:cNvGrpSpPr>
            <a:grpSpLocks/>
          </p:cNvGrpSpPr>
          <p:nvPr/>
        </p:nvGrpSpPr>
        <p:grpSpPr bwMode="auto">
          <a:xfrm>
            <a:off x="1023938" y="1916113"/>
            <a:ext cx="7004050" cy="1873250"/>
            <a:chOff x="441894" y="2636912"/>
            <a:chExt cx="6351907" cy="1427162"/>
          </a:xfrm>
        </p:grpSpPr>
        <p:pic>
          <p:nvPicPr>
            <p:cNvPr id="37905" name="Imagen 1" descr="DIPLOMA ACREDITACION SHOA 2017_Página_1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894" y="2636912"/>
              <a:ext cx="2189162" cy="1427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906" name="11 Imagen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0" r="3256" b="7986"/>
            <a:stretch>
              <a:fillRect/>
            </a:stretch>
          </p:blipFill>
          <p:spPr bwMode="auto">
            <a:xfrm>
              <a:off x="4787855" y="2636912"/>
              <a:ext cx="2005946" cy="1427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907" name="Picture 2" descr="fotoinicio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1056" y="2636912"/>
              <a:ext cx="2156798" cy="1427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/>
            </a:extLst>
          </p:cNvPr>
          <p:cNvSpPr/>
          <p:nvPr/>
        </p:nvSpPr>
        <p:spPr>
          <a:xfrm>
            <a:off x="970602" y="522202"/>
            <a:ext cx="8141110" cy="34289"/>
          </a:xfrm>
          <a:prstGeom prst="flowChartAlternateProcess">
            <a:avLst/>
          </a:prstGeom>
          <a:solidFill>
            <a:srgbClr val="957001"/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38917" name="Imagen 7" descr="ESCUDO ARMADA-0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80963"/>
            <a:ext cx="6175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Imagen 9" descr="ESCUDO SHOA-0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25" y="1889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0" y="6343650"/>
            <a:ext cx="9144000" cy="51435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s-CL" sz="1100" dirty="0">
              <a:solidFill>
                <a:prstClr val="white"/>
              </a:solidFill>
              <a:latin typeface="Century" panose="02040604050505020304" pitchFamily="18" charset="0"/>
            </a:endParaRPr>
          </a:p>
        </p:txBody>
      </p:sp>
      <p:grpSp>
        <p:nvGrpSpPr>
          <p:cNvPr id="38920" name="Agrupar 17"/>
          <p:cNvGrpSpPr>
            <a:grpSpLocks/>
          </p:cNvGrpSpPr>
          <p:nvPr/>
        </p:nvGrpSpPr>
        <p:grpSpPr bwMode="auto">
          <a:xfrm>
            <a:off x="0" y="6311900"/>
            <a:ext cx="9144000" cy="546100"/>
            <a:chOff x="0" y="6311265"/>
            <a:chExt cx="9144000" cy="546735"/>
          </a:xfrm>
        </p:grpSpPr>
        <p:sp>
          <p:nvSpPr>
            <p:cNvPr id="39010" name="Rectángulo 14"/>
            <p:cNvSpPr>
              <a:spLocks noChangeArrowheads="1"/>
            </p:cNvSpPr>
            <p:nvPr/>
          </p:nvSpPr>
          <p:spPr bwMode="auto">
            <a:xfrm>
              <a:off x="3606883" y="6332508"/>
              <a:ext cx="19302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P A T R I O T I S M O</a:t>
              </a:r>
            </a:p>
          </p:txBody>
        </p:sp>
        <p:sp>
          <p:nvSpPr>
            <p:cNvPr id="39011" name="Rectángulo 15"/>
            <p:cNvSpPr>
              <a:spLocks noChangeArrowheads="1"/>
            </p:cNvSpPr>
            <p:nvPr/>
          </p:nvSpPr>
          <p:spPr bwMode="auto">
            <a:xfrm>
              <a:off x="932229" y="6596390"/>
              <a:ext cx="70973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HONOR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9012" name="Rectángulo 16"/>
            <p:cNvSpPr>
              <a:spLocks noChangeArrowheads="1"/>
            </p:cNvSpPr>
            <p:nvPr/>
          </p:nvSpPr>
          <p:spPr bwMode="auto">
            <a:xfrm>
              <a:off x="2436066" y="6596390"/>
              <a:ext cx="79093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LEALTAD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9013" name="Rectángulo 19"/>
            <p:cNvSpPr>
              <a:spLocks noChangeArrowheads="1"/>
            </p:cNvSpPr>
            <p:nvPr/>
          </p:nvSpPr>
          <p:spPr bwMode="auto">
            <a:xfrm>
              <a:off x="4133419" y="6596390"/>
              <a:ext cx="877163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VALENTÍA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9014" name="Rectángulo 20"/>
            <p:cNvSpPr>
              <a:spLocks noChangeArrowheads="1"/>
            </p:cNvSpPr>
            <p:nvPr/>
          </p:nvSpPr>
          <p:spPr bwMode="auto">
            <a:xfrm>
              <a:off x="5692380" y="6596390"/>
              <a:ext cx="105460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INTEGRIDAD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sp>
          <p:nvSpPr>
            <p:cNvPr id="39015" name="Rectángulo 21"/>
            <p:cNvSpPr>
              <a:spLocks noChangeArrowheads="1"/>
            </p:cNvSpPr>
            <p:nvPr/>
          </p:nvSpPr>
          <p:spPr bwMode="auto">
            <a:xfrm>
              <a:off x="7541095" y="6596390"/>
              <a:ext cx="67067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s-CL" sz="1100">
                  <a:solidFill>
                    <a:srgbClr val="FFFFFF"/>
                  </a:solidFill>
                </a:rPr>
                <a:t>DEBER</a:t>
              </a:r>
              <a:endParaRPr lang="es-ES" sz="1100">
                <a:solidFill>
                  <a:srgbClr val="FFFFFF"/>
                </a:solidFill>
              </a:endParaRPr>
            </a:p>
          </p:txBody>
        </p:sp>
        <p:cxnSp>
          <p:nvCxnSpPr>
            <p:cNvPr id="23" name="Conector recto 22">
              <a:extLst>
                <a:ext uri="{FF2B5EF4-FFF2-40B4-BE49-F238E27FC236}"/>
              </a:extLst>
            </p:cNvPr>
            <p:cNvCxnSpPr/>
            <p:nvPr/>
          </p:nvCxnSpPr>
          <p:spPr>
            <a:xfrm>
              <a:off x="0" y="6311265"/>
              <a:ext cx="9144000" cy="0"/>
            </a:xfrm>
            <a:prstGeom prst="line">
              <a:avLst/>
            </a:prstGeom>
            <a:ln>
              <a:solidFill>
                <a:srgbClr val="FEB81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18 Pentágono">
            <a:extLst>
              <a:ext uri="{FF2B5EF4-FFF2-40B4-BE49-F238E27FC236}"/>
            </a:extLst>
          </p:cNvPr>
          <p:cNvSpPr/>
          <p:nvPr/>
        </p:nvSpPr>
        <p:spPr>
          <a:xfrm>
            <a:off x="1163638" y="44450"/>
            <a:ext cx="1528762" cy="431800"/>
          </a:xfrm>
          <a:prstGeom prst="homePlate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800" dirty="0">
                <a:solidFill>
                  <a:schemeClr val="bg1"/>
                </a:solidFill>
                <a:latin typeface="Arial"/>
                <a:cs typeface="Arial"/>
              </a:rPr>
              <a:t>MISIÓN CENTRO DE INSTRUCCIÓN</a:t>
            </a:r>
            <a:endParaRPr lang="es-ES" sz="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0" name="25 Cheurón">
            <a:extLst>
              <a:ext uri="{FF2B5EF4-FFF2-40B4-BE49-F238E27FC236}"/>
            </a:extLst>
          </p:cNvPr>
          <p:cNvSpPr/>
          <p:nvPr/>
        </p:nvSpPr>
        <p:spPr>
          <a:xfrm>
            <a:off x="521335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BIBLIOTECA</a:t>
            </a:r>
          </a:p>
        </p:txBody>
      </p:sp>
      <p:sp>
        <p:nvSpPr>
          <p:cNvPr id="21" name="25 Cheurón">
            <a:extLst>
              <a:ext uri="{FF2B5EF4-FFF2-40B4-BE49-F238E27FC236}"/>
            </a:extLst>
          </p:cNvPr>
          <p:cNvSpPr/>
          <p:nvPr/>
        </p:nvSpPr>
        <p:spPr>
          <a:xfrm>
            <a:off x="6508750" y="44450"/>
            <a:ext cx="1519238" cy="431800"/>
          </a:xfrm>
          <a:prstGeom prst="chevron">
            <a:avLst/>
          </a:prstGeom>
          <a:solidFill>
            <a:schemeClr val="accent1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TEMAS DE INTERÉS</a:t>
            </a:r>
          </a:p>
        </p:txBody>
      </p:sp>
      <p:sp>
        <p:nvSpPr>
          <p:cNvPr id="22" name="21 Cheurón">
            <a:extLst>
              <a:ext uri="{FF2B5EF4-FFF2-40B4-BE49-F238E27FC236}"/>
            </a:extLst>
          </p:cNvPr>
          <p:cNvSpPr/>
          <p:nvPr/>
        </p:nvSpPr>
        <p:spPr>
          <a:xfrm>
            <a:off x="2476500" y="44450"/>
            <a:ext cx="1517650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ACTIVIDADES RELEVANTES</a:t>
            </a:r>
          </a:p>
        </p:txBody>
      </p:sp>
      <p:sp>
        <p:nvSpPr>
          <p:cNvPr id="24" name="25 Cheurón">
            <a:extLst>
              <a:ext uri="{FF2B5EF4-FFF2-40B4-BE49-F238E27FC236}"/>
            </a:extLst>
          </p:cNvPr>
          <p:cNvSpPr/>
          <p:nvPr/>
        </p:nvSpPr>
        <p:spPr>
          <a:xfrm>
            <a:off x="3773488" y="44450"/>
            <a:ext cx="1655762" cy="431800"/>
          </a:xfrm>
          <a:prstGeom prst="chevron">
            <a:avLst/>
          </a:prstGeom>
          <a:solidFill>
            <a:srgbClr val="002060"/>
          </a:solidFill>
          <a:ln w="12700" cmpd="sng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dirty="0">
                <a:solidFill>
                  <a:schemeClr val="bg1"/>
                </a:solidFill>
                <a:latin typeface="Arial"/>
                <a:cs typeface="Arial"/>
              </a:rPr>
              <a:t>PRINCIPALES INCONVENIENTES</a:t>
            </a:r>
          </a:p>
        </p:txBody>
      </p:sp>
      <p:graphicFrame>
        <p:nvGraphicFramePr>
          <p:cNvPr id="25" name="24 Tabla"/>
          <p:cNvGraphicFramePr>
            <a:graphicFrameLocks noGrp="1"/>
          </p:cNvGraphicFramePr>
          <p:nvPr/>
        </p:nvGraphicFramePr>
        <p:xfrm>
          <a:off x="684213" y="2262188"/>
          <a:ext cx="8064499" cy="3830640"/>
        </p:xfrm>
        <a:graphic>
          <a:graphicData uri="http://schemas.openxmlformats.org/drawingml/2006/table">
            <a:tbl>
              <a:tblPr firstRow="1" bandRow="1"/>
              <a:tblGrid>
                <a:gridCol w="874596"/>
                <a:gridCol w="2903335"/>
                <a:gridCol w="2236030"/>
                <a:gridCol w="2050538"/>
              </a:tblGrid>
              <a:tr h="276448">
                <a:tc>
                  <a:txBody>
                    <a:bodyPr/>
                    <a:lstStyle/>
                    <a:p>
                      <a:pPr algn="ctr"/>
                      <a:r>
                        <a:rPr lang="es-CL" sz="1100" b="1" dirty="0" smtClean="0">
                          <a:latin typeface="Arial" pitchFamily="34" charset="0"/>
                          <a:cs typeface="Arial" pitchFamily="34" charset="0"/>
                        </a:rPr>
                        <a:t>Grado</a:t>
                      </a:r>
                      <a:endParaRPr lang="es-CL" sz="11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b="1" dirty="0" smtClean="0">
                          <a:latin typeface="Arial" pitchFamily="34" charset="0"/>
                          <a:cs typeface="Arial" pitchFamily="34" charset="0"/>
                        </a:rPr>
                        <a:t>Nombre</a:t>
                      </a:r>
                      <a:endParaRPr lang="es-CL" sz="11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b="1" dirty="0" smtClean="0">
                          <a:latin typeface="Arial" pitchFamily="34" charset="0"/>
                          <a:cs typeface="Arial" pitchFamily="34" charset="0"/>
                        </a:rPr>
                        <a:t>Repartición</a:t>
                      </a:r>
                      <a:endParaRPr lang="es-CL" sz="11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b="1" dirty="0" smtClean="0">
                          <a:latin typeface="Arial" pitchFamily="34" charset="0"/>
                          <a:cs typeface="Arial" pitchFamily="34" charset="0"/>
                        </a:rPr>
                        <a:t>Cargo</a:t>
                      </a:r>
                      <a:endParaRPr lang="es-CL" sz="11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30559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CN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Enrique Jorge Silva Villagra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Subdirector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96929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CF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Carlos Alberto Zúñiga Araya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Jefe Depto. OCE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CC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Nicolás Alberto Guzmán</a:t>
                      </a:r>
                      <a:r>
                        <a:rPr lang="es-CL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Montesinos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AGS CABO DE HORNOS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2°</a:t>
                      </a:r>
                      <a:r>
                        <a:rPr lang="es-CL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Comandante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T1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Luis Felipe Montecinos Abrigo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Jefe Depto. TRR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T1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Claudio Andrés Caro López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Jefe Depto. TEC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T1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Matías Ignacio Sifón Andalaft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ESTANAVMET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Curso Magister Geofísica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T1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Christian</a:t>
                      </a:r>
                      <a:r>
                        <a:rPr lang="es-CL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René Marchant Jaña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Jefe Depto. HID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T1 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Luis Ricardo Olea Lizana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ESCUADRA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OHO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T1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Daniela Belén Machuca Cabrera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PSH CABRALES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2°</a:t>
                      </a:r>
                      <a:r>
                        <a:rPr lang="es-CL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Comandante</a:t>
                      </a:r>
                      <a:endParaRPr lang="es-CL" sz="10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T1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Harald Andrés</a:t>
                      </a:r>
                      <a:r>
                        <a:rPr lang="es-CL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Urbina Córdova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Jefe Depto. TER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T1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Nicol Camila Alarcón Vergara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Oficial Secretario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T2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Fausto Andrés Bravo Cuvi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Jefe División SNAM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T2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Valeska Alejandra Gamboa Pacheco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Jefe División Geomatica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43892"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T2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Jorge Eduardo Matus Madrid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HIDROGRAFÍA</a:t>
                      </a: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Jefe División Planificación</a:t>
                      </a:r>
                      <a:endParaRPr lang="es-CL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30" marB="4573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9008" name="2 Marcador de contenido"/>
          <p:cNvSpPr txBox="1">
            <a:spLocks/>
          </p:cNvSpPr>
          <p:nvPr/>
        </p:nvSpPr>
        <p:spPr bwMode="auto">
          <a:xfrm>
            <a:off x="950913" y="1196975"/>
            <a:ext cx="82296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/>
            <a:r>
              <a:rPr lang="es-CL" altLang="es-CL" sz="1400">
                <a:solidFill>
                  <a:srgbClr val="FFFFFF"/>
                </a:solidFill>
              </a:rPr>
              <a:t>DD.RR. Especialistas		: 11 oficiales</a:t>
            </a:r>
          </a:p>
          <a:p>
            <a:pPr algn="just" eaLnBrk="1" hangingPunct="1"/>
            <a:r>
              <a:rPr lang="es-CL" altLang="es-CL" sz="1400">
                <a:solidFill>
                  <a:srgbClr val="FFFFFF"/>
                </a:solidFill>
              </a:rPr>
              <a:t>Especialistas actuales		: 14 oficiales</a:t>
            </a:r>
          </a:p>
          <a:p>
            <a:pPr algn="just" eaLnBrk="1" hangingPunct="1"/>
            <a:r>
              <a:rPr lang="es-CL" altLang="es-CL" sz="1400">
                <a:solidFill>
                  <a:srgbClr val="FFFFFF"/>
                </a:solidFill>
              </a:rPr>
              <a:t>PASA				: 127%</a:t>
            </a:r>
          </a:p>
          <a:p>
            <a:pPr algn="just" eaLnBrk="1" hangingPunct="1"/>
            <a:r>
              <a:rPr lang="es-CL" altLang="es-CL" sz="1400">
                <a:solidFill>
                  <a:srgbClr val="FFFFFF"/>
                </a:solidFill>
              </a:rPr>
              <a:t>Propuesta SHOA			: 29 oficiales</a:t>
            </a:r>
          </a:p>
        </p:txBody>
      </p:sp>
      <p:sp>
        <p:nvSpPr>
          <p:cNvPr id="27" name="2 Marcador de contenido"/>
          <p:cNvSpPr txBox="1">
            <a:spLocks/>
          </p:cNvSpPr>
          <p:nvPr/>
        </p:nvSpPr>
        <p:spPr bwMode="auto">
          <a:xfrm>
            <a:off x="568325" y="765175"/>
            <a:ext cx="82296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buFont typeface="Wingdings" pitchFamily="2" charset="2"/>
              <a:buChar char="Ø"/>
              <a:defRPr/>
            </a:pPr>
            <a:r>
              <a:rPr lang="es-CL" altLang="es-CL" dirty="0" smtClean="0">
                <a:solidFill>
                  <a:srgbClr val="FFFFFF"/>
                </a:solidFill>
              </a:rPr>
              <a:t>Dotación Referencial Oficiales especialistas.</a:t>
            </a:r>
          </a:p>
          <a:p>
            <a:pPr marL="0" indent="0" algn="just" eaLnBrk="1" hangingPunct="1">
              <a:defRPr/>
            </a:pPr>
            <a:endParaRPr lang="es-CL" altLang="es-CL" dirty="0" smtClean="0">
              <a:solidFill>
                <a:srgbClr val="FFFFFF"/>
              </a:solidFill>
            </a:endParaRPr>
          </a:p>
          <a:p>
            <a:pPr algn="just" eaLnBrk="1" hangingPunct="1">
              <a:buFont typeface="Wingdings" pitchFamily="2" charset="2"/>
              <a:buChar char="Ø"/>
              <a:defRPr/>
            </a:pPr>
            <a:endParaRPr lang="es-CL" altLang="es-CL" dirty="0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PLANTILLA DE PRESENTACIÓN</Template>
  <TotalTime>27158</TotalTime>
  <Words>1375</Words>
  <Application>Microsoft Office PowerPoint</Application>
  <PresentationFormat>Presentación en pantalla (4:3)</PresentationFormat>
  <Paragraphs>476</Paragraphs>
  <Slides>18</Slides>
  <Notes>3</Notes>
  <HiddenSlides>2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Profesores Propuestos</dc:title>
  <dc:creator>rhu17</dc:creator>
  <cp:lastModifiedBy>162084402</cp:lastModifiedBy>
  <cp:revision>833</cp:revision>
  <cp:lastPrinted>2019-08-19T20:03:55Z</cp:lastPrinted>
  <dcterms:created xsi:type="dcterms:W3CDTF">2010-04-29T16:06:35Z</dcterms:created>
  <dcterms:modified xsi:type="dcterms:W3CDTF">2022-07-25T11:51:05Z</dcterms:modified>
</cp:coreProperties>
</file>