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367" r:id="rId3"/>
    <p:sldId id="369" r:id="rId4"/>
    <p:sldId id="307" r:id="rId5"/>
    <p:sldId id="356" r:id="rId6"/>
    <p:sldId id="308" r:id="rId7"/>
    <p:sldId id="309" r:id="rId8"/>
    <p:sldId id="310" r:id="rId9"/>
    <p:sldId id="311" r:id="rId10"/>
    <p:sldId id="312" r:id="rId11"/>
    <p:sldId id="313" r:id="rId12"/>
    <p:sldId id="314" r:id="rId13"/>
    <p:sldId id="315" r:id="rId14"/>
    <p:sldId id="357" r:id="rId15"/>
    <p:sldId id="316" r:id="rId16"/>
    <p:sldId id="323" r:id="rId17"/>
    <p:sldId id="322" r:id="rId18"/>
    <p:sldId id="342" r:id="rId19"/>
    <p:sldId id="320" r:id="rId20"/>
    <p:sldId id="348" r:id="rId21"/>
    <p:sldId id="319" r:id="rId22"/>
    <p:sldId id="362" r:id="rId23"/>
    <p:sldId id="358" r:id="rId24"/>
    <p:sldId id="317" r:id="rId25"/>
    <p:sldId id="327" r:id="rId26"/>
    <p:sldId id="368" r:id="rId27"/>
    <p:sldId id="325" r:id="rId28"/>
    <p:sldId id="331" r:id="rId29"/>
    <p:sldId id="330" r:id="rId30"/>
    <p:sldId id="341" r:id="rId31"/>
    <p:sldId id="332" r:id="rId32"/>
    <p:sldId id="366" r:id="rId33"/>
    <p:sldId id="363" r:id="rId34"/>
    <p:sldId id="359" r:id="rId35"/>
    <p:sldId id="333" r:id="rId36"/>
    <p:sldId id="334" r:id="rId37"/>
    <p:sldId id="336" r:id="rId38"/>
    <p:sldId id="349" r:id="rId39"/>
    <p:sldId id="360" r:id="rId40"/>
    <p:sldId id="364" r:id="rId41"/>
    <p:sldId id="370" r:id="rId42"/>
    <p:sldId id="371" r:id="rId43"/>
    <p:sldId id="372" r:id="rId44"/>
    <p:sldId id="373" r:id="rId45"/>
    <p:sldId id="365" r:id="rId46"/>
    <p:sldId id="374" r:id="rId47"/>
    <p:sldId id="361" r:id="rId48"/>
    <p:sldId id="375" r:id="rId49"/>
    <p:sldId id="376" r:id="rId50"/>
    <p:sldId id="377" r:id="rId5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2DA8D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676" autoAdjust="0"/>
    <p:restoredTop sz="94249" autoAdjust="0"/>
  </p:normalViewPr>
  <p:slideViewPr>
    <p:cSldViewPr>
      <p:cViewPr varScale="1">
        <p:scale>
          <a:sx n="62" d="100"/>
          <a:sy n="62" d="100"/>
        </p:scale>
        <p:origin x="121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772534-832A-4231-9E80-EA49C2CAFF4D}" type="datetimeFigureOut">
              <a:rPr lang="es-ES" smtClean="0"/>
              <a:pPr/>
              <a:t>28/06/2024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1805FE-EEC5-4407-B760-1F4A9E00F398}" type="slidenum">
              <a:rPr lang="es-ES" smtClean="0"/>
              <a:pPr/>
              <a:t>‹Nº›</a:t>
            </a:fld>
            <a:endParaRPr lang="es-ES"/>
          </a:p>
        </p:txBody>
      </p:sp>
    </p:spTree>
    <p:extLst>
      <p:ext uri="{BB962C8B-B14F-4D97-AF65-F5344CB8AC3E}">
        <p14:creationId xmlns:p14="http://schemas.microsoft.com/office/powerpoint/2010/main" val="3829087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17</a:t>
            </a:fld>
            <a:endParaRPr lang="es-ES"/>
          </a:p>
        </p:txBody>
      </p:sp>
    </p:spTree>
    <p:extLst>
      <p:ext uri="{BB962C8B-B14F-4D97-AF65-F5344CB8AC3E}">
        <p14:creationId xmlns:p14="http://schemas.microsoft.com/office/powerpoint/2010/main" val="3504563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19</a:t>
            </a:fld>
            <a:endParaRPr lang="es-ES"/>
          </a:p>
        </p:txBody>
      </p:sp>
    </p:spTree>
    <p:extLst>
      <p:ext uri="{BB962C8B-B14F-4D97-AF65-F5344CB8AC3E}">
        <p14:creationId xmlns:p14="http://schemas.microsoft.com/office/powerpoint/2010/main" val="1855806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49</a:t>
            </a:fld>
            <a:endParaRPr lang="es-ES"/>
          </a:p>
        </p:txBody>
      </p:sp>
    </p:spTree>
    <p:extLst>
      <p:ext uri="{BB962C8B-B14F-4D97-AF65-F5344CB8AC3E}">
        <p14:creationId xmlns:p14="http://schemas.microsoft.com/office/powerpoint/2010/main" val="145392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C38C0901-CA30-46FB-B6E4-8DBACF9943FD}" type="datetime1">
              <a:rPr lang="es-ES" smtClean="0"/>
              <a:pPr/>
              <a:t>28/06/2024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B209F23A-443E-43DC-9A76-5538BEDD3DA3}" type="datetime1">
              <a:rPr lang="es-ES" smtClean="0"/>
              <a:pPr/>
              <a:t>28/06/2024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95D303AD-71EA-40B4-960A-4749746F1F37}" type="datetime1">
              <a:rPr lang="es-ES" smtClean="0"/>
              <a:pPr/>
              <a:t>28/06/2024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5AC1E082-348C-4EF2-ABC5-8463FC7F8E9B}" type="datetime1">
              <a:rPr lang="es-ES" smtClean="0"/>
              <a:pPr/>
              <a:t>28/06/2024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EDBC6A14-1846-4688-B8F1-6201895C94C1}" type="datetime1">
              <a:rPr lang="es-ES" smtClean="0"/>
              <a:pPr/>
              <a:t>28/06/2024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02561DE3-AD82-4BAC-BD2C-862F7038691E}" type="datetime1">
              <a:rPr lang="es-ES" smtClean="0"/>
              <a:pPr/>
              <a:t>28/06/2024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526E27-79BD-4590-BE78-6C359C983F27}" type="datetime1">
              <a:rPr lang="es-ES" smtClean="0"/>
              <a:pPr/>
              <a:t>28/06/2024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9A3C9001-EFEE-462D-8093-B0F544164CFF}" type="datetime1">
              <a:rPr lang="es-ES" smtClean="0"/>
              <a:pPr/>
              <a:t>28/06/2024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0D27A65E-9DCD-41C7-8D41-BFD6E2A58937}" type="datetime1">
              <a:rPr lang="es-ES" smtClean="0"/>
              <a:pPr/>
              <a:t>28/06/2024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5165AB3B-1FCC-4FCB-8BF6-3E2741A76976}" type="datetime1">
              <a:rPr lang="es-ES" smtClean="0"/>
              <a:pPr/>
              <a:t>28/06/2024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D03A2A52-3B2E-4ED4-88B0-013DE32E928B}" type="datetime1">
              <a:rPr lang="es-ES" smtClean="0"/>
              <a:pPr/>
              <a:t>28/06/2024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8C0901-CA30-46FB-B6E4-8DBACF9943FD}"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28/06/2024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1972729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09F23A-443E-43DC-9A76-5538BEDD3DA3}"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28/06/2024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669471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D303AD-71EA-40B4-960A-4749746F1F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28/06/2024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6604889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C1E082-348C-4EF2-ABC5-8463FC7F8E9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28/06/2024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41094068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DBC6A14-1846-4688-B8F1-6201895C94C1}"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28/06/2024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8" name="7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9" name="8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7778763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2561DE3-AD82-4BAC-BD2C-862F7038691E}"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28/06/2024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2815400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9526E27-79BD-4590-BE78-6C359C983F2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28/06/2024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3" name="2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446609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A3C9001-EFEE-462D-8093-B0F544164CFF}"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28/06/2024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4995308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D27A65E-9DCD-41C7-8D41-BFD6E2A589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28/06/2024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5563060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165AB3B-1FCC-4FCB-8BF6-3E2741A76976}"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28/06/2024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7217680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03A2A52-3B2E-4ED4-88B0-013DE32E928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28/06/2024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939399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5E9EFF">
                <a:alpha val="90000"/>
              </a:srgbClr>
            </a:gs>
            <a:gs pos="39999">
              <a:srgbClr val="85C2FF"/>
            </a:gs>
            <a:gs pos="70000">
              <a:srgbClr val="C4D6EB"/>
            </a:gs>
            <a:gs pos="100000">
              <a:srgbClr val="FFEBFA"/>
            </a:gs>
          </a:gsLst>
          <a:lin ang="5400000" scaled="0"/>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D2F6D-FA76-477E-8349-32FB5CE1ED90}" type="datetime1">
              <a:rPr lang="es-ES" smtClean="0"/>
              <a:pPr/>
              <a:t>28/06/2024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E8ED36-391F-41F1-8171-AE9E833F903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D4D2F6D-FA76-477E-8349-32FB5CE1ED90}"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28/06/2024</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50586423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El%20enfoque%20de%20g&#233;nero%20V.1.mp4"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hyperlink" Target="La%20dif&#237;cil%20tarea%20de%20disminuir%20la%20brecha%20de%20g&#233;nero%20V.2.mp4" TargetMode="Externa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hyperlink" Target="Lecci&#243;n%20de%20Mar&#237;a%20Blanco%20a%20periodista%20de%20CNN%20V.3.mp4" TargetMode="Externa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hyperlink" Target="Lecci&#243;n%20de%20Mar&#237;a%20Blanco%20a%20periodista%20de%20CNN%20V1.mp4" TargetMode="Externa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hyperlink" Target="Luego%20de%20tensa%20discusi&#243;n%20C&#225;mara%20aprob&#243;%20Ley%20de%20Identidad%20de%20G&#233;nero%5b1%5d.mp4" TargetMode="Externa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hyperlink" Target="La%20violencia%20contra%20la%20mujer,%20seg&#250;n%20Naciones%20Unidas%20V3.mp4"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1" name="10 Rectángulo"/>
          <p:cNvSpPr/>
          <p:nvPr/>
        </p:nvSpPr>
        <p:spPr>
          <a:xfrm>
            <a:off x="452686" y="2488532"/>
            <a:ext cx="8238628" cy="2308324"/>
          </a:xfrm>
          <a:prstGeom prst="rect">
            <a:avLst/>
          </a:prstGeom>
          <a:solidFill>
            <a:schemeClr val="tx1"/>
          </a:solidFill>
          <a:ln>
            <a:solidFill>
              <a:schemeClr val="bg2"/>
            </a:solidFill>
          </a:ln>
        </p:spPr>
        <p:txBody>
          <a:bodyPr wrap="square">
            <a:spAutoFit/>
          </a:bodyPr>
          <a:lstStyle/>
          <a:p>
            <a:pPr algn="ctr"/>
            <a:endParaRPr lang="es-CL" sz="3200" b="1" dirty="0">
              <a:solidFill>
                <a:schemeClr val="bg1"/>
              </a:solidFill>
            </a:endParaRPr>
          </a:p>
          <a:p>
            <a:pPr algn="ctr"/>
            <a:r>
              <a:rPr lang="es-CL" sz="3200" b="1" dirty="0">
                <a:solidFill>
                  <a:schemeClr val="bg1"/>
                </a:solidFill>
              </a:rPr>
              <a:t>UNIDAD TEMÁTICA 3</a:t>
            </a:r>
          </a:p>
          <a:p>
            <a:pPr algn="ctr"/>
            <a:r>
              <a:rPr lang="es-CL" sz="3200" b="1" dirty="0">
                <a:solidFill>
                  <a:schemeClr val="bg1"/>
                </a:solidFill>
              </a:rPr>
              <a:t>ENFOQUE DE GÉNERO</a:t>
            </a:r>
            <a:endParaRPr lang="es-CL" sz="2400" dirty="0">
              <a:solidFill>
                <a:srgbClr val="FF0000"/>
              </a:solidFill>
            </a:endParaRPr>
          </a:p>
          <a:p>
            <a:pPr algn="just"/>
            <a:endParaRPr lang="es-CL" sz="2400" dirty="0">
              <a:solidFill>
                <a:srgbClr val="FF0000"/>
              </a:solidFill>
            </a:endParaRPr>
          </a:p>
          <a:p>
            <a:pPr algn="just"/>
            <a:endParaRPr lang="es-CL" sz="2400" dirty="0">
              <a:solidFill>
                <a:srgbClr val="FF000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CuadroTexto 1">
            <a:extLst>
              <a:ext uri="{FF2B5EF4-FFF2-40B4-BE49-F238E27FC236}">
                <a16:creationId xmlns:a16="http://schemas.microsoft.com/office/drawing/2014/main" id="{76A6FA25-39CE-3431-871B-4384A6229CDA}"/>
              </a:ext>
            </a:extLst>
          </p:cNvPr>
          <p:cNvSpPr txBox="1"/>
          <p:nvPr/>
        </p:nvSpPr>
        <p:spPr>
          <a:xfrm>
            <a:off x="6553200" y="5639978"/>
            <a:ext cx="1771639" cy="923330"/>
          </a:xfrm>
          <a:prstGeom prst="rect">
            <a:avLst/>
          </a:prstGeom>
          <a:noFill/>
        </p:spPr>
        <p:txBody>
          <a:bodyPr wrap="none" rtlCol="0">
            <a:spAutoFit/>
          </a:bodyPr>
          <a:lstStyle/>
          <a:p>
            <a:r>
              <a:rPr lang="es-CL" dirty="0">
                <a:solidFill>
                  <a:schemeClr val="bg1"/>
                </a:solidFill>
              </a:rPr>
              <a:t>PC B. RAMÍREZ T.</a:t>
            </a:r>
          </a:p>
          <a:p>
            <a:r>
              <a:rPr lang="es-CL" dirty="0">
                <a:solidFill>
                  <a:schemeClr val="bg1"/>
                </a:solidFill>
              </a:rPr>
              <a:t>PC L. ROMÁN C.</a:t>
            </a:r>
          </a:p>
          <a:p>
            <a:r>
              <a:rPr lang="es-CL" dirty="0">
                <a:solidFill>
                  <a:schemeClr val="bg1"/>
                </a:solidFill>
              </a:rPr>
              <a:t>PC E. SIMS S.</a:t>
            </a:r>
          </a:p>
        </p:txBody>
      </p:sp>
    </p:spTree>
    <p:extLst>
      <p:ext uri="{BB962C8B-B14F-4D97-AF65-F5344CB8AC3E}">
        <p14:creationId xmlns:p14="http://schemas.microsoft.com/office/powerpoint/2010/main" val="2740231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1" name="10 Rectángulo"/>
          <p:cNvSpPr/>
          <p:nvPr/>
        </p:nvSpPr>
        <p:spPr>
          <a:xfrm>
            <a:off x="452686" y="1988840"/>
            <a:ext cx="8238628" cy="2800767"/>
          </a:xfrm>
          <a:prstGeom prst="rect">
            <a:avLst/>
          </a:prstGeom>
          <a:solidFill>
            <a:schemeClr val="tx1"/>
          </a:solidFill>
          <a:ln>
            <a:solidFill>
              <a:schemeClr val="bg2"/>
            </a:solidFill>
          </a:ln>
        </p:spPr>
        <p:txBody>
          <a:bodyPr wrap="square">
            <a:spAutoFit/>
          </a:bodyPr>
          <a:lstStyle/>
          <a:p>
            <a:pPr algn="just"/>
            <a:r>
              <a:rPr lang="es-MX" sz="3200" b="1" dirty="0">
                <a:solidFill>
                  <a:schemeClr val="bg1"/>
                </a:solidFill>
              </a:rPr>
              <a:t>OBJETIVOS</a:t>
            </a:r>
          </a:p>
          <a:p>
            <a:pPr algn="just"/>
            <a:endParaRPr lang="es-MX" sz="2400" b="1" dirty="0">
              <a:solidFill>
                <a:schemeClr val="bg1"/>
              </a:solidFill>
            </a:endParaRPr>
          </a:p>
          <a:p>
            <a:pPr algn="just"/>
            <a:endParaRPr lang="es-MX" sz="2400" b="1" dirty="0">
              <a:solidFill>
                <a:schemeClr val="bg1"/>
              </a:solidFill>
            </a:endParaRPr>
          </a:p>
          <a:p>
            <a:pPr algn="just"/>
            <a:r>
              <a:rPr lang="es-MX" sz="2400" b="1" dirty="0">
                <a:solidFill>
                  <a:schemeClr val="bg1"/>
                </a:solidFill>
              </a:rPr>
              <a:t>Comprender </a:t>
            </a:r>
            <a:r>
              <a:rPr lang="es-MX" sz="2400" dirty="0">
                <a:solidFill>
                  <a:schemeClr val="bg1"/>
                </a:solidFill>
              </a:rPr>
              <a:t>los</a:t>
            </a:r>
            <a:r>
              <a:rPr lang="es-MX" sz="2400" b="1" dirty="0">
                <a:solidFill>
                  <a:schemeClr val="bg1"/>
                </a:solidFill>
              </a:rPr>
              <a:t> </a:t>
            </a:r>
            <a:r>
              <a:rPr lang="es-MX" sz="2400" dirty="0">
                <a:solidFill>
                  <a:schemeClr val="bg1"/>
                </a:solidFill>
              </a:rPr>
              <a:t>principios y normas que regulan los DD.HH., en el desempeño profesional y personal.</a:t>
            </a:r>
            <a:r>
              <a:rPr lang="es-CL" sz="2400" dirty="0">
                <a:solidFill>
                  <a:srgbClr val="FF0000"/>
                </a:solidFill>
              </a:rPr>
              <a:t> </a:t>
            </a:r>
          </a:p>
          <a:p>
            <a:pPr algn="just"/>
            <a:endParaRPr lang="es-CL" sz="2400" dirty="0">
              <a:solidFill>
                <a:srgbClr val="FF0000"/>
              </a:solidFill>
            </a:endParaRPr>
          </a:p>
          <a:p>
            <a:pPr algn="just"/>
            <a:endParaRPr lang="es-CL" sz="2400" dirty="0">
              <a:solidFill>
                <a:srgbClr val="FF000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03641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1" name="10 Rectángulo"/>
          <p:cNvSpPr/>
          <p:nvPr/>
        </p:nvSpPr>
        <p:spPr>
          <a:xfrm>
            <a:off x="489847" y="1461933"/>
            <a:ext cx="8238628" cy="4401205"/>
          </a:xfrm>
          <a:prstGeom prst="rect">
            <a:avLst/>
          </a:prstGeom>
          <a:solidFill>
            <a:schemeClr val="tx1"/>
          </a:solidFill>
          <a:ln>
            <a:solidFill>
              <a:schemeClr val="bg2"/>
            </a:solidFill>
          </a:ln>
        </p:spPr>
        <p:txBody>
          <a:bodyPr wrap="square">
            <a:spAutoFit/>
          </a:bodyPr>
          <a:lstStyle/>
          <a:p>
            <a:r>
              <a:rPr lang="es-CL" sz="3200" b="1" dirty="0">
                <a:solidFill>
                  <a:srgbClr val="002060"/>
                </a:solidFill>
              </a:rPr>
              <a:t>CONTENIDOS</a:t>
            </a:r>
          </a:p>
          <a:p>
            <a:endParaRPr lang="es-CL" sz="3200" b="1" dirty="0">
              <a:solidFill>
                <a:srgbClr val="002060"/>
              </a:solidFill>
            </a:endParaRPr>
          </a:p>
          <a:p>
            <a:pPr marL="457200" indent="-457200">
              <a:buFont typeface="+mj-lt"/>
              <a:buAutoNum type="alphaUcPeriod"/>
            </a:pPr>
            <a:r>
              <a:rPr lang="es-CL" sz="3200" dirty="0">
                <a:solidFill>
                  <a:srgbClr val="002060"/>
                </a:solidFill>
              </a:rPr>
              <a:t>Concepto y significado de género.</a:t>
            </a:r>
          </a:p>
          <a:p>
            <a:pPr marL="457200" indent="-457200">
              <a:buFont typeface="+mj-lt"/>
              <a:buAutoNum type="alphaUcPeriod"/>
            </a:pPr>
            <a:r>
              <a:rPr lang="es-CL" sz="3200" dirty="0">
                <a:solidFill>
                  <a:srgbClr val="002060"/>
                </a:solidFill>
              </a:rPr>
              <a:t>Los roles y estereotipos.</a:t>
            </a:r>
          </a:p>
          <a:p>
            <a:pPr marL="457200" indent="-457200">
              <a:buFont typeface="+mj-lt"/>
              <a:buAutoNum type="alphaUcPeriod"/>
            </a:pPr>
            <a:r>
              <a:rPr lang="es-CL" sz="3200" dirty="0">
                <a:solidFill>
                  <a:srgbClr val="002060"/>
                </a:solidFill>
              </a:rPr>
              <a:t>La </a:t>
            </a:r>
            <a:r>
              <a:rPr lang="es-CL" sz="3200" dirty="0" err="1">
                <a:solidFill>
                  <a:srgbClr val="002060"/>
                </a:solidFill>
              </a:rPr>
              <a:t>transversalización</a:t>
            </a:r>
            <a:r>
              <a:rPr lang="es-CL" sz="3200" dirty="0">
                <a:solidFill>
                  <a:srgbClr val="002060"/>
                </a:solidFill>
              </a:rPr>
              <a:t> de género.</a:t>
            </a:r>
          </a:p>
          <a:p>
            <a:pPr marL="457200" indent="-457200">
              <a:buFont typeface="+mj-lt"/>
              <a:buAutoNum type="alphaUcPeriod"/>
            </a:pPr>
            <a:r>
              <a:rPr lang="es-CL" sz="3200" dirty="0">
                <a:solidFill>
                  <a:srgbClr val="002060"/>
                </a:solidFill>
              </a:rPr>
              <a:t>Relación entre DD.HH. e igualdad de género.</a:t>
            </a:r>
          </a:p>
          <a:p>
            <a:pPr marL="457200" indent="-457200">
              <a:buFont typeface="+mj-lt"/>
              <a:buAutoNum type="alphaUcPeriod"/>
            </a:pPr>
            <a:r>
              <a:rPr lang="es-CL" sz="3200" dirty="0">
                <a:solidFill>
                  <a:srgbClr val="002060"/>
                </a:solidFill>
              </a:rPr>
              <a:t>Ley de igualdad de género. </a:t>
            </a:r>
          </a:p>
          <a:p>
            <a:pPr marL="457200" indent="-457200">
              <a:buFont typeface="+mj-lt"/>
              <a:buAutoNum type="alphaUcPeriod"/>
            </a:pPr>
            <a:r>
              <a:rPr lang="es-CL" sz="3200" dirty="0">
                <a:solidFill>
                  <a:srgbClr val="002060"/>
                </a:solidFill>
              </a:rPr>
              <a:t>Violencia contra la mujer.</a:t>
            </a:r>
          </a:p>
          <a:p>
            <a:pPr marL="457200" indent="-457200">
              <a:buFont typeface="+mj-lt"/>
              <a:buAutoNum type="alphaUcPeriod"/>
            </a:pP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4827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1" name="10 Rectángulo"/>
          <p:cNvSpPr/>
          <p:nvPr/>
        </p:nvSpPr>
        <p:spPr>
          <a:xfrm>
            <a:off x="725860" y="2348880"/>
            <a:ext cx="7776864" cy="2677656"/>
          </a:xfrm>
          <a:prstGeom prst="rect">
            <a:avLst/>
          </a:prstGeom>
          <a:solidFill>
            <a:schemeClr val="tx1"/>
          </a:solidFill>
          <a:ln>
            <a:solidFill>
              <a:schemeClr val="bg2"/>
            </a:solidFill>
          </a:ln>
        </p:spPr>
        <p:txBody>
          <a:bodyPr wrap="square">
            <a:spAutoFit/>
          </a:bodyPr>
          <a:lstStyle/>
          <a:p>
            <a:pPr marL="457200" indent="-457200">
              <a:buFont typeface="+mj-lt"/>
              <a:buAutoNum type="alphaUcPeriod"/>
            </a:pPr>
            <a:r>
              <a:rPr lang="es-CL" sz="2400" dirty="0">
                <a:solidFill>
                  <a:srgbClr val="002060"/>
                </a:solidFill>
              </a:rPr>
              <a:t>Concepto y significado de género.</a:t>
            </a:r>
          </a:p>
          <a:p>
            <a:pPr marL="457200" indent="-457200">
              <a:buFont typeface="+mj-lt"/>
              <a:buAutoNum type="alphaUcPeriod"/>
            </a:pPr>
            <a:r>
              <a:rPr lang="es-CL" sz="2400" dirty="0">
                <a:solidFill>
                  <a:schemeClr val="tx1">
                    <a:lumMod val="85000"/>
                  </a:schemeClr>
                </a:solidFill>
              </a:rPr>
              <a:t>Los roles y estereotipos.</a:t>
            </a:r>
          </a:p>
          <a:p>
            <a:pPr marL="457200" indent="-457200">
              <a:buFont typeface="+mj-lt"/>
              <a:buAutoNum type="alphaUcPeriod"/>
            </a:pPr>
            <a:r>
              <a:rPr lang="es-CL" sz="2400" dirty="0">
                <a:solidFill>
                  <a:schemeClr val="tx1">
                    <a:lumMod val="85000"/>
                  </a:schemeClr>
                </a:solidFill>
              </a:rPr>
              <a:t>La </a:t>
            </a:r>
            <a:r>
              <a:rPr lang="es-CL" sz="2400" dirty="0" err="1">
                <a:solidFill>
                  <a:schemeClr val="tx1">
                    <a:lumMod val="85000"/>
                  </a:schemeClr>
                </a:solidFill>
              </a:rPr>
              <a:t>transversalización</a:t>
            </a:r>
            <a:r>
              <a:rPr lang="es-CL" sz="2400" dirty="0">
                <a:solidFill>
                  <a:schemeClr val="tx1">
                    <a:lumMod val="85000"/>
                  </a:schemeClr>
                </a:solidFill>
              </a:rPr>
              <a:t> de género.</a:t>
            </a:r>
          </a:p>
          <a:p>
            <a:pPr marL="457200" indent="-457200">
              <a:buFont typeface="+mj-lt"/>
              <a:buAutoNum type="alphaUcPeriod"/>
            </a:pPr>
            <a:r>
              <a:rPr lang="es-CL" sz="2400" dirty="0">
                <a:solidFill>
                  <a:schemeClr val="tx1">
                    <a:lumMod val="85000"/>
                  </a:schemeClr>
                </a:solidFill>
              </a:rPr>
              <a:t>Relación entre derechos humanos e igualdad de género.</a:t>
            </a:r>
          </a:p>
          <a:p>
            <a:pPr marL="457200" indent="-457200">
              <a:buFont typeface="+mj-lt"/>
              <a:buAutoNum type="alphaUcPeriod"/>
            </a:pPr>
            <a:r>
              <a:rPr lang="es-CL" sz="2400" dirty="0">
                <a:solidFill>
                  <a:schemeClr val="tx1">
                    <a:lumMod val="85000"/>
                  </a:schemeClr>
                </a:solidFill>
              </a:rPr>
              <a:t>Ley de igualdad de género.</a:t>
            </a:r>
          </a:p>
          <a:p>
            <a:pPr marL="457200" indent="-457200">
              <a:buFont typeface="+mj-lt"/>
              <a:buAutoNum type="alphaUcPeriod"/>
            </a:pPr>
            <a:r>
              <a:rPr lang="es-CL" sz="2400" dirty="0">
                <a:solidFill>
                  <a:schemeClr val="tx1">
                    <a:lumMod val="85000"/>
                  </a:schemeClr>
                </a:solidFill>
              </a:rPr>
              <a:t>Violencia contra la mujer. Ley de igualdad de género.</a:t>
            </a:r>
          </a:p>
          <a:p>
            <a:pPr marL="457200" indent="-457200">
              <a:buFont typeface="+mj-lt"/>
              <a:buAutoNum type="alphaUcPeriod"/>
            </a:pP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42516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1" name="10 Rectángulo"/>
          <p:cNvSpPr/>
          <p:nvPr/>
        </p:nvSpPr>
        <p:spPr>
          <a:xfrm>
            <a:off x="354360" y="2341294"/>
            <a:ext cx="8579296" cy="2677656"/>
          </a:xfrm>
          <a:prstGeom prst="rect">
            <a:avLst/>
          </a:prstGeom>
          <a:solidFill>
            <a:schemeClr val="tx1"/>
          </a:solidFill>
          <a:ln>
            <a:solidFill>
              <a:schemeClr val="bg2"/>
            </a:solidFill>
          </a:ln>
        </p:spPr>
        <p:txBody>
          <a:bodyPr wrap="square">
            <a:spAutoFit/>
          </a:bodyPr>
          <a:lstStyle/>
          <a:p>
            <a:endParaRPr lang="es-CL" sz="2400" dirty="0">
              <a:solidFill>
                <a:srgbClr val="002060"/>
              </a:solidFill>
            </a:endParaRPr>
          </a:p>
          <a:p>
            <a:pPr marL="342900" indent="-342900">
              <a:buFont typeface="Arial" panose="020B0604020202020204" pitchFamily="34" charset="0"/>
              <a:buChar char="•"/>
            </a:pPr>
            <a:r>
              <a:rPr lang="es-CL" sz="2400" dirty="0">
                <a:solidFill>
                  <a:srgbClr val="002060"/>
                </a:solidFill>
              </a:rPr>
              <a:t>Existe ambigüedad del término Género (literario, tela, sexo).</a:t>
            </a:r>
          </a:p>
          <a:p>
            <a:pPr marL="342900" indent="-342900">
              <a:buFont typeface="Arial" panose="020B0604020202020204" pitchFamily="34" charset="0"/>
              <a:buChar char="•"/>
            </a:pPr>
            <a:r>
              <a:rPr lang="es-CL" sz="2400" dirty="0">
                <a:solidFill>
                  <a:srgbClr val="002060"/>
                </a:solidFill>
              </a:rPr>
              <a:t>Género solo relativo a las mujeres.</a:t>
            </a:r>
          </a:p>
          <a:p>
            <a:pPr marL="342900" indent="-342900">
              <a:buFont typeface="Arial" panose="020B0604020202020204" pitchFamily="34" charset="0"/>
              <a:buChar char="•"/>
            </a:pPr>
            <a:r>
              <a:rPr lang="es-CL" sz="2400" dirty="0">
                <a:solidFill>
                  <a:srgbClr val="002060"/>
                </a:solidFill>
              </a:rPr>
              <a:t>Concepto central en la teoría feminista.</a:t>
            </a:r>
          </a:p>
          <a:p>
            <a:pPr marL="342900" indent="-342900">
              <a:buFont typeface="Arial" panose="020B0604020202020204" pitchFamily="34" charset="0"/>
              <a:buChar char="•"/>
            </a:pPr>
            <a:r>
              <a:rPr lang="es-CL" sz="2400" dirty="0">
                <a:solidFill>
                  <a:srgbClr val="002060"/>
                </a:solidFill>
              </a:rPr>
              <a:t>Debate sobre el papel de la mujer en la sociedad.</a:t>
            </a:r>
          </a:p>
          <a:p>
            <a:pPr marL="342900" indent="-342900">
              <a:buFont typeface="Arial" panose="020B0604020202020204" pitchFamily="34" charset="0"/>
              <a:buChar char="•"/>
            </a:pPr>
            <a:r>
              <a:rPr lang="es-CL" sz="2400" dirty="0">
                <a:solidFill>
                  <a:srgbClr val="002060"/>
                </a:solidFill>
              </a:rPr>
              <a:t>¿Resulta amenazante para el pensamiento religioso?</a:t>
            </a:r>
          </a:p>
          <a:p>
            <a:pPr marL="342900" indent="-342900">
              <a:buFont typeface="Arial" panose="020B0604020202020204" pitchFamily="34" charset="0"/>
              <a:buChar char="•"/>
            </a:pPr>
            <a:r>
              <a:rPr lang="es-CL" sz="2400" dirty="0">
                <a:solidFill>
                  <a:srgbClr val="002060"/>
                </a:solidFill>
              </a:rPr>
              <a:t>Género como un sistema de relaciones culturales entre los sexos.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a:t>
            </a:fld>
            <a:endParaRPr lang="es-ES" dirty="0">
              <a:solidFill>
                <a:srgbClr val="002060"/>
              </a:solidFill>
            </a:endParaRPr>
          </a:p>
        </p:txBody>
      </p:sp>
      <p:sp>
        <p:nvSpPr>
          <p:cNvPr id="13" name="12 CuadroTexto"/>
          <p:cNvSpPr txBox="1"/>
          <p:nvPr/>
        </p:nvSpPr>
        <p:spPr>
          <a:xfrm>
            <a:off x="725860" y="1732639"/>
            <a:ext cx="5426935" cy="461665"/>
          </a:xfrm>
          <a:prstGeom prst="rect">
            <a:avLst/>
          </a:prstGeom>
          <a:noFill/>
        </p:spPr>
        <p:txBody>
          <a:bodyPr wrap="none" rtlCol="0">
            <a:spAutoFit/>
          </a:bodyPr>
          <a:lstStyle/>
          <a:p>
            <a:r>
              <a:rPr lang="es-ES" sz="2400" dirty="0">
                <a:solidFill>
                  <a:srgbClr val="002060"/>
                </a:solidFill>
              </a:rPr>
              <a:t>A. </a:t>
            </a:r>
            <a:r>
              <a:rPr lang="es-CL" sz="2400" dirty="0">
                <a:solidFill>
                  <a:srgbClr val="002060"/>
                </a:solidFill>
              </a:rPr>
              <a:t>CONCEPTO Y SIGNIFICADO DE GÉNERO </a:t>
            </a: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Flecha izquierda 1">
            <a:hlinkClick r:id="" action="ppaction://noaction"/>
          </p:cNvPr>
          <p:cNvSpPr/>
          <p:nvPr/>
        </p:nvSpPr>
        <p:spPr>
          <a:xfrm>
            <a:off x="5992447" y="3572110"/>
            <a:ext cx="829072" cy="2160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643248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1" name="10 Rectángulo"/>
          <p:cNvSpPr/>
          <p:nvPr/>
        </p:nvSpPr>
        <p:spPr>
          <a:xfrm>
            <a:off x="179512" y="2060848"/>
            <a:ext cx="8784976" cy="4154984"/>
          </a:xfrm>
          <a:prstGeom prst="rect">
            <a:avLst/>
          </a:prstGeom>
          <a:solidFill>
            <a:schemeClr val="tx1"/>
          </a:solidFill>
          <a:ln>
            <a:solidFill>
              <a:schemeClr val="bg2"/>
            </a:solidFill>
          </a:ln>
        </p:spPr>
        <p:txBody>
          <a:bodyPr wrap="square">
            <a:spAutoFit/>
          </a:bodyPr>
          <a:lstStyle/>
          <a:p>
            <a:endParaRPr lang="es-CL" sz="2400" dirty="0">
              <a:solidFill>
                <a:srgbClr val="002060"/>
              </a:solidFill>
            </a:endParaRPr>
          </a:p>
          <a:p>
            <a:pPr marL="342900" indent="-342900" algn="just">
              <a:buFont typeface="Arial" panose="020B0604020202020204" pitchFamily="34" charset="0"/>
              <a:buChar char="•"/>
            </a:pPr>
            <a:r>
              <a:rPr lang="es-CL" sz="2400" dirty="0">
                <a:solidFill>
                  <a:srgbClr val="002060"/>
                </a:solidFill>
              </a:rPr>
              <a:t>La visión de “género” se ha vuelto bastante de moda en los discursos académicos y políticos.</a:t>
            </a:r>
          </a:p>
          <a:p>
            <a:endParaRPr lang="es-CL" sz="2400" dirty="0">
              <a:solidFill>
                <a:srgbClr val="002060"/>
              </a:solidFill>
            </a:endParaRPr>
          </a:p>
          <a:p>
            <a:pPr marL="342900" indent="-342900" algn="just">
              <a:buFont typeface="Arial" panose="020B0604020202020204" pitchFamily="34" charset="0"/>
              <a:buChar char="•"/>
            </a:pPr>
            <a:r>
              <a:rPr lang="es-CL" sz="2400" dirty="0">
                <a:solidFill>
                  <a:srgbClr val="002060"/>
                </a:solidFill>
              </a:rPr>
              <a:t>Este constructo emerge del feminismo de los años ‘60 en Estados Unidos y Gran Bretaña, a partir de una investigación que desarrollan John Money y Robert </a:t>
            </a:r>
            <a:r>
              <a:rPr lang="es-CL" sz="2400" dirty="0" err="1">
                <a:solidFill>
                  <a:srgbClr val="002060"/>
                </a:solidFill>
              </a:rPr>
              <a:t>Stoller</a:t>
            </a:r>
            <a:r>
              <a:rPr lang="es-CL" sz="2400" dirty="0">
                <a:solidFill>
                  <a:srgbClr val="002060"/>
                </a:solidFill>
              </a:rPr>
              <a:t>.</a:t>
            </a:r>
          </a:p>
          <a:p>
            <a:pPr algn="just"/>
            <a:endParaRPr lang="es-CL" sz="2400" dirty="0">
              <a:solidFill>
                <a:srgbClr val="002060"/>
              </a:solidFill>
            </a:endParaRPr>
          </a:p>
          <a:p>
            <a:pPr marL="342900" indent="-342900" algn="just">
              <a:buFont typeface="Arial" panose="020B0604020202020204" pitchFamily="34" charset="0"/>
              <a:buChar char="•"/>
            </a:pPr>
            <a:r>
              <a:rPr lang="es-CL" sz="2400" dirty="0">
                <a:solidFill>
                  <a:srgbClr val="002060"/>
                </a:solidFill>
              </a:rPr>
              <a:t>Si bien la categoría de “género” como unidad de análisis, aparece en el marco de la teoría feminista, en Chile en cambio, entre más se habla de “género”, menos se habla de feminismo. </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a:t>
            </a:fld>
            <a:endParaRPr lang="es-ES" dirty="0">
              <a:solidFill>
                <a:srgbClr val="002060"/>
              </a:solidFill>
            </a:endParaRPr>
          </a:p>
        </p:txBody>
      </p:sp>
      <p:sp>
        <p:nvSpPr>
          <p:cNvPr id="13" name="12 CuadroTexto"/>
          <p:cNvSpPr txBox="1"/>
          <p:nvPr/>
        </p:nvSpPr>
        <p:spPr>
          <a:xfrm>
            <a:off x="692729" y="1427968"/>
            <a:ext cx="5426935" cy="461665"/>
          </a:xfrm>
          <a:prstGeom prst="rect">
            <a:avLst/>
          </a:prstGeom>
          <a:noFill/>
        </p:spPr>
        <p:txBody>
          <a:bodyPr wrap="none" rtlCol="0">
            <a:spAutoFit/>
          </a:bodyPr>
          <a:lstStyle/>
          <a:p>
            <a:r>
              <a:rPr lang="es-ES" sz="2400" dirty="0">
                <a:solidFill>
                  <a:srgbClr val="002060"/>
                </a:solidFill>
              </a:rPr>
              <a:t>A. </a:t>
            </a:r>
            <a:r>
              <a:rPr lang="es-CL" sz="2400" dirty="0">
                <a:solidFill>
                  <a:srgbClr val="002060"/>
                </a:solidFill>
              </a:rPr>
              <a:t>CONCEPTO Y SIGNIFICADO DE GÉNERO </a:t>
            </a: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259101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Imagen 1"/>
          <p:cNvPicPr>
            <a:picLocks noChangeAspect="1"/>
          </p:cNvPicPr>
          <p:nvPr/>
        </p:nvPicPr>
        <p:blipFill>
          <a:blip r:embed="rId2"/>
          <a:stretch>
            <a:fillRect/>
          </a:stretch>
        </p:blipFill>
        <p:spPr>
          <a:xfrm>
            <a:off x="1222475" y="1201580"/>
            <a:ext cx="6769905" cy="2997647"/>
          </a:xfrm>
          <a:prstGeom prst="rect">
            <a:avLst/>
          </a:prstGeom>
        </p:spPr>
      </p:pic>
      <p:pic>
        <p:nvPicPr>
          <p:cNvPr id="3" name="Imagen 2"/>
          <p:cNvPicPr>
            <a:picLocks noChangeAspect="1"/>
          </p:cNvPicPr>
          <p:nvPr/>
        </p:nvPicPr>
        <p:blipFill>
          <a:blip r:embed="rId3"/>
          <a:stretch>
            <a:fillRect/>
          </a:stretch>
        </p:blipFill>
        <p:spPr>
          <a:xfrm>
            <a:off x="1687079" y="3863015"/>
            <a:ext cx="4104456" cy="2858460"/>
          </a:xfrm>
          <a:prstGeom prst="rect">
            <a:avLst/>
          </a:prstGeom>
        </p:spPr>
      </p:pic>
    </p:spTree>
    <p:extLst>
      <p:ext uri="{BB962C8B-B14F-4D97-AF65-F5344CB8AC3E}">
        <p14:creationId xmlns:p14="http://schemas.microsoft.com/office/powerpoint/2010/main" val="2485694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395536" y="1401734"/>
            <a:ext cx="4958208" cy="830997"/>
          </a:xfrm>
          <a:prstGeom prst="rect">
            <a:avLst/>
          </a:prstGeom>
        </p:spPr>
        <p:txBody>
          <a:bodyPr wrap="square">
            <a:spAutoFit/>
          </a:bodyPr>
          <a:lstStyle/>
          <a:p>
            <a:pPr algn="ctr"/>
            <a:r>
              <a:rPr lang="es-CL" sz="2400" b="1" dirty="0">
                <a:solidFill>
                  <a:schemeClr val="bg1"/>
                </a:solidFill>
              </a:rPr>
              <a:t>AUTORAS QUE SE APROXIMARON </a:t>
            </a:r>
          </a:p>
          <a:p>
            <a:pPr algn="ctr"/>
            <a:r>
              <a:rPr lang="es-CL" sz="2400" b="1" dirty="0">
                <a:solidFill>
                  <a:schemeClr val="bg1"/>
                </a:solidFill>
              </a:rPr>
              <a:t>AL CONCEPTO DE GÉNERO</a:t>
            </a:r>
          </a:p>
        </p:txBody>
      </p:sp>
      <p:sp>
        <p:nvSpPr>
          <p:cNvPr id="3" name="Rectángulo 2"/>
          <p:cNvSpPr/>
          <p:nvPr/>
        </p:nvSpPr>
        <p:spPr>
          <a:xfrm>
            <a:off x="4838756" y="1862042"/>
            <a:ext cx="4572000" cy="1569660"/>
          </a:xfrm>
          <a:prstGeom prst="rect">
            <a:avLst/>
          </a:prstGeom>
        </p:spPr>
        <p:txBody>
          <a:bodyPr>
            <a:spAutoFit/>
          </a:bodyPr>
          <a:lstStyle/>
          <a:p>
            <a:pPr algn="ctr"/>
            <a:r>
              <a:rPr lang="es-CL" sz="2400" b="1" dirty="0">
                <a:solidFill>
                  <a:schemeClr val="bg1"/>
                </a:solidFill>
              </a:rPr>
              <a:t>Margaret Mead</a:t>
            </a:r>
            <a:r>
              <a:rPr lang="es-CL" sz="2400" dirty="0">
                <a:solidFill>
                  <a:schemeClr val="bg1"/>
                </a:solidFill>
              </a:rPr>
              <a:t>. </a:t>
            </a:r>
          </a:p>
          <a:p>
            <a:pPr algn="ctr"/>
            <a:r>
              <a:rPr lang="es-CL" sz="2400" dirty="0">
                <a:solidFill>
                  <a:schemeClr val="bg1"/>
                </a:solidFill>
              </a:rPr>
              <a:t>Antropóloga Norteamericana</a:t>
            </a:r>
          </a:p>
          <a:p>
            <a:pPr algn="ctr"/>
            <a:r>
              <a:rPr lang="es-CL" sz="2400" dirty="0">
                <a:solidFill>
                  <a:schemeClr val="bg1"/>
                </a:solidFill>
              </a:rPr>
              <a:t>(1901 – 1978)</a:t>
            </a:r>
          </a:p>
          <a:p>
            <a:endParaRPr lang="es-CL" sz="2400" dirty="0">
              <a:solidFill>
                <a:schemeClr val="bg1"/>
              </a:solidFill>
            </a:endParaRPr>
          </a:p>
        </p:txBody>
      </p:sp>
      <p:pic>
        <p:nvPicPr>
          <p:cNvPr id="4" name="Imagen 3"/>
          <p:cNvPicPr>
            <a:picLocks noChangeAspect="1"/>
          </p:cNvPicPr>
          <p:nvPr/>
        </p:nvPicPr>
        <p:blipFill>
          <a:blip r:embed="rId2"/>
          <a:stretch>
            <a:fillRect/>
          </a:stretch>
        </p:blipFill>
        <p:spPr>
          <a:xfrm>
            <a:off x="622466" y="3778553"/>
            <a:ext cx="3572566" cy="2560542"/>
          </a:xfrm>
          <a:prstGeom prst="rect">
            <a:avLst/>
          </a:prstGeom>
        </p:spPr>
      </p:pic>
      <p:pic>
        <p:nvPicPr>
          <p:cNvPr id="5" name="Imagen 4"/>
          <p:cNvPicPr>
            <a:picLocks noChangeAspect="1"/>
          </p:cNvPicPr>
          <p:nvPr/>
        </p:nvPicPr>
        <p:blipFill>
          <a:blip r:embed="rId3"/>
          <a:stretch>
            <a:fillRect/>
          </a:stretch>
        </p:blipFill>
        <p:spPr>
          <a:xfrm>
            <a:off x="5878016" y="3145251"/>
            <a:ext cx="2493480" cy="3158002"/>
          </a:xfrm>
          <a:prstGeom prst="rect">
            <a:avLst/>
          </a:prstGeom>
        </p:spPr>
      </p:pic>
      <p:sp>
        <p:nvSpPr>
          <p:cNvPr id="6" name="Rectángulo 5">
            <a:extLst>
              <a:ext uri="{FF2B5EF4-FFF2-40B4-BE49-F238E27FC236}">
                <a16:creationId xmlns:a16="http://schemas.microsoft.com/office/drawing/2014/main" id="{7ED57094-ABAC-4B78-A651-71C37A127FAB}"/>
              </a:ext>
            </a:extLst>
          </p:cNvPr>
          <p:cNvSpPr/>
          <p:nvPr/>
        </p:nvSpPr>
        <p:spPr>
          <a:xfrm>
            <a:off x="159735" y="2596489"/>
            <a:ext cx="4572000" cy="1200329"/>
          </a:xfrm>
          <a:prstGeom prst="rect">
            <a:avLst/>
          </a:prstGeom>
        </p:spPr>
        <p:txBody>
          <a:bodyPr>
            <a:spAutoFit/>
          </a:bodyPr>
          <a:lstStyle/>
          <a:p>
            <a:pPr algn="ctr"/>
            <a:r>
              <a:rPr lang="es-CL" sz="2400" b="1" dirty="0">
                <a:solidFill>
                  <a:schemeClr val="bg1"/>
                </a:solidFill>
              </a:rPr>
              <a:t>Simone de Beauvoir</a:t>
            </a:r>
            <a:r>
              <a:rPr lang="es-CL" sz="2400" dirty="0">
                <a:solidFill>
                  <a:schemeClr val="bg1"/>
                </a:solidFill>
              </a:rPr>
              <a:t>.</a:t>
            </a:r>
          </a:p>
          <a:p>
            <a:pPr algn="ctr"/>
            <a:r>
              <a:rPr lang="es-CL" sz="2400" dirty="0">
                <a:solidFill>
                  <a:schemeClr val="bg1"/>
                </a:solidFill>
              </a:rPr>
              <a:t>Filósofa Francesa</a:t>
            </a:r>
          </a:p>
          <a:p>
            <a:pPr algn="ctr"/>
            <a:r>
              <a:rPr lang="es-CL" sz="2400" dirty="0">
                <a:solidFill>
                  <a:schemeClr val="bg1"/>
                </a:solidFill>
              </a:rPr>
              <a:t>(1908 – 1986)</a:t>
            </a:r>
          </a:p>
        </p:txBody>
      </p:sp>
    </p:spTree>
    <p:extLst>
      <p:ext uri="{BB962C8B-B14F-4D97-AF65-F5344CB8AC3E}">
        <p14:creationId xmlns:p14="http://schemas.microsoft.com/office/powerpoint/2010/main" val="2810852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9</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4 CuadroTexto"/>
          <p:cNvSpPr txBox="1"/>
          <p:nvPr/>
        </p:nvSpPr>
        <p:spPr>
          <a:xfrm>
            <a:off x="647564" y="1259962"/>
            <a:ext cx="7848872" cy="1384995"/>
          </a:xfrm>
          <a:prstGeom prst="rect">
            <a:avLst/>
          </a:prstGeom>
          <a:noFill/>
        </p:spPr>
        <p:txBody>
          <a:bodyPr wrap="square" rtlCol="0">
            <a:spAutoFit/>
          </a:bodyPr>
          <a:lstStyle/>
          <a:p>
            <a:pPr algn="ctr"/>
            <a:r>
              <a:rPr lang="es-CL" sz="2800" b="1" dirty="0">
                <a:solidFill>
                  <a:schemeClr val="bg1"/>
                </a:solidFill>
              </a:rPr>
              <a:t>MARGARETH MEAD </a:t>
            </a:r>
          </a:p>
          <a:p>
            <a:pPr algn="ctr"/>
            <a:endParaRPr lang="es-CL" sz="2800" dirty="0">
              <a:solidFill>
                <a:schemeClr val="bg1"/>
              </a:solidFill>
            </a:endParaRPr>
          </a:p>
          <a:p>
            <a:pPr algn="ctr"/>
            <a:r>
              <a:rPr lang="es-CL" sz="2800" b="1" i="1" dirty="0">
                <a:solidFill>
                  <a:schemeClr val="bg1"/>
                </a:solidFill>
              </a:rPr>
              <a:t>“La Sexualidad está marcada por la Cultura”</a:t>
            </a:r>
          </a:p>
        </p:txBody>
      </p:sp>
      <p:pic>
        <p:nvPicPr>
          <p:cNvPr id="2" name="Imagen 1"/>
          <p:cNvPicPr>
            <a:picLocks noChangeAspect="1"/>
          </p:cNvPicPr>
          <p:nvPr/>
        </p:nvPicPr>
        <p:blipFill>
          <a:blip r:embed="rId2"/>
          <a:stretch>
            <a:fillRect/>
          </a:stretch>
        </p:blipFill>
        <p:spPr>
          <a:xfrm>
            <a:off x="2355912" y="2903580"/>
            <a:ext cx="4432176" cy="3420152"/>
          </a:xfrm>
          <a:prstGeom prst="rect">
            <a:avLst/>
          </a:prstGeom>
        </p:spPr>
      </p:pic>
    </p:spTree>
    <p:extLst>
      <p:ext uri="{BB962C8B-B14F-4D97-AF65-F5344CB8AC3E}">
        <p14:creationId xmlns:p14="http://schemas.microsoft.com/office/powerpoint/2010/main" val="3993248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10</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1979712" y="1208975"/>
            <a:ext cx="5900468" cy="1261884"/>
          </a:xfrm>
          <a:prstGeom prst="rect">
            <a:avLst/>
          </a:prstGeom>
        </p:spPr>
        <p:txBody>
          <a:bodyPr wrap="square">
            <a:spAutoFit/>
          </a:bodyPr>
          <a:lstStyle/>
          <a:p>
            <a:pPr algn="ctr"/>
            <a:r>
              <a:rPr lang="es-CL" sz="2400" b="1" dirty="0">
                <a:solidFill>
                  <a:schemeClr val="bg1"/>
                </a:solidFill>
              </a:rPr>
              <a:t>SIMONE DE BEAUVOIR</a:t>
            </a:r>
          </a:p>
          <a:p>
            <a:pPr algn="ctr"/>
            <a:endParaRPr lang="es-CL" sz="2400" dirty="0">
              <a:solidFill>
                <a:schemeClr val="bg1"/>
              </a:solidFill>
            </a:endParaRPr>
          </a:p>
          <a:p>
            <a:pPr algn="ctr"/>
            <a:r>
              <a:rPr lang="es-CL" sz="2400" dirty="0">
                <a:solidFill>
                  <a:schemeClr val="bg1"/>
                </a:solidFill>
              </a:rPr>
              <a:t>“</a:t>
            </a:r>
            <a:r>
              <a:rPr lang="es-CL" sz="2800" b="1" dirty="0">
                <a:solidFill>
                  <a:schemeClr val="bg1"/>
                </a:solidFill>
              </a:rPr>
              <a:t>La Mujer no Nace, la Mujer se Hace”</a:t>
            </a:r>
          </a:p>
        </p:txBody>
      </p:sp>
      <p:pic>
        <p:nvPicPr>
          <p:cNvPr id="3" name="Imagen 2"/>
          <p:cNvPicPr>
            <a:picLocks noChangeAspect="1"/>
          </p:cNvPicPr>
          <p:nvPr/>
        </p:nvPicPr>
        <p:blipFill>
          <a:blip r:embed="rId2"/>
          <a:stretch>
            <a:fillRect/>
          </a:stretch>
        </p:blipFill>
        <p:spPr>
          <a:xfrm>
            <a:off x="3807987" y="2764531"/>
            <a:ext cx="4623353" cy="3383702"/>
          </a:xfrm>
          <a:prstGeom prst="rect">
            <a:avLst/>
          </a:prstGeom>
        </p:spPr>
      </p:pic>
      <p:pic>
        <p:nvPicPr>
          <p:cNvPr id="4" name="Imagen 3"/>
          <p:cNvPicPr>
            <a:picLocks noChangeAspect="1"/>
          </p:cNvPicPr>
          <p:nvPr/>
        </p:nvPicPr>
        <p:blipFill>
          <a:blip r:embed="rId3"/>
          <a:stretch>
            <a:fillRect/>
          </a:stretch>
        </p:blipFill>
        <p:spPr>
          <a:xfrm>
            <a:off x="498152" y="2717084"/>
            <a:ext cx="2963119" cy="3498676"/>
          </a:xfrm>
          <a:prstGeom prst="rect">
            <a:avLst/>
          </a:prstGeom>
        </p:spPr>
      </p:pic>
    </p:spTree>
    <p:extLst>
      <p:ext uri="{BB962C8B-B14F-4D97-AF65-F5344CB8AC3E}">
        <p14:creationId xmlns:p14="http://schemas.microsoft.com/office/powerpoint/2010/main" val="39859686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11</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 Título"/>
          <p:cNvSpPr txBox="1">
            <a:spLocks/>
          </p:cNvSpPr>
          <p:nvPr/>
        </p:nvSpPr>
        <p:spPr>
          <a:xfrm>
            <a:off x="323528" y="1124744"/>
            <a:ext cx="818676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3600" dirty="0">
                <a:solidFill>
                  <a:schemeClr val="bg1"/>
                </a:solidFill>
              </a:rPr>
              <a:t>CONCEPTO DE GÉNERO</a:t>
            </a:r>
          </a:p>
        </p:txBody>
      </p:sp>
      <p:sp>
        <p:nvSpPr>
          <p:cNvPr id="5" name="Rectángulo 4"/>
          <p:cNvSpPr/>
          <p:nvPr/>
        </p:nvSpPr>
        <p:spPr>
          <a:xfrm>
            <a:off x="910665" y="2456384"/>
            <a:ext cx="7322670" cy="2677656"/>
          </a:xfrm>
          <a:prstGeom prst="rect">
            <a:avLst/>
          </a:prstGeom>
        </p:spPr>
        <p:txBody>
          <a:bodyPr wrap="square">
            <a:spAutoFit/>
          </a:bodyPr>
          <a:lstStyle/>
          <a:p>
            <a:pPr marL="539750" indent="-539750" algn="just"/>
            <a:r>
              <a:rPr lang="es-CL" sz="2800" dirty="0">
                <a:solidFill>
                  <a:schemeClr val="bg1"/>
                </a:solidFill>
              </a:rPr>
              <a:t>1. Resultado de la producción de normas culturales sobre el comportamiento de los hombres y las mujeres.</a:t>
            </a:r>
          </a:p>
          <a:p>
            <a:pPr algn="just"/>
            <a:endParaRPr lang="es-CL" sz="2800" dirty="0">
              <a:solidFill>
                <a:schemeClr val="bg1"/>
              </a:solidFill>
            </a:endParaRPr>
          </a:p>
          <a:p>
            <a:pPr marL="539750" indent="-539750" algn="just"/>
            <a:r>
              <a:rPr lang="es-CL" sz="2800" dirty="0">
                <a:solidFill>
                  <a:schemeClr val="bg1"/>
                </a:solidFill>
              </a:rPr>
              <a:t>2.  Roles asignado a lo femenino y a lo masculino. Representaciones, Prácticas, </a:t>
            </a:r>
            <a:r>
              <a:rPr lang="es-CL" sz="2800" dirty="0" err="1">
                <a:solidFill>
                  <a:schemeClr val="bg1"/>
                </a:solidFill>
              </a:rPr>
              <a:t>Guión</a:t>
            </a:r>
            <a:r>
              <a:rPr lang="es-CL" sz="2800" dirty="0">
                <a:solidFill>
                  <a:schemeClr val="bg1"/>
                </a:solidFill>
              </a:rPr>
              <a:t>.</a:t>
            </a:r>
          </a:p>
        </p:txBody>
      </p:sp>
    </p:spTree>
    <p:extLst>
      <p:ext uri="{BB962C8B-B14F-4D97-AF65-F5344CB8AC3E}">
        <p14:creationId xmlns:p14="http://schemas.microsoft.com/office/powerpoint/2010/main" val="2658595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12</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Imagen 1"/>
          <p:cNvPicPr>
            <a:picLocks noChangeAspect="1"/>
          </p:cNvPicPr>
          <p:nvPr/>
        </p:nvPicPr>
        <p:blipFill>
          <a:blip r:embed="rId2"/>
          <a:stretch>
            <a:fillRect/>
          </a:stretch>
        </p:blipFill>
        <p:spPr>
          <a:xfrm>
            <a:off x="1820790" y="1004243"/>
            <a:ext cx="5502420" cy="5733256"/>
          </a:xfrm>
          <a:prstGeom prst="rect">
            <a:avLst/>
          </a:prstGeom>
        </p:spPr>
      </p:pic>
    </p:spTree>
    <p:extLst>
      <p:ext uri="{BB962C8B-B14F-4D97-AF65-F5344CB8AC3E}">
        <p14:creationId xmlns:p14="http://schemas.microsoft.com/office/powerpoint/2010/main" val="1408363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1" name="10 Rectángulo"/>
          <p:cNvSpPr/>
          <p:nvPr/>
        </p:nvSpPr>
        <p:spPr>
          <a:xfrm>
            <a:off x="539552" y="2090172"/>
            <a:ext cx="7776864" cy="2677656"/>
          </a:xfrm>
          <a:prstGeom prst="rect">
            <a:avLst/>
          </a:prstGeom>
          <a:solidFill>
            <a:schemeClr val="tx1"/>
          </a:solidFill>
          <a:ln>
            <a:solidFill>
              <a:schemeClr val="bg2"/>
            </a:solidFill>
          </a:ln>
        </p:spPr>
        <p:txBody>
          <a:bodyPr wrap="square">
            <a:spAutoFit/>
          </a:bodyPr>
          <a:lstStyle/>
          <a:p>
            <a:pPr marL="457200" indent="-457200">
              <a:buFont typeface="+mj-lt"/>
              <a:buAutoNum type="alphaUcPeriod"/>
            </a:pPr>
            <a:r>
              <a:rPr lang="es-CL" sz="2400" dirty="0">
                <a:solidFill>
                  <a:schemeClr val="tx1">
                    <a:lumMod val="85000"/>
                  </a:schemeClr>
                </a:solidFill>
              </a:rPr>
              <a:t>Concepto y significado de género.</a:t>
            </a:r>
          </a:p>
          <a:p>
            <a:pPr marL="457200" indent="-457200">
              <a:buFont typeface="+mj-lt"/>
              <a:buAutoNum type="alphaUcPeriod"/>
            </a:pPr>
            <a:r>
              <a:rPr lang="es-CL" sz="2400" dirty="0">
                <a:solidFill>
                  <a:schemeClr val="bg1"/>
                </a:solidFill>
              </a:rPr>
              <a:t>Los roles y estereotipos.</a:t>
            </a:r>
          </a:p>
          <a:p>
            <a:pPr marL="457200" indent="-457200">
              <a:buFont typeface="+mj-lt"/>
              <a:buAutoNum type="alphaUcPeriod"/>
            </a:pPr>
            <a:r>
              <a:rPr lang="es-CL" sz="2400" dirty="0">
                <a:solidFill>
                  <a:schemeClr val="tx1">
                    <a:lumMod val="85000"/>
                  </a:schemeClr>
                </a:solidFill>
              </a:rPr>
              <a:t>La </a:t>
            </a:r>
            <a:r>
              <a:rPr lang="es-CL" sz="2400" dirty="0" err="1">
                <a:solidFill>
                  <a:schemeClr val="tx1">
                    <a:lumMod val="85000"/>
                  </a:schemeClr>
                </a:solidFill>
              </a:rPr>
              <a:t>transversalización</a:t>
            </a:r>
            <a:r>
              <a:rPr lang="es-CL" sz="2400" dirty="0">
                <a:solidFill>
                  <a:schemeClr val="tx1">
                    <a:lumMod val="85000"/>
                  </a:schemeClr>
                </a:solidFill>
              </a:rPr>
              <a:t> de género.</a:t>
            </a:r>
          </a:p>
          <a:p>
            <a:pPr marL="457200" indent="-457200">
              <a:buFont typeface="+mj-lt"/>
              <a:buAutoNum type="alphaUcPeriod"/>
            </a:pPr>
            <a:r>
              <a:rPr lang="es-CL" sz="2400" dirty="0">
                <a:solidFill>
                  <a:schemeClr val="tx1">
                    <a:lumMod val="85000"/>
                  </a:schemeClr>
                </a:solidFill>
              </a:rPr>
              <a:t>Relación entre derechos humanos e igualdad de género.</a:t>
            </a:r>
          </a:p>
          <a:p>
            <a:pPr marL="457200" indent="-457200">
              <a:buFont typeface="+mj-lt"/>
              <a:buAutoNum type="alphaUcPeriod"/>
            </a:pPr>
            <a:r>
              <a:rPr lang="es-CL" sz="2400" dirty="0">
                <a:solidFill>
                  <a:schemeClr val="tx1">
                    <a:lumMod val="85000"/>
                  </a:schemeClr>
                </a:solidFill>
              </a:rPr>
              <a:t>Ley de igualdad de género.</a:t>
            </a:r>
          </a:p>
          <a:p>
            <a:pPr marL="457200" indent="-457200">
              <a:buFont typeface="+mj-lt"/>
              <a:buAutoNum type="alphaUcPeriod"/>
            </a:pPr>
            <a:r>
              <a:rPr lang="es-CL" sz="2400" dirty="0">
                <a:solidFill>
                  <a:schemeClr val="tx1">
                    <a:lumMod val="85000"/>
                  </a:schemeClr>
                </a:solidFill>
              </a:rPr>
              <a:t>Violencia contra la mujer.</a:t>
            </a:r>
          </a:p>
          <a:p>
            <a:pPr marL="457200" indent="-457200">
              <a:buFont typeface="+mj-lt"/>
              <a:buAutoNum type="alphaUcPeriod"/>
            </a:pP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13</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84410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14</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 Título"/>
          <p:cNvSpPr txBox="1">
            <a:spLocks/>
          </p:cNvSpPr>
          <p:nvPr/>
        </p:nvSpPr>
        <p:spPr>
          <a:xfrm>
            <a:off x="251520" y="1027712"/>
            <a:ext cx="9154815" cy="796908"/>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271463" indent="-271463" algn="l"/>
            <a:r>
              <a:rPr lang="es-CL" sz="2400" dirty="0">
                <a:solidFill>
                  <a:srgbClr val="002060"/>
                </a:solidFill>
                <a:latin typeface="+mn-lt"/>
                <a:ea typeface="+mn-ea"/>
                <a:cs typeface="+mn-cs"/>
              </a:rPr>
              <a:t>B. ROLES Y ESTEREOTIPOS (imagen o idea aceptada comúnmente) DE GÉNERO</a:t>
            </a:r>
          </a:p>
        </p:txBody>
      </p:sp>
      <p:sp>
        <p:nvSpPr>
          <p:cNvPr id="13" name="2 Marcador de contenido"/>
          <p:cNvSpPr txBox="1">
            <a:spLocks/>
          </p:cNvSpPr>
          <p:nvPr/>
        </p:nvSpPr>
        <p:spPr>
          <a:xfrm>
            <a:off x="251520" y="1850992"/>
            <a:ext cx="8712968" cy="4870483"/>
          </a:xfrm>
          <a:prstGeom prst="rect">
            <a:avLst/>
          </a:prstGeom>
          <a:solidFill>
            <a:schemeClr val="tx1"/>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2000" dirty="0">
                <a:solidFill>
                  <a:schemeClr val="bg1"/>
                </a:solidFill>
              </a:rPr>
              <a:t>Modelos o patrones de conducta que definen cómo se debe actuar, ser, pensar y relacionarse con el resto de las personas en la sociedad. </a:t>
            </a:r>
          </a:p>
          <a:p>
            <a:pPr algn="just"/>
            <a:endParaRPr lang="es-CL" sz="2000" dirty="0">
              <a:solidFill>
                <a:schemeClr val="bg1"/>
              </a:solidFill>
            </a:endParaRPr>
          </a:p>
          <a:p>
            <a:pPr algn="just"/>
            <a:r>
              <a:rPr lang="es-CL" sz="2000" dirty="0">
                <a:solidFill>
                  <a:schemeClr val="bg1"/>
                </a:solidFill>
              </a:rPr>
              <a:t>Son la construcción de los atributos relacionados con lo femenino y lo masculino.</a:t>
            </a:r>
          </a:p>
          <a:p>
            <a:pPr algn="just"/>
            <a:endParaRPr lang="es-CL" sz="2000" dirty="0">
              <a:solidFill>
                <a:schemeClr val="bg1"/>
              </a:solidFill>
            </a:endParaRPr>
          </a:p>
          <a:p>
            <a:pPr marL="342900" indent="-342900" algn="just">
              <a:buFont typeface="Arial" panose="020B0604020202020204" pitchFamily="34" charset="0"/>
              <a:buChar char="•"/>
            </a:pPr>
            <a:r>
              <a:rPr lang="es-CL" sz="2000" b="1" u="sng" dirty="0">
                <a:solidFill>
                  <a:schemeClr val="bg1"/>
                </a:solidFill>
              </a:rPr>
              <a:t>Mujeres deben ser Femeninas</a:t>
            </a:r>
            <a:r>
              <a:rPr lang="es-CL" sz="2000" dirty="0">
                <a:solidFill>
                  <a:schemeClr val="bg1"/>
                </a:solidFill>
              </a:rPr>
              <a:t>: delicadas, cariñosas, educadas, bien vestidas, bien habladas, deben parecer “señoritas” o “damas”.</a:t>
            </a:r>
          </a:p>
          <a:p>
            <a:pPr marL="342900" indent="-342900" algn="just">
              <a:buFont typeface="Arial" panose="020B0604020202020204" pitchFamily="34" charset="0"/>
              <a:buChar char="•"/>
            </a:pPr>
            <a:endParaRPr lang="es-CL" sz="2000" dirty="0">
              <a:solidFill>
                <a:schemeClr val="bg1"/>
              </a:solidFill>
            </a:endParaRPr>
          </a:p>
          <a:p>
            <a:pPr marL="342900" indent="-342900" algn="just">
              <a:buFont typeface="Arial" panose="020B0604020202020204" pitchFamily="34" charset="0"/>
              <a:buChar char="•"/>
            </a:pPr>
            <a:r>
              <a:rPr lang="es-CL" sz="2000" b="1" u="sng" dirty="0">
                <a:solidFill>
                  <a:schemeClr val="bg1"/>
                </a:solidFill>
              </a:rPr>
              <a:t>Hombres deben ser Masculinos</a:t>
            </a:r>
            <a:r>
              <a:rPr lang="es-CL" sz="2000" dirty="0">
                <a:solidFill>
                  <a:schemeClr val="bg1"/>
                </a:solidFill>
              </a:rPr>
              <a:t>: fuertes, valientes, protectores, proveedores, agresivos, dominantes.</a:t>
            </a:r>
          </a:p>
          <a:p>
            <a:pPr algn="just"/>
            <a:endParaRPr lang="es-CL" sz="2000" dirty="0">
              <a:solidFill>
                <a:schemeClr val="bg1"/>
              </a:solidFill>
            </a:endParaRPr>
          </a:p>
          <a:p>
            <a:pPr algn="just"/>
            <a:r>
              <a:rPr lang="es-CL" sz="2000" dirty="0">
                <a:solidFill>
                  <a:schemeClr val="bg1"/>
                </a:solidFill>
              </a:rPr>
              <a:t>Estos patrones se reproducen en las prácticas cotidianas de nuestras relaciones sociales, complementado con la educación sexista, la publicidad sexista y los patrones culturales que transmite la familia.</a:t>
            </a:r>
          </a:p>
        </p:txBody>
      </p:sp>
    </p:spTree>
    <p:extLst>
      <p:ext uri="{BB962C8B-B14F-4D97-AF65-F5344CB8AC3E}">
        <p14:creationId xmlns:p14="http://schemas.microsoft.com/office/powerpoint/2010/main" val="282121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15</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Imagen 1"/>
          <p:cNvPicPr>
            <a:picLocks noChangeAspect="1"/>
          </p:cNvPicPr>
          <p:nvPr/>
        </p:nvPicPr>
        <p:blipFill>
          <a:blip r:embed="rId2"/>
          <a:stretch>
            <a:fillRect/>
          </a:stretch>
        </p:blipFill>
        <p:spPr>
          <a:xfrm>
            <a:off x="1937796" y="917020"/>
            <a:ext cx="5301426" cy="5940980"/>
          </a:xfrm>
          <a:prstGeom prst="rect">
            <a:avLst/>
          </a:prstGeom>
        </p:spPr>
      </p:pic>
      <p:sp>
        <p:nvSpPr>
          <p:cNvPr id="3" name="CuadroTexto 2"/>
          <p:cNvSpPr txBox="1"/>
          <p:nvPr/>
        </p:nvSpPr>
        <p:spPr>
          <a:xfrm>
            <a:off x="222540" y="3302735"/>
            <a:ext cx="1492716" cy="584775"/>
          </a:xfrm>
          <a:prstGeom prst="rect">
            <a:avLst/>
          </a:prstGeom>
          <a:noFill/>
        </p:spPr>
        <p:txBody>
          <a:bodyPr wrap="none" rtlCol="0">
            <a:spAutoFit/>
          </a:bodyPr>
          <a:lstStyle/>
          <a:p>
            <a:r>
              <a:rPr lang="es-CL" sz="3200" dirty="0">
                <a:solidFill>
                  <a:srgbClr val="FF0000"/>
                </a:solidFill>
              </a:rPr>
              <a:t>Siglo XX</a:t>
            </a:r>
          </a:p>
        </p:txBody>
      </p:sp>
    </p:spTree>
    <p:extLst>
      <p:ext uri="{BB962C8B-B14F-4D97-AF65-F5344CB8AC3E}">
        <p14:creationId xmlns:p14="http://schemas.microsoft.com/office/powerpoint/2010/main" val="2812884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16</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845840" y="1196752"/>
            <a:ext cx="7182544" cy="461665"/>
          </a:xfrm>
          <a:prstGeom prst="rect">
            <a:avLst/>
          </a:prstGeom>
        </p:spPr>
        <p:txBody>
          <a:bodyPr wrap="square">
            <a:spAutoFit/>
          </a:bodyPr>
          <a:lstStyle/>
          <a:p>
            <a:r>
              <a:rPr lang="es-CL" sz="2400" dirty="0">
                <a:solidFill>
                  <a:schemeClr val="bg1"/>
                </a:solidFill>
              </a:rPr>
              <a:t>Ejemplo: Educación Superior de las Mujeres y Hombres.</a:t>
            </a:r>
          </a:p>
        </p:txBody>
      </p:sp>
      <p:pic>
        <p:nvPicPr>
          <p:cNvPr id="3" name="Imagen 2"/>
          <p:cNvPicPr>
            <a:picLocks noChangeAspect="1"/>
          </p:cNvPicPr>
          <p:nvPr/>
        </p:nvPicPr>
        <p:blipFill>
          <a:blip r:embed="rId2"/>
          <a:stretch>
            <a:fillRect/>
          </a:stretch>
        </p:blipFill>
        <p:spPr>
          <a:xfrm>
            <a:off x="539552" y="1969960"/>
            <a:ext cx="2123537" cy="3547272"/>
          </a:xfrm>
          <a:prstGeom prst="rect">
            <a:avLst/>
          </a:prstGeom>
        </p:spPr>
      </p:pic>
      <p:pic>
        <p:nvPicPr>
          <p:cNvPr id="4" name="Imagen 3"/>
          <p:cNvPicPr>
            <a:picLocks noChangeAspect="1"/>
          </p:cNvPicPr>
          <p:nvPr/>
        </p:nvPicPr>
        <p:blipFill>
          <a:blip r:embed="rId3"/>
          <a:stretch>
            <a:fillRect/>
          </a:stretch>
        </p:blipFill>
        <p:spPr>
          <a:xfrm>
            <a:off x="3365862" y="1969960"/>
            <a:ext cx="5507604" cy="3547272"/>
          </a:xfrm>
          <a:prstGeom prst="rect">
            <a:avLst/>
          </a:prstGeom>
        </p:spPr>
      </p:pic>
      <p:sp>
        <p:nvSpPr>
          <p:cNvPr id="5" name="CuadroTexto 4"/>
          <p:cNvSpPr txBox="1"/>
          <p:nvPr/>
        </p:nvSpPr>
        <p:spPr>
          <a:xfrm>
            <a:off x="1840824" y="5850454"/>
            <a:ext cx="5192575" cy="369332"/>
          </a:xfrm>
          <a:prstGeom prst="rect">
            <a:avLst/>
          </a:prstGeom>
          <a:solidFill>
            <a:schemeClr val="bg1"/>
          </a:solidFill>
        </p:spPr>
        <p:txBody>
          <a:bodyPr wrap="none" rtlCol="0">
            <a:spAutoFit/>
          </a:bodyPr>
          <a:lstStyle/>
          <a:p>
            <a:r>
              <a:rPr lang="es-CL" dirty="0"/>
              <a:t>Obviamente y afortunadamente esto está cambiando</a:t>
            </a:r>
          </a:p>
        </p:txBody>
      </p:sp>
    </p:spTree>
    <p:extLst>
      <p:ext uri="{BB962C8B-B14F-4D97-AF65-F5344CB8AC3E}">
        <p14:creationId xmlns:p14="http://schemas.microsoft.com/office/powerpoint/2010/main" val="6815319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17</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Imagen 2"/>
          <p:cNvPicPr>
            <a:picLocks noChangeAspect="1"/>
          </p:cNvPicPr>
          <p:nvPr/>
        </p:nvPicPr>
        <p:blipFill>
          <a:blip r:embed="rId3"/>
          <a:stretch>
            <a:fillRect/>
          </a:stretch>
        </p:blipFill>
        <p:spPr>
          <a:xfrm>
            <a:off x="4466400" y="4198179"/>
            <a:ext cx="4426080" cy="2158171"/>
          </a:xfrm>
          <a:prstGeom prst="rect">
            <a:avLst/>
          </a:prstGeom>
        </p:spPr>
      </p:pic>
      <p:pic>
        <p:nvPicPr>
          <p:cNvPr id="4" name="Imagen 3"/>
          <p:cNvPicPr>
            <a:picLocks noChangeAspect="1"/>
          </p:cNvPicPr>
          <p:nvPr/>
        </p:nvPicPr>
        <p:blipFill>
          <a:blip r:embed="rId4"/>
          <a:stretch>
            <a:fillRect/>
          </a:stretch>
        </p:blipFill>
        <p:spPr>
          <a:xfrm>
            <a:off x="471060" y="1499015"/>
            <a:ext cx="3688884" cy="2168872"/>
          </a:xfrm>
          <a:prstGeom prst="rect">
            <a:avLst/>
          </a:prstGeom>
        </p:spPr>
      </p:pic>
      <p:sp>
        <p:nvSpPr>
          <p:cNvPr id="5" name="CuadroTexto 4"/>
          <p:cNvSpPr txBox="1"/>
          <p:nvPr/>
        </p:nvSpPr>
        <p:spPr>
          <a:xfrm>
            <a:off x="924827" y="4822904"/>
            <a:ext cx="2504083" cy="461665"/>
          </a:xfrm>
          <a:prstGeom prst="rect">
            <a:avLst/>
          </a:prstGeom>
          <a:solidFill>
            <a:schemeClr val="bg1"/>
          </a:solidFill>
        </p:spPr>
        <p:txBody>
          <a:bodyPr wrap="none" rtlCol="0">
            <a:spAutoFit/>
          </a:bodyPr>
          <a:lstStyle/>
          <a:p>
            <a:r>
              <a:rPr lang="es-CL" sz="2400" dirty="0"/>
              <a:t>Fueron suprimidas</a:t>
            </a:r>
          </a:p>
        </p:txBody>
      </p:sp>
      <p:sp>
        <p:nvSpPr>
          <p:cNvPr id="2" name="CuadroTexto 1"/>
          <p:cNvSpPr txBox="1"/>
          <p:nvPr/>
        </p:nvSpPr>
        <p:spPr>
          <a:xfrm rot="20146752">
            <a:off x="964988" y="2892000"/>
            <a:ext cx="7214026" cy="1862048"/>
          </a:xfrm>
          <a:prstGeom prst="rect">
            <a:avLst/>
          </a:prstGeom>
          <a:solidFill>
            <a:schemeClr val="tx1"/>
          </a:solidFill>
        </p:spPr>
        <p:txBody>
          <a:bodyPr wrap="none" rtlCol="0">
            <a:spAutoFit/>
          </a:bodyPr>
          <a:lstStyle/>
          <a:p>
            <a:r>
              <a:rPr lang="es-CL" sz="11500" b="1" dirty="0">
                <a:solidFill>
                  <a:srgbClr val="FF0000"/>
                </a:solidFill>
              </a:rPr>
              <a:t>Estereotipo</a:t>
            </a:r>
          </a:p>
        </p:txBody>
      </p:sp>
    </p:spTree>
    <p:extLst>
      <p:ext uri="{BB962C8B-B14F-4D97-AF65-F5344CB8AC3E}">
        <p14:creationId xmlns:p14="http://schemas.microsoft.com/office/powerpoint/2010/main" val="130508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18</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1 Título"/>
          <p:cNvSpPr txBox="1">
            <a:spLocks/>
          </p:cNvSpPr>
          <p:nvPr/>
        </p:nvSpPr>
        <p:spPr>
          <a:xfrm>
            <a:off x="395536" y="1124744"/>
            <a:ext cx="8186766" cy="79690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3600" dirty="0">
                <a:solidFill>
                  <a:schemeClr val="bg1"/>
                </a:solidFill>
              </a:rPr>
              <a:t>ROLES DE GÉNERO</a:t>
            </a:r>
          </a:p>
        </p:txBody>
      </p:sp>
      <p:sp>
        <p:nvSpPr>
          <p:cNvPr id="2" name="Rectángulo 1"/>
          <p:cNvSpPr/>
          <p:nvPr/>
        </p:nvSpPr>
        <p:spPr>
          <a:xfrm>
            <a:off x="393253" y="1885660"/>
            <a:ext cx="8528037" cy="1323439"/>
          </a:xfrm>
          <a:prstGeom prst="rect">
            <a:avLst/>
          </a:prstGeom>
        </p:spPr>
        <p:txBody>
          <a:bodyPr wrap="square">
            <a:spAutoFit/>
          </a:bodyPr>
          <a:lstStyle/>
          <a:p>
            <a:pPr algn="just"/>
            <a:r>
              <a:rPr lang="es-CL" sz="2000" dirty="0">
                <a:solidFill>
                  <a:schemeClr val="bg1"/>
                </a:solidFill>
              </a:rPr>
              <a:t>Son las actividades, comportamientos y tareas o trabajos que cada cultura asigna a cada sexo. Los roles varían según las diferentes sociedades y a lo largo de la historia, influidos por diversos factores como la economía, la religión o la etnicidad. </a:t>
            </a:r>
          </a:p>
        </p:txBody>
      </p:sp>
      <p:pic>
        <p:nvPicPr>
          <p:cNvPr id="5" name="Imagen 4"/>
          <p:cNvPicPr>
            <a:picLocks noChangeAspect="1"/>
          </p:cNvPicPr>
          <p:nvPr/>
        </p:nvPicPr>
        <p:blipFill>
          <a:blip r:embed="rId2"/>
          <a:stretch>
            <a:fillRect/>
          </a:stretch>
        </p:blipFill>
        <p:spPr>
          <a:xfrm>
            <a:off x="393254" y="3405803"/>
            <a:ext cx="4106738" cy="2847975"/>
          </a:xfrm>
          <a:prstGeom prst="rect">
            <a:avLst/>
          </a:prstGeom>
        </p:spPr>
      </p:pic>
      <p:pic>
        <p:nvPicPr>
          <p:cNvPr id="6" name="Imagen 5"/>
          <p:cNvPicPr>
            <a:picLocks noChangeAspect="1"/>
          </p:cNvPicPr>
          <p:nvPr/>
        </p:nvPicPr>
        <p:blipFill>
          <a:blip r:embed="rId3"/>
          <a:stretch>
            <a:fillRect/>
          </a:stretch>
        </p:blipFill>
        <p:spPr>
          <a:xfrm>
            <a:off x="4658841" y="3405803"/>
            <a:ext cx="4278550" cy="2847975"/>
          </a:xfrm>
          <a:prstGeom prst="rect">
            <a:avLst/>
          </a:prstGeom>
        </p:spPr>
      </p:pic>
      <p:sp>
        <p:nvSpPr>
          <p:cNvPr id="3" name="CuadroTexto 2"/>
          <p:cNvSpPr txBox="1"/>
          <p:nvPr/>
        </p:nvSpPr>
        <p:spPr>
          <a:xfrm rot="19780302">
            <a:off x="-486905" y="2941906"/>
            <a:ext cx="9798965" cy="1107996"/>
          </a:xfrm>
          <a:prstGeom prst="rect">
            <a:avLst/>
          </a:prstGeom>
          <a:solidFill>
            <a:schemeClr val="tx1"/>
          </a:solidFill>
          <a:ln>
            <a:solidFill>
              <a:schemeClr val="bg2"/>
            </a:solidFill>
          </a:ln>
        </p:spPr>
        <p:txBody>
          <a:bodyPr wrap="none" rtlCol="0">
            <a:spAutoFit/>
          </a:bodyPr>
          <a:lstStyle/>
          <a:p>
            <a:r>
              <a:rPr lang="es-CL" sz="6600" dirty="0">
                <a:solidFill>
                  <a:srgbClr val="FF0000"/>
                </a:solidFill>
              </a:rPr>
              <a:t>¿Pueden haber mujeres BT?</a:t>
            </a:r>
          </a:p>
        </p:txBody>
      </p:sp>
    </p:spTree>
    <p:extLst>
      <p:ext uri="{BB962C8B-B14F-4D97-AF65-F5344CB8AC3E}">
        <p14:creationId xmlns:p14="http://schemas.microsoft.com/office/powerpoint/2010/main" val="1186609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19</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CuadroTexto 2"/>
          <p:cNvSpPr txBox="1"/>
          <p:nvPr/>
        </p:nvSpPr>
        <p:spPr>
          <a:xfrm>
            <a:off x="6013902" y="3477870"/>
            <a:ext cx="598241" cy="369332"/>
          </a:xfrm>
          <a:prstGeom prst="rect">
            <a:avLst/>
          </a:prstGeom>
          <a:noFill/>
        </p:spPr>
        <p:txBody>
          <a:bodyPr wrap="none" rtlCol="0">
            <a:spAutoFit/>
          </a:bodyPr>
          <a:lstStyle/>
          <a:p>
            <a:r>
              <a:rPr lang="es-CL" dirty="0">
                <a:solidFill>
                  <a:schemeClr val="bg1"/>
                </a:solidFill>
              </a:rPr>
              <a:t>4:13</a:t>
            </a:r>
          </a:p>
        </p:txBody>
      </p:sp>
      <p:sp>
        <p:nvSpPr>
          <p:cNvPr id="4" name="CuadroTexto 3"/>
          <p:cNvSpPr txBox="1"/>
          <p:nvPr/>
        </p:nvSpPr>
        <p:spPr>
          <a:xfrm>
            <a:off x="3419872" y="3140968"/>
            <a:ext cx="1923925" cy="769441"/>
          </a:xfrm>
          <a:prstGeom prst="rect">
            <a:avLst/>
          </a:prstGeom>
          <a:noFill/>
        </p:spPr>
        <p:txBody>
          <a:bodyPr wrap="none" rtlCol="0">
            <a:spAutoFit/>
          </a:bodyPr>
          <a:lstStyle/>
          <a:p>
            <a:r>
              <a:rPr lang="es-ES" sz="4400" dirty="0">
                <a:solidFill>
                  <a:schemeClr val="bg1"/>
                </a:solidFill>
                <a:hlinkClick r:id="rId3" action="ppaction://hlinkfile"/>
              </a:rPr>
              <a:t>Vídeo 1</a:t>
            </a:r>
            <a:endParaRPr lang="en-US" sz="4400" dirty="0">
              <a:solidFill>
                <a:schemeClr val="bg1"/>
              </a:solidFill>
            </a:endParaRPr>
          </a:p>
        </p:txBody>
      </p:sp>
    </p:spTree>
    <p:extLst>
      <p:ext uri="{BB962C8B-B14F-4D97-AF65-F5344CB8AC3E}">
        <p14:creationId xmlns:p14="http://schemas.microsoft.com/office/powerpoint/2010/main" val="42373611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20</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1 Título"/>
          <p:cNvSpPr txBox="1">
            <a:spLocks/>
          </p:cNvSpPr>
          <p:nvPr/>
        </p:nvSpPr>
        <p:spPr>
          <a:xfrm>
            <a:off x="417757" y="980728"/>
            <a:ext cx="8186766" cy="79690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3600" dirty="0">
                <a:solidFill>
                  <a:schemeClr val="bg1"/>
                </a:solidFill>
              </a:rPr>
              <a:t>ESTRATIFICACIÓN DE GÉNERO</a:t>
            </a:r>
          </a:p>
        </p:txBody>
      </p:sp>
      <p:pic>
        <p:nvPicPr>
          <p:cNvPr id="2" name="Imagen 1"/>
          <p:cNvPicPr>
            <a:picLocks noChangeAspect="1"/>
          </p:cNvPicPr>
          <p:nvPr/>
        </p:nvPicPr>
        <p:blipFill>
          <a:blip r:embed="rId2"/>
          <a:stretch>
            <a:fillRect/>
          </a:stretch>
        </p:blipFill>
        <p:spPr>
          <a:xfrm>
            <a:off x="417757" y="1988840"/>
            <a:ext cx="3639627" cy="2591025"/>
          </a:xfrm>
          <a:prstGeom prst="rect">
            <a:avLst/>
          </a:prstGeom>
        </p:spPr>
      </p:pic>
      <p:pic>
        <p:nvPicPr>
          <p:cNvPr id="3" name="Imagen 2"/>
          <p:cNvPicPr>
            <a:picLocks noChangeAspect="1"/>
          </p:cNvPicPr>
          <p:nvPr/>
        </p:nvPicPr>
        <p:blipFill>
          <a:blip r:embed="rId3"/>
          <a:stretch>
            <a:fillRect/>
          </a:stretch>
        </p:blipFill>
        <p:spPr>
          <a:xfrm>
            <a:off x="4274765" y="1995143"/>
            <a:ext cx="4556870" cy="2591025"/>
          </a:xfrm>
          <a:prstGeom prst="rect">
            <a:avLst/>
          </a:prstGeom>
        </p:spPr>
      </p:pic>
      <p:sp>
        <p:nvSpPr>
          <p:cNvPr id="11" name="CuadroTexto 10"/>
          <p:cNvSpPr txBox="1"/>
          <p:nvPr/>
        </p:nvSpPr>
        <p:spPr>
          <a:xfrm>
            <a:off x="63844" y="4872719"/>
            <a:ext cx="8872685" cy="1200329"/>
          </a:xfrm>
          <a:prstGeom prst="rect">
            <a:avLst/>
          </a:prstGeom>
          <a:noFill/>
        </p:spPr>
        <p:txBody>
          <a:bodyPr wrap="none" rtlCol="0">
            <a:spAutoFit/>
          </a:bodyPr>
          <a:lstStyle/>
          <a:p>
            <a:pPr algn="ctr"/>
            <a:r>
              <a:rPr lang="es-CL" sz="2400" dirty="0">
                <a:solidFill>
                  <a:schemeClr val="bg1"/>
                </a:solidFill>
              </a:rPr>
              <a:t>En Chile las mujeres ganan un 11 % menos que los hombres.</a:t>
            </a:r>
          </a:p>
          <a:p>
            <a:pPr algn="ctr"/>
            <a:endParaRPr lang="es-CL" sz="2400" dirty="0">
              <a:solidFill>
                <a:schemeClr val="bg1"/>
              </a:solidFill>
            </a:endParaRPr>
          </a:p>
          <a:p>
            <a:pPr algn="ctr"/>
            <a:r>
              <a:rPr lang="es-CL" sz="2400" dirty="0">
                <a:solidFill>
                  <a:schemeClr val="bg1"/>
                </a:solidFill>
              </a:rPr>
              <a:t> Un hombre gana promedio $ 896.467 mensuales, la mujer $ 794,741</a:t>
            </a:r>
            <a:r>
              <a:rPr lang="es-CL" sz="2000" dirty="0">
                <a:solidFill>
                  <a:schemeClr val="bg1"/>
                </a:solidFill>
              </a:rPr>
              <a:t>.</a:t>
            </a:r>
          </a:p>
        </p:txBody>
      </p:sp>
    </p:spTree>
    <p:extLst>
      <p:ext uri="{BB962C8B-B14F-4D97-AF65-F5344CB8AC3E}">
        <p14:creationId xmlns:p14="http://schemas.microsoft.com/office/powerpoint/2010/main" val="1783568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21</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1 Título"/>
          <p:cNvSpPr txBox="1">
            <a:spLocks/>
          </p:cNvSpPr>
          <p:nvPr/>
        </p:nvSpPr>
        <p:spPr>
          <a:xfrm>
            <a:off x="417757" y="980728"/>
            <a:ext cx="8186766" cy="618069"/>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3600" dirty="0">
                <a:solidFill>
                  <a:schemeClr val="bg1"/>
                </a:solidFill>
              </a:rPr>
              <a:t>ESTRATIFICACIÓN DE GÉNERO</a:t>
            </a:r>
          </a:p>
        </p:txBody>
      </p:sp>
      <p:pic>
        <p:nvPicPr>
          <p:cNvPr id="3" name="Imagen 2">
            <a:extLst>
              <a:ext uri="{FF2B5EF4-FFF2-40B4-BE49-F238E27FC236}">
                <a16:creationId xmlns:a16="http://schemas.microsoft.com/office/drawing/2014/main" id="{CB987E4E-B76F-CC92-6B59-52C053C2A224}"/>
              </a:ext>
            </a:extLst>
          </p:cNvPr>
          <p:cNvPicPr>
            <a:picLocks noChangeAspect="1"/>
          </p:cNvPicPr>
          <p:nvPr/>
        </p:nvPicPr>
        <p:blipFill rotWithShape="1">
          <a:blip r:embed="rId2"/>
          <a:srcRect l="21804" t="24787" r="18732" b="12892"/>
          <a:stretch/>
        </p:blipFill>
        <p:spPr>
          <a:xfrm>
            <a:off x="184399" y="1550889"/>
            <a:ext cx="8775201" cy="5170586"/>
          </a:xfrm>
          <a:prstGeom prst="rect">
            <a:avLst/>
          </a:prstGeom>
        </p:spPr>
      </p:pic>
    </p:spTree>
    <p:extLst>
      <p:ext uri="{BB962C8B-B14F-4D97-AF65-F5344CB8AC3E}">
        <p14:creationId xmlns:p14="http://schemas.microsoft.com/office/powerpoint/2010/main" val="8666942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1" name="10 Rectángulo"/>
          <p:cNvSpPr/>
          <p:nvPr/>
        </p:nvSpPr>
        <p:spPr>
          <a:xfrm>
            <a:off x="725860" y="2348880"/>
            <a:ext cx="7776864" cy="2677656"/>
          </a:xfrm>
          <a:prstGeom prst="rect">
            <a:avLst/>
          </a:prstGeom>
          <a:solidFill>
            <a:schemeClr val="tx1"/>
          </a:solidFill>
          <a:ln>
            <a:solidFill>
              <a:schemeClr val="bg2"/>
            </a:solidFill>
          </a:ln>
        </p:spPr>
        <p:txBody>
          <a:bodyPr wrap="square">
            <a:spAutoFit/>
          </a:bodyPr>
          <a:lstStyle/>
          <a:p>
            <a:pPr marL="457200" indent="-457200">
              <a:buFont typeface="+mj-lt"/>
              <a:buAutoNum type="alphaUcPeriod"/>
            </a:pPr>
            <a:r>
              <a:rPr lang="es-CL" sz="2400" dirty="0">
                <a:solidFill>
                  <a:schemeClr val="tx1">
                    <a:lumMod val="85000"/>
                  </a:schemeClr>
                </a:solidFill>
              </a:rPr>
              <a:t>Concepto y significado de género.</a:t>
            </a:r>
          </a:p>
          <a:p>
            <a:pPr marL="457200" indent="-457200">
              <a:buFont typeface="+mj-lt"/>
              <a:buAutoNum type="alphaUcPeriod"/>
            </a:pPr>
            <a:r>
              <a:rPr lang="es-CL" sz="2400" dirty="0">
                <a:solidFill>
                  <a:schemeClr val="tx1">
                    <a:lumMod val="75000"/>
                  </a:schemeClr>
                </a:solidFill>
              </a:rPr>
              <a:t>Los roles y estereotipos.</a:t>
            </a:r>
          </a:p>
          <a:p>
            <a:pPr marL="457200" indent="-457200">
              <a:buFont typeface="+mj-lt"/>
              <a:buAutoNum type="alphaUcPeriod"/>
            </a:pPr>
            <a:r>
              <a:rPr lang="es-CL" sz="2400" dirty="0">
                <a:solidFill>
                  <a:schemeClr val="bg1"/>
                </a:solidFill>
              </a:rPr>
              <a:t>La </a:t>
            </a:r>
            <a:r>
              <a:rPr lang="es-CL" sz="2400" dirty="0" err="1">
                <a:solidFill>
                  <a:schemeClr val="bg1"/>
                </a:solidFill>
              </a:rPr>
              <a:t>transversalización</a:t>
            </a:r>
            <a:r>
              <a:rPr lang="es-CL" sz="2400" dirty="0">
                <a:solidFill>
                  <a:schemeClr val="bg1"/>
                </a:solidFill>
              </a:rPr>
              <a:t> de género.</a:t>
            </a:r>
          </a:p>
          <a:p>
            <a:pPr marL="457200" indent="-457200">
              <a:buFont typeface="+mj-lt"/>
              <a:buAutoNum type="alphaUcPeriod"/>
            </a:pPr>
            <a:r>
              <a:rPr lang="es-CL" sz="2400" dirty="0">
                <a:solidFill>
                  <a:schemeClr val="tx1">
                    <a:lumMod val="85000"/>
                  </a:schemeClr>
                </a:solidFill>
              </a:rPr>
              <a:t>Relación entre derechos humanos e igualdad de género.</a:t>
            </a:r>
          </a:p>
          <a:p>
            <a:pPr marL="457200" indent="-457200">
              <a:buFont typeface="+mj-lt"/>
              <a:buAutoNum type="alphaUcPeriod"/>
            </a:pPr>
            <a:r>
              <a:rPr lang="es-CL" sz="2400" dirty="0">
                <a:solidFill>
                  <a:schemeClr val="tx1">
                    <a:lumMod val="85000"/>
                  </a:schemeClr>
                </a:solidFill>
              </a:rPr>
              <a:t>Ley de igualdad de género.</a:t>
            </a:r>
          </a:p>
          <a:p>
            <a:pPr marL="457200" indent="-457200">
              <a:buFont typeface="+mj-lt"/>
              <a:buAutoNum type="alphaUcPeriod"/>
            </a:pPr>
            <a:r>
              <a:rPr lang="es-CL" sz="2400" dirty="0">
                <a:solidFill>
                  <a:schemeClr val="tx1">
                    <a:lumMod val="85000"/>
                  </a:schemeClr>
                </a:solidFill>
              </a:rPr>
              <a:t>Violencia contra la mujer.</a:t>
            </a:r>
          </a:p>
          <a:p>
            <a:pPr marL="457200" indent="-457200">
              <a:buFont typeface="+mj-lt"/>
              <a:buAutoNum type="alphaUcPeriod"/>
            </a:pP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22</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67847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23</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501252" y="1268760"/>
            <a:ext cx="8391228" cy="830997"/>
          </a:xfrm>
          <a:prstGeom prst="rect">
            <a:avLst/>
          </a:prstGeom>
        </p:spPr>
        <p:txBody>
          <a:bodyPr wrap="square">
            <a:spAutoFit/>
          </a:bodyPr>
          <a:lstStyle/>
          <a:p>
            <a:r>
              <a:rPr lang="es-CL" sz="2400" dirty="0">
                <a:solidFill>
                  <a:srgbClr val="002060"/>
                </a:solidFill>
              </a:rPr>
              <a:t>C. LA TRANSVERSALIZACIÓN (igualdad – inclusión) DE GÉNERO.</a:t>
            </a:r>
            <a:br>
              <a:rPr lang="es-CL" sz="2400" dirty="0">
                <a:solidFill>
                  <a:srgbClr val="002060"/>
                </a:solidFill>
              </a:rPr>
            </a:br>
            <a:endParaRPr lang="es-CL" sz="2400" dirty="0">
              <a:solidFill>
                <a:srgbClr val="002060"/>
              </a:solidFill>
            </a:endParaRPr>
          </a:p>
        </p:txBody>
      </p:sp>
      <p:sp>
        <p:nvSpPr>
          <p:cNvPr id="3" name="Rectángulo 2"/>
          <p:cNvSpPr/>
          <p:nvPr/>
        </p:nvSpPr>
        <p:spPr>
          <a:xfrm>
            <a:off x="611560" y="2111192"/>
            <a:ext cx="7416824" cy="461665"/>
          </a:xfrm>
          <a:prstGeom prst="rect">
            <a:avLst/>
          </a:prstGeom>
        </p:spPr>
        <p:txBody>
          <a:bodyPr wrap="square">
            <a:spAutoFit/>
          </a:bodyPr>
          <a:lstStyle/>
          <a:p>
            <a:r>
              <a:rPr lang="es-CL" sz="2400" dirty="0">
                <a:solidFill>
                  <a:schemeClr val="bg1"/>
                </a:solidFill>
              </a:rPr>
              <a:t>¿Qué es la </a:t>
            </a:r>
            <a:r>
              <a:rPr lang="es-CL" sz="2400" dirty="0" err="1">
                <a:solidFill>
                  <a:schemeClr val="bg1"/>
                </a:solidFill>
              </a:rPr>
              <a:t>Transversalización</a:t>
            </a:r>
            <a:r>
              <a:rPr lang="es-CL" sz="2400" dirty="0">
                <a:solidFill>
                  <a:schemeClr val="bg1"/>
                </a:solidFill>
              </a:rPr>
              <a:t> del enfoque de género?</a:t>
            </a:r>
          </a:p>
        </p:txBody>
      </p:sp>
      <p:pic>
        <p:nvPicPr>
          <p:cNvPr id="4" name="Imagen 3"/>
          <p:cNvPicPr>
            <a:picLocks noChangeAspect="1"/>
          </p:cNvPicPr>
          <p:nvPr/>
        </p:nvPicPr>
        <p:blipFill>
          <a:blip r:embed="rId2"/>
          <a:stretch>
            <a:fillRect/>
          </a:stretch>
        </p:blipFill>
        <p:spPr>
          <a:xfrm>
            <a:off x="3279421" y="3179369"/>
            <a:ext cx="2585157" cy="2570469"/>
          </a:xfrm>
          <a:prstGeom prst="rect">
            <a:avLst/>
          </a:prstGeom>
        </p:spPr>
      </p:pic>
    </p:spTree>
    <p:extLst>
      <p:ext uri="{BB962C8B-B14F-4D97-AF65-F5344CB8AC3E}">
        <p14:creationId xmlns:p14="http://schemas.microsoft.com/office/powerpoint/2010/main" val="42043422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24</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4 Marcador de contenido"/>
          <p:cNvSpPr txBox="1">
            <a:spLocks/>
          </p:cNvSpPr>
          <p:nvPr/>
        </p:nvSpPr>
        <p:spPr>
          <a:xfrm>
            <a:off x="390364" y="1367745"/>
            <a:ext cx="8363272" cy="4997152"/>
          </a:xfrm>
          <a:prstGeom prst="rect">
            <a:avLst/>
          </a:prstGeom>
          <a:solidFill>
            <a:schemeClr val="tx1">
              <a:lumMod val="85000"/>
            </a:schemeClr>
          </a:solidFill>
        </p:spPr>
        <p:txBody>
          <a:bodyPr vert="horz" lIns="91440" tIns="45720" rIns="91440" bIns="45720" rtlCol="0">
            <a:normAutofit fontScale="85000" lnSpcReduction="1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457200" indent="-457200" algn="just">
              <a:buFont typeface="Arial" panose="020B0604020202020204" pitchFamily="34" charset="0"/>
              <a:buChar char="•"/>
            </a:pPr>
            <a:r>
              <a:rPr lang="es-CL" dirty="0">
                <a:solidFill>
                  <a:schemeClr val="bg1"/>
                </a:solidFill>
              </a:rPr>
              <a:t>El concepto de Transversalización de género fue inicialmente propuesto durante la 3ra Conferencia Mundial sobre mujeres en 1985 en Nairobi, Kenia. </a:t>
            </a:r>
          </a:p>
          <a:p>
            <a:pPr algn="just"/>
            <a:endParaRPr lang="es-CL" dirty="0">
              <a:solidFill>
                <a:schemeClr val="bg1"/>
              </a:solidFill>
            </a:endParaRPr>
          </a:p>
          <a:p>
            <a:pPr marL="457200" indent="-457200" algn="just">
              <a:buFont typeface="Arial" panose="020B0604020202020204" pitchFamily="34" charset="0"/>
              <a:buChar char="•"/>
            </a:pPr>
            <a:r>
              <a:rPr lang="es-CL" dirty="0">
                <a:solidFill>
                  <a:schemeClr val="bg1"/>
                </a:solidFill>
              </a:rPr>
              <a:t>La idea ha sido empujada por la comunidad de desarrollo de las ONU y fue formalmente definida en 1995, en la 4ta Conferencia Mundial sobre Mujeres en Pekín, China. </a:t>
            </a:r>
          </a:p>
          <a:p>
            <a:pPr algn="just"/>
            <a:endParaRPr lang="es-CL" dirty="0">
              <a:solidFill>
                <a:schemeClr val="bg1"/>
              </a:solidFill>
            </a:endParaRPr>
          </a:p>
          <a:p>
            <a:pPr marL="457200" indent="-457200" algn="just">
              <a:buFont typeface="Arial" panose="020B0604020202020204" pitchFamily="34" charset="0"/>
              <a:buChar char="•"/>
            </a:pPr>
            <a:r>
              <a:rPr lang="es-CL" dirty="0">
                <a:solidFill>
                  <a:schemeClr val="bg1"/>
                </a:solidFill>
              </a:rPr>
              <a:t>Esta idea también fue citada en el documento que resultó de la conferencia, la llamada “Plataforma de Acción de Pekín”.</a:t>
            </a:r>
          </a:p>
        </p:txBody>
      </p:sp>
    </p:spTree>
    <p:extLst>
      <p:ext uri="{BB962C8B-B14F-4D97-AF65-F5344CB8AC3E}">
        <p14:creationId xmlns:p14="http://schemas.microsoft.com/office/powerpoint/2010/main" val="12316069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25</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4 Marcador de contenido"/>
          <p:cNvSpPr txBox="1">
            <a:spLocks/>
          </p:cNvSpPr>
          <p:nvPr/>
        </p:nvSpPr>
        <p:spPr>
          <a:xfrm>
            <a:off x="390364" y="1367745"/>
            <a:ext cx="8363272" cy="4997152"/>
          </a:xfrm>
          <a:prstGeom prst="rect">
            <a:avLst/>
          </a:prstGeom>
          <a:solidFill>
            <a:schemeClr val="tx1">
              <a:lumMod val="85000"/>
            </a:schemeClr>
          </a:solidFill>
        </p:spPr>
        <p:txBody>
          <a:bodyPr vert="horz" lIns="91440" tIns="45720" rIns="91440" bIns="45720" rtlCol="0">
            <a:normAutofit fontScale="92500" lnSpcReduction="1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dirty="0">
                <a:solidFill>
                  <a:schemeClr val="bg1"/>
                </a:solidFill>
              </a:rPr>
              <a:t>Transversalización de género:</a:t>
            </a:r>
          </a:p>
          <a:p>
            <a:pPr marL="457200" indent="-457200" algn="just">
              <a:buFont typeface="Arial" panose="020B0604020202020204" pitchFamily="34" charset="0"/>
              <a:buChar char="•"/>
            </a:pPr>
            <a:r>
              <a:rPr lang="es-CL" dirty="0">
                <a:solidFill>
                  <a:schemeClr val="bg1"/>
                </a:solidFill>
              </a:rPr>
              <a:t>Es la incorporación del Principio de Igualdad de trato y de oportunidades entre mujeres y hombres a las políticas públicas.</a:t>
            </a:r>
          </a:p>
          <a:p>
            <a:pPr marL="457200" indent="-457200" algn="just">
              <a:buFont typeface="Arial" panose="020B0604020202020204" pitchFamily="34" charset="0"/>
              <a:buChar char="•"/>
            </a:pPr>
            <a:r>
              <a:rPr lang="es-CL" dirty="0">
                <a:solidFill>
                  <a:schemeClr val="bg1"/>
                </a:solidFill>
              </a:rPr>
              <a:t>Que garantice el acceso a todos los recursos en igualdad de condiciones.</a:t>
            </a:r>
          </a:p>
          <a:p>
            <a:pPr marL="457200" indent="-457200" algn="just">
              <a:buFont typeface="Arial" panose="020B0604020202020204" pitchFamily="34" charset="0"/>
              <a:buChar char="•"/>
            </a:pPr>
            <a:r>
              <a:rPr lang="es-CL" dirty="0">
                <a:solidFill>
                  <a:schemeClr val="bg1"/>
                </a:solidFill>
              </a:rPr>
              <a:t>Que se planifiquen las políticas públicas teniendo en cuenta las desigualdades existentes.</a:t>
            </a:r>
          </a:p>
          <a:p>
            <a:pPr marL="457200" indent="-457200" algn="just">
              <a:buFont typeface="Arial" panose="020B0604020202020204" pitchFamily="34" charset="0"/>
              <a:buChar char="•"/>
            </a:pPr>
            <a:r>
              <a:rPr lang="es-CL" dirty="0">
                <a:solidFill>
                  <a:schemeClr val="bg1"/>
                </a:solidFill>
              </a:rPr>
              <a:t>Se identifiquen y evalúen los resultados e impactos producidos por éstas en el avance de la igualdad real.</a:t>
            </a:r>
          </a:p>
        </p:txBody>
      </p:sp>
    </p:spTree>
    <p:extLst>
      <p:ext uri="{BB962C8B-B14F-4D97-AF65-F5344CB8AC3E}">
        <p14:creationId xmlns:p14="http://schemas.microsoft.com/office/powerpoint/2010/main" val="27780366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26</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Imagen 1"/>
          <p:cNvPicPr>
            <a:picLocks noChangeAspect="1"/>
          </p:cNvPicPr>
          <p:nvPr/>
        </p:nvPicPr>
        <p:blipFill>
          <a:blip r:embed="rId2"/>
          <a:stretch>
            <a:fillRect/>
          </a:stretch>
        </p:blipFill>
        <p:spPr>
          <a:xfrm>
            <a:off x="457200" y="983831"/>
            <a:ext cx="7884368" cy="5745076"/>
          </a:xfrm>
          <a:prstGeom prst="rect">
            <a:avLst/>
          </a:prstGeom>
        </p:spPr>
      </p:pic>
    </p:spTree>
    <p:extLst>
      <p:ext uri="{BB962C8B-B14F-4D97-AF65-F5344CB8AC3E}">
        <p14:creationId xmlns:p14="http://schemas.microsoft.com/office/powerpoint/2010/main" val="10418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27</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Imagen 1"/>
          <p:cNvPicPr>
            <a:picLocks noChangeAspect="1"/>
          </p:cNvPicPr>
          <p:nvPr/>
        </p:nvPicPr>
        <p:blipFill>
          <a:blip r:embed="rId2"/>
          <a:stretch>
            <a:fillRect/>
          </a:stretch>
        </p:blipFill>
        <p:spPr>
          <a:xfrm>
            <a:off x="0" y="0"/>
            <a:ext cx="9144000" cy="6857999"/>
          </a:xfrm>
          <a:prstGeom prst="rect">
            <a:avLst/>
          </a:prstGeom>
        </p:spPr>
      </p:pic>
    </p:spTree>
    <p:extLst>
      <p:ext uri="{BB962C8B-B14F-4D97-AF65-F5344CB8AC3E}">
        <p14:creationId xmlns:p14="http://schemas.microsoft.com/office/powerpoint/2010/main" val="6224058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28</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Título 1"/>
          <p:cNvSpPr txBox="1">
            <a:spLocks/>
          </p:cNvSpPr>
          <p:nvPr/>
        </p:nvSpPr>
        <p:spPr>
          <a:xfrm>
            <a:off x="894599" y="945649"/>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s-ES_tradnl" sz="2800" b="1" dirty="0">
                <a:solidFill>
                  <a:schemeClr val="bg1"/>
                </a:solidFill>
              </a:rPr>
              <a:t>Condiciones necesarias para la </a:t>
            </a:r>
            <a:r>
              <a:rPr lang="es-ES_tradnl" sz="2800" b="1" dirty="0" err="1">
                <a:solidFill>
                  <a:schemeClr val="bg1"/>
                </a:solidFill>
              </a:rPr>
              <a:t>Transversalización</a:t>
            </a:r>
            <a:endParaRPr lang="es-ES" sz="2800" b="1" dirty="0">
              <a:solidFill>
                <a:schemeClr val="bg1"/>
              </a:solidFill>
            </a:endParaRPr>
          </a:p>
        </p:txBody>
      </p:sp>
      <p:sp>
        <p:nvSpPr>
          <p:cNvPr id="11" name="Marcador de contenido 2"/>
          <p:cNvSpPr txBox="1">
            <a:spLocks/>
          </p:cNvSpPr>
          <p:nvPr/>
        </p:nvSpPr>
        <p:spPr>
          <a:xfrm>
            <a:off x="489865" y="1948688"/>
            <a:ext cx="8229600" cy="4425739"/>
          </a:xfrm>
          <a:prstGeom prst="rect">
            <a:avLst/>
          </a:prstGeom>
          <a:solidFill>
            <a:schemeClr val="tx1"/>
          </a:solidFill>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2400" dirty="0">
                <a:solidFill>
                  <a:schemeClr val="bg1"/>
                </a:solidFill>
              </a:rPr>
              <a:t>La </a:t>
            </a:r>
            <a:r>
              <a:rPr lang="es-ES_tradnl" sz="2400" b="1" i="1" dirty="0">
                <a:solidFill>
                  <a:schemeClr val="bg1"/>
                </a:solidFill>
              </a:rPr>
              <a:t>VOLUNTAD POLÍTICA </a:t>
            </a:r>
            <a:r>
              <a:rPr lang="es-ES_tradnl" sz="2400" dirty="0">
                <a:solidFill>
                  <a:schemeClr val="bg1"/>
                </a:solidFill>
              </a:rPr>
              <a:t>de alcanzar la equidad y la igualdad de género, </a:t>
            </a:r>
            <a:r>
              <a:rPr lang="es-ES" sz="2400" i="1" dirty="0">
                <a:solidFill>
                  <a:schemeClr val="bg1"/>
                </a:solidFill>
              </a:rPr>
              <a:t>expresada mediante un compromiso institucional.</a:t>
            </a:r>
            <a:endParaRPr lang="es-ES_tradnl" sz="2400" dirty="0">
              <a:solidFill>
                <a:schemeClr val="bg1"/>
              </a:solidFill>
            </a:endParaRPr>
          </a:p>
          <a:p>
            <a:pPr algn="just"/>
            <a:endParaRPr lang="es-ES_tradnl" sz="500" dirty="0">
              <a:solidFill>
                <a:schemeClr val="bg1"/>
              </a:solidFill>
            </a:endParaRPr>
          </a:p>
          <a:p>
            <a:pPr algn="just"/>
            <a:endParaRPr lang="es-ES" sz="2400" b="1" i="1" dirty="0">
              <a:solidFill>
                <a:schemeClr val="bg1"/>
              </a:solidFill>
            </a:endParaRPr>
          </a:p>
          <a:p>
            <a:pPr algn="just"/>
            <a:r>
              <a:rPr lang="es-ES" sz="2400" b="1" i="1" dirty="0">
                <a:solidFill>
                  <a:schemeClr val="bg1"/>
                </a:solidFill>
              </a:rPr>
              <a:t>Acuerdo entre los actores </a:t>
            </a:r>
            <a:r>
              <a:rPr lang="es-ES" sz="2400" i="1" dirty="0">
                <a:solidFill>
                  <a:schemeClr val="bg1"/>
                </a:solidFill>
              </a:rPr>
              <a:t>implicados en el proceso de Transversalización.</a:t>
            </a:r>
          </a:p>
          <a:p>
            <a:pPr algn="just"/>
            <a:endParaRPr lang="es-ES" sz="2400" i="1" dirty="0">
              <a:solidFill>
                <a:schemeClr val="bg1"/>
              </a:solidFill>
            </a:endParaRPr>
          </a:p>
          <a:p>
            <a:pPr algn="just"/>
            <a:r>
              <a:rPr lang="es-ES" sz="2400" i="1" dirty="0">
                <a:solidFill>
                  <a:schemeClr val="bg1"/>
                </a:solidFill>
              </a:rPr>
              <a:t>Asignación de recursos financieros, materiales y humanos.</a:t>
            </a:r>
          </a:p>
          <a:p>
            <a:pPr algn="just"/>
            <a:endParaRPr lang="es-ES_tradnl" sz="2400" dirty="0">
              <a:solidFill>
                <a:schemeClr val="bg1"/>
              </a:solidFill>
            </a:endParaRPr>
          </a:p>
          <a:p>
            <a:pPr algn="just"/>
            <a:r>
              <a:rPr lang="es-ES_tradnl" sz="2400" dirty="0">
                <a:solidFill>
                  <a:schemeClr val="bg1"/>
                </a:solidFill>
              </a:rPr>
              <a:t>Marcos normativos y legales que sustenten la incorporación de la perspectiva de género en todo el ciclo presupuestario.</a:t>
            </a:r>
            <a:r>
              <a:rPr lang="es-ES_tradnl" sz="2400" dirty="0"/>
              <a:t> </a:t>
            </a:r>
          </a:p>
        </p:txBody>
      </p:sp>
    </p:spTree>
    <p:extLst>
      <p:ext uri="{BB962C8B-B14F-4D97-AF65-F5344CB8AC3E}">
        <p14:creationId xmlns:p14="http://schemas.microsoft.com/office/powerpoint/2010/main" val="3451064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29</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CuadroTexto 3"/>
          <p:cNvSpPr txBox="1"/>
          <p:nvPr/>
        </p:nvSpPr>
        <p:spPr>
          <a:xfrm>
            <a:off x="6254079" y="3875856"/>
            <a:ext cx="598241" cy="369332"/>
          </a:xfrm>
          <a:prstGeom prst="rect">
            <a:avLst/>
          </a:prstGeom>
          <a:noFill/>
        </p:spPr>
        <p:txBody>
          <a:bodyPr wrap="none" rtlCol="0">
            <a:spAutoFit/>
          </a:bodyPr>
          <a:lstStyle/>
          <a:p>
            <a:r>
              <a:rPr lang="es-CL" dirty="0">
                <a:solidFill>
                  <a:schemeClr val="bg1"/>
                </a:solidFill>
              </a:rPr>
              <a:t>2:59</a:t>
            </a:r>
          </a:p>
        </p:txBody>
      </p:sp>
      <p:sp>
        <p:nvSpPr>
          <p:cNvPr id="5" name="CuadroTexto 4"/>
          <p:cNvSpPr txBox="1"/>
          <p:nvPr/>
        </p:nvSpPr>
        <p:spPr>
          <a:xfrm>
            <a:off x="179512" y="1124744"/>
            <a:ext cx="1146468" cy="369332"/>
          </a:xfrm>
          <a:prstGeom prst="rect">
            <a:avLst/>
          </a:prstGeom>
          <a:noFill/>
        </p:spPr>
        <p:txBody>
          <a:bodyPr wrap="none" rtlCol="0">
            <a:spAutoFit/>
          </a:bodyPr>
          <a:lstStyle/>
          <a:p>
            <a:r>
              <a:rPr lang="es-CL" dirty="0">
                <a:solidFill>
                  <a:schemeClr val="bg1"/>
                </a:solidFill>
              </a:rPr>
              <a:t>Abril 2019</a:t>
            </a:r>
          </a:p>
        </p:txBody>
      </p:sp>
      <p:sp>
        <p:nvSpPr>
          <p:cNvPr id="6" name="CuadroTexto 5"/>
          <p:cNvSpPr txBox="1"/>
          <p:nvPr/>
        </p:nvSpPr>
        <p:spPr>
          <a:xfrm>
            <a:off x="3627620" y="3645024"/>
            <a:ext cx="2018889" cy="707886"/>
          </a:xfrm>
          <a:prstGeom prst="rect">
            <a:avLst/>
          </a:prstGeom>
          <a:noFill/>
        </p:spPr>
        <p:txBody>
          <a:bodyPr wrap="square" rtlCol="0">
            <a:spAutoFit/>
          </a:bodyPr>
          <a:lstStyle/>
          <a:p>
            <a:r>
              <a:rPr lang="es-ES" sz="4000" dirty="0">
                <a:solidFill>
                  <a:schemeClr val="bg1"/>
                </a:solidFill>
                <a:hlinkClick r:id="rId2" action="ppaction://hlinkfile"/>
              </a:rPr>
              <a:t>Vídeo2</a:t>
            </a:r>
            <a:endParaRPr lang="en-US" sz="4000" dirty="0">
              <a:solidFill>
                <a:schemeClr val="bg1"/>
              </a:solidFill>
            </a:endParaRPr>
          </a:p>
        </p:txBody>
      </p:sp>
    </p:spTree>
    <p:extLst>
      <p:ext uri="{BB962C8B-B14F-4D97-AF65-F5344CB8AC3E}">
        <p14:creationId xmlns:p14="http://schemas.microsoft.com/office/powerpoint/2010/main" val="1761954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30</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Título 1"/>
          <p:cNvSpPr txBox="1">
            <a:spLocks/>
          </p:cNvSpPr>
          <p:nvPr/>
        </p:nvSpPr>
        <p:spPr>
          <a:xfrm>
            <a:off x="457200" y="936104"/>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s-ES_tradnl" sz="3200" dirty="0">
                <a:solidFill>
                  <a:schemeClr val="bg1"/>
                </a:solidFill>
              </a:rPr>
              <a:t>Barreras para la </a:t>
            </a:r>
            <a:r>
              <a:rPr lang="es-ES_tradnl" sz="3200" dirty="0" err="1">
                <a:solidFill>
                  <a:schemeClr val="bg1"/>
                </a:solidFill>
              </a:rPr>
              <a:t>Transversalización</a:t>
            </a:r>
            <a:r>
              <a:rPr lang="es-ES_tradnl" sz="3200" dirty="0">
                <a:solidFill>
                  <a:schemeClr val="bg1"/>
                </a:solidFill>
              </a:rPr>
              <a:t> del Género </a:t>
            </a:r>
            <a:endParaRPr lang="es-ES" sz="4000" dirty="0">
              <a:solidFill>
                <a:schemeClr val="bg1"/>
              </a:solidFill>
            </a:endParaRPr>
          </a:p>
        </p:txBody>
      </p:sp>
      <p:sp>
        <p:nvSpPr>
          <p:cNvPr id="11" name="Marcador de contenido 2"/>
          <p:cNvSpPr txBox="1">
            <a:spLocks/>
          </p:cNvSpPr>
          <p:nvPr/>
        </p:nvSpPr>
        <p:spPr>
          <a:xfrm>
            <a:off x="457200" y="2195512"/>
            <a:ext cx="8229600" cy="45259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457200" indent="-457200" algn="just">
              <a:buFont typeface="Arial" panose="020B0604020202020204" pitchFamily="34" charset="0"/>
              <a:buChar char="•"/>
            </a:pPr>
            <a:r>
              <a:rPr lang="es-ES_tradnl" dirty="0">
                <a:solidFill>
                  <a:schemeClr val="bg1"/>
                </a:solidFill>
              </a:rPr>
              <a:t>La falta de voluntad política. </a:t>
            </a:r>
          </a:p>
          <a:p>
            <a:pPr marL="457200" indent="-457200" algn="just">
              <a:buFont typeface="Arial" panose="020B0604020202020204" pitchFamily="34" charset="0"/>
              <a:buChar char="•"/>
            </a:pPr>
            <a:r>
              <a:rPr lang="es-ES_tradnl" dirty="0">
                <a:solidFill>
                  <a:schemeClr val="bg1"/>
                </a:solidFill>
              </a:rPr>
              <a:t>Es un problema cultural.</a:t>
            </a:r>
          </a:p>
          <a:p>
            <a:pPr marL="457200" indent="-457200" algn="just">
              <a:buFont typeface="Arial" panose="020B0604020202020204" pitchFamily="34" charset="0"/>
              <a:buChar char="•"/>
            </a:pPr>
            <a:r>
              <a:rPr lang="es-ES_tradnl" dirty="0">
                <a:solidFill>
                  <a:schemeClr val="bg1"/>
                </a:solidFill>
              </a:rPr>
              <a:t>Los intereses “masculinos” institucionalizados en normas, reglas y prácticas de las organizaciones.</a:t>
            </a:r>
            <a:endParaRPr lang="es-ES_tradnl" sz="1800" dirty="0">
              <a:solidFill>
                <a:schemeClr val="bg1"/>
              </a:solidFill>
            </a:endParaRPr>
          </a:p>
          <a:p>
            <a:pPr marL="457200" indent="-457200" algn="just">
              <a:buFont typeface="Arial" panose="020B0604020202020204" pitchFamily="34" charset="0"/>
              <a:buChar char="•"/>
            </a:pPr>
            <a:r>
              <a:rPr lang="es-ES_tradnl" dirty="0">
                <a:solidFill>
                  <a:schemeClr val="bg1"/>
                </a:solidFill>
              </a:rPr>
              <a:t>El género no es visto como un “Tema Clave”.</a:t>
            </a:r>
          </a:p>
          <a:p>
            <a:endParaRPr lang="es-ES_tradnl" sz="1800" dirty="0"/>
          </a:p>
          <a:p>
            <a:endParaRPr lang="es-ES" dirty="0"/>
          </a:p>
        </p:txBody>
      </p:sp>
    </p:spTree>
    <p:extLst>
      <p:ext uri="{BB962C8B-B14F-4D97-AF65-F5344CB8AC3E}">
        <p14:creationId xmlns:p14="http://schemas.microsoft.com/office/powerpoint/2010/main" val="38598825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31</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Título 1"/>
          <p:cNvSpPr txBox="1">
            <a:spLocks/>
          </p:cNvSpPr>
          <p:nvPr/>
        </p:nvSpPr>
        <p:spPr>
          <a:xfrm>
            <a:off x="457200" y="936104"/>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s-ES" sz="4000" dirty="0">
              <a:solidFill>
                <a:schemeClr val="bg1"/>
              </a:solidFill>
            </a:endParaRPr>
          </a:p>
        </p:txBody>
      </p:sp>
      <p:sp>
        <p:nvSpPr>
          <p:cNvPr id="11" name="Marcador de contenido 2"/>
          <p:cNvSpPr txBox="1">
            <a:spLocks/>
          </p:cNvSpPr>
          <p:nvPr/>
        </p:nvSpPr>
        <p:spPr>
          <a:xfrm>
            <a:off x="914400" y="2780928"/>
            <a:ext cx="8229600" cy="45259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ES_tradnl" sz="2800" b="1" dirty="0">
                <a:solidFill>
                  <a:schemeClr val="bg1"/>
                </a:solidFill>
                <a:hlinkClick r:id="rId2" action="ppaction://hlinkfile"/>
              </a:rPr>
              <a:t>VÍDEO3</a:t>
            </a:r>
            <a:r>
              <a:rPr lang="es-ES_tradnl" sz="2800" b="1" dirty="0">
                <a:solidFill>
                  <a:schemeClr val="bg1"/>
                </a:solidFill>
              </a:rPr>
              <a:t>            </a:t>
            </a:r>
            <a:r>
              <a:rPr lang="es-ES_tradnl" sz="1600" b="1" dirty="0">
                <a:solidFill>
                  <a:schemeClr val="bg1"/>
                </a:solidFill>
              </a:rPr>
              <a:t>7.42</a:t>
            </a:r>
          </a:p>
          <a:p>
            <a:endParaRPr lang="es-ES" dirty="0"/>
          </a:p>
        </p:txBody>
      </p:sp>
    </p:spTree>
    <p:extLst>
      <p:ext uri="{BB962C8B-B14F-4D97-AF65-F5344CB8AC3E}">
        <p14:creationId xmlns:p14="http://schemas.microsoft.com/office/powerpoint/2010/main" val="38748549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32</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Imagen 2"/>
          <p:cNvPicPr>
            <a:picLocks noChangeAspect="1"/>
          </p:cNvPicPr>
          <p:nvPr/>
        </p:nvPicPr>
        <p:blipFill>
          <a:blip r:embed="rId2"/>
          <a:stretch>
            <a:fillRect/>
          </a:stretch>
        </p:blipFill>
        <p:spPr>
          <a:xfrm>
            <a:off x="0" y="983349"/>
            <a:ext cx="3044526" cy="2021565"/>
          </a:xfrm>
          <a:prstGeom prst="rect">
            <a:avLst/>
          </a:prstGeom>
        </p:spPr>
      </p:pic>
      <p:pic>
        <p:nvPicPr>
          <p:cNvPr id="4" name="Imagen 3"/>
          <p:cNvPicPr>
            <a:picLocks noChangeAspect="1"/>
          </p:cNvPicPr>
          <p:nvPr/>
        </p:nvPicPr>
        <p:blipFill>
          <a:blip r:embed="rId3"/>
          <a:stretch>
            <a:fillRect/>
          </a:stretch>
        </p:blipFill>
        <p:spPr>
          <a:xfrm>
            <a:off x="1835696" y="3052159"/>
            <a:ext cx="3096344" cy="3870430"/>
          </a:xfrm>
          <a:prstGeom prst="rect">
            <a:avLst/>
          </a:prstGeom>
        </p:spPr>
      </p:pic>
      <p:pic>
        <p:nvPicPr>
          <p:cNvPr id="5" name="Imagen 4"/>
          <p:cNvPicPr>
            <a:picLocks noChangeAspect="1"/>
          </p:cNvPicPr>
          <p:nvPr/>
        </p:nvPicPr>
        <p:blipFill>
          <a:blip r:embed="rId4"/>
          <a:stretch>
            <a:fillRect/>
          </a:stretch>
        </p:blipFill>
        <p:spPr>
          <a:xfrm>
            <a:off x="5076056" y="1268760"/>
            <a:ext cx="3879313" cy="4213365"/>
          </a:xfrm>
          <a:prstGeom prst="rect">
            <a:avLst/>
          </a:prstGeom>
        </p:spPr>
      </p:pic>
      <p:sp>
        <p:nvSpPr>
          <p:cNvPr id="6" name="Rectángulo 5"/>
          <p:cNvSpPr/>
          <p:nvPr/>
        </p:nvSpPr>
        <p:spPr>
          <a:xfrm rot="19721564">
            <a:off x="1739049" y="2967335"/>
            <a:ext cx="5665910" cy="1107996"/>
          </a:xfrm>
          <a:prstGeom prst="rect">
            <a:avLst/>
          </a:prstGeom>
          <a:solidFill>
            <a:schemeClr val="tx1"/>
          </a:solidFill>
        </p:spPr>
        <p:txBody>
          <a:bodyPr wrap="none" lIns="91440" tIns="45720" rIns="91440" bIns="45720">
            <a:spAutoFit/>
          </a:bodyPr>
          <a:lstStyle/>
          <a:p>
            <a:pPr algn="ctr"/>
            <a:r>
              <a:rPr lang="es-ES" sz="6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Término sesión </a:t>
            </a:r>
          </a:p>
        </p:txBody>
      </p:sp>
    </p:spTree>
    <p:extLst>
      <p:ext uri="{BB962C8B-B14F-4D97-AF65-F5344CB8AC3E}">
        <p14:creationId xmlns:p14="http://schemas.microsoft.com/office/powerpoint/2010/main" val="2627083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1" name="10 Rectángulo"/>
          <p:cNvSpPr/>
          <p:nvPr/>
        </p:nvSpPr>
        <p:spPr>
          <a:xfrm>
            <a:off x="725860" y="2348880"/>
            <a:ext cx="7776864" cy="2677656"/>
          </a:xfrm>
          <a:prstGeom prst="rect">
            <a:avLst/>
          </a:prstGeom>
          <a:solidFill>
            <a:schemeClr val="tx1"/>
          </a:solidFill>
          <a:ln>
            <a:solidFill>
              <a:schemeClr val="bg2"/>
            </a:solidFill>
          </a:ln>
        </p:spPr>
        <p:txBody>
          <a:bodyPr wrap="square">
            <a:spAutoFit/>
          </a:bodyPr>
          <a:lstStyle/>
          <a:p>
            <a:pPr marL="457200" indent="-457200">
              <a:buFont typeface="+mj-lt"/>
              <a:buAutoNum type="alphaUcPeriod"/>
            </a:pPr>
            <a:r>
              <a:rPr lang="es-CL" sz="2400" dirty="0">
                <a:solidFill>
                  <a:schemeClr val="tx1">
                    <a:lumMod val="85000"/>
                  </a:schemeClr>
                </a:solidFill>
              </a:rPr>
              <a:t>Concepto y significado de género.</a:t>
            </a:r>
          </a:p>
          <a:p>
            <a:pPr marL="457200" indent="-457200">
              <a:buFont typeface="+mj-lt"/>
              <a:buAutoNum type="alphaUcPeriod"/>
            </a:pPr>
            <a:r>
              <a:rPr lang="es-CL" sz="2400" dirty="0">
                <a:solidFill>
                  <a:schemeClr val="tx1">
                    <a:lumMod val="75000"/>
                  </a:schemeClr>
                </a:solidFill>
              </a:rPr>
              <a:t>Los roles y estereotipos.</a:t>
            </a:r>
          </a:p>
          <a:p>
            <a:pPr marL="457200" indent="-457200">
              <a:buFont typeface="+mj-lt"/>
              <a:buAutoNum type="alphaUcPeriod"/>
            </a:pPr>
            <a:r>
              <a:rPr lang="es-CL" sz="2400" dirty="0">
                <a:solidFill>
                  <a:schemeClr val="tx1">
                    <a:lumMod val="75000"/>
                  </a:schemeClr>
                </a:solidFill>
              </a:rPr>
              <a:t>La </a:t>
            </a:r>
            <a:r>
              <a:rPr lang="es-CL" sz="2400" dirty="0" err="1">
                <a:solidFill>
                  <a:schemeClr val="tx1">
                    <a:lumMod val="75000"/>
                  </a:schemeClr>
                </a:solidFill>
              </a:rPr>
              <a:t>transversalización</a:t>
            </a:r>
            <a:r>
              <a:rPr lang="es-CL" sz="2400" dirty="0">
                <a:solidFill>
                  <a:schemeClr val="tx1">
                    <a:lumMod val="75000"/>
                  </a:schemeClr>
                </a:solidFill>
              </a:rPr>
              <a:t> de género.</a:t>
            </a:r>
          </a:p>
          <a:p>
            <a:pPr marL="457200" indent="-457200">
              <a:buFont typeface="+mj-lt"/>
              <a:buAutoNum type="alphaUcPeriod"/>
            </a:pPr>
            <a:r>
              <a:rPr lang="es-CL" sz="2400" dirty="0">
                <a:solidFill>
                  <a:schemeClr val="bg1"/>
                </a:solidFill>
              </a:rPr>
              <a:t>Relación entre derechos humanos e igualdad de género.</a:t>
            </a:r>
          </a:p>
          <a:p>
            <a:pPr marL="457200" indent="-457200">
              <a:buFont typeface="+mj-lt"/>
              <a:buAutoNum type="alphaUcPeriod"/>
            </a:pPr>
            <a:r>
              <a:rPr lang="es-CL" sz="2400" dirty="0">
                <a:solidFill>
                  <a:schemeClr val="tx1">
                    <a:lumMod val="85000"/>
                  </a:schemeClr>
                </a:solidFill>
              </a:rPr>
              <a:t>Ley de identidad de género.</a:t>
            </a:r>
          </a:p>
          <a:p>
            <a:pPr marL="457200" indent="-457200">
              <a:buFont typeface="+mj-lt"/>
              <a:buAutoNum type="alphaUcPeriod"/>
            </a:pPr>
            <a:r>
              <a:rPr lang="es-CL" sz="2400" dirty="0">
                <a:solidFill>
                  <a:schemeClr val="tx1">
                    <a:lumMod val="85000"/>
                  </a:schemeClr>
                </a:solidFill>
              </a:rPr>
              <a:t>Violencia contra la mujer.</a:t>
            </a:r>
          </a:p>
          <a:p>
            <a:pPr marL="457200" indent="-457200">
              <a:buFont typeface="+mj-lt"/>
              <a:buAutoNum type="alphaUcPeriod"/>
            </a:pP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33</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498247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a:xfrm>
            <a:off x="6591237" y="6309320"/>
            <a:ext cx="2133600" cy="365125"/>
          </a:xfrm>
        </p:spPr>
        <p:txBody>
          <a:bodyPr/>
          <a:lstStyle/>
          <a:p>
            <a:fld id="{71E8ED36-391F-41F1-8171-AE9E833F9033}" type="slidenum">
              <a:rPr lang="es-ES" smtClean="0">
                <a:solidFill>
                  <a:srgbClr val="002060"/>
                </a:solidFill>
              </a:rPr>
              <a:pPr/>
              <a:t>34</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1 Título"/>
          <p:cNvSpPr txBox="1">
            <a:spLocks/>
          </p:cNvSpPr>
          <p:nvPr/>
        </p:nvSpPr>
        <p:spPr>
          <a:xfrm>
            <a:off x="-25748" y="1007046"/>
            <a:ext cx="91440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400" dirty="0">
                <a:solidFill>
                  <a:srgbClr val="002060"/>
                </a:solidFill>
                <a:latin typeface="+mn-lt"/>
                <a:ea typeface="+mn-ea"/>
                <a:cs typeface="+mn-cs"/>
              </a:rPr>
              <a:t>D. RELACIÓN ENTRE DERECHOS HUMANOS E IGUALDAD DE GÉNERO.</a:t>
            </a:r>
          </a:p>
        </p:txBody>
      </p:sp>
      <p:pic>
        <p:nvPicPr>
          <p:cNvPr id="2" name="Imagen 1"/>
          <p:cNvPicPr>
            <a:picLocks noChangeAspect="1"/>
          </p:cNvPicPr>
          <p:nvPr/>
        </p:nvPicPr>
        <p:blipFill>
          <a:blip r:embed="rId2"/>
          <a:stretch>
            <a:fillRect/>
          </a:stretch>
        </p:blipFill>
        <p:spPr>
          <a:xfrm>
            <a:off x="4860032" y="2150046"/>
            <a:ext cx="4104456" cy="3938357"/>
          </a:xfrm>
          <a:prstGeom prst="rect">
            <a:avLst/>
          </a:prstGeom>
        </p:spPr>
      </p:pic>
      <p:pic>
        <p:nvPicPr>
          <p:cNvPr id="3" name="Imagen 2"/>
          <p:cNvPicPr>
            <a:picLocks noChangeAspect="1"/>
          </p:cNvPicPr>
          <p:nvPr/>
        </p:nvPicPr>
        <p:blipFill>
          <a:blip r:embed="rId3"/>
          <a:stretch>
            <a:fillRect/>
          </a:stretch>
        </p:blipFill>
        <p:spPr>
          <a:xfrm>
            <a:off x="657075" y="2188370"/>
            <a:ext cx="3901778" cy="3938357"/>
          </a:xfrm>
          <a:prstGeom prst="rect">
            <a:avLst/>
          </a:prstGeom>
        </p:spPr>
      </p:pic>
    </p:spTree>
    <p:extLst>
      <p:ext uri="{BB962C8B-B14F-4D97-AF65-F5344CB8AC3E}">
        <p14:creationId xmlns:p14="http://schemas.microsoft.com/office/powerpoint/2010/main" val="9135540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35</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Imagen 1"/>
          <p:cNvPicPr>
            <a:picLocks noChangeAspect="1"/>
          </p:cNvPicPr>
          <p:nvPr/>
        </p:nvPicPr>
        <p:blipFill>
          <a:blip r:embed="rId2"/>
          <a:stretch>
            <a:fillRect/>
          </a:stretch>
        </p:blipFill>
        <p:spPr>
          <a:xfrm>
            <a:off x="539552" y="981323"/>
            <a:ext cx="7884368" cy="5909336"/>
          </a:xfrm>
          <a:prstGeom prst="rect">
            <a:avLst/>
          </a:prstGeom>
        </p:spPr>
      </p:pic>
    </p:spTree>
    <p:extLst>
      <p:ext uri="{BB962C8B-B14F-4D97-AF65-F5344CB8AC3E}">
        <p14:creationId xmlns:p14="http://schemas.microsoft.com/office/powerpoint/2010/main" val="17040006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36</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Imagen 1"/>
          <p:cNvPicPr>
            <a:picLocks noChangeAspect="1"/>
          </p:cNvPicPr>
          <p:nvPr/>
        </p:nvPicPr>
        <p:blipFill>
          <a:blip r:embed="rId2"/>
          <a:stretch>
            <a:fillRect/>
          </a:stretch>
        </p:blipFill>
        <p:spPr>
          <a:xfrm>
            <a:off x="805203" y="1007616"/>
            <a:ext cx="7903351" cy="6405330"/>
          </a:xfrm>
          <a:prstGeom prst="rect">
            <a:avLst/>
          </a:prstGeom>
        </p:spPr>
      </p:pic>
    </p:spTree>
    <p:extLst>
      <p:ext uri="{BB962C8B-B14F-4D97-AF65-F5344CB8AC3E}">
        <p14:creationId xmlns:p14="http://schemas.microsoft.com/office/powerpoint/2010/main" val="15340106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37</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CuadroTexto 3"/>
          <p:cNvSpPr txBox="1"/>
          <p:nvPr/>
        </p:nvSpPr>
        <p:spPr>
          <a:xfrm>
            <a:off x="6876256" y="3244334"/>
            <a:ext cx="598241" cy="369332"/>
          </a:xfrm>
          <a:prstGeom prst="rect">
            <a:avLst/>
          </a:prstGeom>
          <a:noFill/>
        </p:spPr>
        <p:txBody>
          <a:bodyPr wrap="none" rtlCol="0">
            <a:spAutoFit/>
          </a:bodyPr>
          <a:lstStyle/>
          <a:p>
            <a:r>
              <a:rPr lang="es-CL" dirty="0">
                <a:solidFill>
                  <a:schemeClr val="bg1"/>
                </a:solidFill>
              </a:rPr>
              <a:t>7:44</a:t>
            </a:r>
          </a:p>
        </p:txBody>
      </p:sp>
      <p:sp>
        <p:nvSpPr>
          <p:cNvPr id="2" name="CuadroTexto 1"/>
          <p:cNvSpPr txBox="1"/>
          <p:nvPr/>
        </p:nvSpPr>
        <p:spPr>
          <a:xfrm>
            <a:off x="3484876" y="2852936"/>
            <a:ext cx="1476686" cy="584775"/>
          </a:xfrm>
          <a:prstGeom prst="rect">
            <a:avLst/>
          </a:prstGeom>
          <a:noFill/>
        </p:spPr>
        <p:txBody>
          <a:bodyPr wrap="none" rtlCol="0">
            <a:spAutoFit/>
          </a:bodyPr>
          <a:lstStyle/>
          <a:p>
            <a:r>
              <a:rPr lang="es-ES" sz="3200" b="1" dirty="0">
                <a:solidFill>
                  <a:schemeClr val="bg1"/>
                </a:solidFill>
                <a:hlinkClick r:id="rId2" action="ppaction://hlinkfile"/>
              </a:rPr>
              <a:t>Vídeo 1</a:t>
            </a:r>
            <a:endParaRPr lang="en-US" sz="3200" b="1" dirty="0">
              <a:solidFill>
                <a:schemeClr val="bg1"/>
              </a:solidFill>
            </a:endParaRPr>
          </a:p>
        </p:txBody>
      </p:sp>
    </p:spTree>
    <p:extLst>
      <p:ext uri="{BB962C8B-B14F-4D97-AF65-F5344CB8AC3E}">
        <p14:creationId xmlns:p14="http://schemas.microsoft.com/office/powerpoint/2010/main" val="1508012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1" name="10 Rectángulo"/>
          <p:cNvSpPr/>
          <p:nvPr/>
        </p:nvSpPr>
        <p:spPr>
          <a:xfrm>
            <a:off x="725860" y="2348880"/>
            <a:ext cx="7776864" cy="2677656"/>
          </a:xfrm>
          <a:prstGeom prst="rect">
            <a:avLst/>
          </a:prstGeom>
          <a:solidFill>
            <a:schemeClr val="tx1"/>
          </a:solidFill>
          <a:ln>
            <a:solidFill>
              <a:schemeClr val="bg2"/>
            </a:solidFill>
          </a:ln>
        </p:spPr>
        <p:txBody>
          <a:bodyPr wrap="square">
            <a:spAutoFit/>
          </a:bodyPr>
          <a:lstStyle/>
          <a:p>
            <a:pPr marL="457200" indent="-457200">
              <a:buFont typeface="+mj-lt"/>
              <a:buAutoNum type="alphaUcPeriod"/>
            </a:pPr>
            <a:r>
              <a:rPr lang="es-CL" sz="2400" dirty="0">
                <a:solidFill>
                  <a:schemeClr val="tx1">
                    <a:lumMod val="85000"/>
                  </a:schemeClr>
                </a:solidFill>
              </a:rPr>
              <a:t>Concepto y significado de género.</a:t>
            </a:r>
          </a:p>
          <a:p>
            <a:pPr marL="457200" indent="-457200">
              <a:buFont typeface="+mj-lt"/>
              <a:buAutoNum type="alphaUcPeriod"/>
            </a:pPr>
            <a:r>
              <a:rPr lang="es-CL" sz="2400" dirty="0">
                <a:solidFill>
                  <a:schemeClr val="tx1">
                    <a:lumMod val="75000"/>
                  </a:schemeClr>
                </a:solidFill>
              </a:rPr>
              <a:t>Los roles y estereotipos.</a:t>
            </a:r>
          </a:p>
          <a:p>
            <a:pPr marL="457200" indent="-457200">
              <a:buFont typeface="+mj-lt"/>
              <a:buAutoNum type="alphaUcPeriod"/>
            </a:pPr>
            <a:r>
              <a:rPr lang="es-CL" sz="2400" dirty="0">
                <a:solidFill>
                  <a:schemeClr val="tx1">
                    <a:lumMod val="75000"/>
                  </a:schemeClr>
                </a:solidFill>
              </a:rPr>
              <a:t>La </a:t>
            </a:r>
            <a:r>
              <a:rPr lang="es-CL" sz="2400" dirty="0" err="1">
                <a:solidFill>
                  <a:schemeClr val="tx1">
                    <a:lumMod val="75000"/>
                  </a:schemeClr>
                </a:solidFill>
              </a:rPr>
              <a:t>transversalización</a:t>
            </a:r>
            <a:r>
              <a:rPr lang="es-CL" sz="2400" dirty="0">
                <a:solidFill>
                  <a:schemeClr val="tx1">
                    <a:lumMod val="75000"/>
                  </a:schemeClr>
                </a:solidFill>
              </a:rPr>
              <a:t> de género.</a:t>
            </a:r>
          </a:p>
          <a:p>
            <a:pPr marL="457200" indent="-457200">
              <a:buFont typeface="+mj-lt"/>
              <a:buAutoNum type="alphaUcPeriod"/>
            </a:pPr>
            <a:r>
              <a:rPr lang="es-CL" sz="2400" dirty="0">
                <a:solidFill>
                  <a:schemeClr val="tx1">
                    <a:lumMod val="75000"/>
                  </a:schemeClr>
                </a:solidFill>
              </a:rPr>
              <a:t>Relación entre derechos humanos e igualdad de género.</a:t>
            </a:r>
          </a:p>
          <a:p>
            <a:pPr marL="457200" indent="-457200">
              <a:buFont typeface="+mj-lt"/>
              <a:buAutoNum type="alphaUcPeriod"/>
            </a:pPr>
            <a:r>
              <a:rPr lang="es-CL" sz="2400" dirty="0">
                <a:solidFill>
                  <a:schemeClr val="bg1"/>
                </a:solidFill>
              </a:rPr>
              <a:t>Ley de identidad de género.</a:t>
            </a:r>
          </a:p>
          <a:p>
            <a:pPr marL="457200" indent="-457200">
              <a:buFont typeface="+mj-lt"/>
              <a:buAutoNum type="alphaUcPeriod"/>
            </a:pPr>
            <a:r>
              <a:rPr lang="es-CL" sz="2400" dirty="0">
                <a:solidFill>
                  <a:schemeClr val="tx1">
                    <a:lumMod val="75000"/>
                  </a:schemeClr>
                </a:solidFill>
              </a:rPr>
              <a:t>Violencia contra la mujer.</a:t>
            </a:r>
          </a:p>
          <a:p>
            <a:pPr marL="457200" indent="-457200">
              <a:buFont typeface="+mj-lt"/>
              <a:buAutoNum type="alphaUcPeriod"/>
            </a:pP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38</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041397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39</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395536" y="1905506"/>
            <a:ext cx="8424936" cy="2677656"/>
          </a:xfrm>
          <a:prstGeom prst="rect">
            <a:avLst/>
          </a:prstGeom>
          <a:solidFill>
            <a:schemeClr val="tx1"/>
          </a:solidFill>
        </p:spPr>
        <p:txBody>
          <a:bodyPr wrap="square">
            <a:spAutoFit/>
          </a:bodyPr>
          <a:lstStyle/>
          <a:p>
            <a:pPr algn="just"/>
            <a:r>
              <a:rPr lang="es-ES" sz="2400" dirty="0">
                <a:solidFill>
                  <a:schemeClr val="bg1"/>
                </a:solidFill>
              </a:rPr>
              <a:t>La Ley </a:t>
            </a:r>
            <a:r>
              <a:rPr lang="es-ES" sz="2400" dirty="0" err="1">
                <a:solidFill>
                  <a:schemeClr val="bg1"/>
                </a:solidFill>
              </a:rPr>
              <a:t>N°</a:t>
            </a:r>
            <a:r>
              <a:rPr lang="es-ES" sz="2400" dirty="0">
                <a:solidFill>
                  <a:schemeClr val="bg1"/>
                </a:solidFill>
              </a:rPr>
              <a:t> 21.120 de Identidad de Género reconoce y da protección al derecho y a la identidad de género es una ley publicada en el Diario Oficial el día 10 de diciembre de 2018. </a:t>
            </a:r>
          </a:p>
          <a:p>
            <a:pPr algn="just"/>
            <a:endParaRPr lang="es-ES" sz="2400" dirty="0">
              <a:solidFill>
                <a:schemeClr val="bg1"/>
              </a:solidFill>
            </a:endParaRPr>
          </a:p>
          <a:p>
            <a:pPr algn="just"/>
            <a:r>
              <a:rPr lang="es-ES" sz="2400" dirty="0">
                <a:solidFill>
                  <a:schemeClr val="bg1"/>
                </a:solidFill>
              </a:rPr>
              <a:t>El objetivo de esta ley es permitir el </a:t>
            </a:r>
            <a:r>
              <a:rPr lang="es-ES" sz="2400" u="sng" dirty="0">
                <a:solidFill>
                  <a:schemeClr val="bg1"/>
                </a:solidFill>
              </a:rPr>
              <a:t>cambio de nombre y sexo registral</a:t>
            </a:r>
            <a:r>
              <a:rPr lang="es-ES" sz="2400" dirty="0">
                <a:solidFill>
                  <a:schemeClr val="bg1"/>
                </a:solidFill>
              </a:rPr>
              <a:t> de una persona, cuando dicha partida no se corresponda o no sea congruente con su identidad de género.</a:t>
            </a:r>
            <a:endParaRPr lang="en-US" sz="2400" dirty="0">
              <a:solidFill>
                <a:schemeClr val="bg1"/>
              </a:solidFill>
            </a:endParaRPr>
          </a:p>
        </p:txBody>
      </p:sp>
    </p:spTree>
    <p:extLst>
      <p:ext uri="{BB962C8B-B14F-4D97-AF65-F5344CB8AC3E}">
        <p14:creationId xmlns:p14="http://schemas.microsoft.com/office/powerpoint/2010/main" val="25787565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40</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320861" y="1700808"/>
            <a:ext cx="8363272" cy="4154984"/>
          </a:xfrm>
          <a:prstGeom prst="rect">
            <a:avLst/>
          </a:prstGeom>
          <a:solidFill>
            <a:schemeClr val="tx1"/>
          </a:solidFill>
        </p:spPr>
        <p:txBody>
          <a:bodyPr wrap="square">
            <a:spAutoFit/>
          </a:bodyPr>
          <a:lstStyle/>
          <a:p>
            <a:pPr algn="just"/>
            <a:r>
              <a:rPr lang="es-ES" sz="2400" b="1" u="sng" dirty="0">
                <a:solidFill>
                  <a:schemeClr val="bg1"/>
                </a:solidFill>
              </a:rPr>
              <a:t>Principios de la ley:</a:t>
            </a:r>
          </a:p>
          <a:p>
            <a:pPr algn="just"/>
            <a:endParaRPr lang="es-ES" sz="2400" b="1" u="sng" dirty="0">
              <a:solidFill>
                <a:schemeClr val="bg1"/>
              </a:solidFill>
            </a:endParaRPr>
          </a:p>
          <a:p>
            <a:pPr algn="just"/>
            <a:r>
              <a:rPr lang="es-ES" sz="2400" dirty="0">
                <a:solidFill>
                  <a:schemeClr val="bg1"/>
                </a:solidFill>
              </a:rPr>
              <a:t>La ley establece principios relativos al </a:t>
            </a:r>
            <a:r>
              <a:rPr lang="es-ES" sz="2400" dirty="0" err="1">
                <a:solidFill>
                  <a:schemeClr val="bg1"/>
                </a:solidFill>
              </a:rPr>
              <a:t>D°</a:t>
            </a:r>
            <a:r>
              <a:rPr lang="es-ES" sz="2400" dirty="0">
                <a:solidFill>
                  <a:schemeClr val="bg1"/>
                </a:solidFill>
              </a:rPr>
              <a:t> a la identidad de género:</a:t>
            </a:r>
          </a:p>
          <a:p>
            <a:pPr algn="just"/>
            <a:endParaRPr lang="es-ES" sz="2400" dirty="0">
              <a:solidFill>
                <a:schemeClr val="bg1"/>
              </a:solidFill>
            </a:endParaRPr>
          </a:p>
          <a:p>
            <a:pPr marL="457200" indent="-457200" algn="just">
              <a:buFont typeface="+mj-lt"/>
              <a:buAutoNum type="alphaLcPeriod"/>
            </a:pPr>
            <a:r>
              <a:rPr lang="es-ES" sz="2400" dirty="0">
                <a:solidFill>
                  <a:schemeClr val="bg1"/>
                </a:solidFill>
              </a:rPr>
              <a:t>De no patologización: </a:t>
            </a:r>
            <a:r>
              <a:rPr lang="es-ES" sz="2400" dirty="0" err="1">
                <a:solidFill>
                  <a:schemeClr val="bg1"/>
                </a:solidFill>
              </a:rPr>
              <a:t>d°</a:t>
            </a:r>
            <a:r>
              <a:rPr lang="es-ES" sz="2400" dirty="0">
                <a:solidFill>
                  <a:schemeClr val="bg1"/>
                </a:solidFill>
              </a:rPr>
              <a:t> de toda persona trans a no ser tratada como enferma. </a:t>
            </a:r>
          </a:p>
          <a:p>
            <a:pPr marL="457200" indent="-457200" algn="just">
              <a:buFont typeface="+mj-lt"/>
              <a:buAutoNum type="alphaLcPeriod"/>
            </a:pPr>
            <a:r>
              <a:rPr lang="es-ES" sz="2400" dirty="0">
                <a:solidFill>
                  <a:schemeClr val="bg1"/>
                </a:solidFill>
              </a:rPr>
              <a:t>De no discriminación arbitraria.</a:t>
            </a:r>
          </a:p>
          <a:p>
            <a:pPr marL="457200" indent="-457200" algn="just">
              <a:buFont typeface="+mj-lt"/>
              <a:buAutoNum type="alphaLcPeriod"/>
            </a:pPr>
            <a:r>
              <a:rPr lang="es-ES" sz="2400" dirty="0">
                <a:solidFill>
                  <a:schemeClr val="bg1"/>
                </a:solidFill>
              </a:rPr>
              <a:t>De confidencialidad. </a:t>
            </a:r>
          </a:p>
          <a:p>
            <a:pPr marL="457200" indent="-457200" algn="just">
              <a:buFont typeface="+mj-lt"/>
              <a:buAutoNum type="alphaLcPeriod"/>
            </a:pPr>
            <a:r>
              <a:rPr lang="es-ES" sz="2400" dirty="0">
                <a:solidFill>
                  <a:schemeClr val="bg1"/>
                </a:solidFill>
              </a:rPr>
              <a:t>De dignidad en el trato que se traduce como una obligación a los órganos del Estado a dar un trato amable y respetuoso.</a:t>
            </a:r>
          </a:p>
          <a:p>
            <a:pPr marL="457200" indent="-457200" algn="just">
              <a:buFont typeface="+mj-lt"/>
              <a:buAutoNum type="alphaLcPeriod"/>
            </a:pPr>
            <a:r>
              <a:rPr lang="es-ES" sz="2400" dirty="0">
                <a:solidFill>
                  <a:schemeClr val="bg1"/>
                </a:solidFill>
              </a:rPr>
              <a:t>De interés superior del niño y de autonomía progresiva.</a:t>
            </a:r>
            <a:endParaRPr lang="en-US" sz="2400" dirty="0">
              <a:solidFill>
                <a:schemeClr val="bg1"/>
              </a:solidFill>
            </a:endParaRPr>
          </a:p>
        </p:txBody>
      </p:sp>
    </p:spTree>
    <p:extLst>
      <p:ext uri="{BB962C8B-B14F-4D97-AF65-F5344CB8AC3E}">
        <p14:creationId xmlns:p14="http://schemas.microsoft.com/office/powerpoint/2010/main" val="37986732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41</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179512" y="968722"/>
            <a:ext cx="8896694" cy="5632311"/>
          </a:xfrm>
          <a:prstGeom prst="rect">
            <a:avLst/>
          </a:prstGeom>
          <a:solidFill>
            <a:schemeClr val="tx1"/>
          </a:solidFill>
        </p:spPr>
        <p:txBody>
          <a:bodyPr wrap="square">
            <a:spAutoFit/>
          </a:bodyPr>
          <a:lstStyle/>
          <a:p>
            <a:pPr algn="just"/>
            <a:r>
              <a:rPr lang="es-ES" sz="2400" b="1" u="sng" dirty="0">
                <a:solidFill>
                  <a:schemeClr val="bg1"/>
                </a:solidFill>
              </a:rPr>
              <a:t>Procedimiento</a:t>
            </a:r>
            <a:r>
              <a:rPr lang="es-ES" sz="2400" dirty="0">
                <a:solidFill>
                  <a:schemeClr val="bg1"/>
                </a:solidFill>
              </a:rPr>
              <a:t>:</a:t>
            </a:r>
          </a:p>
          <a:p>
            <a:pPr algn="just"/>
            <a:r>
              <a:rPr lang="es-ES" sz="2400" dirty="0">
                <a:solidFill>
                  <a:schemeClr val="bg1"/>
                </a:solidFill>
              </a:rPr>
              <a:t>Las personas mayores de 18 años y solteras podrán solicitar por un máximo de dos veces la rectificación de su partida de nacimiento en cualquier Registro Civil del país.</a:t>
            </a:r>
          </a:p>
          <a:p>
            <a:pPr algn="just"/>
            <a:r>
              <a:rPr lang="es-ES" sz="2400" u="sng" dirty="0">
                <a:solidFill>
                  <a:schemeClr val="bg1"/>
                </a:solidFill>
              </a:rPr>
              <a:t>La solicitud escrita debe contener.</a:t>
            </a:r>
          </a:p>
          <a:p>
            <a:pPr marL="457200" indent="-457200" algn="just">
              <a:buFont typeface="+mj-lt"/>
              <a:buAutoNum type="alphaLcPeriod"/>
            </a:pPr>
            <a:r>
              <a:rPr lang="es-ES" sz="2400" dirty="0">
                <a:solidFill>
                  <a:schemeClr val="bg1"/>
                </a:solidFill>
              </a:rPr>
              <a:t>Nombres, apellidos y </a:t>
            </a:r>
            <a:r>
              <a:rPr lang="es-ES" sz="2400" dirty="0" err="1">
                <a:solidFill>
                  <a:schemeClr val="bg1"/>
                </a:solidFill>
              </a:rPr>
              <a:t>rut</a:t>
            </a:r>
            <a:r>
              <a:rPr lang="es-ES" sz="2400" dirty="0">
                <a:solidFill>
                  <a:schemeClr val="bg1"/>
                </a:solidFill>
              </a:rPr>
              <a:t> de las persona solicitante.</a:t>
            </a:r>
          </a:p>
          <a:p>
            <a:pPr marL="457200" indent="-457200" algn="just">
              <a:buFont typeface="+mj-lt"/>
              <a:buAutoNum type="alphaLcPeriod"/>
            </a:pPr>
            <a:r>
              <a:rPr lang="es-ES" sz="2400" dirty="0">
                <a:solidFill>
                  <a:schemeClr val="bg1"/>
                </a:solidFill>
              </a:rPr>
              <a:t>Declaración de que es una persona mayor de 18 años sin vínculo matrimonial vigente.</a:t>
            </a:r>
          </a:p>
          <a:p>
            <a:pPr marL="457200" indent="-457200" algn="just">
              <a:buFont typeface="+mj-lt"/>
              <a:buAutoNum type="alphaLcPeriod"/>
            </a:pPr>
            <a:r>
              <a:rPr lang="es-ES" sz="2400" dirty="0">
                <a:solidFill>
                  <a:schemeClr val="bg1"/>
                </a:solidFill>
              </a:rPr>
              <a:t>Petición para rectificar la partida de nacimiento.</a:t>
            </a:r>
          </a:p>
          <a:p>
            <a:pPr marL="457200" indent="-457200" algn="just">
              <a:buFont typeface="+mj-lt"/>
              <a:buAutoNum type="alphaLcPeriod"/>
            </a:pPr>
            <a:r>
              <a:rPr lang="es-ES" sz="2400" dirty="0">
                <a:solidFill>
                  <a:schemeClr val="bg1"/>
                </a:solidFill>
              </a:rPr>
              <a:t>El sexo y los nombres de pila que reemplazarán a la identidad asignada al nacer.</a:t>
            </a:r>
          </a:p>
          <a:p>
            <a:pPr marL="457200" indent="-457200" algn="just">
              <a:buFont typeface="+mj-lt"/>
              <a:buAutoNum type="alphaLcPeriod"/>
            </a:pPr>
            <a:r>
              <a:rPr lang="es-ES" sz="2400" dirty="0">
                <a:solidFill>
                  <a:schemeClr val="bg1"/>
                </a:solidFill>
              </a:rPr>
              <a:t>Nombre apellidos y </a:t>
            </a:r>
            <a:r>
              <a:rPr lang="es-ES" sz="2400" dirty="0" err="1">
                <a:solidFill>
                  <a:schemeClr val="bg1"/>
                </a:solidFill>
              </a:rPr>
              <a:t>rut</a:t>
            </a:r>
            <a:r>
              <a:rPr lang="es-ES" sz="2400" dirty="0">
                <a:solidFill>
                  <a:schemeClr val="bg1"/>
                </a:solidFill>
              </a:rPr>
              <a:t> de dos testigos.</a:t>
            </a:r>
          </a:p>
          <a:p>
            <a:pPr marL="457200" indent="-457200" algn="just">
              <a:buFont typeface="+mj-lt"/>
              <a:buAutoNum type="alphaLcPeriod"/>
            </a:pPr>
            <a:r>
              <a:rPr lang="es-ES" sz="2400" dirty="0">
                <a:solidFill>
                  <a:schemeClr val="bg1"/>
                </a:solidFill>
              </a:rPr>
              <a:t>Identificación del medio preferente (correo electrónico, carta certificada, etc.) para recibir notificaciones del Registro Civil.</a:t>
            </a:r>
          </a:p>
          <a:p>
            <a:pPr marL="457200" indent="-457200" algn="just">
              <a:buFont typeface="+mj-lt"/>
              <a:buAutoNum type="alphaLcPeriod"/>
            </a:pPr>
            <a:r>
              <a:rPr lang="es-ES" sz="2400" dirty="0">
                <a:solidFill>
                  <a:schemeClr val="bg1"/>
                </a:solidFill>
              </a:rPr>
              <a:t>Firma del solicitante.</a:t>
            </a:r>
          </a:p>
        </p:txBody>
      </p:sp>
    </p:spTree>
    <p:extLst>
      <p:ext uri="{BB962C8B-B14F-4D97-AF65-F5344CB8AC3E}">
        <p14:creationId xmlns:p14="http://schemas.microsoft.com/office/powerpoint/2010/main" val="4652902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42</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269776" y="1556792"/>
            <a:ext cx="8694712" cy="4893647"/>
          </a:xfrm>
          <a:prstGeom prst="rect">
            <a:avLst/>
          </a:prstGeom>
          <a:solidFill>
            <a:schemeClr val="tx1"/>
          </a:solidFill>
        </p:spPr>
        <p:txBody>
          <a:bodyPr wrap="square">
            <a:spAutoFit/>
          </a:bodyPr>
          <a:lstStyle/>
          <a:p>
            <a:pPr algn="just"/>
            <a:r>
              <a:rPr lang="es-ES" sz="2400" dirty="0">
                <a:solidFill>
                  <a:schemeClr val="bg1"/>
                </a:solidFill>
              </a:rPr>
              <a:t>Tras ello, estipula el reglamento, un oficial del Registro Civil reservará un día y una hora para que la persona solicitante y sus </a:t>
            </a:r>
            <a:r>
              <a:rPr lang="es-ES" sz="2400" u="sng" dirty="0">
                <a:solidFill>
                  <a:schemeClr val="bg1"/>
                </a:solidFill>
              </a:rPr>
              <a:t>dos testigos asistan</a:t>
            </a:r>
            <a:r>
              <a:rPr lang="es-ES" sz="2400" dirty="0">
                <a:solidFill>
                  <a:schemeClr val="bg1"/>
                </a:solidFill>
              </a:rPr>
              <a:t> a una audiencia especial. En dicha audiencia los testigos deberán declarar que el solicitante es mayor de 18 años y soltero/a y que conocen los efectos jurídicos de cambiar el nombre y sexo legal.</a:t>
            </a:r>
          </a:p>
          <a:p>
            <a:pPr algn="just"/>
            <a:endParaRPr lang="es-ES" sz="2400" dirty="0">
              <a:solidFill>
                <a:schemeClr val="bg1"/>
              </a:solidFill>
            </a:endParaRPr>
          </a:p>
          <a:p>
            <a:pPr algn="just"/>
            <a:r>
              <a:rPr lang="es-ES" sz="2400" dirty="0">
                <a:solidFill>
                  <a:schemeClr val="bg1"/>
                </a:solidFill>
              </a:rPr>
              <a:t>En un plazo máximo de 45 días se aceptará la solicitud si se cumplen con los requisitos.</a:t>
            </a:r>
          </a:p>
          <a:p>
            <a:pPr algn="just"/>
            <a:endParaRPr lang="es-ES" sz="2400" dirty="0">
              <a:solidFill>
                <a:schemeClr val="bg1"/>
              </a:solidFill>
            </a:endParaRPr>
          </a:p>
          <a:p>
            <a:pPr algn="just"/>
            <a:r>
              <a:rPr lang="es-ES" sz="2400" dirty="0">
                <a:solidFill>
                  <a:schemeClr val="bg1"/>
                </a:solidFill>
              </a:rPr>
              <a:t>Un vez aceptada la solicitud, el Registro Civil rectificará la partida de nacimiento y, 15 días hábiles después de ello, se emitirán los nuevos documentos y se citará a la persona para que los retire.</a:t>
            </a:r>
            <a:endParaRPr lang="en-US" sz="2400" dirty="0">
              <a:solidFill>
                <a:schemeClr val="bg1"/>
              </a:solidFill>
            </a:endParaRPr>
          </a:p>
        </p:txBody>
      </p:sp>
    </p:spTree>
    <p:extLst>
      <p:ext uri="{BB962C8B-B14F-4D97-AF65-F5344CB8AC3E}">
        <p14:creationId xmlns:p14="http://schemas.microsoft.com/office/powerpoint/2010/main" val="37896926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43</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251520" y="1124744"/>
            <a:ext cx="8748464" cy="4893647"/>
          </a:xfrm>
          <a:prstGeom prst="rect">
            <a:avLst/>
          </a:prstGeom>
          <a:solidFill>
            <a:schemeClr val="tx1"/>
          </a:solidFill>
        </p:spPr>
        <p:txBody>
          <a:bodyPr wrap="square">
            <a:spAutoFit/>
          </a:bodyPr>
          <a:lstStyle/>
          <a:p>
            <a:pPr algn="just"/>
            <a:r>
              <a:rPr lang="es-ES" sz="2400" dirty="0">
                <a:solidFill>
                  <a:schemeClr val="bg1"/>
                </a:solidFill>
              </a:rPr>
              <a:t>En Chile: 266 hombres transexuales y 717 mujeres transexuales.</a:t>
            </a:r>
          </a:p>
          <a:p>
            <a:pPr algn="r"/>
            <a:r>
              <a:rPr lang="es-ES" sz="2400" dirty="0">
                <a:solidFill>
                  <a:schemeClr val="bg1"/>
                </a:solidFill>
              </a:rPr>
              <a:t>Censo 2012</a:t>
            </a:r>
          </a:p>
          <a:p>
            <a:pPr algn="r"/>
            <a:endParaRPr lang="es-ES" sz="2400" dirty="0">
              <a:solidFill>
                <a:schemeClr val="bg1"/>
              </a:solidFill>
            </a:endParaRPr>
          </a:p>
          <a:p>
            <a:pPr algn="just"/>
            <a:r>
              <a:rPr lang="es-ES" sz="2400" dirty="0">
                <a:solidFill>
                  <a:schemeClr val="bg1"/>
                </a:solidFill>
              </a:rPr>
              <a:t>Un estudio del 2017 consideró entre </a:t>
            </a:r>
            <a:r>
              <a:rPr lang="es-ES" sz="2400" b="1" dirty="0">
                <a:solidFill>
                  <a:schemeClr val="bg1"/>
                </a:solidFill>
              </a:rPr>
              <a:t>5 mil y 8 mil 500</a:t>
            </a:r>
            <a:r>
              <a:rPr lang="es-ES" sz="2400" dirty="0">
                <a:solidFill>
                  <a:schemeClr val="bg1"/>
                </a:solidFill>
              </a:rPr>
              <a:t> personas que se calcula que en Chile son </a:t>
            </a:r>
            <a:r>
              <a:rPr lang="es-ES" sz="2400" dirty="0" err="1">
                <a:solidFill>
                  <a:schemeClr val="bg1"/>
                </a:solidFill>
              </a:rPr>
              <a:t>trans</a:t>
            </a:r>
            <a:r>
              <a:rPr lang="es-ES" sz="2400" dirty="0">
                <a:solidFill>
                  <a:schemeClr val="bg1"/>
                </a:solidFill>
              </a:rPr>
              <a:t>, sobre la base de estimaciones internacionales y que hablan que la población </a:t>
            </a:r>
            <a:r>
              <a:rPr lang="es-ES" sz="2400" dirty="0" err="1">
                <a:solidFill>
                  <a:schemeClr val="bg1"/>
                </a:solidFill>
              </a:rPr>
              <a:t>trans</a:t>
            </a:r>
            <a:r>
              <a:rPr lang="es-ES" sz="2400" dirty="0">
                <a:solidFill>
                  <a:schemeClr val="bg1"/>
                </a:solidFill>
              </a:rPr>
              <a:t> corresponde entre 0,03% a 0,05% de la población total.</a:t>
            </a:r>
          </a:p>
          <a:p>
            <a:pPr algn="r"/>
            <a:r>
              <a:rPr lang="es-ES" sz="2400" dirty="0">
                <a:solidFill>
                  <a:schemeClr val="bg1"/>
                </a:solidFill>
              </a:rPr>
              <a:t>La Tercera</a:t>
            </a:r>
          </a:p>
          <a:p>
            <a:pPr algn="r"/>
            <a:endParaRPr lang="es-ES" sz="2400" dirty="0">
              <a:solidFill>
                <a:schemeClr val="bg1"/>
              </a:solidFill>
            </a:endParaRPr>
          </a:p>
          <a:p>
            <a:pPr algn="just"/>
            <a:r>
              <a:rPr lang="es-ES" sz="2400" dirty="0">
                <a:solidFill>
                  <a:schemeClr val="bg1"/>
                </a:solidFill>
              </a:rPr>
              <a:t>De los niños y niñas </a:t>
            </a:r>
            <a:r>
              <a:rPr lang="es-ES" sz="2400" dirty="0" err="1">
                <a:solidFill>
                  <a:schemeClr val="bg1"/>
                </a:solidFill>
              </a:rPr>
              <a:t>trans</a:t>
            </a:r>
            <a:r>
              <a:rPr lang="es-ES" sz="2400" dirty="0">
                <a:solidFill>
                  <a:schemeClr val="bg1"/>
                </a:solidFill>
              </a:rPr>
              <a:t> el informe arrojó que el 41,3% dice que reconoció su identidad de género antes de los 5 años, el 39,4% lo hizo entre los 6 y 11 años y el 15,6% entre los 12 y 18 años. </a:t>
            </a:r>
          </a:p>
          <a:p>
            <a:pPr algn="r"/>
            <a:r>
              <a:rPr lang="es-ES" sz="2400" dirty="0">
                <a:solidFill>
                  <a:schemeClr val="bg1"/>
                </a:solidFill>
              </a:rPr>
              <a:t>Encuesta T</a:t>
            </a:r>
            <a:endParaRPr lang="en-US" sz="2400" dirty="0">
              <a:solidFill>
                <a:schemeClr val="bg1"/>
              </a:solidFill>
            </a:endParaRPr>
          </a:p>
        </p:txBody>
      </p:sp>
    </p:spTree>
    <p:extLst>
      <p:ext uri="{BB962C8B-B14F-4D97-AF65-F5344CB8AC3E}">
        <p14:creationId xmlns:p14="http://schemas.microsoft.com/office/powerpoint/2010/main" val="32277912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44</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Imagen 1"/>
          <p:cNvPicPr>
            <a:picLocks noChangeAspect="1"/>
          </p:cNvPicPr>
          <p:nvPr/>
        </p:nvPicPr>
        <p:blipFill>
          <a:blip r:embed="rId2"/>
          <a:stretch>
            <a:fillRect/>
          </a:stretch>
        </p:blipFill>
        <p:spPr>
          <a:xfrm>
            <a:off x="2453258" y="1500045"/>
            <a:ext cx="4381500" cy="3286125"/>
          </a:xfrm>
          <a:prstGeom prst="rect">
            <a:avLst/>
          </a:prstGeom>
        </p:spPr>
      </p:pic>
      <p:sp>
        <p:nvSpPr>
          <p:cNvPr id="3" name="Rectángulo 2"/>
          <p:cNvSpPr/>
          <p:nvPr/>
        </p:nvSpPr>
        <p:spPr>
          <a:xfrm>
            <a:off x="2831717" y="5094206"/>
            <a:ext cx="3624582" cy="954107"/>
          </a:xfrm>
          <a:prstGeom prst="rect">
            <a:avLst/>
          </a:prstGeom>
        </p:spPr>
        <p:txBody>
          <a:bodyPr wrap="none">
            <a:spAutoFit/>
          </a:bodyPr>
          <a:lstStyle/>
          <a:p>
            <a:pPr algn="ctr"/>
            <a:r>
              <a:rPr lang="en-US" sz="2800" dirty="0" err="1">
                <a:solidFill>
                  <a:schemeClr val="bg1"/>
                </a:solidFill>
              </a:rPr>
              <a:t>Zuliana</a:t>
            </a:r>
            <a:r>
              <a:rPr lang="en-US" sz="2800" dirty="0">
                <a:solidFill>
                  <a:schemeClr val="bg1"/>
                </a:solidFill>
              </a:rPr>
              <a:t> Araya</a:t>
            </a:r>
          </a:p>
          <a:p>
            <a:pPr algn="ctr"/>
            <a:r>
              <a:rPr lang="es-ES" sz="2800" dirty="0">
                <a:solidFill>
                  <a:schemeClr val="bg1"/>
                </a:solidFill>
              </a:rPr>
              <a:t>Concejala de Valparaíso</a:t>
            </a:r>
            <a:endParaRPr lang="en-US" sz="2800" dirty="0">
              <a:solidFill>
                <a:schemeClr val="bg1"/>
              </a:solidFill>
            </a:endParaRPr>
          </a:p>
        </p:txBody>
      </p:sp>
      <p:sp>
        <p:nvSpPr>
          <p:cNvPr id="4" name="CuadroTexto 3"/>
          <p:cNvSpPr txBox="1"/>
          <p:nvPr/>
        </p:nvSpPr>
        <p:spPr>
          <a:xfrm>
            <a:off x="1475656" y="2173611"/>
            <a:ext cx="6480720" cy="1569660"/>
          </a:xfrm>
          <a:prstGeom prst="rect">
            <a:avLst/>
          </a:prstGeom>
          <a:solidFill>
            <a:schemeClr val="tx1"/>
          </a:solidFill>
        </p:spPr>
        <p:txBody>
          <a:bodyPr wrap="square" rtlCol="0">
            <a:spAutoFit/>
          </a:bodyPr>
          <a:lstStyle/>
          <a:p>
            <a:pPr algn="just"/>
            <a:r>
              <a:rPr lang="es-ES" sz="2400" dirty="0">
                <a:solidFill>
                  <a:schemeClr val="bg1"/>
                </a:solidFill>
              </a:rPr>
              <a:t>En el Consejo de Derechos Humanos de las N.U. sólo se han efectuado “recomendaciones” a los países, objetos elaboren legislaciones para proteger aquellas personas de diversidad sexual.</a:t>
            </a:r>
            <a:endParaRPr lang="en-US" sz="2400" dirty="0">
              <a:solidFill>
                <a:schemeClr val="bg1"/>
              </a:solidFill>
            </a:endParaRPr>
          </a:p>
        </p:txBody>
      </p:sp>
    </p:spTree>
    <p:extLst>
      <p:ext uri="{BB962C8B-B14F-4D97-AF65-F5344CB8AC3E}">
        <p14:creationId xmlns:p14="http://schemas.microsoft.com/office/powerpoint/2010/main" val="3068178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45</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CuadroTexto 3"/>
          <p:cNvSpPr txBox="1"/>
          <p:nvPr/>
        </p:nvSpPr>
        <p:spPr>
          <a:xfrm>
            <a:off x="5724128" y="3809365"/>
            <a:ext cx="864095" cy="369332"/>
          </a:xfrm>
          <a:prstGeom prst="rect">
            <a:avLst/>
          </a:prstGeom>
          <a:noFill/>
        </p:spPr>
        <p:txBody>
          <a:bodyPr wrap="square" rtlCol="0">
            <a:spAutoFit/>
          </a:bodyPr>
          <a:lstStyle/>
          <a:p>
            <a:r>
              <a:rPr lang="es-ES" dirty="0">
                <a:solidFill>
                  <a:schemeClr val="bg1"/>
                </a:solidFill>
              </a:rPr>
              <a:t>5:15</a:t>
            </a:r>
            <a:endParaRPr lang="en-US" dirty="0">
              <a:solidFill>
                <a:schemeClr val="bg1"/>
              </a:solidFill>
            </a:endParaRPr>
          </a:p>
        </p:txBody>
      </p:sp>
      <p:sp>
        <p:nvSpPr>
          <p:cNvPr id="2" name="CuadroTexto 1"/>
          <p:cNvSpPr txBox="1"/>
          <p:nvPr/>
        </p:nvSpPr>
        <p:spPr>
          <a:xfrm>
            <a:off x="3779912" y="3717032"/>
            <a:ext cx="1476686" cy="584775"/>
          </a:xfrm>
          <a:prstGeom prst="rect">
            <a:avLst/>
          </a:prstGeom>
          <a:noFill/>
        </p:spPr>
        <p:txBody>
          <a:bodyPr wrap="none" rtlCol="0">
            <a:spAutoFit/>
          </a:bodyPr>
          <a:lstStyle/>
          <a:p>
            <a:r>
              <a:rPr lang="es-ES" sz="3200" b="1" dirty="0">
                <a:solidFill>
                  <a:schemeClr val="bg1"/>
                </a:solidFill>
                <a:hlinkClick r:id="rId2" action="ppaction://hlinkfile"/>
              </a:rPr>
              <a:t>Vídeo 2</a:t>
            </a:r>
            <a:endParaRPr lang="en-US" sz="3200" b="1" dirty="0">
              <a:solidFill>
                <a:schemeClr val="bg1"/>
              </a:solidFill>
            </a:endParaRPr>
          </a:p>
        </p:txBody>
      </p:sp>
    </p:spTree>
    <p:extLst>
      <p:ext uri="{BB962C8B-B14F-4D97-AF65-F5344CB8AC3E}">
        <p14:creationId xmlns:p14="http://schemas.microsoft.com/office/powerpoint/2010/main" val="90112588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1" name="10 Rectángulo"/>
          <p:cNvSpPr/>
          <p:nvPr/>
        </p:nvSpPr>
        <p:spPr>
          <a:xfrm>
            <a:off x="683568" y="2090172"/>
            <a:ext cx="7776864" cy="2677656"/>
          </a:xfrm>
          <a:prstGeom prst="rect">
            <a:avLst/>
          </a:prstGeom>
          <a:solidFill>
            <a:schemeClr val="tx1"/>
          </a:solidFill>
          <a:ln>
            <a:solidFill>
              <a:schemeClr val="bg2"/>
            </a:solidFill>
          </a:ln>
        </p:spPr>
        <p:txBody>
          <a:bodyPr wrap="square">
            <a:spAutoFit/>
          </a:bodyPr>
          <a:lstStyle/>
          <a:p>
            <a:pPr marL="457200" indent="-457200">
              <a:buFont typeface="+mj-lt"/>
              <a:buAutoNum type="alphaUcPeriod"/>
            </a:pPr>
            <a:r>
              <a:rPr lang="es-CL" sz="2400" dirty="0">
                <a:solidFill>
                  <a:schemeClr val="tx1">
                    <a:lumMod val="85000"/>
                  </a:schemeClr>
                </a:solidFill>
              </a:rPr>
              <a:t>Concepto y significado de género.</a:t>
            </a:r>
          </a:p>
          <a:p>
            <a:pPr marL="457200" indent="-457200">
              <a:buFont typeface="+mj-lt"/>
              <a:buAutoNum type="alphaUcPeriod"/>
            </a:pPr>
            <a:r>
              <a:rPr lang="es-CL" sz="2400" dirty="0">
                <a:solidFill>
                  <a:schemeClr val="tx1">
                    <a:lumMod val="75000"/>
                  </a:schemeClr>
                </a:solidFill>
              </a:rPr>
              <a:t>Los roles y estereotipos.</a:t>
            </a:r>
          </a:p>
          <a:p>
            <a:pPr marL="457200" indent="-457200">
              <a:buFont typeface="+mj-lt"/>
              <a:buAutoNum type="alphaUcPeriod"/>
            </a:pPr>
            <a:r>
              <a:rPr lang="es-CL" sz="2400" dirty="0">
                <a:solidFill>
                  <a:schemeClr val="tx1">
                    <a:lumMod val="75000"/>
                  </a:schemeClr>
                </a:solidFill>
              </a:rPr>
              <a:t>La </a:t>
            </a:r>
            <a:r>
              <a:rPr lang="es-CL" sz="2400" dirty="0" err="1">
                <a:solidFill>
                  <a:schemeClr val="tx1">
                    <a:lumMod val="75000"/>
                  </a:schemeClr>
                </a:solidFill>
              </a:rPr>
              <a:t>transversalización</a:t>
            </a:r>
            <a:r>
              <a:rPr lang="es-CL" sz="2400" dirty="0">
                <a:solidFill>
                  <a:schemeClr val="tx1">
                    <a:lumMod val="75000"/>
                  </a:schemeClr>
                </a:solidFill>
              </a:rPr>
              <a:t> de género.</a:t>
            </a:r>
          </a:p>
          <a:p>
            <a:pPr marL="457200" indent="-457200">
              <a:buFont typeface="+mj-lt"/>
              <a:buAutoNum type="alphaUcPeriod"/>
            </a:pPr>
            <a:r>
              <a:rPr lang="es-CL" sz="2400" dirty="0">
                <a:solidFill>
                  <a:schemeClr val="tx1">
                    <a:lumMod val="75000"/>
                  </a:schemeClr>
                </a:solidFill>
              </a:rPr>
              <a:t>Relación entre derechos humanos e igualdad de género.</a:t>
            </a:r>
          </a:p>
          <a:p>
            <a:pPr marL="457200" indent="-457200">
              <a:buFont typeface="+mj-lt"/>
              <a:buAutoNum type="alphaUcPeriod"/>
            </a:pPr>
            <a:r>
              <a:rPr lang="es-CL" sz="2400" dirty="0">
                <a:solidFill>
                  <a:schemeClr val="tx1">
                    <a:lumMod val="75000"/>
                  </a:schemeClr>
                </a:solidFill>
              </a:rPr>
              <a:t>Ley de identidad de género.</a:t>
            </a:r>
          </a:p>
          <a:p>
            <a:pPr marL="457200" indent="-457200">
              <a:buFont typeface="+mj-lt"/>
              <a:buAutoNum type="alphaUcPeriod"/>
            </a:pPr>
            <a:r>
              <a:rPr lang="es-CL" sz="2400" dirty="0">
                <a:solidFill>
                  <a:schemeClr val="bg1"/>
                </a:solidFill>
              </a:rPr>
              <a:t>Violencia contra la mujer.</a:t>
            </a:r>
          </a:p>
          <a:p>
            <a:pPr marL="457200" indent="-457200">
              <a:buFont typeface="+mj-lt"/>
              <a:buAutoNum type="alphaUcPeriod"/>
            </a:pP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46</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777835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47</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323528" y="1412776"/>
            <a:ext cx="7992888" cy="707886"/>
          </a:xfrm>
          <a:prstGeom prst="rect">
            <a:avLst/>
          </a:prstGeom>
          <a:solidFill>
            <a:schemeClr val="tx1"/>
          </a:solidFill>
        </p:spPr>
        <p:txBody>
          <a:bodyPr wrap="square">
            <a:spAutoFit/>
          </a:bodyPr>
          <a:lstStyle/>
          <a:p>
            <a:pPr algn="ctr"/>
            <a:r>
              <a:rPr lang="es-ES" sz="2000" dirty="0">
                <a:solidFill>
                  <a:schemeClr val="bg1"/>
                </a:solidFill>
              </a:rPr>
              <a:t>Según la legislación chilena (Ley N°20.480), un femicidio es el asesinato de una mujer realizado por quien es o ha sido su esposo o conviviente. </a:t>
            </a:r>
            <a:endParaRPr lang="en-US" sz="2000" dirty="0">
              <a:solidFill>
                <a:schemeClr val="bg1"/>
              </a:solidFill>
            </a:endParaRPr>
          </a:p>
        </p:txBody>
      </p:sp>
      <p:sp>
        <p:nvSpPr>
          <p:cNvPr id="3" name="Rectángulo 2"/>
          <p:cNvSpPr/>
          <p:nvPr/>
        </p:nvSpPr>
        <p:spPr>
          <a:xfrm>
            <a:off x="4267200" y="2924944"/>
            <a:ext cx="4572000" cy="1938992"/>
          </a:xfrm>
          <a:prstGeom prst="rect">
            <a:avLst/>
          </a:prstGeom>
          <a:solidFill>
            <a:schemeClr val="tx1"/>
          </a:solidFill>
        </p:spPr>
        <p:txBody>
          <a:bodyPr>
            <a:spAutoFit/>
          </a:bodyPr>
          <a:lstStyle/>
          <a:p>
            <a:pPr algn="ctr"/>
            <a:r>
              <a:rPr lang="es-ES" sz="2000" b="1" u="sng" dirty="0">
                <a:solidFill>
                  <a:schemeClr val="bg1"/>
                </a:solidFill>
              </a:rPr>
              <a:t>Violencia física </a:t>
            </a:r>
            <a:r>
              <a:rPr lang="es-ES" sz="2000" dirty="0">
                <a:solidFill>
                  <a:schemeClr val="bg1"/>
                </a:solidFill>
              </a:rPr>
              <a:t>son todas las formas de agresión a las mujeres que van desde los empujones y zamarreos, tirones de pelo, pellizcos, apretones, golpes de puño y patadas hasta los golpes con objetos y asesinatos.</a:t>
            </a:r>
            <a:endParaRPr lang="en-US" sz="2000" dirty="0">
              <a:solidFill>
                <a:schemeClr val="bg1"/>
              </a:solidFill>
            </a:endParaRPr>
          </a:p>
        </p:txBody>
      </p:sp>
      <p:sp>
        <p:nvSpPr>
          <p:cNvPr id="4" name="Rectángulo 3"/>
          <p:cNvSpPr/>
          <p:nvPr/>
        </p:nvSpPr>
        <p:spPr>
          <a:xfrm>
            <a:off x="323528" y="3738687"/>
            <a:ext cx="3744416" cy="2246769"/>
          </a:xfrm>
          <a:prstGeom prst="rect">
            <a:avLst/>
          </a:prstGeom>
          <a:solidFill>
            <a:schemeClr val="tx1"/>
          </a:solidFill>
        </p:spPr>
        <p:txBody>
          <a:bodyPr wrap="square">
            <a:spAutoFit/>
          </a:bodyPr>
          <a:lstStyle/>
          <a:p>
            <a:pPr algn="ctr"/>
            <a:r>
              <a:rPr lang="es-ES" sz="2000" b="1" u="sng" dirty="0">
                <a:solidFill>
                  <a:schemeClr val="bg1"/>
                </a:solidFill>
              </a:rPr>
              <a:t>Violencia psicológica </a:t>
            </a:r>
            <a:r>
              <a:rPr lang="es-ES" sz="2000" dirty="0">
                <a:solidFill>
                  <a:schemeClr val="bg1"/>
                </a:solidFill>
              </a:rPr>
              <a:t>es cuando se intenta controlar a una mujer mediante amenazas, humillaciones y presión emocional con el propósito de hacerla sentir insegura y sin control sobre su vida y decisiones.</a:t>
            </a:r>
            <a:endParaRPr lang="en-US" sz="2000" dirty="0">
              <a:solidFill>
                <a:schemeClr val="bg1"/>
              </a:solidFill>
            </a:endParaRPr>
          </a:p>
        </p:txBody>
      </p:sp>
    </p:spTree>
    <p:extLst>
      <p:ext uri="{BB962C8B-B14F-4D97-AF65-F5344CB8AC3E}">
        <p14:creationId xmlns:p14="http://schemas.microsoft.com/office/powerpoint/2010/main" val="2147295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48</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2008" y="1028807"/>
            <a:ext cx="4283968" cy="1938992"/>
          </a:xfrm>
          <a:prstGeom prst="rect">
            <a:avLst/>
          </a:prstGeom>
          <a:solidFill>
            <a:schemeClr val="tx1"/>
          </a:solidFill>
        </p:spPr>
        <p:txBody>
          <a:bodyPr wrap="square">
            <a:spAutoFit/>
          </a:bodyPr>
          <a:lstStyle/>
          <a:p>
            <a:pPr algn="just"/>
            <a:r>
              <a:rPr lang="es-ES" sz="2000" b="1" u="sng" dirty="0">
                <a:solidFill>
                  <a:schemeClr val="bg1"/>
                </a:solidFill>
              </a:rPr>
              <a:t>Violencia sexual </a:t>
            </a:r>
            <a:r>
              <a:rPr lang="es-ES" sz="2000" dirty="0">
                <a:solidFill>
                  <a:schemeClr val="bg1"/>
                </a:solidFill>
              </a:rPr>
              <a:t>cuando una mujer es obligada, mediante la fuerza física o amenazas sicológicas, a tener relaciones sexuales o a realizar actos sexuales que le resultan humillantes o degradantes.</a:t>
            </a:r>
            <a:endParaRPr lang="en-US" sz="2000" dirty="0">
              <a:solidFill>
                <a:schemeClr val="bg1"/>
              </a:solidFill>
            </a:endParaRPr>
          </a:p>
        </p:txBody>
      </p:sp>
      <p:sp>
        <p:nvSpPr>
          <p:cNvPr id="3" name="Rectángulo 2"/>
          <p:cNvSpPr/>
          <p:nvPr/>
        </p:nvSpPr>
        <p:spPr>
          <a:xfrm>
            <a:off x="4355976" y="4016056"/>
            <a:ext cx="4572000" cy="2554545"/>
          </a:xfrm>
          <a:prstGeom prst="rect">
            <a:avLst/>
          </a:prstGeom>
          <a:solidFill>
            <a:schemeClr val="tx1"/>
          </a:solidFill>
        </p:spPr>
        <p:txBody>
          <a:bodyPr>
            <a:spAutoFit/>
          </a:bodyPr>
          <a:lstStyle/>
          <a:p>
            <a:pPr algn="just"/>
            <a:r>
              <a:rPr lang="es-ES" sz="2000" b="1" u="sng" dirty="0">
                <a:solidFill>
                  <a:schemeClr val="bg1"/>
                </a:solidFill>
              </a:rPr>
              <a:t>Violencia económica </a:t>
            </a:r>
            <a:r>
              <a:rPr lang="es-ES" sz="2000" dirty="0">
                <a:solidFill>
                  <a:schemeClr val="bg1"/>
                </a:solidFill>
              </a:rPr>
              <a:t>es cuando se intenta controlar a la mujer a través de la entrega del dinero necesario para su mantención personal y/o de las hijas o hijos, o de otras personas que integran la familia. También constituye violencia económica cuando se apropian del dinero que ganó la mujer con su trabajo.</a:t>
            </a:r>
            <a:endParaRPr lang="en-US" sz="2000" dirty="0">
              <a:solidFill>
                <a:schemeClr val="bg1"/>
              </a:solidFill>
            </a:endParaRPr>
          </a:p>
        </p:txBody>
      </p:sp>
      <p:sp>
        <p:nvSpPr>
          <p:cNvPr id="4" name="Rectángulo 3"/>
          <p:cNvSpPr/>
          <p:nvPr/>
        </p:nvSpPr>
        <p:spPr>
          <a:xfrm>
            <a:off x="277866" y="3212976"/>
            <a:ext cx="3600400" cy="3477875"/>
          </a:xfrm>
          <a:prstGeom prst="rect">
            <a:avLst/>
          </a:prstGeom>
          <a:solidFill>
            <a:schemeClr val="tx1"/>
          </a:solidFill>
        </p:spPr>
        <p:txBody>
          <a:bodyPr wrap="square">
            <a:spAutoFit/>
          </a:bodyPr>
          <a:lstStyle/>
          <a:p>
            <a:pPr algn="just"/>
            <a:r>
              <a:rPr lang="es-ES" sz="2000" b="1" u="sng" dirty="0">
                <a:solidFill>
                  <a:schemeClr val="bg1"/>
                </a:solidFill>
              </a:rPr>
              <a:t>Acoso sexual </a:t>
            </a:r>
            <a:r>
              <a:rPr lang="es-ES" sz="2000" dirty="0">
                <a:solidFill>
                  <a:schemeClr val="bg1"/>
                </a:solidFill>
              </a:rPr>
              <a:t>es cuando a una mujer se le exigen favores sexuales a cambio de su permanencia en el trabajo o su condiciona su ascenso o cualquier mejoría laboral. También ocurre en los lugares de estudio, cuando se condicionan notas o pasar de curso a cambio de acceder a las peticiones de un profesor o director.</a:t>
            </a:r>
            <a:endParaRPr lang="en-US" sz="2000" dirty="0">
              <a:solidFill>
                <a:schemeClr val="bg1"/>
              </a:solidFill>
            </a:endParaRPr>
          </a:p>
        </p:txBody>
      </p:sp>
      <p:sp>
        <p:nvSpPr>
          <p:cNvPr id="5" name="Rectángulo 4"/>
          <p:cNvSpPr/>
          <p:nvPr/>
        </p:nvSpPr>
        <p:spPr>
          <a:xfrm>
            <a:off x="4644008" y="1201056"/>
            <a:ext cx="4250995" cy="2554545"/>
          </a:xfrm>
          <a:prstGeom prst="rect">
            <a:avLst/>
          </a:prstGeom>
          <a:solidFill>
            <a:schemeClr val="tx1"/>
          </a:solidFill>
        </p:spPr>
        <p:txBody>
          <a:bodyPr wrap="square">
            <a:spAutoFit/>
          </a:bodyPr>
          <a:lstStyle/>
          <a:p>
            <a:pPr algn="just"/>
            <a:r>
              <a:rPr lang="es-ES" sz="2000" b="1" u="sng" dirty="0">
                <a:solidFill>
                  <a:schemeClr val="bg1"/>
                </a:solidFill>
              </a:rPr>
              <a:t>Hostigamiento</a:t>
            </a:r>
            <a:r>
              <a:rPr lang="es-ES" sz="2000" dirty="0">
                <a:solidFill>
                  <a:schemeClr val="bg1"/>
                </a:solidFill>
              </a:rPr>
              <a:t>. Casi todas las mujeres, de distintas edades y condición social, han sido molestadas y/o agredidas en la calle, en el transporte público e incluso en su trabajo. Con el pretexto de un "piropo" o que la mujer sería atractiva se les dicen groserías, o se justifican "agarrones" y manoseos.</a:t>
            </a:r>
            <a:endParaRPr lang="en-US" sz="2000" dirty="0">
              <a:solidFill>
                <a:schemeClr val="bg1"/>
              </a:solidFill>
            </a:endParaRPr>
          </a:p>
        </p:txBody>
      </p:sp>
    </p:spTree>
    <p:extLst>
      <p:ext uri="{BB962C8B-B14F-4D97-AF65-F5344CB8AC3E}">
        <p14:creationId xmlns:p14="http://schemas.microsoft.com/office/powerpoint/2010/main" val="3844629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UT 3: ENFOQUE DE GÉNERO</a:t>
            </a: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lumMod val="65000"/>
                  </a:schemeClr>
                </a:solidFill>
              </a:rPr>
              <a:t>UT 2: DERECHO PENAL EN DERECHOS HUMANOS Y ROL DE LAS FFAA</a:t>
            </a: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2">
                    <a:lumMod val="40000"/>
                    <a:lumOff val="60000"/>
                  </a:schemeClr>
                </a:solidFill>
              </a:rPr>
              <a:t>UT 1: DERECHOS HUMANOS</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49</a:t>
            </a:fld>
            <a:endParaRPr lang="es-ES" dirty="0">
              <a:solidFill>
                <a:srgbClr val="002060"/>
              </a:solidFill>
            </a:endParaRPr>
          </a:p>
        </p:txBody>
      </p:sp>
      <p:sp>
        <p:nvSpPr>
          <p:cNvPr id="16" name="15 Elipse"/>
          <p:cNvSpPr/>
          <p:nvPr/>
        </p:nvSpPr>
        <p:spPr>
          <a:xfrm>
            <a:off x="5999820" y="-12006"/>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CuadroTexto 6"/>
          <p:cNvSpPr txBox="1"/>
          <p:nvPr/>
        </p:nvSpPr>
        <p:spPr>
          <a:xfrm>
            <a:off x="5857055" y="3680737"/>
            <a:ext cx="598241" cy="369332"/>
          </a:xfrm>
          <a:prstGeom prst="rect">
            <a:avLst/>
          </a:prstGeom>
          <a:noFill/>
        </p:spPr>
        <p:txBody>
          <a:bodyPr wrap="none" rtlCol="0">
            <a:spAutoFit/>
          </a:bodyPr>
          <a:lstStyle/>
          <a:p>
            <a:r>
              <a:rPr lang="es-ES" dirty="0">
                <a:solidFill>
                  <a:schemeClr val="bg1"/>
                </a:solidFill>
              </a:rPr>
              <a:t>2:43</a:t>
            </a:r>
            <a:endParaRPr lang="en-US" dirty="0">
              <a:solidFill>
                <a:schemeClr val="bg1"/>
              </a:solidFill>
            </a:endParaRPr>
          </a:p>
        </p:txBody>
      </p:sp>
      <p:sp>
        <p:nvSpPr>
          <p:cNvPr id="2" name="CuadroTexto 1"/>
          <p:cNvSpPr txBox="1"/>
          <p:nvPr/>
        </p:nvSpPr>
        <p:spPr>
          <a:xfrm>
            <a:off x="3707904" y="3573016"/>
            <a:ext cx="1476686" cy="584775"/>
          </a:xfrm>
          <a:prstGeom prst="rect">
            <a:avLst/>
          </a:prstGeom>
          <a:noFill/>
        </p:spPr>
        <p:txBody>
          <a:bodyPr wrap="none" rtlCol="0">
            <a:spAutoFit/>
          </a:bodyPr>
          <a:lstStyle/>
          <a:p>
            <a:r>
              <a:rPr lang="es-ES" sz="3200" b="1" dirty="0">
                <a:solidFill>
                  <a:schemeClr val="bg1"/>
                </a:solidFill>
                <a:hlinkClick r:id="rId3" action="ppaction://hlinkfile"/>
              </a:rPr>
              <a:t>Vídeo 3</a:t>
            </a:r>
            <a:endParaRPr lang="en-US" sz="3200" b="1" dirty="0">
              <a:solidFill>
                <a:schemeClr val="bg1"/>
              </a:solidFill>
            </a:endParaRPr>
          </a:p>
        </p:txBody>
      </p:sp>
    </p:spTree>
    <p:extLst>
      <p:ext uri="{BB962C8B-B14F-4D97-AF65-F5344CB8AC3E}">
        <p14:creationId xmlns:p14="http://schemas.microsoft.com/office/powerpoint/2010/main" val="138820638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9144</TotalTime>
  <Words>3190</Words>
  <Application>Microsoft Office PowerPoint</Application>
  <PresentationFormat>Presentación en pantalla (4:3)</PresentationFormat>
  <Paragraphs>394</Paragraphs>
  <Slides>49</Slides>
  <Notes>3</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49</vt:i4>
      </vt:variant>
    </vt:vector>
  </HeadingPairs>
  <TitlesOfParts>
    <vt:vector size="53" baseType="lpstr">
      <vt:lpstr>Arial</vt:lpstr>
      <vt:lpstr>Calibri</vt:lpstr>
      <vt:lpstr>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RevolucionUnattended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7347538-4</dc:creator>
  <cp:lastModifiedBy>Blanca Ramírez Torrejon</cp:lastModifiedBy>
  <cp:revision>161</cp:revision>
  <dcterms:created xsi:type="dcterms:W3CDTF">2018-04-03T15:51:23Z</dcterms:created>
  <dcterms:modified xsi:type="dcterms:W3CDTF">2024-06-29T01:32:27Z</dcterms:modified>
</cp:coreProperties>
</file>