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96" r:id="rId1"/>
  </p:sldMasterIdLst>
  <p:notesMasterIdLst>
    <p:notesMasterId r:id="rId41"/>
  </p:notesMasterIdLst>
  <p:handoutMasterIdLst>
    <p:handoutMasterId r:id="rId42"/>
  </p:handoutMasterIdLst>
  <p:sldIdLst>
    <p:sldId id="319" r:id="rId2"/>
    <p:sldId id="339" r:id="rId3"/>
    <p:sldId id="340" r:id="rId4"/>
    <p:sldId id="341" r:id="rId5"/>
    <p:sldId id="342" r:id="rId6"/>
    <p:sldId id="343" r:id="rId7"/>
    <p:sldId id="344" r:id="rId8"/>
    <p:sldId id="345" r:id="rId9"/>
    <p:sldId id="349" r:id="rId10"/>
    <p:sldId id="346" r:id="rId11"/>
    <p:sldId id="348" r:id="rId12"/>
    <p:sldId id="347" r:id="rId13"/>
    <p:sldId id="352" r:id="rId14"/>
    <p:sldId id="351" r:id="rId15"/>
    <p:sldId id="350" r:id="rId16"/>
    <p:sldId id="355" r:id="rId17"/>
    <p:sldId id="354" r:id="rId18"/>
    <p:sldId id="356" r:id="rId19"/>
    <p:sldId id="357" r:id="rId20"/>
    <p:sldId id="353" r:id="rId21"/>
    <p:sldId id="359" r:id="rId22"/>
    <p:sldId id="360" r:id="rId23"/>
    <p:sldId id="322" r:id="rId24"/>
    <p:sldId id="321" r:id="rId25"/>
    <p:sldId id="287" r:id="rId26"/>
    <p:sldId id="306" r:id="rId27"/>
    <p:sldId id="331" r:id="rId28"/>
    <p:sldId id="330" r:id="rId29"/>
    <p:sldId id="329" r:id="rId30"/>
    <p:sldId id="333" r:id="rId31"/>
    <p:sldId id="332" r:id="rId32"/>
    <p:sldId id="328" r:id="rId33"/>
    <p:sldId id="327" r:id="rId34"/>
    <p:sldId id="326" r:id="rId35"/>
    <p:sldId id="325" r:id="rId36"/>
    <p:sldId id="335" r:id="rId37"/>
    <p:sldId id="334" r:id="rId38"/>
    <p:sldId id="338" r:id="rId39"/>
    <p:sldId id="324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D9C36"/>
    <a:srgbClr val="DCE6F2"/>
    <a:srgbClr val="8EB4E3"/>
    <a:srgbClr val="002060"/>
    <a:srgbClr val="00201F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11"/>
    <p:restoredTop sz="94716"/>
  </p:normalViewPr>
  <p:slideViewPr>
    <p:cSldViewPr>
      <p:cViewPr varScale="1">
        <p:scale>
          <a:sx n="64" d="100"/>
          <a:sy n="64" d="100"/>
        </p:scale>
        <p:origin x="131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32BAD4-E4FA-45D4-9D5E-AF6F66CD1AE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560ADE9-CCAF-4AB6-8B7C-C6C074CD6654}">
      <dgm:prSet custT="1"/>
      <dgm:spPr/>
      <dgm:t>
        <a:bodyPr/>
        <a:lstStyle/>
        <a:p>
          <a:pPr algn="just"/>
          <a:r>
            <a:rPr lang="es-ES" sz="1800" b="0" i="0" baseline="0" dirty="0" err="1"/>
            <a:t>É</a:t>
          </a:r>
          <a:r>
            <a:rPr lang="es-ES" sz="1800" dirty="0" err="1"/>
            <a:t>s</a:t>
          </a:r>
          <a:r>
            <a:rPr lang="es-ES" sz="1800" dirty="0"/>
            <a:t> el principal foro en el que los Estados Miembros toman decisiones, y tiene representantes de todos los Estados Miembros de las Naciones Unidas.</a:t>
          </a:r>
          <a:endParaRPr lang="en-US" sz="1800" dirty="0"/>
        </a:p>
      </dgm:t>
    </dgm:pt>
    <dgm:pt modelId="{53557367-ABE5-4912-A36D-3F77F4A05517}" type="parTrans" cxnId="{EF069E80-D5FA-476D-BCB0-61038269CDBF}">
      <dgm:prSet/>
      <dgm:spPr/>
      <dgm:t>
        <a:bodyPr/>
        <a:lstStyle/>
        <a:p>
          <a:endParaRPr lang="en-US"/>
        </a:p>
      </dgm:t>
    </dgm:pt>
    <dgm:pt modelId="{BD8792B3-BDF5-428E-B480-02CFE8220A81}" type="sibTrans" cxnId="{EF069E80-D5FA-476D-BCB0-61038269CDBF}">
      <dgm:prSet/>
      <dgm:spPr/>
      <dgm:t>
        <a:bodyPr/>
        <a:lstStyle/>
        <a:p>
          <a:endParaRPr lang="en-US"/>
        </a:p>
      </dgm:t>
    </dgm:pt>
    <dgm:pt modelId="{12463B99-C404-4314-9328-E6F6BD33E44E}">
      <dgm:prSet custT="1"/>
      <dgm:spPr/>
      <dgm:t>
        <a:bodyPr/>
        <a:lstStyle/>
        <a:p>
          <a:pPr algn="just"/>
          <a:r>
            <a:rPr lang="pt-BR" sz="2000" dirty="0"/>
            <a:t>La </a:t>
          </a:r>
          <a:r>
            <a:rPr lang="pt-BR" sz="2000" dirty="0" err="1"/>
            <a:t>Asamblea</a:t>
          </a:r>
          <a:r>
            <a:rPr lang="pt-BR" sz="2000" dirty="0"/>
            <a:t> General </a:t>
          </a:r>
          <a:r>
            <a:rPr lang="pt-BR" sz="2000" dirty="0" err="1"/>
            <a:t>trabaja</a:t>
          </a:r>
          <a:r>
            <a:rPr lang="pt-BR" sz="2000" dirty="0"/>
            <a:t> mediante comités.</a:t>
          </a:r>
          <a:endParaRPr lang="en-US" sz="2000" dirty="0"/>
        </a:p>
      </dgm:t>
    </dgm:pt>
    <dgm:pt modelId="{2F4F063E-C45F-43BC-97C1-6B6062FCD424}" type="parTrans" cxnId="{5DABA80C-00C3-4A0D-8BBB-5C2B6621AA61}">
      <dgm:prSet/>
      <dgm:spPr/>
      <dgm:t>
        <a:bodyPr/>
        <a:lstStyle/>
        <a:p>
          <a:endParaRPr lang="en-US"/>
        </a:p>
      </dgm:t>
    </dgm:pt>
    <dgm:pt modelId="{5D19F2D2-DBD2-4EFD-934F-5CA8CDCD7F73}" type="sibTrans" cxnId="{5DABA80C-00C3-4A0D-8BBB-5C2B6621AA61}">
      <dgm:prSet/>
      <dgm:spPr/>
      <dgm:t>
        <a:bodyPr/>
        <a:lstStyle/>
        <a:p>
          <a:endParaRPr lang="en-US"/>
        </a:p>
      </dgm:t>
    </dgm:pt>
    <dgm:pt modelId="{6F2E4D8E-2556-4F3C-9953-F2912B016650}">
      <dgm:prSet custT="1"/>
      <dgm:spPr/>
      <dgm:t>
        <a:bodyPr/>
        <a:lstStyle/>
        <a:p>
          <a:pPr algn="just"/>
          <a:r>
            <a:rPr lang="es-ES" sz="1800" dirty="0"/>
            <a:t>Un comité importante para el mantenimiento de la paz es el Comité Especial de Operaciones de Mantenimiento de la Paz (Comité de los Treinta y Cuatro). El Comité de los Treinta y Cuatro examina y recomienda acciones de mantenimiento de la paz y responde ante la Asamblea General a través de la Cuarta Comisión.</a:t>
          </a:r>
          <a:endParaRPr lang="en-US" sz="1800" dirty="0"/>
        </a:p>
      </dgm:t>
    </dgm:pt>
    <dgm:pt modelId="{F1BC76BC-B189-4FBC-BEA3-A8294383B6AF}" type="parTrans" cxnId="{48AB6ADC-9AF9-4922-A2D4-98D92DFF0FCB}">
      <dgm:prSet/>
      <dgm:spPr/>
      <dgm:t>
        <a:bodyPr/>
        <a:lstStyle/>
        <a:p>
          <a:endParaRPr lang="en-US"/>
        </a:p>
      </dgm:t>
    </dgm:pt>
    <dgm:pt modelId="{B8FD9FF0-7BB3-4F65-84AB-D76DA7C9324D}" type="sibTrans" cxnId="{48AB6ADC-9AF9-4922-A2D4-98D92DFF0FCB}">
      <dgm:prSet/>
      <dgm:spPr/>
      <dgm:t>
        <a:bodyPr/>
        <a:lstStyle/>
        <a:p>
          <a:endParaRPr lang="en-US"/>
        </a:p>
      </dgm:t>
    </dgm:pt>
    <dgm:pt modelId="{0AB11A4E-8648-4FA5-8D60-789D7E8515C9}" type="pres">
      <dgm:prSet presAssocID="{9932BAD4-E4FA-45D4-9D5E-AF6F66CD1AEF}" presName="linear" presStyleCnt="0">
        <dgm:presLayoutVars>
          <dgm:animLvl val="lvl"/>
          <dgm:resizeHandles val="exact"/>
        </dgm:presLayoutVars>
      </dgm:prSet>
      <dgm:spPr/>
    </dgm:pt>
    <dgm:pt modelId="{E0C5DC2D-73CB-4A38-9B02-3F26304C19CE}" type="pres">
      <dgm:prSet presAssocID="{9560ADE9-CCAF-4AB6-8B7C-C6C074CD6654}" presName="parentText" presStyleLbl="node1" presStyleIdx="0" presStyleCnt="3" custScaleY="78351">
        <dgm:presLayoutVars>
          <dgm:chMax val="0"/>
          <dgm:bulletEnabled val="1"/>
        </dgm:presLayoutVars>
      </dgm:prSet>
      <dgm:spPr/>
    </dgm:pt>
    <dgm:pt modelId="{7E4FAE3F-9160-4974-BFC6-300D0AD8406C}" type="pres">
      <dgm:prSet presAssocID="{BD8792B3-BDF5-428E-B480-02CFE8220A81}" presName="spacer" presStyleCnt="0"/>
      <dgm:spPr/>
    </dgm:pt>
    <dgm:pt modelId="{8ED8F13C-DDC2-4715-A16C-1D482190B0C2}" type="pres">
      <dgm:prSet presAssocID="{12463B99-C404-4314-9328-E6F6BD33E44E}" presName="parentText" presStyleLbl="node1" presStyleIdx="1" presStyleCnt="3" custScaleY="44469">
        <dgm:presLayoutVars>
          <dgm:chMax val="0"/>
          <dgm:bulletEnabled val="1"/>
        </dgm:presLayoutVars>
      </dgm:prSet>
      <dgm:spPr/>
    </dgm:pt>
    <dgm:pt modelId="{85595FB7-B5C9-4774-BDF1-4DA58061271A}" type="pres">
      <dgm:prSet presAssocID="{5D19F2D2-DBD2-4EFD-934F-5CA8CDCD7F73}" presName="spacer" presStyleCnt="0"/>
      <dgm:spPr/>
    </dgm:pt>
    <dgm:pt modelId="{A06132CB-F1B9-40FA-9688-6F2A22A43B2B}" type="pres">
      <dgm:prSet presAssocID="{6F2E4D8E-2556-4F3C-9953-F2912B01665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5DABA80C-00C3-4A0D-8BBB-5C2B6621AA61}" srcId="{9932BAD4-E4FA-45D4-9D5E-AF6F66CD1AEF}" destId="{12463B99-C404-4314-9328-E6F6BD33E44E}" srcOrd="1" destOrd="0" parTransId="{2F4F063E-C45F-43BC-97C1-6B6062FCD424}" sibTransId="{5D19F2D2-DBD2-4EFD-934F-5CA8CDCD7F73}"/>
    <dgm:cxn modelId="{55A09953-E4C2-48E7-8505-75728CA896D8}" type="presOf" srcId="{9932BAD4-E4FA-45D4-9D5E-AF6F66CD1AEF}" destId="{0AB11A4E-8648-4FA5-8D60-789D7E8515C9}" srcOrd="0" destOrd="0" presId="urn:microsoft.com/office/officeart/2005/8/layout/vList2"/>
    <dgm:cxn modelId="{EF069E80-D5FA-476D-BCB0-61038269CDBF}" srcId="{9932BAD4-E4FA-45D4-9D5E-AF6F66CD1AEF}" destId="{9560ADE9-CCAF-4AB6-8B7C-C6C074CD6654}" srcOrd="0" destOrd="0" parTransId="{53557367-ABE5-4912-A36D-3F77F4A05517}" sibTransId="{BD8792B3-BDF5-428E-B480-02CFE8220A81}"/>
    <dgm:cxn modelId="{EC408C8E-F8F9-4F84-A50D-5C085FFD8AD9}" type="presOf" srcId="{6F2E4D8E-2556-4F3C-9953-F2912B016650}" destId="{A06132CB-F1B9-40FA-9688-6F2A22A43B2B}" srcOrd="0" destOrd="0" presId="urn:microsoft.com/office/officeart/2005/8/layout/vList2"/>
    <dgm:cxn modelId="{48AB6ADC-9AF9-4922-A2D4-98D92DFF0FCB}" srcId="{9932BAD4-E4FA-45D4-9D5E-AF6F66CD1AEF}" destId="{6F2E4D8E-2556-4F3C-9953-F2912B016650}" srcOrd="2" destOrd="0" parTransId="{F1BC76BC-B189-4FBC-BEA3-A8294383B6AF}" sibTransId="{B8FD9FF0-7BB3-4F65-84AB-D76DA7C9324D}"/>
    <dgm:cxn modelId="{C1039CE7-B3A4-4D83-AFE1-CC3E9B96C6F0}" type="presOf" srcId="{12463B99-C404-4314-9328-E6F6BD33E44E}" destId="{8ED8F13C-DDC2-4715-A16C-1D482190B0C2}" srcOrd="0" destOrd="0" presId="urn:microsoft.com/office/officeart/2005/8/layout/vList2"/>
    <dgm:cxn modelId="{6A96E3FD-6997-47BC-98F8-269025DDA7AB}" type="presOf" srcId="{9560ADE9-CCAF-4AB6-8B7C-C6C074CD6654}" destId="{E0C5DC2D-73CB-4A38-9B02-3F26304C19CE}" srcOrd="0" destOrd="0" presId="urn:microsoft.com/office/officeart/2005/8/layout/vList2"/>
    <dgm:cxn modelId="{E92A8E98-7424-4DE3-892E-254FD09F1F9C}" type="presParOf" srcId="{0AB11A4E-8648-4FA5-8D60-789D7E8515C9}" destId="{E0C5DC2D-73CB-4A38-9B02-3F26304C19CE}" srcOrd="0" destOrd="0" presId="urn:microsoft.com/office/officeart/2005/8/layout/vList2"/>
    <dgm:cxn modelId="{C11907B1-3FBE-4E92-869B-F15D5999B68B}" type="presParOf" srcId="{0AB11A4E-8648-4FA5-8D60-789D7E8515C9}" destId="{7E4FAE3F-9160-4974-BFC6-300D0AD8406C}" srcOrd="1" destOrd="0" presId="urn:microsoft.com/office/officeart/2005/8/layout/vList2"/>
    <dgm:cxn modelId="{B0D0253E-40BB-47A1-86EB-A8A8984E0FEF}" type="presParOf" srcId="{0AB11A4E-8648-4FA5-8D60-789D7E8515C9}" destId="{8ED8F13C-DDC2-4715-A16C-1D482190B0C2}" srcOrd="2" destOrd="0" presId="urn:microsoft.com/office/officeart/2005/8/layout/vList2"/>
    <dgm:cxn modelId="{3CE91360-AC58-4276-A043-CC5C818432EF}" type="presParOf" srcId="{0AB11A4E-8648-4FA5-8D60-789D7E8515C9}" destId="{85595FB7-B5C9-4774-BDF1-4DA58061271A}" srcOrd="3" destOrd="0" presId="urn:microsoft.com/office/officeart/2005/8/layout/vList2"/>
    <dgm:cxn modelId="{202EB341-A9B1-491D-AA18-A6675B80965F}" type="presParOf" srcId="{0AB11A4E-8648-4FA5-8D60-789D7E8515C9}" destId="{A06132CB-F1B9-40FA-9688-6F2A22A43B2B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C5DC2D-73CB-4A38-9B02-3F26304C19CE}">
      <dsp:nvSpPr>
        <dsp:cNvPr id="0" name=""/>
        <dsp:cNvSpPr/>
      </dsp:nvSpPr>
      <dsp:spPr>
        <a:xfrm>
          <a:off x="0" y="22497"/>
          <a:ext cx="4572000" cy="186595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b="0" i="0" kern="1200" baseline="0" dirty="0" err="1"/>
            <a:t>É</a:t>
          </a:r>
          <a:r>
            <a:rPr lang="es-ES" sz="1800" kern="1200" dirty="0" err="1"/>
            <a:t>s</a:t>
          </a:r>
          <a:r>
            <a:rPr lang="es-ES" sz="1800" kern="1200" dirty="0"/>
            <a:t> el principal foro en el que los Estados Miembros toman decisiones, y tiene representantes de todos los Estados Miembros de las Naciones Unidas.</a:t>
          </a:r>
          <a:endParaRPr lang="en-US" sz="1800" kern="1200" dirty="0"/>
        </a:p>
      </dsp:txBody>
      <dsp:txXfrm>
        <a:off x="91088" y="113585"/>
        <a:ext cx="4389824" cy="1683780"/>
      </dsp:txXfrm>
    </dsp:sp>
    <dsp:sp modelId="{8ED8F13C-DDC2-4715-A16C-1D482190B0C2}">
      <dsp:nvSpPr>
        <dsp:cNvPr id="0" name=""/>
        <dsp:cNvSpPr/>
      </dsp:nvSpPr>
      <dsp:spPr>
        <a:xfrm>
          <a:off x="0" y="2026694"/>
          <a:ext cx="4572000" cy="10590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/>
            <a:t>La </a:t>
          </a:r>
          <a:r>
            <a:rPr lang="pt-BR" sz="2000" kern="1200" dirty="0" err="1"/>
            <a:t>Asamblea</a:t>
          </a:r>
          <a:r>
            <a:rPr lang="pt-BR" sz="2000" kern="1200" dirty="0"/>
            <a:t> General </a:t>
          </a:r>
          <a:r>
            <a:rPr lang="pt-BR" sz="2000" kern="1200" dirty="0" err="1"/>
            <a:t>trabaja</a:t>
          </a:r>
          <a:r>
            <a:rPr lang="pt-BR" sz="2000" kern="1200" dirty="0"/>
            <a:t> mediante comités.</a:t>
          </a:r>
          <a:endParaRPr lang="en-US" sz="2000" kern="1200" dirty="0"/>
        </a:p>
      </dsp:txBody>
      <dsp:txXfrm>
        <a:off x="51698" y="2078392"/>
        <a:ext cx="4468604" cy="955648"/>
      </dsp:txXfrm>
    </dsp:sp>
    <dsp:sp modelId="{A06132CB-F1B9-40FA-9688-6F2A22A43B2B}">
      <dsp:nvSpPr>
        <dsp:cNvPr id="0" name=""/>
        <dsp:cNvSpPr/>
      </dsp:nvSpPr>
      <dsp:spPr>
        <a:xfrm>
          <a:off x="0" y="3223979"/>
          <a:ext cx="4572000" cy="23815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Un comité importante para el mantenimiento de la paz es el Comité Especial de Operaciones de Mantenimiento de la Paz (Comité de los Treinta y Cuatro). El Comité de los Treinta y Cuatro examina y recomienda acciones de mantenimiento de la paz y responde ante la Asamblea General a través de la Cuarta Comisión.</a:t>
          </a:r>
          <a:endParaRPr lang="en-US" sz="1800" kern="1200" dirty="0"/>
        </a:p>
      </dsp:txBody>
      <dsp:txXfrm>
        <a:off x="116257" y="3340236"/>
        <a:ext cx="4339486" cy="21490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9CC0FC-2BDE-084B-852C-86E1AEAD3E77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3AC4F9-24D2-0145-B7DA-012D79642C0B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05306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9810E5-B9E1-7E45-A0FB-1A55435B13DB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42A593-4382-9548-BCBC-9AFA9F58022B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38981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42A593-4382-9548-BCBC-9AFA9F58022B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240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42A593-4382-9548-BCBC-9AFA9F58022B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455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24B31-ACE0-F547-8C2A-5E53FD9CD1DC}" type="datetime1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61161-F363-4909-B3BA-F2D719A844EB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580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69FE6-3256-724F-A287-3742D15497A5}" type="datetime1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61161-F363-4909-B3BA-F2D719A844EB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377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DDDE-7C8D-4B40-B70F-4C9D569D2491}" type="datetime1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61161-F363-4909-B3BA-F2D719A844EB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523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4C7B3-C942-824B-A87A-343F2FEC0D13}" type="datetime1">
              <a:rPr lang="en-US" smtClean="0"/>
              <a:t>9/29/2022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61161-F363-4909-B3BA-F2D719A844EB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319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D73BB-F4AE-0B41-A7ED-9113B6047745}" type="datetime1">
              <a:rPr lang="en-US" smtClean="0"/>
              <a:t>9/29/2022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61161-F363-4909-B3BA-F2D719A844EB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848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E4255-F5BE-0445-B1B0-8FD43F2E8489}" type="datetime1">
              <a:rPr lang="en-US" smtClean="0"/>
              <a:t>9/29/2022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61161-F363-4909-B3BA-F2D719A844EB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027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93B2-68D1-BC45-A179-00E32D0B48E3}" type="datetime1">
              <a:rPr lang="en-US" smtClean="0"/>
              <a:t>9/29/2022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61161-F363-4909-B3BA-F2D719A844EB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3486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83F7A-29E4-F045-AC12-411FDACB4997}" type="datetime1">
              <a:rPr lang="en-US" smtClean="0"/>
              <a:t>9/29/2022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61161-F363-4909-B3BA-F2D719A844EB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029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9B594-1210-B948-8D31-3B544F5D6C5B}" type="datetime1">
              <a:rPr lang="en-US" smtClean="0"/>
              <a:t>9/29/2022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61161-F363-4909-B3BA-F2D719A844EB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9288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FE951-9F77-0E47-911C-86FD149859FA}" type="datetime1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61161-F363-4909-B3BA-F2D719A844EB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636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691BD-A017-2F4A-8C9F-18B6D335A2E7}" type="datetime1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61161-F363-4909-B3BA-F2D719A844EB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444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0D2E31-5621-F547-819F-82E55C0B7381}" type="datetime1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61161-F363-4909-B3BA-F2D719A844EB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41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st12PMiFg4Y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image" Target="../media/image2.jpeg"/><Relationship Id="rId7" Type="http://schemas.openxmlformats.org/officeDocument/2006/relationships/image" Target="../media/image8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10" Type="http://schemas.openxmlformats.org/officeDocument/2006/relationships/image" Target="../media/image11.emf"/><Relationship Id="rId4" Type="http://schemas.openxmlformats.org/officeDocument/2006/relationships/image" Target="../media/image5.emf"/><Relationship Id="rId9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emf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2.jpe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14.emf"/><Relationship Id="rId9" Type="http://schemas.microsoft.com/office/2007/relationships/diagramDrawing" Target="../diagrams/drawing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emf"/><Relationship Id="rId4" Type="http://schemas.openxmlformats.org/officeDocument/2006/relationships/image" Target="../media/image16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emf"/><Relationship Id="rId4" Type="http://schemas.openxmlformats.org/officeDocument/2006/relationships/image" Target="../media/image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12 Conector recto"/>
          <p:cNvCxnSpPr/>
          <p:nvPr/>
        </p:nvCxnSpPr>
        <p:spPr>
          <a:xfrm>
            <a:off x="3635896" y="522886"/>
            <a:ext cx="4507281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9030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CuadroTexto"/>
          <p:cNvSpPr txBox="1"/>
          <p:nvPr/>
        </p:nvSpPr>
        <p:spPr>
          <a:xfrm>
            <a:off x="3700614" y="173971"/>
            <a:ext cx="4442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>
                <a:solidFill>
                  <a:srgbClr val="4F81BD">
                    <a:lumMod val="75000"/>
                  </a:srgb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pic>
        <p:nvPicPr>
          <p:cNvPr id="16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798" y="1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1 Título">
            <a:extLst>
              <a:ext uri="{FF2B5EF4-FFF2-40B4-BE49-F238E27FC236}">
                <a16:creationId xmlns:a16="http://schemas.microsoft.com/office/drawing/2014/main" id="{6B40D195-8D1D-47F6-BBC5-D769C72A5D43}"/>
              </a:ext>
            </a:extLst>
          </p:cNvPr>
          <p:cNvSpPr txBox="1">
            <a:spLocks/>
          </p:cNvSpPr>
          <p:nvPr/>
        </p:nvSpPr>
        <p:spPr>
          <a:xfrm>
            <a:off x="2558151" y="2902554"/>
            <a:ext cx="6445717" cy="15121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s-CL" sz="2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</a:br>
            <a:endParaRPr lang="es-CL" sz="24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771800" y="2092754"/>
            <a:ext cx="62320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t-BR" sz="3200" b="0" i="1" u="sng" strike="noStrike" baseline="0" dirty="0">
              <a:solidFill>
                <a:schemeClr val="accent1"/>
              </a:solidFill>
            </a:endParaRPr>
          </a:p>
          <a:p>
            <a:pPr algn="just"/>
            <a:r>
              <a:rPr lang="es-ES" sz="3200" b="0" i="1" u="sng" strike="noStrike" baseline="0" dirty="0">
                <a:solidFill>
                  <a:schemeClr val="accent1"/>
                </a:solidFill>
              </a:rPr>
              <a:t> El mantenimiento de la paz de las Naciones Unidas y sus Principios</a:t>
            </a:r>
            <a:endParaRPr lang="pt-BR" sz="3200" i="1" u="sng" dirty="0">
              <a:solidFill>
                <a:schemeClr val="accent1"/>
              </a:solidFill>
            </a:endParaRPr>
          </a:p>
        </p:txBody>
      </p:sp>
      <p:sp>
        <p:nvSpPr>
          <p:cNvPr id="12" name="1 Título">
            <a:extLst>
              <a:ext uri="{FF2B5EF4-FFF2-40B4-BE49-F238E27FC236}">
                <a16:creationId xmlns:a16="http://schemas.microsoft.com/office/drawing/2014/main" id="{776E9949-73CD-4427-B0E0-7D62946A1668}"/>
              </a:ext>
            </a:extLst>
          </p:cNvPr>
          <p:cNvSpPr txBox="1">
            <a:spLocks/>
          </p:cNvSpPr>
          <p:nvPr/>
        </p:nvSpPr>
        <p:spPr>
          <a:xfrm>
            <a:off x="5555134" y="6266984"/>
            <a:ext cx="3625378" cy="1863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May Francisco Hamilton de Sousa Junior</a:t>
            </a:r>
            <a:endParaRPr lang="es-CL" sz="8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8" name="16 CuadroTexto">
            <a:extLst>
              <a:ext uri="{FF2B5EF4-FFF2-40B4-BE49-F238E27FC236}">
                <a16:creationId xmlns:a16="http://schemas.microsoft.com/office/drawing/2014/main" id="{53BA5C12-2406-46A1-8BBD-81BD54F7A856}"/>
              </a:ext>
            </a:extLst>
          </p:cNvPr>
          <p:cNvSpPr txBox="1"/>
          <p:nvPr/>
        </p:nvSpPr>
        <p:spPr>
          <a:xfrm>
            <a:off x="-25400" y="0"/>
            <a:ext cx="2771800" cy="69865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r>
              <a:rPr lang="es-CL" sz="1600" dirty="0">
                <a:solidFill>
                  <a:srgbClr val="FF0000"/>
                </a:solidFill>
                <a:latin typeface="Arial Black" panose="020B0A04020102020204" pitchFamily="34" charset="0"/>
              </a:rPr>
              <a:t>Temario: </a:t>
            </a: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Aprendizajes esperados</a:t>
            </a: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Introducción</a:t>
            </a: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 err="1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Dessarrollo</a:t>
            </a: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es-CL" sz="16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4.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Conclusión</a:t>
            </a: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48768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3F5AA-DE0E-4814-A4D4-2328F28648D0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3" name="12 Conector recto"/>
          <p:cNvCxnSpPr/>
          <p:nvPr/>
        </p:nvCxnSpPr>
        <p:spPr>
          <a:xfrm>
            <a:off x="3635896" y="522886"/>
            <a:ext cx="4507281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9030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CuadroTexto"/>
          <p:cNvSpPr txBox="1"/>
          <p:nvPr/>
        </p:nvSpPr>
        <p:spPr>
          <a:xfrm>
            <a:off x="3700614" y="173971"/>
            <a:ext cx="4442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>
                <a:solidFill>
                  <a:srgbClr val="4F81BD">
                    <a:lumMod val="75000"/>
                  </a:srgb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pic>
        <p:nvPicPr>
          <p:cNvPr id="16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798" y="1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1 Título">
            <a:extLst>
              <a:ext uri="{FF2B5EF4-FFF2-40B4-BE49-F238E27FC236}">
                <a16:creationId xmlns:a16="http://schemas.microsoft.com/office/drawing/2014/main" id="{6B40D195-8D1D-47F6-BBC5-D769C72A5D43}"/>
              </a:ext>
            </a:extLst>
          </p:cNvPr>
          <p:cNvSpPr txBox="1">
            <a:spLocks/>
          </p:cNvSpPr>
          <p:nvPr/>
        </p:nvSpPr>
        <p:spPr>
          <a:xfrm>
            <a:off x="2558151" y="2902554"/>
            <a:ext cx="6445717" cy="15121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s-CL" sz="2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</a:br>
            <a:endParaRPr lang="es-CL" sz="24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1 Título">
            <a:extLst>
              <a:ext uri="{FF2B5EF4-FFF2-40B4-BE49-F238E27FC236}">
                <a16:creationId xmlns:a16="http://schemas.microsoft.com/office/drawing/2014/main" id="{776E9949-73CD-4427-B0E0-7D62946A1668}"/>
              </a:ext>
            </a:extLst>
          </p:cNvPr>
          <p:cNvSpPr txBox="1">
            <a:spLocks/>
          </p:cNvSpPr>
          <p:nvPr/>
        </p:nvSpPr>
        <p:spPr>
          <a:xfrm>
            <a:off x="5555134" y="6266984"/>
            <a:ext cx="3625378" cy="1863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May Francisco Hamilton de Sousa Junior</a:t>
            </a:r>
            <a:endParaRPr lang="es-CL" sz="8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-25400" y="0"/>
            <a:ext cx="2771800" cy="723274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r>
              <a:rPr lang="es-CL" sz="16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Temario: </a:t>
            </a: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>
                <a:solidFill>
                  <a:srgbClr val="FF0000"/>
                </a:solidFill>
                <a:latin typeface="Arial Black" panose="020B0A04020102020204" pitchFamily="34" charset="0"/>
              </a:rPr>
              <a:t>Aprendizajes esperados</a:t>
            </a: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Introducción</a:t>
            </a: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 err="1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Dessarrollo</a:t>
            </a: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es-CL" sz="16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4.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Conclusión</a:t>
            </a: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32B682B5-97BA-884C-DBAE-BC31B105AB52}"/>
              </a:ext>
            </a:extLst>
          </p:cNvPr>
          <p:cNvSpPr txBox="1"/>
          <p:nvPr/>
        </p:nvSpPr>
        <p:spPr>
          <a:xfrm>
            <a:off x="2886840" y="1061904"/>
            <a:ext cx="6105785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pt-BR" sz="2200" b="0" i="0" u="none" strike="noStrike" baseline="0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 algn="just"/>
            <a:r>
              <a:rPr lang="es-ES" sz="2200" b="0" i="0" u="none" strike="noStrike" baseline="0" dirty="0">
                <a:solidFill>
                  <a:schemeClr val="accent1"/>
                </a:solidFill>
                <a:latin typeface="Century Gothic" panose="020B0502020202020204" pitchFamily="34" charset="0"/>
              </a:rPr>
              <a:t>1. Explicar las Naciones Unidas y su propósito</a:t>
            </a:r>
          </a:p>
          <a:p>
            <a:pPr algn="just"/>
            <a:r>
              <a:rPr lang="es-ES" sz="2200" b="0" i="0" u="none" strike="noStrike" baseline="0" dirty="0">
                <a:solidFill>
                  <a:schemeClr val="accent1"/>
                </a:solidFill>
                <a:latin typeface="Century Gothic" panose="020B0502020202020204" pitchFamily="34" charset="0"/>
              </a:rPr>
              <a:t>2. Reconocer la Carta de las Naciones Unidas como documento rector</a:t>
            </a:r>
          </a:p>
          <a:p>
            <a:pPr algn="just"/>
            <a:r>
              <a:rPr lang="es-ES" sz="2200" b="0" i="0" u="none" strike="noStrike" baseline="0" dirty="0">
                <a:solidFill>
                  <a:schemeClr val="accent1"/>
                </a:solidFill>
                <a:latin typeface="Century Gothic" panose="020B0502020202020204" pitchFamily="34" charset="0"/>
              </a:rPr>
              <a:t>3. Enumerar los órganos principales involucrados en el mantenimiento de la paz de las Naciones Unidas</a:t>
            </a:r>
          </a:p>
          <a:p>
            <a:pPr algn="just"/>
            <a:r>
              <a:rPr lang="es-ES" sz="2200" dirty="0">
                <a:solidFill>
                  <a:schemeClr val="accent1"/>
                </a:solidFill>
                <a:latin typeface="Century Gothic" panose="020B0502020202020204" pitchFamily="34" charset="0"/>
              </a:rPr>
              <a:t>4. </a:t>
            </a:r>
            <a:r>
              <a:rPr lang="es-ES" sz="2200" b="0" i="0" u="none" strike="noStrike" baseline="0" dirty="0">
                <a:solidFill>
                  <a:schemeClr val="accent1"/>
                </a:solidFill>
                <a:latin typeface="Century Gothic" panose="020B0502020202020204" pitchFamily="34" charset="0"/>
              </a:rPr>
              <a:t>Enumerar los departamentos que participan activamente en la labor de mantenimiento de la paz de las Naciones Unidas</a:t>
            </a:r>
          </a:p>
          <a:p>
            <a:pPr algn="just"/>
            <a:r>
              <a:rPr lang="es-ES" sz="2200" dirty="0">
                <a:solidFill>
                  <a:schemeClr val="accent1"/>
                </a:solidFill>
                <a:latin typeface="Century Gothic" panose="020B0502020202020204" pitchFamily="34" charset="0"/>
              </a:rPr>
              <a:t>5. </a:t>
            </a:r>
            <a:r>
              <a:rPr lang="es-ES" sz="2200" b="0" i="0" u="none" strike="noStrike" baseline="0" dirty="0">
                <a:solidFill>
                  <a:schemeClr val="accent1"/>
                </a:solidFill>
                <a:latin typeface="Century Gothic" panose="020B0502020202020204" pitchFamily="34" charset="0"/>
              </a:rPr>
              <a:t>Describir los tres niveles de autoridad para la toma de decisiones en el mantenimiento de la paz de las Naciones Unidas</a:t>
            </a:r>
          </a:p>
        </p:txBody>
      </p:sp>
    </p:spTree>
    <p:extLst>
      <p:ext uri="{BB962C8B-B14F-4D97-AF65-F5344CB8AC3E}">
        <p14:creationId xmlns:p14="http://schemas.microsoft.com/office/powerpoint/2010/main" val="30242755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3F5AA-DE0E-4814-A4D4-2328F28648D0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3" name="12 Conector recto"/>
          <p:cNvCxnSpPr/>
          <p:nvPr/>
        </p:nvCxnSpPr>
        <p:spPr>
          <a:xfrm>
            <a:off x="3635896" y="522886"/>
            <a:ext cx="4507281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9030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CuadroTexto"/>
          <p:cNvSpPr txBox="1"/>
          <p:nvPr/>
        </p:nvSpPr>
        <p:spPr>
          <a:xfrm>
            <a:off x="3700614" y="173971"/>
            <a:ext cx="4442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>
                <a:solidFill>
                  <a:srgbClr val="4F81BD">
                    <a:lumMod val="75000"/>
                  </a:srgb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pic>
        <p:nvPicPr>
          <p:cNvPr id="16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798" y="1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1 Título">
            <a:extLst>
              <a:ext uri="{FF2B5EF4-FFF2-40B4-BE49-F238E27FC236}">
                <a16:creationId xmlns:a16="http://schemas.microsoft.com/office/drawing/2014/main" id="{6B40D195-8D1D-47F6-BBC5-D769C72A5D43}"/>
              </a:ext>
            </a:extLst>
          </p:cNvPr>
          <p:cNvSpPr txBox="1">
            <a:spLocks/>
          </p:cNvSpPr>
          <p:nvPr/>
        </p:nvSpPr>
        <p:spPr>
          <a:xfrm>
            <a:off x="2558151" y="2902554"/>
            <a:ext cx="6445717" cy="15121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s-CL" sz="2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</a:br>
            <a:endParaRPr lang="es-CL" sz="24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955475" y="1182932"/>
            <a:ext cx="6048393" cy="29560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sz="30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¿Que </a:t>
            </a:r>
            <a:r>
              <a:rPr lang="pt-BR" sz="3000" dirty="0" err="1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hacen</a:t>
            </a:r>
            <a:r>
              <a:rPr lang="pt-BR" sz="30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es-ES" sz="30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las Naciones Unidas </a:t>
            </a:r>
            <a:r>
              <a:rPr lang="pt-BR" sz="30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?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sz="30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¿</a:t>
            </a:r>
            <a:r>
              <a:rPr lang="pt-BR" sz="3000" dirty="0" err="1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Quien</a:t>
            </a:r>
            <a:r>
              <a:rPr lang="pt-BR" sz="30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pt-BR" sz="3000" dirty="0" err="1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son</a:t>
            </a:r>
            <a:r>
              <a:rPr lang="pt-BR" sz="30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es-ES" sz="30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las Naciones Unidas </a:t>
            </a:r>
            <a:r>
              <a:rPr lang="pt-BR" sz="30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?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pt-BR" sz="30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16 CuadroTexto">
            <a:extLst>
              <a:ext uri="{FF2B5EF4-FFF2-40B4-BE49-F238E27FC236}">
                <a16:creationId xmlns:a16="http://schemas.microsoft.com/office/drawing/2014/main" id="{535FAA6B-4521-4FF4-89F2-3D8B93EB900D}"/>
              </a:ext>
            </a:extLst>
          </p:cNvPr>
          <p:cNvSpPr txBox="1"/>
          <p:nvPr/>
        </p:nvSpPr>
        <p:spPr>
          <a:xfrm>
            <a:off x="-25400" y="0"/>
            <a:ext cx="2771800" cy="723274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r>
              <a:rPr lang="es-CL" sz="16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Temario: </a:t>
            </a: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Aprendizajes esperados</a:t>
            </a: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>
                <a:solidFill>
                  <a:srgbClr val="FF0000"/>
                </a:solidFill>
                <a:latin typeface="Arial Black" panose="020B0A04020102020204" pitchFamily="34" charset="0"/>
              </a:rPr>
              <a:t>Introducción</a:t>
            </a: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 err="1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Dessarrollo</a:t>
            </a: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es-CL" sz="16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4.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Conclusión</a:t>
            </a: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6559EC60-DDAA-0CEE-1E84-2E3D906EED9B}"/>
              </a:ext>
            </a:extLst>
          </p:cNvPr>
          <p:cNvSpPr txBox="1"/>
          <p:nvPr/>
        </p:nvSpPr>
        <p:spPr>
          <a:xfrm>
            <a:off x="3686873" y="5609041"/>
            <a:ext cx="461697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>
                <a:hlinkClick r:id="rId4"/>
              </a:rPr>
              <a:t>https://www.youtube.com/watch?v=st12PMiFg4Y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93336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400" y="16496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8"/>
          <p:cNvSpPr txBox="1"/>
          <p:nvPr/>
        </p:nvSpPr>
        <p:spPr>
          <a:xfrm>
            <a:off x="3563626" y="-66403"/>
            <a:ext cx="4876800" cy="1079211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2400" b="1" i="0" u="none" strike="noStrike" baseline="0" dirty="0">
                <a:solidFill>
                  <a:srgbClr val="001F5F"/>
                </a:solidFill>
                <a:latin typeface="Century Gothic" panose="020B0502020202020204" pitchFamily="34" charset="0"/>
              </a:rPr>
              <a:t>1. Presentación de las Naciones Unidas</a:t>
            </a:r>
            <a:endParaRPr lang="en-US" sz="3200" spc="600" dirty="0">
              <a:solidFill>
                <a:schemeClr val="accent1">
                  <a:lumMod val="75000"/>
                </a:schemeClr>
              </a:solidFill>
              <a:latin typeface="+mj-lt"/>
              <a:ea typeface="Calibri"/>
              <a:cs typeface="Times New Roman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3424461" y="89391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038DDC5B-713D-4ACC-B39D-368D74E68DBF}"/>
              </a:ext>
            </a:extLst>
          </p:cNvPr>
          <p:cNvSpPr txBox="1"/>
          <p:nvPr/>
        </p:nvSpPr>
        <p:spPr>
          <a:xfrm>
            <a:off x="2803224" y="1355495"/>
            <a:ext cx="639760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¿Como </a:t>
            </a:r>
            <a:r>
              <a:rPr lang="pt-BR" sz="2400" dirty="0" err="1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son</a:t>
            </a:r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pt-BR" sz="2400" dirty="0" err="1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los</a:t>
            </a:r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 conflitos </a:t>
            </a:r>
            <a:r>
              <a:rPr lang="pt-BR" sz="2400" dirty="0" err="1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hoy</a:t>
            </a:r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 em dia</a:t>
            </a:r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?</a:t>
            </a:r>
          </a:p>
        </p:txBody>
      </p:sp>
      <p:sp>
        <p:nvSpPr>
          <p:cNvPr id="3" name="Seta: para Baixo 2">
            <a:extLst>
              <a:ext uri="{FF2B5EF4-FFF2-40B4-BE49-F238E27FC236}">
                <a16:creationId xmlns:a16="http://schemas.microsoft.com/office/drawing/2014/main" id="{3A6B5BDB-9768-4928-AD97-9A17A527563C}"/>
              </a:ext>
            </a:extLst>
          </p:cNvPr>
          <p:cNvSpPr/>
          <p:nvPr/>
        </p:nvSpPr>
        <p:spPr>
          <a:xfrm>
            <a:off x="5791200" y="1838945"/>
            <a:ext cx="210824" cy="4183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D4A23762-70C2-450A-9AA5-58FBDBC8B651}"/>
              </a:ext>
            </a:extLst>
          </p:cNvPr>
          <p:cNvSpPr txBox="1"/>
          <p:nvPr/>
        </p:nvSpPr>
        <p:spPr>
          <a:xfrm>
            <a:off x="2928080" y="2257295"/>
            <a:ext cx="61722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rgbClr val="FF0000"/>
                </a:solidFill>
              </a:rPr>
              <a:t>Los conflictos violentos son devastadores</a:t>
            </a:r>
          </a:p>
        </p:txBody>
      </p:sp>
      <p:sp>
        <p:nvSpPr>
          <p:cNvPr id="27" name="16 CuadroTexto">
            <a:extLst>
              <a:ext uri="{FF2B5EF4-FFF2-40B4-BE49-F238E27FC236}">
                <a16:creationId xmlns:a16="http://schemas.microsoft.com/office/drawing/2014/main" id="{1E2519B0-FADF-4C1A-B964-9FF25649027E}"/>
              </a:ext>
            </a:extLst>
          </p:cNvPr>
          <p:cNvSpPr txBox="1"/>
          <p:nvPr/>
        </p:nvSpPr>
        <p:spPr>
          <a:xfrm>
            <a:off x="-25401" y="-3748"/>
            <a:ext cx="2771800" cy="723274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es-CL" sz="16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Temario: </a:t>
            </a: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Aprendizajes esperados</a:t>
            </a: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Introducción</a:t>
            </a: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Dessarrollo</a:t>
            </a:r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es-CL" sz="16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4.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Conclusión</a:t>
            </a: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8E1C88B-739E-5882-87DC-D77C48919BA9}"/>
              </a:ext>
            </a:extLst>
          </p:cNvPr>
          <p:cNvSpPr txBox="1"/>
          <p:nvPr/>
        </p:nvSpPr>
        <p:spPr>
          <a:xfrm>
            <a:off x="2697812" y="3177428"/>
            <a:ext cx="639760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000" dirty="0"/>
              <a:t>	Pueden producirse entre países (conflicto interestatal) o dentro de un país (conflicto </a:t>
            </a:r>
            <a:r>
              <a:rPr lang="es-ES" sz="2000" dirty="0" err="1"/>
              <a:t>intraestatal</a:t>
            </a:r>
            <a:r>
              <a:rPr lang="es-ES" sz="2000" dirty="0"/>
              <a:t>).</a:t>
            </a:r>
          </a:p>
          <a:p>
            <a:pPr algn="just"/>
            <a:r>
              <a:rPr lang="es-ES" sz="2000" dirty="0"/>
              <a:t>	Tienen consecuencias negativas: ▪ Bajas y pérdida de vidas humanas, incluidos civiles como objetivos indirectos y directos ▪ Bienes, terrenos y edificios dañados y destruidos ▪ Sufrimiento humano y desplazamiento de personas ▪ Crisis humanitarias, incluida la falta de alimentos, refugio y atención médica…….</a:t>
            </a:r>
            <a:endParaRPr lang="pt-BR" sz="2000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D73B2750-686C-D51F-EACA-51F518961741}"/>
              </a:ext>
            </a:extLst>
          </p:cNvPr>
          <p:cNvSpPr txBox="1"/>
          <p:nvPr/>
        </p:nvSpPr>
        <p:spPr>
          <a:xfrm rot="20691787">
            <a:off x="72723" y="2689897"/>
            <a:ext cx="898254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4800" dirty="0">
                <a:highlight>
                  <a:srgbClr val="FFFF00"/>
                </a:highlight>
              </a:rPr>
              <a:t>Los conflictos violentos afectan a la generación actual y a las generaciones venideras.</a:t>
            </a:r>
            <a:endParaRPr lang="pt-BR" sz="48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38977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" grpId="0" animBg="1"/>
      <p:bldP spid="26" grpId="0"/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67262B4D-FB6C-4F28-E73A-86CB7414B2A4}"/>
              </a:ext>
            </a:extLst>
          </p:cNvPr>
          <p:cNvSpPr txBox="1"/>
          <p:nvPr/>
        </p:nvSpPr>
        <p:spPr>
          <a:xfrm>
            <a:off x="2299235" y="283911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b="1" i="0" u="none" strike="noStrike" baseline="0" dirty="0" err="1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Las</a:t>
            </a:r>
            <a:r>
              <a:rPr lang="pt-BR" sz="2800" b="1" i="0" u="none" strike="noStrike" baseline="0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pt-BR" sz="2800" b="1" i="0" u="none" strike="noStrike" baseline="0" dirty="0" err="1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Naciones</a:t>
            </a:r>
            <a:r>
              <a:rPr lang="pt-BR" sz="2800" b="1" i="0" u="none" strike="noStrike" baseline="0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 Unidas</a:t>
            </a:r>
            <a:endParaRPr lang="pt-BR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383AC45-2F60-3E85-D80A-1A3E6927FC39}"/>
              </a:ext>
            </a:extLst>
          </p:cNvPr>
          <p:cNvSpPr txBox="1"/>
          <p:nvPr/>
        </p:nvSpPr>
        <p:spPr>
          <a:xfrm>
            <a:off x="657200" y="1880320"/>
            <a:ext cx="8001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BR" sz="2400" b="0" i="0" u="none" strike="noStrike" baseline="0" dirty="0">
                <a:solidFill>
                  <a:srgbClr val="000000"/>
                </a:solidFill>
              </a:rPr>
              <a:t>	</a:t>
            </a:r>
            <a:r>
              <a:rPr lang="pt-BR" sz="2400" b="0" i="0" u="none" strike="noStrike" baseline="0" dirty="0" err="1">
                <a:solidFill>
                  <a:srgbClr val="000000"/>
                </a:solidFill>
              </a:rPr>
              <a:t>Organización</a:t>
            </a:r>
            <a:r>
              <a:rPr lang="pt-BR" sz="2400" b="0" i="0" u="none" strike="noStrike" baseline="0" dirty="0">
                <a:solidFill>
                  <a:srgbClr val="000000"/>
                </a:solidFill>
              </a:rPr>
              <a:t> internacional de carácter universal e imparcial; </a:t>
            </a:r>
          </a:p>
          <a:p>
            <a:pPr algn="just"/>
            <a:r>
              <a:rPr lang="es-ES" sz="2400" dirty="0">
                <a:solidFill>
                  <a:srgbClr val="000000"/>
                </a:solidFill>
              </a:rPr>
              <a:t>	</a:t>
            </a:r>
            <a:r>
              <a:rPr lang="es-ES" sz="2400" b="0" i="0" u="none" strike="noStrike" baseline="0" dirty="0">
                <a:solidFill>
                  <a:srgbClr val="000000"/>
                </a:solidFill>
              </a:rPr>
              <a:t>Fundada en 1945 tras la Segunda Guerra Mundial; </a:t>
            </a:r>
          </a:p>
          <a:p>
            <a:pPr algn="just"/>
            <a:r>
              <a:rPr lang="es-ES" sz="2400" dirty="0">
                <a:solidFill>
                  <a:srgbClr val="000000"/>
                </a:solidFill>
              </a:rPr>
              <a:t>	</a:t>
            </a:r>
            <a:r>
              <a:rPr lang="es-ES" sz="2400" b="0" i="0" u="none" strike="noStrike" baseline="0" dirty="0">
                <a:solidFill>
                  <a:srgbClr val="000000"/>
                </a:solidFill>
              </a:rPr>
              <a:t>Resuelta “[…] a preservar a las generaciones venideras del flagelo de la guerra […]” (Preámbulo de la Carta de las Naciones Unidas).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E360377F-FDF0-8531-DC1D-F37687FD82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1364" y="4343400"/>
            <a:ext cx="3158914" cy="2024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918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F4DBEEE-DBD0-EBF6-1910-15A77633EBBB}"/>
              </a:ext>
            </a:extLst>
          </p:cNvPr>
          <p:cNvSpPr txBox="1"/>
          <p:nvPr/>
        </p:nvSpPr>
        <p:spPr>
          <a:xfrm>
            <a:off x="304800" y="1582340"/>
            <a:ext cx="8839200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400" dirty="0"/>
              <a:t>	En 1945, las Naciones Unidas estaban integradas por </a:t>
            </a:r>
            <a:r>
              <a:rPr lang="es-ES" sz="2400" dirty="0">
                <a:solidFill>
                  <a:srgbClr val="FF0000"/>
                </a:solidFill>
              </a:rPr>
              <a:t>51 Estados Miembros originales</a:t>
            </a:r>
            <a:r>
              <a:rPr lang="es-ES" sz="2400" dirty="0"/>
              <a:t>. Actualmente hay </a:t>
            </a:r>
            <a:r>
              <a:rPr lang="es-ES" sz="2400" dirty="0">
                <a:solidFill>
                  <a:srgbClr val="FF0000"/>
                </a:solidFill>
              </a:rPr>
              <a:t>193 Estados </a:t>
            </a:r>
            <a:r>
              <a:rPr lang="es-ES" sz="2400" dirty="0"/>
              <a:t>Miembros, que constituyen la gran mayoría de los Estados soberanos reconocidos. </a:t>
            </a:r>
          </a:p>
          <a:p>
            <a:pPr algn="just"/>
            <a:r>
              <a:rPr lang="es-ES" sz="2400" dirty="0"/>
              <a:t>	Las Naciones Unidas son una organización internacional </a:t>
            </a:r>
            <a:r>
              <a:rPr lang="es-ES" sz="2400" dirty="0">
                <a:solidFill>
                  <a:srgbClr val="FF0000"/>
                </a:solidFill>
              </a:rPr>
              <a:t>singular.</a:t>
            </a:r>
            <a:r>
              <a:rPr lang="es-ES" sz="2400" dirty="0"/>
              <a:t> Todos los Estados Miembros se reúnen para tratar problemas comunes y decidir sobre cuestiones importantes mediante votación. </a:t>
            </a:r>
          </a:p>
          <a:p>
            <a:pPr algn="just"/>
            <a:r>
              <a:rPr lang="es-ES" sz="2400" dirty="0"/>
              <a:t>	Las Naciones Unidas son una </a:t>
            </a:r>
            <a:r>
              <a:rPr lang="es-ES" sz="2400" dirty="0">
                <a:solidFill>
                  <a:srgbClr val="FF0000"/>
                </a:solidFill>
              </a:rPr>
              <a:t>organización imparcial</a:t>
            </a:r>
            <a:r>
              <a:rPr lang="es-ES" sz="2400" dirty="0"/>
              <a:t>, lo que significa que </a:t>
            </a:r>
            <a:r>
              <a:rPr lang="es-ES" sz="2400" dirty="0">
                <a:solidFill>
                  <a:srgbClr val="FF0000"/>
                </a:solidFill>
              </a:rPr>
              <a:t>no toma partido</a:t>
            </a:r>
            <a:r>
              <a:rPr lang="es-ES" sz="2400" dirty="0"/>
              <a:t>. Asimismo, tienen </a:t>
            </a:r>
            <a:r>
              <a:rPr lang="es-ES" sz="2400" dirty="0">
                <a:solidFill>
                  <a:srgbClr val="FF0000"/>
                </a:solidFill>
              </a:rPr>
              <a:t>carácter universal</a:t>
            </a:r>
            <a:r>
              <a:rPr lang="es-ES" sz="2400" dirty="0"/>
              <a:t>. Los Miembros son casi todos los países del planeta. Ser universal significa ser inclusivo. </a:t>
            </a:r>
          </a:p>
          <a:p>
            <a:pPr algn="just"/>
            <a:r>
              <a:rPr lang="es-ES" sz="2400" dirty="0"/>
              <a:t>	La </a:t>
            </a:r>
            <a:r>
              <a:rPr lang="es-ES" sz="2400" dirty="0">
                <a:solidFill>
                  <a:srgbClr val="FF0000"/>
                </a:solidFill>
              </a:rPr>
              <a:t>imparcialidad y universalidad hacen que las Naciones Unidas sean una organización legítima y creíble</a:t>
            </a:r>
            <a:r>
              <a:rPr lang="es-ES" sz="2400" dirty="0"/>
              <a:t>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4948791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8CCB72D-77AE-6F3C-EDA3-D1AC4B1C6C26}"/>
              </a:ext>
            </a:extLst>
          </p:cNvPr>
          <p:cNvSpPr txBox="1"/>
          <p:nvPr/>
        </p:nvSpPr>
        <p:spPr>
          <a:xfrm>
            <a:off x="1752600" y="283911"/>
            <a:ext cx="570176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800" b="0" i="0" u="none" strike="noStrike" baseline="0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Carta de las Naciones Unidas</a:t>
            </a:r>
            <a:endParaRPr lang="pt-BR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4F4233B0-37BA-8571-7C38-BA0E0F3AC577}"/>
              </a:ext>
            </a:extLst>
          </p:cNvPr>
          <p:cNvSpPr txBox="1"/>
          <p:nvPr/>
        </p:nvSpPr>
        <p:spPr>
          <a:xfrm>
            <a:off x="931711" y="2590800"/>
            <a:ext cx="45720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pt-BR" sz="2400" b="0" i="0" u="none" strike="noStrike" baseline="0" dirty="0">
                <a:solidFill>
                  <a:srgbClr val="000000"/>
                </a:solidFill>
              </a:rPr>
              <a:t>	Documento fundacional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s-ES" sz="2400" dirty="0">
                <a:solidFill>
                  <a:srgbClr val="000000"/>
                </a:solidFill>
              </a:rPr>
              <a:t>	</a:t>
            </a:r>
            <a:r>
              <a:rPr lang="es-ES" sz="2400" b="0" i="0" u="none" strike="noStrike" baseline="0" dirty="0">
                <a:solidFill>
                  <a:srgbClr val="000000"/>
                </a:solidFill>
              </a:rPr>
              <a:t>Define los principales propósitos y principios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s-ES" sz="2400" dirty="0">
                <a:solidFill>
                  <a:srgbClr val="000000"/>
                </a:solidFill>
              </a:rPr>
              <a:t>	</a:t>
            </a:r>
            <a:r>
              <a:rPr lang="es-ES" sz="2400" b="0" i="0" u="none" strike="noStrike" baseline="0" dirty="0">
                <a:solidFill>
                  <a:srgbClr val="000000"/>
                </a:solidFill>
              </a:rPr>
              <a:t>El “mantenimiento de la paz y la seguridad internacionales”: un propósito principal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CBB84304-3C87-0DAD-DC6B-F1D84A6AC9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4050" y="1992659"/>
            <a:ext cx="2857500" cy="3739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101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AB1A78D-21B3-BAB4-1383-28DB630BACFC}"/>
              </a:ext>
            </a:extLst>
          </p:cNvPr>
          <p:cNvSpPr txBox="1"/>
          <p:nvPr/>
        </p:nvSpPr>
        <p:spPr>
          <a:xfrm>
            <a:off x="47600" y="1566587"/>
            <a:ext cx="861060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s-ES" sz="2400" dirty="0"/>
              <a:t>	El Artículo 1º establece </a:t>
            </a:r>
            <a:r>
              <a:rPr lang="es-ES" sz="2400" b="1" dirty="0">
                <a:solidFill>
                  <a:srgbClr val="FF0000"/>
                </a:solidFill>
              </a:rPr>
              <a:t>cuatro propósitos principales</a:t>
            </a:r>
            <a:r>
              <a:rPr lang="es-ES" sz="2400" dirty="0"/>
              <a:t>: </a:t>
            </a:r>
          </a:p>
          <a:p>
            <a:pPr algn="just"/>
            <a:r>
              <a:rPr lang="es-ES" sz="2400" dirty="0"/>
              <a:t>		▪ Mantener la paz y la seguridad internacionales ▪ Fomentar relaciones de amistad entre las naciones ▪ Cooperar en la solución de problemas internacionales y estimular el respeto de los derechos humanos y las libertades fundamentales de todos ▪ Armonizar los esfuerzos de las naciones por alcanzar estos propósitos comunes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s-ES" sz="2400" dirty="0"/>
              <a:t>	Es un </a:t>
            </a:r>
            <a:r>
              <a:rPr lang="es-ES" sz="2400" b="1" dirty="0">
                <a:solidFill>
                  <a:srgbClr val="FF0000"/>
                </a:solidFill>
              </a:rPr>
              <a:t>tratado internacional </a:t>
            </a:r>
            <a:r>
              <a:rPr lang="es-ES" sz="2400" dirty="0"/>
              <a:t>que describe los derechos y las obligaciones de los Estados Miembros como parte de la comunidad mundial. </a:t>
            </a:r>
            <a:r>
              <a:rPr lang="es-ES" sz="2400" b="1" dirty="0">
                <a:solidFill>
                  <a:srgbClr val="FF0000"/>
                </a:solidFill>
              </a:rPr>
              <a:t>Es vinculante </a:t>
            </a:r>
            <a:r>
              <a:rPr lang="es-ES" sz="2400" dirty="0"/>
              <a:t>para los Estados Miembros.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s-ES" sz="2400" dirty="0"/>
              <a:t>	Creó las partes principales de la Organización, denominadas </a:t>
            </a:r>
            <a:r>
              <a:rPr lang="es-ES" sz="2400" dirty="0">
                <a:solidFill>
                  <a:srgbClr val="FF0000"/>
                </a:solidFill>
              </a:rPr>
              <a:t>“órganos principales”, </a:t>
            </a:r>
            <a:r>
              <a:rPr lang="es-ES" sz="2400" dirty="0"/>
              <a:t>y orienta su labor. </a:t>
            </a:r>
          </a:p>
          <a:p>
            <a:pPr indent="900113" algn="just">
              <a:buFont typeface="Wingdings" panose="05000000000000000000" pitchFamily="2" charset="2"/>
              <a:buChar char="ü"/>
            </a:pPr>
            <a:r>
              <a:rPr lang="es-ES" sz="2400" dirty="0"/>
              <a:t>Orienta la labor que usted lleva a cabo como miembro del personal de mantenimiento de la paz.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39474545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9B973DB-0805-FFA5-721D-C21EBCE547F0}"/>
              </a:ext>
            </a:extLst>
          </p:cNvPr>
          <p:cNvSpPr txBox="1"/>
          <p:nvPr/>
        </p:nvSpPr>
        <p:spPr>
          <a:xfrm>
            <a:off x="2266055" y="309066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b="0" i="0" u="none" strike="noStrike" baseline="0" dirty="0" err="1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Órganos</a:t>
            </a:r>
            <a:r>
              <a:rPr lang="pt-BR" sz="2800" b="0" i="0" u="none" strike="noStrike" baseline="0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pt-BR" sz="2800" b="0" i="0" u="none" strike="noStrike" baseline="0" dirty="0" err="1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principales</a:t>
            </a:r>
            <a:endParaRPr lang="pt-BR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20B2C6CD-31D3-49D3-36F1-822ADE26E5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167989"/>
            <a:ext cx="9078977" cy="2148991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EBAD4026-CF23-E6E0-C8B2-542BB584E9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475" y="5593564"/>
            <a:ext cx="1926856" cy="1264436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D7B6111F-9839-E8EB-0A12-0D876C16BF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71600" y="4215022"/>
            <a:ext cx="1926856" cy="1258688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E9C04293-76D9-9C74-57EF-6DFBC667937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90800" y="5593563"/>
            <a:ext cx="1926858" cy="1264437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73D72D37-5F1B-7707-577C-FC97F3A3340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91000" y="4251632"/>
            <a:ext cx="1926855" cy="1274037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30D92CB9-74F6-BB9D-B56F-BC53461DD69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10200" y="5574433"/>
            <a:ext cx="1926859" cy="1264437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350E57B8-EAAF-FD62-8AA5-C1BA59AC95D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34200" y="4308688"/>
            <a:ext cx="1959300" cy="1274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4476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A5C17288-8BAD-0804-F2C7-1EE7380E0413}"/>
              </a:ext>
            </a:extLst>
          </p:cNvPr>
          <p:cNvSpPr txBox="1"/>
          <p:nvPr/>
        </p:nvSpPr>
        <p:spPr>
          <a:xfrm>
            <a:off x="-31230" y="1091347"/>
            <a:ext cx="8991600" cy="5940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000" dirty="0"/>
              <a:t>	En general:</a:t>
            </a:r>
          </a:p>
          <a:p>
            <a:pPr algn="just"/>
            <a:r>
              <a:rPr lang="es-ES" sz="2000" dirty="0"/>
              <a:t>	La </a:t>
            </a:r>
            <a:r>
              <a:rPr lang="es-ES" sz="2000" b="1" dirty="0"/>
              <a:t>Asamblea General </a:t>
            </a:r>
            <a:r>
              <a:rPr lang="es-ES" sz="2000" dirty="0"/>
              <a:t>es el órgano donde se reúnen todos los </a:t>
            </a:r>
            <a:r>
              <a:rPr lang="es-ES" sz="2000" b="1" dirty="0"/>
              <a:t>Estados Miembros y votan decisiones</a:t>
            </a:r>
            <a:r>
              <a:rPr lang="es-ES" sz="2000" dirty="0"/>
              <a:t>.</a:t>
            </a:r>
          </a:p>
          <a:p>
            <a:pPr algn="just"/>
            <a:r>
              <a:rPr lang="es-ES" sz="2000" dirty="0"/>
              <a:t>	El </a:t>
            </a:r>
            <a:r>
              <a:rPr lang="es-ES" sz="2000" b="1" dirty="0"/>
              <a:t>Consejo de Seguridad </a:t>
            </a:r>
            <a:r>
              <a:rPr lang="es-ES" sz="2000" dirty="0"/>
              <a:t>tiene la responsabilidad primordial de </a:t>
            </a:r>
            <a:r>
              <a:rPr lang="es-ES" sz="2000" b="1" dirty="0"/>
              <a:t>mantener la paz y la seguridad internacionales</a:t>
            </a:r>
            <a:r>
              <a:rPr lang="es-ES" sz="2000" dirty="0"/>
              <a:t> de conformidad con la Carta de las Naciones Unidas. Está integrado por 15 miembros.</a:t>
            </a:r>
          </a:p>
          <a:p>
            <a:pPr algn="just"/>
            <a:r>
              <a:rPr lang="es-ES" sz="2000" dirty="0"/>
              <a:t>	El </a:t>
            </a:r>
            <a:r>
              <a:rPr lang="es-ES" sz="2000" b="1" dirty="0"/>
              <a:t>Consejo Económico y Social (ECOSOC) </a:t>
            </a:r>
            <a:r>
              <a:rPr lang="es-ES" sz="2000" dirty="0"/>
              <a:t>coordina la labor económica y social de las Naciones Unidas. </a:t>
            </a:r>
          </a:p>
          <a:p>
            <a:pPr algn="just"/>
            <a:r>
              <a:rPr lang="es-ES" sz="2000" dirty="0"/>
              <a:t>	El </a:t>
            </a:r>
            <a:r>
              <a:rPr lang="es-ES" sz="2000" b="1" dirty="0"/>
              <a:t>Consejo de Administración Fiduciaria </a:t>
            </a:r>
            <a:r>
              <a:rPr lang="es-ES" sz="2000" dirty="0"/>
              <a:t>supervisó los territorios </a:t>
            </a:r>
            <a:r>
              <a:rPr lang="es-ES" sz="2000" dirty="0" err="1"/>
              <a:t>fideicometidos</a:t>
            </a:r>
            <a:r>
              <a:rPr lang="es-ES" sz="2000" dirty="0"/>
              <a:t>, que eran antiguas colonias y territorios dependientes, mientras avanzaban hacia el autogobierno o la independencia. Suspendió su funcionamiento en 1994, con la independencia del último territorio </a:t>
            </a:r>
            <a:r>
              <a:rPr lang="es-ES" sz="2000" dirty="0" err="1"/>
              <a:t>fideicometido</a:t>
            </a:r>
            <a:r>
              <a:rPr lang="es-ES" sz="2000" dirty="0"/>
              <a:t>. </a:t>
            </a:r>
          </a:p>
          <a:p>
            <a:pPr algn="just"/>
            <a:r>
              <a:rPr lang="es-ES" sz="2000" dirty="0"/>
              <a:t>	La </a:t>
            </a:r>
            <a:r>
              <a:rPr lang="es-ES" sz="2000" b="1" dirty="0"/>
              <a:t>Corte Internacional de Justicia (CIJ</a:t>
            </a:r>
            <a:r>
              <a:rPr lang="es-ES" sz="2000" dirty="0"/>
              <a:t>) se encuentra en La Haya (Países Bajos). Resuelve litigios solo entre naciones, de conformidad con el derecho internacional. </a:t>
            </a:r>
          </a:p>
          <a:p>
            <a:pPr algn="just"/>
            <a:r>
              <a:rPr lang="es-ES" sz="2000" dirty="0"/>
              <a:t>	La </a:t>
            </a:r>
            <a:r>
              <a:rPr lang="es-ES" sz="2000" b="1" dirty="0"/>
              <a:t>Secretaría</a:t>
            </a:r>
            <a:r>
              <a:rPr lang="es-ES" sz="2000" dirty="0"/>
              <a:t> se refiere a los </a:t>
            </a:r>
            <a:r>
              <a:rPr lang="es-ES" sz="2000" b="1" dirty="0"/>
              <a:t>departamentos y oficinas </a:t>
            </a:r>
            <a:r>
              <a:rPr lang="es-ES" sz="2000" dirty="0"/>
              <a:t>con personal de contratación internacional que lleva a cabo la labor cotidiana de la Organización. Se encuentran en la Sede de las Naciones Unidas en Nueva York, así como en Ginebra, Viena, Nairobi y otros lugares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3049655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056CB18-D62B-6FE2-D1E0-D74CBD151647}"/>
              </a:ext>
            </a:extLst>
          </p:cNvPr>
          <p:cNvSpPr txBox="1"/>
          <p:nvPr/>
        </p:nvSpPr>
        <p:spPr>
          <a:xfrm>
            <a:off x="1542155" y="160228"/>
            <a:ext cx="601979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400" b="1" i="0" u="none" strike="noStrike" baseline="0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Organismos especializados, fondos y programas de las Naciones Unidas</a:t>
            </a:r>
            <a:endParaRPr lang="pt-BR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7C3A9840-7513-6E2E-16FD-BD548D9ABE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" y="1411953"/>
            <a:ext cx="5544249" cy="4958055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34B57A30-E1D6-5E1C-EE11-67FC20312D66}"/>
              </a:ext>
            </a:extLst>
          </p:cNvPr>
          <p:cNvSpPr txBox="1"/>
          <p:nvPr/>
        </p:nvSpPr>
        <p:spPr>
          <a:xfrm>
            <a:off x="5696649" y="1585974"/>
            <a:ext cx="3459843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dirty="0">
                <a:solidFill>
                  <a:schemeClr val="accent1">
                    <a:lumMod val="75000"/>
                  </a:schemeClr>
                </a:solidFill>
              </a:rPr>
              <a:t>	Sistema de las Naciones Unidas es el nombre dado a los seis órganos principales y los organismos especializados, fondos y programas. </a:t>
            </a:r>
          </a:p>
          <a:p>
            <a:pPr algn="just"/>
            <a:r>
              <a:rPr lang="es-ES" dirty="0">
                <a:solidFill>
                  <a:schemeClr val="accent1">
                    <a:lumMod val="75000"/>
                  </a:schemeClr>
                </a:solidFill>
              </a:rPr>
              <a:t>	Los organismos especializados, fondos y programas trabajan activamente en países donde se despliegan operaciones de mantenimiento de la paz.</a:t>
            </a:r>
          </a:p>
          <a:p>
            <a:pPr algn="just"/>
            <a:r>
              <a:rPr lang="es-ES" dirty="0"/>
              <a:t>	</a:t>
            </a:r>
            <a:r>
              <a:rPr lang="es-ES" sz="1200" dirty="0"/>
              <a:t>Programa de las Naciones Unidas para el Desarrollo (PNUD) </a:t>
            </a:r>
          </a:p>
          <a:p>
            <a:pPr algn="just"/>
            <a:r>
              <a:rPr lang="es-ES" sz="1200" dirty="0"/>
              <a:t>	Oficina del Alto Comisionado de las Naciones Unidas para los Refugiados (ACNUR) </a:t>
            </a:r>
          </a:p>
          <a:p>
            <a:pPr algn="just"/>
            <a:r>
              <a:rPr lang="es-ES" sz="1200" dirty="0"/>
              <a:t>	Fondo de las Naciones Unidas para la Infancia (UNICEF)</a:t>
            </a:r>
          </a:p>
          <a:p>
            <a:pPr algn="just"/>
            <a:r>
              <a:rPr lang="es-ES" sz="1200" dirty="0"/>
              <a:t>	 Programa Mundial de Alimentos (PMA)</a:t>
            </a:r>
          </a:p>
          <a:p>
            <a:pPr algn="just"/>
            <a:r>
              <a:rPr lang="es-ES" sz="1200" dirty="0"/>
              <a:t>	 Oficina de las Naciones Unidas contra la Droga y el Delito (UNDOC) </a:t>
            </a:r>
          </a:p>
          <a:p>
            <a:pPr algn="just"/>
            <a:r>
              <a:rPr lang="es-ES" sz="1200" dirty="0"/>
              <a:t>	Programa de las Naciones Unidas para el Medio Ambiente (PNUMA)…</a:t>
            </a:r>
            <a:endParaRPr lang="pt-BR" sz="12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043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A647BAB-8D58-65B5-A03D-A9BB53C7F6E9}"/>
              </a:ext>
            </a:extLst>
          </p:cNvPr>
          <p:cNvSpPr txBox="1"/>
          <p:nvPr/>
        </p:nvSpPr>
        <p:spPr>
          <a:xfrm>
            <a:off x="1447800" y="28434"/>
            <a:ext cx="609599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b="1" i="0" u="none" strike="noStrike" baseline="0" dirty="0">
                <a:solidFill>
                  <a:srgbClr val="001F5F"/>
                </a:solidFill>
                <a:latin typeface="Century Gothic" panose="020B0502020202020204" pitchFamily="34" charset="0"/>
              </a:rPr>
              <a:t>Órganos principales de las Naciones Unidas involucrados en el mantenimiento de la paz</a:t>
            </a:r>
            <a:endParaRPr lang="pt-BR" sz="2000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5289327-BC09-45D9-6C01-E858E126BE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855" y="2133600"/>
            <a:ext cx="4558678" cy="4380988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A4826B83-404A-5CB9-5F03-E29A893FDBCA}"/>
              </a:ext>
            </a:extLst>
          </p:cNvPr>
          <p:cNvSpPr txBox="1"/>
          <p:nvPr/>
        </p:nvSpPr>
        <p:spPr>
          <a:xfrm>
            <a:off x="5780549" y="2286000"/>
            <a:ext cx="23843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0" i="0" u="none" strike="noStrike" baseline="0" dirty="0" err="1">
                <a:highlight>
                  <a:srgbClr val="FFFF00"/>
                </a:highlight>
                <a:latin typeface="Century Gothic" panose="020B0502020202020204" pitchFamily="34" charset="0"/>
              </a:rPr>
              <a:t>Asamblea</a:t>
            </a:r>
            <a:r>
              <a:rPr lang="pt-BR" sz="1800" b="0" i="0" u="none" strike="noStrike" baseline="0" dirty="0">
                <a:highlight>
                  <a:srgbClr val="FFFF00"/>
                </a:highlight>
                <a:latin typeface="Century Gothic" panose="020B0502020202020204" pitchFamily="34" charset="0"/>
              </a:rPr>
              <a:t> General</a:t>
            </a:r>
            <a:endParaRPr lang="pt-BR" dirty="0">
              <a:highlight>
                <a:srgbClr val="FFFF00"/>
              </a:highlight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CFC58E85-B007-5C9F-6F10-0FA3583334E7}"/>
              </a:ext>
            </a:extLst>
          </p:cNvPr>
          <p:cNvSpPr txBox="1"/>
          <p:nvPr/>
        </p:nvSpPr>
        <p:spPr>
          <a:xfrm>
            <a:off x="5780549" y="3425252"/>
            <a:ext cx="290710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0" i="0" u="none" strike="noStrike" baseline="0" dirty="0" err="1">
                <a:highlight>
                  <a:srgbClr val="FFFF00"/>
                </a:highlight>
                <a:latin typeface="Century Gothic" panose="020B0502020202020204" pitchFamily="34" charset="0"/>
              </a:rPr>
              <a:t>Consejo</a:t>
            </a:r>
            <a:r>
              <a:rPr lang="pt-BR" sz="1800" b="0" i="0" u="none" strike="noStrike" baseline="0" dirty="0">
                <a:highlight>
                  <a:srgbClr val="FFFF00"/>
                </a:highlight>
                <a:latin typeface="Century Gothic" panose="020B0502020202020204" pitchFamily="34" charset="0"/>
              </a:rPr>
              <a:t> de </a:t>
            </a:r>
            <a:r>
              <a:rPr lang="pt-BR" sz="1800" b="0" i="0" u="none" strike="noStrike" baseline="0" dirty="0" err="1">
                <a:highlight>
                  <a:srgbClr val="FFFF00"/>
                </a:highlight>
                <a:latin typeface="Century Gothic" panose="020B0502020202020204" pitchFamily="34" charset="0"/>
              </a:rPr>
              <a:t>Seguridad</a:t>
            </a:r>
            <a:endParaRPr lang="pt-BR" dirty="0">
              <a:highlight>
                <a:srgbClr val="FFFF00"/>
              </a:highlight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3D8B5439-E9A8-EB52-2439-C6B2798F8574}"/>
              </a:ext>
            </a:extLst>
          </p:cNvPr>
          <p:cNvSpPr txBox="1"/>
          <p:nvPr/>
        </p:nvSpPr>
        <p:spPr>
          <a:xfrm>
            <a:off x="5813028" y="4564504"/>
            <a:ext cx="183728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0" i="0" u="none" strike="noStrike" baseline="0" dirty="0" err="1">
                <a:highlight>
                  <a:srgbClr val="FFFF00"/>
                </a:highlight>
                <a:latin typeface="Century Gothic" panose="020B0502020202020204" pitchFamily="34" charset="0"/>
              </a:rPr>
              <a:t>Secretaría</a:t>
            </a:r>
            <a:endParaRPr lang="pt-BR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7059078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6C975A49-20F5-296C-BD50-0528A8BEA7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00" y="2667000"/>
            <a:ext cx="3895034" cy="2552571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FB814FC-01D5-6D7D-4554-46EEEA220133}"/>
              </a:ext>
            </a:extLst>
          </p:cNvPr>
          <p:cNvSpPr txBox="1"/>
          <p:nvPr/>
        </p:nvSpPr>
        <p:spPr>
          <a:xfrm>
            <a:off x="2266055" y="258375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b="1" i="0" u="none" strike="noStrike" baseline="0" dirty="0" err="1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Asamblea</a:t>
            </a:r>
            <a:r>
              <a:rPr lang="pt-BR" sz="2800" b="1" i="0" u="none" strike="noStrike" baseline="0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 General</a:t>
            </a:r>
            <a:endParaRPr lang="pt-BR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15" name="CuadroTexto 7">
            <a:extLst>
              <a:ext uri="{FF2B5EF4-FFF2-40B4-BE49-F238E27FC236}">
                <a16:creationId xmlns:a16="http://schemas.microsoft.com/office/drawing/2014/main" id="{38D1C580-07FB-AFC5-F800-3F4C303B11C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88929700"/>
              </p:ext>
            </p:extLst>
          </p:nvPr>
        </p:nvGraphicFramePr>
        <p:xfrm>
          <a:off x="4276034" y="1265007"/>
          <a:ext cx="4572000" cy="56280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0212419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E09AD735-1209-FCDE-B317-854771FAB83C}"/>
              </a:ext>
            </a:extLst>
          </p:cNvPr>
          <p:cNvSpPr txBox="1"/>
          <p:nvPr/>
        </p:nvSpPr>
        <p:spPr>
          <a:xfrm>
            <a:off x="2438400" y="400380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b="1" i="0" u="none" strike="noStrike" baseline="0" dirty="0" err="1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Consejo</a:t>
            </a:r>
            <a:r>
              <a:rPr lang="pt-BR" sz="2800" b="1" i="0" u="none" strike="noStrike" baseline="0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 de </a:t>
            </a:r>
            <a:r>
              <a:rPr lang="pt-BR" sz="2800" b="1" i="0" u="none" strike="noStrike" baseline="0" dirty="0" err="1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Seguridad</a:t>
            </a:r>
            <a:endParaRPr lang="pt-BR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398924F2-7541-6E1C-2668-10BA514854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299" y="1464250"/>
            <a:ext cx="3657600" cy="2396971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C6AF3D6B-8C61-8648-AD8E-0AF1DAC0C3FA}"/>
              </a:ext>
            </a:extLst>
          </p:cNvPr>
          <p:cNvSpPr txBox="1"/>
          <p:nvPr/>
        </p:nvSpPr>
        <p:spPr>
          <a:xfrm>
            <a:off x="4069960" y="1409328"/>
            <a:ext cx="50740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000" dirty="0"/>
              <a:t>	Tiene la responsabilidad primordial de </a:t>
            </a:r>
            <a:r>
              <a:rPr lang="es-ES" sz="2000" dirty="0">
                <a:solidFill>
                  <a:srgbClr val="FF0000"/>
                </a:solidFill>
              </a:rPr>
              <a:t>mantener la paz y la seguridad internacionales</a:t>
            </a:r>
            <a:r>
              <a:rPr lang="es-ES" sz="2000" dirty="0"/>
              <a:t>. Puede investigar y recomendar medidas para resolver controversias dentro de los Estados y entre ellos, y esta labor abarca el mantenimiento de la paz</a:t>
            </a:r>
            <a:endParaRPr lang="pt-BR" sz="2000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899B92A3-E30A-F8D4-3C3C-0E5FF8D00395}"/>
              </a:ext>
            </a:extLst>
          </p:cNvPr>
          <p:cNvSpPr txBox="1"/>
          <p:nvPr/>
        </p:nvSpPr>
        <p:spPr>
          <a:xfrm>
            <a:off x="3962400" y="3425252"/>
            <a:ext cx="5181600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000" dirty="0"/>
              <a:t>	Las </a:t>
            </a:r>
            <a:r>
              <a:rPr lang="es-ES" sz="2000" dirty="0">
                <a:solidFill>
                  <a:srgbClr val="FF0000"/>
                </a:solidFill>
              </a:rPr>
              <a:t>resoluciones</a:t>
            </a:r>
            <a:r>
              <a:rPr lang="es-ES" sz="2000" dirty="0"/>
              <a:t> de las Naciones Unidas </a:t>
            </a:r>
            <a:r>
              <a:rPr lang="es-ES" sz="2000" dirty="0">
                <a:solidFill>
                  <a:srgbClr val="FF0000"/>
                </a:solidFill>
              </a:rPr>
              <a:t>son expresiones formales </a:t>
            </a:r>
            <a:r>
              <a:rPr lang="es-ES" sz="2000" dirty="0"/>
              <a:t>de las posiciones de los órganos principales de las Naciones Unidas. </a:t>
            </a:r>
            <a:r>
              <a:rPr lang="es-ES" sz="2000" dirty="0">
                <a:solidFill>
                  <a:srgbClr val="FF0000"/>
                </a:solidFill>
              </a:rPr>
              <a:t>Toda operación de mantenimiento de la paz debe contar con una resolución del Consejo de Seguridad</a:t>
            </a:r>
            <a:r>
              <a:rPr lang="es-ES" sz="2000" dirty="0"/>
              <a:t>. Las resoluciones del Consejo de Seguridad </a:t>
            </a:r>
            <a:r>
              <a:rPr lang="es-ES" sz="2000" dirty="0">
                <a:solidFill>
                  <a:srgbClr val="FF0000"/>
                </a:solidFill>
              </a:rPr>
              <a:t>contienen mandatos para las operaciones </a:t>
            </a:r>
            <a:r>
              <a:rPr lang="es-ES" sz="2000" dirty="0"/>
              <a:t>de mantenimiento de la paz. </a:t>
            </a:r>
            <a:r>
              <a:rPr lang="es-ES" sz="2000" dirty="0">
                <a:solidFill>
                  <a:srgbClr val="FF0000"/>
                </a:solidFill>
              </a:rPr>
              <a:t>Un mandato es una autorización y directriz para emprender determinadas acciones.</a:t>
            </a:r>
            <a:endParaRPr lang="pt-BR" sz="2000" dirty="0">
              <a:solidFill>
                <a:srgbClr val="FF0000"/>
              </a:solidFill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DDF3169B-E873-D144-A387-35A81C7739E1}"/>
              </a:ext>
            </a:extLst>
          </p:cNvPr>
          <p:cNvSpPr txBox="1"/>
          <p:nvPr/>
        </p:nvSpPr>
        <p:spPr>
          <a:xfrm>
            <a:off x="228838" y="4116477"/>
            <a:ext cx="3557666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000" dirty="0"/>
              <a:t>	Las resoluciones pueden establecerse mediante </a:t>
            </a:r>
            <a:r>
              <a:rPr lang="es-ES" sz="2000" dirty="0">
                <a:solidFill>
                  <a:srgbClr val="FF0000"/>
                </a:solidFill>
              </a:rPr>
              <a:t>el voto afirmativo de, al menos, nueve miembros </a:t>
            </a:r>
            <a:r>
              <a:rPr lang="es-ES" sz="2000" dirty="0"/>
              <a:t>del Consejo de Seguridad, salvo que sean </a:t>
            </a:r>
            <a:r>
              <a:rPr lang="es-ES" sz="2000" dirty="0">
                <a:solidFill>
                  <a:srgbClr val="FF0000"/>
                </a:solidFill>
              </a:rPr>
              <a:t>rechazadas expresamente por, al menos,</a:t>
            </a:r>
            <a:r>
              <a:rPr lang="es-ES" sz="2000" dirty="0"/>
              <a:t> uno de los miembros permanentes (norma de veto).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286647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29C7078-2D1A-F6C9-16D6-4021E6F0F891}"/>
              </a:ext>
            </a:extLst>
          </p:cNvPr>
          <p:cNvSpPr txBox="1"/>
          <p:nvPr/>
        </p:nvSpPr>
        <p:spPr>
          <a:xfrm>
            <a:off x="2299235" y="237745"/>
            <a:ext cx="457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400" b="1" i="0" u="none" strike="noStrike" baseline="0" dirty="0" err="1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Secretaría</a:t>
            </a:r>
            <a:endParaRPr lang="pt-BR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48A8DAB5-EC95-B6D3-190A-8F29223A5B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294" y="1579696"/>
            <a:ext cx="3585882" cy="2370338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28753830-535B-6E18-942E-098AE399957C}"/>
              </a:ext>
            </a:extLst>
          </p:cNvPr>
          <p:cNvSpPr txBox="1"/>
          <p:nvPr/>
        </p:nvSpPr>
        <p:spPr>
          <a:xfrm>
            <a:off x="4267200" y="1612644"/>
            <a:ext cx="4572000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000" dirty="0"/>
              <a:t>	Cuenta con una amplia variedad de </a:t>
            </a:r>
            <a:r>
              <a:rPr lang="es-ES" sz="2000" dirty="0">
                <a:solidFill>
                  <a:srgbClr val="FF0000"/>
                </a:solidFill>
              </a:rPr>
              <a:t>departamentos y oficinas </a:t>
            </a:r>
            <a:r>
              <a:rPr lang="es-ES" sz="2000" dirty="0"/>
              <a:t>que se ocupan de la labor de las Naciones Unidas, incluido el mantenimiento de la paz. </a:t>
            </a:r>
          </a:p>
          <a:p>
            <a:pPr algn="just"/>
            <a:r>
              <a:rPr lang="es-ES" sz="2000" dirty="0"/>
              <a:t>	</a:t>
            </a:r>
            <a:r>
              <a:rPr lang="es-ES" sz="2000" dirty="0" err="1"/>
              <a:t>És</a:t>
            </a:r>
            <a:r>
              <a:rPr lang="es-ES" sz="2000" dirty="0"/>
              <a:t> la rama </a:t>
            </a:r>
            <a:r>
              <a:rPr lang="es-ES" sz="2000" dirty="0">
                <a:solidFill>
                  <a:srgbClr val="FF0000"/>
                </a:solidFill>
              </a:rPr>
              <a:t>administrativa</a:t>
            </a:r>
            <a:r>
              <a:rPr lang="es-ES" sz="2000" dirty="0"/>
              <a:t> de las Naciones Unidas. </a:t>
            </a:r>
            <a:r>
              <a:rPr lang="es-ES" sz="2000" dirty="0">
                <a:solidFill>
                  <a:srgbClr val="FF0000"/>
                </a:solidFill>
              </a:rPr>
              <a:t>El Secretario General es el “Oficial Administrativo Jefe” </a:t>
            </a:r>
            <a:r>
              <a:rPr lang="es-ES" sz="2000" dirty="0"/>
              <a:t>de toda la Organización.</a:t>
            </a:r>
          </a:p>
          <a:p>
            <a:pPr algn="just"/>
            <a:r>
              <a:rPr lang="es-ES" sz="2000" dirty="0"/>
              <a:t>	El Secretario General </a:t>
            </a:r>
            <a:r>
              <a:rPr lang="es-ES" sz="2000" dirty="0">
                <a:solidFill>
                  <a:srgbClr val="FF0000"/>
                </a:solidFill>
              </a:rPr>
              <a:t>pone en conocimiento del Consejo de Seguridad cualquier cuestión que pueda amenazar la paz y la seguridad internacionales</a:t>
            </a:r>
            <a:r>
              <a:rPr lang="es-ES" sz="2000" dirty="0"/>
              <a:t>. El Consejo de Seguridad decide sobre lo que constituye una amenaza considerable. </a:t>
            </a:r>
            <a:endParaRPr lang="pt-BR" sz="2000" dirty="0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4B3DAB5A-D3D4-519E-9397-0A88E8455B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294" y="4248710"/>
            <a:ext cx="3585882" cy="2353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970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CC3C9E4-9EA2-F08D-FE79-26F4035EB8FD}"/>
              </a:ext>
            </a:extLst>
          </p:cNvPr>
          <p:cNvSpPr txBox="1"/>
          <p:nvPr/>
        </p:nvSpPr>
        <p:spPr>
          <a:xfrm>
            <a:off x="1066800" y="87230"/>
            <a:ext cx="71056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1800" b="1" i="0" u="none" strike="noStrike" baseline="0" dirty="0">
                <a:solidFill>
                  <a:srgbClr val="001F5F"/>
                </a:solidFill>
                <a:latin typeface="Century Gothic" panose="020B0502020202020204" pitchFamily="34" charset="0"/>
              </a:rPr>
              <a:t>Departamentos de la Secretaría que participan activamente en el mantenimiento de la paz</a:t>
            </a:r>
            <a:endParaRPr lang="pt-BR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7333F2C-03A3-846E-5DB2-7D47E7B3D6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4055" y="1326468"/>
            <a:ext cx="6096000" cy="3417903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800D94C-660D-D335-45F0-25B0FA59F8AE}"/>
              </a:ext>
            </a:extLst>
          </p:cNvPr>
          <p:cNvSpPr txBox="1"/>
          <p:nvPr/>
        </p:nvSpPr>
        <p:spPr>
          <a:xfrm>
            <a:off x="455862" y="4860448"/>
            <a:ext cx="8645666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000" dirty="0">
                <a:solidFill>
                  <a:schemeClr val="tx2">
                    <a:lumMod val="75000"/>
                  </a:schemeClr>
                </a:solidFill>
              </a:rPr>
              <a:t>	Todos los departamentos de la Secretaría de las Naciones Unidas contribuyen a la gestión cotidiana de las </a:t>
            </a:r>
            <a:r>
              <a:rPr lang="es-ES" sz="2000" dirty="0">
                <a:solidFill>
                  <a:srgbClr val="FF0000"/>
                </a:solidFill>
              </a:rPr>
              <a:t>operaciones de mantenimiento de la paz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</a:rPr>
              <a:t>. </a:t>
            </a:r>
          </a:p>
          <a:p>
            <a:pPr algn="just"/>
            <a:r>
              <a:rPr lang="es-ES" sz="2000" dirty="0">
                <a:solidFill>
                  <a:schemeClr val="tx2">
                    <a:lumMod val="75000"/>
                  </a:schemeClr>
                </a:solidFill>
              </a:rPr>
              <a:t>	Cada departamento está dirigido por un </a:t>
            </a:r>
            <a:r>
              <a:rPr lang="es-ES" sz="2000" dirty="0">
                <a:solidFill>
                  <a:srgbClr val="FF0000"/>
                </a:solidFill>
              </a:rPr>
              <a:t>Secretario General Adjunto (SGA),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</a:rPr>
              <a:t>que responde ante el Secretario General. </a:t>
            </a:r>
          </a:p>
          <a:p>
            <a:pPr algn="just"/>
            <a:r>
              <a:rPr lang="es-ES" sz="2000" dirty="0">
                <a:solidFill>
                  <a:schemeClr val="tx2">
                    <a:lumMod val="75000"/>
                  </a:schemeClr>
                </a:solidFill>
              </a:rPr>
              <a:t>	Este último delega determinadas responsabilidades y tareas en cada SGA.</a:t>
            </a:r>
            <a:endParaRPr lang="pt-BR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42742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E652458-627D-FE5D-9CA9-86C641373218}"/>
              </a:ext>
            </a:extLst>
          </p:cNvPr>
          <p:cNvSpPr txBox="1"/>
          <p:nvPr/>
        </p:nvSpPr>
        <p:spPr>
          <a:xfrm>
            <a:off x="1524000" y="191068"/>
            <a:ext cx="6248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1800" b="1" i="0" u="none" strike="noStrike" baseline="0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Departamento de Operaciones de Mantenimiento de la Paz (DOMP)</a:t>
            </a:r>
            <a:endParaRPr lang="pt-BR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7A59C3B-6349-0624-1334-0C1D34206089}"/>
              </a:ext>
            </a:extLst>
          </p:cNvPr>
          <p:cNvSpPr txBox="1"/>
          <p:nvPr/>
        </p:nvSpPr>
        <p:spPr>
          <a:xfrm>
            <a:off x="253072" y="1476202"/>
            <a:ext cx="5305031" cy="21390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1900" b="0" i="0" u="none" strike="noStrike" baseline="0" dirty="0">
                <a:solidFill>
                  <a:srgbClr val="000000"/>
                </a:solidFill>
              </a:rPr>
              <a:t>	Dirección ejecutiva de las operaciones de mantenimiento de la paz</a:t>
            </a:r>
          </a:p>
          <a:p>
            <a:pPr algn="just"/>
            <a:r>
              <a:rPr lang="es-ES" sz="1900" dirty="0"/>
              <a:t>	Algunas tareas: </a:t>
            </a:r>
          </a:p>
          <a:p>
            <a:pPr algn="just"/>
            <a:r>
              <a:rPr lang="es-ES" sz="1900" dirty="0"/>
              <a:t>▪ Asesora al Secretario General sobre la planificación, el establecimiento y la ejecución de todas las operaciones de mantenimiento de la paz de las Naciones Unidas. 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D8AFA1BA-E19B-4891-A80D-A00D2DF895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0542" y="1399125"/>
            <a:ext cx="3112196" cy="1877472"/>
          </a:xfrm>
          <a:prstGeom prst="rect">
            <a:avLst/>
          </a:prstGeom>
        </p:spPr>
      </p:pic>
      <p:sp>
        <p:nvSpPr>
          <p:cNvPr id="8" name="Elipse 7">
            <a:extLst>
              <a:ext uri="{FF2B5EF4-FFF2-40B4-BE49-F238E27FC236}">
                <a16:creationId xmlns:a16="http://schemas.microsoft.com/office/drawing/2014/main" id="{3316D8CB-E157-F3D9-DC58-46FB53696E3B}"/>
              </a:ext>
            </a:extLst>
          </p:cNvPr>
          <p:cNvSpPr/>
          <p:nvPr/>
        </p:nvSpPr>
        <p:spPr>
          <a:xfrm>
            <a:off x="6629400" y="2514600"/>
            <a:ext cx="916340" cy="647132"/>
          </a:xfrm>
          <a:prstGeom prst="ellipse">
            <a:avLst/>
          </a:prstGeom>
          <a:solidFill>
            <a:srgbClr val="FF0000">
              <a:alpha val="2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9FD1660E-989D-242D-1527-9632C1F0DA72}"/>
              </a:ext>
            </a:extLst>
          </p:cNvPr>
          <p:cNvSpPr txBox="1"/>
          <p:nvPr/>
        </p:nvSpPr>
        <p:spPr>
          <a:xfrm>
            <a:off x="247130" y="3602990"/>
            <a:ext cx="8609849" cy="33085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1900" dirty="0"/>
              <a:t>▪ Dirige y controla las operaciones de mantenimiento de la paz de las Naciones Unidas.</a:t>
            </a:r>
          </a:p>
          <a:p>
            <a:pPr algn="just"/>
            <a:r>
              <a:rPr lang="es-ES" sz="1900" dirty="0"/>
              <a:t>▪ Elabora políticas y directrices basadas en las resoluciones del Consejo de Seguridad, incluidas aquellas que contienen mandatos para las misiones. </a:t>
            </a:r>
          </a:p>
          <a:p>
            <a:pPr algn="just"/>
            <a:r>
              <a:rPr lang="es-ES" sz="1900" dirty="0"/>
              <a:t>▪ Prepara informes con observaciones y recomendaciones dirigidas por el Secretario General al Consejo de Seguridad sobre cada operación de mantenimiento de la paz.</a:t>
            </a:r>
          </a:p>
          <a:p>
            <a:pPr algn="just"/>
            <a:r>
              <a:rPr lang="es-ES" sz="1900" dirty="0"/>
              <a:t> ▪ Vela por que las misiones sobre el terreno dirigidas por el DOMP cumplan los requisitos de gestión de la seguridad. </a:t>
            </a:r>
          </a:p>
          <a:p>
            <a:pPr algn="just"/>
            <a:r>
              <a:rPr lang="es-ES" sz="1900" dirty="0"/>
              <a:t>▪ Ejerce de punto de contacto coordinador entre la Secretaría y los Estados Miembros que solicitan información sobre las operaciones de mantenimiento de la paz de las Naciones Unidas.</a:t>
            </a:r>
            <a:endParaRPr lang="pt-BR" sz="1900" dirty="0"/>
          </a:p>
        </p:txBody>
      </p:sp>
    </p:spTree>
    <p:extLst>
      <p:ext uri="{BB962C8B-B14F-4D97-AF65-F5344CB8AC3E}">
        <p14:creationId xmlns:p14="http://schemas.microsoft.com/office/powerpoint/2010/main" val="36976547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E652458-627D-FE5D-9CA9-86C641373218}"/>
              </a:ext>
            </a:extLst>
          </p:cNvPr>
          <p:cNvSpPr txBox="1"/>
          <p:nvPr/>
        </p:nvSpPr>
        <p:spPr>
          <a:xfrm>
            <a:off x="1941312" y="191068"/>
            <a:ext cx="560248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1800" b="0" i="0" u="none" strike="noStrike" baseline="0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Departamento de Apoyo a las Actividades sobre el Terreno (DAAT)</a:t>
            </a:r>
            <a:endParaRPr lang="pt-B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7A59C3B-6349-0624-1334-0C1D34206089}"/>
              </a:ext>
            </a:extLst>
          </p:cNvPr>
          <p:cNvSpPr txBox="1"/>
          <p:nvPr/>
        </p:nvSpPr>
        <p:spPr>
          <a:xfrm>
            <a:off x="448770" y="2175807"/>
            <a:ext cx="45720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000" b="0" i="0" u="none" strike="noStrike" baseline="0" dirty="0">
                <a:solidFill>
                  <a:schemeClr val="tx2">
                    <a:lumMod val="75000"/>
                  </a:schemeClr>
                </a:solidFill>
              </a:rPr>
              <a:t>	Presta apoyo a las misiones sobre el terreno de las Naciones Unidas;</a:t>
            </a:r>
          </a:p>
          <a:p>
            <a:pPr algn="just"/>
            <a:r>
              <a:rPr lang="es-ES" sz="2000" dirty="0">
                <a:solidFill>
                  <a:schemeClr val="tx2">
                    <a:lumMod val="75000"/>
                  </a:schemeClr>
                </a:solidFill>
              </a:rPr>
              <a:t>	Áreas de </a:t>
            </a:r>
            <a:r>
              <a:rPr lang="es-ES" sz="2000" b="0" i="0" u="none" strike="noStrike" baseline="0" dirty="0">
                <a:solidFill>
                  <a:schemeClr val="tx2">
                    <a:lumMod val="75000"/>
                  </a:schemeClr>
                </a:solidFill>
              </a:rPr>
              <a:t>Finanzas, personal, administración, tecnología de la información y las comunicaciones, y logística;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6420637D-F958-31F4-FF40-F2B3CDBDC3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0542" y="1399125"/>
            <a:ext cx="3112196" cy="1877472"/>
          </a:xfrm>
          <a:prstGeom prst="rect">
            <a:avLst/>
          </a:prstGeom>
        </p:spPr>
      </p:pic>
      <p:sp>
        <p:nvSpPr>
          <p:cNvPr id="4" name="Elipse 3">
            <a:extLst>
              <a:ext uri="{FF2B5EF4-FFF2-40B4-BE49-F238E27FC236}">
                <a16:creationId xmlns:a16="http://schemas.microsoft.com/office/drawing/2014/main" id="{0CECE74E-395D-3192-5C62-0C7DFFB7BF55}"/>
              </a:ext>
            </a:extLst>
          </p:cNvPr>
          <p:cNvSpPr/>
          <p:nvPr/>
        </p:nvSpPr>
        <p:spPr>
          <a:xfrm>
            <a:off x="5570542" y="2458597"/>
            <a:ext cx="916340" cy="818000"/>
          </a:xfrm>
          <a:prstGeom prst="ellipse">
            <a:avLst/>
          </a:prstGeom>
          <a:solidFill>
            <a:srgbClr val="FF0000">
              <a:alpha val="2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638837F0-4811-7560-12C6-0CDF8F44347F}"/>
              </a:ext>
            </a:extLst>
          </p:cNvPr>
          <p:cNvSpPr txBox="1"/>
          <p:nvPr/>
        </p:nvSpPr>
        <p:spPr>
          <a:xfrm>
            <a:off x="488340" y="4166102"/>
            <a:ext cx="78486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000" dirty="0">
                <a:solidFill>
                  <a:schemeClr val="tx2">
                    <a:lumMod val="75000"/>
                  </a:schemeClr>
                </a:solidFill>
              </a:rPr>
              <a:t>	Presta apoyo a todas las misiones sobre el terreno de las Naciones Unidas, incluidas las operaciones de mantenimiento de la paz y las misiones políticas especiales (MPE).</a:t>
            </a:r>
            <a:endParaRPr lang="pt-BR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8529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7A59C3B-6349-0624-1334-0C1D34206089}"/>
              </a:ext>
            </a:extLst>
          </p:cNvPr>
          <p:cNvSpPr txBox="1"/>
          <p:nvPr/>
        </p:nvSpPr>
        <p:spPr>
          <a:xfrm>
            <a:off x="465855" y="1905000"/>
            <a:ext cx="45720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000" b="0" i="0" u="none" strike="noStrike" baseline="0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	</a:t>
            </a:r>
            <a:r>
              <a:rPr lang="es-ES" sz="2000" dirty="0" err="1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É</a:t>
            </a:r>
            <a:r>
              <a:rPr lang="es-ES" sz="2000" dirty="0" err="1">
                <a:solidFill>
                  <a:schemeClr val="tx2">
                    <a:lumMod val="75000"/>
                  </a:schemeClr>
                </a:solidFill>
              </a:rPr>
              <a:t>s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</a:rPr>
              <a:t> el principal departamento de las Naciones Unidas para el establecimiento de la paz y la </a:t>
            </a:r>
            <a:r>
              <a:rPr lang="es-ES" sz="2000" dirty="0">
                <a:solidFill>
                  <a:srgbClr val="FF0000"/>
                </a:solidFill>
              </a:rPr>
              <a:t>diplomacia preventiva.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 algn="just"/>
            <a:r>
              <a:rPr lang="es-ES" sz="2000" dirty="0">
                <a:solidFill>
                  <a:schemeClr val="tx2">
                    <a:lumMod val="75000"/>
                  </a:schemeClr>
                </a:solidFill>
              </a:rPr>
              <a:t>	Se encarga principalmente de orientar las </a:t>
            </a:r>
            <a:r>
              <a:rPr lang="es-ES" sz="2000" dirty="0">
                <a:solidFill>
                  <a:srgbClr val="FF0000"/>
                </a:solidFill>
              </a:rPr>
              <a:t>misiones políticas especiales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</a:rPr>
              <a:t>. </a:t>
            </a:r>
            <a:endParaRPr lang="es-ES" sz="2000" b="0" i="0" u="none" strike="noStrike" baseline="0" dirty="0">
              <a:solidFill>
                <a:schemeClr val="tx2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4B94AF55-F5FE-A95B-94B1-E87DF096C5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0542" y="1399125"/>
            <a:ext cx="3112196" cy="1877472"/>
          </a:xfrm>
          <a:prstGeom prst="rect">
            <a:avLst/>
          </a:prstGeom>
        </p:spPr>
      </p:pic>
      <p:sp>
        <p:nvSpPr>
          <p:cNvPr id="4" name="Elipse 3">
            <a:extLst>
              <a:ext uri="{FF2B5EF4-FFF2-40B4-BE49-F238E27FC236}">
                <a16:creationId xmlns:a16="http://schemas.microsoft.com/office/drawing/2014/main" id="{1B29987F-1098-07E9-0702-AA5FC18008D1}"/>
              </a:ext>
            </a:extLst>
          </p:cNvPr>
          <p:cNvSpPr/>
          <p:nvPr/>
        </p:nvSpPr>
        <p:spPr>
          <a:xfrm>
            <a:off x="7714230" y="2458597"/>
            <a:ext cx="916340" cy="818000"/>
          </a:xfrm>
          <a:prstGeom prst="ellipse">
            <a:avLst/>
          </a:prstGeom>
          <a:solidFill>
            <a:srgbClr val="FF0000">
              <a:alpha val="2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4443A7BD-2617-6706-98D4-B35D93954C6A}"/>
              </a:ext>
            </a:extLst>
          </p:cNvPr>
          <p:cNvSpPr txBox="1"/>
          <p:nvPr/>
        </p:nvSpPr>
        <p:spPr>
          <a:xfrm>
            <a:off x="465854" y="3822818"/>
            <a:ext cx="8297145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000" dirty="0">
                <a:solidFill>
                  <a:schemeClr val="tx2">
                    <a:lumMod val="75000"/>
                  </a:schemeClr>
                </a:solidFill>
              </a:rPr>
              <a:t>	Estas pueden ser </a:t>
            </a:r>
            <a:r>
              <a:rPr lang="es-ES" sz="2000" dirty="0">
                <a:solidFill>
                  <a:srgbClr val="FF0000"/>
                </a:solidFill>
              </a:rPr>
              <a:t>oficinas políticas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</a:rPr>
              <a:t>sobre el terreno, enviados </a:t>
            </a:r>
            <a:r>
              <a:rPr lang="es-ES" sz="2000" dirty="0">
                <a:solidFill>
                  <a:srgbClr val="FF0000"/>
                </a:solidFill>
              </a:rPr>
              <a:t>especiales, grupos o expertos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</a:rPr>
              <a:t>para supervisar las sanciones. </a:t>
            </a:r>
          </a:p>
          <a:p>
            <a:pPr algn="just"/>
            <a:r>
              <a:rPr lang="es-ES" sz="2000" dirty="0">
                <a:solidFill>
                  <a:schemeClr val="tx2">
                    <a:lumMod val="75000"/>
                  </a:schemeClr>
                </a:solidFill>
              </a:rPr>
              <a:t>	Participan a menudo en la </a:t>
            </a:r>
            <a:r>
              <a:rPr lang="es-ES" sz="2000" dirty="0">
                <a:solidFill>
                  <a:srgbClr val="FF0000"/>
                </a:solidFill>
              </a:rPr>
              <a:t>prevención de conflictos y el establecimiento y la consolidación de la paz. </a:t>
            </a:r>
          </a:p>
          <a:p>
            <a:pPr algn="just"/>
            <a:r>
              <a:rPr lang="es-ES" sz="2000" dirty="0">
                <a:solidFill>
                  <a:schemeClr val="tx2">
                    <a:lumMod val="75000"/>
                  </a:schemeClr>
                </a:solidFill>
              </a:rPr>
              <a:t>	Proporciona análisis y asesoramiento al Secretario General. </a:t>
            </a:r>
          </a:p>
          <a:p>
            <a:pPr algn="just"/>
            <a:r>
              <a:rPr lang="es-ES" sz="2000" dirty="0">
                <a:solidFill>
                  <a:schemeClr val="tx2">
                    <a:lumMod val="75000"/>
                  </a:schemeClr>
                </a:solidFill>
              </a:rPr>
              <a:t>	Apoya el papel político independiente del Secretario General en la interposición de “buenos oficios”. Los buenos oficios utilizan la posición de las Naciones Unidas para resolver controversias entre Estados y dentro de ellos. </a:t>
            </a:r>
            <a:endParaRPr lang="pt-BR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64D34E0D-4AAC-AA5F-2C11-599A0B4AAB2B}"/>
              </a:ext>
            </a:extLst>
          </p:cNvPr>
          <p:cNvSpPr txBox="1"/>
          <p:nvPr/>
        </p:nvSpPr>
        <p:spPr>
          <a:xfrm>
            <a:off x="1295400" y="191068"/>
            <a:ext cx="6877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1800" b="1" i="0" u="none" strike="noStrike" baseline="0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Departamento de </a:t>
            </a:r>
            <a:r>
              <a:rPr lang="pt-BR" sz="1800" b="1" i="0" u="none" strike="noStrike" baseline="0" dirty="0" err="1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Asuntos</a:t>
            </a:r>
            <a:r>
              <a:rPr lang="pt-BR" sz="1800" b="1" i="0" u="none" strike="noStrike" baseline="0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 Políticos (DAP)</a:t>
            </a:r>
            <a:endParaRPr lang="pt-BR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3069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C15E187-C976-FDD2-0605-D53CE3107AE0}"/>
              </a:ext>
            </a:extLst>
          </p:cNvPr>
          <p:cNvSpPr txBox="1"/>
          <p:nvPr/>
        </p:nvSpPr>
        <p:spPr>
          <a:xfrm>
            <a:off x="1219200" y="52569"/>
            <a:ext cx="67055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1800" b="1" i="0" u="none" strike="noStrike" baseline="0" dirty="0">
                <a:solidFill>
                  <a:srgbClr val="001F5F"/>
                </a:solidFill>
                <a:latin typeface="Century Gothic" panose="020B0502020202020204" pitchFamily="34" charset="0"/>
              </a:rPr>
              <a:t>Niveles de autoridad en el mantenimiento de la paz: estratégico, operacional y táctico</a:t>
            </a:r>
            <a:endParaRPr lang="pt-BR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47F2C310-2E92-7ED2-DD1B-F77F4575AE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1307811"/>
            <a:ext cx="5593976" cy="5423055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47FA6607-1E7E-93B6-596A-3680BB84083C}"/>
              </a:ext>
            </a:extLst>
          </p:cNvPr>
          <p:cNvSpPr txBox="1"/>
          <p:nvPr/>
        </p:nvSpPr>
        <p:spPr>
          <a:xfrm>
            <a:off x="5782992" y="1619408"/>
            <a:ext cx="334964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dirty="0">
                <a:solidFill>
                  <a:srgbClr val="FF0000"/>
                </a:solidFill>
                <a:highlight>
                  <a:srgbClr val="FFFF00"/>
                </a:highlight>
              </a:rPr>
              <a:t>Se refiere a la toma de decisiones políticas de alto nivel y la gestión de las operaciones de mantenimiento de la paz en la Sede de las Naciones Unidas. </a:t>
            </a:r>
            <a:endParaRPr lang="pt-BR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A8EFACDC-0CD6-EE09-CB5E-FD1E4E24F892}"/>
              </a:ext>
            </a:extLst>
          </p:cNvPr>
          <p:cNvSpPr txBox="1"/>
          <p:nvPr/>
        </p:nvSpPr>
        <p:spPr>
          <a:xfrm>
            <a:off x="5782991" y="3348542"/>
            <a:ext cx="334964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dirty="0" err="1">
                <a:solidFill>
                  <a:srgbClr val="FF0000"/>
                </a:solidFill>
                <a:highlight>
                  <a:srgbClr val="FFFF00"/>
                </a:highlight>
              </a:rPr>
              <a:t>És</a:t>
            </a:r>
            <a:r>
              <a:rPr lang="es-ES" dirty="0">
                <a:solidFill>
                  <a:srgbClr val="FF0000"/>
                </a:solidFill>
                <a:highlight>
                  <a:srgbClr val="FFFF00"/>
                </a:highlight>
              </a:rPr>
              <a:t> la gestión sobre el terreno de una operación de mantenimiento de la paz de las Naciones Unidas en el cuartel general de la misión. </a:t>
            </a:r>
            <a:endParaRPr lang="pt-BR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B0977452-15AC-3050-E4CD-E2B492AC7AFE}"/>
              </a:ext>
            </a:extLst>
          </p:cNvPr>
          <p:cNvSpPr txBox="1"/>
          <p:nvPr/>
        </p:nvSpPr>
        <p:spPr>
          <a:xfrm>
            <a:off x="5745516" y="4800677"/>
            <a:ext cx="332142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dirty="0">
                <a:solidFill>
                  <a:srgbClr val="FF0000"/>
                </a:solidFill>
                <a:highlight>
                  <a:srgbClr val="FFFF00"/>
                </a:highlight>
              </a:rPr>
              <a:t>Se refiere a la gestión de las operaciones militares, policiales y civiles por debajo del nivel del cuartel general de la misión y la supervisión del personal individual.</a:t>
            </a:r>
            <a:endParaRPr lang="pt-BR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26975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/>
      <p:bldP spid="1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A42495F-CC4E-F88A-BE95-453B22846C76}"/>
              </a:ext>
            </a:extLst>
          </p:cNvPr>
          <p:cNvSpPr txBox="1"/>
          <p:nvPr/>
        </p:nvSpPr>
        <p:spPr>
          <a:xfrm>
            <a:off x="1375335" y="1307811"/>
            <a:ext cx="616472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600" b="1" i="0" u="none" strike="noStrike" baseline="0" dirty="0">
                <a:solidFill>
                  <a:srgbClr val="001F5F"/>
                </a:solidFill>
                <a:latin typeface="Century Gothic" panose="020B0502020202020204" pitchFamily="34" charset="0"/>
              </a:rPr>
              <a:t>Resumen</a:t>
            </a:r>
            <a:endParaRPr lang="pt-BR" sz="3600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1AD3D9BE-24E4-C653-22BA-9DE519BBDC75}"/>
              </a:ext>
            </a:extLst>
          </p:cNvPr>
          <p:cNvSpPr txBox="1"/>
          <p:nvPr/>
        </p:nvSpPr>
        <p:spPr>
          <a:xfrm>
            <a:off x="0" y="1907117"/>
            <a:ext cx="8915400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s-ES" sz="2400" b="0" i="0" u="none" strike="noStrike" baseline="0" dirty="0">
                <a:solidFill>
                  <a:srgbClr val="FF0000"/>
                </a:solidFill>
                <a:latin typeface="Century Gothic" panose="020B0502020202020204" pitchFamily="34" charset="0"/>
              </a:rPr>
              <a:t>	</a:t>
            </a:r>
            <a:r>
              <a:rPr lang="es-ES" sz="2400" b="1" i="0" u="none" strike="noStrike" baseline="0" dirty="0">
                <a:solidFill>
                  <a:srgbClr val="FF0000"/>
                </a:solidFill>
                <a:latin typeface="Century Gothic" panose="020B0502020202020204" pitchFamily="34" charset="0"/>
              </a:rPr>
              <a:t>Las Naciones Unidas mantienen la paz y la seguridad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s-ES" sz="2400" b="1" dirty="0">
                <a:solidFill>
                  <a:srgbClr val="FF0000"/>
                </a:solidFill>
                <a:latin typeface="Wingdings" panose="05000000000000000000" pitchFamily="2" charset="2"/>
              </a:rPr>
              <a:t>	</a:t>
            </a:r>
            <a:r>
              <a:rPr lang="es-ES" sz="2400" b="1" i="0" u="none" strike="noStrike" baseline="0" dirty="0">
                <a:solidFill>
                  <a:srgbClr val="FF0000"/>
                </a:solidFill>
                <a:latin typeface="Century Gothic" panose="020B0502020202020204" pitchFamily="34" charset="0"/>
              </a:rPr>
              <a:t>La Carta de las Naciones Unidas es el documento rector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s-ES" sz="2400" b="1" dirty="0">
                <a:solidFill>
                  <a:srgbClr val="FF0000"/>
                </a:solidFill>
                <a:latin typeface="Wingdings" panose="05000000000000000000" pitchFamily="2" charset="2"/>
              </a:rPr>
              <a:t>	</a:t>
            </a:r>
            <a:r>
              <a:rPr lang="es-ES" sz="2400" b="1" i="0" u="none" strike="noStrike" baseline="0" dirty="0">
                <a:solidFill>
                  <a:srgbClr val="FF0000"/>
                </a:solidFill>
                <a:latin typeface="Century Gothic" panose="020B0502020202020204" pitchFamily="34" charset="0"/>
              </a:rPr>
              <a:t>La Asamblea General, el Consejo de Seguridad y la Secretaría están involucrados en la labor de mantenimiento de la paz de las Naciones Unidas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s-ES" sz="2400" b="1" dirty="0">
                <a:solidFill>
                  <a:srgbClr val="FF0000"/>
                </a:solidFill>
                <a:latin typeface="Wingdings" panose="05000000000000000000" pitchFamily="2" charset="2"/>
              </a:rPr>
              <a:t>	</a:t>
            </a:r>
            <a:r>
              <a:rPr lang="es-ES" sz="2400" b="1" i="0" u="none" strike="noStrike" baseline="0" dirty="0">
                <a:solidFill>
                  <a:srgbClr val="FF0000"/>
                </a:solidFill>
                <a:latin typeface="Century Gothic" panose="020B0502020202020204" pitchFamily="34" charset="0"/>
              </a:rPr>
              <a:t>El DOMP, el DAAT y el DAP participan activamente en la labor de mantenimiento de la paz de las Naciones Unidas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s-ES" sz="2400" b="1" dirty="0">
                <a:solidFill>
                  <a:srgbClr val="FF0000"/>
                </a:solidFill>
                <a:latin typeface="Wingdings" panose="05000000000000000000" pitchFamily="2" charset="2"/>
              </a:rPr>
              <a:t>	</a:t>
            </a:r>
            <a:r>
              <a:rPr lang="es-ES" sz="2400" b="1" i="0" u="none" strike="noStrike" baseline="0" dirty="0">
                <a:solidFill>
                  <a:srgbClr val="FF0000"/>
                </a:solidFill>
                <a:latin typeface="Century Gothic" panose="020B0502020202020204" pitchFamily="34" charset="0"/>
              </a:rPr>
              <a:t>Niveles de autoridad para la toma de decisiones en el mantenimiento de la paz de las Naciones Unidas: estratégico, operacional y táctico</a:t>
            </a:r>
          </a:p>
        </p:txBody>
      </p:sp>
    </p:spTree>
    <p:extLst>
      <p:ext uri="{BB962C8B-B14F-4D97-AF65-F5344CB8AC3E}">
        <p14:creationId xmlns:p14="http://schemas.microsoft.com/office/powerpoint/2010/main" val="31121936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pic>
        <p:nvPicPr>
          <p:cNvPr id="1026" name="Picture 2" descr="5 razones para consumir café todos los días - Cocina y Vino">
            <a:extLst>
              <a:ext uri="{FF2B5EF4-FFF2-40B4-BE49-F238E27FC236}">
                <a16:creationId xmlns:a16="http://schemas.microsoft.com/office/drawing/2014/main" id="{332521DB-31B7-24C3-5F0C-D3A0939B2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464" y="4724400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uperando Dudas Y Tomar Una Decisión Ilustración del Vector - Ilustración  de superado, idea: 128851087">
            <a:extLst>
              <a:ext uri="{FF2B5EF4-FFF2-40B4-BE49-F238E27FC236}">
                <a16:creationId xmlns:a16="http://schemas.microsoft.com/office/drawing/2014/main" id="{05D25493-9CA1-A4C2-BB33-8DCA88CF93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1549549"/>
            <a:ext cx="3132418" cy="3758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7273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3F5AA-DE0E-4814-A4D4-2328F28648D0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3" name="12 Conector recto"/>
          <p:cNvCxnSpPr/>
          <p:nvPr/>
        </p:nvCxnSpPr>
        <p:spPr>
          <a:xfrm>
            <a:off x="3635896" y="522886"/>
            <a:ext cx="4507281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9030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CuadroTexto"/>
          <p:cNvSpPr txBox="1"/>
          <p:nvPr/>
        </p:nvSpPr>
        <p:spPr>
          <a:xfrm>
            <a:off x="3700614" y="173971"/>
            <a:ext cx="4442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>
                <a:solidFill>
                  <a:srgbClr val="4F81BD">
                    <a:lumMod val="75000"/>
                  </a:srgb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pic>
        <p:nvPicPr>
          <p:cNvPr id="16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798" y="1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1 Título">
            <a:extLst>
              <a:ext uri="{FF2B5EF4-FFF2-40B4-BE49-F238E27FC236}">
                <a16:creationId xmlns:a16="http://schemas.microsoft.com/office/drawing/2014/main" id="{6B40D195-8D1D-47F6-BBC5-D769C72A5D43}"/>
              </a:ext>
            </a:extLst>
          </p:cNvPr>
          <p:cNvSpPr txBox="1">
            <a:spLocks/>
          </p:cNvSpPr>
          <p:nvPr/>
        </p:nvSpPr>
        <p:spPr>
          <a:xfrm>
            <a:off x="2558151" y="2902554"/>
            <a:ext cx="6445717" cy="15121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s-CL" sz="2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</a:br>
            <a:endParaRPr lang="es-CL" sz="24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1 Título">
            <a:extLst>
              <a:ext uri="{FF2B5EF4-FFF2-40B4-BE49-F238E27FC236}">
                <a16:creationId xmlns:a16="http://schemas.microsoft.com/office/drawing/2014/main" id="{776E9949-73CD-4427-B0E0-7D62946A1668}"/>
              </a:ext>
            </a:extLst>
          </p:cNvPr>
          <p:cNvSpPr txBox="1">
            <a:spLocks/>
          </p:cNvSpPr>
          <p:nvPr/>
        </p:nvSpPr>
        <p:spPr>
          <a:xfrm>
            <a:off x="5555134" y="6266984"/>
            <a:ext cx="3625378" cy="1863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May Francisco Hamilton de Sousa Junior</a:t>
            </a:r>
            <a:endParaRPr lang="es-CL" sz="8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-25400" y="0"/>
            <a:ext cx="2771800" cy="723274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r>
              <a:rPr lang="es-CL" sz="16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Temario: </a:t>
            </a: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>
                <a:solidFill>
                  <a:srgbClr val="FF0000"/>
                </a:solidFill>
                <a:latin typeface="Arial Black" panose="020B0A04020102020204" pitchFamily="34" charset="0"/>
              </a:rPr>
              <a:t>Aprendizajes esperados</a:t>
            </a: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Introducción</a:t>
            </a: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 err="1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Dessarrollo</a:t>
            </a: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es-CL" sz="16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4.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Conclusión</a:t>
            </a: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32B682B5-97BA-884C-DBAE-BC31B105AB52}"/>
              </a:ext>
            </a:extLst>
          </p:cNvPr>
          <p:cNvSpPr txBox="1"/>
          <p:nvPr/>
        </p:nvSpPr>
        <p:spPr>
          <a:xfrm>
            <a:off x="2886840" y="1061904"/>
            <a:ext cx="6105785" cy="4939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1" indent="360363" algn="just">
              <a:spcAft>
                <a:spcPts val="600"/>
              </a:spcAft>
              <a:buFont typeface="+mj-lt"/>
              <a:buAutoNum type="arabicPeriod"/>
            </a:pPr>
            <a:r>
              <a:rPr lang="es-ES" sz="2000" b="0" i="0" dirty="0">
                <a:solidFill>
                  <a:schemeClr val="accent1">
                    <a:lumMod val="75000"/>
                  </a:schemeClr>
                </a:solidFill>
                <a:effectLst/>
                <a:latin typeface="Century Gothic" panose="020B0502020202020204" pitchFamily="34" charset="0"/>
              </a:rPr>
              <a:t>Explica los principios básicos del mantenimiento de la paz de las Naciones Unidas. </a:t>
            </a:r>
          </a:p>
          <a:p>
            <a:pPr marL="0" lvl="1" indent="360363" algn="just">
              <a:spcAft>
                <a:spcPts val="600"/>
              </a:spcAft>
              <a:buFont typeface="+mj-lt"/>
              <a:buAutoNum type="arabicPeriod"/>
            </a:pPr>
            <a:r>
              <a:rPr lang="es-ES" sz="2000" b="0" i="0" dirty="0">
                <a:solidFill>
                  <a:schemeClr val="accent1">
                    <a:lumMod val="75000"/>
                  </a:schemeClr>
                </a:solidFill>
                <a:effectLst/>
                <a:latin typeface="Century Gothic" panose="020B0502020202020204" pitchFamily="34" charset="0"/>
              </a:rPr>
              <a:t>Describe la forma en que el personal de mantenimiento de la paz contribuye al consentimiento, la imparcialidad y el no uso de la fuerza, excepto en legítima defensa y en defensa del mandato. </a:t>
            </a:r>
          </a:p>
          <a:p>
            <a:pPr marL="0" lvl="1" indent="360363" algn="just">
              <a:spcAft>
                <a:spcPts val="600"/>
              </a:spcAft>
              <a:buFont typeface="+mj-lt"/>
              <a:buAutoNum type="arabicPeriod"/>
            </a:pPr>
            <a:r>
              <a:rPr lang="es-ES" sz="2000" b="0" i="0" dirty="0">
                <a:solidFill>
                  <a:schemeClr val="accent1">
                    <a:lumMod val="75000"/>
                  </a:schemeClr>
                </a:solidFill>
                <a:effectLst/>
                <a:latin typeface="Century Gothic" panose="020B0502020202020204" pitchFamily="34" charset="0"/>
              </a:rPr>
              <a:t>Explica los principales factores de éxito del mantenimiento de la paz de las Naciones Unidas. </a:t>
            </a:r>
          </a:p>
          <a:p>
            <a:pPr marL="0" lvl="1" indent="360363" algn="just">
              <a:spcAft>
                <a:spcPts val="600"/>
              </a:spcAft>
              <a:buFont typeface="+mj-lt"/>
              <a:buAutoNum type="arabicPeriod"/>
            </a:pPr>
            <a:r>
              <a:rPr lang="es-ES" sz="2000" b="0" i="0" dirty="0">
                <a:solidFill>
                  <a:schemeClr val="accent1">
                    <a:lumMod val="75000"/>
                  </a:schemeClr>
                </a:solidFill>
                <a:effectLst/>
                <a:latin typeface="Century Gothic" panose="020B0502020202020204" pitchFamily="34" charset="0"/>
              </a:rPr>
              <a:t>Describe la forma en que el personal de mantenimiento de la paz contribuye a la legitimidad, la credibilidad y la implicación local y nacional. </a:t>
            </a:r>
          </a:p>
        </p:txBody>
      </p:sp>
    </p:spTree>
    <p:extLst>
      <p:ext uri="{BB962C8B-B14F-4D97-AF65-F5344CB8AC3E}">
        <p14:creationId xmlns:p14="http://schemas.microsoft.com/office/powerpoint/2010/main" val="26765662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3F5AA-DE0E-4814-A4D4-2328F28648D0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3" name="12 Conector recto"/>
          <p:cNvCxnSpPr/>
          <p:nvPr/>
        </p:nvCxnSpPr>
        <p:spPr>
          <a:xfrm>
            <a:off x="3635896" y="522886"/>
            <a:ext cx="4507281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9030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CuadroTexto"/>
          <p:cNvSpPr txBox="1"/>
          <p:nvPr/>
        </p:nvSpPr>
        <p:spPr>
          <a:xfrm>
            <a:off x="3700614" y="173971"/>
            <a:ext cx="4442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>
                <a:solidFill>
                  <a:srgbClr val="4F81BD">
                    <a:lumMod val="75000"/>
                  </a:srgb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pic>
        <p:nvPicPr>
          <p:cNvPr id="16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798" y="1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1 Título">
            <a:extLst>
              <a:ext uri="{FF2B5EF4-FFF2-40B4-BE49-F238E27FC236}">
                <a16:creationId xmlns:a16="http://schemas.microsoft.com/office/drawing/2014/main" id="{6B40D195-8D1D-47F6-BBC5-D769C72A5D43}"/>
              </a:ext>
            </a:extLst>
          </p:cNvPr>
          <p:cNvSpPr txBox="1">
            <a:spLocks/>
          </p:cNvSpPr>
          <p:nvPr/>
        </p:nvSpPr>
        <p:spPr>
          <a:xfrm>
            <a:off x="2558151" y="2902554"/>
            <a:ext cx="6445717" cy="15121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s-CL" sz="2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</a:br>
            <a:endParaRPr lang="es-CL" sz="24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955475" y="1182932"/>
            <a:ext cx="6048393" cy="2168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sz="30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¿Por </a:t>
            </a:r>
            <a:r>
              <a:rPr lang="pt-BR" sz="3000" dirty="0" err="1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qué</a:t>
            </a:r>
            <a:r>
              <a:rPr lang="pt-BR" sz="30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pt-BR" sz="3000" dirty="0" err="1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estudiar</a:t>
            </a:r>
            <a:r>
              <a:rPr lang="pt-BR" sz="30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 y </a:t>
            </a:r>
            <a:r>
              <a:rPr lang="pt-BR" sz="3000" dirty="0" err="1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conocer</a:t>
            </a:r>
            <a:r>
              <a:rPr lang="pt-BR" sz="30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es-ES" sz="30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los p</a:t>
            </a:r>
            <a:r>
              <a:rPr lang="es-ES" sz="30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rincipios del mantenimiento de la paz de las Naciones Unidas </a:t>
            </a:r>
            <a:r>
              <a:rPr lang="pt-BR" sz="30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?</a:t>
            </a:r>
          </a:p>
        </p:txBody>
      </p:sp>
      <p:sp>
        <p:nvSpPr>
          <p:cNvPr id="10" name="16 CuadroTexto">
            <a:extLst>
              <a:ext uri="{FF2B5EF4-FFF2-40B4-BE49-F238E27FC236}">
                <a16:creationId xmlns:a16="http://schemas.microsoft.com/office/drawing/2014/main" id="{535FAA6B-4521-4FF4-89F2-3D8B93EB900D}"/>
              </a:ext>
            </a:extLst>
          </p:cNvPr>
          <p:cNvSpPr txBox="1"/>
          <p:nvPr/>
        </p:nvSpPr>
        <p:spPr>
          <a:xfrm>
            <a:off x="-25400" y="0"/>
            <a:ext cx="2771800" cy="723274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r>
              <a:rPr lang="es-CL" sz="16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Temario: </a:t>
            </a: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Aprendizajes esperados</a:t>
            </a: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>
                <a:solidFill>
                  <a:srgbClr val="FF0000"/>
                </a:solidFill>
                <a:latin typeface="Arial Black" panose="020B0A04020102020204" pitchFamily="34" charset="0"/>
              </a:rPr>
              <a:t>Introducción</a:t>
            </a: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 err="1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Dessarrollo</a:t>
            </a: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es-CL" sz="16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4.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Conclusión</a:t>
            </a: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1026" name="Picture 2" descr="Bússola: o que é, para que serve, características - Mundo Educação">
            <a:extLst>
              <a:ext uri="{FF2B5EF4-FFF2-40B4-BE49-F238E27FC236}">
                <a16:creationId xmlns:a16="http://schemas.microsoft.com/office/drawing/2014/main" id="{8D7A8B5E-AF64-47E2-932D-73C25FBF41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9320" y="3537077"/>
            <a:ext cx="3105150" cy="2235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9694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400" y="16496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8"/>
          <p:cNvSpPr txBox="1"/>
          <p:nvPr/>
        </p:nvSpPr>
        <p:spPr>
          <a:xfrm>
            <a:off x="3563626" y="-66403"/>
            <a:ext cx="4876800" cy="1079211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P</a:t>
            </a:r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rincipios básicos del mantenimiento de la paz de las Naciones Unidas  </a:t>
            </a:r>
            <a:endParaRPr lang="en-US" sz="2400" spc="600" dirty="0">
              <a:solidFill>
                <a:schemeClr val="accent1">
                  <a:lumMod val="75000"/>
                </a:schemeClr>
              </a:solidFill>
              <a:latin typeface="+mj-lt"/>
              <a:ea typeface="Calibri"/>
              <a:cs typeface="Times New Roman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3424461" y="89391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038DDC5B-713D-4ACC-B39D-368D74E68DBF}"/>
              </a:ext>
            </a:extLst>
          </p:cNvPr>
          <p:cNvSpPr txBox="1"/>
          <p:nvPr/>
        </p:nvSpPr>
        <p:spPr>
          <a:xfrm>
            <a:off x="2702678" y="1692321"/>
            <a:ext cx="6397601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	Los tres principios básicos del mantenimiento de la paz de las Naciones Unidas son los siguientes:</a:t>
            </a:r>
          </a:p>
          <a:p>
            <a:pPr algn="just"/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	</a:t>
            </a:r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1. </a:t>
            </a:r>
            <a:r>
              <a:rPr lang="pt-BR" sz="2400" b="0" i="0" u="none" strike="noStrike" baseline="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Consentimiento</a:t>
            </a:r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;</a:t>
            </a:r>
            <a:endParaRPr lang="pt-BR" sz="2400" b="0" i="0" u="none" strike="noStrike" baseline="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 algn="just"/>
            <a:r>
              <a:rPr lang="pt-BR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	2. </a:t>
            </a:r>
            <a:r>
              <a:rPr lang="pt-BR" sz="2400" b="0" i="0" u="none" strike="noStrike" baseline="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Imparcialidad</a:t>
            </a:r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; y</a:t>
            </a:r>
          </a:p>
          <a:p>
            <a:pPr algn="just"/>
            <a:r>
              <a:rPr lang="pt-BR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	3. </a:t>
            </a:r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No uso de la fuerza, excepto en legítima defensa y en defensa del mandato </a:t>
            </a:r>
          </a:p>
          <a:p>
            <a:pPr algn="just"/>
            <a:endParaRPr lang="pt-BR" sz="2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3" name="Seta: para Baixo 2">
            <a:extLst>
              <a:ext uri="{FF2B5EF4-FFF2-40B4-BE49-F238E27FC236}">
                <a16:creationId xmlns:a16="http://schemas.microsoft.com/office/drawing/2014/main" id="{3A6B5BDB-9768-4928-AD97-9A17A527563C}"/>
              </a:ext>
            </a:extLst>
          </p:cNvPr>
          <p:cNvSpPr/>
          <p:nvPr/>
        </p:nvSpPr>
        <p:spPr>
          <a:xfrm>
            <a:off x="5676900" y="4620919"/>
            <a:ext cx="304800" cy="66764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D4A23762-70C2-450A-9AA5-58FBDBC8B651}"/>
              </a:ext>
            </a:extLst>
          </p:cNvPr>
          <p:cNvSpPr txBox="1"/>
          <p:nvPr/>
        </p:nvSpPr>
        <p:spPr>
          <a:xfrm>
            <a:off x="2895600" y="5355263"/>
            <a:ext cx="61722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FF0000"/>
                </a:solidFill>
                <a:latin typeface="+mj-lt"/>
              </a:rPr>
              <a:t>S</a:t>
            </a:r>
            <a:r>
              <a:rPr lang="es-ES" sz="2800" b="1" i="0" u="none" strike="noStrike" baseline="0" dirty="0">
                <a:solidFill>
                  <a:srgbClr val="FF0000"/>
                </a:solidFill>
                <a:latin typeface="+mj-lt"/>
              </a:rPr>
              <a:t>e aplican a todo el personal de mantenimiento de la paz en las misiones y en la Sede. </a:t>
            </a:r>
            <a:endParaRPr lang="pt-BR" sz="28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27" name="16 CuadroTexto">
            <a:extLst>
              <a:ext uri="{FF2B5EF4-FFF2-40B4-BE49-F238E27FC236}">
                <a16:creationId xmlns:a16="http://schemas.microsoft.com/office/drawing/2014/main" id="{1E2519B0-FADF-4C1A-B964-9FF25649027E}"/>
              </a:ext>
            </a:extLst>
          </p:cNvPr>
          <p:cNvSpPr txBox="1"/>
          <p:nvPr/>
        </p:nvSpPr>
        <p:spPr>
          <a:xfrm>
            <a:off x="-25401" y="-3748"/>
            <a:ext cx="2771800" cy="723274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es-CL" sz="16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Temario: </a:t>
            </a: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Aprendizajes esperados</a:t>
            </a: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Introducción</a:t>
            </a: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Dessarrollo</a:t>
            </a:r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es-CL" sz="16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4.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Conclusión</a:t>
            </a: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8580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782D527E-2948-4AC7-8E62-52A37631F02A}"/>
              </a:ext>
            </a:extLst>
          </p:cNvPr>
          <p:cNvSpPr txBox="1"/>
          <p:nvPr/>
        </p:nvSpPr>
        <p:spPr>
          <a:xfrm>
            <a:off x="1973790" y="286581"/>
            <a:ext cx="4572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0" i="0" u="none" strike="noStrike" baseline="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Consentimiento</a:t>
            </a:r>
            <a:endParaRPr lang="pt-BR" sz="32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AD93DD5D-26C5-424D-8B8F-72CCD7A83F23}"/>
              </a:ext>
            </a:extLst>
          </p:cNvPr>
          <p:cNvSpPr txBox="1"/>
          <p:nvPr/>
        </p:nvSpPr>
        <p:spPr>
          <a:xfrm>
            <a:off x="465855" y="2332987"/>
            <a:ext cx="836214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	Todas las operaciones de mantenimiento de la paz de las Naciones Unidas se despliegan al menos con el consentimiento de las autoridades del país receptor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2D23A285-928F-4F95-A973-F6DF7AC5B0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9055" y="4373319"/>
            <a:ext cx="3617889" cy="2338748"/>
          </a:xfrm>
          <a:prstGeom prst="rect">
            <a:avLst/>
          </a:prstGeom>
        </p:spPr>
      </p:pic>
      <p:sp>
        <p:nvSpPr>
          <p:cNvPr id="16" name="Retângulo 15">
            <a:extLst>
              <a:ext uri="{FF2B5EF4-FFF2-40B4-BE49-F238E27FC236}">
                <a16:creationId xmlns:a16="http://schemas.microsoft.com/office/drawing/2014/main" id="{D04340A5-1ECE-48C9-95B8-7DE59FD05411}"/>
              </a:ext>
            </a:extLst>
          </p:cNvPr>
          <p:cNvSpPr/>
          <p:nvPr/>
        </p:nvSpPr>
        <p:spPr>
          <a:xfrm rot="20611317">
            <a:off x="419597" y="1988790"/>
            <a:ext cx="8546860" cy="2073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b="1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La acción realizada por el Consejo de Seguridad sin el consentimiento de las partes es normalmente una misión de </a:t>
            </a:r>
            <a:r>
              <a:rPr lang="es-ES" sz="2800" b="1" i="0" u="none" strike="noStrike" baseline="0" dirty="0">
                <a:solidFill>
                  <a:srgbClr val="FF0000"/>
                </a:solidFill>
                <a:latin typeface="Century Gothic" panose="020B0502020202020204" pitchFamily="34" charset="0"/>
              </a:rPr>
              <a:t>imposición de la paz</a:t>
            </a:r>
            <a:r>
              <a:rPr lang="es-ES" sz="2800" b="1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, no de mantenimiento de la paz </a:t>
            </a:r>
            <a:endParaRPr lang="pt-BR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154BBC81-2AAE-403A-8591-68E0D3EC3FF6}"/>
              </a:ext>
            </a:extLst>
          </p:cNvPr>
          <p:cNvSpPr txBox="1"/>
          <p:nvPr/>
        </p:nvSpPr>
        <p:spPr>
          <a:xfrm>
            <a:off x="228600" y="4327718"/>
            <a:ext cx="45720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8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El consentimiento significa más que la firma de un acuerdo de intenciones. </a:t>
            </a:r>
            <a:r>
              <a:rPr lang="es-ES" sz="2800" b="0" i="0" u="none" strike="noStrike" baseline="0" dirty="0">
                <a:solidFill>
                  <a:srgbClr val="FF0000"/>
                </a:solidFill>
                <a:latin typeface="+mj-lt"/>
              </a:rPr>
              <a:t>Implica ayudar a aplicar lo acordado</a:t>
            </a:r>
            <a:r>
              <a:rPr lang="es-ES" sz="28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. </a:t>
            </a:r>
            <a:endParaRPr lang="pt-BR" sz="2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39912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  <p:bldP spid="1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74D3FFA0-46B5-4B5E-BF80-50C9F540C519}"/>
              </a:ext>
            </a:extLst>
          </p:cNvPr>
          <p:cNvSpPr txBox="1"/>
          <p:nvPr/>
        </p:nvSpPr>
        <p:spPr>
          <a:xfrm>
            <a:off x="152400" y="1558618"/>
            <a:ext cx="88392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¿qué puede hacer el personal de mantenimiento de la paz?</a:t>
            </a:r>
            <a:endParaRPr lang="pt-BR" sz="2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B79814C8-60FC-4918-A59C-A955D03DFD23}"/>
              </a:ext>
            </a:extLst>
          </p:cNvPr>
          <p:cNvSpPr txBox="1"/>
          <p:nvPr/>
        </p:nvSpPr>
        <p:spPr>
          <a:xfrm>
            <a:off x="14990" y="2133600"/>
            <a:ext cx="6685655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AutoNum type="arabicPeriod"/>
            </a:pPr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Vigilar y analizar constantemente el entorno;</a:t>
            </a:r>
          </a:p>
          <a:p>
            <a:endParaRPr lang="es-ES" sz="2400" b="0" i="0" u="none" strike="noStrike" baseline="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2. </a:t>
            </a:r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Aprender sobre el país receptor;</a:t>
            </a:r>
          </a:p>
          <a:p>
            <a:endParaRPr lang="es-ES" sz="2400" b="0" i="0" u="none" strike="noStrike" baseline="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3. </a:t>
            </a:r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Evaluar a las partes e informar sobre ellas; y</a:t>
            </a:r>
          </a:p>
          <a:p>
            <a:endParaRPr lang="es-ES" sz="2400" b="0" i="0" u="none" strike="noStrike" baseline="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4. </a:t>
            </a:r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Fomentar y respetar la confianza.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A2101192-D688-4F9A-BEB2-DDBCFF1BA2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855" y="4804120"/>
            <a:ext cx="2711823" cy="1753031"/>
          </a:xfrm>
          <a:prstGeom prst="rect">
            <a:avLst/>
          </a:prstGeom>
        </p:spPr>
      </p:pic>
      <p:sp>
        <p:nvSpPr>
          <p:cNvPr id="14" name="Fluxograma: Processo 13">
            <a:extLst>
              <a:ext uri="{FF2B5EF4-FFF2-40B4-BE49-F238E27FC236}">
                <a16:creationId xmlns:a16="http://schemas.microsoft.com/office/drawing/2014/main" id="{64CF9C6F-718D-41AC-A48C-CA8DEDC01625}"/>
              </a:ext>
            </a:extLst>
          </p:cNvPr>
          <p:cNvSpPr/>
          <p:nvPr/>
        </p:nvSpPr>
        <p:spPr>
          <a:xfrm>
            <a:off x="6172200" y="2020283"/>
            <a:ext cx="2819400" cy="79911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sz="1800" b="0" i="0" u="none" strike="noStrike" baseline="0" dirty="0">
                <a:solidFill>
                  <a:srgbClr val="000000"/>
                </a:solidFill>
              </a:rPr>
              <a:t>Señales o indicios de </a:t>
            </a:r>
            <a:r>
              <a:rPr lang="es-ES" sz="1800" b="0" i="0" u="none" strike="noStrike" baseline="0" dirty="0">
                <a:solidFill>
                  <a:srgbClr val="FF0000"/>
                </a:solidFill>
              </a:rPr>
              <a:t>pérdida</a:t>
            </a:r>
            <a:r>
              <a:rPr lang="es-ES" sz="1800" b="0" i="0" u="none" strike="noStrike" baseline="0" dirty="0">
                <a:solidFill>
                  <a:srgbClr val="000000"/>
                </a:solidFill>
              </a:rPr>
              <a:t> del consentimiento </a:t>
            </a:r>
          </a:p>
        </p:txBody>
      </p:sp>
      <p:sp>
        <p:nvSpPr>
          <p:cNvPr id="15" name="Fluxograma: Processo 14">
            <a:extLst>
              <a:ext uri="{FF2B5EF4-FFF2-40B4-BE49-F238E27FC236}">
                <a16:creationId xmlns:a16="http://schemas.microsoft.com/office/drawing/2014/main" id="{5692DABB-433E-4779-95EF-F2EEA3AE8640}"/>
              </a:ext>
            </a:extLst>
          </p:cNvPr>
          <p:cNvSpPr/>
          <p:nvPr/>
        </p:nvSpPr>
        <p:spPr>
          <a:xfrm>
            <a:off x="4512868" y="2799120"/>
            <a:ext cx="2819400" cy="79911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sz="1800" b="0" i="0" u="none" strike="noStrike" baseline="0" dirty="0">
                <a:solidFill>
                  <a:srgbClr val="FF0000"/>
                </a:solidFill>
              </a:rPr>
              <a:t>Familiarizarse</a:t>
            </a:r>
            <a:r>
              <a:rPr lang="es-ES" sz="1800" b="0" i="0" u="none" strike="noStrike" baseline="0" dirty="0">
                <a:solidFill>
                  <a:srgbClr val="000000"/>
                </a:solidFill>
              </a:rPr>
              <a:t> con el país receptor, sus comunidades y sus costumbres </a:t>
            </a:r>
          </a:p>
        </p:txBody>
      </p:sp>
      <p:sp>
        <p:nvSpPr>
          <p:cNvPr id="17" name="Fluxograma: Processo 16">
            <a:extLst>
              <a:ext uri="{FF2B5EF4-FFF2-40B4-BE49-F238E27FC236}">
                <a16:creationId xmlns:a16="http://schemas.microsoft.com/office/drawing/2014/main" id="{A885D38D-A9C2-406F-B0C5-0E0B70DB77AC}"/>
              </a:ext>
            </a:extLst>
          </p:cNvPr>
          <p:cNvSpPr/>
          <p:nvPr/>
        </p:nvSpPr>
        <p:spPr>
          <a:xfrm>
            <a:off x="5878086" y="3598237"/>
            <a:ext cx="3250924" cy="79911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dirty="0">
                <a:solidFill>
                  <a:srgbClr val="FF0000"/>
                </a:solidFill>
                <a:latin typeface="+mj-lt"/>
              </a:rPr>
              <a:t>E</a:t>
            </a:r>
            <a:r>
              <a:rPr lang="es-ES" sz="1800" i="0" u="none" strike="noStrike" baseline="0" dirty="0">
                <a:solidFill>
                  <a:srgbClr val="FF0000"/>
                </a:solidFill>
                <a:latin typeface="+mj-lt"/>
              </a:rPr>
              <a:t>valuar y notificar </a:t>
            </a:r>
            <a:r>
              <a:rPr lang="es-ES" sz="1800" i="0" u="none" strike="noStrike" baseline="0" dirty="0">
                <a:solidFill>
                  <a:srgbClr val="000000"/>
                </a:solidFill>
                <a:latin typeface="+mj-lt"/>
              </a:rPr>
              <a:t>la evolución de los intereses y la motivación de las partes</a:t>
            </a: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65B9E213-AAE4-40BF-B7DA-B8FC24217FE4}"/>
              </a:ext>
            </a:extLst>
          </p:cNvPr>
          <p:cNvSpPr txBox="1"/>
          <p:nvPr/>
        </p:nvSpPr>
        <p:spPr>
          <a:xfrm rot="20539045">
            <a:off x="3755994" y="5215166"/>
            <a:ext cx="48324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err="1">
                <a:solidFill>
                  <a:schemeClr val="accent1">
                    <a:lumMod val="75000"/>
                  </a:schemeClr>
                </a:solidFill>
              </a:rPr>
              <a:t>C</a:t>
            </a:r>
            <a:r>
              <a:rPr lang="es-ES" sz="2800" b="0" i="0" u="none" strike="noStrike" baseline="0" dirty="0" err="1">
                <a:solidFill>
                  <a:schemeClr val="accent1">
                    <a:lumMod val="75000"/>
                  </a:schemeClr>
                </a:solidFill>
              </a:rPr>
              <a:t>ontribui</a:t>
            </a:r>
            <a:r>
              <a:rPr lang="es-ES" sz="2800" b="0" i="0" u="none" strike="noStrike" baseline="0" dirty="0">
                <a:solidFill>
                  <a:schemeClr val="accent1">
                    <a:lumMod val="75000"/>
                  </a:schemeClr>
                </a:solidFill>
              </a:rPr>
              <a:t> para la paz sostenible </a:t>
            </a:r>
            <a:endParaRPr lang="pt-BR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Flecha: a la derecha 1">
            <a:extLst>
              <a:ext uri="{FF2B5EF4-FFF2-40B4-BE49-F238E27FC236}">
                <a16:creationId xmlns:a16="http://schemas.microsoft.com/office/drawing/2014/main" id="{32EAE07B-E8F9-B363-364A-E1FD851952F2}"/>
              </a:ext>
            </a:extLst>
          </p:cNvPr>
          <p:cNvSpPr/>
          <p:nvPr/>
        </p:nvSpPr>
        <p:spPr>
          <a:xfrm rot="3528975">
            <a:off x="4343400" y="4811256"/>
            <a:ext cx="533400" cy="7788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1508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  <p:bldP spid="14" grpId="0" animBg="1"/>
      <p:bldP spid="15" grpId="0" animBg="1"/>
      <p:bldP spid="17" grpId="0" animBg="1"/>
      <p:bldP spid="20" grpId="0"/>
      <p:bldP spid="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24A1624C-668D-4F8D-B545-595F5BEC1E0C}"/>
              </a:ext>
            </a:extLst>
          </p:cNvPr>
          <p:cNvSpPr txBox="1"/>
          <p:nvPr/>
        </p:nvSpPr>
        <p:spPr>
          <a:xfrm>
            <a:off x="2133600" y="332800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b="0" i="0" u="none" strike="noStrike" baseline="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Imparcialidad</a:t>
            </a:r>
            <a:endParaRPr lang="pt-BR" sz="2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A19E9FF8-FEBC-4D36-B509-28E7D3D8B45C}"/>
              </a:ext>
            </a:extLst>
          </p:cNvPr>
          <p:cNvSpPr txBox="1"/>
          <p:nvPr/>
        </p:nvSpPr>
        <p:spPr>
          <a:xfrm>
            <a:off x="381000" y="1789007"/>
            <a:ext cx="8610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	Las operaciones de mantenimiento de la paz de las Naciones Unidas cumplen los mandatos sin favoritismo ni predisposición.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FEBEE178-3EA4-490B-8975-282BBE4DDC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0" y="3500290"/>
            <a:ext cx="2322304" cy="2840114"/>
          </a:xfrm>
          <a:prstGeom prst="rect">
            <a:avLst/>
          </a:prstGeom>
        </p:spPr>
      </p:pic>
      <p:sp>
        <p:nvSpPr>
          <p:cNvPr id="10" name="Fluxograma: Processo 9">
            <a:extLst>
              <a:ext uri="{FF2B5EF4-FFF2-40B4-BE49-F238E27FC236}">
                <a16:creationId xmlns:a16="http://schemas.microsoft.com/office/drawing/2014/main" id="{CF9ECB71-1DBE-42FD-B297-8CE06D236DB9}"/>
              </a:ext>
            </a:extLst>
          </p:cNvPr>
          <p:cNvSpPr/>
          <p:nvPr/>
        </p:nvSpPr>
        <p:spPr>
          <a:xfrm rot="20517088">
            <a:off x="2590800" y="1912310"/>
            <a:ext cx="3657600" cy="73171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200" b="0" i="0" u="none" strike="noStrike" baseline="0" dirty="0">
                <a:solidFill>
                  <a:srgbClr val="FF0000"/>
                </a:solidFill>
              </a:rPr>
              <a:t>No tomar partido </a:t>
            </a:r>
            <a:endParaRPr lang="pt-BR" sz="3200" dirty="0">
              <a:solidFill>
                <a:srgbClr val="FF0000"/>
              </a:solidFill>
            </a:endParaRP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86B27B3F-42E7-4D5C-9C10-02D72E840705}"/>
              </a:ext>
            </a:extLst>
          </p:cNvPr>
          <p:cNvSpPr txBox="1"/>
          <p:nvPr/>
        </p:nvSpPr>
        <p:spPr>
          <a:xfrm>
            <a:off x="524805" y="3617929"/>
            <a:ext cx="4572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1800" b="1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La imparcialidad es diferente de la inacción o de la neutralidad. </a:t>
            </a:r>
            <a:endParaRPr lang="pt-BR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76BEE3E-3F29-41B5-A131-0FCE5EF758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302" y="4375556"/>
            <a:ext cx="2905125" cy="1773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3772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2BBE6B9D-1DC4-42E6-850E-5E8D5E6DB510}"/>
              </a:ext>
            </a:extLst>
          </p:cNvPr>
          <p:cNvSpPr txBox="1"/>
          <p:nvPr/>
        </p:nvSpPr>
        <p:spPr>
          <a:xfrm>
            <a:off x="816964" y="2456975"/>
            <a:ext cx="8305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¿Qué puede hacer el personal de mantenimiento de la paz?</a:t>
            </a:r>
            <a:endParaRPr lang="pt-BR" sz="2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53E8E9E8-41C7-436C-82D0-0893C6255F5E}"/>
              </a:ext>
            </a:extLst>
          </p:cNvPr>
          <p:cNvSpPr txBox="1"/>
          <p:nvPr/>
        </p:nvSpPr>
        <p:spPr>
          <a:xfrm>
            <a:off x="381000" y="3397407"/>
            <a:ext cx="60960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pt-BR" sz="2400" b="0" i="0" u="none" strike="noStrike" baseline="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Entablar</a:t>
            </a:r>
            <a:r>
              <a:rPr lang="pt-BR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relaciones;</a:t>
            </a:r>
          </a:p>
          <a:p>
            <a:pPr algn="just"/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2. </a:t>
            </a:r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Evitar actividades que puedan comprometer la imparcialidad;</a:t>
            </a:r>
          </a:p>
          <a:p>
            <a:pPr algn="just"/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3. Justificar y comunicar correctamente los motivos para adoptar medidas; y</a:t>
            </a:r>
          </a:p>
          <a:p>
            <a:pPr algn="just"/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4. </a:t>
            </a:r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Poner en práctica las comunicaciones de información pública y las ideas centrales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189A9582-5D20-4075-8539-A272324FC3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7000" y="3715948"/>
            <a:ext cx="2509226" cy="3068714"/>
          </a:xfrm>
          <a:prstGeom prst="rect">
            <a:avLst/>
          </a:prstGeom>
        </p:spPr>
      </p:pic>
      <p:sp>
        <p:nvSpPr>
          <p:cNvPr id="14" name="CaixaDeTexto 13">
            <a:extLst>
              <a:ext uri="{FF2B5EF4-FFF2-40B4-BE49-F238E27FC236}">
                <a16:creationId xmlns:a16="http://schemas.microsoft.com/office/drawing/2014/main" id="{36591025-159B-45E0-930C-CCEE24652E26}"/>
              </a:ext>
            </a:extLst>
          </p:cNvPr>
          <p:cNvSpPr txBox="1"/>
          <p:nvPr/>
        </p:nvSpPr>
        <p:spPr>
          <a:xfrm>
            <a:off x="465854" y="1434661"/>
            <a:ext cx="852037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U</a:t>
            </a:r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na operación de mantenimiento de la paz debe percibirse como </a:t>
            </a:r>
            <a:r>
              <a:rPr lang="es-ES" sz="2400" b="0" i="0" u="none" strike="noStrike" baseline="0" dirty="0">
                <a:solidFill>
                  <a:srgbClr val="FF0000"/>
                </a:solidFill>
                <a:latin typeface="+mj-lt"/>
              </a:rPr>
              <a:t>justa, abierta y transparente</a:t>
            </a:r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. </a:t>
            </a:r>
            <a:endParaRPr lang="pt-BR" sz="2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9321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60A88E52-AF5F-40E0-8729-2BFCD2ECFBC8}"/>
              </a:ext>
            </a:extLst>
          </p:cNvPr>
          <p:cNvSpPr txBox="1"/>
          <p:nvPr/>
        </p:nvSpPr>
        <p:spPr>
          <a:xfrm>
            <a:off x="895528" y="99254"/>
            <a:ext cx="728057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No uso de la fuerza, excepto en legítima defensa y en defensa del mandato</a:t>
            </a:r>
            <a:endParaRPr lang="pt-BR" sz="2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1BE7CAE6-734B-4DC3-B903-9B5C0FA8FB27}"/>
              </a:ext>
            </a:extLst>
          </p:cNvPr>
          <p:cNvSpPr txBox="1"/>
          <p:nvPr/>
        </p:nvSpPr>
        <p:spPr>
          <a:xfrm>
            <a:off x="248021" y="1908796"/>
            <a:ext cx="8647958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Se permite el uso de la fuerza en legítima defensa y en defensa del mandato</a:t>
            </a:r>
          </a:p>
          <a:p>
            <a:pPr marL="342900" indent="-342900" algn="just">
              <a:buAutoNum type="arabicPeriod"/>
            </a:pPr>
            <a:endParaRPr lang="es-ES" sz="2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 marL="342900" indent="-342900" algn="just">
              <a:buAutoNum type="arabicPeriod"/>
            </a:pPr>
            <a:endParaRPr lang="es-ES" sz="2400" b="0" i="0" u="none" strike="noStrike" baseline="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 algn="just"/>
            <a:endParaRPr lang="es-ES" sz="2400" b="0" i="0" u="none" strike="noStrike" baseline="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 algn="just"/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2. El Consejo de Seguridad autoriza “todos los medios necesarios” para defender el mandato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62F3DBBD-A3EB-4558-997A-3FD9F1E14B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1200" y="4540038"/>
            <a:ext cx="3161558" cy="2080483"/>
          </a:xfrm>
          <a:prstGeom prst="rect">
            <a:avLst/>
          </a:prstGeom>
        </p:spPr>
      </p:pic>
      <p:sp>
        <p:nvSpPr>
          <p:cNvPr id="6" name="Fluxograma: Processo 5">
            <a:extLst>
              <a:ext uri="{FF2B5EF4-FFF2-40B4-BE49-F238E27FC236}">
                <a16:creationId xmlns:a16="http://schemas.microsoft.com/office/drawing/2014/main" id="{425149C9-B599-4F88-8EE4-3FB7DFB2FC6B}"/>
              </a:ext>
            </a:extLst>
          </p:cNvPr>
          <p:cNvSpPr/>
          <p:nvPr/>
        </p:nvSpPr>
        <p:spPr>
          <a:xfrm>
            <a:off x="931711" y="2819400"/>
            <a:ext cx="7678889" cy="60960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800" b="1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“Legítima defensa” se entiende la defensa del personal y los bienes de las Naciones Unidas </a:t>
            </a:r>
            <a:endParaRPr lang="pt-BR" dirty="0"/>
          </a:p>
        </p:txBody>
      </p:sp>
      <p:sp>
        <p:nvSpPr>
          <p:cNvPr id="15" name="Fluxograma: Processo 14">
            <a:extLst>
              <a:ext uri="{FF2B5EF4-FFF2-40B4-BE49-F238E27FC236}">
                <a16:creationId xmlns:a16="http://schemas.microsoft.com/office/drawing/2014/main" id="{63F135B2-3C8F-423B-B1C5-1734DF678716}"/>
              </a:ext>
            </a:extLst>
          </p:cNvPr>
          <p:cNvSpPr/>
          <p:nvPr/>
        </p:nvSpPr>
        <p:spPr>
          <a:xfrm>
            <a:off x="1706946" y="4785486"/>
            <a:ext cx="2878289" cy="709728"/>
          </a:xfrm>
          <a:prstGeom prst="flowChartProcess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rgbClr val="000000"/>
                </a:solidFill>
              </a:rPr>
              <a:t>S</a:t>
            </a:r>
            <a:r>
              <a:rPr lang="es-ES" sz="1800" b="1" i="0" u="none" strike="noStrike" baseline="0" dirty="0">
                <a:solidFill>
                  <a:srgbClr val="000000"/>
                </a:solidFill>
              </a:rPr>
              <a:t>olo usa la fuerza de manera gradual 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4269344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8EF10D20-B1D0-4B13-83AE-5DDB581A23B5}"/>
              </a:ext>
            </a:extLst>
          </p:cNvPr>
          <p:cNvSpPr txBox="1"/>
          <p:nvPr/>
        </p:nvSpPr>
        <p:spPr>
          <a:xfrm>
            <a:off x="609600" y="1562890"/>
            <a:ext cx="81534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¿qué puede hacer el personal de mantenimiento de la paz?</a:t>
            </a:r>
            <a:endParaRPr lang="pt-BR" sz="2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2B1646D1-6D79-495A-8240-96F215FEECC8}"/>
              </a:ext>
            </a:extLst>
          </p:cNvPr>
          <p:cNvSpPr txBox="1"/>
          <p:nvPr/>
        </p:nvSpPr>
        <p:spPr>
          <a:xfrm>
            <a:off x="762000" y="2324762"/>
            <a:ext cx="71628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BR" sz="2400" b="0" i="0" u="none" strike="noStrike" baseline="0" dirty="0">
                <a:solidFill>
                  <a:srgbClr val="000000"/>
                </a:solidFill>
                <a:latin typeface="+mj-lt"/>
              </a:rPr>
              <a:t>	1. </a:t>
            </a:r>
            <a:r>
              <a:rPr lang="pt-BR" sz="2400" b="0" i="0" u="none" strike="noStrike" baseline="0" dirty="0" err="1">
                <a:solidFill>
                  <a:srgbClr val="000000"/>
                </a:solidFill>
                <a:latin typeface="+mj-lt"/>
              </a:rPr>
              <a:t>Ejercer</a:t>
            </a:r>
            <a:r>
              <a:rPr lang="pt-BR" sz="2400" b="0" i="0" u="none" strike="noStrike" baseline="0" dirty="0">
                <a:solidFill>
                  <a:srgbClr val="000000"/>
                </a:solidFill>
                <a:latin typeface="+mj-lt"/>
              </a:rPr>
              <a:t> </a:t>
            </a:r>
            <a:r>
              <a:rPr lang="pt-BR" sz="2400" b="0" i="0" u="none" strike="noStrike" baseline="0" dirty="0" err="1">
                <a:solidFill>
                  <a:srgbClr val="000000"/>
                </a:solidFill>
                <a:latin typeface="+mj-lt"/>
              </a:rPr>
              <a:t>moderación</a:t>
            </a:r>
            <a:r>
              <a:rPr lang="pt-BR" sz="2400" dirty="0">
                <a:solidFill>
                  <a:srgbClr val="000000"/>
                </a:solidFill>
                <a:latin typeface="+mj-lt"/>
              </a:rPr>
              <a:t>;</a:t>
            </a:r>
          </a:p>
          <a:p>
            <a:pPr algn="just"/>
            <a:r>
              <a:rPr lang="pt-BR" sz="2400" b="0" i="0" u="none" strike="noStrike" baseline="0" dirty="0">
                <a:solidFill>
                  <a:srgbClr val="000000"/>
                </a:solidFill>
                <a:latin typeface="+mj-lt"/>
              </a:rPr>
              <a:t>	2. </a:t>
            </a:r>
            <a:r>
              <a:rPr lang="es-ES" sz="2400" b="0" i="0" u="none" strike="noStrike" baseline="0" dirty="0">
                <a:solidFill>
                  <a:srgbClr val="000000"/>
                </a:solidFill>
                <a:latin typeface="+mj-lt"/>
              </a:rPr>
              <a:t>Hacer un uso preciso, proporcional y apropiado;</a:t>
            </a:r>
          </a:p>
          <a:p>
            <a:pPr algn="just"/>
            <a:r>
              <a:rPr lang="es-ES" sz="2400" dirty="0">
                <a:solidFill>
                  <a:srgbClr val="000000"/>
                </a:solidFill>
                <a:latin typeface="+mj-lt"/>
              </a:rPr>
              <a:t>	3. </a:t>
            </a:r>
            <a:r>
              <a:rPr lang="es-ES" sz="2400" b="0" i="0" u="none" strike="noStrike" baseline="0" dirty="0">
                <a:solidFill>
                  <a:srgbClr val="000000"/>
                </a:solidFill>
                <a:latin typeface="+mj-lt"/>
              </a:rPr>
              <a:t>Poner freno lo antes posible a la escalada de violencia y utilizar medios no violentos de persuasión; y</a:t>
            </a:r>
          </a:p>
          <a:p>
            <a:pPr algn="just"/>
            <a:r>
              <a:rPr lang="es-ES" sz="2400" dirty="0">
                <a:solidFill>
                  <a:srgbClr val="000000"/>
                </a:solidFill>
                <a:latin typeface="+mj-lt"/>
              </a:rPr>
              <a:t>	4. </a:t>
            </a:r>
            <a:r>
              <a:rPr lang="es-ES" sz="2400" b="0" i="0" u="none" strike="noStrike" baseline="0" dirty="0">
                <a:solidFill>
                  <a:srgbClr val="000000"/>
                </a:solidFill>
                <a:latin typeface="+mj-lt"/>
              </a:rPr>
              <a:t>Respetar las reglas de enfrentamiento o la directiva sobre el uso de la fuerza.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DCDE9932-E574-442D-80E2-869CE0A72B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9800" y="4724400"/>
            <a:ext cx="3003176" cy="1976259"/>
          </a:xfrm>
          <a:prstGeom prst="rect">
            <a:avLst/>
          </a:prstGeom>
        </p:spPr>
      </p:pic>
      <p:sp>
        <p:nvSpPr>
          <p:cNvPr id="15" name="Fluxograma: Processo 14">
            <a:extLst>
              <a:ext uri="{FF2B5EF4-FFF2-40B4-BE49-F238E27FC236}">
                <a16:creationId xmlns:a16="http://schemas.microsoft.com/office/drawing/2014/main" id="{36B0EECC-2161-4B9B-ABE2-418E80F9C43B}"/>
              </a:ext>
            </a:extLst>
          </p:cNvPr>
          <p:cNvSpPr/>
          <p:nvPr/>
        </p:nvSpPr>
        <p:spPr>
          <a:xfrm>
            <a:off x="287239" y="5475778"/>
            <a:ext cx="5673924" cy="1224881"/>
          </a:xfrm>
          <a:prstGeom prst="flowChartProcess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sz="1800" b="0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Las </a:t>
            </a:r>
            <a:r>
              <a:rPr lang="es-ES" sz="1800" b="1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reglas de enfrentamiento para el personal militar </a:t>
            </a:r>
            <a:r>
              <a:rPr lang="es-ES" sz="1800" b="0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aplicables en toda la misión </a:t>
            </a:r>
          </a:p>
          <a:p>
            <a:pPr algn="just"/>
            <a:r>
              <a:rPr lang="es-ES" sz="1800" b="0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La </a:t>
            </a:r>
            <a:r>
              <a:rPr lang="es-ES" sz="1800" b="1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directiva sobre el uso de la fuerza </a:t>
            </a:r>
            <a:r>
              <a:rPr lang="es-ES" sz="1800" b="0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para los componentes de policía </a:t>
            </a:r>
          </a:p>
        </p:txBody>
      </p:sp>
    </p:spTree>
    <p:extLst>
      <p:ext uri="{BB962C8B-B14F-4D97-AF65-F5344CB8AC3E}">
        <p14:creationId xmlns:p14="http://schemas.microsoft.com/office/powerpoint/2010/main" val="11883428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85D034D3-1437-46B2-8239-86E80635BB3F}"/>
              </a:ext>
            </a:extLst>
          </p:cNvPr>
          <p:cNvSpPr txBox="1"/>
          <p:nvPr/>
        </p:nvSpPr>
        <p:spPr>
          <a:xfrm>
            <a:off x="2266055" y="306396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8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Otros factores de éxito</a:t>
            </a:r>
            <a:endParaRPr lang="pt-BR" sz="2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B72D263E-4FAC-4EF9-A640-1B3615318737}"/>
              </a:ext>
            </a:extLst>
          </p:cNvPr>
          <p:cNvSpPr txBox="1"/>
          <p:nvPr/>
        </p:nvSpPr>
        <p:spPr>
          <a:xfrm>
            <a:off x="465855" y="2904529"/>
            <a:ext cx="73914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	1. </a:t>
            </a:r>
            <a:r>
              <a:rPr lang="pt-BR" sz="2400" b="0" i="0" u="none" strike="noStrike" baseline="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Legitimidad</a:t>
            </a:r>
            <a:r>
              <a:rPr lang="pt-BR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;</a:t>
            </a:r>
            <a:endParaRPr lang="pt-BR" sz="2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pt-BR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	2. </a:t>
            </a:r>
            <a:r>
              <a:rPr lang="pt-BR" sz="2400" b="0" i="0" u="none" strike="noStrike" baseline="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Credibilidad</a:t>
            </a:r>
            <a:r>
              <a:rPr lang="pt-BR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; y</a:t>
            </a:r>
            <a:endParaRPr lang="pt-BR" sz="2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pt-BR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	3. </a:t>
            </a:r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Promoción de la implicación local y nacional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3D4AFB5C-BF89-43C0-9FB7-2EECCAC24683}"/>
              </a:ext>
            </a:extLst>
          </p:cNvPr>
          <p:cNvSpPr txBox="1"/>
          <p:nvPr/>
        </p:nvSpPr>
        <p:spPr>
          <a:xfrm>
            <a:off x="940454" y="1606543"/>
            <a:ext cx="774634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H</a:t>
            </a:r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ay otros factores que resultan fundamentales para el éxito de las operaciones de mantenimiento de la paz. Tres de ellos se </a:t>
            </a:r>
            <a:r>
              <a:rPr lang="es-ES" sz="2400" b="0" i="0" u="none" strike="noStrike" baseline="0" dirty="0">
                <a:solidFill>
                  <a:srgbClr val="FF0000"/>
                </a:solidFill>
                <a:latin typeface="+mj-lt"/>
              </a:rPr>
              <a:t>refuerzan y apoyan </a:t>
            </a:r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mutuamente: </a:t>
            </a:r>
            <a:endParaRPr lang="pt-BR" sz="2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00122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B6C18E96-4A1F-4ACB-87CD-206BBD994D9F}"/>
              </a:ext>
            </a:extLst>
          </p:cNvPr>
          <p:cNvSpPr txBox="1"/>
          <p:nvPr/>
        </p:nvSpPr>
        <p:spPr>
          <a:xfrm>
            <a:off x="2133600" y="286581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b="0" i="0" u="none" strike="noStrike" baseline="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Legitimidad</a:t>
            </a:r>
            <a:endParaRPr lang="pt-BR" sz="2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07EC62A4-A42E-471E-B8EE-DF0690EC7DBA}"/>
              </a:ext>
            </a:extLst>
          </p:cNvPr>
          <p:cNvSpPr txBox="1"/>
          <p:nvPr/>
        </p:nvSpPr>
        <p:spPr>
          <a:xfrm>
            <a:off x="465855" y="1882455"/>
            <a:ext cx="78486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	1. Las operaciones de mantenimiento de la paz de las Naciones Unidas tienen </a:t>
            </a:r>
            <a:r>
              <a:rPr lang="es-ES" sz="2400" b="0" i="0" u="none" strike="noStrike" baseline="0" dirty="0">
                <a:solidFill>
                  <a:srgbClr val="FF0000"/>
                </a:solidFill>
                <a:latin typeface="Century Gothic" panose="020B0502020202020204" pitchFamily="34" charset="0"/>
              </a:rPr>
              <a:t>legitimidad internacional</a:t>
            </a:r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; y</a:t>
            </a:r>
          </a:p>
          <a:p>
            <a:pPr algn="just"/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	2. </a:t>
            </a:r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La calidad y la conducta del personal afectan a la percepción de la legitimidad.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BE6F83FB-1EDC-4216-8CB3-67D63BD790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10200" y="4319457"/>
            <a:ext cx="2994432" cy="2361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49497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DCBF3E81-C50E-4135-93BE-66A9813EAAA8}"/>
              </a:ext>
            </a:extLst>
          </p:cNvPr>
          <p:cNvSpPr txBox="1"/>
          <p:nvPr/>
        </p:nvSpPr>
        <p:spPr>
          <a:xfrm>
            <a:off x="931711" y="1465841"/>
            <a:ext cx="760268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¿qué puede hacer el personal de mantenimiento de la paz?</a:t>
            </a:r>
            <a:endParaRPr lang="pt-BR" sz="2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8CE3D3B3-713D-42AD-B2B7-273F2CF4AE7A}"/>
              </a:ext>
            </a:extLst>
          </p:cNvPr>
          <p:cNvSpPr txBox="1"/>
          <p:nvPr/>
        </p:nvSpPr>
        <p:spPr>
          <a:xfrm>
            <a:off x="657200" y="1864931"/>
            <a:ext cx="8001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pt-BR" sz="2400" b="0" i="0" u="none" strike="noStrike" baseline="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 algn="just"/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	1. Cumplir</a:t>
            </a:r>
            <a:r>
              <a:rPr lang="es-ES" sz="2400" b="0" i="0" u="none" strike="noStrike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normas estrictas de profesionalidad, competencia e integridad;</a:t>
            </a:r>
          </a:p>
          <a:p>
            <a:pPr algn="just"/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	2. Respetar a la población local; y</a:t>
            </a:r>
          </a:p>
          <a:p>
            <a:pPr algn="just"/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	3. </a:t>
            </a:r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Tolerancia cero ante la explotación y los abusos sexuales.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CF9667C9-EBC1-432F-A0EF-EDC89C6301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0564" y="4495800"/>
            <a:ext cx="2959708" cy="2333766"/>
          </a:xfrm>
          <a:prstGeom prst="rect">
            <a:avLst/>
          </a:prstGeom>
        </p:spPr>
      </p:pic>
      <p:sp>
        <p:nvSpPr>
          <p:cNvPr id="6" name="Fluxograma: Processo 5">
            <a:extLst>
              <a:ext uri="{FF2B5EF4-FFF2-40B4-BE49-F238E27FC236}">
                <a16:creationId xmlns:a16="http://schemas.microsoft.com/office/drawing/2014/main" id="{B51D24C3-353A-47C4-BC81-DEFC54AC2201}"/>
              </a:ext>
            </a:extLst>
          </p:cNvPr>
          <p:cNvSpPr/>
          <p:nvPr/>
        </p:nvSpPr>
        <p:spPr>
          <a:xfrm>
            <a:off x="465855" y="4267200"/>
            <a:ext cx="5553945" cy="233376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sz="2000" i="0" u="none" strike="noStrike" baseline="0" dirty="0">
                <a:solidFill>
                  <a:srgbClr val="000000"/>
                </a:solidFill>
                <a:latin typeface="+mj-lt"/>
              </a:rPr>
              <a:t>las Naciones Unidas esperan que todo el personal de mantenimiento de la paz </a:t>
            </a:r>
            <a:r>
              <a:rPr lang="es-ES" sz="2000" b="1" i="0" u="none" strike="noStrike" baseline="0" dirty="0">
                <a:solidFill>
                  <a:srgbClr val="FF0000"/>
                </a:solidFill>
                <a:latin typeface="+mj-lt"/>
              </a:rPr>
              <a:t>actúe y se comporte </a:t>
            </a:r>
            <a:r>
              <a:rPr lang="es-ES" sz="2000" i="0" u="none" strike="noStrike" baseline="0" dirty="0">
                <a:solidFill>
                  <a:srgbClr val="000000"/>
                </a:solidFill>
                <a:latin typeface="+mj-lt"/>
              </a:rPr>
              <a:t>de acuerdo con las </a:t>
            </a:r>
            <a:r>
              <a:rPr lang="es-ES" sz="2000" b="1" i="0" u="none" strike="noStrike" baseline="0" dirty="0">
                <a:solidFill>
                  <a:srgbClr val="FF0000"/>
                </a:solidFill>
                <a:latin typeface="+mj-lt"/>
              </a:rPr>
              <a:t>normas más estrictas</a:t>
            </a:r>
            <a:r>
              <a:rPr lang="es-ES" sz="2000" i="0" u="none" strike="noStrike" baseline="0" dirty="0">
                <a:solidFill>
                  <a:srgbClr val="000000"/>
                </a:solidFill>
                <a:latin typeface="+mj-lt"/>
              </a:rPr>
              <a:t>. Su </a:t>
            </a:r>
            <a:r>
              <a:rPr lang="es-ES" sz="2000" b="1" i="0" u="none" strike="noStrike" baseline="0" dirty="0">
                <a:solidFill>
                  <a:srgbClr val="FF0000"/>
                </a:solidFill>
                <a:latin typeface="+mj-lt"/>
              </a:rPr>
              <a:t>comportamiento</a:t>
            </a:r>
            <a:r>
              <a:rPr lang="es-ES" sz="2000" i="0" u="none" strike="noStrike" baseline="0" dirty="0">
                <a:solidFill>
                  <a:srgbClr val="000000"/>
                </a:solidFill>
                <a:latin typeface="+mj-lt"/>
              </a:rPr>
              <a:t> debe ser </a:t>
            </a:r>
            <a:r>
              <a:rPr lang="es-ES" sz="2000" b="1" i="0" u="none" strike="noStrike" baseline="0" dirty="0">
                <a:solidFill>
                  <a:srgbClr val="FF0000"/>
                </a:solidFill>
                <a:latin typeface="+mj-lt"/>
              </a:rPr>
              <a:t>coherente</a:t>
            </a:r>
            <a:r>
              <a:rPr lang="es-ES" sz="2000" i="0" u="none" strike="noStrike" baseline="0" dirty="0">
                <a:solidFill>
                  <a:srgbClr val="000000"/>
                </a:solidFill>
                <a:latin typeface="+mj-lt"/>
              </a:rPr>
              <a:t> con las importantes responsabilidades confiadas a la operación de mantenimiento de la paz de las Naciones Unidas </a:t>
            </a:r>
            <a:endParaRPr lang="pt-B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6278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B0AD4120-260C-4433-8692-2C3C5CF5A707}"/>
              </a:ext>
            </a:extLst>
          </p:cNvPr>
          <p:cNvSpPr txBox="1"/>
          <p:nvPr/>
        </p:nvSpPr>
        <p:spPr>
          <a:xfrm>
            <a:off x="2028907" y="309066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8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Credibilidad</a:t>
            </a:r>
            <a:endParaRPr lang="pt-BR" sz="2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7DD99AEE-BF23-4E8E-BD9C-5DA4BB100CF8}"/>
              </a:ext>
            </a:extLst>
          </p:cNvPr>
          <p:cNvSpPr txBox="1"/>
          <p:nvPr/>
        </p:nvSpPr>
        <p:spPr>
          <a:xfrm>
            <a:off x="381000" y="1827213"/>
            <a:ext cx="83058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14288" algn="just">
              <a:buAutoNum type="arabicPeriod"/>
            </a:pPr>
            <a:r>
              <a:rPr lang="pt-BR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Depende </a:t>
            </a:r>
            <a:r>
              <a:rPr lang="pt-BR" sz="2400" b="0" i="0" u="none" strike="noStrike" baseline="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del</a:t>
            </a:r>
            <a:r>
              <a:rPr lang="pt-BR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pt-BR" sz="2400" b="0" i="0" u="none" strike="noStrike" baseline="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cumplimiento</a:t>
            </a:r>
            <a:r>
              <a:rPr lang="pt-BR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pt-BR" sz="2400" b="0" i="0" u="none" strike="noStrike" baseline="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del</a:t>
            </a:r>
            <a:r>
              <a:rPr lang="pt-BR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mandato; y</a:t>
            </a:r>
          </a:p>
          <a:p>
            <a:pPr algn="just"/>
            <a:endParaRPr lang="pt-BR" sz="2400" b="0" i="0" u="none" strike="noStrike" baseline="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 algn="just"/>
            <a:r>
              <a:rPr lang="pt-BR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	2.</a:t>
            </a:r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Afectada por la capacidad de gestionar y cumplir las expectativas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7BECEAFE-6422-406C-B75C-91F4BFE989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0" y="4151963"/>
            <a:ext cx="3657600" cy="2396971"/>
          </a:xfrm>
          <a:prstGeom prst="rect">
            <a:avLst/>
          </a:prstGeom>
        </p:spPr>
      </p:pic>
      <p:sp>
        <p:nvSpPr>
          <p:cNvPr id="6" name="Fluxograma: Processo 5">
            <a:extLst>
              <a:ext uri="{FF2B5EF4-FFF2-40B4-BE49-F238E27FC236}">
                <a16:creationId xmlns:a16="http://schemas.microsoft.com/office/drawing/2014/main" id="{07D503C7-71F1-4140-AE74-9E0BADDE73B8}"/>
              </a:ext>
            </a:extLst>
          </p:cNvPr>
          <p:cNvSpPr/>
          <p:nvPr/>
        </p:nvSpPr>
        <p:spPr>
          <a:xfrm>
            <a:off x="931711" y="3861309"/>
            <a:ext cx="3259289" cy="953435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rgbClr val="000000"/>
                </a:solidFill>
                <a:latin typeface="+mj-lt"/>
              </a:rPr>
              <a:t>S</a:t>
            </a:r>
            <a:r>
              <a:rPr lang="es-ES" sz="1800" b="0" i="0" u="none" strike="noStrike" baseline="0" dirty="0">
                <a:solidFill>
                  <a:srgbClr val="000000"/>
                </a:solidFill>
                <a:latin typeface="+mj-lt"/>
              </a:rPr>
              <a:t>er </a:t>
            </a:r>
            <a:r>
              <a:rPr lang="es-ES" sz="1800" b="1" i="0" u="none" strike="noStrike" baseline="0" dirty="0">
                <a:solidFill>
                  <a:srgbClr val="000000"/>
                </a:solidFill>
                <a:latin typeface="+mj-lt"/>
              </a:rPr>
              <a:t>creíble </a:t>
            </a:r>
            <a:r>
              <a:rPr lang="es-ES" sz="1800" b="0" i="0" u="none" strike="noStrike" baseline="0" dirty="0">
                <a:solidFill>
                  <a:srgbClr val="000000"/>
                </a:solidFill>
                <a:latin typeface="+mj-lt"/>
              </a:rPr>
              <a:t>significa ser digno de crédito y digno de confianza </a:t>
            </a:r>
            <a:endParaRPr lang="pt-BR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46859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96E00652-D76F-4284-9E84-BC31075F930D}"/>
              </a:ext>
            </a:extLst>
          </p:cNvPr>
          <p:cNvSpPr txBox="1"/>
          <p:nvPr/>
        </p:nvSpPr>
        <p:spPr>
          <a:xfrm>
            <a:off x="798226" y="2181794"/>
            <a:ext cx="767888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pt-BR" sz="2400" b="0" i="0" u="none" strike="noStrike" baseline="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Cumplir</a:t>
            </a:r>
            <a:r>
              <a:rPr lang="pt-BR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pt-BR" sz="2400" b="0" i="0" u="none" strike="noStrike" baseline="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el</a:t>
            </a:r>
            <a:r>
              <a:rPr lang="pt-BR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mandato;</a:t>
            </a:r>
          </a:p>
          <a:p>
            <a:pPr algn="just"/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2. </a:t>
            </a:r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Mantener una disposición segura, competente y unificada; y</a:t>
            </a:r>
          </a:p>
          <a:p>
            <a:pPr algn="just"/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3. </a:t>
            </a:r>
            <a:r>
              <a:rPr lang="pt-BR" sz="2400" b="0" i="0" u="none" strike="noStrike" baseline="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Gestionar</a:t>
            </a:r>
            <a:r>
              <a:rPr lang="pt-BR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pt-BR" sz="2400" b="0" i="0" u="none" strike="noStrike" baseline="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las</a:t>
            </a:r>
            <a:r>
              <a:rPr lang="pt-BR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expectativas.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EC496F10-147B-4285-A2F0-2819013A78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606" y="4468093"/>
            <a:ext cx="2875389" cy="1884357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C171E262-65BC-4584-A2CE-31B4DC395742}"/>
              </a:ext>
            </a:extLst>
          </p:cNvPr>
          <p:cNvSpPr txBox="1"/>
          <p:nvPr/>
        </p:nvSpPr>
        <p:spPr>
          <a:xfrm>
            <a:off x="798226" y="1447728"/>
            <a:ext cx="796477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¿qué puede hacer el personal de mantenimiento de la paz?</a:t>
            </a:r>
          </a:p>
        </p:txBody>
      </p:sp>
      <p:sp>
        <p:nvSpPr>
          <p:cNvPr id="5" name="Elipse 4">
            <a:extLst>
              <a:ext uri="{FF2B5EF4-FFF2-40B4-BE49-F238E27FC236}">
                <a16:creationId xmlns:a16="http://schemas.microsoft.com/office/drawing/2014/main" id="{8481323A-77F9-4680-99D8-968B797B44B1}"/>
              </a:ext>
            </a:extLst>
          </p:cNvPr>
          <p:cNvSpPr/>
          <p:nvPr/>
        </p:nvSpPr>
        <p:spPr>
          <a:xfrm>
            <a:off x="4780613" y="4244664"/>
            <a:ext cx="4240729" cy="258490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sz="1600" b="1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“Gestionar las expectativas” significa que todo el personal de mantenimiento de la paz debe cuidarse </a:t>
            </a:r>
            <a:r>
              <a:rPr lang="es-ES" b="1" i="0" u="none" strike="noStrike" baseline="0" dirty="0">
                <a:solidFill>
                  <a:srgbClr val="FF0000"/>
                </a:solidFill>
                <a:latin typeface="Century Gothic" panose="020B0502020202020204" pitchFamily="34" charset="0"/>
              </a:rPr>
              <a:t>de no hacer falsas promesas </a:t>
            </a:r>
            <a:r>
              <a:rPr lang="es-ES" sz="1600" b="1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a las comunidades locales .</a:t>
            </a:r>
            <a:endParaRPr lang="pt-BR" sz="1600" dirty="0"/>
          </a:p>
        </p:txBody>
      </p:sp>
      <p:sp>
        <p:nvSpPr>
          <p:cNvPr id="6" name="Seta: para a Direita 5">
            <a:extLst>
              <a:ext uri="{FF2B5EF4-FFF2-40B4-BE49-F238E27FC236}">
                <a16:creationId xmlns:a16="http://schemas.microsoft.com/office/drawing/2014/main" id="{BA7BDE7F-F099-4A03-B401-D3090B549D4D}"/>
              </a:ext>
            </a:extLst>
          </p:cNvPr>
          <p:cNvSpPr/>
          <p:nvPr/>
        </p:nvSpPr>
        <p:spPr>
          <a:xfrm rot="2531839">
            <a:off x="4225792" y="3747866"/>
            <a:ext cx="1321395" cy="820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err="1"/>
              <a:t>Atención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36229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5" grpId="0" animBg="1"/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1CB3C1E3-D169-4300-B114-76B25544D8DA}"/>
              </a:ext>
            </a:extLst>
          </p:cNvPr>
          <p:cNvSpPr txBox="1"/>
          <p:nvPr/>
        </p:nvSpPr>
        <p:spPr>
          <a:xfrm>
            <a:off x="1066800" y="162580"/>
            <a:ext cx="724068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8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Promoción de la implicación local y nacional</a:t>
            </a:r>
            <a:endParaRPr lang="pt-BR" sz="2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07C2607C-06C4-4768-A21A-4823EC4F45E0}"/>
              </a:ext>
            </a:extLst>
          </p:cNvPr>
          <p:cNvSpPr txBox="1"/>
          <p:nvPr/>
        </p:nvSpPr>
        <p:spPr>
          <a:xfrm>
            <a:off x="465855" y="1916546"/>
            <a:ext cx="807888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pt-BR" sz="2400" b="0" i="0" u="none" strike="noStrike" baseline="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Procesos</a:t>
            </a:r>
            <a:r>
              <a:rPr lang="pt-BR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inclusivos y consultivos;</a:t>
            </a:r>
          </a:p>
          <a:p>
            <a:r>
              <a:rPr lang="pt-BR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2. </a:t>
            </a:r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Se incluyen los puntos de vista local y nacional; y</a:t>
            </a:r>
          </a:p>
          <a:p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3. </a:t>
            </a:r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Se permite que la capacidad nacional asuma el liderazgo.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E086C210-903C-4FF6-986F-7BDC44884C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0840" y="4218493"/>
            <a:ext cx="1461580" cy="2072687"/>
          </a:xfrm>
          <a:prstGeom prst="rect">
            <a:avLst/>
          </a:prstGeom>
        </p:spPr>
      </p:pic>
      <p:sp>
        <p:nvSpPr>
          <p:cNvPr id="6" name="Fluxograma: Processo 5">
            <a:extLst>
              <a:ext uri="{FF2B5EF4-FFF2-40B4-BE49-F238E27FC236}">
                <a16:creationId xmlns:a16="http://schemas.microsoft.com/office/drawing/2014/main" id="{CC74A060-018C-4C1E-ABD5-AFB75334F614}"/>
              </a:ext>
            </a:extLst>
          </p:cNvPr>
          <p:cNvSpPr/>
          <p:nvPr/>
        </p:nvSpPr>
        <p:spPr>
          <a:xfrm>
            <a:off x="986590" y="3829799"/>
            <a:ext cx="4343400" cy="149523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b="1" i="0" u="none" strike="noStrike" baseline="0" dirty="0">
                <a:solidFill>
                  <a:srgbClr val="000000"/>
                </a:solidFill>
                <a:latin typeface="+mj-lt"/>
              </a:rPr>
              <a:t>Una misión de mantenimiento de la paz de las Naciones Unidas </a:t>
            </a:r>
            <a:r>
              <a:rPr lang="es-ES" b="1" i="0" u="none" strike="noStrike" baseline="0" dirty="0">
                <a:solidFill>
                  <a:srgbClr val="FF0000"/>
                </a:solidFill>
                <a:latin typeface="+mj-lt"/>
              </a:rPr>
              <a:t>no puede desear la estabilidad y la paz más </a:t>
            </a:r>
            <a:r>
              <a:rPr lang="es-ES" b="1" i="0" u="none" strike="noStrike" baseline="0" dirty="0">
                <a:solidFill>
                  <a:srgbClr val="000000"/>
                </a:solidFill>
                <a:latin typeface="+mj-lt"/>
              </a:rPr>
              <a:t>que la población local y los asociados nacionales. </a:t>
            </a:r>
            <a:endParaRPr lang="pt-BR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31920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2843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34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11 Conector recto"/>
          <p:cNvCxnSpPr/>
          <p:nvPr/>
        </p:nvCxnSpPr>
        <p:spPr>
          <a:xfrm>
            <a:off x="931711" y="908720"/>
            <a:ext cx="7240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07671" y="1000034"/>
            <a:ext cx="5155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D99679B0-F7C5-4B4E-A0B1-539ECAD86BAA}"/>
              </a:ext>
            </a:extLst>
          </p:cNvPr>
          <p:cNvSpPr txBox="1"/>
          <p:nvPr/>
        </p:nvSpPr>
        <p:spPr>
          <a:xfrm>
            <a:off x="762000" y="1789007"/>
            <a:ext cx="7924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¿qué puede hacer el personal de mantenimiento de la paz?</a:t>
            </a:r>
            <a:endParaRPr lang="pt-BR" sz="2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1645C8E2-499A-4A0A-961B-F58FF2AE9748}"/>
              </a:ext>
            </a:extLst>
          </p:cNvPr>
          <p:cNvSpPr txBox="1"/>
          <p:nvPr/>
        </p:nvSpPr>
        <p:spPr>
          <a:xfrm>
            <a:off x="609600" y="2459504"/>
            <a:ext cx="79248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buAutoNum type="arabicPeriod"/>
            </a:pPr>
            <a:r>
              <a:rPr lang="pt-BR" sz="2400" b="0" i="0" u="none" strike="noStrike" baseline="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Respetar</a:t>
            </a:r>
            <a:r>
              <a:rPr lang="pt-BR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pt-BR" sz="2400" b="0" i="0" u="none" strike="noStrike" baseline="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la</a:t>
            </a:r>
            <a:r>
              <a:rPr lang="pt-BR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pt-BR" sz="2400" b="0" i="0" u="none" strike="noStrike" baseline="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soberanía</a:t>
            </a:r>
            <a:r>
              <a:rPr lang="pt-BR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nacional;</a:t>
            </a:r>
          </a:p>
          <a:p>
            <a:pPr algn="just"/>
            <a:endParaRPr lang="pt-BR" sz="2400" b="0" i="0" u="none" strike="noStrike" baseline="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 algn="just"/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2. </a:t>
            </a:r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Apoyar y desarrollar la capacidad nacional;</a:t>
            </a:r>
          </a:p>
          <a:p>
            <a:pPr algn="just"/>
            <a:endParaRPr lang="es-ES" sz="2400" b="0" i="0" u="none" strike="noStrike" baseline="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 algn="just"/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3. </a:t>
            </a:r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Fomentar la confianza y la cooperación; y</a:t>
            </a:r>
          </a:p>
          <a:p>
            <a:pPr algn="just"/>
            <a:endParaRPr lang="es-ES" sz="2400" b="0" i="0" u="none" strike="noStrike" baseline="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FAC8E5DB-BFA7-4C7E-BC21-5138A7AABF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9007" y="4346379"/>
            <a:ext cx="1728146" cy="2450708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0E0751BE-B9E0-3A76-86BE-1F9AD03129EF}"/>
              </a:ext>
            </a:extLst>
          </p:cNvPr>
          <p:cNvSpPr txBox="1"/>
          <p:nvPr/>
        </p:nvSpPr>
        <p:spPr>
          <a:xfrm>
            <a:off x="618344" y="4740736"/>
            <a:ext cx="64008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4. </a:t>
            </a:r>
            <a:r>
              <a:rPr lang="es-ES" sz="24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Tener en cuenta las necesidades y los puntos de vista locales</a:t>
            </a:r>
          </a:p>
        </p:txBody>
      </p:sp>
    </p:spTree>
    <p:extLst>
      <p:ext uri="{BB962C8B-B14F-4D97-AF65-F5344CB8AC3E}">
        <p14:creationId xmlns:p14="http://schemas.microsoft.com/office/powerpoint/2010/main" val="434637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3F5AA-DE0E-4814-A4D4-2328F28648D0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3" name="12 Conector recto"/>
          <p:cNvCxnSpPr/>
          <p:nvPr/>
        </p:nvCxnSpPr>
        <p:spPr>
          <a:xfrm>
            <a:off x="3635896" y="522886"/>
            <a:ext cx="4507281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90304"/>
            <a:ext cx="971600" cy="9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CuadroTexto"/>
          <p:cNvSpPr txBox="1"/>
          <p:nvPr/>
        </p:nvSpPr>
        <p:spPr>
          <a:xfrm>
            <a:off x="3700614" y="173971"/>
            <a:ext cx="4442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>
                <a:solidFill>
                  <a:srgbClr val="4F81BD">
                    <a:lumMod val="75000"/>
                  </a:srgbClr>
                </a:solidFill>
                <a:latin typeface="Arial Black" panose="020B0A04020102020204" pitchFamily="34" charset="0"/>
              </a:rPr>
              <a:t>Centro Conjunto para Operaciones de Paz de Chile</a:t>
            </a:r>
          </a:p>
        </p:txBody>
      </p:sp>
      <p:pic>
        <p:nvPicPr>
          <p:cNvPr id="16" name="Picture 3" descr="LOGO CECOPA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C54A7"/>
              </a:clrFrom>
              <a:clrTo>
                <a:srgbClr val="0C54A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798" y="1"/>
            <a:ext cx="931711" cy="88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1 Título">
            <a:extLst>
              <a:ext uri="{FF2B5EF4-FFF2-40B4-BE49-F238E27FC236}">
                <a16:creationId xmlns:a16="http://schemas.microsoft.com/office/drawing/2014/main" id="{6B40D195-8D1D-47F6-BBC5-D769C72A5D43}"/>
              </a:ext>
            </a:extLst>
          </p:cNvPr>
          <p:cNvSpPr txBox="1">
            <a:spLocks/>
          </p:cNvSpPr>
          <p:nvPr/>
        </p:nvSpPr>
        <p:spPr>
          <a:xfrm>
            <a:off x="2558151" y="2902554"/>
            <a:ext cx="6445717" cy="15121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s-CL" sz="24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</a:br>
            <a:endParaRPr lang="es-CL" sz="24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983108" y="1061904"/>
            <a:ext cx="5784052" cy="4255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0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Las</a:t>
            </a:r>
            <a:r>
              <a:rPr lang="pt-BR" sz="20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pt-BR" sz="20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ideas</a:t>
            </a:r>
            <a:r>
              <a:rPr lang="pt-BR" sz="20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pt-BR" sz="20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centrales</a:t>
            </a:r>
            <a:endParaRPr lang="pt-BR" sz="20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10" name="16 CuadroTexto">
            <a:extLst>
              <a:ext uri="{FF2B5EF4-FFF2-40B4-BE49-F238E27FC236}">
                <a16:creationId xmlns:a16="http://schemas.microsoft.com/office/drawing/2014/main" id="{EAB0FAF9-F6CF-4A5D-A38F-B081E4F7D628}"/>
              </a:ext>
            </a:extLst>
          </p:cNvPr>
          <p:cNvSpPr txBox="1"/>
          <p:nvPr/>
        </p:nvSpPr>
        <p:spPr>
          <a:xfrm>
            <a:off x="-25400" y="0"/>
            <a:ext cx="2771800" cy="723274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r>
              <a:rPr lang="es-CL" sz="16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Temario: </a:t>
            </a: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Aprendizajes esperados</a:t>
            </a: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Introducción</a:t>
            </a: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sz="1600" dirty="0" err="1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Dessarrollo</a:t>
            </a: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es-CL" sz="1600" dirty="0">
                <a:solidFill>
                  <a:srgbClr val="FF0000"/>
                </a:solidFill>
                <a:latin typeface="Arial Black" panose="020B0A04020102020204" pitchFamily="34" charset="0"/>
              </a:rPr>
              <a:t>4. </a:t>
            </a:r>
            <a:r>
              <a:rPr lang="en-US" sz="1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Conclusión</a:t>
            </a:r>
            <a:endParaRPr lang="es-CL" sz="1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n-US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endParaRPr lang="es-CL" sz="16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7FFFFAF-CEE0-512D-FA36-41CFAF955B51}"/>
              </a:ext>
            </a:extLst>
          </p:cNvPr>
          <p:cNvSpPr txBox="1"/>
          <p:nvPr/>
        </p:nvSpPr>
        <p:spPr>
          <a:xfrm>
            <a:off x="3169658" y="1689328"/>
            <a:ext cx="5517142" cy="44781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1" indent="360363" algn="just">
              <a:spcAft>
                <a:spcPts val="600"/>
              </a:spcAft>
              <a:buFont typeface="+mj-lt"/>
              <a:buAutoNum type="arabicPeriod"/>
            </a:pPr>
            <a:r>
              <a:rPr lang="es-ES" b="0" i="0" dirty="0">
                <a:solidFill>
                  <a:schemeClr val="accent1">
                    <a:lumMod val="75000"/>
                  </a:schemeClr>
                </a:solidFill>
                <a:effectLst/>
                <a:latin typeface="Century Gothic" panose="020B0502020202020204" pitchFamily="34" charset="0"/>
              </a:rPr>
              <a:t>Explica </a:t>
            </a:r>
            <a:r>
              <a:rPr lang="es-ES" b="0" i="0" dirty="0">
                <a:solidFill>
                  <a:srgbClr val="FF0000"/>
                </a:solidFill>
                <a:effectLst/>
                <a:latin typeface="Century Gothic" panose="020B0502020202020204" pitchFamily="34" charset="0"/>
              </a:rPr>
              <a:t>los principios básicos </a:t>
            </a:r>
            <a:r>
              <a:rPr lang="es-ES" b="0" i="0" dirty="0">
                <a:solidFill>
                  <a:schemeClr val="accent1">
                    <a:lumMod val="75000"/>
                  </a:schemeClr>
                </a:solidFill>
                <a:effectLst/>
                <a:latin typeface="Century Gothic" panose="020B0502020202020204" pitchFamily="34" charset="0"/>
              </a:rPr>
              <a:t>del mantenimiento de la paz de las Naciones Unidas. </a:t>
            </a:r>
          </a:p>
          <a:p>
            <a:pPr marL="0" lvl="1" indent="360363" algn="just">
              <a:spcAft>
                <a:spcPts val="600"/>
              </a:spcAft>
              <a:buFont typeface="+mj-lt"/>
              <a:buAutoNum type="arabicPeriod"/>
            </a:pPr>
            <a:r>
              <a:rPr lang="es-ES" b="0" i="0" dirty="0">
                <a:solidFill>
                  <a:schemeClr val="accent1">
                    <a:lumMod val="75000"/>
                  </a:schemeClr>
                </a:solidFill>
                <a:effectLst/>
                <a:latin typeface="Century Gothic" panose="020B0502020202020204" pitchFamily="34" charset="0"/>
              </a:rPr>
              <a:t>Describe la forma en que el personal de mantenimiento de la paz contribuye al consentimiento, la imparcialidad y el no uso de la fuerza, excepto en legítima defensa y en defensa del mandato. </a:t>
            </a:r>
          </a:p>
          <a:p>
            <a:pPr marL="0" lvl="1" indent="360363" algn="just">
              <a:spcAft>
                <a:spcPts val="600"/>
              </a:spcAft>
              <a:buFont typeface="+mj-lt"/>
              <a:buAutoNum type="arabicPeriod"/>
            </a:pPr>
            <a:r>
              <a:rPr lang="es-ES" sz="1800" b="0" i="0" dirty="0">
                <a:solidFill>
                  <a:schemeClr val="accent1">
                    <a:lumMod val="75000"/>
                  </a:schemeClr>
                </a:solidFill>
                <a:effectLst/>
                <a:latin typeface="Century Gothic" panose="020B0502020202020204" pitchFamily="34" charset="0"/>
              </a:rPr>
              <a:t>Explica </a:t>
            </a:r>
            <a:r>
              <a:rPr lang="es-ES" sz="1800" b="0" i="0" dirty="0">
                <a:solidFill>
                  <a:srgbClr val="FF0000"/>
                </a:solidFill>
                <a:effectLst/>
                <a:latin typeface="Century Gothic" panose="020B0502020202020204" pitchFamily="34" charset="0"/>
              </a:rPr>
              <a:t>los principales factores de éxito </a:t>
            </a:r>
            <a:r>
              <a:rPr lang="es-ES" sz="1800" b="0" i="0" dirty="0">
                <a:solidFill>
                  <a:schemeClr val="accent1">
                    <a:lumMod val="75000"/>
                  </a:schemeClr>
                </a:solidFill>
                <a:effectLst/>
                <a:latin typeface="Century Gothic" panose="020B0502020202020204" pitchFamily="34" charset="0"/>
              </a:rPr>
              <a:t>del mantenimiento de la paz de las Naciones Unidas. </a:t>
            </a:r>
          </a:p>
          <a:p>
            <a:pPr marL="0" lvl="1" indent="360363" algn="just">
              <a:spcAft>
                <a:spcPts val="600"/>
              </a:spcAft>
              <a:buFont typeface="+mj-lt"/>
              <a:buAutoNum type="arabicPeriod"/>
            </a:pPr>
            <a:r>
              <a:rPr lang="es-ES" sz="1800" b="0" i="0" dirty="0">
                <a:solidFill>
                  <a:schemeClr val="accent1">
                    <a:lumMod val="75000"/>
                  </a:schemeClr>
                </a:solidFill>
                <a:effectLst/>
                <a:latin typeface="Century Gothic" panose="020B0502020202020204" pitchFamily="34" charset="0"/>
              </a:rPr>
              <a:t>Describe la forma en que el personal de mantenimiento de la paz contribuye a la legitimidad, la credibilidad y la implicación local y nacional. </a:t>
            </a:r>
            <a:endParaRPr lang="es-ES" b="0" i="0" dirty="0">
              <a:solidFill>
                <a:schemeClr val="accent1">
                  <a:lumMod val="75000"/>
                </a:schemeClr>
              </a:solidFill>
              <a:effectLst/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729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1813</TotalTime>
  <Words>3393</Words>
  <Application>Microsoft Office PowerPoint</Application>
  <PresentationFormat>Presentación en pantalla (4:3)</PresentationFormat>
  <Paragraphs>457</Paragraphs>
  <Slides>39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39</vt:i4>
      </vt:variant>
    </vt:vector>
  </HeadingPairs>
  <TitlesOfParts>
    <vt:vector size="45" baseType="lpstr">
      <vt:lpstr>Arial</vt:lpstr>
      <vt:lpstr>Arial Black</vt:lpstr>
      <vt:lpstr>Calibri</vt:lpstr>
      <vt:lpstr>Century Gothic</vt:lpstr>
      <vt:lpstr>Wingdings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Jenna</dc:creator>
  <cp:lastModifiedBy>hamilton junior</cp:lastModifiedBy>
  <cp:revision>149</cp:revision>
  <dcterms:created xsi:type="dcterms:W3CDTF">2015-12-09T18:20:24Z</dcterms:created>
  <dcterms:modified xsi:type="dcterms:W3CDTF">2022-09-29T13:20:22Z</dcterms:modified>
</cp:coreProperties>
</file>