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7" r:id="rId4"/>
    <p:sldId id="268" r:id="rId5"/>
    <p:sldId id="293" r:id="rId6"/>
    <p:sldId id="296" r:id="rId7"/>
    <p:sldId id="29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300" r:id="rId16"/>
    <p:sldId id="301" r:id="rId17"/>
    <p:sldId id="304" r:id="rId18"/>
    <p:sldId id="305" r:id="rId19"/>
    <p:sldId id="302" r:id="rId20"/>
    <p:sldId id="303" r:id="rId21"/>
    <p:sldId id="297" r:id="rId22"/>
    <p:sldId id="298" r:id="rId23"/>
    <p:sldId id="299" r:id="rId24"/>
    <p:sldId id="279" r:id="rId25"/>
    <p:sldId id="285" r:id="rId26"/>
    <p:sldId id="307" r:id="rId27"/>
    <p:sldId id="306" r:id="rId28"/>
    <p:sldId id="308" r:id="rId2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353"/>
    <p:restoredTop sz="94712"/>
  </p:normalViewPr>
  <p:slideViewPr>
    <p:cSldViewPr snapToGrid="0" snapToObjects="1">
      <p:cViewPr varScale="1">
        <p:scale>
          <a:sx n="116" d="100"/>
          <a:sy n="116" d="100"/>
        </p:scale>
        <p:origin x="208" y="4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CDABB9-789F-D148-B5E0-84C1EF0150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E2191C1-C680-664D-BA1C-00973083F1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34FE9D7A-0DF4-A349-9A40-9CCC8F873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A633670-D090-1344-AE29-D707BD5D6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8326D7A1-B4E3-9243-9E49-13F06E7F9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35981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0494CE-60DC-7542-B404-7B32E3EE5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7D65996-81A4-BE43-8708-33C229935D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6DDC9743-4C09-7146-90A9-1228BB296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4539387E-3487-5F49-9478-8FDEFF23A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C6D16214-150E-2C4E-A38A-3DEDBE5F0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41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9F7B31-D2AE-8E4C-8B28-8F485102A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05A6323E-E052-814C-8F5D-B4B7DC500A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5B0009C8-227B-4047-B82C-73110E412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B2D3D25-C203-BE43-92F9-02585FEFB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D233B695-CC1E-7F4D-B138-FE7DE25D2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35793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conteni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A9D933-03A6-DB48-A360-30A22586C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82F9FF-CAC8-8F4E-AA13-5B73439265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22A92B5-8F31-094F-8087-744B9098CF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8B2174A5-CE87-9C43-81C0-8C5353DB2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BDEB97F5-DCF8-284E-9856-448113BB5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D109A91A-8297-DB41-9315-5B5A41302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0884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07ECD6-DAFD-DA49-AB00-B62772873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909BD99D-23C9-744D-A520-53CBBE97A4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4E5A34D-D2A6-5B4C-B2DE-D8CBBAEC9D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posición de texto 4">
            <a:extLst>
              <a:ext uri="{FF2B5EF4-FFF2-40B4-BE49-F238E27FC236}">
                <a16:creationId xmlns:a16="http://schemas.microsoft.com/office/drawing/2014/main" id="{066E1A28-ABE8-7948-8031-C7FD243EEC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089E32E-A24D-3F4C-98E7-B38EE4A3FC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posición de fecha 6">
            <a:extLst>
              <a:ext uri="{FF2B5EF4-FFF2-40B4-BE49-F238E27FC236}">
                <a16:creationId xmlns:a16="http://schemas.microsoft.com/office/drawing/2014/main" id="{F57DE52F-F0EC-9E4A-A476-130160549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</a:t>
            </a:fld>
            <a:endParaRPr lang="es-CL"/>
          </a:p>
        </p:txBody>
      </p:sp>
      <p:sp>
        <p:nvSpPr>
          <p:cNvPr id="8" name="Marcador de posición de pie de página 7">
            <a:extLst>
              <a:ext uri="{FF2B5EF4-FFF2-40B4-BE49-F238E27FC236}">
                <a16:creationId xmlns:a16="http://schemas.microsoft.com/office/drawing/2014/main" id="{7E5ABFBF-97E8-3B46-B91D-5C5704803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posición de número de diapositiva 8">
            <a:extLst>
              <a:ext uri="{FF2B5EF4-FFF2-40B4-BE49-F238E27FC236}">
                <a16:creationId xmlns:a16="http://schemas.microsoft.com/office/drawing/2014/main" id="{BD985CFA-F77E-944B-871D-D9D43834C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15375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DB7A46-13CD-1642-9D28-2C8925E0A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>
            <a:extLst>
              <a:ext uri="{FF2B5EF4-FFF2-40B4-BE49-F238E27FC236}">
                <a16:creationId xmlns:a16="http://schemas.microsoft.com/office/drawing/2014/main" id="{E24996BF-25C4-D143-B839-DD773F0C7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</a:t>
            </a:fld>
            <a:endParaRPr lang="es-CL"/>
          </a:p>
        </p:txBody>
      </p:sp>
      <p:sp>
        <p:nvSpPr>
          <p:cNvPr id="4" name="Marcador de posición de pie de página 3">
            <a:extLst>
              <a:ext uri="{FF2B5EF4-FFF2-40B4-BE49-F238E27FC236}">
                <a16:creationId xmlns:a16="http://schemas.microsoft.com/office/drawing/2014/main" id="{AAC19A87-E0B6-7D42-91C9-E9747356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osición de número de diapositiva 4">
            <a:extLst>
              <a:ext uri="{FF2B5EF4-FFF2-40B4-BE49-F238E27FC236}">
                <a16:creationId xmlns:a16="http://schemas.microsoft.com/office/drawing/2014/main" id="{FAD9F652-E299-0044-80B4-140618DEF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47999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>
            <a:extLst>
              <a:ext uri="{FF2B5EF4-FFF2-40B4-BE49-F238E27FC236}">
                <a16:creationId xmlns:a16="http://schemas.microsoft.com/office/drawing/2014/main" id="{C1BDCA07-DBC3-8F4B-B3DE-CF1182386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</a:t>
            </a:fld>
            <a:endParaRPr lang="es-CL"/>
          </a:p>
        </p:txBody>
      </p:sp>
      <p:sp>
        <p:nvSpPr>
          <p:cNvPr id="3" name="Marcador de posición de pie de página 2">
            <a:extLst>
              <a:ext uri="{FF2B5EF4-FFF2-40B4-BE49-F238E27FC236}">
                <a16:creationId xmlns:a16="http://schemas.microsoft.com/office/drawing/2014/main" id="{C5DA2B06-AAC2-D34D-A494-D53123100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posición de número de diapositiva 3">
            <a:extLst>
              <a:ext uri="{FF2B5EF4-FFF2-40B4-BE49-F238E27FC236}">
                <a16:creationId xmlns:a16="http://schemas.microsoft.com/office/drawing/2014/main" id="{9E3C856C-5DC2-2848-8569-E62E9228F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20525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E370B4-1867-5C4B-BF35-E50BAC0F9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1C29976-810C-F147-A636-8B86C8CFC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texto 3">
            <a:extLst>
              <a:ext uri="{FF2B5EF4-FFF2-40B4-BE49-F238E27FC236}">
                <a16:creationId xmlns:a16="http://schemas.microsoft.com/office/drawing/2014/main" id="{67AE737F-0998-A642-B314-2AD10BA586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27AEDCE7-655E-0F43-AE9C-585E2BACF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7CC9B194-A80C-854F-A481-56CF4D0B0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14406414-73DF-B749-9090-B3CCE47BE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94341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C2E5A6-BA85-DF4F-8B47-A7D21244C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C32774B-A1CC-874B-AD39-108F25F88B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posición de texto 3">
            <a:extLst>
              <a:ext uri="{FF2B5EF4-FFF2-40B4-BE49-F238E27FC236}">
                <a16:creationId xmlns:a16="http://schemas.microsoft.com/office/drawing/2014/main" id="{FD23C3B6-7A13-334C-802C-3AF51A0456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F0D1D8A0-1388-5D44-AB1D-64AA15E1D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04ABEB97-F628-D747-8A3A-856AA3C10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95ABD722-4416-8D49-B115-B57C58CA7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90102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E2F522-3854-9D41-91A9-70A6BE77E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vertical 2">
            <a:extLst>
              <a:ext uri="{FF2B5EF4-FFF2-40B4-BE49-F238E27FC236}">
                <a16:creationId xmlns:a16="http://schemas.microsoft.com/office/drawing/2014/main" id="{F231D490-98F2-8446-9921-965282D6F5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A82DFD48-5FE6-9D4A-B27D-D5FDC3F93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88AB6EA-49CC-C544-9887-67CC531A5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3B71C14B-6845-C74B-AB81-CCED1EB03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7967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86C85B5-5B8D-724E-8111-3DAD793D93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vertical 2">
            <a:extLst>
              <a:ext uri="{FF2B5EF4-FFF2-40B4-BE49-F238E27FC236}">
                <a16:creationId xmlns:a16="http://schemas.microsoft.com/office/drawing/2014/main" id="{9C8630D6-BF8D-2D4A-9821-FE6519C741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9E95F9A4-1FBA-7744-9B2D-807B733B0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E4EE79B8-C58E-0A4C-B901-50DB70AAC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B57AC71C-3DBB-7644-970C-790542640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84441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título 1">
            <a:extLst>
              <a:ext uri="{FF2B5EF4-FFF2-40B4-BE49-F238E27FC236}">
                <a16:creationId xmlns:a16="http://schemas.microsoft.com/office/drawing/2014/main" id="{354A8D8C-56B6-2B44-ACED-1D209EA0F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3256A436-7D34-284D-A8BB-B6C5B6BC3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B9688EB1-10E2-E346-87CA-7BF0276A19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58B4A-3E45-4D4F-A763-1E1EA93DA554}" type="datetimeFigureOut">
              <a:rPr lang="es-CL" smtClean="0"/>
              <a:pPr/>
              <a:t>19-07-20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5F272F2C-3ACF-5D4F-B8FB-51967A0681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B3253683-E86A-E44A-AAB0-611A11CB2F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10976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Culombio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tiff"/><Relationship Id="rId5" Type="http://schemas.openxmlformats.org/officeDocument/2006/relationships/image" Target="../media/image15.tiff"/><Relationship Id="rId4" Type="http://schemas.openxmlformats.org/officeDocument/2006/relationships/image" Target="../media/image14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7" Type="http://schemas.openxmlformats.org/officeDocument/2006/relationships/image" Target="../media/image21.png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28">
            <a:extLst>
              <a:ext uri="{FF2B5EF4-FFF2-40B4-BE49-F238E27FC236}">
                <a16:creationId xmlns:a16="http://schemas.microsoft.com/office/drawing/2014/main" id="{BAD76F3E-3A97-486B-B402-44400A8B9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9EB527F-0B41-5F4D-9C2B-A4D5A1E3AF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199" y="1093788"/>
            <a:ext cx="10506455" cy="2967208"/>
          </a:xfrm>
        </p:spPr>
        <p:txBody>
          <a:bodyPr>
            <a:normAutofit/>
          </a:bodyPr>
          <a:lstStyle/>
          <a:p>
            <a:pPr algn="l"/>
            <a:r>
              <a:rPr lang="es-ES" sz="5000" b="1">
                <a:latin typeface="Arial" panose="020B0604020202020204" pitchFamily="34" charset="0"/>
                <a:cs typeface="Arial" panose="020B0604020202020204" pitchFamily="34" charset="0"/>
              </a:rPr>
              <a:t>Física I</a:t>
            </a:r>
            <a:br>
              <a:rPr lang="es-ES" sz="50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5000" b="1">
                <a:latin typeface="Arial" panose="020B0604020202020204" pitchFamily="34" charset="0"/>
                <a:cs typeface="Arial" panose="020B0604020202020204" pitchFamily="34" charset="0"/>
              </a:rPr>
              <a:t>Escuela Naval A. Prat</a:t>
            </a:r>
            <a:br>
              <a:rPr lang="es-ES" sz="50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5000">
                <a:latin typeface="Arial" panose="020B0604020202020204" pitchFamily="34" charset="0"/>
                <a:cs typeface="Arial" panose="020B0604020202020204" pitchFamily="34" charset="0"/>
              </a:rPr>
              <a:t>2S-2020 </a:t>
            </a:r>
            <a:br>
              <a:rPr lang="es-ES" sz="50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5000">
                <a:latin typeface="Arial" panose="020B0604020202020204" pitchFamily="34" charset="0"/>
                <a:cs typeface="Arial" panose="020B0604020202020204" pitchFamily="34" charset="0"/>
              </a:rPr>
              <a:t>Unidades de medida </a:t>
            </a:r>
            <a:endParaRPr lang="en-GB" sz="5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Rectangle 30">
            <a:extLst>
              <a:ext uri="{FF2B5EF4-FFF2-40B4-BE49-F238E27FC236}">
                <a16:creationId xmlns:a16="http://schemas.microsoft.com/office/drawing/2014/main" id="{391F6B52-91F4-4AEB-B6DB-29FEBCF28C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4331166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7" name="Rectangle 32">
            <a:extLst>
              <a:ext uri="{FF2B5EF4-FFF2-40B4-BE49-F238E27FC236}">
                <a16:creationId xmlns:a16="http://schemas.microsoft.com/office/drawing/2014/main" id="{2CD6F061-7C53-44F4-9794-953DB70A45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9346882" y="2348839"/>
            <a:ext cx="54864" cy="394677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7290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423553" y="2352797"/>
            <a:ext cx="32624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Magnitud física </a:t>
            </a:r>
            <a:endParaRPr lang="es-CL" sz="3200" b="1" i="0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BA7F9DD-0D73-5146-84F3-A1423E0BF585}"/>
              </a:ext>
            </a:extLst>
          </p:cNvPr>
          <p:cNvSpPr/>
          <p:nvPr/>
        </p:nvSpPr>
        <p:spPr>
          <a:xfrm>
            <a:off x="394798" y="892737"/>
            <a:ext cx="61625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cantidad física es toda aquella propiedad o entidad abstracta que puede ser medida.</a:t>
            </a:r>
          </a:p>
          <a:p>
            <a:r>
              <a:rPr lang="es-C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definitiva, una cantidad f</a:t>
            </a:r>
            <a:r>
              <a:rPr lang="es-E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í</a:t>
            </a:r>
            <a:r>
              <a:rPr lang="es-C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sica es toda aquella propiedad que se puede medir.</a:t>
            </a:r>
          </a:p>
        </p:txBody>
      </p:sp>
      <p:sp>
        <p:nvSpPr>
          <p:cNvPr id="6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394798" y="289549"/>
            <a:ext cx="31550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Cantidad física</a:t>
            </a:r>
            <a:endParaRPr lang="es-CL" sz="3200" b="1" i="0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394798" y="3889521"/>
            <a:ext cx="37818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Dimensión físicas </a:t>
            </a:r>
            <a:endParaRPr lang="es-CL" sz="3200" b="1" i="0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0CCF7392-59FB-4F0B-8634-3058879732F2}"/>
              </a:ext>
            </a:extLst>
          </p:cNvPr>
          <p:cNvSpPr txBox="1"/>
          <p:nvPr/>
        </p:nvSpPr>
        <p:spPr>
          <a:xfrm>
            <a:off x="425570" y="2955985"/>
            <a:ext cx="616251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 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magnitud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el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una 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medición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física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una 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cantidad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fisica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F3AC215-CC70-6041-AFE2-F35B7F2AF34F}"/>
              </a:ext>
            </a:extLst>
          </p:cNvPr>
          <p:cNvSpPr/>
          <p:nvPr/>
        </p:nvSpPr>
        <p:spPr>
          <a:xfrm>
            <a:off x="394798" y="4624586"/>
            <a:ext cx="67220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Introduciremos el concepto de dimensión física para referirnos a una cualidad intrínseca de la cantidad física que es independiente de la forma en que se expresa o valora dicha cantidad física. </a:t>
            </a:r>
            <a:endParaRPr lang="es-ES_tradnl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ángulo 3">
            <a:extLst>
              <a:ext uri="{FF2B5EF4-FFF2-40B4-BE49-F238E27FC236}">
                <a16:creationId xmlns:a16="http://schemas.microsoft.com/office/drawing/2014/main" id="{E1C0FDD2-D511-6249-9B57-FE30B9D7D711}"/>
              </a:ext>
            </a:extLst>
          </p:cNvPr>
          <p:cNvSpPr/>
          <p:nvPr/>
        </p:nvSpPr>
        <p:spPr>
          <a:xfrm>
            <a:off x="6984694" y="1085156"/>
            <a:ext cx="4924540" cy="3539430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s-ES" sz="2400" i="0" dirty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 rapidez de un avión es 780 km/h</a:t>
            </a:r>
          </a:p>
          <a:p>
            <a:pPr fontAlgn="base"/>
            <a:endParaRPr lang="es-ES" sz="24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ES" sz="2400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Cantidad física: </a:t>
            </a:r>
            <a:r>
              <a:rPr lang="es-ES" sz="2400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rapidez</a:t>
            </a:r>
          </a:p>
          <a:p>
            <a:pPr fontAlgn="base"/>
            <a:endParaRPr lang="es-ES" sz="2400" i="0" dirty="0">
              <a:solidFill>
                <a:schemeClr val="accent6">
                  <a:lumMod val="5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ES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Dimensión física: </a:t>
            </a:r>
            <a:r>
              <a:rPr lang="es-E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longitud/tiempo</a:t>
            </a:r>
          </a:p>
          <a:p>
            <a:pPr fontAlgn="base"/>
            <a:endParaRPr lang="es-ES" sz="2400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ES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Magnitud física: </a:t>
            </a:r>
            <a:r>
              <a:rPr lang="es-E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420 km/h </a:t>
            </a:r>
          </a:p>
          <a:p>
            <a:pPr fontAlgn="base"/>
            <a:endParaRPr lang="es-ES" sz="3200" i="0" dirty="0">
              <a:solidFill>
                <a:schemeClr val="accent6">
                  <a:lumMod val="5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6786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8719D8FD-908D-1845-8305-3F47C7B736E3}"/>
              </a:ext>
            </a:extLst>
          </p:cNvPr>
          <p:cNvSpPr/>
          <p:nvPr/>
        </p:nvSpPr>
        <p:spPr>
          <a:xfrm>
            <a:off x="255918" y="551934"/>
            <a:ext cx="22573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Medir es…</a:t>
            </a:r>
            <a:endParaRPr lang="es-CL" sz="3200" b="1" i="0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3">
            <a:extLst>
              <a:ext uri="{FF2B5EF4-FFF2-40B4-BE49-F238E27FC236}">
                <a16:creationId xmlns:a16="http://schemas.microsoft.com/office/drawing/2014/main" id="{8719D8FD-908D-1845-8305-3F47C7B736E3}"/>
              </a:ext>
            </a:extLst>
          </p:cNvPr>
          <p:cNvSpPr/>
          <p:nvPr/>
        </p:nvSpPr>
        <p:spPr>
          <a:xfrm>
            <a:off x="255917" y="1545021"/>
            <a:ext cx="1016508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s-ES" sz="3200" i="0" dirty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Comparar cuantitativamente </a:t>
            </a:r>
            <a:r>
              <a:rPr lang="es-CL" sz="3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magnitud de valor desconocido con una magnitud de referencia </a:t>
            </a:r>
            <a:endParaRPr lang="es-ES" sz="3200" i="0" dirty="0">
              <a:solidFill>
                <a:srgbClr val="7030A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7292" y="2766848"/>
            <a:ext cx="4263259" cy="2196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ángulo 3">
            <a:extLst>
              <a:ext uri="{FF2B5EF4-FFF2-40B4-BE49-F238E27FC236}">
                <a16:creationId xmlns:a16="http://schemas.microsoft.com/office/drawing/2014/main" id="{8719D8FD-908D-1845-8305-3F47C7B736E3}"/>
              </a:ext>
            </a:extLst>
          </p:cNvPr>
          <p:cNvSpPr/>
          <p:nvPr/>
        </p:nvSpPr>
        <p:spPr>
          <a:xfrm>
            <a:off x="741798" y="5340888"/>
            <a:ext cx="997875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3200" i="0" dirty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Esta referencia es la unidad elegida por convención</a:t>
            </a:r>
          </a:p>
        </p:txBody>
      </p:sp>
    </p:spTree>
    <p:extLst>
      <p:ext uri="{BB962C8B-B14F-4D97-AF65-F5344CB8AC3E}">
        <p14:creationId xmlns:p14="http://schemas.microsoft.com/office/powerpoint/2010/main" val="3208466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17124AA-B6EB-464B-B41B-7BEFD462CE88}"/>
              </a:ext>
            </a:extLst>
          </p:cNvPr>
          <p:cNvSpPr/>
          <p:nvPr/>
        </p:nvSpPr>
        <p:spPr>
          <a:xfrm>
            <a:off x="255918" y="551934"/>
            <a:ext cx="79752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Sistema internacional de unidades: SI 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pic>
        <p:nvPicPr>
          <p:cNvPr id="10242" name="Picture 2" descr="Logo SI avec constan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36709"/>
            <a:ext cx="5440603" cy="5440603"/>
          </a:xfrm>
          <a:prstGeom prst="rect">
            <a:avLst/>
          </a:prstGeom>
          <a:noFill/>
        </p:spPr>
      </p:pic>
      <p:sp>
        <p:nvSpPr>
          <p:cNvPr id="17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270027" y="1385650"/>
            <a:ext cx="67695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s-ES" sz="2400" i="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 funda sobre una selección de 7 unidades de base bien definidas </a:t>
            </a:r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consideradas convencionalmente como independientes desde un punto de vista dimensional  </a:t>
            </a:r>
          </a:p>
        </p:txBody>
      </p:sp>
      <p:sp>
        <p:nvSpPr>
          <p:cNvPr id="18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355315" y="3257056"/>
            <a:ext cx="676957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s-ES" sz="2400" i="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 unidades de base permiten definir todas las unidades del SI</a:t>
            </a:r>
          </a:p>
          <a:p>
            <a:pPr algn="just" fontAlgn="base"/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que no son base se denominan unidades derivadas y siempre pueden ser expresadas como proporcionales a: </a:t>
            </a:r>
          </a:p>
        </p:txBody>
      </p:sp>
      <p:sp>
        <p:nvSpPr>
          <p:cNvPr id="19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270027" y="5186689"/>
            <a:ext cx="55884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kg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α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β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s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γ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 A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δ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K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ε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mol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ζ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 err="1">
                <a:solidFill>
                  <a:srgbClr val="FF0000"/>
                </a:solidFill>
                <a:latin typeface="Comic Sans MS" panose="030F0902030302020204" pitchFamily="66" charset="0"/>
              </a:rPr>
              <a:t>cd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η</a:t>
            </a:r>
            <a:endParaRPr lang="es-ES" sz="32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3646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3">
            <a:extLst>
              <a:ext uri="{FF2B5EF4-FFF2-40B4-BE49-F238E27FC236}">
                <a16:creationId xmlns:a16="http://schemas.microsoft.com/office/drawing/2014/main" id="{617124AA-B6EB-464B-B41B-7BEFD462CE88}"/>
              </a:ext>
            </a:extLst>
          </p:cNvPr>
          <p:cNvSpPr/>
          <p:nvPr/>
        </p:nvSpPr>
        <p:spPr>
          <a:xfrm>
            <a:off x="255918" y="551934"/>
            <a:ext cx="17027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Ejemplo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6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1364777" y="1828800"/>
            <a:ext cx="55884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El Ohm 1</a:t>
            </a:r>
            <a:r>
              <a:rPr lang="el-GR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Ω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=kg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2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s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-3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 A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-2 </a:t>
            </a:r>
            <a:endParaRPr lang="es-ES" sz="32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143FA7F-61CA-431E-91A3-B20CEC7CAC5E}"/>
              </a:ext>
            </a:extLst>
          </p:cNvPr>
          <p:cNvSpPr txBox="1"/>
          <p:nvPr/>
        </p:nvSpPr>
        <p:spPr>
          <a:xfrm>
            <a:off x="555812" y="835959"/>
            <a:ext cx="11405347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s-ES_tradnl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 el año de la revolución en la medición</a:t>
            </a:r>
            <a:endParaRPr lang="es-ES_tradnl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ES_tradnl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_tradnl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Desde las primeras definiciones del sistema métrico decimal y los patrones de medida (</a:t>
            </a:r>
            <a:r>
              <a:rPr lang="es-ES_tradnl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la Revolución Francesa</a:t>
            </a:r>
            <a:r>
              <a:rPr lang="es-ES_tradnl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hasta nuestros días, la historia de las unidades fundamentales se caracteriza por un progresivo abandono de patrones únicos (</a:t>
            </a:r>
            <a:r>
              <a:rPr lang="es-ES_tradnl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ejemplo, la barra de platino-iridio como referencia para el metro</a:t>
            </a:r>
            <a:r>
              <a:rPr lang="es-ES_tradnl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y la adopción de estándares universales, basados en constantes físicas (</a:t>
            </a:r>
            <a:r>
              <a:rPr lang="es-ES_tradnl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ejemplo, la velocidad de la luz</a:t>
            </a:r>
            <a:r>
              <a:rPr lang="es-ES_tradnl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pic>
        <p:nvPicPr>
          <p:cNvPr id="7" name="Imagen 7" descr="Imagen que contiene interior, sentado, mesa, copa&#10;&#10;Descripción generada con confianza muy alta">
            <a:extLst>
              <a:ext uri="{FF2B5EF4-FFF2-40B4-BE49-F238E27FC236}">
                <a16:creationId xmlns:a16="http://schemas.microsoft.com/office/drawing/2014/main" id="{DAC85431-D74C-4FEA-868F-4B5416A6C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2076" y="4063188"/>
            <a:ext cx="2743200" cy="1824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335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609600" y="751344"/>
            <a:ext cx="10676964" cy="2677656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just" fontAlgn="base"/>
            <a:r>
              <a:rPr lang="es-CL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las unidades fundamentales </a:t>
            </a:r>
            <a:r>
              <a:rPr 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las de siempre-</a:t>
            </a:r>
            <a:r>
              <a:rPr lang="es-CL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basarán en constantes físicas medibles con gran precisión y que en algunos casos se consideran exactas.</a:t>
            </a:r>
            <a:endParaRPr 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/>
            <a:endParaRPr lang="es-CL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/>
            <a:r>
              <a:rPr lang="es-CL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Además del kilogramo, cambian radicalmente el</a:t>
            </a:r>
            <a:r>
              <a:rPr 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amperio</a:t>
            </a:r>
            <a:r>
              <a:rPr lang="es-CL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el </a:t>
            </a:r>
            <a:r>
              <a:rPr 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kelvin </a:t>
            </a:r>
            <a:r>
              <a:rPr lang="es-CL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el </a:t>
            </a:r>
            <a:r>
              <a:rPr 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</a:t>
            </a:r>
            <a:r>
              <a:rPr lang="es-CL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fontAlgn="base"/>
            <a:endParaRPr lang="es-CL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/>
            <a:r>
              <a:rPr lang="es-CL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demás unidades solo sufren ligeros retoques en sus definiciones</a:t>
            </a:r>
            <a:r>
              <a:rPr lang="es-CL" sz="2400" dirty="0">
                <a:solidFill>
                  <a:srgbClr val="0070C0"/>
                </a:solidFill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25747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kilogramo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pic>
        <p:nvPicPr>
          <p:cNvPr id="1028" name="Picture 4" descr="logo k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0" y="360000"/>
            <a:ext cx="4463439" cy="4461641"/>
          </a:xfrm>
          <a:prstGeom prst="rect">
            <a:avLst/>
          </a:prstGeom>
          <a:noFill/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4406151E-1330-4191-B79E-5DBFE451C349}"/>
              </a:ext>
            </a:extLst>
          </p:cNvPr>
          <p:cNvSpPr txBox="1"/>
          <p:nvPr/>
        </p:nvSpPr>
        <p:spPr>
          <a:xfrm>
            <a:off x="5284695" y="1172135"/>
            <a:ext cx="629546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s-ES_tradn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kilogramo, </a:t>
            </a:r>
            <a:r>
              <a:rPr lang="es-ES_tradn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kg</a:t>
            </a:r>
            <a:r>
              <a:rPr lang="es-ES_tradn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es la unidad de masa; su magnitud se establece mediante la fijación del valor numérico de la constante de Planck, a ser exactamente igual a </a:t>
            </a:r>
            <a:r>
              <a:rPr lang="es-ES_tradn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6,62607015 ×10</a:t>
            </a:r>
            <a:r>
              <a:rPr lang="es-ES_tradnl" b="1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−34</a:t>
            </a:r>
            <a:r>
              <a:rPr lang="es-ES_tradn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s-ES_tradn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es expresada en </a:t>
            </a:r>
            <a:r>
              <a:rPr lang="es-ES_tradn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s-ES_tradnl" b="1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es-ES_tradn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s-ES_tradnl" b="1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s-ES_tradn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kg</a:t>
            </a:r>
            <a:r>
              <a:rPr lang="es-ES_tradn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que es igual a expresarlo en </a:t>
            </a:r>
            <a:r>
              <a:rPr lang="es-ES_tradnl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Js</a:t>
            </a:r>
            <a:r>
              <a:rPr lang="es-ES_tradn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B0902A0-F5CB-410D-B1E4-C5EA9126AA3F}"/>
              </a:ext>
            </a:extLst>
          </p:cNvPr>
          <p:cNvSpPr txBox="1"/>
          <p:nvPr/>
        </p:nvSpPr>
        <p:spPr>
          <a:xfrm>
            <a:off x="5284694" y="2931459"/>
            <a:ext cx="6654052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la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nueva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redefinición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el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kilogramo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podría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medirse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 la 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denominada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i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balanza</a:t>
            </a:r>
            <a:r>
              <a:rPr lang="en-US" i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Watt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un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instrumento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potencia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mecánica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 la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potencia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electromagnética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0" name="Picture 6" descr="Logo met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0" y="360000"/>
            <a:ext cx="4463439" cy="4461641"/>
          </a:xfrm>
          <a:prstGeom prst="rect">
            <a:avLst/>
          </a:prstGeom>
          <a:noFill/>
        </p:spPr>
      </p:pic>
      <p:sp>
        <p:nvSpPr>
          <p:cNvPr id="10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18870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metro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D2D7DA4-C386-460B-800D-0087B994EE66}"/>
              </a:ext>
            </a:extLst>
          </p:cNvPr>
          <p:cNvSpPr txBox="1"/>
          <p:nvPr/>
        </p:nvSpPr>
        <p:spPr>
          <a:xfrm>
            <a:off x="5654488" y="1149724"/>
            <a:ext cx="616099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Definición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propuesta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El metro, 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es la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longitud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 valor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la 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velocidad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la luz en el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vacío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 ser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 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299792458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ms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b="1" baseline="30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AE8A97C-17E1-42E5-B0F1-C1E947758E6D}"/>
              </a:ext>
            </a:extLst>
          </p:cNvPr>
          <p:cNvSpPr txBox="1"/>
          <p:nvPr/>
        </p:nvSpPr>
        <p:spPr>
          <a:xfrm>
            <a:off x="5270740" y="2999117"/>
            <a:ext cx="68694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1983: Distancia que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recorre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luz en 1/299792458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segundos</a:t>
            </a:r>
            <a:endParaRPr lang="en-US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Logo secon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0" y="360000"/>
            <a:ext cx="4461641" cy="4461641"/>
          </a:xfrm>
          <a:prstGeom prst="rect">
            <a:avLst/>
          </a:prstGeom>
          <a:noFill/>
        </p:spPr>
      </p:pic>
      <p:sp>
        <p:nvSpPr>
          <p:cNvPr id="6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22637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segundo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7A1E72E7-7868-47EC-AF0D-0DB485719F93}"/>
              </a:ext>
            </a:extLst>
          </p:cNvPr>
          <p:cNvSpPr txBox="1"/>
          <p:nvPr/>
        </p:nvSpPr>
        <p:spPr>
          <a:xfrm>
            <a:off x="5038164" y="1407459"/>
            <a:ext cx="682214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segundo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es la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tiempo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por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defecto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y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 valor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la 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frecuencia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de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transición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hiperfina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el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estado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fundamental del cesio-133 en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reposo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en una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temperatura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 K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que es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 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9192631770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b="1" baseline="30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que es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expresarla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Hz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logo ampe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0" y="360000"/>
            <a:ext cx="4461641" cy="4461641"/>
          </a:xfrm>
          <a:prstGeom prst="rect">
            <a:avLst/>
          </a:prstGeom>
          <a:noFill/>
        </p:spPr>
      </p:pic>
      <p:sp>
        <p:nvSpPr>
          <p:cNvPr id="5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21531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ampere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039351E-81B8-485D-B0CE-13CA1EACEB13}"/>
              </a:ext>
            </a:extLst>
          </p:cNvPr>
          <p:cNvSpPr txBox="1"/>
          <p:nvPr/>
        </p:nvSpPr>
        <p:spPr>
          <a:xfrm>
            <a:off x="5172635" y="1216959"/>
            <a:ext cx="6373905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El ampere, 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es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corriente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eléctrica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por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defecto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;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su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del valor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 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carga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elemental, a saber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 1,602 17X ×10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−19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 A · s, lo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es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expresarlo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 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  <a:hlinkClick r:id="rId3" tooltip="Culombio"/>
              </a:rPr>
              <a:t>C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.</a:t>
            </a:r>
            <a:endParaRPr lang="en-US">
              <a:solidFill>
                <a:srgbClr val="0070C0"/>
              </a:solidFill>
              <a:latin typeface="Comic Sans MS"/>
              <a:cs typeface="Calibri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3DF964A-A068-4590-A01A-D1CDB5211514}"/>
              </a:ext>
            </a:extLst>
          </p:cNvPr>
          <p:cNvSpPr txBox="1"/>
          <p:nvPr/>
        </p:nvSpPr>
        <p:spPr>
          <a:xfrm>
            <a:off x="4724400" y="3200400"/>
            <a:ext cx="743846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  <a:ea typeface="+mn-lt"/>
                <a:cs typeface="+mn-lt"/>
              </a:rPr>
              <a:t>Con la 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  <a:ea typeface="+mn-lt"/>
                <a:cs typeface="+mn-lt"/>
              </a:rPr>
              <a:t>nueva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  <a:ea typeface="+mn-lt"/>
                <a:cs typeface="+mn-lt"/>
              </a:rPr>
              <a:t> 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  <a:ea typeface="+mn-lt"/>
                <a:cs typeface="+mn-lt"/>
              </a:rPr>
              <a:t>redefinición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  <a:ea typeface="+mn-lt"/>
                <a:cs typeface="+mn-lt"/>
              </a:rPr>
              <a:t>,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  <a:cs typeface="Calibri"/>
              </a:rPr>
              <a:t> el ampere 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podrá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redefinirse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con una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bomba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de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electrones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. Con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esta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técnica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, al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atrapar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electrones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individuales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cuando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viajan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rápidamente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a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través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de un conductor, la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bomba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puede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generar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una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corriente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medible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contando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electrones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individuales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logo kelv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0" y="360000"/>
            <a:ext cx="4461641" cy="4461641"/>
          </a:xfrm>
          <a:prstGeom prst="rect">
            <a:avLst/>
          </a:prstGeom>
          <a:noFill/>
        </p:spPr>
      </p:pic>
      <p:sp>
        <p:nvSpPr>
          <p:cNvPr id="5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18245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kelvin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7B64750C-91C7-4E43-B127-2D5618006077}"/>
              </a:ext>
            </a:extLst>
          </p:cNvPr>
          <p:cNvSpPr txBox="1"/>
          <p:nvPr/>
        </p:nvSpPr>
        <p:spPr>
          <a:xfrm>
            <a:off x="5262282" y="948018"/>
            <a:ext cx="6429935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El kelvin, 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K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es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temperatura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termodinámica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;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su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del valor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 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constante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Boltzmann, a saber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 1,380 65X ×10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−23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s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-2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·m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2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·kg·K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que es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expresarlo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J·K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.</a:t>
            </a:r>
            <a:endParaRPr lang="en-US">
              <a:solidFill>
                <a:srgbClr val="0070C0"/>
              </a:solidFill>
              <a:latin typeface="Comic Sans MS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D29D83C-2632-44DA-9086-1F508E77424E}"/>
              </a:ext>
            </a:extLst>
          </p:cNvPr>
          <p:cNvSpPr txBox="1"/>
          <p:nvPr/>
        </p:nvSpPr>
        <p:spPr>
          <a:xfrm>
            <a:off x="4959724" y="2684929"/>
            <a:ext cx="6687670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latin typeface="Comic Sans MS"/>
                <a:ea typeface="+mn-lt"/>
                <a:cs typeface="+mn-lt"/>
              </a:rPr>
              <a:t>Con </a:t>
            </a:r>
            <a:r>
              <a:rPr lang="en-US" dirty="0" err="1">
                <a:latin typeface="Comic Sans MS"/>
                <a:ea typeface="+mn-lt"/>
                <a:cs typeface="+mn-lt"/>
              </a:rPr>
              <a:t>termometría</a:t>
            </a:r>
            <a:r>
              <a:rPr lang="en-US" dirty="0">
                <a:latin typeface="Comic Sans MS"/>
                <a:ea typeface="+mn-lt"/>
                <a:cs typeface="+mn-lt"/>
              </a:rPr>
              <a:t> </a:t>
            </a:r>
            <a:r>
              <a:rPr lang="en-US" dirty="0" err="1">
                <a:latin typeface="Comic Sans MS"/>
                <a:ea typeface="+mn-lt"/>
                <a:cs typeface="+mn-lt"/>
              </a:rPr>
              <a:t>acústica</a:t>
            </a:r>
            <a:r>
              <a:rPr lang="en-US" dirty="0">
                <a:latin typeface="Comic Sans MS"/>
                <a:ea typeface="+mn-lt"/>
                <a:cs typeface="+mn-lt"/>
              </a:rPr>
              <a:t> se </a:t>
            </a:r>
            <a:r>
              <a:rPr lang="en-US" dirty="0" err="1">
                <a:latin typeface="Comic Sans MS"/>
                <a:ea typeface="+mn-lt"/>
                <a:cs typeface="+mn-lt"/>
              </a:rPr>
              <a:t>redefinirá</a:t>
            </a:r>
            <a:r>
              <a:rPr lang="en-US" dirty="0">
                <a:latin typeface="Comic Sans MS"/>
                <a:ea typeface="+mn-lt"/>
                <a:cs typeface="+mn-lt"/>
              </a:rPr>
              <a:t> el kelvin</a:t>
            </a:r>
          </a:p>
          <a:p>
            <a:pPr algn="just"/>
            <a:r>
              <a:rPr lang="en-US" dirty="0">
                <a:solidFill>
                  <a:srgbClr val="444444"/>
                </a:solidFill>
                <a:latin typeface="Comic Sans MS"/>
              </a:rPr>
              <a:t>La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técnica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consiste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en que la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velocidad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del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sonido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en una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esfera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llena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 gas (que es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proporcional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a la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velocidad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promedio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 los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átomos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en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ella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) se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puede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determinar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a una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temperatura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fija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,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analizando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la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frecuencia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 las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ondas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sonoras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que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resuenan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dentro y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midiendo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el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volumen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 la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esfera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.</a:t>
            </a:r>
            <a:endParaRPr lang="en-US">
              <a:latin typeface="Comic Sans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logo mo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0" y="360000"/>
            <a:ext cx="4461641" cy="4461641"/>
          </a:xfrm>
          <a:prstGeom prst="rect">
            <a:avLst/>
          </a:prstGeom>
          <a:noFill/>
        </p:spPr>
      </p:pic>
      <p:sp>
        <p:nvSpPr>
          <p:cNvPr id="5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13789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mol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E3CECC8-96AF-47D2-B8B8-831C9B639E25}"/>
              </a:ext>
            </a:extLst>
          </p:cNvPr>
          <p:cNvSpPr txBox="1"/>
          <p:nvPr/>
        </p:nvSpPr>
        <p:spPr>
          <a:xfrm>
            <a:off x="5295900" y="1104900"/>
            <a:ext cx="6340288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El mol, 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mol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es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por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defecto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cantidad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sustancia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una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entidad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elemental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especificada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que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puede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ser un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átomo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una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molécula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iones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electrones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o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cualquier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otra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partícula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grupo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específico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dichas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partículas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;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su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el valor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constante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Avogadro, a saber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 6,022 14X × 10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23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este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mol 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.</a:t>
            </a:r>
            <a:endParaRPr lang="en-US">
              <a:solidFill>
                <a:srgbClr val="0070C0"/>
              </a:solidFill>
              <a:latin typeface="Comic Sans MS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2B5A692-57D8-451F-AA57-8210540D0FA1}"/>
              </a:ext>
            </a:extLst>
          </p:cNvPr>
          <p:cNvSpPr txBox="1"/>
          <p:nvPr/>
        </p:nvSpPr>
        <p:spPr>
          <a:xfrm>
            <a:off x="4444253" y="3727076"/>
            <a:ext cx="7651376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El mol (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unidad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de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sustancia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) se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redefinirá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con un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dispositivo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que  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determinaría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la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cantidad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precisa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de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átomos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que hay en una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esfera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perfecta de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silicio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puro-28. Los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investigadores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hacen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esto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usando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láseres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para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medir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la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longitud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de una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unidad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de la red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cristalina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de la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esfera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y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su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diámetro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medio.</a:t>
            </a:r>
            <a:endParaRPr lang="es-ES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logo cande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0" y="360000"/>
            <a:ext cx="4463439" cy="4461641"/>
          </a:xfrm>
          <a:prstGeom prst="rect">
            <a:avLst/>
          </a:prstGeom>
          <a:noFill/>
        </p:spPr>
      </p:pic>
      <p:sp>
        <p:nvSpPr>
          <p:cNvPr id="5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2279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candela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D490F04-646E-4FB6-B2DD-F6A536BC2464}"/>
              </a:ext>
            </a:extLst>
          </p:cNvPr>
          <p:cNvSpPr txBox="1"/>
          <p:nvPr/>
        </p:nvSpPr>
        <p:spPr>
          <a:xfrm>
            <a:off x="5463989" y="1093694"/>
            <a:ext cx="6194611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La candela, 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cd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es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intensidad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luminosa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una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dirección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dada;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su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del valor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eficacia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luminosa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una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radiación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monocromática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con una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frecuencia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540 ×10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12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Hz,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 683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s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3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·m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-2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·kg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·cd·sr, o sea cd·sr·W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lo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es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 lm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·W.</a:t>
            </a:r>
            <a:endParaRPr lang="en-US">
              <a:solidFill>
                <a:srgbClr val="0070C0"/>
              </a:solidFill>
              <a:latin typeface="Comic Sans M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E2F7DCF8-5D72-4D41-ABBB-97025EFABF87}"/>
              </a:ext>
            </a:extLst>
          </p:cNvPr>
          <p:cNvSpPr/>
          <p:nvPr/>
        </p:nvSpPr>
        <p:spPr>
          <a:xfrm>
            <a:off x="528489" y="514237"/>
            <a:ext cx="39020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u="sng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Unidades derivadas</a:t>
            </a:r>
            <a:endParaRPr lang="es-CL" sz="3200" b="1" i="0" u="sng" dirty="0">
              <a:solidFill>
                <a:schemeClr val="accent5">
                  <a:lumMod val="50000"/>
                </a:schemeClr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0D8740E-34D9-804D-8397-C942E6DA0B29}"/>
              </a:ext>
            </a:extLst>
          </p:cNvPr>
          <p:cNvSpPr txBox="1"/>
          <p:nvPr/>
        </p:nvSpPr>
        <p:spPr>
          <a:xfrm>
            <a:off x="393326" y="1099012"/>
            <a:ext cx="11405347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 fontAlgn="base"/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que no son base se denominan unidades derivadas y siempre pueden ser expresadas como proporcionales a: </a:t>
            </a:r>
          </a:p>
        </p:txBody>
      </p:sp>
      <p:sp>
        <p:nvSpPr>
          <p:cNvPr id="6" name="Rectángulo 3">
            <a:extLst>
              <a:ext uri="{FF2B5EF4-FFF2-40B4-BE49-F238E27FC236}">
                <a16:creationId xmlns:a16="http://schemas.microsoft.com/office/drawing/2014/main" id="{96472458-DA21-F34B-9F9D-3DEE30E9B275}"/>
              </a:ext>
            </a:extLst>
          </p:cNvPr>
          <p:cNvSpPr/>
          <p:nvPr/>
        </p:nvSpPr>
        <p:spPr>
          <a:xfrm>
            <a:off x="3022586" y="1932947"/>
            <a:ext cx="55884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kg</a:t>
            </a:r>
            <a:r>
              <a:rPr lang="el-GR" sz="2800" baseline="30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</a:t>
            </a:r>
            <a:r>
              <a:rPr lang="es-CL" sz="28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l-GR" sz="2800" baseline="30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s-CL" sz="28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l-GR" sz="2800" baseline="30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γ</a:t>
            </a:r>
            <a:r>
              <a:rPr lang="es-E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</a:t>
            </a:r>
            <a:r>
              <a:rPr lang="el-GR" sz="2800" baseline="30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s-CL" sz="28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l-GR" sz="2800" baseline="30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ε</a:t>
            </a:r>
            <a:r>
              <a:rPr lang="es-CL" sz="28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</a:t>
            </a:r>
            <a:r>
              <a:rPr lang="el-GR" sz="2800" baseline="30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ζ</a:t>
            </a:r>
            <a:r>
              <a:rPr lang="es-CL" sz="28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cd</a:t>
            </a:r>
            <a:r>
              <a:rPr lang="el-GR" sz="2800" baseline="30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η</a:t>
            </a:r>
            <a:endParaRPr lang="es-ES" sz="2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11725FE-0E9C-CC4C-96C8-F489B6E4F16A}"/>
              </a:ext>
            </a:extLst>
          </p:cNvPr>
          <p:cNvSpPr txBox="1"/>
          <p:nvPr/>
        </p:nvSpPr>
        <p:spPr>
          <a:xfrm>
            <a:off x="393325" y="2514784"/>
            <a:ext cx="1140534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 fontAlgn="base"/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Donde </a:t>
            </a:r>
            <a:r>
              <a:rPr lang="el-GR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</a:t>
            </a:r>
            <a:r>
              <a:rPr lang="es-ES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l-GR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β</a:t>
            </a:r>
            <a:r>
              <a:rPr lang="es-ES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l-GR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γ</a:t>
            </a:r>
            <a:r>
              <a:rPr lang="es-ES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l-GR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δ</a:t>
            </a:r>
            <a:r>
              <a:rPr lang="es-ES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l-GR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ε</a:t>
            </a:r>
            <a:r>
              <a:rPr lang="es-ES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l-GR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ζ</a:t>
            </a:r>
            <a:r>
              <a:rPr lang="es-ES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l-GR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η</a:t>
            </a:r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son </a:t>
            </a:r>
            <a:r>
              <a:rPr lang="es-ES" sz="240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números enteros puros (-etc…-3,-2,-1,0,1</a:t>
            </a:r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2,3…</a:t>
            </a:r>
            <a:r>
              <a:rPr lang="es-ES" sz="24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etc</a:t>
            </a:r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6B5EFE4-5FCB-6546-A19B-CA6F67FA3A5F}"/>
              </a:ext>
            </a:extLst>
          </p:cNvPr>
          <p:cNvSpPr/>
          <p:nvPr/>
        </p:nvSpPr>
        <p:spPr>
          <a:xfrm>
            <a:off x="393325" y="3244334"/>
            <a:ext cx="273504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>
                <a:solidFill>
                  <a:schemeClr val="accent1">
                    <a:lumMod val="75000"/>
                  </a:schemeClr>
                </a:solidFill>
                <a:latin typeface="Comic Sans MS" panose="030F0902030302020204" pitchFamily="66" charset="0"/>
              </a:rPr>
              <a:t>Ejemplos:</a:t>
            </a:r>
          </a:p>
          <a:p>
            <a:endParaRPr lang="es-ES" sz="2400" b="1" dirty="0">
              <a:solidFill>
                <a:schemeClr val="accent1">
                  <a:lumMod val="75000"/>
                </a:schemeClr>
              </a:solidFill>
              <a:latin typeface="Comic Sans MS" panose="030F0902030302020204" pitchFamily="66" charset="0"/>
            </a:endParaRPr>
          </a:p>
          <a:p>
            <a:r>
              <a:rPr lang="es-E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Volumen: m</a:t>
            </a:r>
            <a:r>
              <a:rPr lang="es-ES" sz="2400" baseline="300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s-ES" sz="24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Área: m</a:t>
            </a:r>
            <a:r>
              <a:rPr lang="es-ES" sz="2400" baseline="300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s-E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s-E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Velocidad: m s</a:t>
            </a:r>
            <a:r>
              <a:rPr lang="es-ES" sz="2400" baseline="300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</a:p>
          <a:p>
            <a:r>
              <a:rPr lang="es-E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Aceleración: m s</a:t>
            </a:r>
            <a:r>
              <a:rPr lang="es-ES" sz="2400" baseline="300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-2</a:t>
            </a:r>
          </a:p>
          <a:p>
            <a:r>
              <a:rPr lang="es-E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Fuerza: kg m s</a:t>
            </a:r>
            <a:r>
              <a:rPr lang="es-ES" sz="2400" baseline="300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-2 </a:t>
            </a:r>
            <a:r>
              <a:rPr lang="es-E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aseline="300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24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_tradn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790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Captura de pantalla de un celular&#10;&#10;Descripción generada automáticamente">
            <a:extLst>
              <a:ext uri="{FF2B5EF4-FFF2-40B4-BE49-F238E27FC236}">
                <a16:creationId xmlns:a16="http://schemas.microsoft.com/office/drawing/2014/main" id="{F4C4E912-39F4-FD4B-A648-7576492B3B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219" y="1276463"/>
            <a:ext cx="10553700" cy="50673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4C543314-5723-B84B-9194-DF0D97BACDA4}"/>
              </a:ext>
            </a:extLst>
          </p:cNvPr>
          <p:cNvSpPr/>
          <p:nvPr/>
        </p:nvSpPr>
        <p:spPr>
          <a:xfrm>
            <a:off x="377928" y="514237"/>
            <a:ext cx="114361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u="sng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Unidades no pertenecientes al SI cuyo uso está aceptado </a:t>
            </a:r>
            <a:endParaRPr lang="es-CL" sz="3200" b="1" i="0" u="sng" dirty="0">
              <a:solidFill>
                <a:schemeClr val="accent5">
                  <a:lumMod val="50000"/>
                </a:schemeClr>
              </a:solidFill>
              <a:effectLst/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7195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01FA55-5349-6146-B5A7-F1429EDA7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3848"/>
          </a:xfrm>
        </p:spPr>
        <p:txBody>
          <a:bodyPr>
            <a:normAutofit/>
          </a:bodyPr>
          <a:lstStyle/>
          <a:p>
            <a:r>
              <a:rPr lang="es-ES_tradnl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 imperial y métrico Americano</a:t>
            </a:r>
            <a:br>
              <a:rPr lang="es-ES_tradnl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U.S. Customary System (USCS)</a:t>
            </a:r>
            <a:endParaRPr lang="es-ES_tradnl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B00AE92-6ED4-F147-A00E-BDB8A42DB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42" y="1516822"/>
            <a:ext cx="6461517" cy="437319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4ECF05BE-758E-1B4A-82CD-4B8C028E64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1860" y="265385"/>
            <a:ext cx="1068465" cy="1323968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A34F5F16-F948-9E48-90EE-FEC726948C1C}"/>
              </a:ext>
            </a:extLst>
          </p:cNvPr>
          <p:cNvSpPr/>
          <p:nvPr/>
        </p:nvSpPr>
        <p:spPr>
          <a:xfrm>
            <a:off x="8269728" y="366625"/>
            <a:ext cx="1502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b="1" dirty="0">
                <a:solidFill>
                  <a:srgbClr val="F36D21"/>
                </a:solidFill>
                <a:latin typeface="open sans"/>
              </a:rPr>
              <a:t>1 in = 2,54 cm</a:t>
            </a:r>
            <a:endParaRPr lang="es-CL" b="1" i="0" dirty="0">
              <a:solidFill>
                <a:srgbClr val="F36D21"/>
              </a:solidFill>
              <a:effectLst/>
              <a:latin typeface="open sans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9707962D-C70C-204F-AF57-D72EC2A772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2457" y="1549789"/>
            <a:ext cx="1068466" cy="973602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BDDDADA4-1B75-A447-8B56-140D8C29F52F}"/>
              </a:ext>
            </a:extLst>
          </p:cNvPr>
          <p:cNvSpPr/>
          <p:nvPr/>
        </p:nvSpPr>
        <p:spPr>
          <a:xfrm>
            <a:off x="8269728" y="1851924"/>
            <a:ext cx="1646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b="1" dirty="0">
                <a:solidFill>
                  <a:srgbClr val="F36D21"/>
                </a:solidFill>
                <a:latin typeface="open sans"/>
              </a:rPr>
              <a:t>1 ft =  30,48 cm</a:t>
            </a:r>
            <a:endParaRPr lang="es-CL" b="1" i="0" dirty="0">
              <a:solidFill>
                <a:srgbClr val="F36D21"/>
              </a:solidFill>
              <a:effectLst/>
              <a:latin typeface="open sans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4641039D-E607-7449-8EA0-1DB90D6F0B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0322" y="2762844"/>
            <a:ext cx="2227483" cy="1116728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0D5EB53F-78C6-8443-8746-31E3CE9BDE17}"/>
              </a:ext>
            </a:extLst>
          </p:cNvPr>
          <p:cNvSpPr/>
          <p:nvPr/>
        </p:nvSpPr>
        <p:spPr>
          <a:xfrm>
            <a:off x="8957805" y="2951876"/>
            <a:ext cx="14638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b="1" dirty="0">
                <a:solidFill>
                  <a:srgbClr val="F36D21"/>
                </a:solidFill>
                <a:latin typeface="open sans"/>
              </a:rPr>
              <a:t>1 mi = 1,6 km</a:t>
            </a:r>
            <a:endParaRPr lang="es-CL" b="1" i="0" dirty="0">
              <a:solidFill>
                <a:srgbClr val="F36D21"/>
              </a:solidFill>
              <a:effectLst/>
              <a:latin typeface="open sans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2EF941A6-24AC-0F47-BB06-F422418419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55414" y="4000656"/>
            <a:ext cx="4142940" cy="2540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6715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4B0418F-114D-6A42-81D6-F8761980FA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42" y="128183"/>
            <a:ext cx="7510624" cy="35184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CE8973-8B39-A84D-9702-088A0906F1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8756" y="128183"/>
            <a:ext cx="4434799" cy="3326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3769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49892454-8146-EB4A-99A0-D7A861DC471D}"/>
              </a:ext>
            </a:extLst>
          </p:cNvPr>
          <p:cNvSpPr/>
          <p:nvPr/>
        </p:nvSpPr>
        <p:spPr>
          <a:xfrm>
            <a:off x="255918" y="551934"/>
            <a:ext cx="28280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Imperial vs </a:t>
            </a:r>
            <a:r>
              <a:rPr lang="es-E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endParaRPr lang="es-CL" sz="3200" b="1" i="0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2363B954-627E-5C46-9667-8B25A133A5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1314" y="551934"/>
            <a:ext cx="8033229" cy="5723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5685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0A754D0-DE3F-0F40-980A-AF9B657FF2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284" y="753558"/>
            <a:ext cx="7134510" cy="5350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9845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1C787C7-F1E0-4C6D-A61D-9524BA42AA55}"/>
              </a:ext>
            </a:extLst>
          </p:cNvPr>
          <p:cNvSpPr txBox="1"/>
          <p:nvPr/>
        </p:nvSpPr>
        <p:spPr>
          <a:xfrm>
            <a:off x="1086928" y="554966"/>
            <a:ext cx="10535728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Algunas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unidades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de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longitud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 </a:t>
            </a:r>
            <a:endParaRPr lang="es-ES" sz="2400" dirty="0">
              <a:solidFill>
                <a:schemeClr val="accent1">
                  <a:lumMod val="75000"/>
                </a:schemeClr>
              </a:solidFill>
              <a:latin typeface="Comic Sans MS"/>
            </a:endParaRPr>
          </a:p>
          <a:p>
            <a:endParaRPr lang="en-US" sz="2400" dirty="0">
              <a:solidFill>
                <a:schemeClr val="accent1">
                  <a:lumMod val="75000"/>
                </a:schemeClr>
              </a:solidFill>
              <a:latin typeface="Comic Sans MS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yarda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= 0,91 m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pulgada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= 2,54 cm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pie = 0,305 m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milla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= 1609 m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Angstrom (Å) = 1 x 10</a:t>
            </a:r>
            <a:r>
              <a:rPr lang="en-US" sz="2400" baseline="300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-10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m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año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-luz = 9,46 × 10</a:t>
            </a:r>
            <a:r>
              <a:rPr lang="en-US" sz="2400" baseline="300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12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km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U. A. = 1.,495 978 70 × 10</a:t>
            </a:r>
            <a:r>
              <a:rPr lang="en-US" sz="2400" baseline="300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8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km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pársec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=3,08568025 × 10</a:t>
            </a:r>
            <a:r>
              <a:rPr lang="en-US" sz="2400" baseline="300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16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m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Comic Sans MS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375714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2173A77C-3C9B-4EE6-9546-F1DA35128AD8}"/>
              </a:ext>
            </a:extLst>
          </p:cNvPr>
          <p:cNvSpPr txBox="1"/>
          <p:nvPr/>
        </p:nvSpPr>
        <p:spPr>
          <a:xfrm>
            <a:off x="799381" y="641230"/>
            <a:ext cx="10449462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Algunas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unidades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de masa </a:t>
            </a:r>
            <a:endParaRPr lang="es-ES" dirty="0">
              <a:solidFill>
                <a:schemeClr val="accent1">
                  <a:lumMod val="75000"/>
                </a:schemeClr>
              </a:solidFill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g = 10</a:t>
            </a:r>
            <a:r>
              <a:rPr lang="en-US" sz="2400" baseline="300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-3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kg 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libra = 453.6 g 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onza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= 28.35 g 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slug = 14.59 kg 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tonelada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métrica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= 1000 kg 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u = 1.66 x 10-27 kg (1/12 masa 12C6) 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UTM = 9.80665 kg 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quilate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=200 mg (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joyas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) (1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quilate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aleación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= 1/24)</a:t>
            </a:r>
            <a:endParaRPr lang="en-US" dirty="0">
              <a:solidFill>
                <a:schemeClr val="accent1">
                  <a:lumMod val="75000"/>
                </a:schemeClr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274659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D95006D-CBCF-4A18-A9E8-7F854A515CF3}"/>
              </a:ext>
            </a:extLst>
          </p:cNvPr>
          <p:cNvSpPr txBox="1"/>
          <p:nvPr/>
        </p:nvSpPr>
        <p:spPr>
          <a:xfrm>
            <a:off x="1388853" y="583721"/>
            <a:ext cx="5316748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Algunas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unidades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de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tiempo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 </a:t>
            </a:r>
          </a:p>
          <a:p>
            <a:endParaRPr lang="en-US" sz="2400" dirty="0">
              <a:solidFill>
                <a:schemeClr val="accent1">
                  <a:lumMod val="75000"/>
                </a:schemeClr>
              </a:solidFill>
              <a:latin typeface="Comic Sans MS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min = 60 s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hr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= 60 min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día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= 24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hr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año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= 365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días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lustro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= 5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años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década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= 10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años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siglo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= 100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años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1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milenio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 = 1000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años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514135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780A7317-0236-0841-8528-A48968A32E35}"/>
              </a:ext>
            </a:extLst>
          </p:cNvPr>
          <p:cNvSpPr/>
          <p:nvPr/>
        </p:nvSpPr>
        <p:spPr>
          <a:xfrm>
            <a:off x="308758" y="418145"/>
            <a:ext cx="104740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4000" b="1" dirty="0">
                <a:solidFill>
                  <a:srgbClr val="002060"/>
                </a:solidFill>
                <a:latin typeface="Comic Sans MS" panose="030F0902030302020204" pitchFamily="66" charset="0"/>
              </a:rPr>
              <a:t>Transformacion de unidades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D806CD8-CD20-7446-ADFA-16A6B66F30F1}"/>
              </a:ext>
            </a:extLst>
          </p:cNvPr>
          <p:cNvSpPr/>
          <p:nvPr/>
        </p:nvSpPr>
        <p:spPr>
          <a:xfrm>
            <a:off x="308757" y="1304881"/>
            <a:ext cx="113013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dirty="0">
                <a:solidFill>
                  <a:schemeClr val="accent6">
                    <a:lumMod val="50000"/>
                  </a:schemeClr>
                </a:solidFill>
                <a:latin typeface="Comic Sans MS" panose="030F0902030302020204" pitchFamily="66" charset="0"/>
              </a:rPr>
              <a:t>Es la transformación de una cantidad, expresada en un cierta unidad de medida, en otra equivalente, que puede ser del mismo sistema de unidades o no.</a:t>
            </a:r>
          </a:p>
          <a:p>
            <a:pPr algn="just"/>
            <a:r>
              <a:rPr lang="es-CL" dirty="0">
                <a:solidFill>
                  <a:schemeClr val="accent6">
                    <a:lumMod val="50000"/>
                  </a:schemeClr>
                </a:solidFill>
                <a:latin typeface="Comic Sans MS" panose="030F0902030302020204" pitchFamily="66" charset="0"/>
              </a:rPr>
              <a:t>Este proceso suele realizarse con el uso de los </a:t>
            </a:r>
            <a:r>
              <a:rPr lang="es-CL" b="1" dirty="0">
                <a:solidFill>
                  <a:schemeClr val="accent6">
                    <a:lumMod val="50000"/>
                  </a:schemeClr>
                </a:solidFill>
                <a:latin typeface="Comic Sans MS" panose="030F0902030302020204" pitchFamily="66" charset="0"/>
              </a:rPr>
              <a:t>factores de conversión </a:t>
            </a:r>
            <a:r>
              <a:rPr lang="es-CL" dirty="0">
                <a:solidFill>
                  <a:schemeClr val="accent6">
                    <a:lumMod val="50000"/>
                  </a:schemeClr>
                </a:solidFill>
                <a:latin typeface="Comic Sans MS" panose="030F0902030302020204" pitchFamily="66" charset="0"/>
              </a:rPr>
              <a:t>y las tablas de conversión.</a:t>
            </a:r>
            <a:endParaRPr lang="es-CL" b="0" i="0" dirty="0">
              <a:solidFill>
                <a:schemeClr val="accent6">
                  <a:lumMod val="50000"/>
                </a:schemeClr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25DF7A1-2FBC-6F4E-B342-13F723C0D435}"/>
              </a:ext>
            </a:extLst>
          </p:cNvPr>
          <p:cNvSpPr/>
          <p:nvPr/>
        </p:nvSpPr>
        <p:spPr>
          <a:xfrm>
            <a:off x="462395" y="2346646"/>
            <a:ext cx="5808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E</a:t>
            </a:r>
            <a:r>
              <a:rPr lang="es-CL" b="1" dirty="0">
                <a:solidFill>
                  <a:srgbClr val="FF0000"/>
                </a:solidFill>
                <a:latin typeface="Comic Sans MS" panose="030F0902030302020204" pitchFamily="66" charset="0"/>
              </a:rPr>
              <a:t>jemplo: 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Queremos expresar 100 [km/h] en [m/s]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552E44A-46A3-8246-92BE-8C69324505C8}"/>
              </a:ext>
            </a:extLst>
          </p:cNvPr>
          <p:cNvSpPr/>
          <p:nvPr/>
        </p:nvSpPr>
        <p:spPr>
          <a:xfrm>
            <a:off x="432258" y="3225399"/>
            <a:ext cx="2856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Factores de conversión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E1F6EB2B-E815-204C-86AA-95319EC86275}"/>
                  </a:ext>
                </a:extLst>
              </p:cNvPr>
              <p:cNvSpPr/>
              <p:nvPr/>
            </p:nvSpPr>
            <p:spPr>
              <a:xfrm>
                <a:off x="6270395" y="3225399"/>
                <a:ext cx="195277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1[h] 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3600[s]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xmlns="" id="{E1F6EB2B-E815-204C-86AA-95319EC8627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0395" y="3225399"/>
                <a:ext cx="1952779" cy="369332"/>
              </a:xfrm>
              <a:prstGeom prst="rect">
                <a:avLst/>
              </a:prstGeom>
              <a:blipFill>
                <a:blip r:embed="rId2"/>
                <a:stretch>
                  <a:fillRect l="-2597" t="-3333" r="-1299" b="-2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DB0BBB4D-9715-D74F-92E1-29DC2BB8BB9D}"/>
                  </a:ext>
                </a:extLst>
              </p:cNvPr>
              <p:cNvSpPr/>
              <p:nvPr/>
            </p:nvSpPr>
            <p:spPr>
              <a:xfrm>
                <a:off x="3718213" y="3225399"/>
                <a:ext cx="214353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1[km] 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 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1000[m]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xmlns="" id="{DB0BBB4D-9715-D74F-92E1-29DC2BB8BB9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8213" y="3225399"/>
                <a:ext cx="2143536" cy="369332"/>
              </a:xfrm>
              <a:prstGeom prst="rect">
                <a:avLst/>
              </a:prstGeom>
              <a:blipFill>
                <a:blip r:embed="rId3"/>
                <a:stretch>
                  <a:fillRect l="-2353" t="-3333" r="-1176" b="-2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ángulo 10">
            <a:extLst>
              <a:ext uri="{FF2B5EF4-FFF2-40B4-BE49-F238E27FC236}">
                <a16:creationId xmlns:a16="http://schemas.microsoft.com/office/drawing/2014/main" id="{3BDD7B55-D1FC-9E48-9179-FA66185AD87B}"/>
              </a:ext>
            </a:extLst>
          </p:cNvPr>
          <p:cNvSpPr/>
          <p:nvPr/>
        </p:nvSpPr>
        <p:spPr>
          <a:xfrm>
            <a:off x="432258" y="4017644"/>
            <a:ext cx="2071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Uno conveniente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92EEBD15-4BBB-A542-898A-35FCFE50084F}"/>
                  </a:ext>
                </a:extLst>
              </p:cNvPr>
              <p:cNvSpPr/>
              <p:nvPr/>
            </p:nvSpPr>
            <p:spPr>
              <a:xfrm>
                <a:off x="3718213" y="4025334"/>
                <a:ext cx="1645001" cy="6779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</m:t>
                      </m:r>
                      <m:r>
                        <a:rPr lang="es-ES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1000[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i="0" dirty="0" smtClean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k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xmlns="" id="{92EEBD15-4BBB-A542-898A-35FCFE50084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8213" y="4025334"/>
                <a:ext cx="1645001" cy="677943"/>
              </a:xfrm>
              <a:prstGeom prst="rect">
                <a:avLst/>
              </a:prstGeom>
              <a:blipFill>
                <a:blip r:embed="rId4"/>
                <a:stretch>
                  <a:fillRect b="-92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id="{74A69C65-ABB3-334A-A430-4F15256E0669}"/>
                  </a:ext>
                </a:extLst>
              </p:cNvPr>
              <p:cNvSpPr/>
              <p:nvPr/>
            </p:nvSpPr>
            <p:spPr>
              <a:xfrm>
                <a:off x="6270395" y="4025334"/>
                <a:ext cx="1526380" cy="6828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</m:t>
                      </m:r>
                      <m:r>
                        <a:rPr lang="es-ES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i="0" dirty="0" smtClean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h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i="0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3600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[</m:t>
                          </m:r>
                          <m:r>
                            <m:rPr>
                              <m:nor/>
                            </m:rPr>
                            <a:rPr lang="es-ES" b="1" i="0" dirty="0" smtClean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s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xmlns="" id="{74A69C65-ABB3-334A-A430-4F15256E066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0395" y="4025334"/>
                <a:ext cx="1526380" cy="682816"/>
              </a:xfrm>
              <a:prstGeom prst="rect">
                <a:avLst/>
              </a:prstGeom>
              <a:blipFill>
                <a:blip r:embed="rId5"/>
                <a:stretch>
                  <a:fillRect b="-727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B923E0A1-1D76-A440-A854-696C5BFD9D86}"/>
                  </a:ext>
                </a:extLst>
              </p:cNvPr>
              <p:cNvSpPr/>
              <p:nvPr/>
            </p:nvSpPr>
            <p:spPr>
              <a:xfrm>
                <a:off x="2003018" y="4877254"/>
                <a:ext cx="7717461" cy="9857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100[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km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/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h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CL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m:rPr>
                          <m:nor/>
                        </m:rPr>
                        <a:rPr lang="es-CL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100 </m:t>
                      </m:r>
                      <m:d>
                        <m:dPr>
                          <m:begChr m:val="["/>
                          <m:endChr m:val="]"/>
                          <m:ctrlPr>
                            <a:rPr lang="es-CL" b="1" i="1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CL" b="1" i="1" dirty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s-CL" b="1" dirty="0">
                                  <a:solidFill>
                                    <a:srgbClr val="002060"/>
                                  </a:solidFill>
                                  <a:latin typeface="Comic Sans MS" panose="030F0902030302020204" pitchFamily="66" charset="0"/>
                                </a:rPr>
                                <m:t>km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s-CL" b="1" dirty="0">
                                  <a:solidFill>
                                    <a:srgbClr val="002060"/>
                                  </a:solidFill>
                                  <a:latin typeface="Comic Sans MS" panose="030F0902030302020204" pitchFamily="66" charset="0"/>
                                </a:rPr>
                                <m:t>h</m:t>
                              </m:r>
                            </m:den>
                          </m:f>
                        </m:e>
                      </m:d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1000[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km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  <m:r>
                        <a:rPr lang="es-ES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h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3600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s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xmlns="" id="{B923E0A1-1D76-A440-A854-696C5BFD9D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3018" y="4877254"/>
                <a:ext cx="7717461" cy="98571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id="{C9A3D47C-D746-F34E-8CF9-435327649C53}"/>
                  </a:ext>
                </a:extLst>
              </p:cNvPr>
              <p:cNvSpPr/>
              <p:nvPr/>
            </p:nvSpPr>
            <p:spPr>
              <a:xfrm>
                <a:off x="4120608" y="6184147"/>
                <a:ext cx="385656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100[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km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/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h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CL" sz="2400" b="1" i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27,8 [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/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s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s-CL" sz="2400" b="1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xmlns="" id="{C9A3D47C-D746-F34E-8CF9-435327649C5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0608" y="6184147"/>
                <a:ext cx="3856569" cy="461665"/>
              </a:xfrm>
              <a:prstGeom prst="rect">
                <a:avLst/>
              </a:prstGeom>
              <a:blipFill>
                <a:blip r:embed="rId7"/>
                <a:stretch>
                  <a:fillRect t="-16216" b="-243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1881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/>
      <p:bldP spid="12" grpId="0" animBg="1"/>
      <p:bldP spid="13" grpId="0"/>
      <p:bldP spid="14" grpId="0"/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E0F8CF5-1411-A840-B5F3-191D051371FC}"/>
              </a:ext>
            </a:extLst>
          </p:cNvPr>
          <p:cNvSpPr/>
          <p:nvPr/>
        </p:nvSpPr>
        <p:spPr>
          <a:xfrm>
            <a:off x="365672" y="625825"/>
            <a:ext cx="42819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E</a:t>
            </a:r>
            <a:r>
              <a:rPr lang="es-CL" b="1" dirty="0">
                <a:solidFill>
                  <a:srgbClr val="FF0000"/>
                </a:solidFill>
                <a:latin typeface="Comic Sans MS" panose="030F0902030302020204" pitchFamily="66" charset="0"/>
              </a:rPr>
              <a:t>jemplo: 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Expresar 24 [km</a:t>
            </a:r>
            <a:r>
              <a:rPr lang="es-CL" b="1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] en [m</a:t>
            </a:r>
            <a:r>
              <a:rPr lang="es-CL" b="1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] 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01F8F32-C7F7-7541-8F06-3F7FF88374B9}"/>
              </a:ext>
            </a:extLst>
          </p:cNvPr>
          <p:cNvSpPr/>
          <p:nvPr/>
        </p:nvSpPr>
        <p:spPr>
          <a:xfrm>
            <a:off x="365672" y="1507435"/>
            <a:ext cx="2856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Factores de conversión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BB6FE6CA-8A70-4842-9B2E-DD569E64A8EC}"/>
                  </a:ext>
                </a:extLst>
              </p:cNvPr>
              <p:cNvSpPr/>
              <p:nvPr/>
            </p:nvSpPr>
            <p:spPr>
              <a:xfrm>
                <a:off x="3690504" y="1507435"/>
                <a:ext cx="214353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1[km] 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 </m:t>
                    </m:r>
                  </m:oMath>
                </a14:m>
                <a:r>
                  <a:rPr lang="es-ES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1000[m] </a:t>
                </a:r>
                <a:endParaRPr lang="es-CL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xmlns="" id="{BB6FE6CA-8A70-4842-9B2E-DD569E64A8E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0504" y="1507435"/>
                <a:ext cx="2143536" cy="369332"/>
              </a:xfrm>
              <a:prstGeom prst="rect">
                <a:avLst/>
              </a:prstGeom>
              <a:blipFill>
                <a:blip r:embed="rId2"/>
                <a:stretch>
                  <a:fillRect l="-2367" t="-6667" r="-1183" b="-2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D276904D-3527-994D-A94B-07ED010E8428}"/>
                  </a:ext>
                </a:extLst>
              </p:cNvPr>
              <p:cNvSpPr/>
              <p:nvPr/>
            </p:nvSpPr>
            <p:spPr>
              <a:xfrm>
                <a:off x="6502976" y="1507435"/>
                <a:ext cx="267252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(</a:t>
                </a:r>
                <a:r>
                  <a:rPr lang="es-ES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1[km]</a:t>
                </a:r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)</a:t>
                </a:r>
                <a:r>
                  <a:rPr lang="es-ES" b="1" baseline="30000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 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(</a:t>
                </a:r>
                <a:r>
                  <a:rPr lang="es-ES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1000[m]</a:t>
                </a:r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)</a:t>
                </a:r>
                <a:r>
                  <a:rPr lang="es-ES" b="1" baseline="30000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2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xmlns="" id="{D276904D-3527-994D-A94B-07ED010E842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2976" y="1507435"/>
                <a:ext cx="2672526" cy="369332"/>
              </a:xfrm>
              <a:prstGeom prst="rect">
                <a:avLst/>
              </a:prstGeom>
              <a:blipFill>
                <a:blip r:embed="rId3"/>
                <a:stretch>
                  <a:fillRect l="-1896" t="-6667" b="-2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D5A1CBD7-B636-C84E-9D65-FFB346F33D81}"/>
                  </a:ext>
                </a:extLst>
              </p:cNvPr>
              <p:cNvSpPr/>
              <p:nvPr/>
            </p:nvSpPr>
            <p:spPr>
              <a:xfrm>
                <a:off x="5131377" y="2090832"/>
                <a:ext cx="27911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1[km</a:t>
                </a:r>
                <a:r>
                  <a:rPr lang="es-ES" sz="2400" b="1" baseline="30000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2</a:t>
                </a:r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] </a:t>
                </a:r>
                <a14:m>
                  <m:oMath xmlns:m="http://schemas.openxmlformats.org/officeDocument/2006/math">
                    <m:r>
                      <a:rPr lang="es-ES" sz="2400" b="1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 </m:t>
                    </m:r>
                  </m:oMath>
                </a14:m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10</a:t>
                </a:r>
                <a:r>
                  <a:rPr lang="es-ES" sz="2400" b="1" baseline="30000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6</a:t>
                </a:r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[m</a:t>
                </a:r>
                <a:r>
                  <a:rPr lang="es-ES" sz="2400" b="1" baseline="30000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2</a:t>
                </a:r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] </a:t>
                </a:r>
                <a:endParaRPr lang="es-CL" sz="24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xmlns="" id="{D5A1CBD7-B636-C84E-9D65-FFB346F33D8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1377" y="2090832"/>
                <a:ext cx="2791149" cy="461665"/>
              </a:xfrm>
              <a:prstGeom prst="rect">
                <a:avLst/>
              </a:prstGeom>
              <a:blipFill>
                <a:blip r:embed="rId4"/>
                <a:stretch>
                  <a:fillRect l="-3167" t="-10811" r="-2262" b="-2973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E1647068-8090-7243-97E8-EA39E37BF915}"/>
                  </a:ext>
                </a:extLst>
              </p:cNvPr>
              <p:cNvSpPr txBox="1"/>
              <p:nvPr/>
            </p:nvSpPr>
            <p:spPr>
              <a:xfrm>
                <a:off x="5638800" y="2922772"/>
                <a:ext cx="1733873" cy="7808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s-ES" sz="24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10</m:t>
                          </m:r>
                          <m:r>
                            <m:rPr>
                              <m:nor/>
                            </m:rPr>
                            <a:rPr lang="es-ES" sz="2400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6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[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sz="2400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km</m:t>
                          </m:r>
                          <m:r>
                            <m:rPr>
                              <m:nor/>
                            </m:rPr>
                            <a:rPr lang="es-ES" sz="2400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sz="2400" b="1" dirty="0"/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xmlns="" id="{E1647068-8090-7243-97E8-EA39E37BF9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8800" y="2922772"/>
                <a:ext cx="1733873" cy="780855"/>
              </a:xfrm>
              <a:prstGeom prst="rect">
                <a:avLst/>
              </a:prstGeom>
              <a:blipFill>
                <a:blip r:embed="rId5"/>
                <a:stretch>
                  <a:fillRect l="-4380" t="-1587" r="-5839" b="-1746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ángulo 12">
            <a:extLst>
              <a:ext uri="{FF2B5EF4-FFF2-40B4-BE49-F238E27FC236}">
                <a16:creationId xmlns:a16="http://schemas.microsoft.com/office/drawing/2014/main" id="{D78246AF-0E5B-554C-9F4B-60E4F02066E6}"/>
              </a:ext>
            </a:extLst>
          </p:cNvPr>
          <p:cNvSpPr/>
          <p:nvPr/>
        </p:nvSpPr>
        <p:spPr>
          <a:xfrm>
            <a:off x="758407" y="3128533"/>
            <a:ext cx="2071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Uno conveniente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5B0B1814-1A2F-9645-8A2D-F597ADABB7CA}"/>
                  </a:ext>
                </a:extLst>
              </p:cNvPr>
              <p:cNvSpPr/>
              <p:nvPr/>
            </p:nvSpPr>
            <p:spPr>
              <a:xfrm>
                <a:off x="3426455" y="4311134"/>
                <a:ext cx="3409844" cy="6779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s-ES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es-ES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4</m:t>
                      </m:r>
                      <m:r>
                        <m:rPr>
                          <m:nor/>
                        </m:rPr>
                        <a:rPr lang="es-ES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[</m:t>
                      </m:r>
                      <m:sSup>
                        <m:sSupPr>
                          <m:ctrlPr>
                            <a:rPr lang="es-ES" b="1" i="1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1" i="1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𝒌𝒎</m:t>
                          </m:r>
                        </m:e>
                        <m:sup>
                          <m:r>
                            <a:rPr lang="es-ES" b="1" i="1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CL" b="1" i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24[</m:t>
                      </m:r>
                      <m:r>
                        <m:rPr>
                          <m:nor/>
                        </m:rPr>
                        <a:rPr lang="es-ES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km</m:t>
                      </m:r>
                      <m:r>
                        <m:rPr>
                          <m:nor/>
                        </m:rPr>
                        <a:rPr lang="es-ES" b="1" baseline="3000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ES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ES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s-CL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10</m:t>
                          </m:r>
                          <m:r>
                            <m:rPr>
                              <m:nor/>
                            </m:rPr>
                            <a:rPr lang="es-ES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6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km</m:t>
                          </m:r>
                          <m:r>
                            <m:rPr>
                              <m:nor/>
                            </m:rPr>
                            <a:rPr lang="es-ES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xmlns="" id="{5B0B1814-1A2F-9645-8A2D-F597ADABB7C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6455" y="4311134"/>
                <a:ext cx="3409844" cy="677943"/>
              </a:xfrm>
              <a:prstGeom prst="rect">
                <a:avLst/>
              </a:prstGeom>
              <a:blipFill>
                <a:blip r:embed="rId6"/>
                <a:stretch>
                  <a:fillRect b="-909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id="{ED8E7BB1-5790-E541-8B8B-B56A002B5605}"/>
                  </a:ext>
                </a:extLst>
              </p:cNvPr>
              <p:cNvSpPr/>
              <p:nvPr/>
            </p:nvSpPr>
            <p:spPr>
              <a:xfrm>
                <a:off x="3604775" y="5274488"/>
                <a:ext cx="3702617" cy="47000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24[</m:t>
                      </m:r>
                      <m:sSup>
                        <m:sSupPr>
                          <m:ctrlPr>
                            <a:rPr lang="es-ES" sz="2400" b="1" i="1" dirty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2400" b="1" i="1" dirty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𝒌𝒎</m:t>
                          </m:r>
                        </m:e>
                        <m:sup>
                          <m:r>
                            <a:rPr lang="es-ES" sz="2400" b="1" i="1" dirty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CL" sz="2400" b="1" i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24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 </m:t>
                      </m:r>
                      <m:r>
                        <a:rPr lang="es-ES" sz="2400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10</m:t>
                      </m:r>
                      <m:r>
                        <m:rPr>
                          <m:nor/>
                        </m:rPr>
                        <a:rPr lang="es-ES" sz="2400" b="1" baseline="3000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6</m:t>
                      </m:r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[</m:t>
                      </m:r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m</m:t>
                      </m:r>
                      <m:r>
                        <m:rPr>
                          <m:nor/>
                        </m:rPr>
                        <a:rPr lang="es-ES" sz="2400" b="1" baseline="30000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xmlns="" id="{ED8E7BB1-5790-E541-8B8B-B56A002B560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4775" y="5274488"/>
                <a:ext cx="3702617" cy="470000"/>
              </a:xfrm>
              <a:prstGeom prst="rect">
                <a:avLst/>
              </a:prstGeom>
              <a:blipFill>
                <a:blip r:embed="rId7"/>
                <a:stretch>
                  <a:fillRect t="-13158" r="-342" b="-2368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44673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8" grpId="0" animBg="1"/>
      <p:bldP spid="9" grpId="0" animBg="1"/>
      <p:bldP spid="10" grpId="0"/>
      <p:bldP spid="13" grpId="0"/>
      <p:bldP spid="14" grpId="0"/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D7B51D4-4D6C-EA45-8B88-39A9730416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L" dirty="0">
                <a:solidFill>
                  <a:srgbClr val="002060"/>
                </a:solidFill>
              </a:rPr>
              <a:t>A partir de la definición 1 in = 2,54 cm, determine cuántos </a:t>
            </a:r>
          </a:p>
          <a:p>
            <a:pPr marL="514350" indent="-514350">
              <a:buAutoNum type="alphaLcParenR"/>
            </a:pPr>
            <a:r>
              <a:rPr lang="es-CL" dirty="0">
                <a:solidFill>
                  <a:srgbClr val="002060"/>
                </a:solidFill>
              </a:rPr>
              <a:t>kilómetros hay en 1 milla y </a:t>
            </a:r>
          </a:p>
          <a:p>
            <a:pPr marL="0" indent="0">
              <a:buNone/>
            </a:pPr>
            <a:r>
              <a:rPr lang="es-CL" dirty="0">
                <a:solidFill>
                  <a:srgbClr val="002060"/>
                </a:solidFill>
              </a:rPr>
              <a:t>b) cuántos pies hay en 1 km.</a:t>
            </a:r>
            <a:endParaRPr lang="es-ES_tradnl" dirty="0">
              <a:solidFill>
                <a:srgbClr val="002060"/>
              </a:solidFill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BE5AC488-6E34-9A45-8935-A7C37D27A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Ejercicio</a:t>
            </a:r>
          </a:p>
        </p:txBody>
      </p:sp>
    </p:spTree>
    <p:extLst>
      <p:ext uri="{BB962C8B-B14F-4D97-AF65-F5344CB8AC3E}">
        <p14:creationId xmlns:p14="http://schemas.microsoft.com/office/powerpoint/2010/main" val="26133338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1E1892-A6F5-504E-856F-B06F9C612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Ejercicio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C3614BC-583F-204D-8207-057A4E8CC1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032" y="1690688"/>
            <a:ext cx="10515600" cy="1942144"/>
          </a:xfrm>
        </p:spPr>
        <p:txBody>
          <a:bodyPr/>
          <a:lstStyle/>
          <a:p>
            <a:pPr marL="0" indent="0" algn="just">
              <a:buNone/>
            </a:pPr>
            <a:r>
              <a:rPr lang="es-CL" dirty="0">
                <a:solidFill>
                  <a:srgbClr val="002060"/>
                </a:solidFill>
              </a:rPr>
              <a:t>El diamante tallado más grande del mundo es la Primera Estrella de África (montada en el cetro real británico y guardado en la Torre de Londres). Su volumen es de 1,84 pulgadas cúbicas. ¿Cuál será su volumen en centímetros cúbicos? ¿Y en metros cúbicos?</a:t>
            </a:r>
            <a:endParaRPr lang="es-ES_tradnl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6981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82236EA-76F1-0D4F-BD61-3D1B9A1CC6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CL" sz="2400" dirty="0">
                <a:solidFill>
                  <a:srgbClr val="002060"/>
                </a:solidFill>
              </a:rPr>
              <a:t>Según la etiqueta de un frasco de aderezo para ensalada, el volumen del contenido es 0,473 litros (L). Use sólo las conversiones 1 L  =  1000 cm</a:t>
            </a:r>
            <a:r>
              <a:rPr lang="es-CL" sz="2400" baseline="30000" dirty="0">
                <a:solidFill>
                  <a:srgbClr val="002060"/>
                </a:solidFill>
              </a:rPr>
              <a:t>3</a:t>
            </a:r>
            <a:r>
              <a:rPr lang="es-CL" sz="2400" dirty="0">
                <a:solidFill>
                  <a:srgbClr val="002060"/>
                </a:solidFill>
              </a:rPr>
              <a:t> y 1 in = 2,54 cm para expresar dicho volumen en pulgadas cúbicas.</a:t>
            </a:r>
            <a:endParaRPr lang="es-ES_tradnl" sz="2400" dirty="0">
              <a:solidFill>
                <a:srgbClr val="002060"/>
              </a:solidFill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C24D4533-0795-0B40-8CF0-79B3E04B5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s-ES_tradnl" dirty="0"/>
              <a:t>Ejercicio</a:t>
            </a:r>
          </a:p>
        </p:txBody>
      </p:sp>
    </p:spTree>
    <p:extLst>
      <p:ext uri="{BB962C8B-B14F-4D97-AF65-F5344CB8AC3E}">
        <p14:creationId xmlns:p14="http://schemas.microsoft.com/office/powerpoint/2010/main" val="43363341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926</TotalTime>
  <Words>1638</Words>
  <Application>Microsoft Macintosh PowerPoint</Application>
  <PresentationFormat>Panorámica</PresentationFormat>
  <Paragraphs>129</Paragraphs>
  <Slides>28</Slides>
  <Notes>0</Notes>
  <HiddenSlides>4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5" baseType="lpstr">
      <vt:lpstr>Arial</vt:lpstr>
      <vt:lpstr>Calibri</vt:lpstr>
      <vt:lpstr>Calibri Light</vt:lpstr>
      <vt:lpstr>Cambria Math</vt:lpstr>
      <vt:lpstr>Comic Sans MS</vt:lpstr>
      <vt:lpstr>open sans</vt:lpstr>
      <vt:lpstr>Tema de Office</vt:lpstr>
      <vt:lpstr>Física I Escuela Naval A. Prat 2S-2020  Unidades de medida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Sistema imperial y métrico Americano U.S. Customary System (USCS)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Ejercicio</vt:lpstr>
      <vt:lpstr>Ejercicio</vt:lpstr>
      <vt:lpstr>Ejercicio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Física I Escuela Naval A. Prat 2S-2020  Unidades de medida </dc:title>
  <dc:creator>Cristian Romanque</dc:creator>
  <cp:lastModifiedBy>Cristian Romanque</cp:lastModifiedBy>
  <cp:revision>10</cp:revision>
  <dcterms:created xsi:type="dcterms:W3CDTF">2020-07-19T22:35:55Z</dcterms:created>
  <dcterms:modified xsi:type="dcterms:W3CDTF">2020-07-20T14:02:23Z</dcterms:modified>
</cp:coreProperties>
</file>