
<file path=[Content_Types].xml><?xml version="1.0" encoding="utf-8"?>
<Types xmlns="http://schemas.openxmlformats.org/package/2006/content-types">
  <Default Extension="bin" ContentType="application/vnd.openxmlformats-officedocument.oleObject"/>
  <Default Extension="emf" ContentType="image/x-emf"/>
  <Default Extension="gif" ContentType="image/gif"/>
  <Default Extension="jpeg" ContentType="image/jpeg"/>
  <Default Extension="jp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2" r:id="rId1"/>
  </p:sldMasterIdLst>
  <p:notesMasterIdLst>
    <p:notesMasterId r:id="rId72"/>
  </p:notesMasterIdLst>
  <p:sldIdLst>
    <p:sldId id="256" r:id="rId2"/>
    <p:sldId id="905" r:id="rId3"/>
    <p:sldId id="968" r:id="rId4"/>
    <p:sldId id="986" r:id="rId5"/>
    <p:sldId id="946" r:id="rId6"/>
    <p:sldId id="917" r:id="rId7"/>
    <p:sldId id="928" r:id="rId8"/>
    <p:sldId id="910" r:id="rId9"/>
    <p:sldId id="942" r:id="rId10"/>
    <p:sldId id="690" r:id="rId11"/>
    <p:sldId id="263" r:id="rId12"/>
    <p:sldId id="278" r:id="rId13"/>
    <p:sldId id="923" r:id="rId14"/>
    <p:sldId id="953" r:id="rId15"/>
    <p:sldId id="954" r:id="rId16"/>
    <p:sldId id="957" r:id="rId17"/>
    <p:sldId id="987" r:id="rId18"/>
    <p:sldId id="945" r:id="rId19"/>
    <p:sldId id="973" r:id="rId20"/>
    <p:sldId id="283" r:id="rId21"/>
    <p:sldId id="969" r:id="rId22"/>
    <p:sldId id="1055" r:id="rId23"/>
    <p:sldId id="1042" r:id="rId24"/>
    <p:sldId id="1045" r:id="rId25"/>
    <p:sldId id="1040" r:id="rId26"/>
    <p:sldId id="1046" r:id="rId27"/>
    <p:sldId id="796" r:id="rId28"/>
    <p:sldId id="797" r:id="rId29"/>
    <p:sldId id="798" r:id="rId30"/>
    <p:sldId id="799" r:id="rId31"/>
    <p:sldId id="911" r:id="rId32"/>
    <p:sldId id="974" r:id="rId33"/>
    <p:sldId id="955" r:id="rId34"/>
    <p:sldId id="967" r:id="rId35"/>
    <p:sldId id="817" r:id="rId36"/>
    <p:sldId id="831" r:id="rId37"/>
    <p:sldId id="842" r:id="rId38"/>
    <p:sldId id="881" r:id="rId39"/>
    <p:sldId id="882" r:id="rId40"/>
    <p:sldId id="862" r:id="rId41"/>
    <p:sldId id="975" r:id="rId42"/>
    <p:sldId id="864" r:id="rId43"/>
    <p:sldId id="865" r:id="rId44"/>
    <p:sldId id="976" r:id="rId45"/>
    <p:sldId id="867" r:id="rId46"/>
    <p:sldId id="880" r:id="rId47"/>
    <p:sldId id="981" r:id="rId48"/>
    <p:sldId id="1059" r:id="rId49"/>
    <p:sldId id="904" r:id="rId50"/>
    <p:sldId id="906" r:id="rId51"/>
    <p:sldId id="768" r:id="rId52"/>
    <p:sldId id="769" r:id="rId53"/>
    <p:sldId id="982" r:id="rId54"/>
    <p:sldId id="983" r:id="rId55"/>
    <p:sldId id="989" r:id="rId56"/>
    <p:sldId id="789" r:id="rId57"/>
    <p:sldId id="978" r:id="rId58"/>
    <p:sldId id="1056" r:id="rId59"/>
    <p:sldId id="873" r:id="rId60"/>
    <p:sldId id="984" r:id="rId61"/>
    <p:sldId id="1057" r:id="rId62"/>
    <p:sldId id="985" r:id="rId63"/>
    <p:sldId id="1058" r:id="rId64"/>
    <p:sldId id="988" r:id="rId65"/>
    <p:sldId id="980" r:id="rId66"/>
    <p:sldId id="888" r:id="rId67"/>
    <p:sldId id="889" r:id="rId68"/>
    <p:sldId id="890" r:id="rId69"/>
    <p:sldId id="891" r:id="rId70"/>
    <p:sldId id="990" r:id="rId71"/>
  </p:sldIdLst>
  <p:sldSz cx="12192000" cy="6858000"/>
  <p:notesSz cx="6858000" cy="9144000"/>
  <p:defaultTex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Sección sin título" id="{5151B4BC-F3DB-465B-A67D-D5FE8DCEC3CC}">
          <p14:sldIdLst>
            <p14:sldId id="256"/>
            <p14:sldId id="905"/>
            <p14:sldId id="968"/>
            <p14:sldId id="986"/>
            <p14:sldId id="946"/>
            <p14:sldId id="917"/>
            <p14:sldId id="928"/>
            <p14:sldId id="910"/>
            <p14:sldId id="942"/>
            <p14:sldId id="690"/>
            <p14:sldId id="263"/>
            <p14:sldId id="278"/>
            <p14:sldId id="923"/>
            <p14:sldId id="953"/>
            <p14:sldId id="954"/>
            <p14:sldId id="957"/>
            <p14:sldId id="987"/>
            <p14:sldId id="945"/>
            <p14:sldId id="973"/>
            <p14:sldId id="283"/>
            <p14:sldId id="969"/>
            <p14:sldId id="1055"/>
            <p14:sldId id="1042"/>
            <p14:sldId id="1045"/>
            <p14:sldId id="1040"/>
            <p14:sldId id="1046"/>
            <p14:sldId id="796"/>
            <p14:sldId id="797"/>
            <p14:sldId id="798"/>
            <p14:sldId id="799"/>
            <p14:sldId id="911"/>
            <p14:sldId id="974"/>
            <p14:sldId id="955"/>
            <p14:sldId id="967"/>
            <p14:sldId id="817"/>
            <p14:sldId id="831"/>
            <p14:sldId id="842"/>
            <p14:sldId id="881"/>
            <p14:sldId id="882"/>
            <p14:sldId id="862"/>
            <p14:sldId id="975"/>
            <p14:sldId id="864"/>
            <p14:sldId id="865"/>
            <p14:sldId id="976"/>
            <p14:sldId id="867"/>
            <p14:sldId id="880"/>
            <p14:sldId id="981"/>
            <p14:sldId id="1059"/>
            <p14:sldId id="904"/>
            <p14:sldId id="906"/>
            <p14:sldId id="768"/>
            <p14:sldId id="769"/>
            <p14:sldId id="982"/>
            <p14:sldId id="983"/>
            <p14:sldId id="989"/>
            <p14:sldId id="789"/>
            <p14:sldId id="978"/>
            <p14:sldId id="1056"/>
            <p14:sldId id="873"/>
            <p14:sldId id="984"/>
            <p14:sldId id="1057"/>
            <p14:sldId id="985"/>
            <p14:sldId id="1058"/>
            <p14:sldId id="988"/>
            <p14:sldId id="980"/>
            <p14:sldId id="888"/>
            <p14:sldId id="889"/>
            <p14:sldId id="890"/>
            <p14:sldId id="891"/>
            <p14:sldId id="990"/>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75" d="100"/>
          <a:sy n="75" d="100"/>
        </p:scale>
        <p:origin x="341" y="4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viewProps" Target="viewProps.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notesMaster" Target="notesMasters/notesMaster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tableStyles" Target="tableStyles.xml"/><Relationship Id="rId7" Type="http://schemas.openxmlformats.org/officeDocument/2006/relationships/slide" Target="slides/slide6.xml"/><Relationship Id="rId71" Type="http://schemas.openxmlformats.org/officeDocument/2006/relationships/slide" Target="slides/slide7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CL"/>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E34D4FB-BEE3-49A9-8564-5BBF76DE2294}" type="datetimeFigureOut">
              <a:rPr lang="es-CL" smtClean="0"/>
              <a:t>08-02-2026</a:t>
            </a:fld>
            <a:endParaRPr lang="es-CL"/>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s-CL"/>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CL"/>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A52D92C-7B95-47AA-BB69-FCDCA5F9158B}" type="slidenum">
              <a:rPr lang="es-CL" smtClean="0"/>
              <a:t>‹Nº›</a:t>
            </a:fld>
            <a:endParaRPr lang="es-CL"/>
          </a:p>
        </p:txBody>
      </p:sp>
    </p:spTree>
    <p:extLst>
      <p:ext uri="{BB962C8B-B14F-4D97-AF65-F5344CB8AC3E}">
        <p14:creationId xmlns:p14="http://schemas.microsoft.com/office/powerpoint/2010/main" val="24600703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90"/>
        <p:cNvGrpSpPr/>
        <p:nvPr/>
      </p:nvGrpSpPr>
      <p:grpSpPr>
        <a:xfrm>
          <a:off x="0" y="0"/>
          <a:ext cx="0" cy="0"/>
          <a:chOff x="0" y="0"/>
          <a:chExt cx="0" cy="0"/>
        </a:xfrm>
      </p:grpSpPr>
      <p:sp>
        <p:nvSpPr>
          <p:cNvPr id="591" name="Google Shape;591;p28:notes"/>
          <p:cNvSpPr txBox="1">
            <a:spLocks noGrp="1"/>
          </p:cNvSpPr>
          <p:nvPr>
            <p:ph type="body" idx="1"/>
          </p:nvPr>
        </p:nvSpPr>
        <p:spPr>
          <a:xfrm>
            <a:off x="685800" y="4311650"/>
            <a:ext cx="5486400" cy="4084638"/>
          </a:xfrm>
          <a:prstGeom prst="rect">
            <a:avLst/>
          </a:prstGeom>
        </p:spPr>
        <p:txBody>
          <a:bodyPr spcFirstLastPara="1" wrap="square" lIns="91425" tIns="45700" rIns="91425" bIns="45700" anchor="t" anchorCtr="0">
            <a:noAutofit/>
          </a:bodyPr>
          <a:lstStyle/>
          <a:p>
            <a:pPr marL="0" lvl="0" indent="0" algn="l" rtl="0">
              <a:spcBef>
                <a:spcPts val="360"/>
              </a:spcBef>
              <a:spcAft>
                <a:spcPts val="0"/>
              </a:spcAft>
              <a:buNone/>
            </a:pPr>
            <a:endParaRPr/>
          </a:p>
        </p:txBody>
      </p:sp>
      <p:sp>
        <p:nvSpPr>
          <p:cNvPr id="592" name="Google Shape;592;p28:notes"/>
          <p:cNvSpPr>
            <a:spLocks noGrp="1" noRot="1" noChangeAspect="1"/>
          </p:cNvSpPr>
          <p:nvPr>
            <p:ph type="sldImg" idx="2"/>
          </p:nvPr>
        </p:nvSpPr>
        <p:spPr>
          <a:xfrm>
            <a:off x="404813" y="681038"/>
            <a:ext cx="6049962" cy="34036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8DE6C8-AB1D-4204-BC9C-3366B0BF0435}"/>
              </a:ext>
            </a:extLst>
          </p:cNvPr>
          <p:cNvSpPr>
            <a:spLocks noGrp="1"/>
          </p:cNvSpPr>
          <p:nvPr>
            <p:ph type="ctrTitle"/>
          </p:nvPr>
        </p:nvSpPr>
        <p:spPr>
          <a:xfrm>
            <a:off x="678426" y="889820"/>
            <a:ext cx="9989574" cy="3598606"/>
          </a:xfrm>
        </p:spPr>
        <p:txBody>
          <a:bodyPr anchor="t">
            <a:normAutofit/>
          </a:bodyPr>
          <a:lstStyle>
            <a:lvl1pPr algn="l">
              <a:defRPr sz="54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7A7B9009-EE50-4EE5-B6EB-CD6EC83D3FA3}"/>
              </a:ext>
            </a:extLst>
          </p:cNvPr>
          <p:cNvSpPr>
            <a:spLocks noGrp="1"/>
          </p:cNvSpPr>
          <p:nvPr>
            <p:ph type="subTitle" idx="1"/>
          </p:nvPr>
        </p:nvSpPr>
        <p:spPr>
          <a:xfrm>
            <a:off x="678426" y="4488426"/>
            <a:ext cx="6991776" cy="1302774"/>
          </a:xfrm>
        </p:spPr>
        <p:txBody>
          <a:bodyPr anchor="b">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99C8667E-058A-436F-B8EA-5B3A99D43D09}"/>
              </a:ext>
            </a:extLst>
          </p:cNvPr>
          <p:cNvSpPr>
            <a:spLocks noGrp="1"/>
          </p:cNvSpPr>
          <p:nvPr>
            <p:ph type="dt" sz="half" idx="10"/>
          </p:nvPr>
        </p:nvSpPr>
        <p:spPr/>
        <p:txBody>
          <a:bodyPr/>
          <a:lstStyle/>
          <a:p>
            <a:fld id="{7A4F997C-3893-433C-826A-350AFFD226D3}" type="datetime1">
              <a:rPr lang="es-CL" smtClean="0"/>
              <a:t>08-02-2026</a:t>
            </a:fld>
            <a:endParaRPr lang="en-US"/>
          </a:p>
        </p:txBody>
      </p:sp>
      <p:sp>
        <p:nvSpPr>
          <p:cNvPr id="5" name="Footer Placeholder 4">
            <a:extLst>
              <a:ext uri="{FF2B5EF4-FFF2-40B4-BE49-F238E27FC236}">
                <a16:creationId xmlns:a16="http://schemas.microsoft.com/office/drawing/2014/main" id="{52680305-1AD7-482D-BFFD-6CDB83AB39A4}"/>
              </a:ext>
            </a:extLst>
          </p:cNvPr>
          <p:cNvSpPr>
            <a:spLocks noGrp="1"/>
          </p:cNvSpPr>
          <p:nvPr>
            <p:ph type="ftr" sz="quarter" idx="11"/>
          </p:nvPr>
        </p:nvSpPr>
        <p:spPr/>
        <p:txBody>
          <a:bodyPr/>
          <a:lstStyle/>
          <a:p>
            <a:r>
              <a:rPr lang="en-US"/>
              <a:t>Fundamentos de Estabildad UT 1</a:t>
            </a:r>
          </a:p>
        </p:txBody>
      </p:sp>
      <p:sp>
        <p:nvSpPr>
          <p:cNvPr id="6" name="Slide Number Placeholder 5">
            <a:extLst>
              <a:ext uri="{FF2B5EF4-FFF2-40B4-BE49-F238E27FC236}">
                <a16:creationId xmlns:a16="http://schemas.microsoft.com/office/drawing/2014/main" id="{BE5762A1-52E9-402D-B65E-DF193E44CE83}"/>
              </a:ext>
            </a:extLst>
          </p:cNvPr>
          <p:cNvSpPr>
            <a:spLocks noGrp="1"/>
          </p:cNvSpPr>
          <p:nvPr>
            <p:ph type="sldNum" sz="quarter" idx="12"/>
          </p:nvPr>
        </p:nvSpPr>
        <p:spPr/>
        <p:txBody>
          <a:bodyPr/>
          <a:lstStyle/>
          <a:p>
            <a:fld id="{87E7843D-FF13-4365-9478-9625B70A2705}" type="slidenum">
              <a:rPr lang="en-US" smtClean="0"/>
              <a:t>‹Nº›</a:t>
            </a:fld>
            <a:endParaRPr lang="en-US"/>
          </a:p>
        </p:txBody>
      </p:sp>
    </p:spTree>
    <p:extLst>
      <p:ext uri="{BB962C8B-B14F-4D97-AF65-F5344CB8AC3E}">
        <p14:creationId xmlns:p14="http://schemas.microsoft.com/office/powerpoint/2010/main" val="15168866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987CA6-BFD9-4CB1-8892-F6B062E82445}"/>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0CDA8C3-9C0C-4E52-9A62-E4DB159E6B0E}"/>
              </a:ext>
            </a:extLst>
          </p:cNvPr>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7CC3EC35-E02F-41FF-9232-F90692A902FC}"/>
              </a:ext>
            </a:extLst>
          </p:cNvPr>
          <p:cNvSpPr>
            <a:spLocks noGrp="1"/>
          </p:cNvSpPr>
          <p:nvPr>
            <p:ph type="dt" sz="half" idx="10"/>
          </p:nvPr>
        </p:nvSpPr>
        <p:spPr/>
        <p:txBody>
          <a:bodyPr/>
          <a:lstStyle/>
          <a:p>
            <a:fld id="{2CE7C1C5-3EEA-46D4-8649-E4476F69320F}" type="datetime1">
              <a:rPr lang="es-CL" smtClean="0"/>
              <a:t>08-02-2026</a:t>
            </a:fld>
            <a:endParaRPr lang="en-US"/>
          </a:p>
        </p:txBody>
      </p:sp>
      <p:sp>
        <p:nvSpPr>
          <p:cNvPr id="5" name="Footer Placeholder 4">
            <a:extLst>
              <a:ext uri="{FF2B5EF4-FFF2-40B4-BE49-F238E27FC236}">
                <a16:creationId xmlns:a16="http://schemas.microsoft.com/office/drawing/2014/main" id="{39D13D38-5DF1-443B-8A12-71E834FDC6A1}"/>
              </a:ext>
            </a:extLst>
          </p:cNvPr>
          <p:cNvSpPr>
            <a:spLocks noGrp="1"/>
          </p:cNvSpPr>
          <p:nvPr>
            <p:ph type="ftr" sz="quarter" idx="11"/>
          </p:nvPr>
        </p:nvSpPr>
        <p:spPr/>
        <p:txBody>
          <a:bodyPr/>
          <a:lstStyle/>
          <a:p>
            <a:r>
              <a:rPr lang="en-US"/>
              <a:t>Fundamentos de Estabildad UT 1</a:t>
            </a:r>
          </a:p>
        </p:txBody>
      </p:sp>
      <p:sp>
        <p:nvSpPr>
          <p:cNvPr id="6" name="Slide Number Placeholder 5">
            <a:extLst>
              <a:ext uri="{FF2B5EF4-FFF2-40B4-BE49-F238E27FC236}">
                <a16:creationId xmlns:a16="http://schemas.microsoft.com/office/drawing/2014/main" id="{F25E644A-4A37-4757-9809-5B035E2874E6}"/>
              </a:ext>
            </a:extLst>
          </p:cNvPr>
          <p:cNvSpPr>
            <a:spLocks noGrp="1"/>
          </p:cNvSpPr>
          <p:nvPr>
            <p:ph type="sldNum" sz="quarter" idx="12"/>
          </p:nvPr>
        </p:nvSpPr>
        <p:spPr/>
        <p:txBody>
          <a:bodyPr/>
          <a:lstStyle/>
          <a:p>
            <a:fld id="{87E7843D-FF13-4365-9478-9625B70A2705}" type="slidenum">
              <a:rPr lang="en-US" smtClean="0"/>
              <a:t>‹Nº›</a:t>
            </a:fld>
            <a:endParaRPr lang="en-US"/>
          </a:p>
        </p:txBody>
      </p:sp>
    </p:spTree>
    <p:extLst>
      <p:ext uri="{BB962C8B-B14F-4D97-AF65-F5344CB8AC3E}">
        <p14:creationId xmlns:p14="http://schemas.microsoft.com/office/powerpoint/2010/main" val="12949781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E6578B-CD85-4BF1-A729-E8E8079B595F}"/>
              </a:ext>
            </a:extLst>
          </p:cNvPr>
          <p:cNvSpPr>
            <a:spLocks noGrp="1"/>
          </p:cNvSpPr>
          <p:nvPr>
            <p:ph type="title"/>
          </p:nvPr>
        </p:nvSpPr>
        <p:spPr>
          <a:xfrm>
            <a:off x="715383" y="1709738"/>
            <a:ext cx="10632067" cy="2852737"/>
          </a:xfrm>
        </p:spPr>
        <p:txBody>
          <a:bodyPr anchor="b"/>
          <a:lstStyle>
            <a:lvl1pPr>
              <a:defRPr sz="60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A58448C1-C13F-4826-8347-EEB00A6643D6}"/>
              </a:ext>
            </a:extLst>
          </p:cNvPr>
          <p:cNvSpPr>
            <a:spLocks noGrp="1"/>
          </p:cNvSpPr>
          <p:nvPr>
            <p:ph type="body" idx="1"/>
          </p:nvPr>
        </p:nvSpPr>
        <p:spPr>
          <a:xfrm>
            <a:off x="715383" y="4589463"/>
            <a:ext cx="10632067"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806546A-957F-4C4D-9744-1177AD258E10}"/>
              </a:ext>
            </a:extLst>
          </p:cNvPr>
          <p:cNvSpPr>
            <a:spLocks noGrp="1"/>
          </p:cNvSpPr>
          <p:nvPr>
            <p:ph type="dt" sz="half" idx="10"/>
          </p:nvPr>
        </p:nvSpPr>
        <p:spPr/>
        <p:txBody>
          <a:bodyPr/>
          <a:lstStyle/>
          <a:p>
            <a:fld id="{BC2DCBBE-6A54-405E-BCAE-9C0C2785CFAB}" type="datetime1">
              <a:rPr lang="es-CL" smtClean="0"/>
              <a:t>08-02-2026</a:t>
            </a:fld>
            <a:endParaRPr lang="en-US"/>
          </a:p>
        </p:txBody>
      </p:sp>
      <p:sp>
        <p:nvSpPr>
          <p:cNvPr id="5" name="Footer Placeholder 4">
            <a:extLst>
              <a:ext uri="{FF2B5EF4-FFF2-40B4-BE49-F238E27FC236}">
                <a16:creationId xmlns:a16="http://schemas.microsoft.com/office/drawing/2014/main" id="{B1DB149C-CC63-4E3A-A83D-EF637EB51979}"/>
              </a:ext>
            </a:extLst>
          </p:cNvPr>
          <p:cNvSpPr>
            <a:spLocks noGrp="1"/>
          </p:cNvSpPr>
          <p:nvPr>
            <p:ph type="ftr" sz="quarter" idx="11"/>
          </p:nvPr>
        </p:nvSpPr>
        <p:spPr/>
        <p:txBody>
          <a:bodyPr/>
          <a:lstStyle/>
          <a:p>
            <a:r>
              <a:rPr lang="en-US"/>
              <a:t>Fundamentos de Estabildad UT 1</a:t>
            </a:r>
          </a:p>
        </p:txBody>
      </p:sp>
      <p:sp>
        <p:nvSpPr>
          <p:cNvPr id="6" name="Slide Number Placeholder 5">
            <a:extLst>
              <a:ext uri="{FF2B5EF4-FFF2-40B4-BE49-F238E27FC236}">
                <a16:creationId xmlns:a16="http://schemas.microsoft.com/office/drawing/2014/main" id="{EDB94775-7982-41EC-B584-D51224D38F77}"/>
              </a:ext>
            </a:extLst>
          </p:cNvPr>
          <p:cNvSpPr>
            <a:spLocks noGrp="1"/>
          </p:cNvSpPr>
          <p:nvPr>
            <p:ph type="sldNum" sz="quarter" idx="12"/>
          </p:nvPr>
        </p:nvSpPr>
        <p:spPr/>
        <p:txBody>
          <a:bodyPr/>
          <a:lstStyle/>
          <a:p>
            <a:fld id="{87E7843D-FF13-4365-9478-9625B70A2705}" type="slidenum">
              <a:rPr lang="en-US" smtClean="0"/>
              <a:t>‹Nº›</a:t>
            </a:fld>
            <a:endParaRPr lang="en-US"/>
          </a:p>
        </p:txBody>
      </p:sp>
    </p:spTree>
    <p:extLst>
      <p:ext uri="{BB962C8B-B14F-4D97-AF65-F5344CB8AC3E}">
        <p14:creationId xmlns:p14="http://schemas.microsoft.com/office/powerpoint/2010/main" val="19231124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CE4BD8-507D-48E4-A624-F16A741C3609}"/>
              </a:ext>
            </a:extLst>
          </p:cNvPr>
          <p:cNvSpPr>
            <a:spLocks noGrp="1"/>
          </p:cNvSpPr>
          <p:nvPr>
            <p:ph type="title"/>
          </p:nvPr>
        </p:nvSpPr>
        <p:spPr>
          <a:xfrm>
            <a:off x="700635" y="922096"/>
            <a:ext cx="10691265" cy="1127930"/>
          </a:xfrm>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810A07E4-3A39-457C-A059-7DFB6039D947}"/>
              </a:ext>
            </a:extLst>
          </p:cNvPr>
          <p:cNvSpPr>
            <a:spLocks noGrp="1"/>
          </p:cNvSpPr>
          <p:nvPr>
            <p:ph sz="half" idx="1"/>
          </p:nvPr>
        </p:nvSpPr>
        <p:spPr>
          <a:xfrm>
            <a:off x="715383" y="2128684"/>
            <a:ext cx="5304417" cy="3844414"/>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7B141E17-47CE-4A78-B0FA-0E9786DA67C5}"/>
              </a:ext>
            </a:extLst>
          </p:cNvPr>
          <p:cNvSpPr>
            <a:spLocks noGrp="1"/>
          </p:cNvSpPr>
          <p:nvPr>
            <p:ph sz="half" idx="2"/>
          </p:nvPr>
        </p:nvSpPr>
        <p:spPr>
          <a:xfrm>
            <a:off x="6172200" y="2128684"/>
            <a:ext cx="5219700" cy="384441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89F02C13-D3ED-4044-9716-F29D79A184C9}"/>
              </a:ext>
            </a:extLst>
          </p:cNvPr>
          <p:cNvSpPr>
            <a:spLocks noGrp="1"/>
          </p:cNvSpPr>
          <p:nvPr>
            <p:ph type="dt" sz="half" idx="10"/>
          </p:nvPr>
        </p:nvSpPr>
        <p:spPr/>
        <p:txBody>
          <a:bodyPr/>
          <a:lstStyle/>
          <a:p>
            <a:fld id="{F5D41CA7-DD77-4A38-B10E-6F5F3903D73D}" type="datetime1">
              <a:rPr lang="es-CL" smtClean="0"/>
              <a:t>08-02-2026</a:t>
            </a:fld>
            <a:endParaRPr lang="en-US"/>
          </a:p>
        </p:txBody>
      </p:sp>
      <p:sp>
        <p:nvSpPr>
          <p:cNvPr id="6" name="Footer Placeholder 5">
            <a:extLst>
              <a:ext uri="{FF2B5EF4-FFF2-40B4-BE49-F238E27FC236}">
                <a16:creationId xmlns:a16="http://schemas.microsoft.com/office/drawing/2014/main" id="{8AF334AD-FB29-4355-B5CF-85E61B4F3409}"/>
              </a:ext>
            </a:extLst>
          </p:cNvPr>
          <p:cNvSpPr>
            <a:spLocks noGrp="1"/>
          </p:cNvSpPr>
          <p:nvPr>
            <p:ph type="ftr" sz="quarter" idx="11"/>
          </p:nvPr>
        </p:nvSpPr>
        <p:spPr/>
        <p:txBody>
          <a:bodyPr/>
          <a:lstStyle/>
          <a:p>
            <a:r>
              <a:rPr lang="en-US"/>
              <a:t>Fundamentos de Estabildad UT 1</a:t>
            </a:r>
          </a:p>
        </p:txBody>
      </p:sp>
      <p:sp>
        <p:nvSpPr>
          <p:cNvPr id="7" name="Slide Number Placeholder 6">
            <a:extLst>
              <a:ext uri="{FF2B5EF4-FFF2-40B4-BE49-F238E27FC236}">
                <a16:creationId xmlns:a16="http://schemas.microsoft.com/office/drawing/2014/main" id="{BA5AA154-790C-4774-9C21-8C543E733F26}"/>
              </a:ext>
            </a:extLst>
          </p:cNvPr>
          <p:cNvSpPr>
            <a:spLocks noGrp="1"/>
          </p:cNvSpPr>
          <p:nvPr>
            <p:ph type="sldNum" sz="quarter" idx="12"/>
          </p:nvPr>
        </p:nvSpPr>
        <p:spPr/>
        <p:txBody>
          <a:bodyPr/>
          <a:lstStyle/>
          <a:p>
            <a:fld id="{87E7843D-FF13-4365-9478-9625B70A2705}" type="slidenum">
              <a:rPr lang="en-US" smtClean="0"/>
              <a:t>‹Nº›</a:t>
            </a:fld>
            <a:endParaRPr lang="en-US"/>
          </a:p>
        </p:txBody>
      </p:sp>
    </p:spTree>
    <p:extLst>
      <p:ext uri="{BB962C8B-B14F-4D97-AF65-F5344CB8AC3E}">
        <p14:creationId xmlns:p14="http://schemas.microsoft.com/office/powerpoint/2010/main" val="74457213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07DD35-7673-4F88-86B0-634883B5E345}"/>
              </a:ext>
            </a:extLst>
          </p:cNvPr>
          <p:cNvSpPr>
            <a:spLocks noGrp="1"/>
          </p:cNvSpPr>
          <p:nvPr>
            <p:ph type="title"/>
          </p:nvPr>
        </p:nvSpPr>
        <p:spPr>
          <a:xfrm>
            <a:off x="685887" y="929148"/>
            <a:ext cx="10640005" cy="761540"/>
          </a:xfrm>
        </p:spPr>
        <p:txBody>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5EC820D7-3E0B-47C6-A583-C4C839C5AF03}"/>
              </a:ext>
            </a:extLst>
          </p:cNvPr>
          <p:cNvSpPr>
            <a:spLocks noGrp="1"/>
          </p:cNvSpPr>
          <p:nvPr>
            <p:ph type="body" idx="1"/>
          </p:nvPr>
        </p:nvSpPr>
        <p:spPr>
          <a:xfrm>
            <a:off x="715384" y="1681163"/>
            <a:ext cx="5282192" cy="657225"/>
          </a:xfrm>
        </p:spPr>
        <p:txBody>
          <a:bodyPr anchor="b">
            <a:normAutofit/>
          </a:bodyPr>
          <a:lstStyle>
            <a:lvl1pPr marL="0" indent="0">
              <a:buNone/>
              <a:defRPr sz="1600" b="1">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A839A7B-97D5-400F-B802-A0FF28FE9F15}"/>
              </a:ext>
            </a:extLst>
          </p:cNvPr>
          <p:cNvSpPr>
            <a:spLocks noGrp="1"/>
          </p:cNvSpPr>
          <p:nvPr>
            <p:ph sz="half" idx="2"/>
          </p:nvPr>
        </p:nvSpPr>
        <p:spPr>
          <a:xfrm>
            <a:off x="715384" y="2505075"/>
            <a:ext cx="5282192" cy="342377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C2E0ECA2-DBF1-4681-9DFA-93AFD1B371DB}"/>
              </a:ext>
            </a:extLst>
          </p:cNvPr>
          <p:cNvSpPr>
            <a:spLocks noGrp="1"/>
          </p:cNvSpPr>
          <p:nvPr>
            <p:ph type="body" sz="quarter" idx="3"/>
          </p:nvPr>
        </p:nvSpPr>
        <p:spPr>
          <a:xfrm>
            <a:off x="6172200" y="1681163"/>
            <a:ext cx="5183188" cy="657225"/>
          </a:xfrm>
        </p:spPr>
        <p:txBody>
          <a:bodyPr anchor="b">
            <a:normAutofit/>
          </a:bodyPr>
          <a:lstStyle>
            <a:lvl1pPr marL="0" indent="0">
              <a:buNone/>
              <a:defRPr sz="1600" b="1">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90EBBBB-517F-4ED7-9E51-CF0F7590B4D4}"/>
              </a:ext>
            </a:extLst>
          </p:cNvPr>
          <p:cNvSpPr>
            <a:spLocks noGrp="1"/>
          </p:cNvSpPr>
          <p:nvPr>
            <p:ph sz="quarter" idx="4"/>
          </p:nvPr>
        </p:nvSpPr>
        <p:spPr>
          <a:xfrm>
            <a:off x="6172200" y="2505075"/>
            <a:ext cx="5183188" cy="342377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2511B5C7-1E37-478F-B4B0-C7202FFE41B9}"/>
              </a:ext>
            </a:extLst>
          </p:cNvPr>
          <p:cNvSpPr>
            <a:spLocks noGrp="1"/>
          </p:cNvSpPr>
          <p:nvPr>
            <p:ph type="dt" sz="half" idx="10"/>
          </p:nvPr>
        </p:nvSpPr>
        <p:spPr/>
        <p:txBody>
          <a:bodyPr/>
          <a:lstStyle/>
          <a:p>
            <a:fld id="{A23A4E01-ED0B-4E66-B55F-90368032563A}" type="datetime1">
              <a:rPr lang="es-CL" smtClean="0"/>
              <a:t>08-02-2026</a:t>
            </a:fld>
            <a:endParaRPr lang="en-US"/>
          </a:p>
        </p:txBody>
      </p:sp>
      <p:sp>
        <p:nvSpPr>
          <p:cNvPr id="8" name="Footer Placeholder 7">
            <a:extLst>
              <a:ext uri="{FF2B5EF4-FFF2-40B4-BE49-F238E27FC236}">
                <a16:creationId xmlns:a16="http://schemas.microsoft.com/office/drawing/2014/main" id="{9153F7EF-507C-4CB3-86C5-8B34FFFC1D86}"/>
              </a:ext>
            </a:extLst>
          </p:cNvPr>
          <p:cNvSpPr>
            <a:spLocks noGrp="1"/>
          </p:cNvSpPr>
          <p:nvPr>
            <p:ph type="ftr" sz="quarter" idx="11"/>
          </p:nvPr>
        </p:nvSpPr>
        <p:spPr/>
        <p:txBody>
          <a:bodyPr/>
          <a:lstStyle/>
          <a:p>
            <a:r>
              <a:rPr lang="en-US"/>
              <a:t>Fundamentos de Estabildad UT 1</a:t>
            </a:r>
          </a:p>
        </p:txBody>
      </p:sp>
      <p:sp>
        <p:nvSpPr>
          <p:cNvPr id="9" name="Slide Number Placeholder 8">
            <a:extLst>
              <a:ext uri="{FF2B5EF4-FFF2-40B4-BE49-F238E27FC236}">
                <a16:creationId xmlns:a16="http://schemas.microsoft.com/office/drawing/2014/main" id="{58E3DEA6-E4EB-4C2A-8B4F-55EC965B6219}"/>
              </a:ext>
            </a:extLst>
          </p:cNvPr>
          <p:cNvSpPr>
            <a:spLocks noGrp="1"/>
          </p:cNvSpPr>
          <p:nvPr>
            <p:ph type="sldNum" sz="quarter" idx="12"/>
          </p:nvPr>
        </p:nvSpPr>
        <p:spPr/>
        <p:txBody>
          <a:bodyPr/>
          <a:lstStyle/>
          <a:p>
            <a:fld id="{87E7843D-FF13-4365-9478-9625B70A2705}" type="slidenum">
              <a:rPr lang="en-US" smtClean="0"/>
              <a:t>‹Nº›</a:t>
            </a:fld>
            <a:endParaRPr lang="en-US"/>
          </a:p>
        </p:txBody>
      </p:sp>
    </p:spTree>
    <p:extLst>
      <p:ext uri="{BB962C8B-B14F-4D97-AF65-F5344CB8AC3E}">
        <p14:creationId xmlns:p14="http://schemas.microsoft.com/office/powerpoint/2010/main" val="17726572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032964-A933-4B98-A141-A4B316DAFA9F}"/>
              </a:ext>
            </a:extLst>
          </p:cNvPr>
          <p:cNvSpPr>
            <a:spLocks noGrp="1"/>
          </p:cNvSpPr>
          <p:nvPr>
            <p:ph type="title"/>
          </p:nvPr>
        </p:nvSpPr>
        <p:spPr/>
        <p:txBody>
          <a:bodyPr/>
          <a:lstStyle/>
          <a:p>
            <a:r>
              <a:rPr lang="en-US"/>
              <a:t>Click to edit Master title style</a:t>
            </a:r>
            <a:endParaRPr lang="en-US" dirty="0"/>
          </a:p>
        </p:txBody>
      </p:sp>
      <p:sp>
        <p:nvSpPr>
          <p:cNvPr id="3" name="Date Placeholder 2">
            <a:extLst>
              <a:ext uri="{FF2B5EF4-FFF2-40B4-BE49-F238E27FC236}">
                <a16:creationId xmlns:a16="http://schemas.microsoft.com/office/drawing/2014/main" id="{5D684C9D-23DA-42B0-9DD3-7592F72E8DC9}"/>
              </a:ext>
            </a:extLst>
          </p:cNvPr>
          <p:cNvSpPr>
            <a:spLocks noGrp="1"/>
          </p:cNvSpPr>
          <p:nvPr>
            <p:ph type="dt" sz="half" idx="10"/>
          </p:nvPr>
        </p:nvSpPr>
        <p:spPr/>
        <p:txBody>
          <a:bodyPr/>
          <a:lstStyle/>
          <a:p>
            <a:fld id="{63A146AA-8613-435A-AFC9-B369BB954207}" type="datetime1">
              <a:rPr lang="es-CL" smtClean="0"/>
              <a:t>08-02-2026</a:t>
            </a:fld>
            <a:endParaRPr lang="en-US"/>
          </a:p>
        </p:txBody>
      </p:sp>
      <p:sp>
        <p:nvSpPr>
          <p:cNvPr id="4" name="Footer Placeholder 3">
            <a:extLst>
              <a:ext uri="{FF2B5EF4-FFF2-40B4-BE49-F238E27FC236}">
                <a16:creationId xmlns:a16="http://schemas.microsoft.com/office/drawing/2014/main" id="{68BF8F05-876F-49D8-AE30-5BB2A91ECD59}"/>
              </a:ext>
            </a:extLst>
          </p:cNvPr>
          <p:cNvSpPr>
            <a:spLocks noGrp="1"/>
          </p:cNvSpPr>
          <p:nvPr>
            <p:ph type="ftr" sz="quarter" idx="11"/>
          </p:nvPr>
        </p:nvSpPr>
        <p:spPr/>
        <p:txBody>
          <a:bodyPr/>
          <a:lstStyle/>
          <a:p>
            <a:r>
              <a:rPr lang="en-US"/>
              <a:t>Fundamentos de Estabildad UT 1</a:t>
            </a:r>
          </a:p>
        </p:txBody>
      </p:sp>
      <p:sp>
        <p:nvSpPr>
          <p:cNvPr id="5" name="Slide Number Placeholder 4">
            <a:extLst>
              <a:ext uri="{FF2B5EF4-FFF2-40B4-BE49-F238E27FC236}">
                <a16:creationId xmlns:a16="http://schemas.microsoft.com/office/drawing/2014/main" id="{153D20DA-9260-4577-BB51-789570A243AF}"/>
              </a:ext>
            </a:extLst>
          </p:cNvPr>
          <p:cNvSpPr>
            <a:spLocks noGrp="1"/>
          </p:cNvSpPr>
          <p:nvPr>
            <p:ph type="sldNum" sz="quarter" idx="12"/>
          </p:nvPr>
        </p:nvSpPr>
        <p:spPr/>
        <p:txBody>
          <a:bodyPr/>
          <a:lstStyle/>
          <a:p>
            <a:fld id="{87E7843D-FF13-4365-9478-9625B70A2705}" type="slidenum">
              <a:rPr lang="en-US" smtClean="0"/>
              <a:t>‹Nº›</a:t>
            </a:fld>
            <a:endParaRPr lang="en-US"/>
          </a:p>
        </p:txBody>
      </p:sp>
    </p:spTree>
    <p:extLst>
      <p:ext uri="{BB962C8B-B14F-4D97-AF65-F5344CB8AC3E}">
        <p14:creationId xmlns:p14="http://schemas.microsoft.com/office/powerpoint/2010/main" val="21223988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D2C1F24-E0A1-45A7-8EF5-92CD9799341C}"/>
              </a:ext>
            </a:extLst>
          </p:cNvPr>
          <p:cNvSpPr>
            <a:spLocks noGrp="1"/>
          </p:cNvSpPr>
          <p:nvPr>
            <p:ph type="dt" sz="half" idx="10"/>
          </p:nvPr>
        </p:nvSpPr>
        <p:spPr/>
        <p:txBody>
          <a:bodyPr/>
          <a:lstStyle/>
          <a:p>
            <a:fld id="{7C837022-5DA4-48A8-97C6-50C30B48D746}" type="datetime1">
              <a:rPr lang="es-CL" smtClean="0"/>
              <a:t>08-02-2026</a:t>
            </a:fld>
            <a:endParaRPr lang="en-US"/>
          </a:p>
        </p:txBody>
      </p:sp>
      <p:sp>
        <p:nvSpPr>
          <p:cNvPr id="3" name="Footer Placeholder 2">
            <a:extLst>
              <a:ext uri="{FF2B5EF4-FFF2-40B4-BE49-F238E27FC236}">
                <a16:creationId xmlns:a16="http://schemas.microsoft.com/office/drawing/2014/main" id="{3E021C19-210E-46B0-9036-5D8AECC9260C}"/>
              </a:ext>
            </a:extLst>
          </p:cNvPr>
          <p:cNvSpPr>
            <a:spLocks noGrp="1"/>
          </p:cNvSpPr>
          <p:nvPr>
            <p:ph type="ftr" sz="quarter" idx="11"/>
          </p:nvPr>
        </p:nvSpPr>
        <p:spPr/>
        <p:txBody>
          <a:bodyPr/>
          <a:lstStyle/>
          <a:p>
            <a:r>
              <a:rPr lang="en-US"/>
              <a:t>Fundamentos de Estabildad UT 1</a:t>
            </a:r>
          </a:p>
        </p:txBody>
      </p:sp>
      <p:sp>
        <p:nvSpPr>
          <p:cNvPr id="4" name="Slide Number Placeholder 3">
            <a:extLst>
              <a:ext uri="{FF2B5EF4-FFF2-40B4-BE49-F238E27FC236}">
                <a16:creationId xmlns:a16="http://schemas.microsoft.com/office/drawing/2014/main" id="{1A880FEF-487E-44DF-8615-DF2210419602}"/>
              </a:ext>
            </a:extLst>
          </p:cNvPr>
          <p:cNvSpPr>
            <a:spLocks noGrp="1"/>
          </p:cNvSpPr>
          <p:nvPr>
            <p:ph type="sldNum" sz="quarter" idx="12"/>
          </p:nvPr>
        </p:nvSpPr>
        <p:spPr/>
        <p:txBody>
          <a:bodyPr/>
          <a:lstStyle/>
          <a:p>
            <a:fld id="{87E7843D-FF13-4365-9478-9625B70A2705}" type="slidenum">
              <a:rPr lang="en-US" smtClean="0"/>
              <a:t>‹Nº›</a:t>
            </a:fld>
            <a:endParaRPr lang="en-US"/>
          </a:p>
        </p:txBody>
      </p:sp>
    </p:spTree>
    <p:extLst>
      <p:ext uri="{BB962C8B-B14F-4D97-AF65-F5344CB8AC3E}">
        <p14:creationId xmlns:p14="http://schemas.microsoft.com/office/powerpoint/2010/main" val="139712408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A568EE-74C8-43A6-90BC-2DDD965CF64A}"/>
              </a:ext>
            </a:extLst>
          </p:cNvPr>
          <p:cNvSpPr>
            <a:spLocks noGrp="1"/>
          </p:cNvSpPr>
          <p:nvPr>
            <p:ph type="title"/>
          </p:nvPr>
        </p:nvSpPr>
        <p:spPr>
          <a:xfrm>
            <a:off x="678426" y="781665"/>
            <a:ext cx="4093599" cy="1223452"/>
          </a:xfrm>
        </p:spPr>
        <p:txBody>
          <a:bodyPr anchor="b"/>
          <a:lstStyle>
            <a:lvl1pPr>
              <a:defRPr sz="32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971C35AC-CAE3-48CF-A3E4-A075C9FDD71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a:extLst>
              <a:ext uri="{FF2B5EF4-FFF2-40B4-BE49-F238E27FC236}">
                <a16:creationId xmlns:a16="http://schemas.microsoft.com/office/drawing/2014/main" id="{2D9D03EA-5FAD-4609-A2B8-624E426847E3}"/>
              </a:ext>
            </a:extLst>
          </p:cNvPr>
          <p:cNvSpPr>
            <a:spLocks noGrp="1"/>
          </p:cNvSpPr>
          <p:nvPr>
            <p:ph type="body" sz="half" idx="2"/>
          </p:nvPr>
        </p:nvSpPr>
        <p:spPr>
          <a:xfrm>
            <a:off x="688258" y="2315497"/>
            <a:ext cx="4093599" cy="355349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B58D2EA-2191-4216-B64D-067BDFE12375}"/>
              </a:ext>
            </a:extLst>
          </p:cNvPr>
          <p:cNvSpPr>
            <a:spLocks noGrp="1"/>
          </p:cNvSpPr>
          <p:nvPr>
            <p:ph type="dt" sz="half" idx="10"/>
          </p:nvPr>
        </p:nvSpPr>
        <p:spPr/>
        <p:txBody>
          <a:bodyPr/>
          <a:lstStyle/>
          <a:p>
            <a:fld id="{4E6E9EBA-3435-412E-9E94-C301D1B54C53}" type="datetime1">
              <a:rPr lang="es-CL" smtClean="0"/>
              <a:t>08-02-2026</a:t>
            </a:fld>
            <a:endParaRPr lang="en-US"/>
          </a:p>
        </p:txBody>
      </p:sp>
      <p:sp>
        <p:nvSpPr>
          <p:cNvPr id="6" name="Footer Placeholder 5">
            <a:extLst>
              <a:ext uri="{FF2B5EF4-FFF2-40B4-BE49-F238E27FC236}">
                <a16:creationId xmlns:a16="http://schemas.microsoft.com/office/drawing/2014/main" id="{78042128-DAB4-481C-BEE6-3523E8E88BAD}"/>
              </a:ext>
            </a:extLst>
          </p:cNvPr>
          <p:cNvSpPr>
            <a:spLocks noGrp="1"/>
          </p:cNvSpPr>
          <p:nvPr>
            <p:ph type="ftr" sz="quarter" idx="11"/>
          </p:nvPr>
        </p:nvSpPr>
        <p:spPr/>
        <p:txBody>
          <a:bodyPr/>
          <a:lstStyle/>
          <a:p>
            <a:r>
              <a:rPr lang="en-US"/>
              <a:t>Fundamentos de Estabildad UT 1</a:t>
            </a:r>
          </a:p>
        </p:txBody>
      </p:sp>
      <p:sp>
        <p:nvSpPr>
          <p:cNvPr id="7" name="Slide Number Placeholder 6">
            <a:extLst>
              <a:ext uri="{FF2B5EF4-FFF2-40B4-BE49-F238E27FC236}">
                <a16:creationId xmlns:a16="http://schemas.microsoft.com/office/drawing/2014/main" id="{AE50E382-C500-4A4C-A7C6-43860383AB91}"/>
              </a:ext>
            </a:extLst>
          </p:cNvPr>
          <p:cNvSpPr>
            <a:spLocks noGrp="1"/>
          </p:cNvSpPr>
          <p:nvPr>
            <p:ph type="sldNum" sz="quarter" idx="12"/>
          </p:nvPr>
        </p:nvSpPr>
        <p:spPr/>
        <p:txBody>
          <a:bodyPr/>
          <a:lstStyle/>
          <a:p>
            <a:fld id="{87E7843D-FF13-4365-9478-9625B70A2705}" type="slidenum">
              <a:rPr lang="en-US" smtClean="0"/>
              <a:t>‹Nº›</a:t>
            </a:fld>
            <a:endParaRPr lang="en-US"/>
          </a:p>
        </p:txBody>
      </p:sp>
    </p:spTree>
    <p:extLst>
      <p:ext uri="{BB962C8B-B14F-4D97-AF65-F5344CB8AC3E}">
        <p14:creationId xmlns:p14="http://schemas.microsoft.com/office/powerpoint/2010/main" val="342120993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9FE98B-EACF-4251-A8AF-0D9EDD17C664}"/>
              </a:ext>
            </a:extLst>
          </p:cNvPr>
          <p:cNvSpPr>
            <a:spLocks noGrp="1"/>
          </p:cNvSpPr>
          <p:nvPr>
            <p:ph type="title"/>
          </p:nvPr>
        </p:nvSpPr>
        <p:spPr>
          <a:xfrm>
            <a:off x="683342" y="1066800"/>
            <a:ext cx="4103431" cy="1317523"/>
          </a:xfrm>
        </p:spPr>
        <p:txBody>
          <a:bodyPr anchor="b"/>
          <a:lstStyle>
            <a:lvl1pPr>
              <a:defRPr sz="32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3905F473-761A-4002-AF70-9FF878D0139E}"/>
              </a:ext>
            </a:extLst>
          </p:cNvPr>
          <p:cNvSpPr>
            <a:spLocks noGrp="1"/>
          </p:cNvSpPr>
          <p:nvPr>
            <p:ph type="pic" idx="1"/>
          </p:nvPr>
        </p:nvSpPr>
        <p:spPr>
          <a:xfrm>
            <a:off x="5183188" y="1066800"/>
            <a:ext cx="6172200" cy="47942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a:extLst>
              <a:ext uri="{FF2B5EF4-FFF2-40B4-BE49-F238E27FC236}">
                <a16:creationId xmlns:a16="http://schemas.microsoft.com/office/drawing/2014/main" id="{FA0C2E6A-F834-4540-BB00-E13CB45DC362}"/>
              </a:ext>
            </a:extLst>
          </p:cNvPr>
          <p:cNvSpPr>
            <a:spLocks noGrp="1"/>
          </p:cNvSpPr>
          <p:nvPr>
            <p:ph type="body" sz="half" idx="2"/>
          </p:nvPr>
        </p:nvSpPr>
        <p:spPr>
          <a:xfrm>
            <a:off x="683342" y="2552700"/>
            <a:ext cx="4103431" cy="33162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0C38EAB-AD63-415C-B263-BA1D8FBE3CB0}"/>
              </a:ext>
            </a:extLst>
          </p:cNvPr>
          <p:cNvSpPr>
            <a:spLocks noGrp="1"/>
          </p:cNvSpPr>
          <p:nvPr>
            <p:ph type="dt" sz="half" idx="10"/>
          </p:nvPr>
        </p:nvSpPr>
        <p:spPr/>
        <p:txBody>
          <a:bodyPr/>
          <a:lstStyle/>
          <a:p>
            <a:fld id="{B53BE587-1DE6-4636-B1BF-A0F551204159}" type="datetime1">
              <a:rPr lang="es-CL" smtClean="0"/>
              <a:t>08-02-2026</a:t>
            </a:fld>
            <a:endParaRPr lang="en-US"/>
          </a:p>
        </p:txBody>
      </p:sp>
      <p:sp>
        <p:nvSpPr>
          <p:cNvPr id="6" name="Footer Placeholder 5">
            <a:extLst>
              <a:ext uri="{FF2B5EF4-FFF2-40B4-BE49-F238E27FC236}">
                <a16:creationId xmlns:a16="http://schemas.microsoft.com/office/drawing/2014/main" id="{422E5541-B6DE-45E8-BCFE-0DFC4F574079}"/>
              </a:ext>
            </a:extLst>
          </p:cNvPr>
          <p:cNvSpPr>
            <a:spLocks noGrp="1"/>
          </p:cNvSpPr>
          <p:nvPr>
            <p:ph type="ftr" sz="quarter" idx="11"/>
          </p:nvPr>
        </p:nvSpPr>
        <p:spPr/>
        <p:txBody>
          <a:bodyPr/>
          <a:lstStyle/>
          <a:p>
            <a:r>
              <a:rPr lang="en-US"/>
              <a:t>Fundamentos de Estabildad UT 1</a:t>
            </a:r>
          </a:p>
        </p:txBody>
      </p:sp>
      <p:sp>
        <p:nvSpPr>
          <p:cNvPr id="7" name="Slide Number Placeholder 6">
            <a:extLst>
              <a:ext uri="{FF2B5EF4-FFF2-40B4-BE49-F238E27FC236}">
                <a16:creationId xmlns:a16="http://schemas.microsoft.com/office/drawing/2014/main" id="{DBB78D45-289B-46AF-8CB9-E6150BEA17ED}"/>
              </a:ext>
            </a:extLst>
          </p:cNvPr>
          <p:cNvSpPr>
            <a:spLocks noGrp="1"/>
          </p:cNvSpPr>
          <p:nvPr>
            <p:ph type="sldNum" sz="quarter" idx="12"/>
          </p:nvPr>
        </p:nvSpPr>
        <p:spPr/>
        <p:txBody>
          <a:bodyPr/>
          <a:lstStyle/>
          <a:p>
            <a:fld id="{87E7843D-FF13-4365-9478-9625B70A2705}" type="slidenum">
              <a:rPr lang="en-US" smtClean="0"/>
              <a:t>‹Nº›</a:t>
            </a:fld>
            <a:endParaRPr lang="en-US"/>
          </a:p>
        </p:txBody>
      </p:sp>
    </p:spTree>
    <p:extLst>
      <p:ext uri="{BB962C8B-B14F-4D97-AF65-F5344CB8AC3E}">
        <p14:creationId xmlns:p14="http://schemas.microsoft.com/office/powerpoint/2010/main" val="369908925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6359C1-C098-4BF4-A55D-782F4E606B8A}"/>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3D343C7E-1E8B-4D38-9B81-1AA2A8978ED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8A70B00-53AE-4D3F-91BE-A8D789ED9864}"/>
              </a:ext>
            </a:extLst>
          </p:cNvPr>
          <p:cNvSpPr>
            <a:spLocks noGrp="1"/>
          </p:cNvSpPr>
          <p:nvPr>
            <p:ph type="dt" sz="half" idx="10"/>
          </p:nvPr>
        </p:nvSpPr>
        <p:spPr/>
        <p:txBody>
          <a:bodyPr/>
          <a:lstStyle/>
          <a:p>
            <a:fld id="{C03E64BB-F7A7-492D-943D-FCFAE96E578E}" type="datetime1">
              <a:rPr lang="es-CL" smtClean="0"/>
              <a:t>08-02-2026</a:t>
            </a:fld>
            <a:endParaRPr lang="en-US"/>
          </a:p>
        </p:txBody>
      </p:sp>
      <p:sp>
        <p:nvSpPr>
          <p:cNvPr id="5" name="Footer Placeholder 4">
            <a:extLst>
              <a:ext uri="{FF2B5EF4-FFF2-40B4-BE49-F238E27FC236}">
                <a16:creationId xmlns:a16="http://schemas.microsoft.com/office/drawing/2014/main" id="{06647FC7-8124-4F70-A849-B6BCC5189CC3}"/>
              </a:ext>
            </a:extLst>
          </p:cNvPr>
          <p:cNvSpPr>
            <a:spLocks noGrp="1"/>
          </p:cNvSpPr>
          <p:nvPr>
            <p:ph type="ftr" sz="quarter" idx="11"/>
          </p:nvPr>
        </p:nvSpPr>
        <p:spPr/>
        <p:txBody>
          <a:bodyPr/>
          <a:lstStyle/>
          <a:p>
            <a:r>
              <a:rPr lang="en-US"/>
              <a:t>Fundamentos de Estabildad UT 1</a:t>
            </a:r>
          </a:p>
        </p:txBody>
      </p:sp>
      <p:sp>
        <p:nvSpPr>
          <p:cNvPr id="6" name="Slide Number Placeholder 5">
            <a:extLst>
              <a:ext uri="{FF2B5EF4-FFF2-40B4-BE49-F238E27FC236}">
                <a16:creationId xmlns:a16="http://schemas.microsoft.com/office/drawing/2014/main" id="{B47CEBE4-50DC-47DB-B699-CCC024336C9F}"/>
              </a:ext>
            </a:extLst>
          </p:cNvPr>
          <p:cNvSpPr>
            <a:spLocks noGrp="1"/>
          </p:cNvSpPr>
          <p:nvPr>
            <p:ph type="sldNum" sz="quarter" idx="12"/>
          </p:nvPr>
        </p:nvSpPr>
        <p:spPr/>
        <p:txBody>
          <a:bodyPr/>
          <a:lstStyle/>
          <a:p>
            <a:fld id="{87E7843D-FF13-4365-9478-9625B70A2705}" type="slidenum">
              <a:rPr lang="en-US" smtClean="0"/>
              <a:t>‹Nº›</a:t>
            </a:fld>
            <a:endParaRPr lang="en-US"/>
          </a:p>
        </p:txBody>
      </p:sp>
    </p:spTree>
    <p:extLst>
      <p:ext uri="{BB962C8B-B14F-4D97-AF65-F5344CB8AC3E}">
        <p14:creationId xmlns:p14="http://schemas.microsoft.com/office/powerpoint/2010/main" val="35231859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B418279-D3B8-4C6A-AB74-9DE377771270}"/>
              </a:ext>
            </a:extLst>
          </p:cNvPr>
          <p:cNvSpPr>
            <a:spLocks noGrp="1"/>
          </p:cNvSpPr>
          <p:nvPr>
            <p:ph type="title" orient="vert"/>
          </p:nvPr>
        </p:nvSpPr>
        <p:spPr>
          <a:xfrm>
            <a:off x="9242322" y="997974"/>
            <a:ext cx="2349043" cy="4984956"/>
          </a:xfrm>
        </p:spPr>
        <p:txBody>
          <a:bodyPr vert="eaVe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E28F733C-9309-4197-BACA-207CDC8935C9}"/>
              </a:ext>
            </a:extLst>
          </p:cNvPr>
          <p:cNvSpPr>
            <a:spLocks noGrp="1"/>
          </p:cNvSpPr>
          <p:nvPr>
            <p:ph type="body" orient="vert" idx="1"/>
          </p:nvPr>
        </p:nvSpPr>
        <p:spPr>
          <a:xfrm>
            <a:off x="838200" y="997973"/>
            <a:ext cx="8404122" cy="4984956"/>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56ACD4D0-5BE6-412D-B08B-5DFFD593513E}"/>
              </a:ext>
            </a:extLst>
          </p:cNvPr>
          <p:cNvSpPr>
            <a:spLocks noGrp="1"/>
          </p:cNvSpPr>
          <p:nvPr>
            <p:ph type="dt" sz="half" idx="10"/>
          </p:nvPr>
        </p:nvSpPr>
        <p:spPr/>
        <p:txBody>
          <a:bodyPr/>
          <a:lstStyle/>
          <a:p>
            <a:fld id="{150E3AFF-BCDE-48A8-8933-0DA3636B63F9}" type="datetime1">
              <a:rPr lang="es-CL" smtClean="0"/>
              <a:t>08-02-2026</a:t>
            </a:fld>
            <a:endParaRPr lang="en-US"/>
          </a:p>
        </p:txBody>
      </p:sp>
      <p:sp>
        <p:nvSpPr>
          <p:cNvPr id="5" name="Footer Placeholder 4">
            <a:extLst>
              <a:ext uri="{FF2B5EF4-FFF2-40B4-BE49-F238E27FC236}">
                <a16:creationId xmlns:a16="http://schemas.microsoft.com/office/drawing/2014/main" id="{55021651-B786-4A39-A10F-F5231D0A2C5E}"/>
              </a:ext>
            </a:extLst>
          </p:cNvPr>
          <p:cNvSpPr>
            <a:spLocks noGrp="1"/>
          </p:cNvSpPr>
          <p:nvPr>
            <p:ph type="ftr" sz="quarter" idx="11"/>
          </p:nvPr>
        </p:nvSpPr>
        <p:spPr/>
        <p:txBody>
          <a:bodyPr/>
          <a:lstStyle/>
          <a:p>
            <a:r>
              <a:rPr lang="en-US"/>
              <a:t>Fundamentos de Estabildad UT 1</a:t>
            </a:r>
          </a:p>
        </p:txBody>
      </p:sp>
      <p:sp>
        <p:nvSpPr>
          <p:cNvPr id="6" name="Slide Number Placeholder 5">
            <a:extLst>
              <a:ext uri="{FF2B5EF4-FFF2-40B4-BE49-F238E27FC236}">
                <a16:creationId xmlns:a16="http://schemas.microsoft.com/office/drawing/2014/main" id="{74504D2D-9379-40DE-9F45-3004BE54F16B}"/>
              </a:ext>
            </a:extLst>
          </p:cNvPr>
          <p:cNvSpPr>
            <a:spLocks noGrp="1"/>
          </p:cNvSpPr>
          <p:nvPr>
            <p:ph type="sldNum" sz="quarter" idx="12"/>
          </p:nvPr>
        </p:nvSpPr>
        <p:spPr/>
        <p:txBody>
          <a:bodyPr/>
          <a:lstStyle/>
          <a:p>
            <a:fld id="{87E7843D-FF13-4365-9478-9625B70A2705}" type="slidenum">
              <a:rPr lang="en-US" smtClean="0"/>
              <a:t>‹Nº›</a:t>
            </a:fld>
            <a:endParaRPr lang="en-US"/>
          </a:p>
        </p:txBody>
      </p:sp>
    </p:spTree>
    <p:extLst>
      <p:ext uri="{BB962C8B-B14F-4D97-AF65-F5344CB8AC3E}">
        <p14:creationId xmlns:p14="http://schemas.microsoft.com/office/powerpoint/2010/main" val="93460614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ClipArt">
  <p:cSld name="Título y texto e imágenes prediseñadas">
    <p:spTree>
      <p:nvGrpSpPr>
        <p:cNvPr id="1" name=""/>
        <p:cNvGrpSpPr/>
        <p:nvPr/>
      </p:nvGrpSpPr>
      <p:grpSpPr>
        <a:xfrm>
          <a:off x="0" y="0"/>
          <a:ext cx="0" cy="0"/>
          <a:chOff x="0" y="0"/>
          <a:chExt cx="0" cy="0"/>
        </a:xfrm>
      </p:grpSpPr>
      <p:sp>
        <p:nvSpPr>
          <p:cNvPr id="2" name="1 Título"/>
          <p:cNvSpPr>
            <a:spLocks noGrp="1"/>
          </p:cNvSpPr>
          <p:nvPr>
            <p:ph type="title"/>
          </p:nvPr>
        </p:nvSpPr>
        <p:spPr>
          <a:xfrm>
            <a:off x="1422400" y="381000"/>
            <a:ext cx="10160000" cy="1143000"/>
          </a:xfrm>
        </p:spPr>
        <p:txBody>
          <a:bodyPr/>
          <a:lstStyle/>
          <a:p>
            <a:r>
              <a:rPr lang="es-ES"/>
              <a:t>Haga clic para modificar el estilo de título del patrón</a:t>
            </a:r>
            <a:endParaRPr lang="es-CL"/>
          </a:p>
        </p:txBody>
      </p:sp>
      <p:sp>
        <p:nvSpPr>
          <p:cNvPr id="3" name="2 Marcador de texto"/>
          <p:cNvSpPr>
            <a:spLocks noGrp="1"/>
          </p:cNvSpPr>
          <p:nvPr>
            <p:ph type="body" sz="half" idx="1"/>
          </p:nvPr>
        </p:nvSpPr>
        <p:spPr>
          <a:xfrm>
            <a:off x="1422400" y="1752600"/>
            <a:ext cx="4978400" cy="41148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imágenes prediseñadas"/>
          <p:cNvSpPr>
            <a:spLocks noGrp="1"/>
          </p:cNvSpPr>
          <p:nvPr>
            <p:ph type="clipArt" sz="half" idx="2"/>
          </p:nvPr>
        </p:nvSpPr>
        <p:spPr>
          <a:xfrm>
            <a:off x="6604000" y="1752600"/>
            <a:ext cx="4978400" cy="4114800"/>
          </a:xfrm>
        </p:spPr>
        <p:txBody>
          <a:bodyPr/>
          <a:lstStyle/>
          <a:p>
            <a:endParaRPr lang="es-CL"/>
          </a:p>
        </p:txBody>
      </p:sp>
      <p:sp>
        <p:nvSpPr>
          <p:cNvPr id="5" name="4 Marcador de fecha"/>
          <p:cNvSpPr>
            <a:spLocks noGrp="1"/>
          </p:cNvSpPr>
          <p:nvPr>
            <p:ph type="dt" sz="half" idx="10"/>
          </p:nvPr>
        </p:nvSpPr>
        <p:spPr>
          <a:xfrm>
            <a:off x="1352551" y="6107113"/>
            <a:ext cx="2540000" cy="457200"/>
          </a:xfrm>
        </p:spPr>
        <p:txBody>
          <a:bodyPr/>
          <a:lstStyle>
            <a:lvl1pPr>
              <a:defRPr/>
            </a:lvl1pPr>
          </a:lstStyle>
          <a:p>
            <a:fld id="{3337D79C-876D-445D-B56A-89EEA3E95112}" type="datetime1">
              <a:rPr lang="es-CL" smtClean="0"/>
              <a:t>08-02-2026</a:t>
            </a:fld>
            <a:endParaRPr lang="es-ES"/>
          </a:p>
        </p:txBody>
      </p:sp>
      <p:sp>
        <p:nvSpPr>
          <p:cNvPr id="6" name="5 Marcador de pie de página"/>
          <p:cNvSpPr>
            <a:spLocks noGrp="1"/>
          </p:cNvSpPr>
          <p:nvPr>
            <p:ph type="ftr" sz="quarter" idx="11"/>
          </p:nvPr>
        </p:nvSpPr>
        <p:spPr>
          <a:xfrm>
            <a:off x="4603751" y="6107113"/>
            <a:ext cx="3860800" cy="457200"/>
          </a:xfrm>
        </p:spPr>
        <p:txBody>
          <a:bodyPr/>
          <a:lstStyle>
            <a:lvl1pPr>
              <a:defRPr/>
            </a:lvl1pPr>
          </a:lstStyle>
          <a:p>
            <a:r>
              <a:rPr lang="es-ES"/>
              <a:t>Fundamentos de Estabildad UT 1</a:t>
            </a:r>
          </a:p>
        </p:txBody>
      </p:sp>
      <p:sp>
        <p:nvSpPr>
          <p:cNvPr id="7" name="6 Marcador de número de diapositiva"/>
          <p:cNvSpPr>
            <a:spLocks noGrp="1"/>
          </p:cNvSpPr>
          <p:nvPr>
            <p:ph type="sldNum" sz="quarter" idx="12"/>
          </p:nvPr>
        </p:nvSpPr>
        <p:spPr>
          <a:xfrm>
            <a:off x="9175751" y="6107113"/>
            <a:ext cx="2540000" cy="457200"/>
          </a:xfrm>
        </p:spPr>
        <p:txBody>
          <a:bodyPr/>
          <a:lstStyle>
            <a:lvl1pPr>
              <a:defRPr/>
            </a:lvl1pPr>
          </a:lstStyle>
          <a:p>
            <a:fld id="{85CA58BB-6083-40E6-B52A-C93F0778D315}" type="slidenum">
              <a:rPr lang="es-ES"/>
              <a:pPr/>
              <a:t>‹Nº›</a:t>
            </a:fld>
            <a:endParaRPr lang="es-ES"/>
          </a:p>
        </p:txBody>
      </p:sp>
    </p:spTree>
    <p:extLst>
      <p:ext uri="{BB962C8B-B14F-4D97-AF65-F5344CB8AC3E}">
        <p14:creationId xmlns:p14="http://schemas.microsoft.com/office/powerpoint/2010/main" val="241246326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AndTwoObj">
  <p:cSld name="Título, 1 objeto y 2 objetos">
    <p:spTree>
      <p:nvGrpSpPr>
        <p:cNvPr id="1" name=""/>
        <p:cNvGrpSpPr/>
        <p:nvPr/>
      </p:nvGrpSpPr>
      <p:grpSpPr>
        <a:xfrm>
          <a:off x="0" y="0"/>
          <a:ext cx="0" cy="0"/>
          <a:chOff x="0" y="0"/>
          <a:chExt cx="0" cy="0"/>
        </a:xfrm>
      </p:grpSpPr>
      <p:sp>
        <p:nvSpPr>
          <p:cNvPr id="2" name="1 Título"/>
          <p:cNvSpPr>
            <a:spLocks noGrp="1"/>
          </p:cNvSpPr>
          <p:nvPr>
            <p:ph type="title"/>
          </p:nvPr>
        </p:nvSpPr>
        <p:spPr>
          <a:xfrm>
            <a:off x="1826684" y="301625"/>
            <a:ext cx="9751483" cy="1143000"/>
          </a:xfrm>
        </p:spPr>
        <p:txBody>
          <a:bodyPr/>
          <a:lstStyle/>
          <a:p>
            <a:r>
              <a:rPr lang="es-ES"/>
              <a:t>Haga clic para modificar el estilo de título del patrón</a:t>
            </a:r>
            <a:endParaRPr lang="en-US"/>
          </a:p>
        </p:txBody>
      </p:sp>
      <p:sp>
        <p:nvSpPr>
          <p:cNvPr id="3" name="2 Marcador de contenido"/>
          <p:cNvSpPr>
            <a:spLocks noGrp="1"/>
          </p:cNvSpPr>
          <p:nvPr>
            <p:ph sz="half" idx="1"/>
          </p:nvPr>
        </p:nvSpPr>
        <p:spPr>
          <a:xfrm>
            <a:off x="1826684" y="1827213"/>
            <a:ext cx="4773083" cy="41148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3 Marcador de contenido"/>
          <p:cNvSpPr>
            <a:spLocks noGrp="1"/>
          </p:cNvSpPr>
          <p:nvPr>
            <p:ph sz="quarter" idx="2"/>
          </p:nvPr>
        </p:nvSpPr>
        <p:spPr>
          <a:xfrm>
            <a:off x="6802967" y="1827213"/>
            <a:ext cx="4775200" cy="19812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5" name="4 Marcador de contenido"/>
          <p:cNvSpPr>
            <a:spLocks noGrp="1"/>
          </p:cNvSpPr>
          <p:nvPr>
            <p:ph sz="quarter" idx="3"/>
          </p:nvPr>
        </p:nvSpPr>
        <p:spPr>
          <a:xfrm>
            <a:off x="6802967" y="3960813"/>
            <a:ext cx="4775200" cy="19812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6" name="Rectangle 8"/>
          <p:cNvSpPr>
            <a:spLocks noGrp="1" noChangeArrowheads="1"/>
          </p:cNvSpPr>
          <p:nvPr>
            <p:ph type="dt" sz="half" idx="10"/>
          </p:nvPr>
        </p:nvSpPr>
        <p:spPr>
          <a:ln/>
        </p:spPr>
        <p:txBody>
          <a:bodyPr/>
          <a:lstStyle>
            <a:lvl1pPr>
              <a:defRPr/>
            </a:lvl1pPr>
          </a:lstStyle>
          <a:p>
            <a:pPr>
              <a:defRPr/>
            </a:pPr>
            <a:fld id="{E797C9DA-A67C-4A4B-A76D-2D0FD2964FCD}" type="datetime1">
              <a:rPr lang="es-CL" smtClean="0"/>
              <a:t>08-02-2026</a:t>
            </a:fld>
            <a:endParaRPr lang="es-ES"/>
          </a:p>
        </p:txBody>
      </p:sp>
      <p:sp>
        <p:nvSpPr>
          <p:cNvPr id="7" name="Rectangle 9"/>
          <p:cNvSpPr>
            <a:spLocks noGrp="1" noChangeArrowheads="1"/>
          </p:cNvSpPr>
          <p:nvPr>
            <p:ph type="ftr" sz="quarter" idx="11"/>
          </p:nvPr>
        </p:nvSpPr>
        <p:spPr>
          <a:ln/>
        </p:spPr>
        <p:txBody>
          <a:bodyPr/>
          <a:lstStyle>
            <a:lvl1pPr>
              <a:defRPr/>
            </a:lvl1pPr>
          </a:lstStyle>
          <a:p>
            <a:pPr>
              <a:defRPr/>
            </a:pPr>
            <a:r>
              <a:rPr lang="es-ES"/>
              <a:t>Fundamentos de Estabildad UT 1</a:t>
            </a:r>
          </a:p>
        </p:txBody>
      </p:sp>
      <p:sp>
        <p:nvSpPr>
          <p:cNvPr id="8" name="Rectangle 10"/>
          <p:cNvSpPr>
            <a:spLocks noGrp="1" noChangeArrowheads="1"/>
          </p:cNvSpPr>
          <p:nvPr>
            <p:ph type="sldNum" sz="quarter" idx="12"/>
          </p:nvPr>
        </p:nvSpPr>
        <p:spPr>
          <a:ln/>
        </p:spPr>
        <p:txBody>
          <a:bodyPr/>
          <a:lstStyle>
            <a:lvl1pPr>
              <a:defRPr/>
            </a:lvl1pPr>
          </a:lstStyle>
          <a:p>
            <a:pPr>
              <a:defRPr/>
            </a:pPr>
            <a:fld id="{A178CB3D-2E8A-4240-8991-367CC81DF090}" type="slidenum">
              <a:rPr lang="es-ES"/>
              <a:pPr>
                <a:defRPr/>
              </a:pPr>
              <a:t>‹Nº›</a:t>
            </a:fld>
            <a:endParaRPr lang="es-ES"/>
          </a:p>
        </p:txBody>
      </p:sp>
    </p:spTree>
    <p:extLst>
      <p:ext uri="{BB962C8B-B14F-4D97-AF65-F5344CB8AC3E}">
        <p14:creationId xmlns:p14="http://schemas.microsoft.com/office/powerpoint/2010/main" val="204037232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AndTx">
  <p:cSld name="Título, objetos y texto">
    <p:spTree>
      <p:nvGrpSpPr>
        <p:cNvPr id="1" name=""/>
        <p:cNvGrpSpPr/>
        <p:nvPr/>
      </p:nvGrpSpPr>
      <p:grpSpPr>
        <a:xfrm>
          <a:off x="0" y="0"/>
          <a:ext cx="0" cy="0"/>
          <a:chOff x="0" y="0"/>
          <a:chExt cx="0" cy="0"/>
        </a:xfrm>
      </p:grpSpPr>
      <p:sp>
        <p:nvSpPr>
          <p:cNvPr id="2" name="1 Título"/>
          <p:cNvSpPr>
            <a:spLocks noGrp="1"/>
          </p:cNvSpPr>
          <p:nvPr>
            <p:ph type="title"/>
          </p:nvPr>
        </p:nvSpPr>
        <p:spPr>
          <a:xfrm>
            <a:off x="1826684" y="301625"/>
            <a:ext cx="9751483" cy="1143000"/>
          </a:xfrm>
        </p:spPr>
        <p:txBody>
          <a:bodyPr/>
          <a:lstStyle/>
          <a:p>
            <a:r>
              <a:rPr lang="es-ES"/>
              <a:t>Haga clic para modificar el estilo de título del patrón</a:t>
            </a:r>
            <a:endParaRPr lang="es-CL"/>
          </a:p>
        </p:txBody>
      </p:sp>
      <p:sp>
        <p:nvSpPr>
          <p:cNvPr id="3" name="2 Marcador de contenido"/>
          <p:cNvSpPr>
            <a:spLocks noGrp="1"/>
          </p:cNvSpPr>
          <p:nvPr>
            <p:ph sz="half" idx="1"/>
          </p:nvPr>
        </p:nvSpPr>
        <p:spPr>
          <a:xfrm>
            <a:off x="1826684" y="1827213"/>
            <a:ext cx="4773083" cy="41148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texto"/>
          <p:cNvSpPr>
            <a:spLocks noGrp="1"/>
          </p:cNvSpPr>
          <p:nvPr>
            <p:ph type="body" sz="half" idx="2"/>
          </p:nvPr>
        </p:nvSpPr>
        <p:spPr>
          <a:xfrm>
            <a:off x="6802967" y="1827213"/>
            <a:ext cx="4775200" cy="41148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Rectangle 8"/>
          <p:cNvSpPr>
            <a:spLocks noGrp="1" noChangeArrowheads="1"/>
          </p:cNvSpPr>
          <p:nvPr>
            <p:ph type="dt" sz="half" idx="10"/>
          </p:nvPr>
        </p:nvSpPr>
        <p:spPr>
          <a:ln/>
        </p:spPr>
        <p:txBody>
          <a:bodyPr/>
          <a:lstStyle>
            <a:lvl1pPr>
              <a:defRPr/>
            </a:lvl1pPr>
          </a:lstStyle>
          <a:p>
            <a:pPr>
              <a:defRPr/>
            </a:pPr>
            <a:endParaRPr lang="es-ES" dirty="0"/>
          </a:p>
        </p:txBody>
      </p:sp>
      <p:sp>
        <p:nvSpPr>
          <p:cNvPr id="6" name="Rectangle 9"/>
          <p:cNvSpPr>
            <a:spLocks noGrp="1" noChangeArrowheads="1"/>
          </p:cNvSpPr>
          <p:nvPr>
            <p:ph type="ftr" sz="quarter" idx="11"/>
          </p:nvPr>
        </p:nvSpPr>
        <p:spPr>
          <a:ln/>
        </p:spPr>
        <p:txBody>
          <a:bodyPr/>
          <a:lstStyle>
            <a:lvl1pPr>
              <a:defRPr/>
            </a:lvl1pPr>
          </a:lstStyle>
          <a:p>
            <a:pPr>
              <a:defRPr/>
            </a:pPr>
            <a:endParaRPr lang="es-ES" dirty="0"/>
          </a:p>
        </p:txBody>
      </p:sp>
      <p:sp>
        <p:nvSpPr>
          <p:cNvPr id="7" name="Rectangle 10"/>
          <p:cNvSpPr>
            <a:spLocks noGrp="1" noChangeArrowheads="1"/>
          </p:cNvSpPr>
          <p:nvPr>
            <p:ph type="sldNum" sz="quarter" idx="12"/>
          </p:nvPr>
        </p:nvSpPr>
        <p:spPr>
          <a:ln/>
        </p:spPr>
        <p:txBody>
          <a:bodyPr/>
          <a:lstStyle>
            <a:lvl1pPr>
              <a:defRPr/>
            </a:lvl1pPr>
          </a:lstStyle>
          <a:p>
            <a:pPr>
              <a:defRPr/>
            </a:pPr>
            <a:fld id="{1319301B-C8DD-4E2C-8C11-EA7AD44E6A18}" type="slidenum">
              <a:rPr lang="es-ES"/>
              <a:pPr>
                <a:defRPr/>
              </a:pPr>
              <a:t>‹Nº›</a:t>
            </a:fld>
            <a:endParaRPr lang="es-ES" dirty="0"/>
          </a:p>
        </p:txBody>
      </p:sp>
    </p:spTree>
    <p:extLst>
      <p:ext uri="{BB962C8B-B14F-4D97-AF65-F5344CB8AC3E}">
        <p14:creationId xmlns:p14="http://schemas.microsoft.com/office/powerpoint/2010/main" val="281607657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7A362AC-B59F-4AC7-B279-57DDD5336BCA}"/>
              </a:ext>
            </a:extLst>
          </p:cNvPr>
          <p:cNvSpPr>
            <a:spLocks noGrp="1"/>
          </p:cNvSpPr>
          <p:nvPr>
            <p:ph type="title"/>
          </p:nvPr>
        </p:nvSpPr>
        <p:spPr>
          <a:xfrm>
            <a:off x="700635" y="922096"/>
            <a:ext cx="10691265" cy="1371030"/>
          </a:xfrm>
          <a:prstGeom prst="rect">
            <a:avLst/>
          </a:prstGeom>
        </p:spPr>
        <p:txBody>
          <a:bodyPr vert="horz" lIns="91440" tIns="45720" rIns="91440" bIns="45720" rtlCol="0" anchor="t">
            <a:normAutofit/>
          </a:bodyPr>
          <a:lstStyle/>
          <a:p>
            <a:r>
              <a:rPr lang="en-US" dirty="0"/>
              <a:t>Click to edit Master title style</a:t>
            </a:r>
          </a:p>
        </p:txBody>
      </p:sp>
      <p:sp>
        <p:nvSpPr>
          <p:cNvPr id="3" name="Text Placeholder 2">
            <a:extLst>
              <a:ext uri="{FF2B5EF4-FFF2-40B4-BE49-F238E27FC236}">
                <a16:creationId xmlns:a16="http://schemas.microsoft.com/office/drawing/2014/main" id="{0E6042DB-75BD-4EC1-B6D9-8A72EF940CAA}"/>
              </a:ext>
            </a:extLst>
          </p:cNvPr>
          <p:cNvSpPr>
            <a:spLocks noGrp="1"/>
          </p:cNvSpPr>
          <p:nvPr>
            <p:ph type="body" idx="1"/>
          </p:nvPr>
        </p:nvSpPr>
        <p:spPr>
          <a:xfrm>
            <a:off x="700635" y="2293126"/>
            <a:ext cx="10691265" cy="363608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21DD1378-7C96-4079-B44C-3D86B4657596}"/>
              </a:ext>
            </a:extLst>
          </p:cNvPr>
          <p:cNvSpPr>
            <a:spLocks noGrp="1"/>
          </p:cNvSpPr>
          <p:nvPr>
            <p:ph type="dt" sz="half" idx="2"/>
          </p:nvPr>
        </p:nvSpPr>
        <p:spPr>
          <a:xfrm>
            <a:off x="8369448" y="6356350"/>
            <a:ext cx="2592594" cy="365125"/>
          </a:xfrm>
          <a:prstGeom prst="rect">
            <a:avLst/>
          </a:prstGeom>
        </p:spPr>
        <p:txBody>
          <a:bodyPr vert="horz" lIns="91440" tIns="45720" rIns="91440" bIns="45720" rtlCol="0" anchor="ctr"/>
          <a:lstStyle>
            <a:lvl1pPr algn="r">
              <a:defRPr sz="1050">
                <a:solidFill>
                  <a:schemeClr val="tx1"/>
                </a:solidFill>
                <a:latin typeface="+mj-lt"/>
              </a:defRPr>
            </a:lvl1pPr>
          </a:lstStyle>
          <a:p>
            <a:fld id="{D97BC557-8A25-4FD9-A8F9-7FFE5FB58283}" type="datetime1">
              <a:rPr lang="es-CL" smtClean="0"/>
              <a:t>08-02-2026</a:t>
            </a:fld>
            <a:endParaRPr lang="en-US"/>
          </a:p>
        </p:txBody>
      </p:sp>
      <p:sp>
        <p:nvSpPr>
          <p:cNvPr id="5" name="Footer Placeholder 4">
            <a:extLst>
              <a:ext uri="{FF2B5EF4-FFF2-40B4-BE49-F238E27FC236}">
                <a16:creationId xmlns:a16="http://schemas.microsoft.com/office/drawing/2014/main" id="{D19B6B78-577F-43F5-BAEE-BF72484C9850}"/>
              </a:ext>
            </a:extLst>
          </p:cNvPr>
          <p:cNvSpPr>
            <a:spLocks noGrp="1"/>
          </p:cNvSpPr>
          <p:nvPr>
            <p:ph type="ftr" sz="quarter" idx="3"/>
          </p:nvPr>
        </p:nvSpPr>
        <p:spPr>
          <a:xfrm>
            <a:off x="715383" y="6356350"/>
            <a:ext cx="4539727" cy="365125"/>
          </a:xfrm>
          <a:prstGeom prst="rect">
            <a:avLst/>
          </a:prstGeom>
        </p:spPr>
        <p:txBody>
          <a:bodyPr vert="horz" lIns="91440" tIns="45720" rIns="91440" bIns="45720" rtlCol="0" anchor="ctr"/>
          <a:lstStyle>
            <a:lvl1pPr algn="l">
              <a:defRPr sz="1050">
                <a:solidFill>
                  <a:schemeClr val="tx1"/>
                </a:solidFill>
                <a:latin typeface="+mj-lt"/>
              </a:defRPr>
            </a:lvl1pPr>
          </a:lstStyle>
          <a:p>
            <a:r>
              <a:rPr lang="en-US"/>
              <a:t>Fundamentos de Estabildad UT 1</a:t>
            </a:r>
          </a:p>
        </p:txBody>
      </p:sp>
      <p:sp>
        <p:nvSpPr>
          <p:cNvPr id="6" name="Slide Number Placeholder 5">
            <a:extLst>
              <a:ext uri="{FF2B5EF4-FFF2-40B4-BE49-F238E27FC236}">
                <a16:creationId xmlns:a16="http://schemas.microsoft.com/office/drawing/2014/main" id="{A8CC75B8-AF8F-4D8A-9B3D-D1951A64BADB}"/>
              </a:ext>
            </a:extLst>
          </p:cNvPr>
          <p:cNvSpPr>
            <a:spLocks noGrp="1"/>
          </p:cNvSpPr>
          <p:nvPr>
            <p:ph type="sldNum" sz="quarter" idx="4"/>
          </p:nvPr>
        </p:nvSpPr>
        <p:spPr>
          <a:xfrm>
            <a:off x="10919012" y="6356350"/>
            <a:ext cx="672354" cy="365125"/>
          </a:xfrm>
          <a:prstGeom prst="rect">
            <a:avLst/>
          </a:prstGeom>
        </p:spPr>
        <p:txBody>
          <a:bodyPr vert="horz" lIns="91440" tIns="45720" rIns="91440" bIns="45720" rtlCol="0" anchor="ctr"/>
          <a:lstStyle>
            <a:lvl1pPr algn="r">
              <a:defRPr sz="1800">
                <a:solidFill>
                  <a:schemeClr val="tx1"/>
                </a:solidFill>
              </a:defRPr>
            </a:lvl1pPr>
          </a:lstStyle>
          <a:p>
            <a:fld id="{87E7843D-FF13-4365-9478-9625B70A2705}" type="slidenum">
              <a:rPr lang="en-US" smtClean="0"/>
              <a:t>‹Nº›</a:t>
            </a:fld>
            <a:endParaRPr lang="en-US"/>
          </a:p>
        </p:txBody>
      </p:sp>
      <p:cxnSp>
        <p:nvCxnSpPr>
          <p:cNvPr id="7" name="Straight Connector 6">
            <a:extLst>
              <a:ext uri="{FF2B5EF4-FFF2-40B4-BE49-F238E27FC236}">
                <a16:creationId xmlns:a16="http://schemas.microsoft.com/office/drawing/2014/main" id="{F64F9B95-9045-48D2-B9F3-2927E98F54AA}"/>
              </a:ext>
            </a:extLst>
          </p:cNvPr>
          <p:cNvCxnSpPr>
            <a:cxnSpLocks/>
          </p:cNvCxnSpPr>
          <p:nvPr/>
        </p:nvCxnSpPr>
        <p:spPr>
          <a:xfrm>
            <a:off x="800100" y="723900"/>
            <a:ext cx="105918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085AA86F-6A4D-4BCB-A045-D992CDC2959B}"/>
              </a:ext>
            </a:extLst>
          </p:cNvPr>
          <p:cNvCxnSpPr>
            <a:cxnSpLocks/>
          </p:cNvCxnSpPr>
          <p:nvPr/>
        </p:nvCxnSpPr>
        <p:spPr>
          <a:xfrm>
            <a:off x="800100" y="6142781"/>
            <a:ext cx="105918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34635411"/>
      </p:ext>
    </p:extLst>
  </p:cSld>
  <p:clrMap bg1="lt1" tx1="dk1" bg2="lt2" tx2="dk2" accent1="accent1" accent2="accent2" accent3="accent3" accent4="accent4" accent5="accent5" accent6="accent6" hlink="hlink" folHlink="folHlink"/>
  <p:sldLayoutIdLst>
    <p:sldLayoutId id="2147483707" r:id="rId1"/>
    <p:sldLayoutId id="2147483708" r:id="rId2"/>
    <p:sldLayoutId id="2147483709" r:id="rId3"/>
    <p:sldLayoutId id="2147483710" r:id="rId4"/>
    <p:sldLayoutId id="2147483711" r:id="rId5"/>
    <p:sldLayoutId id="2147483705" r:id="rId6"/>
    <p:sldLayoutId id="2147483701" r:id="rId7"/>
    <p:sldLayoutId id="2147483702" r:id="rId8"/>
    <p:sldLayoutId id="2147483703" r:id="rId9"/>
    <p:sldLayoutId id="2147483704" r:id="rId10"/>
    <p:sldLayoutId id="2147483706" r:id="rId11"/>
    <p:sldLayoutId id="2147483714" r:id="rId12"/>
    <p:sldLayoutId id="2147483715" r:id="rId13"/>
    <p:sldLayoutId id="2147483716" r:id="rId14"/>
  </p:sldLayoutIdLst>
  <p:hf hdr="0"/>
  <p:txStyles>
    <p:titleStyle>
      <a:lvl1pPr algn="l" defTabSz="914400" rtl="0" eaLnBrk="1" latinLnBrk="0" hangingPunct="1">
        <a:lnSpc>
          <a:spcPct val="100000"/>
        </a:lnSpc>
        <a:spcBef>
          <a:spcPct val="0"/>
        </a:spcBef>
        <a:buNone/>
        <a:defRPr sz="4000" kern="1200" cap="all" spc="30" baseline="0">
          <a:solidFill>
            <a:schemeClr val="tx1"/>
          </a:solidFill>
          <a:latin typeface="+mj-lt"/>
          <a:ea typeface="+mj-ea"/>
          <a:cs typeface="+mj-cs"/>
        </a:defRPr>
      </a:lvl1pPr>
    </p:titleStyle>
    <p:bodyStyle>
      <a:lvl1pPr marL="228600" indent="-228600" algn="l" defTabSz="914400" rtl="0" eaLnBrk="1" latinLnBrk="0" hangingPunct="1">
        <a:lnSpc>
          <a:spcPct val="11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11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11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11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emf"/><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emf"/><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1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7.png"/><Relationship Id="rId1" Type="http://schemas.openxmlformats.org/officeDocument/2006/relationships/slideLayout" Target="../slideLayouts/slideLayout4.xml"/><Relationship Id="rId4" Type="http://schemas.openxmlformats.org/officeDocument/2006/relationships/image" Target="../media/image20.png"/></Relationships>
</file>

<file path=ppt/slides/_rels/slide1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emf"/><Relationship Id="rId1" Type="http://schemas.openxmlformats.org/officeDocument/2006/relationships/slideLayout" Target="../slideLayouts/slideLayout4.xml"/><Relationship Id="rId4" Type="http://schemas.openxmlformats.org/officeDocument/2006/relationships/image" Target="../media/image23.png"/></Relationships>
</file>

<file path=ppt/slides/_rels/slide16.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8" Type="http://schemas.openxmlformats.org/officeDocument/2006/relationships/image" Target="../media/image35.png"/><Relationship Id="rId3" Type="http://schemas.openxmlformats.org/officeDocument/2006/relationships/image" Target="../media/image30.png"/><Relationship Id="rId7" Type="http://schemas.openxmlformats.org/officeDocument/2006/relationships/image" Target="../media/image34.png"/><Relationship Id="rId2" Type="http://schemas.openxmlformats.org/officeDocument/2006/relationships/image" Target="../media/image29.png"/><Relationship Id="rId1" Type="http://schemas.openxmlformats.org/officeDocument/2006/relationships/slideLayout" Target="../slideLayouts/slideLayout2.xml"/><Relationship Id="rId6" Type="http://schemas.openxmlformats.org/officeDocument/2006/relationships/image" Target="../media/image33.png"/><Relationship Id="rId11" Type="http://schemas.openxmlformats.org/officeDocument/2006/relationships/image" Target="../media/image38.png"/><Relationship Id="rId5" Type="http://schemas.openxmlformats.org/officeDocument/2006/relationships/image" Target="../media/image32.png"/><Relationship Id="rId10" Type="http://schemas.openxmlformats.org/officeDocument/2006/relationships/image" Target="../media/image37.png"/><Relationship Id="rId4" Type="http://schemas.openxmlformats.org/officeDocument/2006/relationships/image" Target="../media/image31.png"/><Relationship Id="rId9" Type="http://schemas.openxmlformats.org/officeDocument/2006/relationships/image" Target="../media/image36.png"/></Relationships>
</file>

<file path=ppt/slides/_rels/slide24.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40.wmf"/><Relationship Id="rId2" Type="http://schemas.openxmlformats.org/officeDocument/2006/relationships/oleObject" Target="../embeddings/oleObject1.bin"/><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540.png"/><Relationship Id="rId2" Type="http://schemas.openxmlformats.org/officeDocument/2006/relationships/image" Target="../media/image41.png"/><Relationship Id="rId1" Type="http://schemas.openxmlformats.org/officeDocument/2006/relationships/slideLayout" Target="../slideLayouts/slideLayout5.xml"/></Relationships>
</file>

<file path=ppt/slides/_rels/slide27.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oleObject" Target="../embeddings/oleObject2.bin"/><Relationship Id="rId1" Type="http://schemas.openxmlformats.org/officeDocument/2006/relationships/slideLayout" Target="../slideLayouts/slideLayout12.xml"/><Relationship Id="rId6" Type="http://schemas.openxmlformats.org/officeDocument/2006/relationships/image" Target="../media/image45.jpeg"/><Relationship Id="rId5" Type="http://schemas.openxmlformats.org/officeDocument/2006/relationships/image" Target="../media/image44.png"/><Relationship Id="rId4" Type="http://schemas.openxmlformats.org/officeDocument/2006/relationships/image" Target="../media/image43.jpeg"/></Relationships>
</file>

<file path=ppt/slides/_rels/slide28.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46.jpe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8" Type="http://schemas.openxmlformats.org/officeDocument/2006/relationships/image" Target="../media/image57.png"/><Relationship Id="rId3" Type="http://schemas.openxmlformats.org/officeDocument/2006/relationships/image" Target="../media/image52.png"/><Relationship Id="rId7" Type="http://schemas.openxmlformats.org/officeDocument/2006/relationships/image" Target="../media/image56.png"/><Relationship Id="rId2" Type="http://schemas.openxmlformats.org/officeDocument/2006/relationships/image" Target="../media/image51.png"/><Relationship Id="rId1" Type="http://schemas.openxmlformats.org/officeDocument/2006/relationships/slideLayout" Target="../slideLayouts/slideLayout6.xml"/><Relationship Id="rId6" Type="http://schemas.openxmlformats.org/officeDocument/2006/relationships/image" Target="../media/image55.png"/><Relationship Id="rId5" Type="http://schemas.openxmlformats.org/officeDocument/2006/relationships/image" Target="../media/image54.png"/><Relationship Id="rId10" Type="http://schemas.openxmlformats.org/officeDocument/2006/relationships/image" Target="../media/image59.png"/><Relationship Id="rId4" Type="http://schemas.openxmlformats.org/officeDocument/2006/relationships/image" Target="../media/image53.png"/><Relationship Id="rId9" Type="http://schemas.openxmlformats.org/officeDocument/2006/relationships/image" Target="../media/image58.png"/></Relationships>
</file>

<file path=ppt/slides/_rels/slide34.xml.rels><?xml version="1.0" encoding="UTF-8" standalone="yes"?>
<Relationships xmlns="http://schemas.openxmlformats.org/package/2006/relationships"><Relationship Id="rId3" Type="http://schemas.openxmlformats.org/officeDocument/2006/relationships/image" Target="../media/image61.gif"/><Relationship Id="rId2" Type="http://schemas.openxmlformats.org/officeDocument/2006/relationships/image" Target="../media/image60.gif"/><Relationship Id="rId1" Type="http://schemas.openxmlformats.org/officeDocument/2006/relationships/slideLayout" Target="../slideLayouts/slideLayout2.xml"/><Relationship Id="rId4" Type="http://schemas.openxmlformats.org/officeDocument/2006/relationships/hyperlink" Target="https://www.pbs.org/wgbh/nova/lasalle/buoyancy.html" TargetMode="External"/></Relationships>
</file>

<file path=ppt/slides/_rels/slide35.xml.rels><?xml version="1.0" encoding="UTF-8" standalone="yes"?>
<Relationships xmlns="http://schemas.openxmlformats.org/package/2006/relationships"><Relationship Id="rId2" Type="http://schemas.openxmlformats.org/officeDocument/2006/relationships/image" Target="../media/image63.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541.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61.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600.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64.png"/><Relationship Id="rId1" Type="http://schemas.openxmlformats.org/officeDocument/2006/relationships/slideLayout" Target="../slideLayouts/slideLayout4.xml"/></Relationships>
</file>

<file path=ppt/slides/_rels/slide45.xml.rels><?xml version="1.0" encoding="UTF-8" standalone="yes"?>
<Relationships xmlns="http://schemas.openxmlformats.org/package/2006/relationships"><Relationship Id="rId2" Type="http://schemas.openxmlformats.org/officeDocument/2006/relationships/image" Target="../media/image70.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image" Target="../media/image65.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68.png"/><Relationship Id="rId2" Type="http://schemas.openxmlformats.org/officeDocument/2006/relationships/image" Target="../media/image67.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69.png"/><Relationship Id="rId1" Type="http://schemas.openxmlformats.org/officeDocument/2006/relationships/slideLayout" Target="../slideLayouts/slideLayout14.xml"/></Relationships>
</file>

<file path=ppt/slides/_rels/slide50.xml.rels><?xml version="1.0" encoding="UTF-8" standalone="yes"?>
<Relationships xmlns="http://schemas.openxmlformats.org/package/2006/relationships"><Relationship Id="rId3" Type="http://schemas.openxmlformats.org/officeDocument/2006/relationships/image" Target="../media/image71.png"/><Relationship Id="rId2" Type="http://schemas.openxmlformats.org/officeDocument/2006/relationships/hyperlink" Target="https://www.youtube.com/watch?v=GUfnDbI_iaQ" TargetMode="External"/><Relationship Id="rId1" Type="http://schemas.openxmlformats.org/officeDocument/2006/relationships/slideLayout" Target="../slideLayouts/slideLayout14.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170.pn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72.png"/><Relationship Id="rId1" Type="http://schemas.openxmlformats.org/officeDocument/2006/relationships/slideLayout" Target="../slideLayouts/slideLayout4.xml"/></Relationships>
</file>

<file path=ppt/slides/_rels/slide54.xml.rels><?xml version="1.0" encoding="UTF-8" standalone="yes"?>
<Relationships xmlns="http://schemas.openxmlformats.org/package/2006/relationships"><Relationship Id="rId2" Type="http://schemas.openxmlformats.org/officeDocument/2006/relationships/image" Target="../media/image190.pn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image" Target="../media/image210.png"/><Relationship Id="rId2" Type="http://schemas.openxmlformats.org/officeDocument/2006/relationships/image" Target="../media/image73.png"/><Relationship Id="rId1" Type="http://schemas.openxmlformats.org/officeDocument/2006/relationships/slideLayout" Target="../slideLayouts/slideLayout4.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220.pn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75.pn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image" Target="../media/image250.pn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image" Target="../media/image74.png"/><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3" Type="http://schemas.openxmlformats.org/officeDocument/2006/relationships/image" Target="../media/image77.png"/><Relationship Id="rId2" Type="http://schemas.openxmlformats.org/officeDocument/2006/relationships/image" Target="../media/image76.png"/><Relationship Id="rId1" Type="http://schemas.openxmlformats.org/officeDocument/2006/relationships/slideLayout" Target="../slideLayouts/slideLayout4.xml"/></Relationships>
</file>

<file path=ppt/slides/_rels/slide63.xml.rels><?xml version="1.0" encoding="UTF-8" standalone="yes"?>
<Relationships xmlns="http://schemas.openxmlformats.org/package/2006/relationships"><Relationship Id="rId3" Type="http://schemas.openxmlformats.org/officeDocument/2006/relationships/image" Target="../media/image79.png"/><Relationship Id="rId2" Type="http://schemas.openxmlformats.org/officeDocument/2006/relationships/image" Target="../media/image78.png"/><Relationship Id="rId1" Type="http://schemas.openxmlformats.org/officeDocument/2006/relationships/slideLayout" Target="../slideLayouts/slideLayout2.xml"/><Relationship Id="rId5" Type="http://schemas.openxmlformats.org/officeDocument/2006/relationships/image" Target="../media/image81.jpg"/><Relationship Id="rId4" Type="http://schemas.openxmlformats.org/officeDocument/2006/relationships/image" Target="../media/image80.png"/></Relationships>
</file>

<file path=ppt/slides/_rels/slide64.xml.rels><?xml version="1.0" encoding="UTF-8" standalone="yes"?>
<Relationships xmlns="http://schemas.openxmlformats.org/package/2006/relationships"><Relationship Id="rId3" Type="http://schemas.openxmlformats.org/officeDocument/2006/relationships/image" Target="../media/image78.png"/><Relationship Id="rId2" Type="http://schemas.openxmlformats.org/officeDocument/2006/relationships/image" Target="../media/image82.png"/><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image" Target="../media/image83.png"/><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3" Type="http://schemas.openxmlformats.org/officeDocument/2006/relationships/hyperlink" Target="http://laenfermeraenatencionprimaria.blogspot.com/2016/11/bienvenidos-al-blog-enfermero.html" TargetMode="External"/><Relationship Id="rId2" Type="http://schemas.openxmlformats.org/officeDocument/2006/relationships/image" Target="../media/image84.jpg"/><Relationship Id="rId1" Type="http://schemas.openxmlformats.org/officeDocument/2006/relationships/slideLayout" Target="../slideLayouts/slideLayout1.xml"/><Relationship Id="rId4" Type="http://schemas.openxmlformats.org/officeDocument/2006/relationships/hyperlink" Target="https://creativecommons.org/licenses/by-nc/3.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2" name="Rectangle 15">
            <a:extLst>
              <a:ext uri="{FF2B5EF4-FFF2-40B4-BE49-F238E27FC236}">
                <a16:creationId xmlns:a16="http://schemas.microsoft.com/office/drawing/2014/main" id="{33E93247-6229-44AB-A550-739E971E69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3" name="Straight Connector 17">
            <a:extLst>
              <a:ext uri="{FF2B5EF4-FFF2-40B4-BE49-F238E27FC236}">
                <a16:creationId xmlns:a16="http://schemas.microsoft.com/office/drawing/2014/main" id="{EE2E603F-4A95-4FE8-BB06-211DFD75DBE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723900"/>
            <a:ext cx="49149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4" name="Straight Connector 19">
            <a:extLst>
              <a:ext uri="{FF2B5EF4-FFF2-40B4-BE49-F238E27FC236}">
                <a16:creationId xmlns:a16="http://schemas.microsoft.com/office/drawing/2014/main" id="{D7CC41EB-2D81-4303-9171-6401B388BA3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6134100"/>
            <a:ext cx="49149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pic>
        <p:nvPicPr>
          <p:cNvPr id="4" name="Picture 3" descr="Lápices y libros coloridos">
            <a:extLst>
              <a:ext uri="{FF2B5EF4-FFF2-40B4-BE49-F238E27FC236}">
                <a16:creationId xmlns:a16="http://schemas.microsoft.com/office/drawing/2014/main" id="{72801FC3-BC5C-397F-EF7C-5DF1E51A5F27}"/>
              </a:ext>
            </a:extLst>
          </p:cNvPr>
          <p:cNvPicPr>
            <a:picLocks noChangeAspect="1"/>
          </p:cNvPicPr>
          <p:nvPr/>
        </p:nvPicPr>
        <p:blipFill rotWithShape="1">
          <a:blip r:embed="rId2"/>
          <a:srcRect l="37194" r="7346" b="2"/>
          <a:stretch/>
        </p:blipFill>
        <p:spPr>
          <a:xfrm>
            <a:off x="6515100" y="10"/>
            <a:ext cx="5676900" cy="6857990"/>
          </a:xfrm>
          <a:prstGeom prst="rect">
            <a:avLst/>
          </a:prstGeom>
        </p:spPr>
      </p:pic>
      <p:sp>
        <p:nvSpPr>
          <p:cNvPr id="2" name="Título 1">
            <a:extLst>
              <a:ext uri="{FF2B5EF4-FFF2-40B4-BE49-F238E27FC236}">
                <a16:creationId xmlns:a16="http://schemas.microsoft.com/office/drawing/2014/main" id="{0B978D02-CC3A-1743-BDB1-9FDB9E25D903}"/>
              </a:ext>
            </a:extLst>
          </p:cNvPr>
          <p:cNvSpPr>
            <a:spLocks noGrp="1"/>
          </p:cNvSpPr>
          <p:nvPr>
            <p:ph type="ctrTitle"/>
          </p:nvPr>
        </p:nvSpPr>
        <p:spPr>
          <a:xfrm>
            <a:off x="703400" y="871758"/>
            <a:ext cx="5227171" cy="3871143"/>
          </a:xfrm>
        </p:spPr>
        <p:txBody>
          <a:bodyPr>
            <a:normAutofit/>
          </a:bodyPr>
          <a:lstStyle/>
          <a:p>
            <a:r>
              <a:rPr lang="es-CL" dirty="0"/>
              <a:t>UT 1</a:t>
            </a:r>
            <a:br>
              <a:rPr lang="es-CL" dirty="0"/>
            </a:br>
            <a:r>
              <a:rPr lang="es-CL" dirty="0"/>
              <a:t>Fundamentos de Estabilidad</a:t>
            </a:r>
            <a:br>
              <a:rPr lang="es-CL" dirty="0"/>
            </a:br>
            <a:endParaRPr lang="es-CL" dirty="0"/>
          </a:p>
        </p:txBody>
      </p:sp>
      <p:sp>
        <p:nvSpPr>
          <p:cNvPr id="3" name="Subtítulo 2">
            <a:extLst>
              <a:ext uri="{FF2B5EF4-FFF2-40B4-BE49-F238E27FC236}">
                <a16:creationId xmlns:a16="http://schemas.microsoft.com/office/drawing/2014/main" id="{4368DF09-BF44-DF12-C596-5D177FAD1449}"/>
              </a:ext>
            </a:extLst>
          </p:cNvPr>
          <p:cNvSpPr>
            <a:spLocks noGrp="1"/>
          </p:cNvSpPr>
          <p:nvPr>
            <p:ph type="subTitle" idx="1"/>
          </p:nvPr>
        </p:nvSpPr>
        <p:spPr>
          <a:xfrm>
            <a:off x="721688" y="4374575"/>
            <a:ext cx="4857857" cy="1416626"/>
          </a:xfrm>
        </p:spPr>
        <p:txBody>
          <a:bodyPr>
            <a:normAutofit fontScale="77500" lnSpcReduction="20000"/>
          </a:bodyPr>
          <a:lstStyle/>
          <a:p>
            <a:pPr>
              <a:lnSpc>
                <a:spcPct val="100000"/>
              </a:lnSpc>
            </a:pPr>
            <a:r>
              <a:rPr lang="es-CL" sz="1700" dirty="0"/>
              <a:t>Catedra de Sistemas de Ingeniería</a:t>
            </a:r>
          </a:p>
          <a:p>
            <a:pPr>
              <a:lnSpc>
                <a:spcPct val="100000"/>
              </a:lnSpc>
            </a:pPr>
            <a:r>
              <a:rPr lang="es-CL" sz="1700" dirty="0"/>
              <a:t>Profesores:</a:t>
            </a:r>
          </a:p>
          <a:p>
            <a:pPr>
              <a:lnSpc>
                <a:spcPct val="100000"/>
              </a:lnSpc>
            </a:pPr>
            <a:r>
              <a:rPr lang="es-CL" sz="1700" dirty="0"/>
              <a:t>CC Sr. Matías Fisher Silva (3C)</a:t>
            </a:r>
          </a:p>
          <a:p>
            <a:pPr>
              <a:lnSpc>
                <a:spcPct val="100000"/>
              </a:lnSpc>
            </a:pPr>
            <a:r>
              <a:rPr lang="es-CL" sz="1700" dirty="0"/>
              <a:t>PC Alberto García Covacevich (3A y 3B)</a:t>
            </a:r>
          </a:p>
          <a:p>
            <a:pPr>
              <a:lnSpc>
                <a:spcPct val="100000"/>
              </a:lnSpc>
            </a:pPr>
            <a:r>
              <a:rPr lang="es-CL" sz="1700" dirty="0"/>
              <a:t>Tercer Año Ejecutivo Escuela Naval  - Primer semestre 2026</a:t>
            </a:r>
          </a:p>
        </p:txBody>
      </p:sp>
      <p:sp>
        <p:nvSpPr>
          <p:cNvPr id="5" name="Marcador de fecha 4">
            <a:extLst>
              <a:ext uri="{FF2B5EF4-FFF2-40B4-BE49-F238E27FC236}">
                <a16:creationId xmlns:a16="http://schemas.microsoft.com/office/drawing/2014/main" id="{B45B3BD4-D814-E25F-D982-C4F6DD1091D4}"/>
              </a:ext>
            </a:extLst>
          </p:cNvPr>
          <p:cNvSpPr>
            <a:spLocks noGrp="1"/>
          </p:cNvSpPr>
          <p:nvPr>
            <p:ph type="dt" sz="half" idx="10"/>
          </p:nvPr>
        </p:nvSpPr>
        <p:spPr>
          <a:xfrm>
            <a:off x="8369448" y="6356350"/>
            <a:ext cx="2592594" cy="365125"/>
          </a:xfrm>
        </p:spPr>
        <p:txBody>
          <a:bodyPr>
            <a:normAutofit/>
          </a:bodyPr>
          <a:lstStyle/>
          <a:p>
            <a:pPr>
              <a:spcAft>
                <a:spcPts val="600"/>
              </a:spcAft>
            </a:pPr>
            <a:fld id="{68407D1F-87F5-4A51-94C1-F63779ACB276}" type="datetime1">
              <a:rPr lang="es-CL" smtClean="0">
                <a:solidFill>
                  <a:srgbClr val="FFFFFF"/>
                </a:solidFill>
              </a:rPr>
              <a:t>08-02-2026</a:t>
            </a:fld>
            <a:endParaRPr lang="en-US">
              <a:solidFill>
                <a:srgbClr val="FFFFFF"/>
              </a:solidFill>
            </a:endParaRPr>
          </a:p>
        </p:txBody>
      </p:sp>
      <p:sp>
        <p:nvSpPr>
          <p:cNvPr id="6" name="Marcador de pie de página 5">
            <a:extLst>
              <a:ext uri="{FF2B5EF4-FFF2-40B4-BE49-F238E27FC236}">
                <a16:creationId xmlns:a16="http://schemas.microsoft.com/office/drawing/2014/main" id="{51E3FF6B-B06F-B50C-741F-62E09566CDDD}"/>
              </a:ext>
            </a:extLst>
          </p:cNvPr>
          <p:cNvSpPr>
            <a:spLocks noGrp="1"/>
          </p:cNvSpPr>
          <p:nvPr>
            <p:ph type="ftr" sz="quarter" idx="11"/>
          </p:nvPr>
        </p:nvSpPr>
        <p:spPr>
          <a:xfrm>
            <a:off x="715383" y="6356350"/>
            <a:ext cx="4539727" cy="365125"/>
          </a:xfrm>
        </p:spPr>
        <p:txBody>
          <a:bodyPr>
            <a:normAutofit/>
          </a:bodyPr>
          <a:lstStyle/>
          <a:p>
            <a:pPr>
              <a:spcAft>
                <a:spcPts val="600"/>
              </a:spcAft>
            </a:pPr>
            <a:r>
              <a:rPr lang="en-US"/>
              <a:t>Fundamentos de Estabildad UT 1</a:t>
            </a:r>
          </a:p>
        </p:txBody>
      </p:sp>
      <p:sp>
        <p:nvSpPr>
          <p:cNvPr id="7" name="Marcador de número de diapositiva 6">
            <a:extLst>
              <a:ext uri="{FF2B5EF4-FFF2-40B4-BE49-F238E27FC236}">
                <a16:creationId xmlns:a16="http://schemas.microsoft.com/office/drawing/2014/main" id="{49770AA0-5F23-9834-F57E-B7BAFFC8836A}"/>
              </a:ext>
            </a:extLst>
          </p:cNvPr>
          <p:cNvSpPr>
            <a:spLocks noGrp="1"/>
          </p:cNvSpPr>
          <p:nvPr>
            <p:ph type="sldNum" sz="quarter" idx="12"/>
          </p:nvPr>
        </p:nvSpPr>
        <p:spPr>
          <a:xfrm>
            <a:off x="10919012" y="6356350"/>
            <a:ext cx="672354" cy="365125"/>
          </a:xfrm>
        </p:spPr>
        <p:txBody>
          <a:bodyPr>
            <a:normAutofit/>
          </a:bodyPr>
          <a:lstStyle/>
          <a:p>
            <a:pPr>
              <a:lnSpc>
                <a:spcPct val="90000"/>
              </a:lnSpc>
              <a:spcAft>
                <a:spcPts val="600"/>
              </a:spcAft>
            </a:pPr>
            <a:fld id="{87E7843D-FF13-4365-9478-9625B70A2705}" type="slidenum">
              <a:rPr lang="en-US">
                <a:solidFill>
                  <a:srgbClr val="FFFFFF"/>
                </a:solidFill>
              </a:rPr>
              <a:pPr>
                <a:lnSpc>
                  <a:spcPct val="90000"/>
                </a:lnSpc>
                <a:spcAft>
                  <a:spcPts val="600"/>
                </a:spcAft>
              </a:pPr>
              <a:t>1</a:t>
            </a:fld>
            <a:endParaRPr lang="en-US">
              <a:solidFill>
                <a:srgbClr val="FFFFFF"/>
              </a:solidFill>
            </a:endParaRPr>
          </a:p>
        </p:txBody>
      </p:sp>
    </p:spTree>
    <p:extLst>
      <p:ext uri="{BB962C8B-B14F-4D97-AF65-F5344CB8AC3E}">
        <p14:creationId xmlns:p14="http://schemas.microsoft.com/office/powerpoint/2010/main" val="191561260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5" name="Straight Connector 14">
            <a:extLst>
              <a:ext uri="{FF2B5EF4-FFF2-40B4-BE49-F238E27FC236}">
                <a16:creationId xmlns:a16="http://schemas.microsoft.com/office/drawing/2014/main" id="{F64F9B95-9045-48D2-B9F3-2927E98F54A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723900"/>
            <a:ext cx="105918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085AA86F-6A4D-4BCB-A045-D992CDC2959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6142781"/>
            <a:ext cx="105918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useBgFill="1">
        <p:nvSpPr>
          <p:cNvPr id="19" name="Rectangle 18">
            <a:extLst>
              <a:ext uri="{FF2B5EF4-FFF2-40B4-BE49-F238E27FC236}">
                <a16:creationId xmlns:a16="http://schemas.microsoft.com/office/drawing/2014/main" id="{33E93247-6229-44AB-A550-739E971E69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Marcador de contenido 9" descr="Diagrama&#10;&#10;El contenido generado por IA puede ser incorrecto.">
            <a:extLst>
              <a:ext uri="{FF2B5EF4-FFF2-40B4-BE49-F238E27FC236}">
                <a16:creationId xmlns:a16="http://schemas.microsoft.com/office/drawing/2014/main" id="{7C7C7798-AF15-FBE5-17BC-81631994F921}"/>
              </a:ext>
            </a:extLst>
          </p:cNvPr>
          <p:cNvPicPr>
            <a:picLocks noGrp="1" noChangeAspect="1"/>
          </p:cNvPicPr>
          <p:nvPr>
            <p:ph idx="1"/>
          </p:nvPr>
        </p:nvPicPr>
        <p:blipFill>
          <a:blip r:embed="rId2"/>
          <a:srcRect t="19576" b="1753"/>
          <a:stretch/>
        </p:blipFill>
        <p:spPr>
          <a:xfrm>
            <a:off x="20" y="10"/>
            <a:ext cx="12191980" cy="6857990"/>
          </a:xfrm>
          <a:prstGeom prst="rect">
            <a:avLst/>
          </a:prstGeom>
        </p:spPr>
      </p:pic>
      <p:sp>
        <p:nvSpPr>
          <p:cNvPr id="21" name="Rectangle 20">
            <a:extLst>
              <a:ext uri="{FF2B5EF4-FFF2-40B4-BE49-F238E27FC236}">
                <a16:creationId xmlns:a16="http://schemas.microsoft.com/office/drawing/2014/main" id="{6BB6B482-ACCA-4938-8AEA-49D525C172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46905" y="46904"/>
            <a:ext cx="6865150" cy="6771342"/>
          </a:xfrm>
          <a:prstGeom prst="rect">
            <a:avLst/>
          </a:prstGeom>
          <a:gradFill>
            <a:gsLst>
              <a:gs pos="42000">
                <a:srgbClr val="000000">
                  <a:alpha val="18000"/>
                </a:srgbClr>
              </a:gs>
              <a:gs pos="0">
                <a:srgbClr val="000000">
                  <a:alpha val="0"/>
                </a:srgbClr>
              </a:gs>
              <a:gs pos="100000">
                <a:srgbClr val="000000">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ítulo 1">
            <a:extLst>
              <a:ext uri="{FF2B5EF4-FFF2-40B4-BE49-F238E27FC236}">
                <a16:creationId xmlns:a16="http://schemas.microsoft.com/office/drawing/2014/main" id="{0F24DD8D-CBB3-0C74-86BF-2B379A47347B}"/>
              </a:ext>
            </a:extLst>
          </p:cNvPr>
          <p:cNvSpPr>
            <a:spLocks noGrp="1"/>
          </p:cNvSpPr>
          <p:nvPr>
            <p:ph type="title"/>
          </p:nvPr>
        </p:nvSpPr>
        <p:spPr>
          <a:xfrm>
            <a:off x="704088" y="871759"/>
            <a:ext cx="5067300" cy="3497042"/>
          </a:xfrm>
        </p:spPr>
        <p:txBody>
          <a:bodyPr vert="horz" lIns="91440" tIns="45720" rIns="91440" bIns="45720" rtlCol="0" anchor="t">
            <a:normAutofit/>
          </a:bodyPr>
          <a:lstStyle/>
          <a:p>
            <a:r>
              <a:rPr lang="en-US" sz="5400">
                <a:solidFill>
                  <a:srgbClr val="FFFFFF"/>
                </a:solidFill>
              </a:rPr>
              <a:t>El buque y sus dimensiones</a:t>
            </a:r>
          </a:p>
        </p:txBody>
      </p:sp>
      <p:sp>
        <p:nvSpPr>
          <p:cNvPr id="4" name="Marcador de fecha 3">
            <a:extLst>
              <a:ext uri="{FF2B5EF4-FFF2-40B4-BE49-F238E27FC236}">
                <a16:creationId xmlns:a16="http://schemas.microsoft.com/office/drawing/2014/main" id="{C28388DD-5216-A533-453C-0B1BD07096A2}"/>
              </a:ext>
            </a:extLst>
          </p:cNvPr>
          <p:cNvSpPr>
            <a:spLocks noGrp="1"/>
          </p:cNvSpPr>
          <p:nvPr>
            <p:ph type="dt" sz="half" idx="10"/>
          </p:nvPr>
        </p:nvSpPr>
        <p:spPr>
          <a:xfrm>
            <a:off x="8369448" y="6356350"/>
            <a:ext cx="2549564" cy="365125"/>
          </a:xfrm>
        </p:spPr>
        <p:txBody>
          <a:bodyPr vert="horz" lIns="91440" tIns="45720" rIns="91440" bIns="45720" rtlCol="0" anchor="ctr">
            <a:normAutofit/>
          </a:bodyPr>
          <a:lstStyle/>
          <a:p>
            <a:pPr>
              <a:spcAft>
                <a:spcPts val="600"/>
              </a:spcAft>
            </a:pPr>
            <a:fld id="{DD4747FA-31CF-4B8C-BF70-B61930B68A94}" type="datetime1">
              <a:rPr lang="es-CL" smtClean="0">
                <a:solidFill>
                  <a:srgbClr val="FFFFFF"/>
                </a:solidFill>
              </a:rPr>
              <a:t>08-02-2026</a:t>
            </a:fld>
            <a:endParaRPr lang="en-US">
              <a:solidFill>
                <a:srgbClr val="FFFFFF"/>
              </a:solidFill>
            </a:endParaRPr>
          </a:p>
        </p:txBody>
      </p:sp>
      <p:sp>
        <p:nvSpPr>
          <p:cNvPr id="5" name="Marcador de pie de página 4">
            <a:extLst>
              <a:ext uri="{FF2B5EF4-FFF2-40B4-BE49-F238E27FC236}">
                <a16:creationId xmlns:a16="http://schemas.microsoft.com/office/drawing/2014/main" id="{A309D539-F176-AA5F-488E-8E0AEA5A7931}"/>
              </a:ext>
            </a:extLst>
          </p:cNvPr>
          <p:cNvSpPr>
            <a:spLocks noGrp="1"/>
          </p:cNvSpPr>
          <p:nvPr>
            <p:ph type="ftr" sz="quarter" idx="11"/>
          </p:nvPr>
        </p:nvSpPr>
        <p:spPr>
          <a:xfrm>
            <a:off x="704088" y="6356350"/>
            <a:ext cx="4539727" cy="365125"/>
          </a:xfrm>
        </p:spPr>
        <p:txBody>
          <a:bodyPr vert="horz" lIns="91440" tIns="45720" rIns="91440" bIns="45720" rtlCol="0" anchor="ctr">
            <a:normAutofit/>
          </a:bodyPr>
          <a:lstStyle/>
          <a:p>
            <a:pPr>
              <a:spcAft>
                <a:spcPts val="600"/>
              </a:spcAft>
            </a:pPr>
            <a:r>
              <a:rPr lang="en-US" kern="1200">
                <a:solidFill>
                  <a:srgbClr val="FFFFFF"/>
                </a:solidFill>
                <a:latin typeface="+mj-lt"/>
                <a:ea typeface="+mn-ea"/>
                <a:cs typeface="+mn-cs"/>
              </a:rPr>
              <a:t>Fundamentos de Estabildad UT 1</a:t>
            </a:r>
          </a:p>
        </p:txBody>
      </p:sp>
      <p:sp>
        <p:nvSpPr>
          <p:cNvPr id="6" name="Marcador de número de diapositiva 5">
            <a:extLst>
              <a:ext uri="{FF2B5EF4-FFF2-40B4-BE49-F238E27FC236}">
                <a16:creationId xmlns:a16="http://schemas.microsoft.com/office/drawing/2014/main" id="{B770984B-83E4-40D3-C2FE-14059F78AE5F}"/>
              </a:ext>
            </a:extLst>
          </p:cNvPr>
          <p:cNvSpPr>
            <a:spLocks noGrp="1"/>
          </p:cNvSpPr>
          <p:nvPr>
            <p:ph type="sldNum" sz="quarter" idx="12"/>
          </p:nvPr>
        </p:nvSpPr>
        <p:spPr>
          <a:xfrm>
            <a:off x="10919012" y="6356350"/>
            <a:ext cx="672354" cy="365125"/>
          </a:xfrm>
        </p:spPr>
        <p:txBody>
          <a:bodyPr vert="horz" lIns="91440" tIns="45720" rIns="91440" bIns="45720" rtlCol="0" anchor="ctr">
            <a:normAutofit/>
          </a:bodyPr>
          <a:lstStyle/>
          <a:p>
            <a:pPr>
              <a:lnSpc>
                <a:spcPct val="90000"/>
              </a:lnSpc>
              <a:spcAft>
                <a:spcPts val="600"/>
              </a:spcAft>
            </a:pPr>
            <a:fld id="{87E7843D-FF13-4365-9478-9625B70A2705}" type="slidenum">
              <a:rPr lang="en-US">
                <a:solidFill>
                  <a:srgbClr val="FFFFFF"/>
                </a:solidFill>
              </a:rPr>
              <a:pPr>
                <a:lnSpc>
                  <a:spcPct val="90000"/>
                </a:lnSpc>
                <a:spcAft>
                  <a:spcPts val="600"/>
                </a:spcAft>
              </a:pPr>
              <a:t>2</a:t>
            </a:fld>
            <a:endParaRPr lang="en-US">
              <a:solidFill>
                <a:srgbClr val="FFFFFF"/>
              </a:solidFill>
            </a:endParaRPr>
          </a:p>
        </p:txBody>
      </p:sp>
      <p:cxnSp>
        <p:nvCxnSpPr>
          <p:cNvPr id="23" name="Straight Connector 22">
            <a:extLst>
              <a:ext uri="{FF2B5EF4-FFF2-40B4-BE49-F238E27FC236}">
                <a16:creationId xmlns:a16="http://schemas.microsoft.com/office/drawing/2014/main" id="{EE2E603F-4A95-4FE8-BB06-211DFD75DBE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723900"/>
            <a:ext cx="1638300" cy="0"/>
          </a:xfrm>
          <a:prstGeom prst="line">
            <a:avLst/>
          </a:prstGeom>
          <a:ln w="44450">
            <a:solidFill>
              <a:srgbClr val="FFFFFF"/>
            </a:solidFill>
          </a:ln>
          <a:effectLst>
            <a:outerShdw blurRad="50800" dist="38100" dir="2700000" algn="tl" rotWithShape="0">
              <a:prstClr val="black">
                <a:alpha val="13000"/>
              </a:prstClr>
            </a:outerShdw>
          </a:effectLst>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89039914"/>
      </p:ext>
    </p:extLst>
  </p:cSld>
  <p:clrMapOvr>
    <a:overrideClrMapping bg1="dk1" tx1="lt1" bg2="dk2" tx2="lt2" accent1="accent1" accent2="accent2" accent3="accent3" accent4="accent4" accent5="accent5" accent6="accent6" hlink="hlink" folHlink="folHlink"/>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6" name="Rectangle 40">
            <a:extLst>
              <a:ext uri="{FF2B5EF4-FFF2-40B4-BE49-F238E27FC236}">
                <a16:creationId xmlns:a16="http://schemas.microsoft.com/office/drawing/2014/main" id="{E49D7415-2F11-44C2-B6AA-13A25B6814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ítulo 1">
            <a:extLst>
              <a:ext uri="{FF2B5EF4-FFF2-40B4-BE49-F238E27FC236}">
                <a16:creationId xmlns:a16="http://schemas.microsoft.com/office/drawing/2014/main" id="{0909AE25-ED9D-98A4-A3C8-10A3BF382151}"/>
              </a:ext>
            </a:extLst>
          </p:cNvPr>
          <p:cNvSpPr>
            <a:spLocks noGrp="1"/>
          </p:cNvSpPr>
          <p:nvPr>
            <p:ph type="title"/>
          </p:nvPr>
        </p:nvSpPr>
        <p:spPr>
          <a:xfrm>
            <a:off x="704088" y="914400"/>
            <a:ext cx="4041648" cy="1928741"/>
          </a:xfrm>
        </p:spPr>
        <p:txBody>
          <a:bodyPr>
            <a:normAutofit/>
          </a:bodyPr>
          <a:lstStyle/>
          <a:p>
            <a:r>
              <a:rPr lang="es-CL" sz="3700"/>
              <a:t>Características de un buque</a:t>
            </a:r>
          </a:p>
        </p:txBody>
      </p:sp>
      <p:sp>
        <p:nvSpPr>
          <p:cNvPr id="33" name="Marcador de contenido 2">
            <a:extLst>
              <a:ext uri="{FF2B5EF4-FFF2-40B4-BE49-F238E27FC236}">
                <a16:creationId xmlns:a16="http://schemas.microsoft.com/office/drawing/2014/main" id="{040E790F-8365-737A-5767-83194C5C578B}"/>
              </a:ext>
            </a:extLst>
          </p:cNvPr>
          <p:cNvSpPr>
            <a:spLocks noGrp="1"/>
          </p:cNvSpPr>
          <p:nvPr>
            <p:ph idx="1"/>
          </p:nvPr>
        </p:nvSpPr>
        <p:spPr>
          <a:xfrm>
            <a:off x="5330952" y="968377"/>
            <a:ext cx="6144768" cy="5010912"/>
          </a:xfrm>
        </p:spPr>
        <p:txBody>
          <a:bodyPr>
            <a:normAutofit/>
          </a:bodyPr>
          <a:lstStyle/>
          <a:p>
            <a:r>
              <a:rPr lang="es-CL" dirty="0"/>
              <a:t>Los buques son las estructuras marinas más impresionantes y complejas construidos por el hombre. Su estructura y diseño les permite navegar en forma segura por el mar y cumplir con sus roles de diseño.</a:t>
            </a:r>
          </a:p>
          <a:p>
            <a:r>
              <a:rPr lang="es-CL" dirty="0"/>
              <a:t>Debe cumplir con las siguientes características, independientemente de la labor que realice:</a:t>
            </a:r>
          </a:p>
          <a:p>
            <a:pPr lvl="1"/>
            <a:r>
              <a:rPr lang="es-CL" dirty="0"/>
              <a:t>Resistencia.</a:t>
            </a:r>
          </a:p>
          <a:p>
            <a:pPr lvl="1"/>
            <a:r>
              <a:rPr lang="es-CL" dirty="0"/>
              <a:t>Flotabilidad.</a:t>
            </a:r>
          </a:p>
          <a:p>
            <a:pPr lvl="1"/>
            <a:r>
              <a:rPr lang="es-CL" dirty="0"/>
              <a:t>Estanqueidad.</a:t>
            </a:r>
          </a:p>
          <a:p>
            <a:pPr lvl="1"/>
            <a:r>
              <a:rPr lang="es-CL" dirty="0"/>
              <a:t>Estabilidad.</a:t>
            </a:r>
          </a:p>
          <a:p>
            <a:pPr lvl="1"/>
            <a:r>
              <a:rPr lang="es-CL" dirty="0"/>
              <a:t>Navegabilidad.</a:t>
            </a:r>
          </a:p>
          <a:p>
            <a:pPr lvl="1"/>
            <a:endParaRPr lang="es-CL" dirty="0"/>
          </a:p>
          <a:p>
            <a:pPr lvl="1"/>
            <a:endParaRPr lang="es-CL" dirty="0"/>
          </a:p>
        </p:txBody>
      </p:sp>
      <p:sp>
        <p:nvSpPr>
          <p:cNvPr id="4" name="Marcador de fecha 3">
            <a:extLst>
              <a:ext uri="{FF2B5EF4-FFF2-40B4-BE49-F238E27FC236}">
                <a16:creationId xmlns:a16="http://schemas.microsoft.com/office/drawing/2014/main" id="{C625A5BD-4232-83D3-B32E-23ADE6C08EB3}"/>
              </a:ext>
            </a:extLst>
          </p:cNvPr>
          <p:cNvSpPr>
            <a:spLocks noGrp="1"/>
          </p:cNvSpPr>
          <p:nvPr>
            <p:ph type="dt" sz="half" idx="10"/>
          </p:nvPr>
        </p:nvSpPr>
        <p:spPr>
          <a:xfrm>
            <a:off x="8369448" y="6356350"/>
            <a:ext cx="2549564" cy="365125"/>
          </a:xfrm>
        </p:spPr>
        <p:txBody>
          <a:bodyPr>
            <a:normAutofit/>
          </a:bodyPr>
          <a:lstStyle/>
          <a:p>
            <a:pPr>
              <a:spcAft>
                <a:spcPts val="600"/>
              </a:spcAft>
            </a:pPr>
            <a:fld id="{6235CE56-E8E0-4F2A-BD23-10F6ACD877EF}" type="datetime1">
              <a:rPr lang="es-CL" smtClean="0"/>
              <a:t>08-02-2026</a:t>
            </a:fld>
            <a:endParaRPr lang="en-US"/>
          </a:p>
        </p:txBody>
      </p:sp>
      <p:sp>
        <p:nvSpPr>
          <p:cNvPr id="5" name="Marcador de pie de página 4">
            <a:extLst>
              <a:ext uri="{FF2B5EF4-FFF2-40B4-BE49-F238E27FC236}">
                <a16:creationId xmlns:a16="http://schemas.microsoft.com/office/drawing/2014/main" id="{064277AC-468D-B3C3-97A7-3E791927A503}"/>
              </a:ext>
            </a:extLst>
          </p:cNvPr>
          <p:cNvSpPr>
            <a:spLocks noGrp="1"/>
          </p:cNvSpPr>
          <p:nvPr>
            <p:ph type="ftr" sz="quarter" idx="11"/>
          </p:nvPr>
        </p:nvSpPr>
        <p:spPr>
          <a:xfrm>
            <a:off x="704088" y="6356350"/>
            <a:ext cx="4539727" cy="365125"/>
          </a:xfrm>
        </p:spPr>
        <p:txBody>
          <a:bodyPr>
            <a:normAutofit/>
          </a:bodyPr>
          <a:lstStyle/>
          <a:p>
            <a:pPr>
              <a:spcAft>
                <a:spcPts val="600"/>
              </a:spcAft>
            </a:pPr>
            <a:r>
              <a:rPr lang="en-US"/>
              <a:t>Fundamentos de Estabildad UT 1</a:t>
            </a:r>
          </a:p>
        </p:txBody>
      </p:sp>
      <p:sp>
        <p:nvSpPr>
          <p:cNvPr id="6" name="Marcador de número de diapositiva 5">
            <a:extLst>
              <a:ext uri="{FF2B5EF4-FFF2-40B4-BE49-F238E27FC236}">
                <a16:creationId xmlns:a16="http://schemas.microsoft.com/office/drawing/2014/main" id="{731996C3-7E5D-2B67-27DB-CF27E29C1EEF}"/>
              </a:ext>
            </a:extLst>
          </p:cNvPr>
          <p:cNvSpPr>
            <a:spLocks noGrp="1"/>
          </p:cNvSpPr>
          <p:nvPr>
            <p:ph type="sldNum" sz="quarter" idx="12"/>
          </p:nvPr>
        </p:nvSpPr>
        <p:spPr>
          <a:xfrm>
            <a:off x="10919012" y="6356350"/>
            <a:ext cx="672354" cy="365125"/>
          </a:xfrm>
        </p:spPr>
        <p:txBody>
          <a:bodyPr>
            <a:normAutofit/>
          </a:bodyPr>
          <a:lstStyle/>
          <a:p>
            <a:pPr>
              <a:lnSpc>
                <a:spcPct val="90000"/>
              </a:lnSpc>
              <a:spcAft>
                <a:spcPts val="600"/>
              </a:spcAft>
            </a:pPr>
            <a:fld id="{87E7843D-FF13-4365-9478-9625B70A2705}" type="slidenum">
              <a:rPr lang="en-US" smtClean="0"/>
              <a:pPr>
                <a:lnSpc>
                  <a:spcPct val="90000"/>
                </a:lnSpc>
                <a:spcAft>
                  <a:spcPts val="600"/>
                </a:spcAft>
              </a:pPr>
              <a:t>3</a:t>
            </a:fld>
            <a:endParaRPr lang="en-US"/>
          </a:p>
        </p:txBody>
      </p:sp>
      <p:cxnSp>
        <p:nvCxnSpPr>
          <p:cNvPr id="47" name="Straight Connector 42">
            <a:extLst>
              <a:ext uri="{FF2B5EF4-FFF2-40B4-BE49-F238E27FC236}">
                <a16:creationId xmlns:a16="http://schemas.microsoft.com/office/drawing/2014/main" id="{D2E57F3D-33BE-4306-87E6-24576371951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4672" y="723900"/>
            <a:ext cx="10588752"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pic>
        <p:nvPicPr>
          <p:cNvPr id="9" name="Imagen 8" descr="Dibujo de un barco&#10;&#10;El contenido generado por IA puede ser incorrecto.">
            <a:extLst>
              <a:ext uri="{FF2B5EF4-FFF2-40B4-BE49-F238E27FC236}">
                <a16:creationId xmlns:a16="http://schemas.microsoft.com/office/drawing/2014/main" id="{8EFE7D4C-0411-7EBC-DE7B-C5534EB0EAEC}"/>
              </a:ext>
            </a:extLst>
          </p:cNvPr>
          <p:cNvPicPr>
            <a:picLocks noChangeAspect="1"/>
          </p:cNvPicPr>
          <p:nvPr/>
        </p:nvPicPr>
        <p:blipFill>
          <a:blip r:embed="rId2"/>
          <a:stretch>
            <a:fillRect/>
          </a:stretch>
        </p:blipFill>
        <p:spPr>
          <a:xfrm>
            <a:off x="801111" y="3572392"/>
            <a:ext cx="3941064" cy="2443459"/>
          </a:xfrm>
          <a:prstGeom prst="rect">
            <a:avLst/>
          </a:prstGeom>
        </p:spPr>
      </p:pic>
      <p:cxnSp>
        <p:nvCxnSpPr>
          <p:cNvPr id="45" name="Straight Connector 44">
            <a:extLst>
              <a:ext uri="{FF2B5EF4-FFF2-40B4-BE49-F238E27FC236}">
                <a16:creationId xmlns:a16="http://schemas.microsoft.com/office/drawing/2014/main" id="{8E0104E4-99BC-494F-8342-F250828E574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9065" y="6145599"/>
            <a:ext cx="10582835"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903922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mph" presetSubtype="0" fill="hold" nodeType="clickEffect">
                                  <p:stCondLst>
                                    <p:cond delay="0"/>
                                  </p:stCondLst>
                                  <p:childTnLst>
                                    <p:animScale>
                                      <p:cBhvr>
                                        <p:cTn id="6" dur="2000" fill="hold"/>
                                        <p:tgtEl>
                                          <p:spTgt spid="33">
                                            <p:txEl>
                                              <p:pRg st="5" end="5"/>
                                            </p:txEl>
                                          </p:spTgt>
                                        </p:tgtEl>
                                      </p:cBhvr>
                                      <p:by x="150000" y="150000"/>
                                    </p:animScale>
                                  </p:childTnLst>
                                </p:cTn>
                              </p:par>
                              <p:par>
                                <p:cTn id="7" presetID="6" presetClass="emph" presetSubtype="0" fill="hold" nodeType="withEffect">
                                  <p:stCondLst>
                                    <p:cond delay="0"/>
                                  </p:stCondLst>
                                  <p:childTnLst>
                                    <p:animScale>
                                      <p:cBhvr>
                                        <p:cTn id="8" dur="2000" fill="hold"/>
                                        <p:tgtEl>
                                          <p:spTgt spid="33">
                                            <p:txEl>
                                              <p:pRg st="3" end="3"/>
                                            </p:txEl>
                                          </p:spTgt>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Marcador de contenido"/>
          <p:cNvSpPr>
            <a:spLocks noGrp="1"/>
          </p:cNvSpPr>
          <p:nvPr>
            <p:ph idx="1"/>
          </p:nvPr>
        </p:nvSpPr>
        <p:spPr/>
        <p:txBody>
          <a:bodyPr>
            <a:normAutofit fontScale="62500" lnSpcReduction="20000"/>
          </a:bodyPr>
          <a:lstStyle/>
          <a:p>
            <a:r>
              <a:rPr lang="es-CL" dirty="0"/>
              <a:t>Son GRANDES estructuras</a:t>
            </a:r>
          </a:p>
          <a:p>
            <a:pPr lvl="1"/>
            <a:r>
              <a:rPr lang="es-CL" dirty="0"/>
              <a:t>El más grande tenía un desplazamiento máximo de más de medio un millón de toneladas, calaba casi 25 metros y no podía cruzar por canal de Suez ni el de Panamá.</a:t>
            </a:r>
          </a:p>
          <a:p>
            <a:pPr lvl="1"/>
            <a:r>
              <a:rPr lang="es-CL" dirty="0"/>
              <a:t>La flota MCS (</a:t>
            </a:r>
            <a:r>
              <a:rPr lang="en-GB" noProof="0" dirty="0"/>
              <a:t>Mediterranean Shipping Company</a:t>
            </a:r>
            <a:r>
              <a:rPr lang="es-CL" dirty="0"/>
              <a:t>) posee los portacontenedores más grandes del mundo (aprox. 300.000 ton.) </a:t>
            </a:r>
            <a:r>
              <a:rPr lang="es-CL" dirty="0" err="1"/>
              <a:t>ue</a:t>
            </a:r>
            <a:r>
              <a:rPr lang="es-CL" dirty="0"/>
              <a:t> pueden llevar hasta 24346 TEU  </a:t>
            </a:r>
          </a:p>
          <a:p>
            <a:r>
              <a:rPr lang="es-CL" dirty="0"/>
              <a:t>Tienen una forma tridimensional compleja.</a:t>
            </a:r>
          </a:p>
          <a:p>
            <a:pPr lvl="1"/>
            <a:r>
              <a:rPr lang="es-CL" dirty="0"/>
              <a:t>La forma está determinada por consideraciones de resistencia, potencia,  disposición interna y capacidad de carga.</a:t>
            </a:r>
          </a:p>
          <a:p>
            <a:r>
              <a:rPr lang="es-CL" dirty="0"/>
              <a:t>La estructura y su piel tienen funciones de soporte multipropósito.</a:t>
            </a:r>
          </a:p>
          <a:p>
            <a:pPr lvl="1"/>
            <a:r>
              <a:rPr lang="es-CL" dirty="0"/>
              <a:t>No solo mantienen el agua fuera del casco, sino que también subdividen el interior, actúan como un transporte de carga y mantienen la flotabilidad.</a:t>
            </a:r>
          </a:p>
          <a:p>
            <a:r>
              <a:rPr lang="es-CL" dirty="0"/>
              <a:t>Los buques están sometidos a una variedad de cargas dinámicas y aleatorias.</a:t>
            </a:r>
          </a:p>
          <a:p>
            <a:pPr lvl="1">
              <a:buSzPct val="68000"/>
            </a:pPr>
            <a:r>
              <a:rPr lang="es-CL" dirty="0"/>
              <a:t>Las cargas son dinámicas y aleatorias. Pueden variar desde vibraciones pequeñas hasta impactos de olas de grandes dimensiones en el casco. </a:t>
            </a:r>
          </a:p>
          <a:p>
            <a:pPr lvl="1">
              <a:buSzPct val="68000"/>
            </a:pPr>
            <a:r>
              <a:rPr lang="es-CL" dirty="0"/>
              <a:t>El peso y distribución de la carga juegan un papel importante en los requerimientos estructurales y en el comportamiento del buque.</a:t>
            </a:r>
          </a:p>
          <a:p>
            <a:r>
              <a:rPr lang="es-CL" dirty="0"/>
              <a:t>Operan en una amplia variedad de entornos.</a:t>
            </a:r>
          </a:p>
          <a:p>
            <a:pPr lvl="1"/>
            <a:r>
              <a:rPr lang="es-CL" dirty="0"/>
              <a:t>Sus estructuras están diseñadas mediante la incertidumbre tanto en la demanda como en la capacidad, el entorno en el que operará y el perfil real de operación se desconocen cuando se diseña y construye. </a:t>
            </a:r>
          </a:p>
        </p:txBody>
      </p:sp>
      <p:sp>
        <p:nvSpPr>
          <p:cNvPr id="7" name="6 Título"/>
          <p:cNvSpPr>
            <a:spLocks noGrp="1"/>
          </p:cNvSpPr>
          <p:nvPr>
            <p:ph type="title"/>
          </p:nvPr>
        </p:nvSpPr>
        <p:spPr/>
        <p:txBody>
          <a:bodyPr/>
          <a:lstStyle/>
          <a:p>
            <a:r>
              <a:rPr lang="es-CL" dirty="0"/>
              <a:t>Aspectos únicos de los buques </a:t>
            </a:r>
          </a:p>
        </p:txBody>
      </p:sp>
      <p:pic>
        <p:nvPicPr>
          <p:cNvPr id="13" name="Imagen 12">
            <a:extLst>
              <a:ext uri="{FF2B5EF4-FFF2-40B4-BE49-F238E27FC236}">
                <a16:creationId xmlns:a16="http://schemas.microsoft.com/office/drawing/2014/main" id="{556D1292-09A6-4891-8FF5-365EA8EC8F9C}"/>
              </a:ext>
            </a:extLst>
          </p:cNvPr>
          <p:cNvPicPr>
            <a:picLocks noChangeAspect="1"/>
          </p:cNvPicPr>
          <p:nvPr/>
        </p:nvPicPr>
        <p:blipFill rotWithShape="1">
          <a:blip r:embed="rId2">
            <a:extLst>
              <a:ext uri="{28A0092B-C50C-407E-A947-70E740481C1C}">
                <a14:useLocalDpi xmlns:a14="http://schemas.microsoft.com/office/drawing/2010/main" val="0"/>
              </a:ext>
            </a:extLst>
          </a:blip>
          <a:srcRect t="-28" b="10500"/>
          <a:stretch/>
        </p:blipFill>
        <p:spPr>
          <a:xfrm>
            <a:off x="1524000" y="966030"/>
            <a:ext cx="9144000" cy="5359573"/>
          </a:xfrm>
          <a:prstGeom prst="rect">
            <a:avLst/>
          </a:prstGeom>
        </p:spPr>
      </p:pic>
      <p:sp>
        <p:nvSpPr>
          <p:cNvPr id="3" name="Marcador de fecha 2">
            <a:extLst>
              <a:ext uri="{FF2B5EF4-FFF2-40B4-BE49-F238E27FC236}">
                <a16:creationId xmlns:a16="http://schemas.microsoft.com/office/drawing/2014/main" id="{E7A04357-E8B9-80BB-8025-70E2936EA61A}"/>
              </a:ext>
            </a:extLst>
          </p:cNvPr>
          <p:cNvSpPr>
            <a:spLocks noGrp="1"/>
          </p:cNvSpPr>
          <p:nvPr>
            <p:ph type="dt" sz="half" idx="10"/>
          </p:nvPr>
        </p:nvSpPr>
        <p:spPr/>
        <p:txBody>
          <a:bodyPr/>
          <a:lstStyle/>
          <a:p>
            <a:pPr>
              <a:defRPr/>
            </a:pPr>
            <a:fld id="{7C7F114F-6DBF-46F6-A4AC-097343385F44}" type="datetime1">
              <a:rPr lang="es-CL" smtClean="0"/>
              <a:t>08-02-2026</a:t>
            </a:fld>
            <a:endParaRPr lang="es-ES"/>
          </a:p>
        </p:txBody>
      </p:sp>
      <p:sp>
        <p:nvSpPr>
          <p:cNvPr id="4" name="Marcador de pie de página 3">
            <a:extLst>
              <a:ext uri="{FF2B5EF4-FFF2-40B4-BE49-F238E27FC236}">
                <a16:creationId xmlns:a16="http://schemas.microsoft.com/office/drawing/2014/main" id="{516B6EC7-F731-EE05-79A6-7DF706D1560B}"/>
              </a:ext>
            </a:extLst>
          </p:cNvPr>
          <p:cNvSpPr>
            <a:spLocks noGrp="1"/>
          </p:cNvSpPr>
          <p:nvPr>
            <p:ph type="ftr" sz="quarter" idx="11"/>
          </p:nvPr>
        </p:nvSpPr>
        <p:spPr/>
        <p:txBody>
          <a:bodyPr/>
          <a:lstStyle/>
          <a:p>
            <a:pPr>
              <a:defRPr/>
            </a:pPr>
            <a:r>
              <a:rPr lang="es-ES"/>
              <a:t>Fundamentos de Estabildad UT 1</a:t>
            </a:r>
          </a:p>
        </p:txBody>
      </p:sp>
      <p:sp>
        <p:nvSpPr>
          <p:cNvPr id="5" name="Marcador de número de diapositiva 4">
            <a:extLst>
              <a:ext uri="{FF2B5EF4-FFF2-40B4-BE49-F238E27FC236}">
                <a16:creationId xmlns:a16="http://schemas.microsoft.com/office/drawing/2014/main" id="{C9C9EAE2-8870-D508-C7BA-59A6984373EA}"/>
              </a:ext>
            </a:extLst>
          </p:cNvPr>
          <p:cNvSpPr>
            <a:spLocks noGrp="1"/>
          </p:cNvSpPr>
          <p:nvPr>
            <p:ph type="sldNum" sz="quarter" idx="12"/>
          </p:nvPr>
        </p:nvSpPr>
        <p:spPr/>
        <p:txBody>
          <a:bodyPr/>
          <a:lstStyle/>
          <a:p>
            <a:pPr>
              <a:defRPr/>
            </a:pPr>
            <a:fld id="{512A34C5-A7E8-4629-B921-404C04172488}" type="slidenum">
              <a:rPr lang="es-ES" smtClean="0"/>
              <a:pPr>
                <a:defRPr/>
              </a:pPr>
              <a:t>4</a:t>
            </a:fld>
            <a:endParaRPr lang="es-E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53EB01C-23A1-ADE4-BC4E-AF73C80E1491}"/>
              </a:ext>
            </a:extLst>
          </p:cNvPr>
          <p:cNvSpPr>
            <a:spLocks noGrp="1"/>
          </p:cNvSpPr>
          <p:nvPr>
            <p:ph idx="1"/>
          </p:nvPr>
        </p:nvSpPr>
        <p:spPr>
          <a:xfrm>
            <a:off x="715383" y="2276347"/>
            <a:ext cx="10691265" cy="3636088"/>
          </a:xfrm>
        </p:spPr>
        <p:txBody>
          <a:bodyPr/>
          <a:lstStyle/>
          <a:p>
            <a:pPr marL="0" indent="0">
              <a:buNone/>
            </a:pPr>
            <a:r>
              <a:rPr lang="es-CL" b="1" dirty="0"/>
              <a:t>Sistema de Coordenadas:</a:t>
            </a:r>
          </a:p>
          <a:p>
            <a:r>
              <a:rPr lang="es-CL" dirty="0"/>
              <a:t>Origen de las coordenadas se encuentra en la intersección del plano de la línea de crujía con la perpendicular de popa y la línea de base. </a:t>
            </a:r>
          </a:p>
          <a:p>
            <a:r>
              <a:rPr lang="es-CL" dirty="0"/>
              <a:t>Eje x es longitudinal y positivo hacia proa.</a:t>
            </a:r>
          </a:p>
          <a:p>
            <a:r>
              <a:rPr lang="es-CL" dirty="0"/>
              <a:t>Eje y es transversal y positivo hacia babor.</a:t>
            </a:r>
          </a:p>
          <a:p>
            <a:r>
              <a:rPr lang="es-CL" dirty="0"/>
              <a:t>Eje z es vertical y positivo hacia arriba.</a:t>
            </a:r>
          </a:p>
        </p:txBody>
      </p:sp>
      <p:sp>
        <p:nvSpPr>
          <p:cNvPr id="4" name="Date Placeholder 3">
            <a:extLst>
              <a:ext uri="{FF2B5EF4-FFF2-40B4-BE49-F238E27FC236}">
                <a16:creationId xmlns:a16="http://schemas.microsoft.com/office/drawing/2014/main" id="{FB74DAD7-5ABA-1B83-E527-2CD7D165931D}"/>
              </a:ext>
            </a:extLst>
          </p:cNvPr>
          <p:cNvSpPr>
            <a:spLocks noGrp="1"/>
          </p:cNvSpPr>
          <p:nvPr>
            <p:ph type="dt" sz="half" idx="10"/>
          </p:nvPr>
        </p:nvSpPr>
        <p:spPr/>
        <p:txBody>
          <a:bodyPr/>
          <a:lstStyle/>
          <a:p>
            <a:fld id="{5ED8B9F1-41CA-4A8D-A974-EC06B5D3D1F2}" type="datetime1">
              <a:rPr lang="es-CL" smtClean="0"/>
              <a:t>08-02-2026</a:t>
            </a:fld>
            <a:endParaRPr lang="en-US"/>
          </a:p>
        </p:txBody>
      </p:sp>
      <p:sp>
        <p:nvSpPr>
          <p:cNvPr id="5" name="Footer Placeholder 4">
            <a:extLst>
              <a:ext uri="{FF2B5EF4-FFF2-40B4-BE49-F238E27FC236}">
                <a16:creationId xmlns:a16="http://schemas.microsoft.com/office/drawing/2014/main" id="{0BBCC274-4757-DFC7-40C9-11512D2964C1}"/>
              </a:ext>
            </a:extLst>
          </p:cNvPr>
          <p:cNvSpPr>
            <a:spLocks noGrp="1"/>
          </p:cNvSpPr>
          <p:nvPr>
            <p:ph type="ftr" sz="quarter" idx="11"/>
          </p:nvPr>
        </p:nvSpPr>
        <p:spPr/>
        <p:txBody>
          <a:bodyPr/>
          <a:lstStyle/>
          <a:p>
            <a:r>
              <a:rPr lang="en-US"/>
              <a:t>Fundamentos de Estabildad UT 1</a:t>
            </a:r>
          </a:p>
        </p:txBody>
      </p:sp>
      <p:sp>
        <p:nvSpPr>
          <p:cNvPr id="6" name="Slide Number Placeholder 5">
            <a:extLst>
              <a:ext uri="{FF2B5EF4-FFF2-40B4-BE49-F238E27FC236}">
                <a16:creationId xmlns:a16="http://schemas.microsoft.com/office/drawing/2014/main" id="{11B27B85-D283-D354-4138-ED51AFF97FEB}"/>
              </a:ext>
            </a:extLst>
          </p:cNvPr>
          <p:cNvSpPr>
            <a:spLocks noGrp="1"/>
          </p:cNvSpPr>
          <p:nvPr>
            <p:ph type="sldNum" sz="quarter" idx="12"/>
          </p:nvPr>
        </p:nvSpPr>
        <p:spPr/>
        <p:txBody>
          <a:bodyPr/>
          <a:lstStyle/>
          <a:p>
            <a:fld id="{87E7843D-FF13-4365-9478-9625B70A2705}" type="slidenum">
              <a:rPr lang="en-US" smtClean="0"/>
              <a:t>5</a:t>
            </a:fld>
            <a:endParaRPr lang="en-US"/>
          </a:p>
        </p:txBody>
      </p:sp>
      <p:pic>
        <p:nvPicPr>
          <p:cNvPr id="9" name="Picture 8">
            <a:extLst>
              <a:ext uri="{FF2B5EF4-FFF2-40B4-BE49-F238E27FC236}">
                <a16:creationId xmlns:a16="http://schemas.microsoft.com/office/drawing/2014/main" id="{EB6688CF-CB1B-F75C-96C8-E2CD7DC6D461}"/>
              </a:ext>
            </a:extLst>
          </p:cNvPr>
          <p:cNvPicPr>
            <a:picLocks noChangeAspect="1"/>
          </p:cNvPicPr>
          <p:nvPr/>
        </p:nvPicPr>
        <p:blipFill rotWithShape="1">
          <a:blip r:embed="rId2"/>
          <a:srcRect t="1" b="1925"/>
          <a:stretch/>
        </p:blipFill>
        <p:spPr>
          <a:xfrm>
            <a:off x="6198667" y="3434853"/>
            <a:ext cx="5459907" cy="2307998"/>
          </a:xfrm>
          <a:prstGeom prst="rect">
            <a:avLst/>
          </a:prstGeom>
        </p:spPr>
      </p:pic>
      <p:sp>
        <p:nvSpPr>
          <p:cNvPr id="10" name="Title 1">
            <a:extLst>
              <a:ext uri="{FF2B5EF4-FFF2-40B4-BE49-F238E27FC236}">
                <a16:creationId xmlns:a16="http://schemas.microsoft.com/office/drawing/2014/main" id="{85E4266B-0A4A-CB83-F466-E0908D4A1C7E}"/>
              </a:ext>
            </a:extLst>
          </p:cNvPr>
          <p:cNvSpPr txBox="1">
            <a:spLocks/>
          </p:cNvSpPr>
          <p:nvPr/>
        </p:nvSpPr>
        <p:spPr>
          <a:xfrm>
            <a:off x="715383" y="905317"/>
            <a:ext cx="10691265" cy="1371030"/>
          </a:xfrm>
          <a:prstGeom prst="rect">
            <a:avLst/>
          </a:prstGeom>
        </p:spPr>
        <p:txBody>
          <a:bodyPr vert="horz" lIns="91440" tIns="45720" rIns="91440" bIns="45720" rtlCol="0" anchor="t">
            <a:normAutofit/>
          </a:bodyPr>
          <a:lstStyle>
            <a:lvl1pPr algn="l" defTabSz="914400" rtl="0" eaLnBrk="1" latinLnBrk="0" hangingPunct="1">
              <a:lnSpc>
                <a:spcPct val="100000"/>
              </a:lnSpc>
              <a:spcBef>
                <a:spcPct val="0"/>
              </a:spcBef>
              <a:buNone/>
              <a:defRPr sz="4000" kern="1200" cap="all" spc="30" baseline="0">
                <a:solidFill>
                  <a:schemeClr val="tx1"/>
                </a:solidFill>
                <a:latin typeface="+mj-lt"/>
                <a:ea typeface="+mj-ea"/>
                <a:cs typeface="+mj-cs"/>
              </a:defRPr>
            </a:lvl1pPr>
          </a:lstStyle>
          <a:p>
            <a:r>
              <a:rPr lang="es-MX" sz="4000"/>
              <a:t>Representación de la forma y líneas del casco</a:t>
            </a:r>
            <a:endParaRPr lang="en-GB" dirty="0"/>
          </a:p>
        </p:txBody>
      </p:sp>
      <p:sp>
        <p:nvSpPr>
          <p:cNvPr id="12" name="TextBox 11">
            <a:extLst>
              <a:ext uri="{FF2B5EF4-FFF2-40B4-BE49-F238E27FC236}">
                <a16:creationId xmlns:a16="http://schemas.microsoft.com/office/drawing/2014/main" id="{8B733601-74EF-C368-D2C3-19099A66AF48}"/>
              </a:ext>
            </a:extLst>
          </p:cNvPr>
          <p:cNvSpPr txBox="1"/>
          <p:nvPr/>
        </p:nvSpPr>
        <p:spPr>
          <a:xfrm>
            <a:off x="9619067" y="4936139"/>
            <a:ext cx="1296162" cy="276999"/>
          </a:xfrm>
          <a:prstGeom prst="rect">
            <a:avLst/>
          </a:prstGeom>
          <a:noFill/>
        </p:spPr>
        <p:txBody>
          <a:bodyPr wrap="square">
            <a:spAutoFit/>
          </a:bodyPr>
          <a:lstStyle/>
          <a:p>
            <a:r>
              <a:rPr lang="es-CL" sz="1200"/>
              <a:t>Birán et al., 2014</a:t>
            </a:r>
            <a:endParaRPr lang="en-GB" sz="1200" dirty="0"/>
          </a:p>
        </p:txBody>
      </p:sp>
    </p:spTree>
    <p:extLst>
      <p:ext uri="{BB962C8B-B14F-4D97-AF65-F5344CB8AC3E}">
        <p14:creationId xmlns:p14="http://schemas.microsoft.com/office/powerpoint/2010/main" val="182901229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75AF065-C6F2-74C4-386C-720E0E9E2B9A}"/>
              </a:ext>
            </a:extLst>
          </p:cNvPr>
          <p:cNvSpPr>
            <a:spLocks noGrp="1"/>
          </p:cNvSpPr>
          <p:nvPr>
            <p:ph idx="1"/>
          </p:nvPr>
        </p:nvSpPr>
        <p:spPr>
          <a:xfrm>
            <a:off x="409957" y="2018371"/>
            <a:ext cx="7051548" cy="3636088"/>
          </a:xfrm>
        </p:spPr>
        <p:txBody>
          <a:bodyPr>
            <a:normAutofit lnSpcReduction="10000"/>
          </a:bodyPr>
          <a:lstStyle/>
          <a:p>
            <a:r>
              <a:rPr lang="es-CL" dirty="0"/>
              <a:t>El casco de un buque al ser una figura tridimensional compleja, debe </a:t>
            </a:r>
            <a:r>
              <a:rPr lang="es-ES_tradnl" altLang="en-US" dirty="0"/>
              <a:t>ser representada con datos en los tres ejes (x, y, z)</a:t>
            </a:r>
          </a:p>
          <a:p>
            <a:pPr algn="l"/>
            <a:r>
              <a:rPr lang="es-CL" noProof="0" dirty="0">
                <a:solidFill>
                  <a:srgbClr val="000000"/>
                </a:solidFill>
              </a:rPr>
              <a:t>La geometría del casco puede ser considerada en términos de:</a:t>
            </a:r>
          </a:p>
          <a:p>
            <a:pPr lvl="1">
              <a:buFont typeface="Wingdings" panose="05000000000000000000" pitchFamily="2" charset="2"/>
              <a:buChar char="§"/>
            </a:pPr>
            <a:r>
              <a:rPr lang="es-CL" sz="2000" b="0" i="0" u="none" strike="noStrike" baseline="0" noProof="0" dirty="0">
                <a:solidFill>
                  <a:srgbClr val="000000"/>
                </a:solidFill>
              </a:rPr>
              <a:t>Planos de Líneas de Agua: Curvas en el plano x-y, para diferentes valores de z.</a:t>
            </a:r>
          </a:p>
          <a:p>
            <a:pPr lvl="1">
              <a:buFont typeface="Wingdings" panose="05000000000000000000" pitchFamily="2" charset="2"/>
              <a:buChar char="§"/>
            </a:pPr>
            <a:r>
              <a:rPr lang="es-CL" sz="2000" b="0" i="0" u="none" strike="noStrike" baseline="0" noProof="0" dirty="0">
                <a:solidFill>
                  <a:srgbClr val="000000"/>
                </a:solidFill>
              </a:rPr>
              <a:t>Planos de Secci</a:t>
            </a:r>
            <a:r>
              <a:rPr lang="es-CL" sz="2000" noProof="0" dirty="0">
                <a:solidFill>
                  <a:srgbClr val="000000"/>
                </a:solidFill>
              </a:rPr>
              <a:t>ón</a:t>
            </a:r>
            <a:r>
              <a:rPr lang="es-CL" sz="2000" b="0" i="0" u="none" strike="noStrike" baseline="0" noProof="0" dirty="0">
                <a:solidFill>
                  <a:srgbClr val="000000"/>
                </a:solidFill>
              </a:rPr>
              <a:t>: Curvas en el plano y-z, para diferentes valores de x.</a:t>
            </a:r>
          </a:p>
          <a:p>
            <a:pPr lvl="1">
              <a:buFont typeface="Wingdings" panose="05000000000000000000" pitchFamily="2" charset="2"/>
              <a:buChar char="§"/>
            </a:pPr>
            <a:r>
              <a:rPr lang="es-CL" sz="2000" b="0" i="0" u="none" strike="noStrike" baseline="0" noProof="0" dirty="0">
                <a:solidFill>
                  <a:srgbClr val="000000"/>
                </a:solidFill>
              </a:rPr>
              <a:t>Planos de Costado</a:t>
            </a:r>
            <a:r>
              <a:rPr lang="es-CL" sz="2000" noProof="0" dirty="0">
                <a:solidFill>
                  <a:srgbClr val="000000"/>
                </a:solidFill>
              </a:rPr>
              <a:t>: Curvas en el plano x-z, para distintos valores de y.</a:t>
            </a:r>
            <a:endParaRPr lang="es-CL" sz="2000" b="0" i="0" u="none" strike="noStrike" baseline="0" noProof="0" dirty="0">
              <a:solidFill>
                <a:srgbClr val="000000"/>
              </a:solidFill>
            </a:endParaRPr>
          </a:p>
          <a:p>
            <a:endParaRPr lang="en-GB" sz="1800" b="0" i="0" u="none" strike="noStrike" baseline="0" dirty="0">
              <a:solidFill>
                <a:srgbClr val="000000"/>
              </a:solidFill>
              <a:latin typeface="Arial" panose="020B0604020202020204" pitchFamily="34" charset="0"/>
            </a:endParaRPr>
          </a:p>
          <a:p>
            <a:endParaRPr lang="en-GB" dirty="0"/>
          </a:p>
        </p:txBody>
      </p:sp>
      <p:sp>
        <p:nvSpPr>
          <p:cNvPr id="4" name="Date Placeholder 3">
            <a:extLst>
              <a:ext uri="{FF2B5EF4-FFF2-40B4-BE49-F238E27FC236}">
                <a16:creationId xmlns:a16="http://schemas.microsoft.com/office/drawing/2014/main" id="{70065354-27E4-3B57-C6F6-37BE0094AB88}"/>
              </a:ext>
            </a:extLst>
          </p:cNvPr>
          <p:cNvSpPr>
            <a:spLocks noGrp="1"/>
          </p:cNvSpPr>
          <p:nvPr>
            <p:ph type="dt" sz="half" idx="10"/>
          </p:nvPr>
        </p:nvSpPr>
        <p:spPr/>
        <p:txBody>
          <a:bodyPr/>
          <a:lstStyle/>
          <a:p>
            <a:fld id="{1DE117BA-B243-4570-9542-4484EE1D23C4}" type="datetime1">
              <a:rPr lang="es-CL" smtClean="0"/>
              <a:t>08-02-2026</a:t>
            </a:fld>
            <a:endParaRPr lang="en-US"/>
          </a:p>
        </p:txBody>
      </p:sp>
      <p:sp>
        <p:nvSpPr>
          <p:cNvPr id="5" name="Footer Placeholder 4">
            <a:extLst>
              <a:ext uri="{FF2B5EF4-FFF2-40B4-BE49-F238E27FC236}">
                <a16:creationId xmlns:a16="http://schemas.microsoft.com/office/drawing/2014/main" id="{5948718F-B50B-C2D1-DFD7-28F6428B30D2}"/>
              </a:ext>
            </a:extLst>
          </p:cNvPr>
          <p:cNvSpPr>
            <a:spLocks noGrp="1"/>
          </p:cNvSpPr>
          <p:nvPr>
            <p:ph type="ftr" sz="quarter" idx="11"/>
          </p:nvPr>
        </p:nvSpPr>
        <p:spPr/>
        <p:txBody>
          <a:bodyPr/>
          <a:lstStyle/>
          <a:p>
            <a:r>
              <a:rPr lang="en-US"/>
              <a:t>Fundamentos de Estabildad UT 1</a:t>
            </a:r>
          </a:p>
        </p:txBody>
      </p:sp>
      <p:sp>
        <p:nvSpPr>
          <p:cNvPr id="6" name="Slide Number Placeholder 5">
            <a:extLst>
              <a:ext uri="{FF2B5EF4-FFF2-40B4-BE49-F238E27FC236}">
                <a16:creationId xmlns:a16="http://schemas.microsoft.com/office/drawing/2014/main" id="{83BD4ED9-105B-A013-4ADF-15B6FCE306BE}"/>
              </a:ext>
            </a:extLst>
          </p:cNvPr>
          <p:cNvSpPr>
            <a:spLocks noGrp="1"/>
          </p:cNvSpPr>
          <p:nvPr>
            <p:ph type="sldNum" sz="quarter" idx="12"/>
          </p:nvPr>
        </p:nvSpPr>
        <p:spPr/>
        <p:txBody>
          <a:bodyPr/>
          <a:lstStyle/>
          <a:p>
            <a:fld id="{87E7843D-FF13-4365-9478-9625B70A2705}" type="slidenum">
              <a:rPr lang="en-US" smtClean="0"/>
              <a:t>6</a:t>
            </a:fld>
            <a:endParaRPr lang="en-US"/>
          </a:p>
        </p:txBody>
      </p:sp>
      <p:sp>
        <p:nvSpPr>
          <p:cNvPr id="7" name="Title 1">
            <a:extLst>
              <a:ext uri="{FF2B5EF4-FFF2-40B4-BE49-F238E27FC236}">
                <a16:creationId xmlns:a16="http://schemas.microsoft.com/office/drawing/2014/main" id="{A5B9218C-6AB5-BB68-0C07-BA4E73A1763F}"/>
              </a:ext>
            </a:extLst>
          </p:cNvPr>
          <p:cNvSpPr txBox="1">
            <a:spLocks/>
          </p:cNvSpPr>
          <p:nvPr/>
        </p:nvSpPr>
        <p:spPr>
          <a:xfrm>
            <a:off x="853035" y="1074496"/>
            <a:ext cx="10691265" cy="1371030"/>
          </a:xfrm>
          <a:prstGeom prst="rect">
            <a:avLst/>
          </a:prstGeom>
        </p:spPr>
        <p:txBody>
          <a:bodyPr vert="horz" lIns="91440" tIns="45720" rIns="91440" bIns="45720" rtlCol="0" anchor="t">
            <a:normAutofit/>
          </a:bodyPr>
          <a:lstStyle>
            <a:lvl1pPr algn="l" defTabSz="914400" rtl="0" eaLnBrk="1" latinLnBrk="0" hangingPunct="1">
              <a:lnSpc>
                <a:spcPct val="100000"/>
              </a:lnSpc>
              <a:spcBef>
                <a:spcPct val="0"/>
              </a:spcBef>
              <a:buNone/>
              <a:defRPr sz="4000" kern="1200" cap="all" spc="30" baseline="0">
                <a:solidFill>
                  <a:schemeClr val="tx1"/>
                </a:solidFill>
                <a:latin typeface="+mj-lt"/>
                <a:ea typeface="+mj-ea"/>
                <a:cs typeface="+mj-cs"/>
              </a:defRPr>
            </a:lvl1pPr>
          </a:lstStyle>
          <a:p>
            <a:r>
              <a:rPr lang="es-CL" dirty="0"/>
              <a:t>PLANOS DEL CASCO</a:t>
            </a:r>
            <a:endParaRPr lang="en-GB" dirty="0"/>
          </a:p>
        </p:txBody>
      </p:sp>
      <p:pic>
        <p:nvPicPr>
          <p:cNvPr id="8" name="Picture 7">
            <a:extLst>
              <a:ext uri="{FF2B5EF4-FFF2-40B4-BE49-F238E27FC236}">
                <a16:creationId xmlns:a16="http://schemas.microsoft.com/office/drawing/2014/main" id="{972B3EB1-FEC8-AA45-8BD5-53FB6487C684}"/>
              </a:ext>
            </a:extLst>
          </p:cNvPr>
          <p:cNvPicPr>
            <a:picLocks noChangeAspect="1"/>
          </p:cNvPicPr>
          <p:nvPr/>
        </p:nvPicPr>
        <p:blipFill>
          <a:blip r:embed="rId2"/>
          <a:stretch>
            <a:fillRect/>
          </a:stretch>
        </p:blipFill>
        <p:spPr>
          <a:xfrm>
            <a:off x="7805109" y="1814875"/>
            <a:ext cx="4182269" cy="3768906"/>
          </a:xfrm>
          <a:prstGeom prst="rect">
            <a:avLst/>
          </a:prstGeom>
        </p:spPr>
      </p:pic>
    </p:spTree>
    <p:extLst>
      <p:ext uri="{BB962C8B-B14F-4D97-AF65-F5344CB8AC3E}">
        <p14:creationId xmlns:p14="http://schemas.microsoft.com/office/powerpoint/2010/main" val="266039583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1469B2-C816-494F-F631-86F2AEFB92C0}"/>
              </a:ext>
            </a:extLst>
          </p:cNvPr>
          <p:cNvSpPr>
            <a:spLocks noGrp="1"/>
          </p:cNvSpPr>
          <p:nvPr>
            <p:ph type="title"/>
          </p:nvPr>
        </p:nvSpPr>
        <p:spPr/>
        <p:txBody>
          <a:bodyPr/>
          <a:lstStyle/>
          <a:p>
            <a:r>
              <a:rPr lang="es-CL" dirty="0"/>
              <a:t>PLANO HORIZONTAL</a:t>
            </a:r>
            <a:endParaRPr lang="en-GB" dirty="0"/>
          </a:p>
        </p:txBody>
      </p:sp>
      <p:sp>
        <p:nvSpPr>
          <p:cNvPr id="3" name="Content Placeholder 2">
            <a:extLst>
              <a:ext uri="{FF2B5EF4-FFF2-40B4-BE49-F238E27FC236}">
                <a16:creationId xmlns:a16="http://schemas.microsoft.com/office/drawing/2014/main" id="{09D59FC3-AB3E-CA87-6671-DF0A84B60289}"/>
              </a:ext>
            </a:extLst>
          </p:cNvPr>
          <p:cNvSpPr>
            <a:spLocks noGrp="1"/>
          </p:cNvSpPr>
          <p:nvPr>
            <p:ph idx="1"/>
          </p:nvPr>
        </p:nvSpPr>
        <p:spPr>
          <a:xfrm>
            <a:off x="750367" y="1647958"/>
            <a:ext cx="10691265" cy="1625594"/>
          </a:xfrm>
        </p:spPr>
        <p:txBody>
          <a:bodyPr/>
          <a:lstStyle/>
          <a:p>
            <a:r>
              <a:rPr lang="es-CL" b="0" i="0" u="none" strike="noStrike" baseline="0" noProof="0" dirty="0"/>
              <a:t>Planos de líneas de agua, indican la forma de los planos horizontales para diferentes calados. </a:t>
            </a:r>
          </a:p>
          <a:p>
            <a:r>
              <a:rPr lang="es-CL" noProof="0" dirty="0"/>
              <a:t>Generalmente sólo se indica la mitad del casco, ya que se asume simetría del otro costado. </a:t>
            </a:r>
          </a:p>
          <a:p>
            <a:r>
              <a:rPr lang="es-CL" b="0" i="0" u="none" strike="noStrike" baseline="0" noProof="0" dirty="0"/>
              <a:t>Entregan información relevante relativa a la estabilidad y resistencia del buque</a:t>
            </a:r>
            <a:r>
              <a:rPr lang="es-CL" noProof="0" dirty="0"/>
              <a:t>.</a:t>
            </a:r>
          </a:p>
          <a:p>
            <a:pPr marL="0" indent="0">
              <a:buNone/>
            </a:pPr>
            <a:endParaRPr lang="en-GB" dirty="0"/>
          </a:p>
        </p:txBody>
      </p:sp>
      <p:sp>
        <p:nvSpPr>
          <p:cNvPr id="4" name="Date Placeholder 3">
            <a:extLst>
              <a:ext uri="{FF2B5EF4-FFF2-40B4-BE49-F238E27FC236}">
                <a16:creationId xmlns:a16="http://schemas.microsoft.com/office/drawing/2014/main" id="{67C0A5CB-568F-2923-90F7-215E38101067}"/>
              </a:ext>
            </a:extLst>
          </p:cNvPr>
          <p:cNvSpPr>
            <a:spLocks noGrp="1"/>
          </p:cNvSpPr>
          <p:nvPr>
            <p:ph type="dt" sz="half" idx="10"/>
          </p:nvPr>
        </p:nvSpPr>
        <p:spPr/>
        <p:txBody>
          <a:bodyPr/>
          <a:lstStyle/>
          <a:p>
            <a:fld id="{6F8650D9-A7F4-40E4-AC0D-570DF1D535D5}" type="datetime1">
              <a:rPr lang="es-CL" smtClean="0"/>
              <a:t>08-02-2026</a:t>
            </a:fld>
            <a:endParaRPr lang="en-US"/>
          </a:p>
        </p:txBody>
      </p:sp>
      <p:sp>
        <p:nvSpPr>
          <p:cNvPr id="5" name="Footer Placeholder 4">
            <a:extLst>
              <a:ext uri="{FF2B5EF4-FFF2-40B4-BE49-F238E27FC236}">
                <a16:creationId xmlns:a16="http://schemas.microsoft.com/office/drawing/2014/main" id="{5B56C728-696B-5884-0D50-34717A166DB4}"/>
              </a:ext>
            </a:extLst>
          </p:cNvPr>
          <p:cNvSpPr>
            <a:spLocks noGrp="1"/>
          </p:cNvSpPr>
          <p:nvPr>
            <p:ph type="ftr" sz="quarter" idx="11"/>
          </p:nvPr>
        </p:nvSpPr>
        <p:spPr/>
        <p:txBody>
          <a:bodyPr/>
          <a:lstStyle/>
          <a:p>
            <a:r>
              <a:rPr lang="en-US"/>
              <a:t>Fundamentos de Estabildad UT 1</a:t>
            </a:r>
          </a:p>
        </p:txBody>
      </p:sp>
      <p:sp>
        <p:nvSpPr>
          <p:cNvPr id="6" name="Slide Number Placeholder 5">
            <a:extLst>
              <a:ext uri="{FF2B5EF4-FFF2-40B4-BE49-F238E27FC236}">
                <a16:creationId xmlns:a16="http://schemas.microsoft.com/office/drawing/2014/main" id="{E4EB0FED-16E4-E7AD-9A88-BDAA5A7DB9F0}"/>
              </a:ext>
            </a:extLst>
          </p:cNvPr>
          <p:cNvSpPr>
            <a:spLocks noGrp="1"/>
          </p:cNvSpPr>
          <p:nvPr>
            <p:ph type="sldNum" sz="quarter" idx="12"/>
          </p:nvPr>
        </p:nvSpPr>
        <p:spPr/>
        <p:txBody>
          <a:bodyPr/>
          <a:lstStyle/>
          <a:p>
            <a:fld id="{87E7843D-FF13-4365-9478-9625B70A2705}" type="slidenum">
              <a:rPr lang="en-US" smtClean="0"/>
              <a:t>7</a:t>
            </a:fld>
            <a:endParaRPr lang="en-US"/>
          </a:p>
        </p:txBody>
      </p:sp>
      <p:pic>
        <p:nvPicPr>
          <p:cNvPr id="10" name="Picture 9">
            <a:extLst>
              <a:ext uri="{FF2B5EF4-FFF2-40B4-BE49-F238E27FC236}">
                <a16:creationId xmlns:a16="http://schemas.microsoft.com/office/drawing/2014/main" id="{8AA1ABEF-2209-D1C6-D751-D1534B8B3B2D}"/>
              </a:ext>
            </a:extLst>
          </p:cNvPr>
          <p:cNvPicPr>
            <a:picLocks noChangeAspect="1"/>
          </p:cNvPicPr>
          <p:nvPr/>
        </p:nvPicPr>
        <p:blipFill>
          <a:blip r:embed="rId2"/>
          <a:stretch>
            <a:fillRect/>
          </a:stretch>
        </p:blipFill>
        <p:spPr>
          <a:xfrm>
            <a:off x="988512" y="3405961"/>
            <a:ext cx="9011798" cy="1536853"/>
          </a:xfrm>
          <a:prstGeom prst="rect">
            <a:avLst/>
          </a:prstGeom>
        </p:spPr>
      </p:pic>
      <p:pic>
        <p:nvPicPr>
          <p:cNvPr id="12" name="Picture 11">
            <a:extLst>
              <a:ext uri="{FF2B5EF4-FFF2-40B4-BE49-F238E27FC236}">
                <a16:creationId xmlns:a16="http://schemas.microsoft.com/office/drawing/2014/main" id="{012906DA-BA90-7DB2-B2B6-D20F9BBC165A}"/>
              </a:ext>
            </a:extLst>
          </p:cNvPr>
          <p:cNvPicPr>
            <a:picLocks noChangeAspect="1"/>
          </p:cNvPicPr>
          <p:nvPr/>
        </p:nvPicPr>
        <p:blipFill>
          <a:blip r:embed="rId3"/>
          <a:stretch>
            <a:fillRect/>
          </a:stretch>
        </p:blipFill>
        <p:spPr>
          <a:xfrm>
            <a:off x="9742779" y="3898302"/>
            <a:ext cx="1219263" cy="781090"/>
          </a:xfrm>
          <a:prstGeom prst="rect">
            <a:avLst/>
          </a:prstGeom>
        </p:spPr>
      </p:pic>
    </p:spTree>
    <p:extLst>
      <p:ext uri="{BB962C8B-B14F-4D97-AF65-F5344CB8AC3E}">
        <p14:creationId xmlns:p14="http://schemas.microsoft.com/office/powerpoint/2010/main" val="429134469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6FE623-B6DE-4F36-582D-4B5C315C8F22}"/>
              </a:ext>
            </a:extLst>
          </p:cNvPr>
          <p:cNvSpPr>
            <a:spLocks noGrp="1"/>
          </p:cNvSpPr>
          <p:nvPr>
            <p:ph type="title"/>
          </p:nvPr>
        </p:nvSpPr>
        <p:spPr/>
        <p:txBody>
          <a:bodyPr/>
          <a:lstStyle/>
          <a:p>
            <a:r>
              <a:rPr lang="es-CL" dirty="0"/>
              <a:t>PLANO TRANSVERSAL</a:t>
            </a:r>
            <a:endParaRPr lang="en-GB" dirty="0"/>
          </a:p>
        </p:txBody>
      </p:sp>
      <p:sp>
        <p:nvSpPr>
          <p:cNvPr id="3" name="Content Placeholder 2">
            <a:extLst>
              <a:ext uri="{FF2B5EF4-FFF2-40B4-BE49-F238E27FC236}">
                <a16:creationId xmlns:a16="http://schemas.microsoft.com/office/drawing/2014/main" id="{909E50CC-D9B6-50AB-8625-67C23A0933D6}"/>
              </a:ext>
            </a:extLst>
          </p:cNvPr>
          <p:cNvSpPr>
            <a:spLocks noGrp="1"/>
          </p:cNvSpPr>
          <p:nvPr>
            <p:ph idx="1"/>
          </p:nvPr>
        </p:nvSpPr>
        <p:spPr>
          <a:xfrm>
            <a:off x="750367" y="1888876"/>
            <a:ext cx="5010353" cy="3636088"/>
          </a:xfrm>
        </p:spPr>
        <p:txBody>
          <a:bodyPr>
            <a:normAutofit/>
          </a:bodyPr>
          <a:lstStyle/>
          <a:p>
            <a:r>
              <a:rPr lang="es-ES_tradnl" altLang="en-US" dirty="0"/>
              <a:t>Planos de Secciones, indican la forma de los planos transversales del casco.</a:t>
            </a:r>
          </a:p>
          <a:p>
            <a:r>
              <a:rPr lang="es-ES_tradnl" altLang="en-US" dirty="0"/>
              <a:t>Por convención, las secciones de proa son representadas al lado derecho y las de popa al lado izquierdo.</a:t>
            </a:r>
          </a:p>
          <a:p>
            <a:r>
              <a:rPr lang="es-ES_tradnl" altLang="en-US" dirty="0"/>
              <a:t>Se representa solamente la mitad del casco.</a:t>
            </a:r>
            <a:endParaRPr lang="es-ES" altLang="en-US" dirty="0"/>
          </a:p>
          <a:p>
            <a:pPr algn="l"/>
            <a:endParaRPr lang="en-GB" sz="2400" b="0" i="0" u="none" strike="noStrike" baseline="0" dirty="0">
              <a:solidFill>
                <a:srgbClr val="000000"/>
              </a:solidFill>
            </a:endParaRPr>
          </a:p>
        </p:txBody>
      </p:sp>
      <p:sp>
        <p:nvSpPr>
          <p:cNvPr id="4" name="Date Placeholder 3">
            <a:extLst>
              <a:ext uri="{FF2B5EF4-FFF2-40B4-BE49-F238E27FC236}">
                <a16:creationId xmlns:a16="http://schemas.microsoft.com/office/drawing/2014/main" id="{111A9416-E2CA-5575-5457-30E225203D4F}"/>
              </a:ext>
            </a:extLst>
          </p:cNvPr>
          <p:cNvSpPr>
            <a:spLocks noGrp="1"/>
          </p:cNvSpPr>
          <p:nvPr>
            <p:ph type="dt" sz="half" idx="10"/>
          </p:nvPr>
        </p:nvSpPr>
        <p:spPr/>
        <p:txBody>
          <a:bodyPr/>
          <a:lstStyle/>
          <a:p>
            <a:fld id="{9C2B2E99-541D-44F5-A163-EB344D164B69}" type="datetime1">
              <a:rPr lang="es-CL" smtClean="0"/>
              <a:t>08-02-2026</a:t>
            </a:fld>
            <a:endParaRPr lang="en-US"/>
          </a:p>
        </p:txBody>
      </p:sp>
      <p:sp>
        <p:nvSpPr>
          <p:cNvPr id="5" name="Footer Placeholder 4">
            <a:extLst>
              <a:ext uri="{FF2B5EF4-FFF2-40B4-BE49-F238E27FC236}">
                <a16:creationId xmlns:a16="http://schemas.microsoft.com/office/drawing/2014/main" id="{E443A365-9CBA-4C96-7495-FF3E59CD069B}"/>
              </a:ext>
            </a:extLst>
          </p:cNvPr>
          <p:cNvSpPr>
            <a:spLocks noGrp="1"/>
          </p:cNvSpPr>
          <p:nvPr>
            <p:ph type="ftr" sz="quarter" idx="11"/>
          </p:nvPr>
        </p:nvSpPr>
        <p:spPr/>
        <p:txBody>
          <a:bodyPr/>
          <a:lstStyle/>
          <a:p>
            <a:r>
              <a:rPr lang="en-US"/>
              <a:t>Fundamentos de Estabildad UT 1</a:t>
            </a:r>
          </a:p>
        </p:txBody>
      </p:sp>
      <p:sp>
        <p:nvSpPr>
          <p:cNvPr id="6" name="Slide Number Placeholder 5">
            <a:extLst>
              <a:ext uri="{FF2B5EF4-FFF2-40B4-BE49-F238E27FC236}">
                <a16:creationId xmlns:a16="http://schemas.microsoft.com/office/drawing/2014/main" id="{C2A5AF54-CB97-1FE1-11B8-68521711B1F9}"/>
              </a:ext>
            </a:extLst>
          </p:cNvPr>
          <p:cNvSpPr>
            <a:spLocks noGrp="1"/>
          </p:cNvSpPr>
          <p:nvPr>
            <p:ph type="sldNum" sz="quarter" idx="12"/>
          </p:nvPr>
        </p:nvSpPr>
        <p:spPr/>
        <p:txBody>
          <a:bodyPr/>
          <a:lstStyle/>
          <a:p>
            <a:fld id="{87E7843D-FF13-4365-9478-9625B70A2705}" type="slidenum">
              <a:rPr lang="en-US" smtClean="0"/>
              <a:t>8</a:t>
            </a:fld>
            <a:endParaRPr lang="en-US"/>
          </a:p>
        </p:txBody>
      </p:sp>
      <p:pic>
        <p:nvPicPr>
          <p:cNvPr id="8" name="Picture 7">
            <a:extLst>
              <a:ext uri="{FF2B5EF4-FFF2-40B4-BE49-F238E27FC236}">
                <a16:creationId xmlns:a16="http://schemas.microsoft.com/office/drawing/2014/main" id="{92605F55-BB16-8D0E-03B8-FA4E25601DC7}"/>
              </a:ext>
            </a:extLst>
          </p:cNvPr>
          <p:cNvPicPr>
            <a:picLocks noChangeAspect="1"/>
          </p:cNvPicPr>
          <p:nvPr/>
        </p:nvPicPr>
        <p:blipFill>
          <a:blip r:embed="rId2"/>
          <a:stretch>
            <a:fillRect/>
          </a:stretch>
        </p:blipFill>
        <p:spPr>
          <a:xfrm>
            <a:off x="7174293" y="1917989"/>
            <a:ext cx="4588539" cy="3022022"/>
          </a:xfrm>
          <a:prstGeom prst="rect">
            <a:avLst/>
          </a:prstGeom>
        </p:spPr>
      </p:pic>
      <p:pic>
        <p:nvPicPr>
          <p:cNvPr id="10" name="Picture 9">
            <a:extLst>
              <a:ext uri="{FF2B5EF4-FFF2-40B4-BE49-F238E27FC236}">
                <a16:creationId xmlns:a16="http://schemas.microsoft.com/office/drawing/2014/main" id="{67E2DB2B-A2B4-F52E-992D-2B616AAA86D1}"/>
              </a:ext>
            </a:extLst>
          </p:cNvPr>
          <p:cNvPicPr>
            <a:picLocks noChangeAspect="1"/>
          </p:cNvPicPr>
          <p:nvPr/>
        </p:nvPicPr>
        <p:blipFill>
          <a:blip r:embed="rId3"/>
          <a:stretch>
            <a:fillRect/>
          </a:stretch>
        </p:blipFill>
        <p:spPr>
          <a:xfrm>
            <a:off x="8847420" y="4940011"/>
            <a:ext cx="1384371" cy="787440"/>
          </a:xfrm>
          <a:prstGeom prst="rect">
            <a:avLst/>
          </a:prstGeom>
        </p:spPr>
      </p:pic>
    </p:spTree>
    <p:extLst>
      <p:ext uri="{BB962C8B-B14F-4D97-AF65-F5344CB8AC3E}">
        <p14:creationId xmlns:p14="http://schemas.microsoft.com/office/powerpoint/2010/main" val="239267234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8ECE89-1AB9-B9F4-EC0A-0372C9162FF6}"/>
              </a:ext>
            </a:extLst>
          </p:cNvPr>
          <p:cNvSpPr>
            <a:spLocks noGrp="1"/>
          </p:cNvSpPr>
          <p:nvPr>
            <p:ph type="title"/>
          </p:nvPr>
        </p:nvSpPr>
        <p:spPr/>
        <p:txBody>
          <a:bodyPr/>
          <a:lstStyle/>
          <a:p>
            <a:r>
              <a:rPr lang="es-CL" dirty="0"/>
              <a:t>PLANOS DE COSTADO</a:t>
            </a:r>
            <a:endParaRPr lang="en-GB" dirty="0"/>
          </a:p>
        </p:txBody>
      </p:sp>
      <p:sp>
        <p:nvSpPr>
          <p:cNvPr id="3" name="Content Placeholder 2">
            <a:extLst>
              <a:ext uri="{FF2B5EF4-FFF2-40B4-BE49-F238E27FC236}">
                <a16:creationId xmlns:a16="http://schemas.microsoft.com/office/drawing/2014/main" id="{F85030BE-7C99-A7AC-37DD-D94209FC04D7}"/>
              </a:ext>
            </a:extLst>
          </p:cNvPr>
          <p:cNvSpPr>
            <a:spLocks noGrp="1"/>
          </p:cNvSpPr>
          <p:nvPr>
            <p:ph idx="1"/>
          </p:nvPr>
        </p:nvSpPr>
        <p:spPr>
          <a:xfrm>
            <a:off x="750367" y="1876747"/>
            <a:ext cx="10691265" cy="3636088"/>
          </a:xfrm>
        </p:spPr>
        <p:txBody>
          <a:bodyPr/>
          <a:lstStyle/>
          <a:p>
            <a:r>
              <a:rPr lang="es-CL" dirty="0"/>
              <a:t>Planos de Costado, representan la intersección de planos paralelos al plano central para distintos valores de y</a:t>
            </a:r>
          </a:p>
          <a:p>
            <a:r>
              <a:rPr lang="es-CL" dirty="0"/>
              <a:t>Indica la forma de los planos verticales-longitudinales del casco, a diferentes distancias de la línea central (línea de crujía).</a:t>
            </a:r>
          </a:p>
          <a:p>
            <a:r>
              <a:rPr lang="es-ES_tradnl" altLang="en-US" dirty="0"/>
              <a:t>Se representa solamente la mitad del casco.</a:t>
            </a:r>
            <a:endParaRPr lang="es-ES" altLang="en-US" dirty="0"/>
          </a:p>
          <a:p>
            <a:endParaRPr lang="en-GB" dirty="0"/>
          </a:p>
        </p:txBody>
      </p:sp>
      <p:sp>
        <p:nvSpPr>
          <p:cNvPr id="4" name="Date Placeholder 3">
            <a:extLst>
              <a:ext uri="{FF2B5EF4-FFF2-40B4-BE49-F238E27FC236}">
                <a16:creationId xmlns:a16="http://schemas.microsoft.com/office/drawing/2014/main" id="{FF3E6D55-6B1D-0EF9-5119-6EDC02F79F89}"/>
              </a:ext>
            </a:extLst>
          </p:cNvPr>
          <p:cNvSpPr>
            <a:spLocks noGrp="1"/>
          </p:cNvSpPr>
          <p:nvPr>
            <p:ph type="dt" sz="half" idx="10"/>
          </p:nvPr>
        </p:nvSpPr>
        <p:spPr/>
        <p:txBody>
          <a:bodyPr/>
          <a:lstStyle/>
          <a:p>
            <a:fld id="{D7386D87-1FA7-493E-9EA3-C6A8E9BA5128}" type="datetime1">
              <a:rPr lang="es-CL" smtClean="0"/>
              <a:t>08-02-2026</a:t>
            </a:fld>
            <a:endParaRPr lang="en-US"/>
          </a:p>
        </p:txBody>
      </p:sp>
      <p:sp>
        <p:nvSpPr>
          <p:cNvPr id="5" name="Footer Placeholder 4">
            <a:extLst>
              <a:ext uri="{FF2B5EF4-FFF2-40B4-BE49-F238E27FC236}">
                <a16:creationId xmlns:a16="http://schemas.microsoft.com/office/drawing/2014/main" id="{58871AC3-0C86-CB85-08FA-BC8A5CD069F1}"/>
              </a:ext>
            </a:extLst>
          </p:cNvPr>
          <p:cNvSpPr>
            <a:spLocks noGrp="1"/>
          </p:cNvSpPr>
          <p:nvPr>
            <p:ph type="ftr" sz="quarter" idx="11"/>
          </p:nvPr>
        </p:nvSpPr>
        <p:spPr/>
        <p:txBody>
          <a:bodyPr/>
          <a:lstStyle/>
          <a:p>
            <a:r>
              <a:rPr lang="en-US"/>
              <a:t>Fundamentos de Estabildad UT 1</a:t>
            </a:r>
          </a:p>
        </p:txBody>
      </p:sp>
      <p:sp>
        <p:nvSpPr>
          <p:cNvPr id="6" name="Slide Number Placeholder 5">
            <a:extLst>
              <a:ext uri="{FF2B5EF4-FFF2-40B4-BE49-F238E27FC236}">
                <a16:creationId xmlns:a16="http://schemas.microsoft.com/office/drawing/2014/main" id="{FAC46252-125B-241D-B390-2D64B9B498C9}"/>
              </a:ext>
            </a:extLst>
          </p:cNvPr>
          <p:cNvSpPr>
            <a:spLocks noGrp="1"/>
          </p:cNvSpPr>
          <p:nvPr>
            <p:ph type="sldNum" sz="quarter" idx="12"/>
          </p:nvPr>
        </p:nvSpPr>
        <p:spPr/>
        <p:txBody>
          <a:bodyPr/>
          <a:lstStyle/>
          <a:p>
            <a:fld id="{87E7843D-FF13-4365-9478-9625B70A2705}" type="slidenum">
              <a:rPr lang="en-US" smtClean="0"/>
              <a:t>9</a:t>
            </a:fld>
            <a:endParaRPr lang="en-US"/>
          </a:p>
        </p:txBody>
      </p:sp>
      <p:pic>
        <p:nvPicPr>
          <p:cNvPr id="15" name="Picture 14">
            <a:extLst>
              <a:ext uri="{FF2B5EF4-FFF2-40B4-BE49-F238E27FC236}">
                <a16:creationId xmlns:a16="http://schemas.microsoft.com/office/drawing/2014/main" id="{9545840A-A0C6-AAEF-7CB8-2EF5E1044612}"/>
              </a:ext>
            </a:extLst>
          </p:cNvPr>
          <p:cNvPicPr>
            <a:picLocks noChangeAspect="1"/>
          </p:cNvPicPr>
          <p:nvPr/>
        </p:nvPicPr>
        <p:blipFill>
          <a:blip r:embed="rId2"/>
          <a:stretch>
            <a:fillRect/>
          </a:stretch>
        </p:blipFill>
        <p:spPr>
          <a:xfrm>
            <a:off x="9685601" y="4776608"/>
            <a:ext cx="1233411" cy="844802"/>
          </a:xfrm>
          <a:prstGeom prst="rect">
            <a:avLst/>
          </a:prstGeom>
        </p:spPr>
      </p:pic>
      <p:pic>
        <p:nvPicPr>
          <p:cNvPr id="17" name="Picture 16">
            <a:extLst>
              <a:ext uri="{FF2B5EF4-FFF2-40B4-BE49-F238E27FC236}">
                <a16:creationId xmlns:a16="http://schemas.microsoft.com/office/drawing/2014/main" id="{B03AAC85-D15F-BF9B-CB16-134906744865}"/>
              </a:ext>
            </a:extLst>
          </p:cNvPr>
          <p:cNvPicPr>
            <a:picLocks noChangeAspect="1"/>
          </p:cNvPicPr>
          <p:nvPr/>
        </p:nvPicPr>
        <p:blipFill>
          <a:blip r:embed="rId3"/>
          <a:stretch>
            <a:fillRect/>
          </a:stretch>
        </p:blipFill>
        <p:spPr>
          <a:xfrm>
            <a:off x="571228" y="3859983"/>
            <a:ext cx="4828035" cy="2233314"/>
          </a:xfrm>
          <a:prstGeom prst="rect">
            <a:avLst/>
          </a:prstGeom>
        </p:spPr>
      </p:pic>
      <p:pic>
        <p:nvPicPr>
          <p:cNvPr id="19" name="Picture 18">
            <a:extLst>
              <a:ext uri="{FF2B5EF4-FFF2-40B4-BE49-F238E27FC236}">
                <a16:creationId xmlns:a16="http://schemas.microsoft.com/office/drawing/2014/main" id="{F08874B6-2071-4841-4483-298C25863F0F}"/>
              </a:ext>
            </a:extLst>
          </p:cNvPr>
          <p:cNvPicPr>
            <a:picLocks noChangeAspect="1"/>
          </p:cNvPicPr>
          <p:nvPr/>
        </p:nvPicPr>
        <p:blipFill rotWithShape="1">
          <a:blip r:embed="rId4"/>
          <a:srcRect l="5319" t="9820" r="6881" b="7426"/>
          <a:stretch/>
        </p:blipFill>
        <p:spPr>
          <a:xfrm>
            <a:off x="5000151" y="4220898"/>
            <a:ext cx="4828035" cy="1609345"/>
          </a:xfrm>
          <a:prstGeom prst="rect">
            <a:avLst/>
          </a:prstGeom>
        </p:spPr>
      </p:pic>
    </p:spTree>
    <p:extLst>
      <p:ext uri="{BB962C8B-B14F-4D97-AF65-F5344CB8AC3E}">
        <p14:creationId xmlns:p14="http://schemas.microsoft.com/office/powerpoint/2010/main" val="279735343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E49D7415-2F11-44C2-B6AA-13A25B6814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ítulo 1">
            <a:extLst>
              <a:ext uri="{FF2B5EF4-FFF2-40B4-BE49-F238E27FC236}">
                <a16:creationId xmlns:a16="http://schemas.microsoft.com/office/drawing/2014/main" id="{E5927196-DD1B-D9D4-49B4-38AF6E99283C}"/>
              </a:ext>
            </a:extLst>
          </p:cNvPr>
          <p:cNvSpPr>
            <a:spLocks noGrp="1"/>
          </p:cNvSpPr>
          <p:nvPr>
            <p:ph type="title"/>
          </p:nvPr>
        </p:nvSpPr>
        <p:spPr>
          <a:xfrm>
            <a:off x="704088" y="914400"/>
            <a:ext cx="10780776" cy="1180210"/>
          </a:xfrm>
        </p:spPr>
        <p:txBody>
          <a:bodyPr>
            <a:normAutofit/>
          </a:bodyPr>
          <a:lstStyle/>
          <a:p>
            <a:pPr>
              <a:lnSpc>
                <a:spcPct val="90000"/>
              </a:lnSpc>
            </a:pPr>
            <a:r>
              <a:rPr lang="es-MX" sz="3700" dirty="0"/>
              <a:t>Representación de la forma y líneas del casco</a:t>
            </a:r>
            <a:endParaRPr lang="es-CL" sz="3700" dirty="0"/>
          </a:p>
        </p:txBody>
      </p:sp>
      <p:sp>
        <p:nvSpPr>
          <p:cNvPr id="3" name="Marcador de contenido 2">
            <a:extLst>
              <a:ext uri="{FF2B5EF4-FFF2-40B4-BE49-F238E27FC236}">
                <a16:creationId xmlns:a16="http://schemas.microsoft.com/office/drawing/2014/main" id="{DC148303-4876-5B1B-7FA7-E38A1FDFD81E}"/>
              </a:ext>
            </a:extLst>
          </p:cNvPr>
          <p:cNvSpPr>
            <a:spLocks noGrp="1"/>
          </p:cNvSpPr>
          <p:nvPr>
            <p:ph idx="1"/>
          </p:nvPr>
        </p:nvSpPr>
        <p:spPr>
          <a:xfrm>
            <a:off x="6664960" y="2346960"/>
            <a:ext cx="4819903" cy="3775456"/>
          </a:xfrm>
        </p:spPr>
        <p:txBody>
          <a:bodyPr>
            <a:normAutofit/>
          </a:bodyPr>
          <a:lstStyle/>
          <a:p>
            <a:r>
              <a:rPr lang="es-CL" dirty="0"/>
              <a:t>Plano Horizontal</a:t>
            </a:r>
          </a:p>
          <a:p>
            <a:r>
              <a:rPr lang="es-CL" dirty="0"/>
              <a:t>Plano Longitudinal</a:t>
            </a:r>
          </a:p>
          <a:p>
            <a:r>
              <a:rPr lang="es-CL" dirty="0"/>
              <a:t>Plano Transversal</a:t>
            </a:r>
          </a:p>
          <a:p>
            <a:endParaRPr lang="es-CL" dirty="0"/>
          </a:p>
          <a:p>
            <a:r>
              <a:rPr lang="es-CL" dirty="0"/>
              <a:t>Líneas de Agua</a:t>
            </a:r>
          </a:p>
          <a:p>
            <a:r>
              <a:rPr lang="es-CL" dirty="0"/>
              <a:t>Finos</a:t>
            </a:r>
          </a:p>
          <a:p>
            <a:r>
              <a:rPr lang="es-CL" dirty="0"/>
              <a:t>Estaciones y Secciones</a:t>
            </a:r>
          </a:p>
          <a:p>
            <a:r>
              <a:rPr lang="es-CL" dirty="0"/>
              <a:t>Arreglo General</a:t>
            </a:r>
          </a:p>
        </p:txBody>
      </p:sp>
      <p:sp>
        <p:nvSpPr>
          <p:cNvPr id="4" name="Marcador de fecha 3">
            <a:extLst>
              <a:ext uri="{FF2B5EF4-FFF2-40B4-BE49-F238E27FC236}">
                <a16:creationId xmlns:a16="http://schemas.microsoft.com/office/drawing/2014/main" id="{9780D1A1-ABA2-6A9B-5AE8-5FB1280D5991}"/>
              </a:ext>
            </a:extLst>
          </p:cNvPr>
          <p:cNvSpPr>
            <a:spLocks noGrp="1"/>
          </p:cNvSpPr>
          <p:nvPr>
            <p:ph type="dt" sz="half" idx="10"/>
          </p:nvPr>
        </p:nvSpPr>
        <p:spPr>
          <a:xfrm>
            <a:off x="8369448" y="6356350"/>
            <a:ext cx="2549564" cy="365125"/>
          </a:xfrm>
        </p:spPr>
        <p:txBody>
          <a:bodyPr>
            <a:normAutofit/>
          </a:bodyPr>
          <a:lstStyle/>
          <a:p>
            <a:pPr>
              <a:spcAft>
                <a:spcPts val="600"/>
              </a:spcAft>
            </a:pPr>
            <a:fld id="{004783DD-6349-43C7-9F00-13CB3F21C3BE}" type="datetime1">
              <a:rPr lang="es-CL" smtClean="0"/>
              <a:t>08-02-2026</a:t>
            </a:fld>
            <a:endParaRPr lang="es-CL"/>
          </a:p>
        </p:txBody>
      </p:sp>
      <p:sp>
        <p:nvSpPr>
          <p:cNvPr id="5" name="Marcador de pie de página 4">
            <a:extLst>
              <a:ext uri="{FF2B5EF4-FFF2-40B4-BE49-F238E27FC236}">
                <a16:creationId xmlns:a16="http://schemas.microsoft.com/office/drawing/2014/main" id="{FFE84128-B62B-3E6F-E211-72BC0E33C92B}"/>
              </a:ext>
            </a:extLst>
          </p:cNvPr>
          <p:cNvSpPr>
            <a:spLocks noGrp="1"/>
          </p:cNvSpPr>
          <p:nvPr>
            <p:ph type="ftr" sz="quarter" idx="11"/>
          </p:nvPr>
        </p:nvSpPr>
        <p:spPr>
          <a:xfrm>
            <a:off x="704088" y="6356350"/>
            <a:ext cx="4539727" cy="365125"/>
          </a:xfrm>
        </p:spPr>
        <p:txBody>
          <a:bodyPr>
            <a:normAutofit/>
          </a:bodyPr>
          <a:lstStyle/>
          <a:p>
            <a:pPr>
              <a:spcAft>
                <a:spcPts val="600"/>
              </a:spcAft>
            </a:pPr>
            <a:r>
              <a:rPr lang="es-CL"/>
              <a:t>Fundamentos de Estabildad UT 1</a:t>
            </a:r>
          </a:p>
        </p:txBody>
      </p:sp>
      <p:sp>
        <p:nvSpPr>
          <p:cNvPr id="6" name="Marcador de número de diapositiva 5">
            <a:extLst>
              <a:ext uri="{FF2B5EF4-FFF2-40B4-BE49-F238E27FC236}">
                <a16:creationId xmlns:a16="http://schemas.microsoft.com/office/drawing/2014/main" id="{A1B26E7A-0A28-AC5C-30C4-8D21AF02BE6A}"/>
              </a:ext>
            </a:extLst>
          </p:cNvPr>
          <p:cNvSpPr>
            <a:spLocks noGrp="1"/>
          </p:cNvSpPr>
          <p:nvPr>
            <p:ph type="sldNum" sz="quarter" idx="12"/>
          </p:nvPr>
        </p:nvSpPr>
        <p:spPr>
          <a:xfrm>
            <a:off x="10919012" y="6356350"/>
            <a:ext cx="672354" cy="365125"/>
          </a:xfrm>
        </p:spPr>
        <p:txBody>
          <a:bodyPr>
            <a:normAutofit/>
          </a:bodyPr>
          <a:lstStyle/>
          <a:p>
            <a:pPr>
              <a:lnSpc>
                <a:spcPct val="90000"/>
              </a:lnSpc>
              <a:spcAft>
                <a:spcPts val="600"/>
              </a:spcAft>
            </a:pPr>
            <a:fld id="{045796BA-5B92-4B9C-A900-39C65348EF58}" type="slidenum">
              <a:rPr lang="es-CL" smtClean="0"/>
              <a:pPr>
                <a:lnSpc>
                  <a:spcPct val="90000"/>
                </a:lnSpc>
                <a:spcAft>
                  <a:spcPts val="600"/>
                </a:spcAft>
              </a:pPr>
              <a:t>10</a:t>
            </a:fld>
            <a:endParaRPr lang="es-CL"/>
          </a:p>
        </p:txBody>
      </p:sp>
      <p:cxnSp>
        <p:nvCxnSpPr>
          <p:cNvPr id="14" name="Straight Connector 13">
            <a:extLst>
              <a:ext uri="{FF2B5EF4-FFF2-40B4-BE49-F238E27FC236}">
                <a16:creationId xmlns:a16="http://schemas.microsoft.com/office/drawing/2014/main" id="{4E495065-8864-87FB-2BCC-254769963EA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4672" y="722376"/>
            <a:ext cx="16383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pic>
        <p:nvPicPr>
          <p:cNvPr id="7" name="Imagen 6">
            <a:extLst>
              <a:ext uri="{FF2B5EF4-FFF2-40B4-BE49-F238E27FC236}">
                <a16:creationId xmlns:a16="http://schemas.microsoft.com/office/drawing/2014/main" id="{8665BD06-BF9D-6DD4-59F1-52B29A835468}"/>
              </a:ext>
            </a:extLst>
          </p:cNvPr>
          <p:cNvPicPr>
            <a:picLocks noChangeAspect="1"/>
          </p:cNvPicPr>
          <p:nvPr/>
        </p:nvPicPr>
        <p:blipFill>
          <a:blip r:embed="rId2"/>
          <a:stretch>
            <a:fillRect/>
          </a:stretch>
        </p:blipFill>
        <p:spPr>
          <a:xfrm>
            <a:off x="800098" y="2963747"/>
            <a:ext cx="5549902" cy="3199306"/>
          </a:xfrm>
          <a:prstGeom prst="rect">
            <a:avLst/>
          </a:prstGeom>
        </p:spPr>
      </p:pic>
    </p:spTree>
    <p:extLst>
      <p:ext uri="{BB962C8B-B14F-4D97-AF65-F5344CB8AC3E}">
        <p14:creationId xmlns:p14="http://schemas.microsoft.com/office/powerpoint/2010/main" val="207815064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63498" name="Straight Connector 63497">
            <a:extLst>
              <a:ext uri="{FF2B5EF4-FFF2-40B4-BE49-F238E27FC236}">
                <a16:creationId xmlns:a16="http://schemas.microsoft.com/office/drawing/2014/main" id="{F64F9B95-9045-48D2-B9F3-2927E98F54A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723900"/>
            <a:ext cx="105918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3500" name="Straight Connector 63499">
            <a:extLst>
              <a:ext uri="{FF2B5EF4-FFF2-40B4-BE49-F238E27FC236}">
                <a16:creationId xmlns:a16="http://schemas.microsoft.com/office/drawing/2014/main" id="{085AA86F-6A4D-4BCB-A045-D992CDC2959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6142781"/>
            <a:ext cx="105918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useBgFill="1">
        <p:nvSpPr>
          <p:cNvPr id="63502" name="Rectangle 63501">
            <a:extLst>
              <a:ext uri="{FF2B5EF4-FFF2-40B4-BE49-F238E27FC236}">
                <a16:creationId xmlns:a16="http://schemas.microsoft.com/office/drawing/2014/main" id="{33E93247-6229-44AB-A550-739E971E69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1 Título"/>
          <p:cNvSpPr>
            <a:spLocks noGrp="1"/>
          </p:cNvSpPr>
          <p:nvPr>
            <p:ph type="title"/>
          </p:nvPr>
        </p:nvSpPr>
        <p:spPr>
          <a:xfrm>
            <a:off x="8138159" y="1177348"/>
            <a:ext cx="3330906" cy="3441068"/>
          </a:xfrm>
        </p:spPr>
        <p:txBody>
          <a:bodyPr vert="horz" lIns="91440" tIns="45720" rIns="91440" bIns="45720" rtlCol="0" anchor="t">
            <a:normAutofit/>
          </a:bodyPr>
          <a:lstStyle/>
          <a:p>
            <a:r>
              <a:rPr lang="en-US" sz="2900"/>
              <a:t>Representación de la forma y líneas del casco</a:t>
            </a:r>
          </a:p>
        </p:txBody>
      </p:sp>
      <p:sp>
        <p:nvSpPr>
          <p:cNvPr id="3" name="Marcador de fecha 2">
            <a:extLst>
              <a:ext uri="{FF2B5EF4-FFF2-40B4-BE49-F238E27FC236}">
                <a16:creationId xmlns:a16="http://schemas.microsoft.com/office/drawing/2014/main" id="{ECE817C8-BC21-1A34-95A3-B58D564CF05E}"/>
              </a:ext>
            </a:extLst>
          </p:cNvPr>
          <p:cNvSpPr>
            <a:spLocks noGrp="1"/>
          </p:cNvSpPr>
          <p:nvPr>
            <p:ph type="dt" sz="half" idx="10"/>
          </p:nvPr>
        </p:nvSpPr>
        <p:spPr>
          <a:xfrm>
            <a:off x="8369448" y="6356350"/>
            <a:ext cx="2549564" cy="365125"/>
          </a:xfrm>
        </p:spPr>
        <p:txBody>
          <a:bodyPr vert="horz" lIns="91440" tIns="45720" rIns="91440" bIns="45720" rtlCol="0" anchor="ctr">
            <a:normAutofit/>
          </a:bodyPr>
          <a:lstStyle/>
          <a:p>
            <a:pPr>
              <a:spcAft>
                <a:spcPts val="600"/>
              </a:spcAft>
            </a:pPr>
            <a:fld id="{B35C39AE-6D72-487E-A078-A3D3ADFF9461}" type="datetime1">
              <a:rPr lang="es-CL" smtClean="0"/>
              <a:t>08-02-2026</a:t>
            </a:fld>
            <a:endParaRPr lang="en-US"/>
          </a:p>
        </p:txBody>
      </p:sp>
      <p:sp>
        <p:nvSpPr>
          <p:cNvPr id="4" name="Marcador de pie de página 3">
            <a:extLst>
              <a:ext uri="{FF2B5EF4-FFF2-40B4-BE49-F238E27FC236}">
                <a16:creationId xmlns:a16="http://schemas.microsoft.com/office/drawing/2014/main" id="{E7AC976B-C034-3405-BE9D-1CE0874A0AEC}"/>
              </a:ext>
            </a:extLst>
          </p:cNvPr>
          <p:cNvSpPr>
            <a:spLocks noGrp="1"/>
          </p:cNvSpPr>
          <p:nvPr>
            <p:ph type="ftr" sz="quarter" idx="11"/>
          </p:nvPr>
        </p:nvSpPr>
        <p:spPr>
          <a:xfrm>
            <a:off x="704088" y="6356350"/>
            <a:ext cx="4539727" cy="365125"/>
          </a:xfrm>
        </p:spPr>
        <p:txBody>
          <a:bodyPr vert="horz" lIns="91440" tIns="45720" rIns="91440" bIns="45720" rtlCol="0" anchor="ctr">
            <a:normAutofit/>
          </a:bodyPr>
          <a:lstStyle/>
          <a:p>
            <a:pPr>
              <a:spcAft>
                <a:spcPts val="600"/>
              </a:spcAft>
            </a:pPr>
            <a:r>
              <a:rPr lang="en-US" kern="1200">
                <a:solidFill>
                  <a:schemeClr val="tx1"/>
                </a:solidFill>
                <a:latin typeface="+mj-lt"/>
                <a:ea typeface="+mn-ea"/>
                <a:cs typeface="+mn-cs"/>
              </a:rPr>
              <a:t>Fundamentos de Estabildad UT 1</a:t>
            </a:r>
            <a:endParaRPr lang="en-US" kern="1200" dirty="0">
              <a:solidFill>
                <a:schemeClr val="tx1"/>
              </a:solidFill>
              <a:latin typeface="+mj-lt"/>
              <a:ea typeface="+mn-ea"/>
              <a:cs typeface="+mn-cs"/>
            </a:endParaRPr>
          </a:p>
        </p:txBody>
      </p:sp>
      <p:sp>
        <p:nvSpPr>
          <p:cNvPr id="5" name="Marcador de número de diapositiva 4">
            <a:extLst>
              <a:ext uri="{FF2B5EF4-FFF2-40B4-BE49-F238E27FC236}">
                <a16:creationId xmlns:a16="http://schemas.microsoft.com/office/drawing/2014/main" id="{85A07165-BD7E-8EDC-87C0-A60086AD805C}"/>
              </a:ext>
            </a:extLst>
          </p:cNvPr>
          <p:cNvSpPr>
            <a:spLocks noGrp="1"/>
          </p:cNvSpPr>
          <p:nvPr>
            <p:ph type="sldNum" sz="quarter" idx="12"/>
          </p:nvPr>
        </p:nvSpPr>
        <p:spPr>
          <a:xfrm>
            <a:off x="10919012" y="6356350"/>
            <a:ext cx="672354" cy="365125"/>
          </a:xfrm>
        </p:spPr>
        <p:txBody>
          <a:bodyPr vert="horz" lIns="91440" tIns="45720" rIns="91440" bIns="45720" rtlCol="0" anchor="ctr">
            <a:normAutofit/>
          </a:bodyPr>
          <a:lstStyle/>
          <a:p>
            <a:pPr>
              <a:lnSpc>
                <a:spcPct val="90000"/>
              </a:lnSpc>
              <a:spcAft>
                <a:spcPts val="600"/>
              </a:spcAft>
            </a:pPr>
            <a:fld id="{045796BA-5B92-4B9C-A900-39C65348EF58}" type="slidenum">
              <a:rPr lang="en-US" smtClean="0"/>
              <a:pPr>
                <a:lnSpc>
                  <a:spcPct val="90000"/>
                </a:lnSpc>
                <a:spcAft>
                  <a:spcPts val="600"/>
                </a:spcAft>
              </a:pPr>
              <a:t>11</a:t>
            </a:fld>
            <a:endParaRPr lang="en-US"/>
          </a:p>
        </p:txBody>
      </p:sp>
      <p:cxnSp>
        <p:nvCxnSpPr>
          <p:cNvPr id="63504" name="Straight Connector 63503">
            <a:extLst>
              <a:ext uri="{FF2B5EF4-FFF2-40B4-BE49-F238E27FC236}">
                <a16:creationId xmlns:a16="http://schemas.microsoft.com/office/drawing/2014/main" id="{EE2E603F-4A95-4FE8-BB06-211DFD75DBE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723900"/>
            <a:ext cx="105918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pic>
        <p:nvPicPr>
          <p:cNvPr id="63493" name="Picture 5"/>
          <p:cNvPicPr>
            <a:picLocks noChangeAspect="1" noChangeArrowheads="1"/>
          </p:cNvPicPr>
          <p:nvPr/>
        </p:nvPicPr>
        <p:blipFill>
          <a:blip r:embed="rId2"/>
          <a:stretch>
            <a:fillRect/>
          </a:stretch>
        </p:blipFill>
        <p:spPr bwMode="auto">
          <a:xfrm>
            <a:off x="722935" y="1025691"/>
            <a:ext cx="7179970" cy="4810579"/>
          </a:xfrm>
          <a:prstGeom prst="rect">
            <a:avLst/>
          </a:prstGeom>
          <a:noFill/>
        </p:spPr>
      </p:pic>
      <p:cxnSp>
        <p:nvCxnSpPr>
          <p:cNvPr id="63506" name="Straight Connector 63505">
            <a:extLst>
              <a:ext uri="{FF2B5EF4-FFF2-40B4-BE49-F238E27FC236}">
                <a16:creationId xmlns:a16="http://schemas.microsoft.com/office/drawing/2014/main" id="{D7CC41EB-2D81-4303-9171-6401B388BA3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6134885"/>
            <a:ext cx="105918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9171094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5377" name="Straight Connector 15366">
            <a:extLst>
              <a:ext uri="{FF2B5EF4-FFF2-40B4-BE49-F238E27FC236}">
                <a16:creationId xmlns:a16="http://schemas.microsoft.com/office/drawing/2014/main" id="{F64F9B95-9045-48D2-B9F3-2927E98F54A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723900"/>
            <a:ext cx="105918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378" name="Straight Connector 15368">
            <a:extLst>
              <a:ext uri="{FF2B5EF4-FFF2-40B4-BE49-F238E27FC236}">
                <a16:creationId xmlns:a16="http://schemas.microsoft.com/office/drawing/2014/main" id="{085AA86F-6A4D-4BCB-A045-D992CDC2959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6142781"/>
            <a:ext cx="105918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useBgFill="1">
        <p:nvSpPr>
          <p:cNvPr id="15379" name="Rectangle 15370">
            <a:extLst>
              <a:ext uri="{FF2B5EF4-FFF2-40B4-BE49-F238E27FC236}">
                <a16:creationId xmlns:a16="http://schemas.microsoft.com/office/drawing/2014/main" id="{33E93247-6229-44AB-A550-739E971E69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1 Título"/>
          <p:cNvSpPr>
            <a:spLocks noGrp="1"/>
          </p:cNvSpPr>
          <p:nvPr>
            <p:ph type="title"/>
          </p:nvPr>
        </p:nvSpPr>
        <p:spPr>
          <a:xfrm>
            <a:off x="685800" y="899024"/>
            <a:ext cx="3076032" cy="3914947"/>
          </a:xfrm>
        </p:spPr>
        <p:txBody>
          <a:bodyPr vert="horz" lIns="91440" tIns="45720" rIns="91440" bIns="45720" rtlCol="0" anchor="t">
            <a:normAutofit/>
          </a:bodyPr>
          <a:lstStyle/>
          <a:p>
            <a:r>
              <a:rPr lang="en-US" sz="2800"/>
              <a:t>Representación de la forma y líneas del casco</a:t>
            </a:r>
          </a:p>
        </p:txBody>
      </p:sp>
      <p:sp>
        <p:nvSpPr>
          <p:cNvPr id="3" name="CuadroTexto 2">
            <a:extLst>
              <a:ext uri="{FF2B5EF4-FFF2-40B4-BE49-F238E27FC236}">
                <a16:creationId xmlns:a16="http://schemas.microsoft.com/office/drawing/2014/main" id="{AE65152F-0865-6C5E-78BC-E5E0272D126D}"/>
              </a:ext>
            </a:extLst>
          </p:cNvPr>
          <p:cNvSpPr txBox="1"/>
          <p:nvPr/>
        </p:nvSpPr>
        <p:spPr>
          <a:xfrm>
            <a:off x="729624" y="4914199"/>
            <a:ext cx="2703583" cy="965440"/>
          </a:xfrm>
          <a:prstGeom prst="rect">
            <a:avLst/>
          </a:prstGeom>
        </p:spPr>
        <p:txBody>
          <a:bodyPr vert="horz" lIns="91440" tIns="45720" rIns="91440" bIns="45720" rtlCol="0" anchor="b">
            <a:normAutofit/>
          </a:bodyPr>
          <a:lstStyle/>
          <a:p>
            <a:pPr>
              <a:lnSpc>
                <a:spcPct val="110000"/>
              </a:lnSpc>
              <a:spcBef>
                <a:spcPts val="1000"/>
              </a:spcBef>
            </a:pPr>
            <a:r>
              <a:rPr lang="en-US"/>
              <a:t>Plano de arreglo general</a:t>
            </a:r>
          </a:p>
        </p:txBody>
      </p:sp>
      <p:sp>
        <p:nvSpPr>
          <p:cNvPr id="4" name="Marcador de fecha 3">
            <a:extLst>
              <a:ext uri="{FF2B5EF4-FFF2-40B4-BE49-F238E27FC236}">
                <a16:creationId xmlns:a16="http://schemas.microsoft.com/office/drawing/2014/main" id="{06834A7A-ADEE-5558-EFBA-5C86CFAD8DE1}"/>
              </a:ext>
            </a:extLst>
          </p:cNvPr>
          <p:cNvSpPr>
            <a:spLocks noGrp="1"/>
          </p:cNvSpPr>
          <p:nvPr>
            <p:ph type="dt" sz="half" idx="10"/>
          </p:nvPr>
        </p:nvSpPr>
        <p:spPr>
          <a:xfrm>
            <a:off x="8369448" y="6356350"/>
            <a:ext cx="2549564" cy="365125"/>
          </a:xfrm>
        </p:spPr>
        <p:txBody>
          <a:bodyPr vert="horz" lIns="91440" tIns="45720" rIns="91440" bIns="45720" rtlCol="0" anchor="ctr">
            <a:normAutofit/>
          </a:bodyPr>
          <a:lstStyle/>
          <a:p>
            <a:pPr>
              <a:spcAft>
                <a:spcPts val="600"/>
              </a:spcAft>
            </a:pPr>
            <a:fld id="{EC213127-B141-46DA-9E7B-DC68FF49DFC9}" type="datetime1">
              <a:rPr lang="es-CL" smtClean="0"/>
              <a:t>08-02-2026</a:t>
            </a:fld>
            <a:endParaRPr lang="en-US"/>
          </a:p>
        </p:txBody>
      </p:sp>
      <p:sp>
        <p:nvSpPr>
          <p:cNvPr id="5" name="Marcador de pie de página 4">
            <a:extLst>
              <a:ext uri="{FF2B5EF4-FFF2-40B4-BE49-F238E27FC236}">
                <a16:creationId xmlns:a16="http://schemas.microsoft.com/office/drawing/2014/main" id="{60631A0D-D148-7FBC-3099-EC4B0907C7DA}"/>
              </a:ext>
            </a:extLst>
          </p:cNvPr>
          <p:cNvSpPr>
            <a:spLocks noGrp="1"/>
          </p:cNvSpPr>
          <p:nvPr>
            <p:ph type="ftr" sz="quarter" idx="11"/>
          </p:nvPr>
        </p:nvSpPr>
        <p:spPr>
          <a:xfrm>
            <a:off x="704088" y="6356350"/>
            <a:ext cx="4539727" cy="365125"/>
          </a:xfrm>
        </p:spPr>
        <p:txBody>
          <a:bodyPr vert="horz" lIns="91440" tIns="45720" rIns="91440" bIns="45720" rtlCol="0" anchor="ctr">
            <a:normAutofit/>
          </a:bodyPr>
          <a:lstStyle/>
          <a:p>
            <a:pPr>
              <a:spcAft>
                <a:spcPts val="600"/>
              </a:spcAft>
            </a:pPr>
            <a:r>
              <a:rPr lang="en-US" kern="1200">
                <a:solidFill>
                  <a:schemeClr val="tx1"/>
                </a:solidFill>
                <a:latin typeface="+mj-lt"/>
                <a:ea typeface="+mn-ea"/>
                <a:cs typeface="+mn-cs"/>
              </a:rPr>
              <a:t>Fundamentos de Estabildad UT 1</a:t>
            </a:r>
            <a:endParaRPr lang="en-US" kern="1200" dirty="0">
              <a:solidFill>
                <a:schemeClr val="tx1"/>
              </a:solidFill>
              <a:latin typeface="+mj-lt"/>
              <a:ea typeface="+mn-ea"/>
              <a:cs typeface="+mn-cs"/>
            </a:endParaRPr>
          </a:p>
        </p:txBody>
      </p:sp>
      <p:sp>
        <p:nvSpPr>
          <p:cNvPr id="6" name="Marcador de número de diapositiva 5">
            <a:extLst>
              <a:ext uri="{FF2B5EF4-FFF2-40B4-BE49-F238E27FC236}">
                <a16:creationId xmlns:a16="http://schemas.microsoft.com/office/drawing/2014/main" id="{FED01EB6-AD8E-645B-6170-9F132B42CA90}"/>
              </a:ext>
            </a:extLst>
          </p:cNvPr>
          <p:cNvSpPr>
            <a:spLocks noGrp="1"/>
          </p:cNvSpPr>
          <p:nvPr>
            <p:ph type="sldNum" sz="quarter" idx="12"/>
          </p:nvPr>
        </p:nvSpPr>
        <p:spPr>
          <a:xfrm>
            <a:off x="10919012" y="6356350"/>
            <a:ext cx="672354" cy="365125"/>
          </a:xfrm>
        </p:spPr>
        <p:txBody>
          <a:bodyPr vert="horz" lIns="91440" tIns="45720" rIns="91440" bIns="45720" rtlCol="0" anchor="ctr">
            <a:normAutofit/>
          </a:bodyPr>
          <a:lstStyle/>
          <a:p>
            <a:pPr>
              <a:lnSpc>
                <a:spcPct val="90000"/>
              </a:lnSpc>
              <a:spcAft>
                <a:spcPts val="600"/>
              </a:spcAft>
            </a:pPr>
            <a:fld id="{045796BA-5B92-4B9C-A900-39C65348EF58}" type="slidenum">
              <a:rPr lang="en-US" smtClean="0"/>
              <a:pPr>
                <a:lnSpc>
                  <a:spcPct val="90000"/>
                </a:lnSpc>
                <a:spcAft>
                  <a:spcPts val="600"/>
                </a:spcAft>
              </a:pPr>
              <a:t>12</a:t>
            </a:fld>
            <a:endParaRPr lang="en-US"/>
          </a:p>
        </p:txBody>
      </p:sp>
      <p:cxnSp>
        <p:nvCxnSpPr>
          <p:cNvPr id="15380" name="Straight Connector 15372">
            <a:extLst>
              <a:ext uri="{FF2B5EF4-FFF2-40B4-BE49-F238E27FC236}">
                <a16:creationId xmlns:a16="http://schemas.microsoft.com/office/drawing/2014/main" id="{EE2E603F-4A95-4FE8-BB06-211DFD75DBE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723900"/>
            <a:ext cx="13716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pic>
        <p:nvPicPr>
          <p:cNvPr id="15362" name="Picture 2"/>
          <p:cNvPicPr>
            <a:picLocks noGrp="1" noChangeAspect="1" noChangeArrowheads="1"/>
          </p:cNvPicPr>
          <p:nvPr>
            <p:ph sz="quarter" idx="1"/>
          </p:nvPr>
        </p:nvPicPr>
        <p:blipFill>
          <a:blip r:embed="rId2">
            <a:extLst>
              <a:ext uri="{28A0092B-C50C-407E-A947-70E740481C1C}">
                <a14:useLocalDpi xmlns:a14="http://schemas.microsoft.com/office/drawing/2010/main" val="0"/>
              </a:ext>
            </a:extLst>
          </a:blip>
          <a:stretch>
            <a:fillRect/>
          </a:stretch>
        </p:blipFill>
        <p:spPr bwMode="auto">
          <a:xfrm>
            <a:off x="4038600" y="1177053"/>
            <a:ext cx="7353299" cy="4503895"/>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11589827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6967CE-466C-33F2-E770-B952F1A3D1A9}"/>
              </a:ext>
            </a:extLst>
          </p:cNvPr>
          <p:cNvSpPr>
            <a:spLocks noGrp="1"/>
          </p:cNvSpPr>
          <p:nvPr>
            <p:ph type="title"/>
          </p:nvPr>
        </p:nvSpPr>
        <p:spPr/>
        <p:txBody>
          <a:bodyPr/>
          <a:lstStyle/>
          <a:p>
            <a:r>
              <a:rPr lang="es-CL" dirty="0"/>
              <a:t>TERMINOLOGÍA BÁSICA</a:t>
            </a:r>
            <a:endParaRPr lang="en-GB" dirty="0"/>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B3819663-4621-099E-1099-300F1CA142E3}"/>
                  </a:ext>
                </a:extLst>
              </p:cNvPr>
              <p:cNvSpPr>
                <a:spLocks noGrp="1"/>
              </p:cNvSpPr>
              <p:nvPr>
                <p:ph idx="1"/>
              </p:nvPr>
            </p:nvSpPr>
            <p:spPr>
              <a:xfrm>
                <a:off x="700634" y="1835926"/>
                <a:ext cx="10691265" cy="4260074"/>
              </a:xfrm>
            </p:spPr>
            <p:txBody>
              <a:bodyPr>
                <a:normAutofit fontScale="92500" lnSpcReduction="10000"/>
              </a:bodyPr>
              <a:lstStyle/>
              <a:p>
                <a14:m>
                  <m:oMath xmlns:m="http://schemas.openxmlformats.org/officeDocument/2006/math">
                    <m:r>
                      <a:rPr lang="es-CL" sz="2200" b="0" i="1" noProof="0" smtClean="0">
                        <a:latin typeface="Cambria Math" panose="02040503050406030204" pitchFamily="18" charset="0"/>
                      </a:rPr>
                      <m:t>𝐿</m:t>
                    </m:r>
                  </m:oMath>
                </a14:m>
                <a:r>
                  <a:rPr lang="es-CL" sz="2200" noProof="0" dirty="0"/>
                  <a:t>: Eslora [m].</a:t>
                </a:r>
              </a:p>
              <a:p>
                <a14:m>
                  <m:oMath xmlns:m="http://schemas.openxmlformats.org/officeDocument/2006/math">
                    <m:r>
                      <a:rPr lang="es-CL" sz="2200" b="0" i="1" noProof="0" smtClean="0">
                        <a:latin typeface="Cambria Math" panose="02040503050406030204" pitchFamily="18" charset="0"/>
                      </a:rPr>
                      <m:t>𝐵</m:t>
                    </m:r>
                  </m:oMath>
                </a14:m>
                <a:r>
                  <a:rPr lang="es-CL" sz="2200" noProof="0" dirty="0"/>
                  <a:t>: Manga [m].</a:t>
                </a:r>
              </a:p>
              <a:p>
                <a14:m>
                  <m:oMath xmlns:m="http://schemas.openxmlformats.org/officeDocument/2006/math">
                    <m:r>
                      <a:rPr lang="es-CL" sz="2200" b="0" i="1" noProof="0" smtClean="0">
                        <a:latin typeface="Cambria Math" panose="02040503050406030204" pitchFamily="18" charset="0"/>
                      </a:rPr>
                      <m:t>𝑇</m:t>
                    </m:r>
                  </m:oMath>
                </a14:m>
                <a:r>
                  <a:rPr lang="es-CL" sz="2200" noProof="0" dirty="0"/>
                  <a:t>: Calado [m].</a:t>
                </a:r>
              </a:p>
              <a:p>
                <a14:m>
                  <m:oMath xmlns:m="http://schemas.openxmlformats.org/officeDocument/2006/math">
                    <m:r>
                      <a:rPr lang="es-CL" sz="2200" b="0" i="1" noProof="0" smtClean="0">
                        <a:latin typeface="Cambria Math" panose="02040503050406030204" pitchFamily="18" charset="0"/>
                      </a:rPr>
                      <m:t>𝐷</m:t>
                    </m:r>
                  </m:oMath>
                </a14:m>
                <a:r>
                  <a:rPr lang="es-CL" sz="2200" noProof="0" dirty="0"/>
                  <a:t>: Puntal [m].</a:t>
                </a:r>
              </a:p>
              <a:p>
                <a:r>
                  <a:rPr lang="es-CL" sz="2200" noProof="0" dirty="0">
                    <a:ea typeface="Cambria Math" panose="02040503050406030204" pitchFamily="18" charset="0"/>
                  </a:rPr>
                  <a:t>Δ: Desplazamiento </a:t>
                </a:r>
                <a:r>
                  <a:rPr lang="es-CL" sz="2200" noProof="0" dirty="0"/>
                  <a:t>[t].</a:t>
                </a:r>
              </a:p>
              <a:p>
                <a:r>
                  <a:rPr lang="es-CL" sz="2200" noProof="0" dirty="0">
                    <a:effectLst/>
                    <a:ea typeface="Times New Roman" panose="02020603050405020304" pitchFamily="18" charset="0"/>
                    <a:cs typeface="Times New Roman" panose="02020603050405020304" pitchFamily="18" charset="0"/>
                  </a:rPr>
                  <a:t>∇</a:t>
                </a:r>
                <a:r>
                  <a:rPr lang="es-CL" sz="2200" noProof="0" dirty="0">
                    <a:ea typeface="Times New Roman" panose="02020603050405020304" pitchFamily="18" charset="0"/>
                    <a:cs typeface="Times New Roman" panose="02020603050405020304" pitchFamily="18" charset="0"/>
                  </a:rPr>
                  <a:t>: Volumen sumergido (varía con el calado) </a:t>
                </a:r>
                <a:r>
                  <a:rPr lang="es-CL" sz="2200" noProof="0" dirty="0">
                    <a:effectLst/>
                    <a:ea typeface="Times New Roman" panose="02020603050405020304" pitchFamily="18" charset="0"/>
                    <a:cs typeface="Times New Roman" panose="02020603050405020304" pitchFamily="18" charset="0"/>
                  </a:rPr>
                  <a:t>[m</a:t>
                </a:r>
                <a:r>
                  <a:rPr lang="es-CL" sz="2200" baseline="30000" noProof="0" dirty="0">
                    <a:effectLst/>
                    <a:ea typeface="Times New Roman" panose="02020603050405020304" pitchFamily="18" charset="0"/>
                    <a:cs typeface="Times New Roman" panose="02020603050405020304" pitchFamily="18" charset="0"/>
                  </a:rPr>
                  <a:t>3</a:t>
                </a:r>
                <a:r>
                  <a:rPr lang="es-CL" sz="2200" noProof="0" dirty="0">
                    <a:effectLst/>
                    <a:ea typeface="Times New Roman" panose="02020603050405020304" pitchFamily="18" charset="0"/>
                    <a:cs typeface="Times New Roman" panose="02020603050405020304" pitchFamily="18" charset="0"/>
                  </a:rPr>
                  <a:t>].</a:t>
                </a:r>
              </a:p>
              <a:p>
                <a14:m>
                  <m:oMath xmlns:m="http://schemas.openxmlformats.org/officeDocument/2006/math">
                    <m:sSub>
                      <m:sSubPr>
                        <m:ctrlPr>
                          <a:rPr lang="es-CL" sz="2200" i="1" noProof="0" smtClean="0">
                            <a:latin typeface="Cambria Math" panose="02040503050406030204" pitchFamily="18" charset="0"/>
                            <a:ea typeface="Cambria Math" panose="02040503050406030204" pitchFamily="18" charset="0"/>
                          </a:rPr>
                        </m:ctrlPr>
                      </m:sSubPr>
                      <m:e>
                        <m:r>
                          <a:rPr lang="es-CL" sz="2200" b="0" i="1" noProof="0" smtClean="0">
                            <a:latin typeface="Cambria Math" panose="02040503050406030204" pitchFamily="18" charset="0"/>
                            <a:ea typeface="Cambria Math" panose="02040503050406030204" pitchFamily="18" charset="0"/>
                          </a:rPr>
                          <m:t>𝐴</m:t>
                        </m:r>
                      </m:e>
                      <m:sub>
                        <m:r>
                          <a:rPr lang="es-CL" sz="2200" b="0" i="1" noProof="0" smtClean="0">
                            <a:latin typeface="Cambria Math" panose="02040503050406030204" pitchFamily="18" charset="0"/>
                            <a:ea typeface="Cambria Math" panose="02040503050406030204" pitchFamily="18" charset="0"/>
                          </a:rPr>
                          <m:t>𝑀</m:t>
                        </m:r>
                      </m:sub>
                    </m:sSub>
                  </m:oMath>
                </a14:m>
                <a:r>
                  <a:rPr lang="es-CL" sz="2200" noProof="0" dirty="0">
                    <a:ea typeface="Cambria Math" panose="02040503050406030204" pitchFamily="18" charset="0"/>
                  </a:rPr>
                  <a:t>: Área de la Sección Central </a:t>
                </a:r>
                <a:r>
                  <a:rPr lang="es-CL" sz="2200" noProof="0" dirty="0">
                    <a:ea typeface="Times New Roman" panose="02020603050405020304" pitchFamily="18" charset="0"/>
                    <a:cs typeface="Times New Roman" panose="02020603050405020304" pitchFamily="18" charset="0"/>
                  </a:rPr>
                  <a:t>[m</a:t>
                </a:r>
                <a:r>
                  <a:rPr lang="es-CL" sz="2200" baseline="30000" noProof="0" dirty="0">
                    <a:ea typeface="Times New Roman" panose="02020603050405020304" pitchFamily="18" charset="0"/>
                    <a:cs typeface="Times New Roman" panose="02020603050405020304" pitchFamily="18" charset="0"/>
                  </a:rPr>
                  <a:t>2</a:t>
                </a:r>
                <a:r>
                  <a:rPr lang="es-CL" sz="2200" noProof="0" dirty="0">
                    <a:ea typeface="Times New Roman" panose="02020603050405020304" pitchFamily="18" charset="0"/>
                    <a:cs typeface="Times New Roman" panose="02020603050405020304" pitchFamily="18" charset="0"/>
                  </a:rPr>
                  <a:t>].</a:t>
                </a:r>
              </a:p>
              <a:p>
                <a14:m>
                  <m:oMath xmlns:m="http://schemas.openxmlformats.org/officeDocument/2006/math">
                    <m:sSub>
                      <m:sSubPr>
                        <m:ctrlPr>
                          <a:rPr lang="es-CL" sz="2200" i="1" noProof="0" smtClean="0">
                            <a:latin typeface="Cambria Math" panose="02040503050406030204" pitchFamily="18" charset="0"/>
                            <a:ea typeface="Cambria Math" panose="02040503050406030204" pitchFamily="18" charset="0"/>
                          </a:rPr>
                        </m:ctrlPr>
                      </m:sSubPr>
                      <m:e>
                        <m:r>
                          <a:rPr lang="es-CL" sz="2200" b="0" i="1" noProof="0" smtClean="0">
                            <a:latin typeface="Cambria Math" panose="02040503050406030204" pitchFamily="18" charset="0"/>
                            <a:ea typeface="Cambria Math" panose="02040503050406030204" pitchFamily="18" charset="0"/>
                          </a:rPr>
                          <m:t>𝐴</m:t>
                        </m:r>
                      </m:e>
                      <m:sub>
                        <m:r>
                          <a:rPr lang="es-CL" sz="2200" b="0" i="1" noProof="0" smtClean="0">
                            <a:latin typeface="Cambria Math" panose="02040503050406030204" pitchFamily="18" charset="0"/>
                            <a:ea typeface="Cambria Math" panose="02040503050406030204" pitchFamily="18" charset="0"/>
                          </a:rPr>
                          <m:t>𝑋</m:t>
                        </m:r>
                      </m:sub>
                    </m:sSub>
                  </m:oMath>
                </a14:m>
                <a:r>
                  <a:rPr lang="es-CL" sz="2200" noProof="0" dirty="0">
                    <a:ea typeface="Cambria Math" panose="02040503050406030204" pitchFamily="18" charset="0"/>
                  </a:rPr>
                  <a:t>: Área de la Sección Máxima </a:t>
                </a:r>
                <a:r>
                  <a:rPr lang="es-CL" sz="2200" noProof="0" dirty="0">
                    <a:ea typeface="Times New Roman" panose="02020603050405020304" pitchFamily="18" charset="0"/>
                    <a:cs typeface="Times New Roman" panose="02020603050405020304" pitchFamily="18" charset="0"/>
                  </a:rPr>
                  <a:t>[m</a:t>
                </a:r>
                <a:r>
                  <a:rPr lang="es-CL" sz="2200" baseline="30000" noProof="0" dirty="0">
                    <a:ea typeface="Times New Roman" panose="02020603050405020304" pitchFamily="18" charset="0"/>
                    <a:cs typeface="Times New Roman" panose="02020603050405020304" pitchFamily="18" charset="0"/>
                  </a:rPr>
                  <a:t>2</a:t>
                </a:r>
                <a:r>
                  <a:rPr lang="es-CL" sz="2200" noProof="0" dirty="0">
                    <a:ea typeface="Times New Roman" panose="02020603050405020304" pitchFamily="18" charset="0"/>
                    <a:cs typeface="Times New Roman" panose="02020603050405020304" pitchFamily="18" charset="0"/>
                  </a:rPr>
                  <a:t>].</a:t>
                </a:r>
              </a:p>
              <a:p>
                <a14:m>
                  <m:oMath xmlns:m="http://schemas.openxmlformats.org/officeDocument/2006/math">
                    <m:sSub>
                      <m:sSubPr>
                        <m:ctrlPr>
                          <a:rPr lang="es-CL" sz="2200" i="1" noProof="0" smtClean="0">
                            <a:latin typeface="Cambria Math" panose="02040503050406030204" pitchFamily="18" charset="0"/>
                            <a:ea typeface="Cambria Math" panose="02040503050406030204" pitchFamily="18" charset="0"/>
                          </a:rPr>
                        </m:ctrlPr>
                      </m:sSubPr>
                      <m:e>
                        <m:r>
                          <a:rPr lang="es-CL" sz="2200" b="0" i="1" noProof="0" smtClean="0">
                            <a:latin typeface="Cambria Math" panose="02040503050406030204" pitchFamily="18" charset="0"/>
                            <a:ea typeface="Cambria Math" panose="02040503050406030204" pitchFamily="18" charset="0"/>
                          </a:rPr>
                          <m:t>𝐴</m:t>
                        </m:r>
                      </m:e>
                      <m:sub>
                        <m:r>
                          <a:rPr lang="es-CL" sz="2200" b="0" i="1" noProof="0" smtClean="0">
                            <a:latin typeface="Cambria Math" panose="02040503050406030204" pitchFamily="18" charset="0"/>
                            <a:ea typeface="Cambria Math" panose="02040503050406030204" pitchFamily="18" charset="0"/>
                          </a:rPr>
                          <m:t>𝑊</m:t>
                        </m:r>
                      </m:sub>
                    </m:sSub>
                  </m:oMath>
                </a14:m>
                <a:r>
                  <a:rPr lang="es-CL" sz="2200" noProof="0" dirty="0">
                    <a:ea typeface="Cambria Math" panose="02040503050406030204" pitchFamily="18" charset="0"/>
                  </a:rPr>
                  <a:t>: Área del Plano de Agua </a:t>
                </a:r>
                <a:r>
                  <a:rPr lang="es-CL" sz="2200" noProof="0" dirty="0">
                    <a:ea typeface="Times New Roman" panose="02020603050405020304" pitchFamily="18" charset="0"/>
                    <a:cs typeface="Times New Roman" panose="02020603050405020304" pitchFamily="18" charset="0"/>
                  </a:rPr>
                  <a:t>[m</a:t>
                </a:r>
                <a:r>
                  <a:rPr lang="es-CL" sz="2200" baseline="30000" noProof="0" dirty="0">
                    <a:ea typeface="Times New Roman" panose="02020603050405020304" pitchFamily="18" charset="0"/>
                    <a:cs typeface="Times New Roman" panose="02020603050405020304" pitchFamily="18" charset="0"/>
                  </a:rPr>
                  <a:t>2</a:t>
                </a:r>
                <a:r>
                  <a:rPr lang="es-CL" sz="2200" noProof="0" dirty="0">
                    <a:ea typeface="Times New Roman" panose="02020603050405020304" pitchFamily="18" charset="0"/>
                    <a:cs typeface="Times New Roman" panose="02020603050405020304" pitchFamily="18" charset="0"/>
                  </a:rPr>
                  <a:t>].</a:t>
                </a:r>
                <a:endParaRPr lang="es-CL" sz="2200" noProof="0" dirty="0">
                  <a:solidFill>
                    <a:srgbClr val="FF0000"/>
                  </a:solidFill>
                  <a:effectLst/>
                  <a:ea typeface="Calibri" panose="020F0502020204030204" pitchFamily="34" charset="0"/>
                  <a:cs typeface="Times New Roman" panose="02020603050405020304" pitchFamily="18" charset="0"/>
                </a:endParaRPr>
              </a:p>
              <a:p>
                <a:r>
                  <a:rPr lang="en-US" sz="18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a:t>
                </a:r>
                <a:endParaRPr lang="en-GB" sz="18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endParaRPr>
              </a:p>
              <a:p>
                <a:endParaRPr lang="en-GB" dirty="0"/>
              </a:p>
            </p:txBody>
          </p:sp>
        </mc:Choice>
        <mc:Fallback xmlns="">
          <p:sp>
            <p:nvSpPr>
              <p:cNvPr id="3" name="Content Placeholder 2">
                <a:extLst>
                  <a:ext uri="{FF2B5EF4-FFF2-40B4-BE49-F238E27FC236}">
                    <a16:creationId xmlns:a16="http://schemas.microsoft.com/office/drawing/2014/main" id="{B3819663-4621-099E-1099-300F1CA142E3}"/>
                  </a:ext>
                </a:extLst>
              </p:cNvPr>
              <p:cNvSpPr>
                <a:spLocks noGrp="1" noRot="1" noChangeAspect="1" noMove="1" noResize="1" noEditPoints="1" noAdjustHandles="1" noChangeArrowheads="1" noChangeShapeType="1" noTextEdit="1"/>
              </p:cNvSpPr>
              <p:nvPr>
                <p:ph idx="1"/>
              </p:nvPr>
            </p:nvSpPr>
            <p:spPr>
              <a:xfrm>
                <a:off x="700634" y="1835926"/>
                <a:ext cx="10691265" cy="4260074"/>
              </a:xfrm>
              <a:blipFill>
                <a:blip r:embed="rId2"/>
                <a:stretch>
                  <a:fillRect l="-513" t="-715" b="-1431"/>
                </a:stretch>
              </a:blipFill>
            </p:spPr>
            <p:txBody>
              <a:bodyPr/>
              <a:lstStyle/>
              <a:p>
                <a:r>
                  <a:rPr lang="es-CL">
                    <a:noFill/>
                  </a:rPr>
                  <a:t> </a:t>
                </a:r>
              </a:p>
            </p:txBody>
          </p:sp>
        </mc:Fallback>
      </mc:AlternateContent>
      <p:sp>
        <p:nvSpPr>
          <p:cNvPr id="4" name="Date Placeholder 3">
            <a:extLst>
              <a:ext uri="{FF2B5EF4-FFF2-40B4-BE49-F238E27FC236}">
                <a16:creationId xmlns:a16="http://schemas.microsoft.com/office/drawing/2014/main" id="{95B1A042-0EFF-11C8-5DE0-7D1B3E395509}"/>
              </a:ext>
            </a:extLst>
          </p:cNvPr>
          <p:cNvSpPr>
            <a:spLocks noGrp="1"/>
          </p:cNvSpPr>
          <p:nvPr>
            <p:ph type="dt" sz="half" idx="10"/>
          </p:nvPr>
        </p:nvSpPr>
        <p:spPr/>
        <p:txBody>
          <a:bodyPr/>
          <a:lstStyle/>
          <a:p>
            <a:fld id="{5B6589B6-7E3A-4460-A6B5-80AAF7F21C04}" type="datetime1">
              <a:rPr lang="es-CL" smtClean="0"/>
              <a:t>08-02-2026</a:t>
            </a:fld>
            <a:endParaRPr lang="en-US"/>
          </a:p>
        </p:txBody>
      </p:sp>
      <p:sp>
        <p:nvSpPr>
          <p:cNvPr id="5" name="Footer Placeholder 4">
            <a:extLst>
              <a:ext uri="{FF2B5EF4-FFF2-40B4-BE49-F238E27FC236}">
                <a16:creationId xmlns:a16="http://schemas.microsoft.com/office/drawing/2014/main" id="{A2C1C893-B631-B5CD-E427-A73C48DA5C41}"/>
              </a:ext>
            </a:extLst>
          </p:cNvPr>
          <p:cNvSpPr>
            <a:spLocks noGrp="1"/>
          </p:cNvSpPr>
          <p:nvPr>
            <p:ph type="ftr" sz="quarter" idx="11"/>
          </p:nvPr>
        </p:nvSpPr>
        <p:spPr/>
        <p:txBody>
          <a:bodyPr/>
          <a:lstStyle/>
          <a:p>
            <a:r>
              <a:rPr lang="en-US"/>
              <a:t>Fundamentos de Estabildad UT 1</a:t>
            </a:r>
          </a:p>
        </p:txBody>
      </p:sp>
      <p:sp>
        <p:nvSpPr>
          <p:cNvPr id="6" name="Slide Number Placeholder 5">
            <a:extLst>
              <a:ext uri="{FF2B5EF4-FFF2-40B4-BE49-F238E27FC236}">
                <a16:creationId xmlns:a16="http://schemas.microsoft.com/office/drawing/2014/main" id="{6BC7AE7A-12BA-6ACF-9F92-0666197B7268}"/>
              </a:ext>
            </a:extLst>
          </p:cNvPr>
          <p:cNvSpPr>
            <a:spLocks noGrp="1"/>
          </p:cNvSpPr>
          <p:nvPr>
            <p:ph type="sldNum" sz="quarter" idx="12"/>
          </p:nvPr>
        </p:nvSpPr>
        <p:spPr/>
        <p:txBody>
          <a:bodyPr/>
          <a:lstStyle/>
          <a:p>
            <a:fld id="{87E7843D-FF13-4365-9478-9625B70A2705}" type="slidenum">
              <a:rPr lang="en-US" smtClean="0"/>
              <a:t>13</a:t>
            </a:fld>
            <a:endParaRPr lang="en-US"/>
          </a:p>
        </p:txBody>
      </p:sp>
    </p:spTree>
    <p:extLst>
      <p:ext uri="{BB962C8B-B14F-4D97-AF65-F5344CB8AC3E}">
        <p14:creationId xmlns:p14="http://schemas.microsoft.com/office/powerpoint/2010/main" val="398859883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9D6673B-8DCB-E491-D7A5-7698DEE3F92F}"/>
              </a:ext>
            </a:extLst>
          </p:cNvPr>
          <p:cNvSpPr>
            <a:spLocks noGrp="1"/>
          </p:cNvSpPr>
          <p:nvPr>
            <p:ph type="title"/>
          </p:nvPr>
        </p:nvSpPr>
        <p:spPr/>
        <p:txBody>
          <a:bodyPr/>
          <a:lstStyle/>
          <a:p>
            <a:r>
              <a:rPr lang="es-MX" sz="4000" dirty="0">
                <a:solidFill>
                  <a:schemeClr val="tx2"/>
                </a:solidFill>
              </a:rPr>
              <a:t>Geometr</a:t>
            </a:r>
            <a:r>
              <a:rPr lang="es-MX" dirty="0">
                <a:solidFill>
                  <a:schemeClr val="tx2"/>
                </a:solidFill>
              </a:rPr>
              <a:t>ía </a:t>
            </a:r>
            <a:r>
              <a:rPr lang="es-MX" sz="4000" dirty="0">
                <a:solidFill>
                  <a:schemeClr val="tx2"/>
                </a:solidFill>
              </a:rPr>
              <a:t>DEL CASCO </a:t>
            </a:r>
            <a:endParaRPr lang="es-CL" dirty="0"/>
          </a:p>
        </p:txBody>
      </p:sp>
      <p:sp>
        <p:nvSpPr>
          <p:cNvPr id="7" name="Marcador de contenido 6">
            <a:extLst>
              <a:ext uri="{FF2B5EF4-FFF2-40B4-BE49-F238E27FC236}">
                <a16:creationId xmlns:a16="http://schemas.microsoft.com/office/drawing/2014/main" id="{77024821-110F-3F48-1AA7-D5A3AB9EDB86}"/>
              </a:ext>
            </a:extLst>
          </p:cNvPr>
          <p:cNvSpPr>
            <a:spLocks noGrp="1"/>
          </p:cNvSpPr>
          <p:nvPr>
            <p:ph sz="half" idx="1"/>
          </p:nvPr>
        </p:nvSpPr>
        <p:spPr>
          <a:xfrm>
            <a:off x="624388" y="1980705"/>
            <a:ext cx="3994269" cy="1127930"/>
          </a:xfrm>
        </p:spPr>
        <p:txBody>
          <a:bodyPr/>
          <a:lstStyle/>
          <a:p>
            <a:r>
              <a:rPr lang="es-CL" sz="2000">
                <a:solidFill>
                  <a:schemeClr val="tx2"/>
                </a:solidFill>
              </a:rPr>
              <a:t>Eslora: distancia longitudinal a lo largo del eje proa popa de un buque.</a:t>
            </a:r>
            <a:endParaRPr lang="en-US" sz="2000">
              <a:solidFill>
                <a:schemeClr val="tx2"/>
              </a:solidFill>
            </a:endParaRPr>
          </a:p>
          <a:p>
            <a:pPr marL="0" indent="0">
              <a:buNone/>
            </a:pPr>
            <a:endParaRPr lang="es-CL" dirty="0"/>
          </a:p>
        </p:txBody>
      </p:sp>
      <p:pic>
        <p:nvPicPr>
          <p:cNvPr id="9" name="Marcador de contenido 8">
            <a:extLst>
              <a:ext uri="{FF2B5EF4-FFF2-40B4-BE49-F238E27FC236}">
                <a16:creationId xmlns:a16="http://schemas.microsoft.com/office/drawing/2014/main" id="{073FD123-ADF4-AB05-1363-0D031E0024F7}"/>
              </a:ext>
            </a:extLst>
          </p:cNvPr>
          <p:cNvPicPr>
            <a:picLocks noGrp="1" noChangeAspect="1"/>
          </p:cNvPicPr>
          <p:nvPr>
            <p:ph sz="half" idx="2"/>
          </p:nvPr>
        </p:nvPicPr>
        <p:blipFill>
          <a:blip r:embed="rId2"/>
          <a:stretch>
            <a:fillRect/>
          </a:stretch>
        </p:blipFill>
        <p:spPr>
          <a:xfrm>
            <a:off x="4694904" y="2050026"/>
            <a:ext cx="3383573" cy="2280102"/>
          </a:xfrm>
          <a:prstGeom prst="rect">
            <a:avLst/>
          </a:prstGeom>
        </p:spPr>
      </p:pic>
      <p:sp>
        <p:nvSpPr>
          <p:cNvPr id="4" name="Marcador de fecha 3">
            <a:extLst>
              <a:ext uri="{FF2B5EF4-FFF2-40B4-BE49-F238E27FC236}">
                <a16:creationId xmlns:a16="http://schemas.microsoft.com/office/drawing/2014/main" id="{983B5179-781A-D17E-C8FE-5FC3BA1409E9}"/>
              </a:ext>
            </a:extLst>
          </p:cNvPr>
          <p:cNvSpPr>
            <a:spLocks noGrp="1"/>
          </p:cNvSpPr>
          <p:nvPr>
            <p:ph type="dt" sz="half" idx="10"/>
          </p:nvPr>
        </p:nvSpPr>
        <p:spPr/>
        <p:txBody>
          <a:bodyPr/>
          <a:lstStyle/>
          <a:p>
            <a:fld id="{515E8C17-9DA1-49D8-BB88-C3049A5105E4}" type="datetime1">
              <a:rPr lang="es-CL" smtClean="0"/>
              <a:t>08-02-2026</a:t>
            </a:fld>
            <a:endParaRPr lang="en-US"/>
          </a:p>
        </p:txBody>
      </p:sp>
      <p:sp>
        <p:nvSpPr>
          <p:cNvPr id="5" name="Marcador de pie de página 4">
            <a:extLst>
              <a:ext uri="{FF2B5EF4-FFF2-40B4-BE49-F238E27FC236}">
                <a16:creationId xmlns:a16="http://schemas.microsoft.com/office/drawing/2014/main" id="{40372604-962F-BD91-5A38-CCA8852EF7D3}"/>
              </a:ext>
            </a:extLst>
          </p:cNvPr>
          <p:cNvSpPr>
            <a:spLocks noGrp="1"/>
          </p:cNvSpPr>
          <p:nvPr>
            <p:ph type="ftr" sz="quarter" idx="11"/>
          </p:nvPr>
        </p:nvSpPr>
        <p:spPr/>
        <p:txBody>
          <a:bodyPr/>
          <a:lstStyle/>
          <a:p>
            <a:r>
              <a:rPr lang="en-US"/>
              <a:t>Fundamentos de Estabildad UT 1</a:t>
            </a:r>
          </a:p>
        </p:txBody>
      </p:sp>
      <p:sp>
        <p:nvSpPr>
          <p:cNvPr id="6" name="Marcador de número de diapositiva 5">
            <a:extLst>
              <a:ext uri="{FF2B5EF4-FFF2-40B4-BE49-F238E27FC236}">
                <a16:creationId xmlns:a16="http://schemas.microsoft.com/office/drawing/2014/main" id="{7063B2FB-2104-71C4-4591-B89557CA4617}"/>
              </a:ext>
            </a:extLst>
          </p:cNvPr>
          <p:cNvSpPr>
            <a:spLocks noGrp="1"/>
          </p:cNvSpPr>
          <p:nvPr>
            <p:ph type="sldNum" sz="quarter" idx="12"/>
          </p:nvPr>
        </p:nvSpPr>
        <p:spPr/>
        <p:txBody>
          <a:bodyPr/>
          <a:lstStyle/>
          <a:p>
            <a:fld id="{87E7843D-FF13-4365-9478-9625B70A2705}" type="slidenum">
              <a:rPr lang="en-US" smtClean="0"/>
              <a:t>14</a:t>
            </a:fld>
            <a:endParaRPr lang="en-US"/>
          </a:p>
        </p:txBody>
      </p:sp>
      <p:pic>
        <p:nvPicPr>
          <p:cNvPr id="10" name="Imagen 9">
            <a:extLst>
              <a:ext uri="{FF2B5EF4-FFF2-40B4-BE49-F238E27FC236}">
                <a16:creationId xmlns:a16="http://schemas.microsoft.com/office/drawing/2014/main" id="{9933FE56-C3A8-8D9A-5B01-5ADD768D1717}"/>
              </a:ext>
            </a:extLst>
          </p:cNvPr>
          <p:cNvPicPr>
            <a:picLocks noChangeAspect="1"/>
          </p:cNvPicPr>
          <p:nvPr/>
        </p:nvPicPr>
        <p:blipFill>
          <a:blip r:embed="rId3"/>
          <a:stretch>
            <a:fillRect/>
          </a:stretch>
        </p:blipFill>
        <p:spPr>
          <a:xfrm>
            <a:off x="8477817" y="2062219"/>
            <a:ext cx="3389670" cy="2267909"/>
          </a:xfrm>
          <a:prstGeom prst="rect">
            <a:avLst/>
          </a:prstGeom>
        </p:spPr>
      </p:pic>
      <p:pic>
        <p:nvPicPr>
          <p:cNvPr id="11" name="Imagen 10">
            <a:extLst>
              <a:ext uri="{FF2B5EF4-FFF2-40B4-BE49-F238E27FC236}">
                <a16:creationId xmlns:a16="http://schemas.microsoft.com/office/drawing/2014/main" id="{7DC69F8B-2CB0-9457-19AA-76954A3876B3}"/>
              </a:ext>
            </a:extLst>
          </p:cNvPr>
          <p:cNvPicPr>
            <a:picLocks noChangeAspect="1"/>
          </p:cNvPicPr>
          <p:nvPr/>
        </p:nvPicPr>
        <p:blipFill>
          <a:blip r:embed="rId4"/>
          <a:stretch>
            <a:fillRect/>
          </a:stretch>
        </p:blipFill>
        <p:spPr>
          <a:xfrm>
            <a:off x="330610" y="3363706"/>
            <a:ext cx="4293871" cy="1979533"/>
          </a:xfrm>
          <a:prstGeom prst="rect">
            <a:avLst/>
          </a:prstGeom>
        </p:spPr>
      </p:pic>
    </p:spTree>
    <p:extLst>
      <p:ext uri="{BB962C8B-B14F-4D97-AF65-F5344CB8AC3E}">
        <p14:creationId xmlns:p14="http://schemas.microsoft.com/office/powerpoint/2010/main" val="28332555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fade">
                                      <p:cBhvr>
                                        <p:cTn id="11" dur="500"/>
                                        <p:tgtEl>
                                          <p:spTgt spid="10"/>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nodeType="clickEffect">
                                  <p:stCondLst>
                                    <p:cond delay="0"/>
                                  </p:stCondLst>
                                  <p:childTnLst>
                                    <p:set>
                                      <p:cBhvr>
                                        <p:cTn id="15" dur="1" fill="hold">
                                          <p:stCondLst>
                                            <p:cond delay="0"/>
                                          </p:stCondLst>
                                        </p:cTn>
                                        <p:tgtEl>
                                          <p:spTgt spid="11"/>
                                        </p:tgtEl>
                                        <p:attrNameLst>
                                          <p:attrName>style.visibility</p:attrName>
                                        </p:attrNameLst>
                                      </p:cBhvr>
                                      <p:to>
                                        <p:strVal val="visible"/>
                                      </p:to>
                                    </p:set>
                                    <p:animEffect transition="in" filter="fade">
                                      <p:cBhvr>
                                        <p:cTn id="16" dur="500"/>
                                        <p:tgtEl>
                                          <p:spTgt spid="11"/>
                                        </p:tgtEl>
                                      </p:cBhvr>
                                    </p:animEffect>
                                  </p:childTnLst>
                                </p:cTn>
                              </p:par>
                              <p:par>
                                <p:cTn id="17" presetID="42" presetClass="path" presetSubtype="0" accel="50000" decel="50000" fill="hold" nodeType="withEffect">
                                  <p:stCondLst>
                                    <p:cond delay="0"/>
                                  </p:stCondLst>
                                  <p:childTnLst>
                                    <p:animMotion origin="layout" path="M 5E-6 -2.22222E-6 L 0.29688 -0.13472 " pathEditMode="relative" rAng="0" ptsTypes="AA">
                                      <p:cBhvr>
                                        <p:cTn id="18" dur="2000" fill="hold"/>
                                        <p:tgtEl>
                                          <p:spTgt spid="11"/>
                                        </p:tgtEl>
                                        <p:attrNameLst>
                                          <p:attrName>ppt_x</p:attrName>
                                          <p:attrName>ppt_y</p:attrName>
                                        </p:attrNameLst>
                                      </p:cBhvr>
                                      <p:rCtr x="14844" y="-6736"/>
                                    </p:animMotion>
                                  </p:childTnLst>
                                </p:cTn>
                              </p:par>
                              <p:par>
                                <p:cTn id="19" presetID="6" presetClass="emph" presetSubtype="0" fill="hold" nodeType="withEffect">
                                  <p:stCondLst>
                                    <p:cond delay="0"/>
                                  </p:stCondLst>
                                  <p:childTnLst>
                                    <p:animScale>
                                      <p:cBhvr>
                                        <p:cTn id="20" dur="2000" fill="hold"/>
                                        <p:tgtEl>
                                          <p:spTgt spid="11"/>
                                        </p:tgtEl>
                                      </p:cBhvr>
                                      <p:by x="250000" y="2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33DACEE-05EF-BE77-E206-0AAD1AF1B167}"/>
              </a:ext>
            </a:extLst>
          </p:cNvPr>
          <p:cNvSpPr>
            <a:spLocks noGrp="1"/>
          </p:cNvSpPr>
          <p:nvPr>
            <p:ph type="title"/>
          </p:nvPr>
        </p:nvSpPr>
        <p:spPr/>
        <p:txBody>
          <a:bodyPr/>
          <a:lstStyle/>
          <a:p>
            <a:r>
              <a:rPr lang="es-CL" dirty="0"/>
              <a:t>Geometría del casco</a:t>
            </a:r>
          </a:p>
        </p:txBody>
      </p:sp>
      <p:sp>
        <p:nvSpPr>
          <p:cNvPr id="3" name="Marcador de contenido 2">
            <a:extLst>
              <a:ext uri="{FF2B5EF4-FFF2-40B4-BE49-F238E27FC236}">
                <a16:creationId xmlns:a16="http://schemas.microsoft.com/office/drawing/2014/main" id="{D80DB537-7850-F198-3FD8-5886FED81397}"/>
              </a:ext>
            </a:extLst>
          </p:cNvPr>
          <p:cNvSpPr>
            <a:spLocks noGrp="1"/>
          </p:cNvSpPr>
          <p:nvPr>
            <p:ph sz="half" idx="1"/>
          </p:nvPr>
        </p:nvSpPr>
        <p:spPr>
          <a:xfrm>
            <a:off x="1319994" y="4210820"/>
            <a:ext cx="9775636" cy="1894657"/>
          </a:xfrm>
        </p:spPr>
        <p:txBody>
          <a:bodyPr>
            <a:normAutofit fontScale="92500" lnSpcReduction="10000"/>
          </a:bodyPr>
          <a:lstStyle/>
          <a:p>
            <a:r>
              <a:rPr lang="es-MX" dirty="0"/>
              <a:t>Manga (B): medida transversal generalmente de valor máximo. </a:t>
            </a:r>
          </a:p>
          <a:p>
            <a:r>
              <a:rPr lang="es-MX" dirty="0"/>
              <a:t>Puntal (D): altura o distancia vertical del buque medida desde la línea base al </a:t>
            </a:r>
            <a:r>
              <a:rPr lang="es-MX" dirty="0" err="1"/>
              <a:t>planchaje</a:t>
            </a:r>
            <a:r>
              <a:rPr lang="es-MX" dirty="0"/>
              <a:t> de la cubierta principal.</a:t>
            </a:r>
          </a:p>
          <a:p>
            <a:r>
              <a:rPr lang="es-MX" dirty="0"/>
              <a:t>Calado (T): es la distancia vertical en cualquier sección desde la línea base a la línea de flotación.</a:t>
            </a:r>
          </a:p>
          <a:p>
            <a:endParaRPr lang="es-CL" dirty="0"/>
          </a:p>
        </p:txBody>
      </p:sp>
      <p:sp>
        <p:nvSpPr>
          <p:cNvPr id="5" name="Marcador de fecha 4">
            <a:extLst>
              <a:ext uri="{FF2B5EF4-FFF2-40B4-BE49-F238E27FC236}">
                <a16:creationId xmlns:a16="http://schemas.microsoft.com/office/drawing/2014/main" id="{FCE0A3AF-31D4-1F18-BCF8-D1B5E208F256}"/>
              </a:ext>
            </a:extLst>
          </p:cNvPr>
          <p:cNvSpPr>
            <a:spLocks noGrp="1"/>
          </p:cNvSpPr>
          <p:nvPr>
            <p:ph type="dt" sz="half" idx="10"/>
          </p:nvPr>
        </p:nvSpPr>
        <p:spPr/>
        <p:txBody>
          <a:bodyPr/>
          <a:lstStyle/>
          <a:p>
            <a:fld id="{B2560008-E213-4A3A-9006-24FA5DA72828}" type="datetime1">
              <a:rPr lang="es-CL" smtClean="0"/>
              <a:t>08-02-2026</a:t>
            </a:fld>
            <a:endParaRPr lang="en-US"/>
          </a:p>
        </p:txBody>
      </p:sp>
      <p:sp>
        <p:nvSpPr>
          <p:cNvPr id="6" name="Marcador de pie de página 5">
            <a:extLst>
              <a:ext uri="{FF2B5EF4-FFF2-40B4-BE49-F238E27FC236}">
                <a16:creationId xmlns:a16="http://schemas.microsoft.com/office/drawing/2014/main" id="{BD474D61-77F8-540B-C572-203EE8A582B8}"/>
              </a:ext>
            </a:extLst>
          </p:cNvPr>
          <p:cNvSpPr>
            <a:spLocks noGrp="1"/>
          </p:cNvSpPr>
          <p:nvPr>
            <p:ph type="ftr" sz="quarter" idx="11"/>
          </p:nvPr>
        </p:nvSpPr>
        <p:spPr/>
        <p:txBody>
          <a:bodyPr/>
          <a:lstStyle/>
          <a:p>
            <a:r>
              <a:rPr lang="en-US"/>
              <a:t>Fundamentos de Estabildad UT 1</a:t>
            </a:r>
          </a:p>
        </p:txBody>
      </p:sp>
      <p:sp>
        <p:nvSpPr>
          <p:cNvPr id="7" name="Marcador de número de diapositiva 6">
            <a:extLst>
              <a:ext uri="{FF2B5EF4-FFF2-40B4-BE49-F238E27FC236}">
                <a16:creationId xmlns:a16="http://schemas.microsoft.com/office/drawing/2014/main" id="{6D3363E6-7029-25C4-8C54-474CF059EA3D}"/>
              </a:ext>
            </a:extLst>
          </p:cNvPr>
          <p:cNvSpPr>
            <a:spLocks noGrp="1"/>
          </p:cNvSpPr>
          <p:nvPr>
            <p:ph type="sldNum" sz="quarter" idx="12"/>
          </p:nvPr>
        </p:nvSpPr>
        <p:spPr/>
        <p:txBody>
          <a:bodyPr/>
          <a:lstStyle/>
          <a:p>
            <a:fld id="{87E7843D-FF13-4365-9478-9625B70A2705}" type="slidenum">
              <a:rPr lang="en-US" smtClean="0"/>
              <a:t>15</a:t>
            </a:fld>
            <a:endParaRPr lang="en-US"/>
          </a:p>
        </p:txBody>
      </p:sp>
      <p:pic>
        <p:nvPicPr>
          <p:cNvPr id="8" name="Imagen 7">
            <a:extLst>
              <a:ext uri="{FF2B5EF4-FFF2-40B4-BE49-F238E27FC236}">
                <a16:creationId xmlns:a16="http://schemas.microsoft.com/office/drawing/2014/main" id="{800327CC-228C-4AE6-FECC-ADCD395449BD}"/>
              </a:ext>
            </a:extLst>
          </p:cNvPr>
          <p:cNvPicPr>
            <a:picLocks noChangeAspect="1"/>
          </p:cNvPicPr>
          <p:nvPr/>
        </p:nvPicPr>
        <p:blipFill>
          <a:blip r:embed="rId2"/>
          <a:stretch>
            <a:fillRect/>
          </a:stretch>
        </p:blipFill>
        <p:spPr>
          <a:xfrm>
            <a:off x="7492430" y="2065960"/>
            <a:ext cx="3603200" cy="1993446"/>
          </a:xfrm>
          <a:prstGeom prst="rect">
            <a:avLst/>
          </a:prstGeom>
        </p:spPr>
      </p:pic>
      <p:pic>
        <p:nvPicPr>
          <p:cNvPr id="9" name="Imagen 8" descr="Gráfico, Gráfico de embudo&#10;&#10;Descripción generada automáticamente">
            <a:extLst>
              <a:ext uri="{FF2B5EF4-FFF2-40B4-BE49-F238E27FC236}">
                <a16:creationId xmlns:a16="http://schemas.microsoft.com/office/drawing/2014/main" id="{425F91BE-F9BC-1E98-6ECE-26E21B9D951F}"/>
              </a:ext>
            </a:extLst>
          </p:cNvPr>
          <p:cNvPicPr>
            <a:picLocks noChangeAspect="1"/>
          </p:cNvPicPr>
          <p:nvPr/>
        </p:nvPicPr>
        <p:blipFill>
          <a:blip r:embed="rId3"/>
          <a:stretch>
            <a:fillRect/>
          </a:stretch>
        </p:blipFill>
        <p:spPr>
          <a:xfrm>
            <a:off x="4337576" y="2075005"/>
            <a:ext cx="3214958" cy="1969161"/>
          </a:xfrm>
          <a:prstGeom prst="rect">
            <a:avLst/>
          </a:prstGeom>
        </p:spPr>
      </p:pic>
      <p:pic>
        <p:nvPicPr>
          <p:cNvPr id="10" name="Marcador de contenido 12" descr="Gráfico de embudo&#10;&#10;Descripción generada automáticamente">
            <a:extLst>
              <a:ext uri="{FF2B5EF4-FFF2-40B4-BE49-F238E27FC236}">
                <a16:creationId xmlns:a16="http://schemas.microsoft.com/office/drawing/2014/main" id="{376730F7-9770-2394-7D79-C3C215AA1A92}"/>
              </a:ext>
            </a:extLst>
          </p:cNvPr>
          <p:cNvPicPr>
            <a:picLocks noChangeAspect="1"/>
          </p:cNvPicPr>
          <p:nvPr/>
        </p:nvPicPr>
        <p:blipFill>
          <a:blip r:embed="rId4"/>
          <a:stretch>
            <a:fillRect/>
          </a:stretch>
        </p:blipFill>
        <p:spPr>
          <a:xfrm>
            <a:off x="1257532" y="2053805"/>
            <a:ext cx="3007003" cy="1999657"/>
          </a:xfrm>
          <a:prstGeom prst="rect">
            <a:avLst/>
          </a:prstGeom>
        </p:spPr>
      </p:pic>
    </p:spTree>
    <p:extLst>
      <p:ext uri="{BB962C8B-B14F-4D97-AF65-F5344CB8AC3E}">
        <p14:creationId xmlns:p14="http://schemas.microsoft.com/office/powerpoint/2010/main" val="32294189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path" presetSubtype="0" accel="50000" decel="50000" fill="hold" nodeType="clickEffect">
                                  <p:stCondLst>
                                    <p:cond delay="0"/>
                                  </p:stCondLst>
                                  <p:childTnLst>
                                    <p:animMotion origin="layout" path="M -2.29167E-6 1.11111E-6 L 0.25339 0.20717 " pathEditMode="relative" rAng="0" ptsTypes="AA">
                                      <p:cBhvr>
                                        <p:cTn id="6" dur="2000" fill="hold"/>
                                        <p:tgtEl>
                                          <p:spTgt spid="10"/>
                                        </p:tgtEl>
                                        <p:attrNameLst>
                                          <p:attrName>ppt_x</p:attrName>
                                          <p:attrName>ppt_y</p:attrName>
                                        </p:attrNameLst>
                                      </p:cBhvr>
                                      <p:rCtr x="12669" y="10347"/>
                                    </p:animMotion>
                                  </p:childTnLst>
                                </p:cTn>
                              </p:par>
                              <p:par>
                                <p:cTn id="7" presetID="6" presetClass="emph" presetSubtype="0" fill="hold" nodeType="withEffect">
                                  <p:stCondLst>
                                    <p:cond delay="0"/>
                                  </p:stCondLst>
                                  <p:childTnLst>
                                    <p:animScale>
                                      <p:cBhvr>
                                        <p:cTn id="8" dur="2000" fill="hold"/>
                                        <p:tgtEl>
                                          <p:spTgt spid="10"/>
                                        </p:tgtEl>
                                      </p:cBhvr>
                                      <p:by x="200000" y="200000"/>
                                    </p:animScale>
                                  </p:childTnLst>
                                </p:cTn>
                              </p:par>
                            </p:childTnLst>
                          </p:cTn>
                        </p:par>
                      </p:childTnLst>
                    </p:cTn>
                  </p:par>
                  <p:par>
                    <p:cTn id="9" fill="hold">
                      <p:stCondLst>
                        <p:cond delay="indefinite"/>
                      </p:stCondLst>
                      <p:childTnLst>
                        <p:par>
                          <p:cTn id="10" fill="hold">
                            <p:stCondLst>
                              <p:cond delay="0"/>
                            </p:stCondLst>
                            <p:childTnLst>
                              <p:par>
                                <p:cTn id="11" presetID="42" presetClass="path" presetSubtype="0" accel="50000" decel="50000" fill="hold" nodeType="clickEffect">
                                  <p:stCondLst>
                                    <p:cond delay="0"/>
                                  </p:stCondLst>
                                  <p:childTnLst>
                                    <p:animMotion origin="layout" path="M -2.08333E-7 -4.81481E-6 L -0.00703 0.20047 " pathEditMode="relative" rAng="0" ptsTypes="AA">
                                      <p:cBhvr>
                                        <p:cTn id="12" dur="2000" fill="hold"/>
                                        <p:tgtEl>
                                          <p:spTgt spid="9"/>
                                        </p:tgtEl>
                                        <p:attrNameLst>
                                          <p:attrName>ppt_x</p:attrName>
                                          <p:attrName>ppt_y</p:attrName>
                                        </p:attrNameLst>
                                      </p:cBhvr>
                                      <p:rCtr x="-352" y="10023"/>
                                    </p:animMotion>
                                  </p:childTnLst>
                                </p:cTn>
                              </p:par>
                              <p:par>
                                <p:cTn id="13" presetID="6" presetClass="emph" presetSubtype="0" fill="hold" nodeType="withEffect">
                                  <p:stCondLst>
                                    <p:cond delay="0"/>
                                  </p:stCondLst>
                                  <p:childTnLst>
                                    <p:animScale>
                                      <p:cBhvr>
                                        <p:cTn id="14" dur="2000" fill="hold"/>
                                        <p:tgtEl>
                                          <p:spTgt spid="9"/>
                                        </p:tgtEl>
                                      </p:cBhvr>
                                      <p:by x="200000" y="200000"/>
                                    </p:animScale>
                                  </p:childTnLst>
                                </p:cTn>
                              </p:par>
                              <p:par>
                                <p:cTn id="15" presetID="10" presetClass="exit" presetSubtype="0" fill="hold" nodeType="withEffect">
                                  <p:stCondLst>
                                    <p:cond delay="0"/>
                                  </p:stCondLst>
                                  <p:childTnLst>
                                    <p:animEffect transition="out" filter="fade">
                                      <p:cBhvr>
                                        <p:cTn id="16" dur="500"/>
                                        <p:tgtEl>
                                          <p:spTgt spid="10"/>
                                        </p:tgtEl>
                                      </p:cBhvr>
                                    </p:animEffect>
                                    <p:set>
                                      <p:cBhvr>
                                        <p:cTn id="17" dur="1" fill="hold">
                                          <p:stCondLst>
                                            <p:cond delay="499"/>
                                          </p:stCondLst>
                                        </p:cTn>
                                        <p:tgtEl>
                                          <p:spTgt spid="10"/>
                                        </p:tgtEl>
                                        <p:attrNameLst>
                                          <p:attrName>style.visibility</p:attrName>
                                        </p:attrNameLst>
                                      </p:cBhvr>
                                      <p:to>
                                        <p:strVal val="hidden"/>
                                      </p:to>
                                    </p:set>
                                  </p:childTnLst>
                                </p:cTn>
                              </p:par>
                            </p:childTnLst>
                          </p:cTn>
                        </p:par>
                      </p:childTnLst>
                    </p:cTn>
                  </p:par>
                  <p:par>
                    <p:cTn id="18" fill="hold">
                      <p:stCondLst>
                        <p:cond delay="indefinite"/>
                      </p:stCondLst>
                      <p:childTnLst>
                        <p:par>
                          <p:cTn id="19" fill="hold">
                            <p:stCondLst>
                              <p:cond delay="0"/>
                            </p:stCondLst>
                            <p:childTnLst>
                              <p:par>
                                <p:cTn id="20" presetID="42" presetClass="path" presetSubtype="0" accel="50000" decel="50000" fill="hold" nodeType="clickEffect">
                                  <p:stCondLst>
                                    <p:cond delay="0"/>
                                  </p:stCondLst>
                                  <p:childTnLst>
                                    <p:animMotion origin="layout" path="M 4.16667E-7 2.22222E-6 L -0.29557 0.13078 " pathEditMode="relative" rAng="0" ptsTypes="AA">
                                      <p:cBhvr>
                                        <p:cTn id="21" dur="2000" fill="hold"/>
                                        <p:tgtEl>
                                          <p:spTgt spid="8"/>
                                        </p:tgtEl>
                                        <p:attrNameLst>
                                          <p:attrName>ppt_x</p:attrName>
                                          <p:attrName>ppt_y</p:attrName>
                                        </p:attrNameLst>
                                      </p:cBhvr>
                                      <p:rCtr x="-14779" y="6528"/>
                                    </p:animMotion>
                                  </p:childTnLst>
                                </p:cTn>
                              </p:par>
                              <p:par>
                                <p:cTn id="22" presetID="6" presetClass="emph" presetSubtype="0" fill="hold" nodeType="withEffect">
                                  <p:stCondLst>
                                    <p:cond delay="0"/>
                                  </p:stCondLst>
                                  <p:childTnLst>
                                    <p:animScale>
                                      <p:cBhvr>
                                        <p:cTn id="23" dur="2000" fill="hold"/>
                                        <p:tgtEl>
                                          <p:spTgt spid="8"/>
                                        </p:tgtEl>
                                      </p:cBhvr>
                                      <p:by x="200000" y="200000"/>
                                    </p:animScale>
                                  </p:childTnLst>
                                </p:cTn>
                              </p:par>
                              <p:par>
                                <p:cTn id="24" presetID="10" presetClass="exit" presetSubtype="0" fill="hold" nodeType="withEffect">
                                  <p:stCondLst>
                                    <p:cond delay="0"/>
                                  </p:stCondLst>
                                  <p:childTnLst>
                                    <p:animEffect transition="out" filter="fade">
                                      <p:cBhvr>
                                        <p:cTn id="25" dur="500"/>
                                        <p:tgtEl>
                                          <p:spTgt spid="9"/>
                                        </p:tgtEl>
                                      </p:cBhvr>
                                    </p:animEffect>
                                    <p:set>
                                      <p:cBhvr>
                                        <p:cTn id="26" dur="1" fill="hold">
                                          <p:stCondLst>
                                            <p:cond delay="499"/>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FC07C13-9EF6-D25E-26CA-38F323D445D8}"/>
              </a:ext>
            </a:extLst>
          </p:cNvPr>
          <p:cNvSpPr>
            <a:spLocks noGrp="1"/>
          </p:cNvSpPr>
          <p:nvPr>
            <p:ph type="title"/>
          </p:nvPr>
        </p:nvSpPr>
        <p:spPr/>
        <p:txBody>
          <a:bodyPr/>
          <a:lstStyle/>
          <a:p>
            <a:r>
              <a:rPr lang="es-CL" dirty="0"/>
              <a:t>Geometría del casco</a:t>
            </a:r>
          </a:p>
        </p:txBody>
      </p:sp>
      <p:pic>
        <p:nvPicPr>
          <p:cNvPr id="8" name="Marcador de contenido 7">
            <a:extLst>
              <a:ext uri="{FF2B5EF4-FFF2-40B4-BE49-F238E27FC236}">
                <a16:creationId xmlns:a16="http://schemas.microsoft.com/office/drawing/2014/main" id="{7312746D-D2B6-DF78-B2CC-E8A1BE0F9A42}"/>
              </a:ext>
            </a:extLst>
          </p:cNvPr>
          <p:cNvPicPr>
            <a:picLocks noGrp="1" noChangeAspect="1"/>
          </p:cNvPicPr>
          <p:nvPr>
            <p:ph idx="1"/>
          </p:nvPr>
        </p:nvPicPr>
        <p:blipFill>
          <a:blip r:embed="rId2"/>
          <a:stretch>
            <a:fillRect/>
          </a:stretch>
        </p:blipFill>
        <p:spPr>
          <a:xfrm>
            <a:off x="3124201" y="1901136"/>
            <a:ext cx="6226627" cy="3855424"/>
          </a:xfrm>
        </p:spPr>
      </p:pic>
      <p:sp>
        <p:nvSpPr>
          <p:cNvPr id="4" name="Marcador de fecha 3">
            <a:extLst>
              <a:ext uri="{FF2B5EF4-FFF2-40B4-BE49-F238E27FC236}">
                <a16:creationId xmlns:a16="http://schemas.microsoft.com/office/drawing/2014/main" id="{71E9B1A5-903F-9C08-7131-045A949C862B}"/>
              </a:ext>
            </a:extLst>
          </p:cNvPr>
          <p:cNvSpPr>
            <a:spLocks noGrp="1"/>
          </p:cNvSpPr>
          <p:nvPr>
            <p:ph type="dt" sz="half" idx="10"/>
          </p:nvPr>
        </p:nvSpPr>
        <p:spPr/>
        <p:txBody>
          <a:bodyPr/>
          <a:lstStyle/>
          <a:p>
            <a:fld id="{33B53EED-9CB3-4145-88DC-941172C20B9E}" type="datetime1">
              <a:rPr lang="es-CL" smtClean="0"/>
              <a:t>08-02-2026</a:t>
            </a:fld>
            <a:endParaRPr lang="en-US"/>
          </a:p>
        </p:txBody>
      </p:sp>
      <p:sp>
        <p:nvSpPr>
          <p:cNvPr id="5" name="Marcador de pie de página 4">
            <a:extLst>
              <a:ext uri="{FF2B5EF4-FFF2-40B4-BE49-F238E27FC236}">
                <a16:creationId xmlns:a16="http://schemas.microsoft.com/office/drawing/2014/main" id="{C39BE27C-B2E8-C12B-5775-3F1E91C8928A}"/>
              </a:ext>
            </a:extLst>
          </p:cNvPr>
          <p:cNvSpPr>
            <a:spLocks noGrp="1"/>
          </p:cNvSpPr>
          <p:nvPr>
            <p:ph type="ftr" sz="quarter" idx="11"/>
          </p:nvPr>
        </p:nvSpPr>
        <p:spPr/>
        <p:txBody>
          <a:bodyPr/>
          <a:lstStyle/>
          <a:p>
            <a:r>
              <a:rPr lang="en-US"/>
              <a:t>Fundamentos de Estabildad UT 1</a:t>
            </a:r>
          </a:p>
        </p:txBody>
      </p:sp>
      <p:sp>
        <p:nvSpPr>
          <p:cNvPr id="6" name="Marcador de número de diapositiva 5">
            <a:extLst>
              <a:ext uri="{FF2B5EF4-FFF2-40B4-BE49-F238E27FC236}">
                <a16:creationId xmlns:a16="http://schemas.microsoft.com/office/drawing/2014/main" id="{CB58C43C-BCE7-6C7D-8824-80383058D53B}"/>
              </a:ext>
            </a:extLst>
          </p:cNvPr>
          <p:cNvSpPr>
            <a:spLocks noGrp="1"/>
          </p:cNvSpPr>
          <p:nvPr>
            <p:ph type="sldNum" sz="quarter" idx="12"/>
          </p:nvPr>
        </p:nvSpPr>
        <p:spPr/>
        <p:txBody>
          <a:bodyPr/>
          <a:lstStyle/>
          <a:p>
            <a:fld id="{87E7843D-FF13-4365-9478-9625B70A2705}" type="slidenum">
              <a:rPr lang="en-US" smtClean="0"/>
              <a:t>16</a:t>
            </a:fld>
            <a:endParaRPr lang="en-US"/>
          </a:p>
        </p:txBody>
      </p:sp>
      <p:sp>
        <p:nvSpPr>
          <p:cNvPr id="9" name="CuadroTexto 8">
            <a:extLst>
              <a:ext uri="{FF2B5EF4-FFF2-40B4-BE49-F238E27FC236}">
                <a16:creationId xmlns:a16="http://schemas.microsoft.com/office/drawing/2014/main" id="{7C2454AD-A86E-C251-76E8-61616B166600}"/>
              </a:ext>
            </a:extLst>
          </p:cNvPr>
          <p:cNvSpPr txBox="1"/>
          <p:nvPr/>
        </p:nvSpPr>
        <p:spPr>
          <a:xfrm>
            <a:off x="1567543" y="4626429"/>
            <a:ext cx="1262743" cy="369332"/>
          </a:xfrm>
          <a:prstGeom prst="rect">
            <a:avLst/>
          </a:prstGeom>
          <a:noFill/>
          <a:ln>
            <a:solidFill>
              <a:schemeClr val="accent1"/>
            </a:solidFill>
          </a:ln>
        </p:spPr>
        <p:txBody>
          <a:bodyPr wrap="square" rtlCol="0">
            <a:spAutoFit/>
          </a:bodyPr>
          <a:lstStyle/>
          <a:p>
            <a:r>
              <a:rPr lang="es-CL" dirty="0"/>
              <a:t>Obra Viva</a:t>
            </a:r>
          </a:p>
        </p:txBody>
      </p:sp>
      <p:cxnSp>
        <p:nvCxnSpPr>
          <p:cNvPr id="11" name="Conector recto de flecha 10">
            <a:extLst>
              <a:ext uri="{FF2B5EF4-FFF2-40B4-BE49-F238E27FC236}">
                <a16:creationId xmlns:a16="http://schemas.microsoft.com/office/drawing/2014/main" id="{3BEF04F3-D2A4-207A-5C19-C8430E0E8829}"/>
              </a:ext>
            </a:extLst>
          </p:cNvPr>
          <p:cNvCxnSpPr>
            <a:cxnSpLocks/>
            <a:stCxn id="9" idx="3"/>
          </p:cNvCxnSpPr>
          <p:nvPr/>
        </p:nvCxnSpPr>
        <p:spPr>
          <a:xfrm flipV="1">
            <a:off x="2830286" y="4005943"/>
            <a:ext cx="1839685" cy="80515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3" name="Rectángulo: esquinas redondeadas 12">
            <a:extLst>
              <a:ext uri="{FF2B5EF4-FFF2-40B4-BE49-F238E27FC236}">
                <a16:creationId xmlns:a16="http://schemas.microsoft.com/office/drawing/2014/main" id="{8C34891C-50F9-C2E1-079E-B42124EBDBFD}"/>
              </a:ext>
            </a:extLst>
          </p:cNvPr>
          <p:cNvSpPr/>
          <p:nvPr/>
        </p:nvSpPr>
        <p:spPr>
          <a:xfrm>
            <a:off x="3722915" y="3341915"/>
            <a:ext cx="3135086" cy="1534886"/>
          </a:xfrm>
          <a:prstGeom prst="roundRect">
            <a:avLst/>
          </a:prstGeom>
          <a:solidFill>
            <a:schemeClr val="accent1">
              <a:alpha val="14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4" name="CuadroTexto 13">
            <a:extLst>
              <a:ext uri="{FF2B5EF4-FFF2-40B4-BE49-F238E27FC236}">
                <a16:creationId xmlns:a16="http://schemas.microsoft.com/office/drawing/2014/main" id="{1326A745-473A-CE19-04D6-B7DD1FF7F96C}"/>
              </a:ext>
            </a:extLst>
          </p:cNvPr>
          <p:cNvSpPr txBox="1"/>
          <p:nvPr/>
        </p:nvSpPr>
        <p:spPr>
          <a:xfrm>
            <a:off x="936171" y="2595536"/>
            <a:ext cx="1360715" cy="646331"/>
          </a:xfrm>
          <a:prstGeom prst="rect">
            <a:avLst/>
          </a:prstGeom>
          <a:noFill/>
          <a:ln>
            <a:solidFill>
              <a:srgbClr val="FF0000"/>
            </a:solidFill>
          </a:ln>
        </p:spPr>
        <p:txBody>
          <a:bodyPr wrap="square" rtlCol="0">
            <a:spAutoFit/>
          </a:bodyPr>
          <a:lstStyle/>
          <a:p>
            <a:r>
              <a:rPr lang="es-CL" dirty="0"/>
              <a:t>Reserva de Boyantez o</a:t>
            </a:r>
          </a:p>
        </p:txBody>
      </p:sp>
      <p:cxnSp>
        <p:nvCxnSpPr>
          <p:cNvPr id="16" name="Conector recto de flecha 15">
            <a:extLst>
              <a:ext uri="{FF2B5EF4-FFF2-40B4-BE49-F238E27FC236}">
                <a16:creationId xmlns:a16="http://schemas.microsoft.com/office/drawing/2014/main" id="{8F5FDA02-7E53-A26F-3625-DC158C512F1B}"/>
              </a:ext>
            </a:extLst>
          </p:cNvPr>
          <p:cNvCxnSpPr>
            <a:stCxn id="14" idx="3"/>
          </p:cNvCxnSpPr>
          <p:nvPr/>
        </p:nvCxnSpPr>
        <p:spPr>
          <a:xfrm>
            <a:off x="2296886" y="2918702"/>
            <a:ext cx="2286000" cy="41959"/>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17" name="Rectángulo: esquinas redondeadas 16">
            <a:extLst>
              <a:ext uri="{FF2B5EF4-FFF2-40B4-BE49-F238E27FC236}">
                <a16:creationId xmlns:a16="http://schemas.microsoft.com/office/drawing/2014/main" id="{AC6256E3-CC6B-AB74-87B3-1479009999D5}"/>
              </a:ext>
            </a:extLst>
          </p:cNvPr>
          <p:cNvSpPr/>
          <p:nvPr/>
        </p:nvSpPr>
        <p:spPr>
          <a:xfrm>
            <a:off x="3722915" y="2396450"/>
            <a:ext cx="3135086" cy="941958"/>
          </a:xfrm>
          <a:prstGeom prst="roundRect">
            <a:avLst/>
          </a:prstGeom>
          <a:solidFill>
            <a:srgbClr val="FF0000">
              <a:alpha val="27000"/>
            </a:srgb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Tree>
    <p:extLst>
      <p:ext uri="{BB962C8B-B14F-4D97-AF65-F5344CB8AC3E}">
        <p14:creationId xmlns:p14="http://schemas.microsoft.com/office/powerpoint/2010/main" val="13153507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11"/>
                                        </p:tgtEl>
                                        <p:attrNameLst>
                                          <p:attrName>style.visibility</p:attrName>
                                        </p:attrNameLst>
                                      </p:cBhvr>
                                      <p:to>
                                        <p:strVal val="visible"/>
                                      </p:to>
                                    </p:set>
                                    <p:animEffect transition="in" filter="fade">
                                      <p:cBhvr>
                                        <p:cTn id="11" dur="500"/>
                                        <p:tgtEl>
                                          <p:spTgt spid="11"/>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13"/>
                                        </p:tgtEl>
                                        <p:attrNameLst>
                                          <p:attrName>style.visibility</p:attrName>
                                        </p:attrNameLst>
                                      </p:cBhvr>
                                      <p:to>
                                        <p:strVal val="visible"/>
                                      </p:to>
                                    </p:set>
                                    <p:animEffect transition="in" filter="fade">
                                      <p:cBhvr>
                                        <p:cTn id="15" dur="500"/>
                                        <p:tgtEl>
                                          <p:spTgt spid="13"/>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14"/>
                                        </p:tgtEl>
                                        <p:attrNameLst>
                                          <p:attrName>style.visibility</p:attrName>
                                        </p:attrNameLst>
                                      </p:cBhvr>
                                      <p:to>
                                        <p:strVal val="visible"/>
                                      </p:to>
                                    </p:set>
                                    <p:animEffect transition="in" filter="fade">
                                      <p:cBhvr>
                                        <p:cTn id="20" dur="500"/>
                                        <p:tgtEl>
                                          <p:spTgt spid="14"/>
                                        </p:tgtEl>
                                      </p:cBhvr>
                                    </p:animEffect>
                                  </p:childTnLst>
                                </p:cTn>
                              </p:par>
                            </p:childTnLst>
                          </p:cTn>
                        </p:par>
                        <p:par>
                          <p:cTn id="21" fill="hold">
                            <p:stCondLst>
                              <p:cond delay="500"/>
                            </p:stCondLst>
                            <p:childTnLst>
                              <p:par>
                                <p:cTn id="22" presetID="10" presetClass="entr" presetSubtype="0" fill="hold" nodeType="afterEffect">
                                  <p:stCondLst>
                                    <p:cond delay="0"/>
                                  </p:stCondLst>
                                  <p:childTnLst>
                                    <p:set>
                                      <p:cBhvr>
                                        <p:cTn id="23" dur="1" fill="hold">
                                          <p:stCondLst>
                                            <p:cond delay="0"/>
                                          </p:stCondLst>
                                        </p:cTn>
                                        <p:tgtEl>
                                          <p:spTgt spid="16"/>
                                        </p:tgtEl>
                                        <p:attrNameLst>
                                          <p:attrName>style.visibility</p:attrName>
                                        </p:attrNameLst>
                                      </p:cBhvr>
                                      <p:to>
                                        <p:strVal val="visible"/>
                                      </p:to>
                                    </p:set>
                                    <p:animEffect transition="in" filter="fade">
                                      <p:cBhvr>
                                        <p:cTn id="24" dur="500"/>
                                        <p:tgtEl>
                                          <p:spTgt spid="16"/>
                                        </p:tgtEl>
                                      </p:cBhvr>
                                    </p:animEffect>
                                  </p:childTnLst>
                                </p:cTn>
                              </p:par>
                            </p:childTnLst>
                          </p:cTn>
                        </p:par>
                        <p:par>
                          <p:cTn id="25" fill="hold">
                            <p:stCondLst>
                              <p:cond delay="1000"/>
                            </p:stCondLst>
                            <p:childTnLst>
                              <p:par>
                                <p:cTn id="26" presetID="10" presetClass="entr" presetSubtype="0" fill="hold" grpId="0" nodeType="afterEffect">
                                  <p:stCondLst>
                                    <p:cond delay="0"/>
                                  </p:stCondLst>
                                  <p:childTnLst>
                                    <p:set>
                                      <p:cBhvr>
                                        <p:cTn id="27" dur="1" fill="hold">
                                          <p:stCondLst>
                                            <p:cond delay="0"/>
                                          </p:stCondLst>
                                        </p:cTn>
                                        <p:tgtEl>
                                          <p:spTgt spid="17"/>
                                        </p:tgtEl>
                                        <p:attrNameLst>
                                          <p:attrName>style.visibility</p:attrName>
                                        </p:attrNameLst>
                                      </p:cBhvr>
                                      <p:to>
                                        <p:strVal val="visible"/>
                                      </p:to>
                                    </p:set>
                                    <p:animEffect transition="in" filter="fade">
                                      <p:cBhvr>
                                        <p:cTn id="28"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3" grpId="0" animBg="1"/>
      <p:bldP spid="14" grpId="0" animBg="1"/>
      <p:bldP spid="17"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46" name="Straight Connector 45">
            <a:extLst>
              <a:ext uri="{FF2B5EF4-FFF2-40B4-BE49-F238E27FC236}">
                <a16:creationId xmlns:a16="http://schemas.microsoft.com/office/drawing/2014/main" id="{F64F9B95-9045-48D2-B9F3-2927E98F54A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723900"/>
            <a:ext cx="105918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8" name="Straight Connector 47">
            <a:extLst>
              <a:ext uri="{FF2B5EF4-FFF2-40B4-BE49-F238E27FC236}">
                <a16:creationId xmlns:a16="http://schemas.microsoft.com/office/drawing/2014/main" id="{085AA86F-6A4D-4BCB-A045-D992CDC2959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6142781"/>
            <a:ext cx="105918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useBgFill="1">
        <p:nvSpPr>
          <p:cNvPr id="50" name="Rectangle 49">
            <a:extLst>
              <a:ext uri="{FF2B5EF4-FFF2-40B4-BE49-F238E27FC236}">
                <a16:creationId xmlns:a16="http://schemas.microsoft.com/office/drawing/2014/main" id="{33E93247-6229-44AB-A550-739E971E69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ítulo 1">
            <a:extLst>
              <a:ext uri="{FF2B5EF4-FFF2-40B4-BE49-F238E27FC236}">
                <a16:creationId xmlns:a16="http://schemas.microsoft.com/office/drawing/2014/main" id="{F36AE796-ACED-2F6D-F49D-80AA73103212}"/>
              </a:ext>
            </a:extLst>
          </p:cNvPr>
          <p:cNvSpPr>
            <a:spLocks noGrp="1"/>
          </p:cNvSpPr>
          <p:nvPr>
            <p:ph type="title"/>
          </p:nvPr>
        </p:nvSpPr>
        <p:spPr>
          <a:xfrm>
            <a:off x="8138159" y="1177348"/>
            <a:ext cx="3330906" cy="3441068"/>
          </a:xfrm>
        </p:spPr>
        <p:txBody>
          <a:bodyPr vert="horz" lIns="91440" tIns="45720" rIns="91440" bIns="45720" rtlCol="0" anchor="t">
            <a:normAutofit/>
          </a:bodyPr>
          <a:lstStyle/>
          <a:p>
            <a:r>
              <a:rPr lang="en-US" sz="4200"/>
              <a:t>Centros de referencia</a:t>
            </a:r>
          </a:p>
        </p:txBody>
      </p:sp>
      <p:sp>
        <p:nvSpPr>
          <p:cNvPr id="3" name="Marcador de contenido 2">
            <a:extLst>
              <a:ext uri="{FF2B5EF4-FFF2-40B4-BE49-F238E27FC236}">
                <a16:creationId xmlns:a16="http://schemas.microsoft.com/office/drawing/2014/main" id="{7A3FFBBF-D04B-B7AB-19FF-3BDC6984377D}"/>
              </a:ext>
            </a:extLst>
          </p:cNvPr>
          <p:cNvSpPr>
            <a:spLocks noGrp="1"/>
          </p:cNvSpPr>
          <p:nvPr>
            <p:ph idx="1"/>
          </p:nvPr>
        </p:nvSpPr>
        <p:spPr>
          <a:xfrm>
            <a:off x="8138159" y="2591458"/>
            <a:ext cx="3259785" cy="2240526"/>
          </a:xfrm>
        </p:spPr>
        <p:txBody>
          <a:bodyPr vert="horz" lIns="91440" tIns="45720" rIns="91440" bIns="45720" rtlCol="0" anchor="b">
            <a:normAutofit/>
          </a:bodyPr>
          <a:lstStyle/>
          <a:p>
            <a:pPr marL="0" indent="0">
              <a:buNone/>
            </a:pPr>
            <a:r>
              <a:rPr lang="es-CL" noProof="0" dirty="0"/>
              <a:t>K- Quilla o </a:t>
            </a:r>
            <a:r>
              <a:rPr lang="es-CL" noProof="0" dirty="0" err="1"/>
              <a:t>Keel</a:t>
            </a:r>
            <a:endParaRPr lang="es-CL" noProof="0" dirty="0"/>
          </a:p>
          <a:p>
            <a:pPr marL="0" indent="0">
              <a:buNone/>
            </a:pPr>
            <a:r>
              <a:rPr lang="es-CL" noProof="0" dirty="0"/>
              <a:t>B – Centro de boyantez </a:t>
            </a:r>
          </a:p>
          <a:p>
            <a:pPr marL="0" indent="0">
              <a:buNone/>
            </a:pPr>
            <a:r>
              <a:rPr lang="es-CL" noProof="0" dirty="0"/>
              <a:t>G- Centro de Gravedad</a:t>
            </a:r>
          </a:p>
          <a:p>
            <a:pPr marL="0" indent="0">
              <a:buNone/>
            </a:pPr>
            <a:r>
              <a:rPr lang="es-CL" dirty="0"/>
              <a:t>M - Metacentro</a:t>
            </a:r>
            <a:endParaRPr lang="es-CL" noProof="0" dirty="0"/>
          </a:p>
        </p:txBody>
      </p:sp>
      <p:sp>
        <p:nvSpPr>
          <p:cNvPr id="4" name="Marcador de fecha 3">
            <a:extLst>
              <a:ext uri="{FF2B5EF4-FFF2-40B4-BE49-F238E27FC236}">
                <a16:creationId xmlns:a16="http://schemas.microsoft.com/office/drawing/2014/main" id="{EA661D49-E604-46F6-E61A-096682B8DDA1}"/>
              </a:ext>
            </a:extLst>
          </p:cNvPr>
          <p:cNvSpPr>
            <a:spLocks noGrp="1"/>
          </p:cNvSpPr>
          <p:nvPr>
            <p:ph type="dt" sz="half" idx="10"/>
          </p:nvPr>
        </p:nvSpPr>
        <p:spPr>
          <a:xfrm>
            <a:off x="8369448" y="6356350"/>
            <a:ext cx="2549564" cy="365125"/>
          </a:xfrm>
        </p:spPr>
        <p:txBody>
          <a:bodyPr vert="horz" lIns="91440" tIns="45720" rIns="91440" bIns="45720" rtlCol="0" anchor="ctr">
            <a:normAutofit/>
          </a:bodyPr>
          <a:lstStyle/>
          <a:p>
            <a:pPr>
              <a:spcAft>
                <a:spcPts val="600"/>
              </a:spcAft>
            </a:pPr>
            <a:fld id="{4CB7E1D1-5281-4ED2-B22D-AC4B17DFEC4B}" type="datetime1">
              <a:rPr lang="es-CL" smtClean="0"/>
              <a:t>08-02-2026</a:t>
            </a:fld>
            <a:endParaRPr lang="en-US"/>
          </a:p>
        </p:txBody>
      </p:sp>
      <p:sp>
        <p:nvSpPr>
          <p:cNvPr id="5" name="Marcador de pie de página 4">
            <a:extLst>
              <a:ext uri="{FF2B5EF4-FFF2-40B4-BE49-F238E27FC236}">
                <a16:creationId xmlns:a16="http://schemas.microsoft.com/office/drawing/2014/main" id="{84562E94-49D8-05E4-DAAC-A50E6DF44874}"/>
              </a:ext>
            </a:extLst>
          </p:cNvPr>
          <p:cNvSpPr>
            <a:spLocks noGrp="1"/>
          </p:cNvSpPr>
          <p:nvPr>
            <p:ph type="ftr" sz="quarter" idx="11"/>
          </p:nvPr>
        </p:nvSpPr>
        <p:spPr>
          <a:xfrm>
            <a:off x="704088" y="6356350"/>
            <a:ext cx="4539727" cy="365125"/>
          </a:xfrm>
        </p:spPr>
        <p:txBody>
          <a:bodyPr vert="horz" lIns="91440" tIns="45720" rIns="91440" bIns="45720" rtlCol="0" anchor="ctr">
            <a:normAutofit/>
          </a:bodyPr>
          <a:lstStyle/>
          <a:p>
            <a:pPr>
              <a:spcAft>
                <a:spcPts val="600"/>
              </a:spcAft>
            </a:pPr>
            <a:r>
              <a:rPr lang="en-US" kern="1200" dirty="0">
                <a:solidFill>
                  <a:schemeClr val="tx1"/>
                </a:solidFill>
                <a:latin typeface="+mj-lt"/>
                <a:ea typeface="+mn-ea"/>
                <a:cs typeface="+mn-cs"/>
              </a:rPr>
              <a:t>Fundamentos de Estabildad UT 1</a:t>
            </a:r>
          </a:p>
        </p:txBody>
      </p:sp>
      <p:sp>
        <p:nvSpPr>
          <p:cNvPr id="6" name="Marcador de número de diapositiva 5">
            <a:extLst>
              <a:ext uri="{FF2B5EF4-FFF2-40B4-BE49-F238E27FC236}">
                <a16:creationId xmlns:a16="http://schemas.microsoft.com/office/drawing/2014/main" id="{6B25BF34-D5AF-9A13-A76E-1D69FB7BE861}"/>
              </a:ext>
            </a:extLst>
          </p:cNvPr>
          <p:cNvSpPr>
            <a:spLocks noGrp="1"/>
          </p:cNvSpPr>
          <p:nvPr>
            <p:ph type="sldNum" sz="quarter" idx="12"/>
          </p:nvPr>
        </p:nvSpPr>
        <p:spPr>
          <a:xfrm>
            <a:off x="10919012" y="6356350"/>
            <a:ext cx="672354" cy="365125"/>
          </a:xfrm>
        </p:spPr>
        <p:txBody>
          <a:bodyPr vert="horz" lIns="91440" tIns="45720" rIns="91440" bIns="45720" rtlCol="0" anchor="ctr">
            <a:normAutofit/>
          </a:bodyPr>
          <a:lstStyle/>
          <a:p>
            <a:pPr>
              <a:lnSpc>
                <a:spcPct val="90000"/>
              </a:lnSpc>
              <a:spcAft>
                <a:spcPts val="600"/>
              </a:spcAft>
            </a:pPr>
            <a:fld id="{87E7843D-FF13-4365-9478-9625B70A2705}" type="slidenum">
              <a:rPr lang="en-US" smtClean="0"/>
              <a:pPr>
                <a:lnSpc>
                  <a:spcPct val="90000"/>
                </a:lnSpc>
                <a:spcAft>
                  <a:spcPts val="600"/>
                </a:spcAft>
              </a:pPr>
              <a:t>17</a:t>
            </a:fld>
            <a:endParaRPr lang="en-US"/>
          </a:p>
        </p:txBody>
      </p:sp>
      <p:cxnSp>
        <p:nvCxnSpPr>
          <p:cNvPr id="52" name="Straight Connector 51">
            <a:extLst>
              <a:ext uri="{FF2B5EF4-FFF2-40B4-BE49-F238E27FC236}">
                <a16:creationId xmlns:a16="http://schemas.microsoft.com/office/drawing/2014/main" id="{EE2E603F-4A95-4FE8-BB06-211DFD75DBE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723900"/>
            <a:ext cx="105918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pic>
        <p:nvPicPr>
          <p:cNvPr id="32" name="Imagen 31">
            <a:extLst>
              <a:ext uri="{FF2B5EF4-FFF2-40B4-BE49-F238E27FC236}">
                <a16:creationId xmlns:a16="http://schemas.microsoft.com/office/drawing/2014/main" id="{6468115B-75F8-C941-7412-B7C057F86856}"/>
              </a:ext>
            </a:extLst>
          </p:cNvPr>
          <p:cNvPicPr>
            <a:picLocks noChangeAspect="1"/>
          </p:cNvPicPr>
          <p:nvPr/>
        </p:nvPicPr>
        <p:blipFill>
          <a:blip r:embed="rId2"/>
          <a:stretch>
            <a:fillRect/>
          </a:stretch>
        </p:blipFill>
        <p:spPr>
          <a:xfrm>
            <a:off x="722935" y="1372258"/>
            <a:ext cx="7179970" cy="4117445"/>
          </a:xfrm>
          <a:prstGeom prst="rect">
            <a:avLst/>
          </a:prstGeom>
        </p:spPr>
      </p:pic>
      <p:cxnSp>
        <p:nvCxnSpPr>
          <p:cNvPr id="54" name="Straight Connector 53">
            <a:extLst>
              <a:ext uri="{FF2B5EF4-FFF2-40B4-BE49-F238E27FC236}">
                <a16:creationId xmlns:a16="http://schemas.microsoft.com/office/drawing/2014/main" id="{D7CC41EB-2D81-4303-9171-6401B388BA3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6134885"/>
            <a:ext cx="105918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5666013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E49D7415-2F11-44C2-B6AA-13A25B6814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257DDBF-C111-D2D4-1DA0-C3D460926580}"/>
              </a:ext>
            </a:extLst>
          </p:cNvPr>
          <p:cNvSpPr>
            <a:spLocks noGrp="1"/>
          </p:cNvSpPr>
          <p:nvPr>
            <p:ph type="title"/>
          </p:nvPr>
        </p:nvSpPr>
        <p:spPr>
          <a:xfrm>
            <a:off x="704088" y="914400"/>
            <a:ext cx="10780776" cy="1180210"/>
          </a:xfrm>
        </p:spPr>
        <p:txBody>
          <a:bodyPr>
            <a:normAutofit/>
          </a:bodyPr>
          <a:lstStyle/>
          <a:p>
            <a:r>
              <a:rPr lang="es-CL" dirty="0"/>
              <a:t>Centro DE BOYANTEZ</a:t>
            </a:r>
            <a:endParaRPr lang="en-GB" dirty="0"/>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C13FC3AF-FFB3-AA49-A8F1-04A1EE56E255}"/>
                  </a:ext>
                </a:extLst>
              </p:cNvPr>
              <p:cNvSpPr>
                <a:spLocks noGrp="1"/>
              </p:cNvSpPr>
              <p:nvPr>
                <p:ph idx="1"/>
              </p:nvPr>
            </p:nvSpPr>
            <p:spPr>
              <a:xfrm>
                <a:off x="6664960" y="2346960"/>
                <a:ext cx="4819903" cy="3775456"/>
              </a:xfrm>
            </p:spPr>
            <p:txBody>
              <a:bodyPr>
                <a:normAutofit/>
              </a:bodyPr>
              <a:lstStyle/>
              <a:p>
                <a:pPr>
                  <a:lnSpc>
                    <a:spcPct val="100000"/>
                  </a:lnSpc>
                </a:pPr>
                <a:r>
                  <a:rPr lang="es-MX" altLang="en-US" sz="1700" dirty="0"/>
                  <a:t>Todas las fuerzas de Boyantez que actúan sobre la porción sumergida del casco de un buque se reducen a una fuerza resultante que actúa en este punto:</a:t>
                </a:r>
              </a:p>
              <a:p>
                <a:pPr lvl="1">
                  <a:lnSpc>
                    <a:spcPct val="100000"/>
                  </a:lnSpc>
                </a:pPr>
                <a:r>
                  <a:rPr lang="es-MX" altLang="en-US" sz="1500" dirty="0"/>
                  <a:t>Es el centro geométrico de la porción sumergida del casco</a:t>
                </a:r>
              </a:p>
              <a:p>
                <a:pPr lvl="1">
                  <a:lnSpc>
                    <a:spcPct val="100000"/>
                  </a:lnSpc>
                </a:pPr>
                <a:r>
                  <a:rPr lang="es-MX" altLang="en-US" sz="1500" dirty="0"/>
                  <a:t>Se encuentra en el interior del buque.</a:t>
                </a:r>
              </a:p>
              <a:p>
                <a:pPr lvl="1">
                  <a:lnSpc>
                    <a:spcPct val="100000"/>
                  </a:lnSpc>
                </a:pPr>
                <a:r>
                  <a:rPr lang="es-MX" altLang="en-US" sz="1500" dirty="0"/>
                  <a:t>Si el volumen del cuerpo sumergido varía, </a:t>
                </a:r>
                <a14:m>
                  <m:oMath xmlns:m="http://schemas.openxmlformats.org/officeDocument/2006/math">
                    <m:r>
                      <a:rPr lang="es-CL" altLang="en-US" sz="1500" b="0" i="1" smtClean="0">
                        <a:latin typeface="Cambria Math" panose="02040503050406030204" pitchFamily="18" charset="0"/>
                      </a:rPr>
                      <m:t>𝐵</m:t>
                    </m:r>
                  </m:oMath>
                </a14:m>
                <a:r>
                  <a:rPr lang="es-MX" altLang="en-US" sz="1500" dirty="0"/>
                  <a:t> también variará.</a:t>
                </a:r>
              </a:p>
            </p:txBody>
          </p:sp>
        </mc:Choice>
        <mc:Fallback xmlns="">
          <p:sp>
            <p:nvSpPr>
              <p:cNvPr id="3" name="Content Placeholder 2">
                <a:extLst>
                  <a:ext uri="{FF2B5EF4-FFF2-40B4-BE49-F238E27FC236}">
                    <a16:creationId xmlns:a16="http://schemas.microsoft.com/office/drawing/2014/main" id="{C13FC3AF-FFB3-AA49-A8F1-04A1EE56E255}"/>
                  </a:ext>
                </a:extLst>
              </p:cNvPr>
              <p:cNvSpPr>
                <a:spLocks noGrp="1" noRot="1" noChangeAspect="1" noMove="1" noResize="1" noEditPoints="1" noAdjustHandles="1" noChangeArrowheads="1" noChangeShapeType="1" noTextEdit="1"/>
              </p:cNvSpPr>
              <p:nvPr>
                <p:ph idx="1"/>
              </p:nvPr>
            </p:nvSpPr>
            <p:spPr>
              <a:xfrm>
                <a:off x="6664960" y="2346960"/>
                <a:ext cx="4819903" cy="3775456"/>
              </a:xfrm>
              <a:blipFill>
                <a:blip r:embed="rId2"/>
                <a:stretch>
                  <a:fillRect l="-632" t="-485" r="-379"/>
                </a:stretch>
              </a:blipFill>
            </p:spPr>
            <p:txBody>
              <a:bodyPr/>
              <a:lstStyle/>
              <a:p>
                <a:r>
                  <a:rPr lang="es-CL">
                    <a:noFill/>
                  </a:rPr>
                  <a:t> </a:t>
                </a:r>
              </a:p>
            </p:txBody>
          </p:sp>
        </mc:Fallback>
      </mc:AlternateContent>
      <p:sp>
        <p:nvSpPr>
          <p:cNvPr id="4" name="Date Placeholder 3">
            <a:extLst>
              <a:ext uri="{FF2B5EF4-FFF2-40B4-BE49-F238E27FC236}">
                <a16:creationId xmlns:a16="http://schemas.microsoft.com/office/drawing/2014/main" id="{4631FFE3-CDCA-D61D-1F20-A21EB6EBBB46}"/>
              </a:ext>
            </a:extLst>
          </p:cNvPr>
          <p:cNvSpPr>
            <a:spLocks noGrp="1"/>
          </p:cNvSpPr>
          <p:nvPr>
            <p:ph type="dt" sz="half" idx="10"/>
          </p:nvPr>
        </p:nvSpPr>
        <p:spPr>
          <a:xfrm>
            <a:off x="8369448" y="6356350"/>
            <a:ext cx="2549564" cy="365125"/>
          </a:xfrm>
        </p:spPr>
        <p:txBody>
          <a:bodyPr>
            <a:normAutofit/>
          </a:bodyPr>
          <a:lstStyle/>
          <a:p>
            <a:pPr>
              <a:spcAft>
                <a:spcPts val="600"/>
              </a:spcAft>
            </a:pPr>
            <a:fld id="{A5F2B758-28A5-4B35-9105-CDDDC7B36046}" type="datetime1">
              <a:rPr lang="es-CL" smtClean="0"/>
              <a:t>08-02-2026</a:t>
            </a:fld>
            <a:endParaRPr lang="en-US"/>
          </a:p>
        </p:txBody>
      </p:sp>
      <p:sp>
        <p:nvSpPr>
          <p:cNvPr id="5" name="Footer Placeholder 4">
            <a:extLst>
              <a:ext uri="{FF2B5EF4-FFF2-40B4-BE49-F238E27FC236}">
                <a16:creationId xmlns:a16="http://schemas.microsoft.com/office/drawing/2014/main" id="{1BCF1EDF-E92A-B26F-6E96-69A67FC3E834}"/>
              </a:ext>
            </a:extLst>
          </p:cNvPr>
          <p:cNvSpPr>
            <a:spLocks noGrp="1"/>
          </p:cNvSpPr>
          <p:nvPr>
            <p:ph type="ftr" sz="quarter" idx="11"/>
          </p:nvPr>
        </p:nvSpPr>
        <p:spPr>
          <a:xfrm>
            <a:off x="704088" y="6356350"/>
            <a:ext cx="4539727" cy="365125"/>
          </a:xfrm>
        </p:spPr>
        <p:txBody>
          <a:bodyPr>
            <a:normAutofit/>
          </a:bodyPr>
          <a:lstStyle/>
          <a:p>
            <a:pPr>
              <a:spcAft>
                <a:spcPts val="600"/>
              </a:spcAft>
            </a:pPr>
            <a:r>
              <a:rPr lang="en-US"/>
              <a:t>Fundamentos de Estabildad UT 1</a:t>
            </a:r>
          </a:p>
        </p:txBody>
      </p:sp>
      <p:sp>
        <p:nvSpPr>
          <p:cNvPr id="6" name="Slide Number Placeholder 5">
            <a:extLst>
              <a:ext uri="{FF2B5EF4-FFF2-40B4-BE49-F238E27FC236}">
                <a16:creationId xmlns:a16="http://schemas.microsoft.com/office/drawing/2014/main" id="{F9EF45CD-C7F6-F5EA-F2A4-E737CAF4DB1A}"/>
              </a:ext>
            </a:extLst>
          </p:cNvPr>
          <p:cNvSpPr>
            <a:spLocks noGrp="1"/>
          </p:cNvSpPr>
          <p:nvPr>
            <p:ph type="sldNum" sz="quarter" idx="12"/>
          </p:nvPr>
        </p:nvSpPr>
        <p:spPr>
          <a:xfrm>
            <a:off x="10919012" y="6356350"/>
            <a:ext cx="672354" cy="365125"/>
          </a:xfrm>
        </p:spPr>
        <p:txBody>
          <a:bodyPr>
            <a:normAutofit/>
          </a:bodyPr>
          <a:lstStyle/>
          <a:p>
            <a:pPr>
              <a:lnSpc>
                <a:spcPct val="90000"/>
              </a:lnSpc>
              <a:spcAft>
                <a:spcPts val="600"/>
              </a:spcAft>
            </a:pPr>
            <a:fld id="{87E7843D-FF13-4365-9478-9625B70A2705}" type="slidenum">
              <a:rPr lang="en-US" smtClean="0"/>
              <a:pPr>
                <a:lnSpc>
                  <a:spcPct val="90000"/>
                </a:lnSpc>
                <a:spcAft>
                  <a:spcPts val="600"/>
                </a:spcAft>
              </a:pPr>
              <a:t>18</a:t>
            </a:fld>
            <a:endParaRPr lang="en-US"/>
          </a:p>
        </p:txBody>
      </p:sp>
      <p:cxnSp>
        <p:nvCxnSpPr>
          <p:cNvPr id="14" name="Straight Connector 13">
            <a:extLst>
              <a:ext uri="{FF2B5EF4-FFF2-40B4-BE49-F238E27FC236}">
                <a16:creationId xmlns:a16="http://schemas.microsoft.com/office/drawing/2014/main" id="{4E495065-8864-87FB-2BCC-254769963EA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4672" y="722376"/>
            <a:ext cx="16383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pic>
        <p:nvPicPr>
          <p:cNvPr id="7" name="Picture 6">
            <a:extLst>
              <a:ext uri="{FF2B5EF4-FFF2-40B4-BE49-F238E27FC236}">
                <a16:creationId xmlns:a16="http://schemas.microsoft.com/office/drawing/2014/main" id="{3574DE12-AB40-6CE2-6899-C2CFA4156156}"/>
              </a:ext>
            </a:extLst>
          </p:cNvPr>
          <p:cNvPicPr>
            <a:picLocks noChangeAspect="1"/>
          </p:cNvPicPr>
          <p:nvPr/>
        </p:nvPicPr>
        <p:blipFill>
          <a:blip r:embed="rId3"/>
          <a:stretch>
            <a:fillRect/>
          </a:stretch>
        </p:blipFill>
        <p:spPr>
          <a:xfrm>
            <a:off x="800098" y="2907245"/>
            <a:ext cx="5549902" cy="3255808"/>
          </a:xfrm>
          <a:prstGeom prst="rect">
            <a:avLst/>
          </a:prstGeom>
        </p:spPr>
      </p:pic>
    </p:spTree>
    <p:extLst>
      <p:ext uri="{BB962C8B-B14F-4D97-AF65-F5344CB8AC3E}">
        <p14:creationId xmlns:p14="http://schemas.microsoft.com/office/powerpoint/2010/main" val="162461523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E563367-85F6-112A-791E-D821F0BCD30B}"/>
              </a:ext>
            </a:extLst>
          </p:cNvPr>
          <p:cNvSpPr>
            <a:spLocks noGrp="1"/>
          </p:cNvSpPr>
          <p:nvPr>
            <p:ph type="title"/>
          </p:nvPr>
        </p:nvSpPr>
        <p:spPr>
          <a:xfrm>
            <a:off x="787674" y="165496"/>
            <a:ext cx="10691265" cy="1371030"/>
          </a:xfrm>
        </p:spPr>
        <p:txBody>
          <a:bodyPr/>
          <a:lstStyle/>
          <a:p>
            <a:r>
              <a:rPr lang="es-CL" dirty="0"/>
              <a:t>Centro de Boyantez</a:t>
            </a:r>
          </a:p>
        </p:txBody>
      </p:sp>
      <p:sp>
        <p:nvSpPr>
          <p:cNvPr id="3" name="Marcador de contenido 2">
            <a:extLst>
              <a:ext uri="{FF2B5EF4-FFF2-40B4-BE49-F238E27FC236}">
                <a16:creationId xmlns:a16="http://schemas.microsoft.com/office/drawing/2014/main" id="{117CCC10-7555-EEC4-627E-31891A169587}"/>
              </a:ext>
            </a:extLst>
          </p:cNvPr>
          <p:cNvSpPr>
            <a:spLocks noGrp="1"/>
          </p:cNvSpPr>
          <p:nvPr>
            <p:ph idx="1"/>
          </p:nvPr>
        </p:nvSpPr>
        <p:spPr/>
        <p:txBody>
          <a:bodyPr/>
          <a:lstStyle/>
          <a:p>
            <a:endParaRPr lang="es-CL" dirty="0"/>
          </a:p>
        </p:txBody>
      </p:sp>
      <p:sp>
        <p:nvSpPr>
          <p:cNvPr id="4" name="Marcador de fecha 3">
            <a:extLst>
              <a:ext uri="{FF2B5EF4-FFF2-40B4-BE49-F238E27FC236}">
                <a16:creationId xmlns:a16="http://schemas.microsoft.com/office/drawing/2014/main" id="{23788099-8F6D-16F4-D4DD-8DD92C17060B}"/>
              </a:ext>
            </a:extLst>
          </p:cNvPr>
          <p:cNvSpPr>
            <a:spLocks noGrp="1"/>
          </p:cNvSpPr>
          <p:nvPr>
            <p:ph type="dt" sz="half" idx="10"/>
          </p:nvPr>
        </p:nvSpPr>
        <p:spPr/>
        <p:txBody>
          <a:bodyPr/>
          <a:lstStyle/>
          <a:p>
            <a:fld id="{EBC64D7D-8D23-4D7C-B8FE-AA5A7B5C60BA}" type="datetime1">
              <a:rPr lang="es-CL" smtClean="0"/>
              <a:t>08-02-2026</a:t>
            </a:fld>
            <a:endParaRPr lang="en-US"/>
          </a:p>
        </p:txBody>
      </p:sp>
      <p:sp>
        <p:nvSpPr>
          <p:cNvPr id="5" name="Marcador de pie de página 4">
            <a:extLst>
              <a:ext uri="{FF2B5EF4-FFF2-40B4-BE49-F238E27FC236}">
                <a16:creationId xmlns:a16="http://schemas.microsoft.com/office/drawing/2014/main" id="{F8FA5E1A-235D-91DE-17E7-9B964B06FF3B}"/>
              </a:ext>
            </a:extLst>
          </p:cNvPr>
          <p:cNvSpPr>
            <a:spLocks noGrp="1"/>
          </p:cNvSpPr>
          <p:nvPr>
            <p:ph type="ftr" sz="quarter" idx="11"/>
          </p:nvPr>
        </p:nvSpPr>
        <p:spPr/>
        <p:txBody>
          <a:bodyPr/>
          <a:lstStyle/>
          <a:p>
            <a:r>
              <a:rPr lang="en-US"/>
              <a:t>Fundamentos de Estabildad UT 1</a:t>
            </a:r>
          </a:p>
        </p:txBody>
      </p:sp>
      <p:sp>
        <p:nvSpPr>
          <p:cNvPr id="6" name="Marcador de número de diapositiva 5">
            <a:extLst>
              <a:ext uri="{FF2B5EF4-FFF2-40B4-BE49-F238E27FC236}">
                <a16:creationId xmlns:a16="http://schemas.microsoft.com/office/drawing/2014/main" id="{4CD711D8-EA0B-4AB9-FC78-C110FED79EE4}"/>
              </a:ext>
            </a:extLst>
          </p:cNvPr>
          <p:cNvSpPr>
            <a:spLocks noGrp="1"/>
          </p:cNvSpPr>
          <p:nvPr>
            <p:ph type="sldNum" sz="quarter" idx="12"/>
          </p:nvPr>
        </p:nvSpPr>
        <p:spPr/>
        <p:txBody>
          <a:bodyPr/>
          <a:lstStyle/>
          <a:p>
            <a:fld id="{87E7843D-FF13-4365-9478-9625B70A2705}" type="slidenum">
              <a:rPr lang="en-US" smtClean="0"/>
              <a:t>19</a:t>
            </a:fld>
            <a:endParaRPr lang="en-US"/>
          </a:p>
        </p:txBody>
      </p:sp>
      <p:sp>
        <p:nvSpPr>
          <p:cNvPr id="7" name="Google Shape;529;p27">
            <a:extLst>
              <a:ext uri="{FF2B5EF4-FFF2-40B4-BE49-F238E27FC236}">
                <a16:creationId xmlns:a16="http://schemas.microsoft.com/office/drawing/2014/main" id="{D66038B5-9FAC-DD2A-84C2-B50E4255F9F6}"/>
              </a:ext>
            </a:extLst>
          </p:cNvPr>
          <p:cNvSpPr/>
          <p:nvPr/>
        </p:nvSpPr>
        <p:spPr>
          <a:xfrm>
            <a:off x="1525588" y="3400426"/>
            <a:ext cx="9142412" cy="3457575"/>
          </a:xfrm>
          <a:custGeom>
            <a:avLst/>
            <a:gdLst/>
            <a:ahLst/>
            <a:cxnLst/>
            <a:rect l="l" t="t" r="r" b="b"/>
            <a:pathLst>
              <a:path w="5759" h="2178" extrusionOk="0">
                <a:moveTo>
                  <a:pt x="0" y="0"/>
                </a:moveTo>
                <a:lnTo>
                  <a:pt x="0" y="2177"/>
                </a:lnTo>
                <a:lnTo>
                  <a:pt x="5758" y="2177"/>
                </a:lnTo>
                <a:lnTo>
                  <a:pt x="5758" y="0"/>
                </a:lnTo>
                <a:lnTo>
                  <a:pt x="0" y="0"/>
                </a:lnTo>
              </a:path>
            </a:pathLst>
          </a:custGeom>
          <a:solidFill>
            <a:srgbClr val="0000FF"/>
          </a:solidFill>
          <a:ln w="12700" cap="rnd" cmpd="sng">
            <a:solidFill>
              <a:srgbClr val="0000FF"/>
            </a:solidFill>
            <a:prstDash val="solid"/>
            <a:round/>
            <a:headEnd type="none" w="med" len="med"/>
            <a:tailEnd type="none" w="med" len="med"/>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sp>
        <p:nvSpPr>
          <p:cNvPr id="8" name="Google Shape;530;p27">
            <a:extLst>
              <a:ext uri="{FF2B5EF4-FFF2-40B4-BE49-F238E27FC236}">
                <a16:creationId xmlns:a16="http://schemas.microsoft.com/office/drawing/2014/main" id="{1C7A2477-865E-6487-EC86-8DC7ACE7ACA0}"/>
              </a:ext>
            </a:extLst>
          </p:cNvPr>
          <p:cNvSpPr/>
          <p:nvPr/>
        </p:nvSpPr>
        <p:spPr>
          <a:xfrm>
            <a:off x="3506788" y="2359025"/>
            <a:ext cx="5092700" cy="3371850"/>
          </a:xfrm>
          <a:custGeom>
            <a:avLst/>
            <a:gdLst/>
            <a:ahLst/>
            <a:cxnLst/>
            <a:rect l="l" t="t" r="r" b="b"/>
            <a:pathLst>
              <a:path w="3208" h="2124" extrusionOk="0">
                <a:moveTo>
                  <a:pt x="0" y="0"/>
                </a:moveTo>
                <a:lnTo>
                  <a:pt x="0" y="1404"/>
                </a:lnTo>
                <a:lnTo>
                  <a:pt x="41" y="1575"/>
                </a:lnTo>
                <a:lnTo>
                  <a:pt x="89" y="1664"/>
                </a:lnTo>
                <a:lnTo>
                  <a:pt x="179" y="1787"/>
                </a:lnTo>
                <a:lnTo>
                  <a:pt x="289" y="1890"/>
                </a:lnTo>
                <a:lnTo>
                  <a:pt x="460" y="1986"/>
                </a:lnTo>
                <a:lnTo>
                  <a:pt x="666" y="2047"/>
                </a:lnTo>
                <a:lnTo>
                  <a:pt x="920" y="2095"/>
                </a:lnTo>
                <a:lnTo>
                  <a:pt x="1264" y="2123"/>
                </a:lnTo>
                <a:lnTo>
                  <a:pt x="1936" y="2123"/>
                </a:lnTo>
                <a:lnTo>
                  <a:pt x="2273" y="2088"/>
                </a:lnTo>
                <a:lnTo>
                  <a:pt x="2527" y="2040"/>
                </a:lnTo>
                <a:lnTo>
                  <a:pt x="2774" y="1965"/>
                </a:lnTo>
                <a:lnTo>
                  <a:pt x="2967" y="1835"/>
                </a:lnTo>
                <a:lnTo>
                  <a:pt x="3063" y="1732"/>
                </a:lnTo>
                <a:lnTo>
                  <a:pt x="3145" y="1588"/>
                </a:lnTo>
                <a:lnTo>
                  <a:pt x="3193" y="1452"/>
                </a:lnTo>
                <a:lnTo>
                  <a:pt x="3207" y="1287"/>
                </a:lnTo>
                <a:lnTo>
                  <a:pt x="3207" y="1198"/>
                </a:lnTo>
                <a:lnTo>
                  <a:pt x="3207" y="0"/>
                </a:lnTo>
                <a:lnTo>
                  <a:pt x="0" y="0"/>
                </a:lnTo>
              </a:path>
            </a:pathLst>
          </a:custGeom>
          <a:solidFill>
            <a:schemeClr val="lt1"/>
          </a:solidFill>
          <a:ln w="76200" cap="rnd" cmpd="sng">
            <a:solidFill>
              <a:srgbClr val="000000"/>
            </a:solidFill>
            <a:prstDash val="solid"/>
            <a:round/>
            <a:headEnd type="none" w="med" len="med"/>
            <a:tailEnd type="none" w="med" len="med"/>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sp>
        <p:nvSpPr>
          <p:cNvPr id="9" name="Google Shape;531;p27">
            <a:extLst>
              <a:ext uri="{FF2B5EF4-FFF2-40B4-BE49-F238E27FC236}">
                <a16:creationId xmlns:a16="http://schemas.microsoft.com/office/drawing/2014/main" id="{BDEB6098-B9E6-C501-C850-7CD5772F32AE}"/>
              </a:ext>
            </a:extLst>
          </p:cNvPr>
          <p:cNvSpPr/>
          <p:nvPr/>
        </p:nvSpPr>
        <p:spPr>
          <a:xfrm rot="20400000">
            <a:off x="6037264" y="4494213"/>
            <a:ext cx="160337" cy="125412"/>
          </a:xfrm>
          <a:prstGeom prst="ellipse">
            <a:avLst/>
          </a:prstGeom>
          <a:solidFill>
            <a:srgbClr val="FF0000"/>
          </a:solidFill>
          <a:ln w="12700" cap="flat" cmpd="sng">
            <a:solidFill>
              <a:srgbClr val="FF0000"/>
            </a:solidFill>
            <a:prstDash val="solid"/>
            <a:round/>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sp>
        <p:nvSpPr>
          <p:cNvPr id="10" name="Google Shape;532;p27">
            <a:extLst>
              <a:ext uri="{FF2B5EF4-FFF2-40B4-BE49-F238E27FC236}">
                <a16:creationId xmlns:a16="http://schemas.microsoft.com/office/drawing/2014/main" id="{6D19FACB-87C3-E58E-9729-79941D19BDB0}"/>
              </a:ext>
            </a:extLst>
          </p:cNvPr>
          <p:cNvSpPr/>
          <p:nvPr/>
        </p:nvSpPr>
        <p:spPr>
          <a:xfrm>
            <a:off x="5626100" y="4390991"/>
            <a:ext cx="431800" cy="446123"/>
          </a:xfrm>
          <a:prstGeom prst="rect">
            <a:avLst/>
          </a:prstGeom>
          <a:noFill/>
          <a:ln>
            <a:noFill/>
          </a:ln>
        </p:spPr>
        <p:txBody>
          <a:bodyPr spcFirstLastPara="1" wrap="square" lIns="92075" tIns="46025" rIns="92075" bIns="46025" anchor="b" anchorCtr="0">
            <a:spAutoFit/>
          </a:bodyPr>
          <a:lstStyle/>
          <a:p>
            <a:pPr algn="ctr">
              <a:lnSpc>
                <a:spcPct val="85000"/>
              </a:lnSpc>
            </a:pPr>
            <a:r>
              <a:rPr lang="es-ES" sz="2700" b="1">
                <a:solidFill>
                  <a:srgbClr val="FF0000"/>
                </a:solidFill>
                <a:latin typeface="Arial"/>
                <a:ea typeface="Arial"/>
                <a:cs typeface="Arial"/>
                <a:sym typeface="Arial"/>
              </a:rPr>
              <a:t>B</a:t>
            </a:r>
            <a:endParaRPr/>
          </a:p>
        </p:txBody>
      </p:sp>
      <p:grpSp>
        <p:nvGrpSpPr>
          <p:cNvPr id="11" name="Google Shape;533;p27">
            <a:extLst>
              <a:ext uri="{FF2B5EF4-FFF2-40B4-BE49-F238E27FC236}">
                <a16:creationId xmlns:a16="http://schemas.microsoft.com/office/drawing/2014/main" id="{CE80A390-E956-E3D8-DD5F-9D0818524D7C}"/>
              </a:ext>
            </a:extLst>
          </p:cNvPr>
          <p:cNvGrpSpPr/>
          <p:nvPr/>
        </p:nvGrpSpPr>
        <p:grpSpPr>
          <a:xfrm>
            <a:off x="2720975" y="3057526"/>
            <a:ext cx="6642100" cy="341313"/>
            <a:chOff x="754" y="1926"/>
            <a:chExt cx="4184" cy="215"/>
          </a:xfrm>
        </p:grpSpPr>
        <p:sp>
          <p:nvSpPr>
            <p:cNvPr id="12" name="Google Shape;534;p27">
              <a:extLst>
                <a:ext uri="{FF2B5EF4-FFF2-40B4-BE49-F238E27FC236}">
                  <a16:creationId xmlns:a16="http://schemas.microsoft.com/office/drawing/2014/main" id="{71D2869C-266F-ABC5-6051-16AC5A04ADDC}"/>
                </a:ext>
              </a:extLst>
            </p:cNvPr>
            <p:cNvSpPr/>
            <p:nvPr/>
          </p:nvSpPr>
          <p:spPr>
            <a:xfrm>
              <a:off x="808" y="1926"/>
              <a:ext cx="352" cy="215"/>
            </a:xfrm>
            <a:prstGeom prst="rect">
              <a:avLst/>
            </a:prstGeom>
            <a:noFill/>
            <a:ln>
              <a:noFill/>
            </a:ln>
          </p:spPr>
          <p:txBody>
            <a:bodyPr spcFirstLastPara="1" wrap="square" lIns="92075" tIns="46025" rIns="92075" bIns="46025" anchor="b" anchorCtr="0">
              <a:spAutoFit/>
            </a:bodyPr>
            <a:lstStyle/>
            <a:p>
              <a:pPr algn="ctr">
                <a:lnSpc>
                  <a:spcPct val="85000"/>
                </a:lnSpc>
              </a:pPr>
              <a:r>
                <a:rPr lang="es-ES" sz="1900" b="1">
                  <a:solidFill>
                    <a:schemeClr val="dk1"/>
                  </a:solidFill>
                  <a:latin typeface="Arial"/>
                  <a:ea typeface="Arial"/>
                  <a:cs typeface="Arial"/>
                  <a:sym typeface="Arial"/>
                </a:rPr>
                <a:t>WL</a:t>
              </a:r>
              <a:endParaRPr/>
            </a:p>
          </p:txBody>
        </p:sp>
        <p:cxnSp>
          <p:nvCxnSpPr>
            <p:cNvPr id="13" name="Google Shape;535;p27">
              <a:extLst>
                <a:ext uri="{FF2B5EF4-FFF2-40B4-BE49-F238E27FC236}">
                  <a16:creationId xmlns:a16="http://schemas.microsoft.com/office/drawing/2014/main" id="{56B45220-F3FD-2B68-0771-EC96FFCB9C2E}"/>
                </a:ext>
              </a:extLst>
            </p:cNvPr>
            <p:cNvCxnSpPr/>
            <p:nvPr/>
          </p:nvCxnSpPr>
          <p:spPr>
            <a:xfrm>
              <a:off x="754" y="2134"/>
              <a:ext cx="4184" cy="0"/>
            </a:xfrm>
            <a:prstGeom prst="straightConnector1">
              <a:avLst/>
            </a:prstGeom>
            <a:noFill/>
            <a:ln w="12700" cap="flat" cmpd="sng">
              <a:solidFill>
                <a:srgbClr val="000000"/>
              </a:solidFill>
              <a:prstDash val="solid"/>
              <a:round/>
              <a:headEnd type="none" w="sm" len="sm"/>
              <a:tailEnd type="none" w="sm" len="sm"/>
            </a:ln>
          </p:spPr>
        </p:cxnSp>
      </p:grpSp>
      <p:cxnSp>
        <p:nvCxnSpPr>
          <p:cNvPr id="14" name="Google Shape;536;p27">
            <a:extLst>
              <a:ext uri="{FF2B5EF4-FFF2-40B4-BE49-F238E27FC236}">
                <a16:creationId xmlns:a16="http://schemas.microsoft.com/office/drawing/2014/main" id="{B0CD0D5B-3151-3F65-B19A-2D18BC35D8A8}"/>
              </a:ext>
            </a:extLst>
          </p:cNvPr>
          <p:cNvCxnSpPr/>
          <p:nvPr/>
        </p:nvCxnSpPr>
        <p:spPr>
          <a:xfrm>
            <a:off x="6115050" y="1295400"/>
            <a:ext cx="0" cy="4883150"/>
          </a:xfrm>
          <a:prstGeom prst="straightConnector1">
            <a:avLst/>
          </a:prstGeom>
          <a:noFill/>
          <a:ln w="12700" cap="flat" cmpd="sng">
            <a:solidFill>
              <a:srgbClr val="000000"/>
            </a:solidFill>
            <a:prstDash val="solid"/>
            <a:round/>
            <a:headEnd type="none" w="sm" len="sm"/>
            <a:tailEnd type="none" w="sm" len="sm"/>
          </a:ln>
        </p:spPr>
      </p:cxnSp>
      <p:grpSp>
        <p:nvGrpSpPr>
          <p:cNvPr id="15" name="Google Shape;537;p27">
            <a:extLst>
              <a:ext uri="{FF2B5EF4-FFF2-40B4-BE49-F238E27FC236}">
                <a16:creationId xmlns:a16="http://schemas.microsoft.com/office/drawing/2014/main" id="{00496973-55BD-1CB0-F5A1-72F0A1FE2A5B}"/>
              </a:ext>
            </a:extLst>
          </p:cNvPr>
          <p:cNvGrpSpPr/>
          <p:nvPr/>
        </p:nvGrpSpPr>
        <p:grpSpPr>
          <a:xfrm>
            <a:off x="2720975" y="1149350"/>
            <a:ext cx="6642100" cy="5118100"/>
            <a:chOff x="754" y="724"/>
            <a:chExt cx="4184" cy="3224"/>
          </a:xfrm>
        </p:grpSpPr>
        <p:grpSp>
          <p:nvGrpSpPr>
            <p:cNvPr id="16" name="Google Shape;538;p27">
              <a:extLst>
                <a:ext uri="{FF2B5EF4-FFF2-40B4-BE49-F238E27FC236}">
                  <a16:creationId xmlns:a16="http://schemas.microsoft.com/office/drawing/2014/main" id="{626478C9-44A1-9BC4-B099-6A5A571BE8D5}"/>
                </a:ext>
              </a:extLst>
            </p:cNvPr>
            <p:cNvGrpSpPr/>
            <p:nvPr/>
          </p:nvGrpSpPr>
          <p:grpSpPr>
            <a:xfrm>
              <a:off x="1145" y="724"/>
              <a:ext cx="3781" cy="3224"/>
              <a:chOff x="1145" y="724"/>
              <a:chExt cx="3781" cy="3224"/>
            </a:xfrm>
          </p:grpSpPr>
          <p:sp>
            <p:nvSpPr>
              <p:cNvPr id="26" name="Google Shape;539;p27">
                <a:extLst>
                  <a:ext uri="{FF2B5EF4-FFF2-40B4-BE49-F238E27FC236}">
                    <a16:creationId xmlns:a16="http://schemas.microsoft.com/office/drawing/2014/main" id="{132EFD16-6F9A-455F-49BB-302036FDB101}"/>
                  </a:ext>
                </a:extLst>
              </p:cNvPr>
              <p:cNvSpPr/>
              <p:nvPr/>
            </p:nvSpPr>
            <p:spPr>
              <a:xfrm>
                <a:off x="1145" y="2074"/>
                <a:ext cx="3781" cy="1874"/>
              </a:xfrm>
              <a:prstGeom prst="rect">
                <a:avLst/>
              </a:prstGeom>
              <a:solidFill>
                <a:srgbClr val="3333FF"/>
              </a:solidFill>
              <a:ln>
                <a:noFill/>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sp>
            <p:nvSpPr>
              <p:cNvPr id="27" name="Google Shape;540;p27">
                <a:extLst>
                  <a:ext uri="{FF2B5EF4-FFF2-40B4-BE49-F238E27FC236}">
                    <a16:creationId xmlns:a16="http://schemas.microsoft.com/office/drawing/2014/main" id="{DEDED9F1-9C6F-BAB4-C3EB-E12D0551BE34}"/>
                  </a:ext>
                </a:extLst>
              </p:cNvPr>
              <p:cNvSpPr/>
              <p:nvPr/>
            </p:nvSpPr>
            <p:spPr>
              <a:xfrm>
                <a:off x="1145" y="724"/>
                <a:ext cx="3781" cy="1404"/>
              </a:xfrm>
              <a:prstGeom prst="rect">
                <a:avLst/>
              </a:prstGeom>
              <a:solidFill>
                <a:schemeClr val="lt1"/>
              </a:solidFill>
              <a:ln>
                <a:noFill/>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grpSp>
        <p:grpSp>
          <p:nvGrpSpPr>
            <p:cNvPr id="17" name="Google Shape;541;p27">
              <a:extLst>
                <a:ext uri="{FF2B5EF4-FFF2-40B4-BE49-F238E27FC236}">
                  <a16:creationId xmlns:a16="http://schemas.microsoft.com/office/drawing/2014/main" id="{C4871F9E-BFBA-3A73-1E78-0FBA426F4A58}"/>
                </a:ext>
              </a:extLst>
            </p:cNvPr>
            <p:cNvGrpSpPr/>
            <p:nvPr/>
          </p:nvGrpSpPr>
          <p:grpSpPr>
            <a:xfrm>
              <a:off x="754" y="815"/>
              <a:ext cx="4184" cy="3065"/>
              <a:chOff x="754" y="815"/>
              <a:chExt cx="4184" cy="3065"/>
            </a:xfrm>
          </p:grpSpPr>
          <p:grpSp>
            <p:nvGrpSpPr>
              <p:cNvPr id="18" name="Google Shape;542;p27">
                <a:extLst>
                  <a:ext uri="{FF2B5EF4-FFF2-40B4-BE49-F238E27FC236}">
                    <a16:creationId xmlns:a16="http://schemas.microsoft.com/office/drawing/2014/main" id="{4D93995F-2053-8E91-7B2A-7AF0888CEBDB}"/>
                  </a:ext>
                </a:extLst>
              </p:cNvPr>
              <p:cNvGrpSpPr/>
              <p:nvPr/>
            </p:nvGrpSpPr>
            <p:grpSpPr>
              <a:xfrm>
                <a:off x="1208" y="815"/>
                <a:ext cx="3318" cy="3065"/>
                <a:chOff x="1208" y="815"/>
                <a:chExt cx="3318" cy="3065"/>
              </a:xfrm>
            </p:grpSpPr>
            <p:sp>
              <p:nvSpPr>
                <p:cNvPr id="24" name="Google Shape;543;p27">
                  <a:extLst>
                    <a:ext uri="{FF2B5EF4-FFF2-40B4-BE49-F238E27FC236}">
                      <a16:creationId xmlns:a16="http://schemas.microsoft.com/office/drawing/2014/main" id="{C43CD439-042E-1F98-82F5-4FE16A18B48B}"/>
                    </a:ext>
                  </a:extLst>
                </p:cNvPr>
                <p:cNvSpPr/>
                <p:nvPr/>
              </p:nvSpPr>
              <p:spPr>
                <a:xfrm>
                  <a:off x="1208" y="1340"/>
                  <a:ext cx="3318" cy="2284"/>
                </a:xfrm>
                <a:custGeom>
                  <a:avLst/>
                  <a:gdLst/>
                  <a:ahLst/>
                  <a:cxnLst/>
                  <a:rect l="l" t="t" r="r" b="b"/>
                  <a:pathLst>
                    <a:path w="3318" h="2284" extrusionOk="0">
                      <a:moveTo>
                        <a:pt x="123" y="0"/>
                      </a:moveTo>
                      <a:lnTo>
                        <a:pt x="0" y="1398"/>
                      </a:lnTo>
                      <a:lnTo>
                        <a:pt x="26" y="1572"/>
                      </a:lnTo>
                      <a:lnTo>
                        <a:pt x="66" y="1665"/>
                      </a:lnTo>
                      <a:lnTo>
                        <a:pt x="145" y="1795"/>
                      </a:lnTo>
                      <a:lnTo>
                        <a:pt x="246" y="1908"/>
                      </a:lnTo>
                      <a:lnTo>
                        <a:pt x="408" y="2018"/>
                      </a:lnTo>
                      <a:lnTo>
                        <a:pt x="608" y="2097"/>
                      </a:lnTo>
                      <a:lnTo>
                        <a:pt x="857" y="2167"/>
                      </a:lnTo>
                      <a:lnTo>
                        <a:pt x="1197" y="2225"/>
                      </a:lnTo>
                      <a:lnTo>
                        <a:pt x="1866" y="2283"/>
                      </a:lnTo>
                      <a:lnTo>
                        <a:pt x="2205" y="2278"/>
                      </a:lnTo>
                      <a:lnTo>
                        <a:pt x="2462" y="2252"/>
                      </a:lnTo>
                      <a:lnTo>
                        <a:pt x="2715" y="2199"/>
                      </a:lnTo>
                      <a:lnTo>
                        <a:pt x="2919" y="2086"/>
                      </a:lnTo>
                      <a:lnTo>
                        <a:pt x="3023" y="1992"/>
                      </a:lnTo>
                      <a:lnTo>
                        <a:pt x="3117" y="1856"/>
                      </a:lnTo>
                      <a:lnTo>
                        <a:pt x="3177" y="1724"/>
                      </a:lnTo>
                      <a:lnTo>
                        <a:pt x="3205" y="1561"/>
                      </a:lnTo>
                      <a:lnTo>
                        <a:pt x="3213" y="1472"/>
                      </a:lnTo>
                      <a:lnTo>
                        <a:pt x="3317" y="279"/>
                      </a:lnTo>
                      <a:lnTo>
                        <a:pt x="123" y="0"/>
                      </a:lnTo>
                    </a:path>
                  </a:pathLst>
                </a:custGeom>
                <a:solidFill>
                  <a:schemeClr val="lt1"/>
                </a:solidFill>
                <a:ln w="76200" cap="rnd" cmpd="sng">
                  <a:solidFill>
                    <a:srgbClr val="000000"/>
                  </a:solidFill>
                  <a:prstDash val="solid"/>
                  <a:round/>
                  <a:headEnd type="none" w="med" len="med"/>
                  <a:tailEnd type="none" w="med" len="med"/>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cxnSp>
              <p:nvCxnSpPr>
                <p:cNvPr id="25" name="Google Shape;544;p27">
                  <a:extLst>
                    <a:ext uri="{FF2B5EF4-FFF2-40B4-BE49-F238E27FC236}">
                      <a16:creationId xmlns:a16="http://schemas.microsoft.com/office/drawing/2014/main" id="{0F555424-2668-53C3-396F-FDB878B73877}"/>
                    </a:ext>
                  </a:extLst>
                </p:cNvPr>
                <p:cNvCxnSpPr/>
                <p:nvPr/>
              </p:nvCxnSpPr>
              <p:spPr>
                <a:xfrm flipH="1">
                  <a:off x="2758" y="815"/>
                  <a:ext cx="268" cy="3065"/>
                </a:xfrm>
                <a:prstGeom prst="straightConnector1">
                  <a:avLst/>
                </a:prstGeom>
                <a:noFill/>
                <a:ln w="12700" cap="flat" cmpd="sng">
                  <a:solidFill>
                    <a:srgbClr val="000000"/>
                  </a:solidFill>
                  <a:prstDash val="solid"/>
                  <a:round/>
                  <a:headEnd type="none" w="sm" len="sm"/>
                  <a:tailEnd type="none" w="sm" len="sm"/>
                </a:ln>
              </p:spPr>
            </p:cxnSp>
          </p:grpSp>
          <p:sp>
            <p:nvSpPr>
              <p:cNvPr id="19" name="Google Shape;545;p27">
                <a:extLst>
                  <a:ext uri="{FF2B5EF4-FFF2-40B4-BE49-F238E27FC236}">
                    <a16:creationId xmlns:a16="http://schemas.microsoft.com/office/drawing/2014/main" id="{4CF6688B-2EA2-F54B-D581-51F9EB510806}"/>
                  </a:ext>
                </a:extLst>
              </p:cNvPr>
              <p:cNvSpPr/>
              <p:nvPr/>
            </p:nvSpPr>
            <p:spPr>
              <a:xfrm>
                <a:off x="808" y="1926"/>
                <a:ext cx="352" cy="215"/>
              </a:xfrm>
              <a:prstGeom prst="rect">
                <a:avLst/>
              </a:prstGeom>
              <a:noFill/>
              <a:ln>
                <a:noFill/>
              </a:ln>
            </p:spPr>
            <p:txBody>
              <a:bodyPr spcFirstLastPara="1" wrap="square" lIns="92075" tIns="46025" rIns="92075" bIns="46025" anchor="b" anchorCtr="0">
                <a:spAutoFit/>
              </a:bodyPr>
              <a:lstStyle/>
              <a:p>
                <a:pPr algn="ctr">
                  <a:lnSpc>
                    <a:spcPct val="85000"/>
                  </a:lnSpc>
                </a:pPr>
                <a:r>
                  <a:rPr lang="es-ES" sz="1900" b="1">
                    <a:solidFill>
                      <a:schemeClr val="dk1"/>
                    </a:solidFill>
                    <a:latin typeface="Arial"/>
                    <a:ea typeface="Arial"/>
                    <a:cs typeface="Arial"/>
                    <a:sym typeface="Arial"/>
                  </a:rPr>
                  <a:t>WL</a:t>
                </a:r>
                <a:endParaRPr/>
              </a:p>
            </p:txBody>
          </p:sp>
          <p:cxnSp>
            <p:nvCxnSpPr>
              <p:cNvPr id="20" name="Google Shape;546;p27">
                <a:extLst>
                  <a:ext uri="{FF2B5EF4-FFF2-40B4-BE49-F238E27FC236}">
                    <a16:creationId xmlns:a16="http://schemas.microsoft.com/office/drawing/2014/main" id="{36B76364-BF94-99A5-C736-EC5064D7B01A}"/>
                  </a:ext>
                </a:extLst>
              </p:cNvPr>
              <p:cNvCxnSpPr/>
              <p:nvPr/>
            </p:nvCxnSpPr>
            <p:spPr>
              <a:xfrm>
                <a:off x="754" y="2134"/>
                <a:ext cx="4184" cy="0"/>
              </a:xfrm>
              <a:prstGeom prst="straightConnector1">
                <a:avLst/>
              </a:prstGeom>
              <a:noFill/>
              <a:ln w="12700" cap="flat" cmpd="sng">
                <a:solidFill>
                  <a:srgbClr val="000000"/>
                </a:solidFill>
                <a:prstDash val="solid"/>
                <a:round/>
                <a:headEnd type="none" w="sm" len="sm"/>
                <a:tailEnd type="none" w="sm" len="sm"/>
              </a:ln>
            </p:spPr>
          </p:cxnSp>
          <p:grpSp>
            <p:nvGrpSpPr>
              <p:cNvPr id="21" name="Google Shape;547;p27">
                <a:extLst>
                  <a:ext uri="{FF2B5EF4-FFF2-40B4-BE49-F238E27FC236}">
                    <a16:creationId xmlns:a16="http://schemas.microsoft.com/office/drawing/2014/main" id="{B615AA8B-7837-2805-DBD7-79C78050A9D3}"/>
                  </a:ext>
                </a:extLst>
              </p:cNvPr>
              <p:cNvGrpSpPr/>
              <p:nvPr/>
            </p:nvGrpSpPr>
            <p:grpSpPr>
              <a:xfrm>
                <a:off x="2659" y="2756"/>
                <a:ext cx="360" cy="281"/>
                <a:chOff x="2659" y="2756"/>
                <a:chExt cx="360" cy="281"/>
              </a:xfrm>
            </p:grpSpPr>
            <p:sp>
              <p:nvSpPr>
                <p:cNvPr id="22" name="Google Shape;548;p27">
                  <a:extLst>
                    <a:ext uri="{FF2B5EF4-FFF2-40B4-BE49-F238E27FC236}">
                      <a16:creationId xmlns:a16="http://schemas.microsoft.com/office/drawing/2014/main" id="{F25F9B34-CEBF-67AC-6AE9-C9AE212F18EB}"/>
                    </a:ext>
                  </a:extLst>
                </p:cNvPr>
                <p:cNvSpPr/>
                <p:nvPr/>
              </p:nvSpPr>
              <p:spPr>
                <a:xfrm rot="-1200000">
                  <a:off x="2918" y="2821"/>
                  <a:ext cx="101" cy="79"/>
                </a:xfrm>
                <a:prstGeom prst="ellipse">
                  <a:avLst/>
                </a:prstGeom>
                <a:solidFill>
                  <a:srgbClr val="FF0000"/>
                </a:solidFill>
                <a:ln w="12700" cap="flat" cmpd="sng">
                  <a:solidFill>
                    <a:srgbClr val="FF0000"/>
                  </a:solidFill>
                  <a:prstDash val="solid"/>
                  <a:round/>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sp>
              <p:nvSpPr>
                <p:cNvPr id="23" name="Google Shape;549;p27">
                  <a:extLst>
                    <a:ext uri="{FF2B5EF4-FFF2-40B4-BE49-F238E27FC236}">
                      <a16:creationId xmlns:a16="http://schemas.microsoft.com/office/drawing/2014/main" id="{5604FF51-C84D-3F76-9E11-E5B84D0312A5}"/>
                    </a:ext>
                  </a:extLst>
                </p:cNvPr>
                <p:cNvSpPr/>
                <p:nvPr/>
              </p:nvSpPr>
              <p:spPr>
                <a:xfrm>
                  <a:off x="2659" y="2756"/>
                  <a:ext cx="272" cy="281"/>
                </a:xfrm>
                <a:prstGeom prst="rect">
                  <a:avLst/>
                </a:prstGeom>
                <a:noFill/>
                <a:ln>
                  <a:noFill/>
                </a:ln>
              </p:spPr>
              <p:txBody>
                <a:bodyPr spcFirstLastPara="1" wrap="square" lIns="92075" tIns="46025" rIns="92075" bIns="46025" anchor="b" anchorCtr="0">
                  <a:spAutoFit/>
                </a:bodyPr>
                <a:lstStyle/>
                <a:p>
                  <a:pPr algn="ctr">
                    <a:lnSpc>
                      <a:spcPct val="85000"/>
                    </a:lnSpc>
                  </a:pPr>
                  <a:r>
                    <a:rPr lang="es-ES" sz="2700" b="1">
                      <a:solidFill>
                        <a:srgbClr val="FF0000"/>
                      </a:solidFill>
                      <a:latin typeface="Arial"/>
                      <a:ea typeface="Arial"/>
                      <a:cs typeface="Arial"/>
                      <a:sym typeface="Arial"/>
                    </a:rPr>
                    <a:t>B</a:t>
                  </a:r>
                  <a:endParaRPr/>
                </a:p>
              </p:txBody>
            </p:sp>
          </p:grpSp>
        </p:grpSp>
      </p:grpSp>
      <p:grpSp>
        <p:nvGrpSpPr>
          <p:cNvPr id="28" name="Google Shape;550;p27">
            <a:extLst>
              <a:ext uri="{FF2B5EF4-FFF2-40B4-BE49-F238E27FC236}">
                <a16:creationId xmlns:a16="http://schemas.microsoft.com/office/drawing/2014/main" id="{D18F7CE8-C004-7233-E883-90EA23DA4823}"/>
              </a:ext>
            </a:extLst>
          </p:cNvPr>
          <p:cNvGrpSpPr/>
          <p:nvPr/>
        </p:nvGrpSpPr>
        <p:grpSpPr>
          <a:xfrm>
            <a:off x="2719388" y="1131888"/>
            <a:ext cx="6642100" cy="5118100"/>
            <a:chOff x="753" y="713"/>
            <a:chExt cx="4184" cy="3224"/>
          </a:xfrm>
        </p:grpSpPr>
        <p:grpSp>
          <p:nvGrpSpPr>
            <p:cNvPr id="29" name="Google Shape;551;p27">
              <a:extLst>
                <a:ext uri="{FF2B5EF4-FFF2-40B4-BE49-F238E27FC236}">
                  <a16:creationId xmlns:a16="http://schemas.microsoft.com/office/drawing/2014/main" id="{715A48DA-F0EC-30B5-6C2C-6A3CDB8D65E9}"/>
                </a:ext>
              </a:extLst>
            </p:cNvPr>
            <p:cNvGrpSpPr/>
            <p:nvPr/>
          </p:nvGrpSpPr>
          <p:grpSpPr>
            <a:xfrm>
              <a:off x="1145" y="713"/>
              <a:ext cx="3781" cy="3224"/>
              <a:chOff x="1145" y="713"/>
              <a:chExt cx="3781" cy="3224"/>
            </a:xfrm>
          </p:grpSpPr>
          <p:sp>
            <p:nvSpPr>
              <p:cNvPr id="39" name="Google Shape;552;p27">
                <a:extLst>
                  <a:ext uri="{FF2B5EF4-FFF2-40B4-BE49-F238E27FC236}">
                    <a16:creationId xmlns:a16="http://schemas.microsoft.com/office/drawing/2014/main" id="{088CF3AB-C5F5-5363-2953-ABFD75551410}"/>
                  </a:ext>
                </a:extLst>
              </p:cNvPr>
              <p:cNvSpPr/>
              <p:nvPr/>
            </p:nvSpPr>
            <p:spPr>
              <a:xfrm>
                <a:off x="1145" y="2063"/>
                <a:ext cx="3781" cy="1874"/>
              </a:xfrm>
              <a:prstGeom prst="rect">
                <a:avLst/>
              </a:prstGeom>
              <a:solidFill>
                <a:srgbClr val="3333FF"/>
              </a:solidFill>
              <a:ln>
                <a:noFill/>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sp>
            <p:nvSpPr>
              <p:cNvPr id="40" name="Google Shape;553;p27">
                <a:extLst>
                  <a:ext uri="{FF2B5EF4-FFF2-40B4-BE49-F238E27FC236}">
                    <a16:creationId xmlns:a16="http://schemas.microsoft.com/office/drawing/2014/main" id="{0810BF19-2DF8-9209-7659-B9E374321AC8}"/>
                  </a:ext>
                </a:extLst>
              </p:cNvPr>
              <p:cNvSpPr/>
              <p:nvPr/>
            </p:nvSpPr>
            <p:spPr>
              <a:xfrm>
                <a:off x="1145" y="713"/>
                <a:ext cx="3781" cy="1404"/>
              </a:xfrm>
              <a:prstGeom prst="rect">
                <a:avLst/>
              </a:prstGeom>
              <a:solidFill>
                <a:schemeClr val="lt1"/>
              </a:solidFill>
              <a:ln>
                <a:noFill/>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grpSp>
        <p:grpSp>
          <p:nvGrpSpPr>
            <p:cNvPr id="30" name="Google Shape;554;p27">
              <a:extLst>
                <a:ext uri="{FF2B5EF4-FFF2-40B4-BE49-F238E27FC236}">
                  <a16:creationId xmlns:a16="http://schemas.microsoft.com/office/drawing/2014/main" id="{9A985630-379A-8A6D-037F-203957DBF3D4}"/>
                </a:ext>
              </a:extLst>
            </p:cNvPr>
            <p:cNvGrpSpPr/>
            <p:nvPr/>
          </p:nvGrpSpPr>
          <p:grpSpPr>
            <a:xfrm>
              <a:off x="753" y="839"/>
              <a:ext cx="4184" cy="3020"/>
              <a:chOff x="753" y="839"/>
              <a:chExt cx="4184" cy="3020"/>
            </a:xfrm>
          </p:grpSpPr>
          <p:grpSp>
            <p:nvGrpSpPr>
              <p:cNvPr id="31" name="Google Shape;555;p27">
                <a:extLst>
                  <a:ext uri="{FF2B5EF4-FFF2-40B4-BE49-F238E27FC236}">
                    <a16:creationId xmlns:a16="http://schemas.microsoft.com/office/drawing/2014/main" id="{06C91B9C-5C4E-AB4B-A4A9-F3E271FD95D0}"/>
                  </a:ext>
                </a:extLst>
              </p:cNvPr>
              <p:cNvGrpSpPr/>
              <p:nvPr/>
            </p:nvGrpSpPr>
            <p:grpSpPr>
              <a:xfrm>
                <a:off x="1175" y="839"/>
                <a:ext cx="3417" cy="3020"/>
                <a:chOff x="1175" y="839"/>
                <a:chExt cx="3417" cy="3020"/>
              </a:xfrm>
            </p:grpSpPr>
            <p:sp>
              <p:nvSpPr>
                <p:cNvPr id="37" name="Google Shape;556;p27">
                  <a:extLst>
                    <a:ext uri="{FF2B5EF4-FFF2-40B4-BE49-F238E27FC236}">
                      <a16:creationId xmlns:a16="http://schemas.microsoft.com/office/drawing/2014/main" id="{61B6B234-608B-D258-F87F-179E43AF5200}"/>
                    </a:ext>
                  </a:extLst>
                </p:cNvPr>
                <p:cNvSpPr/>
                <p:nvPr/>
              </p:nvSpPr>
              <p:spPr>
                <a:xfrm>
                  <a:off x="1175" y="1184"/>
                  <a:ext cx="3417" cy="2485"/>
                </a:xfrm>
                <a:custGeom>
                  <a:avLst/>
                  <a:gdLst/>
                  <a:ahLst/>
                  <a:cxnLst/>
                  <a:rect l="l" t="t" r="r" b="b"/>
                  <a:pathLst>
                    <a:path w="3417" h="2485" extrusionOk="0">
                      <a:moveTo>
                        <a:pt x="269" y="0"/>
                      </a:moveTo>
                      <a:lnTo>
                        <a:pt x="0" y="1378"/>
                      </a:lnTo>
                      <a:lnTo>
                        <a:pt x="8" y="1553"/>
                      </a:lnTo>
                      <a:lnTo>
                        <a:pt x="38" y="1650"/>
                      </a:lnTo>
                      <a:lnTo>
                        <a:pt x="103" y="1788"/>
                      </a:lnTo>
                      <a:lnTo>
                        <a:pt x="192" y="1910"/>
                      </a:lnTo>
                      <a:lnTo>
                        <a:pt x="341" y="2037"/>
                      </a:lnTo>
                      <a:lnTo>
                        <a:pt x="532" y="2136"/>
                      </a:lnTo>
                      <a:lnTo>
                        <a:pt x="772" y="2232"/>
                      </a:lnTo>
                      <a:lnTo>
                        <a:pt x="1104" y="2325"/>
                      </a:lnTo>
                      <a:lnTo>
                        <a:pt x="1763" y="2453"/>
                      </a:lnTo>
                      <a:lnTo>
                        <a:pt x="2101" y="2483"/>
                      </a:lnTo>
                      <a:lnTo>
                        <a:pt x="2359" y="2484"/>
                      </a:lnTo>
                      <a:lnTo>
                        <a:pt x="2617" y="2458"/>
                      </a:lnTo>
                      <a:lnTo>
                        <a:pt x="2831" y="2367"/>
                      </a:lnTo>
                      <a:lnTo>
                        <a:pt x="2945" y="2284"/>
                      </a:lnTo>
                      <a:lnTo>
                        <a:pt x="3052" y="2159"/>
                      </a:lnTo>
                      <a:lnTo>
                        <a:pt x="3126" y="2034"/>
                      </a:lnTo>
                      <a:lnTo>
                        <a:pt x="3171" y="1875"/>
                      </a:lnTo>
                      <a:lnTo>
                        <a:pt x="3188" y="1787"/>
                      </a:lnTo>
                      <a:lnTo>
                        <a:pt x="3416" y="611"/>
                      </a:lnTo>
                      <a:lnTo>
                        <a:pt x="269" y="0"/>
                      </a:lnTo>
                    </a:path>
                  </a:pathLst>
                </a:custGeom>
                <a:solidFill>
                  <a:schemeClr val="lt1"/>
                </a:solidFill>
                <a:ln w="76200" cap="rnd" cmpd="sng">
                  <a:solidFill>
                    <a:srgbClr val="000000"/>
                  </a:solidFill>
                  <a:prstDash val="solid"/>
                  <a:round/>
                  <a:headEnd type="none" w="med" len="med"/>
                  <a:tailEnd type="none" w="med" len="med"/>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cxnSp>
              <p:nvCxnSpPr>
                <p:cNvPr id="38" name="Google Shape;557;p27">
                  <a:extLst>
                    <a:ext uri="{FF2B5EF4-FFF2-40B4-BE49-F238E27FC236}">
                      <a16:creationId xmlns:a16="http://schemas.microsoft.com/office/drawing/2014/main" id="{919E72F8-AB1B-E4A7-599E-8B774D4402EF}"/>
                    </a:ext>
                  </a:extLst>
                </p:cNvPr>
                <p:cNvCxnSpPr/>
                <p:nvPr/>
              </p:nvCxnSpPr>
              <p:spPr>
                <a:xfrm flipH="1">
                  <a:off x="2597" y="839"/>
                  <a:ext cx="587" cy="3020"/>
                </a:xfrm>
                <a:prstGeom prst="straightConnector1">
                  <a:avLst/>
                </a:prstGeom>
                <a:noFill/>
                <a:ln w="12700" cap="flat" cmpd="sng">
                  <a:solidFill>
                    <a:srgbClr val="000000"/>
                  </a:solidFill>
                  <a:prstDash val="solid"/>
                  <a:round/>
                  <a:headEnd type="none" w="sm" len="sm"/>
                  <a:tailEnd type="none" w="sm" len="sm"/>
                </a:ln>
              </p:spPr>
            </p:cxnSp>
          </p:grpSp>
          <p:sp>
            <p:nvSpPr>
              <p:cNvPr id="32" name="Google Shape;558;p27">
                <a:extLst>
                  <a:ext uri="{FF2B5EF4-FFF2-40B4-BE49-F238E27FC236}">
                    <a16:creationId xmlns:a16="http://schemas.microsoft.com/office/drawing/2014/main" id="{8001821D-A07C-B253-CDCC-7A1FB6BCA327}"/>
                  </a:ext>
                </a:extLst>
              </p:cNvPr>
              <p:cNvSpPr/>
              <p:nvPr/>
            </p:nvSpPr>
            <p:spPr>
              <a:xfrm>
                <a:off x="807" y="1925"/>
                <a:ext cx="352" cy="215"/>
              </a:xfrm>
              <a:prstGeom prst="rect">
                <a:avLst/>
              </a:prstGeom>
              <a:noFill/>
              <a:ln>
                <a:noFill/>
              </a:ln>
            </p:spPr>
            <p:txBody>
              <a:bodyPr spcFirstLastPara="1" wrap="square" lIns="92075" tIns="46025" rIns="92075" bIns="46025" anchor="b" anchorCtr="0">
                <a:spAutoFit/>
              </a:bodyPr>
              <a:lstStyle/>
              <a:p>
                <a:pPr algn="ctr">
                  <a:lnSpc>
                    <a:spcPct val="85000"/>
                  </a:lnSpc>
                </a:pPr>
                <a:r>
                  <a:rPr lang="es-ES" sz="1900" b="1">
                    <a:solidFill>
                      <a:schemeClr val="dk1"/>
                    </a:solidFill>
                    <a:latin typeface="Arial"/>
                    <a:ea typeface="Arial"/>
                    <a:cs typeface="Arial"/>
                    <a:sym typeface="Arial"/>
                  </a:rPr>
                  <a:t>WL</a:t>
                </a:r>
                <a:endParaRPr/>
              </a:p>
            </p:txBody>
          </p:sp>
          <p:cxnSp>
            <p:nvCxnSpPr>
              <p:cNvPr id="33" name="Google Shape;559;p27">
                <a:extLst>
                  <a:ext uri="{FF2B5EF4-FFF2-40B4-BE49-F238E27FC236}">
                    <a16:creationId xmlns:a16="http://schemas.microsoft.com/office/drawing/2014/main" id="{FFC0E1B4-1DB0-E70A-7DDC-CFBAF031712D}"/>
                  </a:ext>
                </a:extLst>
              </p:cNvPr>
              <p:cNvCxnSpPr/>
              <p:nvPr/>
            </p:nvCxnSpPr>
            <p:spPr>
              <a:xfrm>
                <a:off x="753" y="2133"/>
                <a:ext cx="4184" cy="0"/>
              </a:xfrm>
              <a:prstGeom prst="straightConnector1">
                <a:avLst/>
              </a:prstGeom>
              <a:noFill/>
              <a:ln w="12700" cap="flat" cmpd="sng">
                <a:solidFill>
                  <a:srgbClr val="000000"/>
                </a:solidFill>
                <a:prstDash val="solid"/>
                <a:round/>
                <a:headEnd type="none" w="sm" len="sm"/>
                <a:tailEnd type="none" w="sm" len="sm"/>
              </a:ln>
            </p:spPr>
          </p:cxnSp>
          <p:grpSp>
            <p:nvGrpSpPr>
              <p:cNvPr id="34" name="Google Shape;560;p27">
                <a:extLst>
                  <a:ext uri="{FF2B5EF4-FFF2-40B4-BE49-F238E27FC236}">
                    <a16:creationId xmlns:a16="http://schemas.microsoft.com/office/drawing/2014/main" id="{0D41A458-E76F-B4B8-6FB1-94180AF5FE73}"/>
                  </a:ext>
                </a:extLst>
              </p:cNvPr>
              <p:cNvGrpSpPr/>
              <p:nvPr/>
            </p:nvGrpSpPr>
            <p:grpSpPr>
              <a:xfrm>
                <a:off x="2829" y="2777"/>
                <a:ext cx="360" cy="281"/>
                <a:chOff x="2829" y="2777"/>
                <a:chExt cx="360" cy="281"/>
              </a:xfrm>
            </p:grpSpPr>
            <p:sp>
              <p:nvSpPr>
                <p:cNvPr id="35" name="Google Shape;561;p27">
                  <a:extLst>
                    <a:ext uri="{FF2B5EF4-FFF2-40B4-BE49-F238E27FC236}">
                      <a16:creationId xmlns:a16="http://schemas.microsoft.com/office/drawing/2014/main" id="{BD469B1B-D8F8-39A4-16E3-AE7FD9C2F442}"/>
                    </a:ext>
                  </a:extLst>
                </p:cNvPr>
                <p:cNvSpPr/>
                <p:nvPr/>
              </p:nvSpPr>
              <p:spPr>
                <a:xfrm rot="-1200000">
                  <a:off x="3088" y="2842"/>
                  <a:ext cx="101" cy="79"/>
                </a:xfrm>
                <a:prstGeom prst="ellipse">
                  <a:avLst/>
                </a:prstGeom>
                <a:solidFill>
                  <a:srgbClr val="FF0000"/>
                </a:solidFill>
                <a:ln w="12700" cap="flat" cmpd="sng">
                  <a:solidFill>
                    <a:srgbClr val="FF0000"/>
                  </a:solidFill>
                  <a:prstDash val="solid"/>
                  <a:round/>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sp>
              <p:nvSpPr>
                <p:cNvPr id="36" name="Google Shape;562;p27">
                  <a:extLst>
                    <a:ext uri="{FF2B5EF4-FFF2-40B4-BE49-F238E27FC236}">
                      <a16:creationId xmlns:a16="http://schemas.microsoft.com/office/drawing/2014/main" id="{39603CC9-527D-24CF-2808-D2D98F4B9FC3}"/>
                    </a:ext>
                  </a:extLst>
                </p:cNvPr>
                <p:cNvSpPr/>
                <p:nvPr/>
              </p:nvSpPr>
              <p:spPr>
                <a:xfrm>
                  <a:off x="2829" y="2777"/>
                  <a:ext cx="272" cy="281"/>
                </a:xfrm>
                <a:prstGeom prst="rect">
                  <a:avLst/>
                </a:prstGeom>
                <a:noFill/>
                <a:ln>
                  <a:noFill/>
                </a:ln>
              </p:spPr>
              <p:txBody>
                <a:bodyPr spcFirstLastPara="1" wrap="square" lIns="92075" tIns="46025" rIns="92075" bIns="46025" anchor="b" anchorCtr="0">
                  <a:spAutoFit/>
                </a:bodyPr>
                <a:lstStyle/>
                <a:p>
                  <a:pPr algn="ctr">
                    <a:lnSpc>
                      <a:spcPct val="85000"/>
                    </a:lnSpc>
                  </a:pPr>
                  <a:r>
                    <a:rPr lang="es-ES" sz="2700" b="1">
                      <a:solidFill>
                        <a:srgbClr val="FF0000"/>
                      </a:solidFill>
                      <a:latin typeface="Arial"/>
                      <a:ea typeface="Arial"/>
                      <a:cs typeface="Arial"/>
                      <a:sym typeface="Arial"/>
                    </a:rPr>
                    <a:t>B</a:t>
                  </a:r>
                  <a:endParaRPr/>
                </a:p>
              </p:txBody>
            </p:sp>
          </p:grpSp>
        </p:grpSp>
      </p:grpSp>
      <p:grpSp>
        <p:nvGrpSpPr>
          <p:cNvPr id="41" name="Google Shape;563;p27">
            <a:extLst>
              <a:ext uri="{FF2B5EF4-FFF2-40B4-BE49-F238E27FC236}">
                <a16:creationId xmlns:a16="http://schemas.microsoft.com/office/drawing/2014/main" id="{160A4EEE-A581-A4B8-1344-05AE5407A893}"/>
              </a:ext>
            </a:extLst>
          </p:cNvPr>
          <p:cNvGrpSpPr/>
          <p:nvPr/>
        </p:nvGrpSpPr>
        <p:grpSpPr>
          <a:xfrm>
            <a:off x="2719388" y="1133475"/>
            <a:ext cx="6642100" cy="5118100"/>
            <a:chOff x="753" y="714"/>
            <a:chExt cx="4184" cy="3224"/>
          </a:xfrm>
        </p:grpSpPr>
        <p:grpSp>
          <p:nvGrpSpPr>
            <p:cNvPr id="42" name="Google Shape;564;p27">
              <a:extLst>
                <a:ext uri="{FF2B5EF4-FFF2-40B4-BE49-F238E27FC236}">
                  <a16:creationId xmlns:a16="http://schemas.microsoft.com/office/drawing/2014/main" id="{8CF232AE-9926-7BA5-769E-99355B5F65F1}"/>
                </a:ext>
              </a:extLst>
            </p:cNvPr>
            <p:cNvGrpSpPr/>
            <p:nvPr/>
          </p:nvGrpSpPr>
          <p:grpSpPr>
            <a:xfrm>
              <a:off x="1145" y="714"/>
              <a:ext cx="3781" cy="3224"/>
              <a:chOff x="1145" y="714"/>
              <a:chExt cx="3781" cy="3224"/>
            </a:xfrm>
          </p:grpSpPr>
          <p:sp>
            <p:nvSpPr>
              <p:cNvPr id="52" name="Google Shape;565;p27">
                <a:extLst>
                  <a:ext uri="{FF2B5EF4-FFF2-40B4-BE49-F238E27FC236}">
                    <a16:creationId xmlns:a16="http://schemas.microsoft.com/office/drawing/2014/main" id="{B66F5F09-8333-78D6-CB95-A0936EA0C3E5}"/>
                  </a:ext>
                </a:extLst>
              </p:cNvPr>
              <p:cNvSpPr/>
              <p:nvPr/>
            </p:nvSpPr>
            <p:spPr>
              <a:xfrm>
                <a:off x="1145" y="2064"/>
                <a:ext cx="3781" cy="1874"/>
              </a:xfrm>
              <a:prstGeom prst="rect">
                <a:avLst/>
              </a:prstGeom>
              <a:solidFill>
                <a:srgbClr val="3333FF"/>
              </a:solidFill>
              <a:ln>
                <a:noFill/>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sp>
            <p:nvSpPr>
              <p:cNvPr id="53" name="Google Shape;566;p27">
                <a:extLst>
                  <a:ext uri="{FF2B5EF4-FFF2-40B4-BE49-F238E27FC236}">
                    <a16:creationId xmlns:a16="http://schemas.microsoft.com/office/drawing/2014/main" id="{3718514F-BEB5-C20C-8629-3DF54B3D3172}"/>
                  </a:ext>
                </a:extLst>
              </p:cNvPr>
              <p:cNvSpPr/>
              <p:nvPr/>
            </p:nvSpPr>
            <p:spPr>
              <a:xfrm>
                <a:off x="1145" y="714"/>
                <a:ext cx="3781" cy="1404"/>
              </a:xfrm>
              <a:prstGeom prst="rect">
                <a:avLst/>
              </a:prstGeom>
              <a:solidFill>
                <a:schemeClr val="lt1"/>
              </a:solidFill>
              <a:ln>
                <a:noFill/>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grpSp>
        <p:grpSp>
          <p:nvGrpSpPr>
            <p:cNvPr id="43" name="Google Shape;567;p27">
              <a:extLst>
                <a:ext uri="{FF2B5EF4-FFF2-40B4-BE49-F238E27FC236}">
                  <a16:creationId xmlns:a16="http://schemas.microsoft.com/office/drawing/2014/main" id="{DBA4B34E-B339-1A85-908D-4D5BE001AC98}"/>
                </a:ext>
              </a:extLst>
            </p:cNvPr>
            <p:cNvGrpSpPr/>
            <p:nvPr/>
          </p:nvGrpSpPr>
          <p:grpSpPr>
            <a:xfrm>
              <a:off x="753" y="879"/>
              <a:ext cx="4184" cy="2942"/>
              <a:chOff x="753" y="879"/>
              <a:chExt cx="4184" cy="2942"/>
            </a:xfrm>
          </p:grpSpPr>
          <p:grpSp>
            <p:nvGrpSpPr>
              <p:cNvPr id="44" name="Google Shape;568;p27">
                <a:extLst>
                  <a:ext uri="{FF2B5EF4-FFF2-40B4-BE49-F238E27FC236}">
                    <a16:creationId xmlns:a16="http://schemas.microsoft.com/office/drawing/2014/main" id="{EAE4FD07-F49A-D902-CA72-47C657DAC2BD}"/>
                  </a:ext>
                </a:extLst>
              </p:cNvPr>
              <p:cNvGrpSpPr/>
              <p:nvPr/>
            </p:nvGrpSpPr>
            <p:grpSpPr>
              <a:xfrm>
                <a:off x="1152" y="879"/>
                <a:ext cx="3488" cy="2942"/>
                <a:chOff x="1152" y="879"/>
                <a:chExt cx="3488" cy="2942"/>
              </a:xfrm>
            </p:grpSpPr>
            <p:sp>
              <p:nvSpPr>
                <p:cNvPr id="50" name="Google Shape;569;p27">
                  <a:extLst>
                    <a:ext uri="{FF2B5EF4-FFF2-40B4-BE49-F238E27FC236}">
                      <a16:creationId xmlns:a16="http://schemas.microsoft.com/office/drawing/2014/main" id="{7AC39F70-29F7-5748-AF54-B1DFD25886BF}"/>
                    </a:ext>
                  </a:extLst>
                </p:cNvPr>
                <p:cNvSpPr/>
                <p:nvPr/>
              </p:nvSpPr>
              <p:spPr>
                <a:xfrm>
                  <a:off x="1152" y="1040"/>
                  <a:ext cx="3488" cy="2691"/>
                </a:xfrm>
                <a:custGeom>
                  <a:avLst/>
                  <a:gdLst/>
                  <a:ahLst/>
                  <a:cxnLst/>
                  <a:rect l="l" t="t" r="r" b="b"/>
                  <a:pathLst>
                    <a:path w="3488" h="2691" extrusionOk="0">
                      <a:moveTo>
                        <a:pt x="422" y="0"/>
                      </a:moveTo>
                      <a:lnTo>
                        <a:pt x="10" y="1342"/>
                      </a:lnTo>
                      <a:lnTo>
                        <a:pt x="0" y="1517"/>
                      </a:lnTo>
                      <a:lnTo>
                        <a:pt x="20" y="1617"/>
                      </a:lnTo>
                      <a:lnTo>
                        <a:pt x="70" y="1761"/>
                      </a:lnTo>
                      <a:lnTo>
                        <a:pt x="145" y="1891"/>
                      </a:lnTo>
                      <a:lnTo>
                        <a:pt x="280" y="2033"/>
                      </a:lnTo>
                      <a:lnTo>
                        <a:pt x="460" y="2152"/>
                      </a:lnTo>
                      <a:lnTo>
                        <a:pt x="689" y="2272"/>
                      </a:lnTo>
                      <a:lnTo>
                        <a:pt x="1009" y="2399"/>
                      </a:lnTo>
                      <a:lnTo>
                        <a:pt x="1651" y="2596"/>
                      </a:lnTo>
                      <a:lnTo>
                        <a:pt x="1984" y="2661"/>
                      </a:lnTo>
                      <a:lnTo>
                        <a:pt x="2241" y="2689"/>
                      </a:lnTo>
                      <a:lnTo>
                        <a:pt x="2500" y="2690"/>
                      </a:lnTo>
                      <a:lnTo>
                        <a:pt x="2722" y="2622"/>
                      </a:lnTo>
                      <a:lnTo>
                        <a:pt x="2844" y="2551"/>
                      </a:lnTo>
                      <a:lnTo>
                        <a:pt x="2964" y="2438"/>
                      </a:lnTo>
                      <a:lnTo>
                        <a:pt x="3050" y="2321"/>
                      </a:lnTo>
                      <a:lnTo>
                        <a:pt x="3112" y="2168"/>
                      </a:lnTo>
                      <a:lnTo>
                        <a:pt x="3138" y="2082"/>
                      </a:lnTo>
                      <a:lnTo>
                        <a:pt x="3487" y="937"/>
                      </a:lnTo>
                      <a:lnTo>
                        <a:pt x="422" y="0"/>
                      </a:lnTo>
                    </a:path>
                  </a:pathLst>
                </a:custGeom>
                <a:solidFill>
                  <a:schemeClr val="lt1"/>
                </a:solidFill>
                <a:ln w="76200" cap="rnd" cmpd="sng">
                  <a:solidFill>
                    <a:srgbClr val="000000"/>
                  </a:solidFill>
                  <a:prstDash val="solid"/>
                  <a:round/>
                  <a:headEnd type="none" w="med" len="med"/>
                  <a:tailEnd type="none" w="med" len="med"/>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cxnSp>
              <p:nvCxnSpPr>
                <p:cNvPr id="51" name="Google Shape;570;p27">
                  <a:extLst>
                    <a:ext uri="{FF2B5EF4-FFF2-40B4-BE49-F238E27FC236}">
                      <a16:creationId xmlns:a16="http://schemas.microsoft.com/office/drawing/2014/main" id="{64A492C5-4EF9-218B-F4D6-830843934C46}"/>
                    </a:ext>
                  </a:extLst>
                </p:cNvPr>
                <p:cNvCxnSpPr/>
                <p:nvPr/>
              </p:nvCxnSpPr>
              <p:spPr>
                <a:xfrm flipH="1">
                  <a:off x="2441" y="879"/>
                  <a:ext cx="899" cy="2942"/>
                </a:xfrm>
                <a:prstGeom prst="straightConnector1">
                  <a:avLst/>
                </a:prstGeom>
                <a:noFill/>
                <a:ln w="12700" cap="flat" cmpd="sng">
                  <a:solidFill>
                    <a:srgbClr val="000000"/>
                  </a:solidFill>
                  <a:prstDash val="solid"/>
                  <a:round/>
                  <a:headEnd type="none" w="sm" len="sm"/>
                  <a:tailEnd type="none" w="sm" len="sm"/>
                </a:ln>
              </p:spPr>
            </p:cxnSp>
          </p:grpSp>
          <p:sp>
            <p:nvSpPr>
              <p:cNvPr id="45" name="Google Shape;571;p27">
                <a:extLst>
                  <a:ext uri="{FF2B5EF4-FFF2-40B4-BE49-F238E27FC236}">
                    <a16:creationId xmlns:a16="http://schemas.microsoft.com/office/drawing/2014/main" id="{5510D9E3-C770-5162-0245-B5345537CE77}"/>
                  </a:ext>
                </a:extLst>
              </p:cNvPr>
              <p:cNvSpPr/>
              <p:nvPr/>
            </p:nvSpPr>
            <p:spPr>
              <a:xfrm>
                <a:off x="807" y="1925"/>
                <a:ext cx="352" cy="215"/>
              </a:xfrm>
              <a:prstGeom prst="rect">
                <a:avLst/>
              </a:prstGeom>
              <a:noFill/>
              <a:ln>
                <a:noFill/>
              </a:ln>
            </p:spPr>
            <p:txBody>
              <a:bodyPr spcFirstLastPara="1" wrap="square" lIns="92075" tIns="46025" rIns="92075" bIns="46025" anchor="b" anchorCtr="0">
                <a:spAutoFit/>
              </a:bodyPr>
              <a:lstStyle/>
              <a:p>
                <a:pPr algn="ctr">
                  <a:lnSpc>
                    <a:spcPct val="85000"/>
                  </a:lnSpc>
                </a:pPr>
                <a:r>
                  <a:rPr lang="es-ES" sz="1900" b="1">
                    <a:solidFill>
                      <a:schemeClr val="dk1"/>
                    </a:solidFill>
                    <a:latin typeface="Arial"/>
                    <a:ea typeface="Arial"/>
                    <a:cs typeface="Arial"/>
                    <a:sym typeface="Arial"/>
                  </a:rPr>
                  <a:t>WL</a:t>
                </a:r>
                <a:endParaRPr/>
              </a:p>
            </p:txBody>
          </p:sp>
          <p:cxnSp>
            <p:nvCxnSpPr>
              <p:cNvPr id="46" name="Google Shape;572;p27">
                <a:extLst>
                  <a:ext uri="{FF2B5EF4-FFF2-40B4-BE49-F238E27FC236}">
                    <a16:creationId xmlns:a16="http://schemas.microsoft.com/office/drawing/2014/main" id="{6BE96E19-9675-B7F9-DA89-6378A30C3818}"/>
                  </a:ext>
                </a:extLst>
              </p:cNvPr>
              <p:cNvCxnSpPr/>
              <p:nvPr/>
            </p:nvCxnSpPr>
            <p:spPr>
              <a:xfrm>
                <a:off x="753" y="2133"/>
                <a:ext cx="4184" cy="0"/>
              </a:xfrm>
              <a:prstGeom prst="straightConnector1">
                <a:avLst/>
              </a:prstGeom>
              <a:noFill/>
              <a:ln w="12700" cap="flat" cmpd="sng">
                <a:solidFill>
                  <a:srgbClr val="000000"/>
                </a:solidFill>
                <a:prstDash val="solid"/>
                <a:round/>
                <a:headEnd type="none" w="sm" len="sm"/>
                <a:tailEnd type="none" w="sm" len="sm"/>
              </a:ln>
            </p:spPr>
          </p:cxnSp>
          <p:grpSp>
            <p:nvGrpSpPr>
              <p:cNvPr id="47" name="Google Shape;573;p27">
                <a:extLst>
                  <a:ext uri="{FF2B5EF4-FFF2-40B4-BE49-F238E27FC236}">
                    <a16:creationId xmlns:a16="http://schemas.microsoft.com/office/drawing/2014/main" id="{6A71DDD9-6674-554F-3011-374D6D6338AF}"/>
                  </a:ext>
                </a:extLst>
              </p:cNvPr>
              <p:cNvGrpSpPr/>
              <p:nvPr/>
            </p:nvGrpSpPr>
            <p:grpSpPr>
              <a:xfrm>
                <a:off x="2925" y="2798"/>
                <a:ext cx="360" cy="281"/>
                <a:chOff x="2925" y="2798"/>
                <a:chExt cx="360" cy="281"/>
              </a:xfrm>
            </p:grpSpPr>
            <p:sp>
              <p:nvSpPr>
                <p:cNvPr id="48" name="Google Shape;574;p27">
                  <a:extLst>
                    <a:ext uri="{FF2B5EF4-FFF2-40B4-BE49-F238E27FC236}">
                      <a16:creationId xmlns:a16="http://schemas.microsoft.com/office/drawing/2014/main" id="{83BB19EF-DEF6-1DAB-F4F4-5D79A3315F47}"/>
                    </a:ext>
                  </a:extLst>
                </p:cNvPr>
                <p:cNvSpPr/>
                <p:nvPr/>
              </p:nvSpPr>
              <p:spPr>
                <a:xfrm rot="-1200000">
                  <a:off x="3184" y="2863"/>
                  <a:ext cx="101" cy="79"/>
                </a:xfrm>
                <a:prstGeom prst="ellipse">
                  <a:avLst/>
                </a:prstGeom>
                <a:solidFill>
                  <a:srgbClr val="FF0000"/>
                </a:solidFill>
                <a:ln w="12700" cap="flat" cmpd="sng">
                  <a:solidFill>
                    <a:srgbClr val="FF0000"/>
                  </a:solidFill>
                  <a:prstDash val="solid"/>
                  <a:round/>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sp>
              <p:nvSpPr>
                <p:cNvPr id="49" name="Google Shape;575;p27">
                  <a:extLst>
                    <a:ext uri="{FF2B5EF4-FFF2-40B4-BE49-F238E27FC236}">
                      <a16:creationId xmlns:a16="http://schemas.microsoft.com/office/drawing/2014/main" id="{6BBF98FE-A549-32FA-67C0-B272EFE427EB}"/>
                    </a:ext>
                  </a:extLst>
                </p:cNvPr>
                <p:cNvSpPr/>
                <p:nvPr/>
              </p:nvSpPr>
              <p:spPr>
                <a:xfrm>
                  <a:off x="2925" y="2798"/>
                  <a:ext cx="272" cy="281"/>
                </a:xfrm>
                <a:prstGeom prst="rect">
                  <a:avLst/>
                </a:prstGeom>
                <a:noFill/>
                <a:ln>
                  <a:noFill/>
                </a:ln>
              </p:spPr>
              <p:txBody>
                <a:bodyPr spcFirstLastPara="1" wrap="square" lIns="92075" tIns="46025" rIns="92075" bIns="46025" anchor="b" anchorCtr="0">
                  <a:spAutoFit/>
                </a:bodyPr>
                <a:lstStyle/>
                <a:p>
                  <a:pPr algn="ctr">
                    <a:lnSpc>
                      <a:spcPct val="85000"/>
                    </a:lnSpc>
                  </a:pPr>
                  <a:r>
                    <a:rPr lang="es-ES" sz="2700" b="1">
                      <a:solidFill>
                        <a:srgbClr val="FF0000"/>
                      </a:solidFill>
                      <a:latin typeface="Arial"/>
                      <a:ea typeface="Arial"/>
                      <a:cs typeface="Arial"/>
                      <a:sym typeface="Arial"/>
                    </a:rPr>
                    <a:t>B</a:t>
                  </a:r>
                  <a:endParaRPr/>
                </a:p>
              </p:txBody>
            </p:sp>
          </p:grpSp>
        </p:grpSp>
      </p:grpSp>
      <p:grpSp>
        <p:nvGrpSpPr>
          <p:cNvPr id="54" name="Google Shape;576;p27">
            <a:extLst>
              <a:ext uri="{FF2B5EF4-FFF2-40B4-BE49-F238E27FC236}">
                <a16:creationId xmlns:a16="http://schemas.microsoft.com/office/drawing/2014/main" id="{A490D6F1-1A6E-ACAA-2038-0B5E22FA80F1}"/>
              </a:ext>
            </a:extLst>
          </p:cNvPr>
          <p:cNvGrpSpPr/>
          <p:nvPr/>
        </p:nvGrpSpPr>
        <p:grpSpPr>
          <a:xfrm>
            <a:off x="2719388" y="1149350"/>
            <a:ext cx="6642100" cy="5118100"/>
            <a:chOff x="753" y="724"/>
            <a:chExt cx="4184" cy="3224"/>
          </a:xfrm>
        </p:grpSpPr>
        <p:grpSp>
          <p:nvGrpSpPr>
            <p:cNvPr id="55" name="Google Shape;577;p27">
              <a:extLst>
                <a:ext uri="{FF2B5EF4-FFF2-40B4-BE49-F238E27FC236}">
                  <a16:creationId xmlns:a16="http://schemas.microsoft.com/office/drawing/2014/main" id="{5668A901-7D01-5B4B-23CD-03BD17F39EA1}"/>
                </a:ext>
              </a:extLst>
            </p:cNvPr>
            <p:cNvGrpSpPr/>
            <p:nvPr/>
          </p:nvGrpSpPr>
          <p:grpSpPr>
            <a:xfrm>
              <a:off x="1145" y="724"/>
              <a:ext cx="3781" cy="3224"/>
              <a:chOff x="1145" y="724"/>
              <a:chExt cx="3781" cy="3224"/>
            </a:xfrm>
          </p:grpSpPr>
          <p:sp>
            <p:nvSpPr>
              <p:cNvPr id="65" name="Google Shape;578;p27">
                <a:extLst>
                  <a:ext uri="{FF2B5EF4-FFF2-40B4-BE49-F238E27FC236}">
                    <a16:creationId xmlns:a16="http://schemas.microsoft.com/office/drawing/2014/main" id="{44AC0C8F-DFBE-6537-99C3-8336C0B42AFF}"/>
                  </a:ext>
                </a:extLst>
              </p:cNvPr>
              <p:cNvSpPr/>
              <p:nvPr/>
            </p:nvSpPr>
            <p:spPr>
              <a:xfrm>
                <a:off x="1145" y="2074"/>
                <a:ext cx="3781" cy="1874"/>
              </a:xfrm>
              <a:prstGeom prst="rect">
                <a:avLst/>
              </a:prstGeom>
              <a:solidFill>
                <a:srgbClr val="3333FF"/>
              </a:solidFill>
              <a:ln>
                <a:noFill/>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sp>
            <p:nvSpPr>
              <p:cNvPr id="66" name="Google Shape;579;p27">
                <a:extLst>
                  <a:ext uri="{FF2B5EF4-FFF2-40B4-BE49-F238E27FC236}">
                    <a16:creationId xmlns:a16="http://schemas.microsoft.com/office/drawing/2014/main" id="{1F0F0608-BA6E-DA9E-9EC3-A1F5784FA900}"/>
                  </a:ext>
                </a:extLst>
              </p:cNvPr>
              <p:cNvSpPr/>
              <p:nvPr/>
            </p:nvSpPr>
            <p:spPr>
              <a:xfrm>
                <a:off x="1145" y="724"/>
                <a:ext cx="3781" cy="1404"/>
              </a:xfrm>
              <a:prstGeom prst="rect">
                <a:avLst/>
              </a:prstGeom>
              <a:solidFill>
                <a:schemeClr val="lt1"/>
              </a:solidFill>
              <a:ln>
                <a:noFill/>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grpSp>
        <p:grpSp>
          <p:nvGrpSpPr>
            <p:cNvPr id="56" name="Google Shape;580;p27">
              <a:extLst>
                <a:ext uri="{FF2B5EF4-FFF2-40B4-BE49-F238E27FC236}">
                  <a16:creationId xmlns:a16="http://schemas.microsoft.com/office/drawing/2014/main" id="{960824E1-FC7E-FF66-81B9-2FDA1806C669}"/>
                </a:ext>
              </a:extLst>
            </p:cNvPr>
            <p:cNvGrpSpPr/>
            <p:nvPr/>
          </p:nvGrpSpPr>
          <p:grpSpPr>
            <a:xfrm>
              <a:off x="753" y="921"/>
              <a:ext cx="4184" cy="2869"/>
              <a:chOff x="753" y="921"/>
              <a:chExt cx="4184" cy="2869"/>
            </a:xfrm>
          </p:grpSpPr>
          <p:grpSp>
            <p:nvGrpSpPr>
              <p:cNvPr id="57" name="Google Shape;581;p27">
                <a:extLst>
                  <a:ext uri="{FF2B5EF4-FFF2-40B4-BE49-F238E27FC236}">
                    <a16:creationId xmlns:a16="http://schemas.microsoft.com/office/drawing/2014/main" id="{FE734BA6-CDEC-CAB6-C221-39D834A7BE36}"/>
                  </a:ext>
                </a:extLst>
              </p:cNvPr>
              <p:cNvGrpSpPr/>
              <p:nvPr/>
            </p:nvGrpSpPr>
            <p:grpSpPr>
              <a:xfrm>
                <a:off x="1141" y="921"/>
                <a:ext cx="3525" cy="2869"/>
                <a:chOff x="1141" y="921"/>
                <a:chExt cx="3525" cy="2869"/>
              </a:xfrm>
            </p:grpSpPr>
            <p:sp>
              <p:nvSpPr>
                <p:cNvPr id="63" name="Google Shape;582;p27">
                  <a:extLst>
                    <a:ext uri="{FF2B5EF4-FFF2-40B4-BE49-F238E27FC236}">
                      <a16:creationId xmlns:a16="http://schemas.microsoft.com/office/drawing/2014/main" id="{989EFFA6-5469-D043-F017-B6A7937DFBCD}"/>
                    </a:ext>
                  </a:extLst>
                </p:cNvPr>
                <p:cNvSpPr/>
                <p:nvPr/>
              </p:nvSpPr>
              <p:spPr>
                <a:xfrm>
                  <a:off x="1141" y="928"/>
                  <a:ext cx="3525" cy="2862"/>
                </a:xfrm>
                <a:custGeom>
                  <a:avLst/>
                  <a:gdLst/>
                  <a:ahLst/>
                  <a:cxnLst/>
                  <a:rect l="l" t="t" r="r" b="b"/>
                  <a:pathLst>
                    <a:path w="3525" h="2862" extrusionOk="0">
                      <a:moveTo>
                        <a:pt x="552" y="0"/>
                      </a:moveTo>
                      <a:lnTo>
                        <a:pt x="25" y="1301"/>
                      </a:lnTo>
                      <a:lnTo>
                        <a:pt x="0" y="1474"/>
                      </a:lnTo>
                      <a:lnTo>
                        <a:pt x="11" y="1576"/>
                      </a:lnTo>
                      <a:lnTo>
                        <a:pt x="48" y="1724"/>
                      </a:lnTo>
                      <a:lnTo>
                        <a:pt x="111" y="1860"/>
                      </a:lnTo>
                      <a:lnTo>
                        <a:pt x="234" y="2013"/>
                      </a:lnTo>
                      <a:lnTo>
                        <a:pt x="403" y="2147"/>
                      </a:lnTo>
                      <a:lnTo>
                        <a:pt x="620" y="2286"/>
                      </a:lnTo>
                      <a:lnTo>
                        <a:pt x="928" y="2441"/>
                      </a:lnTo>
                      <a:lnTo>
                        <a:pt x="1550" y="2693"/>
                      </a:lnTo>
                      <a:lnTo>
                        <a:pt x="1876" y="2787"/>
                      </a:lnTo>
                      <a:lnTo>
                        <a:pt x="2130" y="2837"/>
                      </a:lnTo>
                      <a:lnTo>
                        <a:pt x="2388" y="2861"/>
                      </a:lnTo>
                      <a:lnTo>
                        <a:pt x="2615" y="2812"/>
                      </a:lnTo>
                      <a:lnTo>
                        <a:pt x="2743" y="2752"/>
                      </a:lnTo>
                      <a:lnTo>
                        <a:pt x="2872" y="2650"/>
                      </a:lnTo>
                      <a:lnTo>
                        <a:pt x="2968" y="2541"/>
                      </a:lnTo>
                      <a:lnTo>
                        <a:pt x="3043" y="2394"/>
                      </a:lnTo>
                      <a:lnTo>
                        <a:pt x="3076" y="2311"/>
                      </a:lnTo>
                      <a:lnTo>
                        <a:pt x="3524" y="1200"/>
                      </a:lnTo>
                      <a:lnTo>
                        <a:pt x="552" y="0"/>
                      </a:lnTo>
                    </a:path>
                  </a:pathLst>
                </a:custGeom>
                <a:solidFill>
                  <a:schemeClr val="lt1"/>
                </a:solidFill>
                <a:ln w="76200" cap="rnd" cmpd="sng">
                  <a:solidFill>
                    <a:srgbClr val="000000"/>
                  </a:solidFill>
                  <a:prstDash val="solid"/>
                  <a:round/>
                  <a:headEnd type="none" w="med" len="med"/>
                  <a:tailEnd type="none" w="med" len="med"/>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cxnSp>
              <p:nvCxnSpPr>
                <p:cNvPr id="64" name="Google Shape;583;p27">
                  <a:extLst>
                    <a:ext uri="{FF2B5EF4-FFF2-40B4-BE49-F238E27FC236}">
                      <a16:creationId xmlns:a16="http://schemas.microsoft.com/office/drawing/2014/main" id="{CF75E786-B856-D7C6-4A47-6993A12462E6}"/>
                    </a:ext>
                  </a:extLst>
                </p:cNvPr>
                <p:cNvCxnSpPr/>
                <p:nvPr/>
              </p:nvCxnSpPr>
              <p:spPr>
                <a:xfrm flipH="1">
                  <a:off x="2315" y="921"/>
                  <a:ext cx="1151" cy="2853"/>
                </a:xfrm>
                <a:prstGeom prst="straightConnector1">
                  <a:avLst/>
                </a:prstGeom>
                <a:noFill/>
                <a:ln w="12700" cap="flat" cmpd="sng">
                  <a:solidFill>
                    <a:srgbClr val="000000"/>
                  </a:solidFill>
                  <a:prstDash val="solid"/>
                  <a:round/>
                  <a:headEnd type="none" w="sm" len="sm"/>
                  <a:tailEnd type="none" w="sm" len="sm"/>
                </a:ln>
              </p:spPr>
            </p:cxnSp>
          </p:grpSp>
          <p:sp>
            <p:nvSpPr>
              <p:cNvPr id="58" name="Google Shape;584;p27">
                <a:extLst>
                  <a:ext uri="{FF2B5EF4-FFF2-40B4-BE49-F238E27FC236}">
                    <a16:creationId xmlns:a16="http://schemas.microsoft.com/office/drawing/2014/main" id="{29F1BBD1-CC61-F9F7-6B5E-AC7A46BCEA51}"/>
                  </a:ext>
                </a:extLst>
              </p:cNvPr>
              <p:cNvSpPr/>
              <p:nvPr/>
            </p:nvSpPr>
            <p:spPr>
              <a:xfrm>
                <a:off x="807" y="1923"/>
                <a:ext cx="352" cy="215"/>
              </a:xfrm>
              <a:prstGeom prst="rect">
                <a:avLst/>
              </a:prstGeom>
              <a:noFill/>
              <a:ln>
                <a:noFill/>
              </a:ln>
            </p:spPr>
            <p:txBody>
              <a:bodyPr spcFirstLastPara="1" wrap="square" lIns="92075" tIns="46025" rIns="92075" bIns="46025" anchor="b" anchorCtr="0">
                <a:spAutoFit/>
              </a:bodyPr>
              <a:lstStyle/>
              <a:p>
                <a:pPr algn="ctr">
                  <a:lnSpc>
                    <a:spcPct val="85000"/>
                  </a:lnSpc>
                </a:pPr>
                <a:r>
                  <a:rPr lang="es-ES" sz="1900" b="1">
                    <a:solidFill>
                      <a:schemeClr val="dk1"/>
                    </a:solidFill>
                    <a:latin typeface="Arial"/>
                    <a:ea typeface="Arial"/>
                    <a:cs typeface="Arial"/>
                    <a:sym typeface="Arial"/>
                  </a:rPr>
                  <a:t>WL</a:t>
                </a:r>
                <a:endParaRPr/>
              </a:p>
            </p:txBody>
          </p:sp>
          <p:cxnSp>
            <p:nvCxnSpPr>
              <p:cNvPr id="59" name="Google Shape;585;p27">
                <a:extLst>
                  <a:ext uri="{FF2B5EF4-FFF2-40B4-BE49-F238E27FC236}">
                    <a16:creationId xmlns:a16="http://schemas.microsoft.com/office/drawing/2014/main" id="{04A80244-D0FE-C040-BC52-1CA3DA97A123}"/>
                  </a:ext>
                </a:extLst>
              </p:cNvPr>
              <p:cNvCxnSpPr/>
              <p:nvPr/>
            </p:nvCxnSpPr>
            <p:spPr>
              <a:xfrm>
                <a:off x="753" y="2131"/>
                <a:ext cx="4184" cy="0"/>
              </a:xfrm>
              <a:prstGeom prst="straightConnector1">
                <a:avLst/>
              </a:prstGeom>
              <a:noFill/>
              <a:ln w="12700" cap="flat" cmpd="sng">
                <a:solidFill>
                  <a:srgbClr val="000000"/>
                </a:solidFill>
                <a:prstDash val="solid"/>
                <a:round/>
                <a:headEnd type="none" w="sm" len="sm"/>
                <a:tailEnd type="none" w="sm" len="sm"/>
              </a:ln>
            </p:spPr>
          </p:cxnSp>
          <p:grpSp>
            <p:nvGrpSpPr>
              <p:cNvPr id="60" name="Google Shape;586;p27">
                <a:extLst>
                  <a:ext uri="{FF2B5EF4-FFF2-40B4-BE49-F238E27FC236}">
                    <a16:creationId xmlns:a16="http://schemas.microsoft.com/office/drawing/2014/main" id="{46BC2162-2D5D-4BA5-9289-4AC9E5D2BF9E}"/>
                  </a:ext>
                </a:extLst>
              </p:cNvPr>
              <p:cNvGrpSpPr/>
              <p:nvPr/>
            </p:nvGrpSpPr>
            <p:grpSpPr>
              <a:xfrm>
                <a:off x="3065" y="2828"/>
                <a:ext cx="360" cy="281"/>
                <a:chOff x="3065" y="2828"/>
                <a:chExt cx="360" cy="281"/>
              </a:xfrm>
            </p:grpSpPr>
            <p:sp>
              <p:nvSpPr>
                <p:cNvPr id="61" name="Google Shape;587;p27">
                  <a:extLst>
                    <a:ext uri="{FF2B5EF4-FFF2-40B4-BE49-F238E27FC236}">
                      <a16:creationId xmlns:a16="http://schemas.microsoft.com/office/drawing/2014/main" id="{714FF860-E8CE-4E5D-AFB4-296F06FC6757}"/>
                    </a:ext>
                  </a:extLst>
                </p:cNvPr>
                <p:cNvSpPr/>
                <p:nvPr/>
              </p:nvSpPr>
              <p:spPr>
                <a:xfrm rot="-1200000">
                  <a:off x="3324" y="2893"/>
                  <a:ext cx="101" cy="79"/>
                </a:xfrm>
                <a:prstGeom prst="ellipse">
                  <a:avLst/>
                </a:prstGeom>
                <a:solidFill>
                  <a:srgbClr val="FF0000"/>
                </a:solidFill>
                <a:ln w="12700" cap="flat" cmpd="sng">
                  <a:solidFill>
                    <a:srgbClr val="FF0000"/>
                  </a:solidFill>
                  <a:prstDash val="solid"/>
                  <a:round/>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sp>
              <p:nvSpPr>
                <p:cNvPr id="62" name="Google Shape;588;p27">
                  <a:extLst>
                    <a:ext uri="{FF2B5EF4-FFF2-40B4-BE49-F238E27FC236}">
                      <a16:creationId xmlns:a16="http://schemas.microsoft.com/office/drawing/2014/main" id="{E3FC0E84-449E-E7F0-C0F6-ACF52A6D9BE2}"/>
                    </a:ext>
                  </a:extLst>
                </p:cNvPr>
                <p:cNvSpPr/>
                <p:nvPr/>
              </p:nvSpPr>
              <p:spPr>
                <a:xfrm>
                  <a:off x="3065" y="2828"/>
                  <a:ext cx="272" cy="281"/>
                </a:xfrm>
                <a:prstGeom prst="rect">
                  <a:avLst/>
                </a:prstGeom>
                <a:noFill/>
                <a:ln>
                  <a:noFill/>
                </a:ln>
              </p:spPr>
              <p:txBody>
                <a:bodyPr spcFirstLastPara="1" wrap="square" lIns="92075" tIns="46025" rIns="92075" bIns="46025" anchor="b" anchorCtr="0">
                  <a:spAutoFit/>
                </a:bodyPr>
                <a:lstStyle/>
                <a:p>
                  <a:pPr algn="ctr">
                    <a:lnSpc>
                      <a:spcPct val="85000"/>
                    </a:lnSpc>
                  </a:pPr>
                  <a:r>
                    <a:rPr lang="es-ES" sz="2700" b="1">
                      <a:solidFill>
                        <a:srgbClr val="FF0000"/>
                      </a:solidFill>
                      <a:latin typeface="Arial"/>
                      <a:ea typeface="Arial"/>
                      <a:cs typeface="Arial"/>
                      <a:sym typeface="Arial"/>
                    </a:rPr>
                    <a:t>B</a:t>
                  </a:r>
                  <a:endParaRPr/>
                </a:p>
              </p:txBody>
            </p:sp>
          </p:grpSp>
        </p:grpSp>
      </p:grpSp>
    </p:spTree>
    <p:extLst>
      <p:ext uri="{BB962C8B-B14F-4D97-AF65-F5344CB8AC3E}">
        <p14:creationId xmlns:p14="http://schemas.microsoft.com/office/powerpoint/2010/main" val="42050559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5"/>
                                        </p:tgtEl>
                                        <p:attrNameLst>
                                          <p:attrName>style.visibility</p:attrName>
                                        </p:attrNameLst>
                                      </p:cBhvr>
                                      <p:to>
                                        <p:strVal val="visible"/>
                                      </p:to>
                                    </p:set>
                                  </p:childTnLst>
                                </p:cTn>
                              </p:par>
                            </p:childTnLst>
                          </p:cTn>
                        </p:par>
                        <p:par>
                          <p:cTn id="7" fill="hold">
                            <p:stCondLst>
                              <p:cond delay="0"/>
                            </p:stCondLst>
                            <p:childTnLst>
                              <p:par>
                                <p:cTn id="8" presetID="1" presetClass="entr" presetSubtype="0" fill="hold" nodeType="afterEffect">
                                  <p:stCondLst>
                                    <p:cond delay="500"/>
                                  </p:stCondLst>
                                  <p:childTnLst>
                                    <p:set>
                                      <p:cBhvr>
                                        <p:cTn id="9" dur="1" fill="hold">
                                          <p:stCondLst>
                                            <p:cond delay="0"/>
                                          </p:stCondLst>
                                        </p:cTn>
                                        <p:tgtEl>
                                          <p:spTgt spid="28"/>
                                        </p:tgtEl>
                                        <p:attrNameLst>
                                          <p:attrName>style.visibility</p:attrName>
                                        </p:attrNameLst>
                                      </p:cBhvr>
                                      <p:to>
                                        <p:strVal val="visible"/>
                                      </p:to>
                                    </p:set>
                                  </p:childTnLst>
                                </p:cTn>
                              </p:par>
                            </p:childTnLst>
                          </p:cTn>
                        </p:par>
                        <p:par>
                          <p:cTn id="10" fill="hold">
                            <p:stCondLst>
                              <p:cond delay="500"/>
                            </p:stCondLst>
                            <p:childTnLst>
                              <p:par>
                                <p:cTn id="11" presetID="1" presetClass="entr" presetSubtype="0" fill="hold" nodeType="afterEffect">
                                  <p:stCondLst>
                                    <p:cond delay="500"/>
                                  </p:stCondLst>
                                  <p:childTnLst>
                                    <p:set>
                                      <p:cBhvr>
                                        <p:cTn id="12" dur="1" fill="hold">
                                          <p:stCondLst>
                                            <p:cond delay="0"/>
                                          </p:stCondLst>
                                        </p:cTn>
                                        <p:tgtEl>
                                          <p:spTgt spid="41"/>
                                        </p:tgtEl>
                                        <p:attrNameLst>
                                          <p:attrName>style.visibility</p:attrName>
                                        </p:attrNameLst>
                                      </p:cBhvr>
                                      <p:to>
                                        <p:strVal val="visible"/>
                                      </p:to>
                                    </p:set>
                                  </p:childTnLst>
                                </p:cTn>
                              </p:par>
                            </p:childTnLst>
                          </p:cTn>
                        </p:par>
                        <p:par>
                          <p:cTn id="13" fill="hold">
                            <p:stCondLst>
                              <p:cond delay="1000"/>
                            </p:stCondLst>
                            <p:childTnLst>
                              <p:par>
                                <p:cTn id="14" presetID="1" presetClass="entr" presetSubtype="0" fill="hold" nodeType="afterEffect">
                                  <p:stCondLst>
                                    <p:cond delay="500"/>
                                  </p:stCondLst>
                                  <p:childTnLst>
                                    <p:set>
                                      <p:cBhvr>
                                        <p:cTn id="15" dur="1" fill="hold">
                                          <p:stCondLst>
                                            <p:cond delay="0"/>
                                          </p:stCondLst>
                                        </p:cTn>
                                        <p:tgtEl>
                                          <p:spTgt spid="5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593"/>
        <p:cNvGrpSpPr/>
        <p:nvPr/>
      </p:nvGrpSpPr>
      <p:grpSpPr>
        <a:xfrm>
          <a:off x="0" y="0"/>
          <a:ext cx="0" cy="0"/>
          <a:chOff x="0" y="0"/>
          <a:chExt cx="0" cy="0"/>
        </a:xfrm>
      </p:grpSpPr>
      <p:sp>
        <p:nvSpPr>
          <p:cNvPr id="594" name="Google Shape;594;p28"/>
          <p:cNvSpPr/>
          <p:nvPr/>
        </p:nvSpPr>
        <p:spPr>
          <a:xfrm>
            <a:off x="1525588" y="3922714"/>
            <a:ext cx="9142412" cy="2935287"/>
          </a:xfrm>
          <a:custGeom>
            <a:avLst/>
            <a:gdLst/>
            <a:ahLst/>
            <a:cxnLst/>
            <a:rect l="l" t="t" r="r" b="b"/>
            <a:pathLst>
              <a:path w="5759" h="1849" extrusionOk="0">
                <a:moveTo>
                  <a:pt x="0" y="0"/>
                </a:moveTo>
                <a:lnTo>
                  <a:pt x="0" y="1848"/>
                </a:lnTo>
                <a:lnTo>
                  <a:pt x="5758" y="1848"/>
                </a:lnTo>
                <a:lnTo>
                  <a:pt x="5758" y="0"/>
                </a:lnTo>
                <a:lnTo>
                  <a:pt x="0" y="0"/>
                </a:lnTo>
              </a:path>
            </a:pathLst>
          </a:custGeom>
          <a:solidFill>
            <a:srgbClr val="0000FF"/>
          </a:solidFill>
          <a:ln w="12700" cap="rnd" cmpd="sng">
            <a:solidFill>
              <a:srgbClr val="0000FF"/>
            </a:solidFill>
            <a:prstDash val="solid"/>
            <a:round/>
            <a:headEnd type="none" w="med" len="med"/>
            <a:tailEnd type="none" w="med" len="med"/>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sp>
        <p:nvSpPr>
          <p:cNvPr id="595" name="Google Shape;595;p28"/>
          <p:cNvSpPr/>
          <p:nvPr/>
        </p:nvSpPr>
        <p:spPr>
          <a:xfrm>
            <a:off x="3576639" y="2357439"/>
            <a:ext cx="4884737" cy="3235325"/>
          </a:xfrm>
          <a:custGeom>
            <a:avLst/>
            <a:gdLst/>
            <a:ahLst/>
            <a:cxnLst/>
            <a:rect l="l" t="t" r="r" b="b"/>
            <a:pathLst>
              <a:path w="3077" h="2038" extrusionOk="0">
                <a:moveTo>
                  <a:pt x="0" y="0"/>
                </a:moveTo>
                <a:lnTo>
                  <a:pt x="0" y="1314"/>
                </a:lnTo>
                <a:lnTo>
                  <a:pt x="27" y="1475"/>
                </a:lnTo>
                <a:lnTo>
                  <a:pt x="107" y="1609"/>
                </a:lnTo>
                <a:lnTo>
                  <a:pt x="221" y="1756"/>
                </a:lnTo>
                <a:lnTo>
                  <a:pt x="321" y="1843"/>
                </a:lnTo>
                <a:lnTo>
                  <a:pt x="442" y="1910"/>
                </a:lnTo>
                <a:lnTo>
                  <a:pt x="590" y="1957"/>
                </a:lnTo>
                <a:lnTo>
                  <a:pt x="717" y="1977"/>
                </a:lnTo>
                <a:lnTo>
                  <a:pt x="945" y="2017"/>
                </a:lnTo>
                <a:lnTo>
                  <a:pt x="1153" y="2037"/>
                </a:lnTo>
                <a:lnTo>
                  <a:pt x="1863" y="2037"/>
                </a:lnTo>
                <a:lnTo>
                  <a:pt x="2137" y="2011"/>
                </a:lnTo>
                <a:lnTo>
                  <a:pt x="2372" y="1977"/>
                </a:lnTo>
                <a:lnTo>
                  <a:pt x="2567" y="1930"/>
                </a:lnTo>
                <a:lnTo>
                  <a:pt x="2714" y="1863"/>
                </a:lnTo>
                <a:lnTo>
                  <a:pt x="2815" y="1789"/>
                </a:lnTo>
                <a:lnTo>
                  <a:pt x="2929" y="1682"/>
                </a:lnTo>
                <a:lnTo>
                  <a:pt x="3002" y="1575"/>
                </a:lnTo>
                <a:lnTo>
                  <a:pt x="3056" y="1428"/>
                </a:lnTo>
                <a:lnTo>
                  <a:pt x="3076" y="1247"/>
                </a:lnTo>
                <a:lnTo>
                  <a:pt x="3076" y="0"/>
                </a:lnTo>
                <a:lnTo>
                  <a:pt x="0" y="0"/>
                </a:lnTo>
              </a:path>
            </a:pathLst>
          </a:custGeom>
          <a:solidFill>
            <a:srgbClr val="FFFFFF"/>
          </a:solidFill>
          <a:ln w="76200" cap="rnd" cmpd="sng">
            <a:solidFill>
              <a:srgbClr val="000000"/>
            </a:solidFill>
            <a:prstDash val="solid"/>
            <a:round/>
            <a:headEnd type="none" w="med" len="med"/>
            <a:tailEnd type="none" w="med" len="med"/>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cxnSp>
        <p:nvCxnSpPr>
          <p:cNvPr id="596" name="Google Shape;596;p28"/>
          <p:cNvCxnSpPr/>
          <p:nvPr/>
        </p:nvCxnSpPr>
        <p:spPr>
          <a:xfrm>
            <a:off x="6007100" y="2114551"/>
            <a:ext cx="0" cy="3971925"/>
          </a:xfrm>
          <a:prstGeom prst="straightConnector1">
            <a:avLst/>
          </a:prstGeom>
          <a:noFill/>
          <a:ln w="25400" cap="flat" cmpd="sng">
            <a:solidFill>
              <a:srgbClr val="000000"/>
            </a:solidFill>
            <a:prstDash val="solid"/>
            <a:round/>
            <a:headEnd type="none" w="sm" len="sm"/>
            <a:tailEnd type="none" w="sm" len="sm"/>
          </a:ln>
        </p:spPr>
      </p:cxnSp>
      <p:grpSp>
        <p:nvGrpSpPr>
          <p:cNvPr id="597" name="Google Shape;597;p28"/>
          <p:cNvGrpSpPr/>
          <p:nvPr/>
        </p:nvGrpSpPr>
        <p:grpSpPr>
          <a:xfrm>
            <a:off x="5921376" y="4557721"/>
            <a:ext cx="652463" cy="328613"/>
            <a:chOff x="2770" y="2871"/>
            <a:chExt cx="411" cy="207"/>
          </a:xfrm>
        </p:grpSpPr>
        <p:sp>
          <p:nvSpPr>
            <p:cNvPr id="598" name="Google Shape;598;p28"/>
            <p:cNvSpPr/>
            <p:nvPr/>
          </p:nvSpPr>
          <p:spPr>
            <a:xfrm>
              <a:off x="2770" y="2936"/>
              <a:ext cx="106" cy="96"/>
            </a:xfrm>
            <a:prstGeom prst="ellipse">
              <a:avLst/>
            </a:prstGeom>
            <a:solidFill>
              <a:srgbClr val="FF0000"/>
            </a:solidFill>
            <a:ln w="25400" cap="flat" cmpd="sng">
              <a:solidFill>
                <a:srgbClr val="000000"/>
              </a:solidFill>
              <a:prstDash val="solid"/>
              <a:round/>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sp>
          <p:nvSpPr>
            <p:cNvPr id="599" name="Google Shape;599;p28"/>
            <p:cNvSpPr/>
            <p:nvPr/>
          </p:nvSpPr>
          <p:spPr>
            <a:xfrm>
              <a:off x="2926" y="2871"/>
              <a:ext cx="255" cy="207"/>
            </a:xfrm>
            <a:prstGeom prst="rect">
              <a:avLst/>
            </a:prstGeom>
            <a:noFill/>
            <a:ln>
              <a:noFill/>
            </a:ln>
          </p:spPr>
          <p:txBody>
            <a:bodyPr spcFirstLastPara="1" wrap="square" lIns="92075" tIns="46025" rIns="92075" bIns="46025" anchor="ctr" anchorCtr="0">
              <a:spAutoFit/>
            </a:bodyPr>
            <a:lstStyle/>
            <a:p>
              <a:pPr>
                <a:lnSpc>
                  <a:spcPct val="85000"/>
                </a:lnSpc>
              </a:pPr>
              <a:r>
                <a:rPr lang="es-ES" b="1">
                  <a:solidFill>
                    <a:srgbClr val="FF0000"/>
                  </a:solidFill>
                  <a:latin typeface="Arial"/>
                  <a:ea typeface="Arial"/>
                  <a:cs typeface="Arial"/>
                  <a:sym typeface="Arial"/>
                </a:rPr>
                <a:t>B</a:t>
              </a:r>
              <a:endParaRPr/>
            </a:p>
          </p:txBody>
        </p:sp>
      </p:grpSp>
      <p:cxnSp>
        <p:nvCxnSpPr>
          <p:cNvPr id="600" name="Google Shape;600;p28"/>
          <p:cNvCxnSpPr/>
          <p:nvPr/>
        </p:nvCxnSpPr>
        <p:spPr>
          <a:xfrm>
            <a:off x="3609976" y="3925888"/>
            <a:ext cx="4803775" cy="0"/>
          </a:xfrm>
          <a:prstGeom prst="straightConnector1">
            <a:avLst/>
          </a:prstGeom>
          <a:noFill/>
          <a:ln w="12700" cap="flat" cmpd="sng">
            <a:solidFill>
              <a:srgbClr val="000000"/>
            </a:solidFill>
            <a:prstDash val="lgDash"/>
            <a:round/>
            <a:headEnd type="none" w="sm" len="sm"/>
            <a:tailEnd type="none" w="sm" len="sm"/>
          </a:ln>
        </p:spPr>
      </p:cxnSp>
      <p:sp>
        <p:nvSpPr>
          <p:cNvPr id="601" name="Google Shape;601;p28"/>
          <p:cNvSpPr/>
          <p:nvPr/>
        </p:nvSpPr>
        <p:spPr>
          <a:xfrm>
            <a:off x="1890713" y="920750"/>
            <a:ext cx="1357312" cy="814388"/>
          </a:xfrm>
          <a:prstGeom prst="rect">
            <a:avLst/>
          </a:prstGeom>
          <a:solidFill>
            <a:srgbClr val="555555"/>
          </a:solidFill>
          <a:ln w="12700" cap="flat" cmpd="sng">
            <a:solidFill>
              <a:srgbClr val="000000"/>
            </a:solidFill>
            <a:prstDash val="solid"/>
            <a:miter lim="800000"/>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sp>
        <p:nvSpPr>
          <p:cNvPr id="602" name="Google Shape;602;p28"/>
          <p:cNvSpPr/>
          <p:nvPr/>
        </p:nvSpPr>
        <p:spPr>
          <a:xfrm>
            <a:off x="1690689" y="811214"/>
            <a:ext cx="1768475" cy="1036637"/>
          </a:xfrm>
          <a:prstGeom prst="rect">
            <a:avLst/>
          </a:prstGeom>
          <a:solidFill>
            <a:schemeClr val="lt1"/>
          </a:solidFill>
          <a:ln>
            <a:noFill/>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sp>
        <p:nvSpPr>
          <p:cNvPr id="603" name="Google Shape;603;p28"/>
          <p:cNvSpPr/>
          <p:nvPr/>
        </p:nvSpPr>
        <p:spPr>
          <a:xfrm>
            <a:off x="2570163" y="1020764"/>
            <a:ext cx="1357312" cy="814387"/>
          </a:xfrm>
          <a:prstGeom prst="rect">
            <a:avLst/>
          </a:prstGeom>
          <a:solidFill>
            <a:srgbClr val="555555"/>
          </a:solidFill>
          <a:ln w="12700" cap="flat" cmpd="sng">
            <a:solidFill>
              <a:srgbClr val="000000"/>
            </a:solidFill>
            <a:prstDash val="solid"/>
            <a:miter lim="800000"/>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sp>
        <p:nvSpPr>
          <p:cNvPr id="604" name="Google Shape;604;p28"/>
          <p:cNvSpPr/>
          <p:nvPr/>
        </p:nvSpPr>
        <p:spPr>
          <a:xfrm>
            <a:off x="3524242" y="1139825"/>
            <a:ext cx="1357312" cy="814388"/>
          </a:xfrm>
          <a:prstGeom prst="rect">
            <a:avLst/>
          </a:prstGeom>
          <a:solidFill>
            <a:srgbClr val="555555"/>
          </a:solidFill>
          <a:ln w="12700" cap="flat" cmpd="sng">
            <a:solidFill>
              <a:srgbClr val="000000"/>
            </a:solidFill>
            <a:prstDash val="solid"/>
            <a:miter lim="800000"/>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sp>
        <p:nvSpPr>
          <p:cNvPr id="605" name="Google Shape;605;p28"/>
          <p:cNvSpPr/>
          <p:nvPr/>
        </p:nvSpPr>
        <p:spPr>
          <a:xfrm>
            <a:off x="3968751" y="1260475"/>
            <a:ext cx="1357313" cy="814388"/>
          </a:xfrm>
          <a:prstGeom prst="rect">
            <a:avLst/>
          </a:prstGeom>
          <a:solidFill>
            <a:srgbClr val="555555"/>
          </a:solidFill>
          <a:ln w="12700" cap="flat" cmpd="sng">
            <a:solidFill>
              <a:srgbClr val="000000"/>
            </a:solidFill>
            <a:prstDash val="solid"/>
            <a:miter lim="800000"/>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sp>
        <p:nvSpPr>
          <p:cNvPr id="606" name="Google Shape;606;p28"/>
          <p:cNvSpPr/>
          <p:nvPr/>
        </p:nvSpPr>
        <p:spPr>
          <a:xfrm>
            <a:off x="4660901" y="1377950"/>
            <a:ext cx="1357313" cy="814388"/>
          </a:xfrm>
          <a:prstGeom prst="rect">
            <a:avLst/>
          </a:prstGeom>
          <a:solidFill>
            <a:srgbClr val="555555"/>
          </a:solidFill>
          <a:ln w="12700" cap="flat" cmpd="sng">
            <a:solidFill>
              <a:srgbClr val="000000"/>
            </a:solidFill>
            <a:prstDash val="solid"/>
            <a:miter lim="800000"/>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sp>
        <p:nvSpPr>
          <p:cNvPr id="607" name="Google Shape;607;p28"/>
          <p:cNvSpPr/>
          <p:nvPr/>
        </p:nvSpPr>
        <p:spPr>
          <a:xfrm>
            <a:off x="5341938" y="1498600"/>
            <a:ext cx="1357312" cy="814388"/>
          </a:xfrm>
          <a:prstGeom prst="rect">
            <a:avLst/>
          </a:prstGeom>
          <a:solidFill>
            <a:srgbClr val="555555"/>
          </a:solidFill>
          <a:ln w="12700" cap="flat" cmpd="sng">
            <a:solidFill>
              <a:srgbClr val="000000"/>
            </a:solidFill>
            <a:prstDash val="solid"/>
            <a:miter lim="800000"/>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grpSp>
        <p:nvGrpSpPr>
          <p:cNvPr id="608" name="Google Shape;608;p28"/>
          <p:cNvGrpSpPr/>
          <p:nvPr/>
        </p:nvGrpSpPr>
        <p:grpSpPr>
          <a:xfrm>
            <a:off x="3527426" y="674688"/>
            <a:ext cx="4983163" cy="5581650"/>
            <a:chOff x="1262" y="425"/>
            <a:chExt cx="3139" cy="3516"/>
          </a:xfrm>
        </p:grpSpPr>
        <p:sp>
          <p:nvSpPr>
            <p:cNvPr id="609" name="Google Shape;609;p28"/>
            <p:cNvSpPr/>
            <p:nvPr/>
          </p:nvSpPr>
          <p:spPr>
            <a:xfrm>
              <a:off x="1262" y="425"/>
              <a:ext cx="3139" cy="2035"/>
            </a:xfrm>
            <a:prstGeom prst="rect">
              <a:avLst/>
            </a:prstGeom>
            <a:solidFill>
              <a:schemeClr val="lt1"/>
            </a:solidFill>
            <a:ln>
              <a:noFill/>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grpSp>
          <p:nvGrpSpPr>
            <p:cNvPr id="610" name="Google Shape;610;p28"/>
            <p:cNvGrpSpPr/>
            <p:nvPr/>
          </p:nvGrpSpPr>
          <p:grpSpPr>
            <a:xfrm>
              <a:off x="1293" y="1051"/>
              <a:ext cx="3077" cy="2890"/>
              <a:chOff x="1293" y="1051"/>
              <a:chExt cx="3077" cy="2890"/>
            </a:xfrm>
          </p:grpSpPr>
          <p:sp>
            <p:nvSpPr>
              <p:cNvPr id="611" name="Google Shape;611;p28"/>
              <p:cNvSpPr/>
              <p:nvPr/>
            </p:nvSpPr>
            <p:spPr>
              <a:xfrm>
                <a:off x="1293" y="1592"/>
                <a:ext cx="3077" cy="2038"/>
              </a:xfrm>
              <a:custGeom>
                <a:avLst/>
                <a:gdLst/>
                <a:ahLst/>
                <a:cxnLst/>
                <a:rect l="l" t="t" r="r" b="b"/>
                <a:pathLst>
                  <a:path w="3077" h="2038" extrusionOk="0">
                    <a:moveTo>
                      <a:pt x="0" y="0"/>
                    </a:moveTo>
                    <a:lnTo>
                      <a:pt x="0" y="1314"/>
                    </a:lnTo>
                    <a:lnTo>
                      <a:pt x="27" y="1475"/>
                    </a:lnTo>
                    <a:lnTo>
                      <a:pt x="107" y="1609"/>
                    </a:lnTo>
                    <a:lnTo>
                      <a:pt x="221" y="1756"/>
                    </a:lnTo>
                    <a:lnTo>
                      <a:pt x="321" y="1843"/>
                    </a:lnTo>
                    <a:lnTo>
                      <a:pt x="442" y="1910"/>
                    </a:lnTo>
                    <a:lnTo>
                      <a:pt x="590" y="1957"/>
                    </a:lnTo>
                    <a:lnTo>
                      <a:pt x="717" y="1977"/>
                    </a:lnTo>
                    <a:lnTo>
                      <a:pt x="945" y="2017"/>
                    </a:lnTo>
                    <a:lnTo>
                      <a:pt x="1153" y="2037"/>
                    </a:lnTo>
                    <a:lnTo>
                      <a:pt x="1863" y="2037"/>
                    </a:lnTo>
                    <a:lnTo>
                      <a:pt x="2137" y="2011"/>
                    </a:lnTo>
                    <a:lnTo>
                      <a:pt x="2372" y="1977"/>
                    </a:lnTo>
                    <a:lnTo>
                      <a:pt x="2567" y="1930"/>
                    </a:lnTo>
                    <a:lnTo>
                      <a:pt x="2714" y="1863"/>
                    </a:lnTo>
                    <a:lnTo>
                      <a:pt x="2815" y="1789"/>
                    </a:lnTo>
                    <a:lnTo>
                      <a:pt x="2929" y="1682"/>
                    </a:lnTo>
                    <a:lnTo>
                      <a:pt x="3002" y="1575"/>
                    </a:lnTo>
                    <a:lnTo>
                      <a:pt x="3056" y="1428"/>
                    </a:lnTo>
                    <a:lnTo>
                      <a:pt x="3076" y="1247"/>
                    </a:lnTo>
                    <a:lnTo>
                      <a:pt x="3076" y="0"/>
                    </a:lnTo>
                    <a:lnTo>
                      <a:pt x="0" y="0"/>
                    </a:lnTo>
                  </a:path>
                </a:pathLst>
              </a:custGeom>
              <a:solidFill>
                <a:srgbClr val="FFFFFF"/>
              </a:solidFill>
              <a:ln w="76200" cap="rnd" cmpd="sng">
                <a:solidFill>
                  <a:srgbClr val="000000"/>
                </a:solidFill>
                <a:prstDash val="solid"/>
                <a:round/>
                <a:headEnd type="none" w="med" len="med"/>
                <a:tailEnd type="none" w="med" len="med"/>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cxnSp>
            <p:nvCxnSpPr>
              <p:cNvPr id="612" name="Google Shape;612;p28"/>
              <p:cNvCxnSpPr/>
              <p:nvPr/>
            </p:nvCxnSpPr>
            <p:spPr>
              <a:xfrm>
                <a:off x="2824" y="1439"/>
                <a:ext cx="0" cy="2502"/>
              </a:xfrm>
              <a:prstGeom prst="straightConnector1">
                <a:avLst/>
              </a:prstGeom>
              <a:noFill/>
              <a:ln w="25400" cap="flat" cmpd="sng">
                <a:solidFill>
                  <a:srgbClr val="000000"/>
                </a:solidFill>
                <a:prstDash val="solid"/>
                <a:round/>
                <a:headEnd type="none" w="sm" len="sm"/>
                <a:tailEnd type="none" w="sm" len="sm"/>
              </a:ln>
            </p:spPr>
          </p:cxnSp>
          <p:sp>
            <p:nvSpPr>
              <p:cNvPr id="613" name="Google Shape;613;p28"/>
              <p:cNvSpPr/>
              <p:nvPr/>
            </p:nvSpPr>
            <p:spPr>
              <a:xfrm>
                <a:off x="2405" y="1051"/>
                <a:ext cx="855" cy="513"/>
              </a:xfrm>
              <a:prstGeom prst="rect">
                <a:avLst/>
              </a:prstGeom>
              <a:solidFill>
                <a:srgbClr val="555555"/>
              </a:solidFill>
              <a:ln w="12700" cap="flat" cmpd="sng">
                <a:solidFill>
                  <a:srgbClr val="000000"/>
                </a:solidFill>
                <a:prstDash val="solid"/>
                <a:miter lim="800000"/>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grpSp>
        <p:cxnSp>
          <p:nvCxnSpPr>
            <p:cNvPr id="614" name="Google Shape;614;p28"/>
            <p:cNvCxnSpPr/>
            <p:nvPr/>
          </p:nvCxnSpPr>
          <p:spPr>
            <a:xfrm>
              <a:off x="1324" y="2462"/>
              <a:ext cx="3026" cy="0"/>
            </a:xfrm>
            <a:prstGeom prst="straightConnector1">
              <a:avLst/>
            </a:prstGeom>
            <a:noFill/>
            <a:ln w="12700" cap="flat" cmpd="sng">
              <a:solidFill>
                <a:srgbClr val="000000"/>
              </a:solidFill>
              <a:prstDash val="lgDash"/>
              <a:round/>
              <a:headEnd type="none" w="sm" len="sm"/>
              <a:tailEnd type="none" w="sm" len="sm"/>
            </a:ln>
          </p:spPr>
        </p:cxnSp>
        <p:grpSp>
          <p:nvGrpSpPr>
            <p:cNvPr id="615" name="Google Shape;615;p28"/>
            <p:cNvGrpSpPr/>
            <p:nvPr/>
          </p:nvGrpSpPr>
          <p:grpSpPr>
            <a:xfrm>
              <a:off x="2780" y="2968"/>
              <a:ext cx="411" cy="207"/>
              <a:chOff x="2780" y="2968"/>
              <a:chExt cx="411" cy="207"/>
            </a:xfrm>
          </p:grpSpPr>
          <p:sp>
            <p:nvSpPr>
              <p:cNvPr id="616" name="Google Shape;616;p28"/>
              <p:cNvSpPr/>
              <p:nvPr/>
            </p:nvSpPr>
            <p:spPr>
              <a:xfrm>
                <a:off x="2780" y="3033"/>
                <a:ext cx="106" cy="96"/>
              </a:xfrm>
              <a:prstGeom prst="ellipse">
                <a:avLst/>
              </a:prstGeom>
              <a:solidFill>
                <a:schemeClr val="lt2"/>
              </a:solidFill>
              <a:ln w="25400" cap="flat" cmpd="sng">
                <a:solidFill>
                  <a:srgbClr val="000000"/>
                </a:solidFill>
                <a:prstDash val="solid"/>
                <a:round/>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sp>
            <p:nvSpPr>
              <p:cNvPr id="617" name="Google Shape;617;p28"/>
              <p:cNvSpPr/>
              <p:nvPr/>
            </p:nvSpPr>
            <p:spPr>
              <a:xfrm>
                <a:off x="2936" y="2968"/>
                <a:ext cx="255" cy="207"/>
              </a:xfrm>
              <a:prstGeom prst="rect">
                <a:avLst/>
              </a:prstGeom>
              <a:noFill/>
              <a:ln>
                <a:noFill/>
              </a:ln>
            </p:spPr>
            <p:txBody>
              <a:bodyPr spcFirstLastPara="1" wrap="square" lIns="92075" tIns="46025" rIns="92075" bIns="46025" anchor="ctr" anchorCtr="0">
                <a:spAutoFit/>
              </a:bodyPr>
              <a:lstStyle/>
              <a:p>
                <a:pPr>
                  <a:lnSpc>
                    <a:spcPct val="85000"/>
                  </a:lnSpc>
                </a:pPr>
                <a:r>
                  <a:rPr lang="es-ES" b="1">
                    <a:solidFill>
                      <a:schemeClr val="lt2"/>
                    </a:solidFill>
                    <a:latin typeface="Arial"/>
                    <a:ea typeface="Arial"/>
                    <a:cs typeface="Arial"/>
                    <a:sym typeface="Arial"/>
                  </a:rPr>
                  <a:t>B</a:t>
                </a:r>
                <a:endParaRPr/>
              </a:p>
            </p:txBody>
          </p:sp>
        </p:grpSp>
        <p:grpSp>
          <p:nvGrpSpPr>
            <p:cNvPr id="618" name="Google Shape;618;p28"/>
            <p:cNvGrpSpPr/>
            <p:nvPr/>
          </p:nvGrpSpPr>
          <p:grpSpPr>
            <a:xfrm>
              <a:off x="2781" y="2914"/>
              <a:ext cx="411" cy="207"/>
              <a:chOff x="2781" y="2914"/>
              <a:chExt cx="411" cy="207"/>
            </a:xfrm>
          </p:grpSpPr>
          <p:sp>
            <p:nvSpPr>
              <p:cNvPr id="619" name="Google Shape;619;p28"/>
              <p:cNvSpPr/>
              <p:nvPr/>
            </p:nvSpPr>
            <p:spPr>
              <a:xfrm>
                <a:off x="2781" y="2979"/>
                <a:ext cx="106" cy="96"/>
              </a:xfrm>
              <a:prstGeom prst="ellipse">
                <a:avLst/>
              </a:prstGeom>
              <a:solidFill>
                <a:srgbClr val="FF0000"/>
              </a:solidFill>
              <a:ln w="25400" cap="flat" cmpd="sng">
                <a:solidFill>
                  <a:srgbClr val="000000"/>
                </a:solidFill>
                <a:prstDash val="solid"/>
                <a:round/>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sp>
            <p:nvSpPr>
              <p:cNvPr id="620" name="Google Shape;620;p28"/>
              <p:cNvSpPr/>
              <p:nvPr/>
            </p:nvSpPr>
            <p:spPr>
              <a:xfrm>
                <a:off x="2937" y="2914"/>
                <a:ext cx="255" cy="207"/>
              </a:xfrm>
              <a:prstGeom prst="rect">
                <a:avLst/>
              </a:prstGeom>
              <a:noFill/>
              <a:ln>
                <a:noFill/>
              </a:ln>
            </p:spPr>
            <p:txBody>
              <a:bodyPr spcFirstLastPara="1" wrap="square" lIns="92075" tIns="46025" rIns="92075" bIns="46025" anchor="ctr" anchorCtr="0">
                <a:spAutoFit/>
              </a:bodyPr>
              <a:lstStyle/>
              <a:p>
                <a:pPr>
                  <a:lnSpc>
                    <a:spcPct val="85000"/>
                  </a:lnSpc>
                </a:pPr>
                <a:r>
                  <a:rPr lang="es-ES" b="1">
                    <a:solidFill>
                      <a:srgbClr val="FF0000"/>
                    </a:solidFill>
                    <a:latin typeface="Arial"/>
                    <a:ea typeface="Arial"/>
                    <a:cs typeface="Arial"/>
                    <a:sym typeface="Arial"/>
                  </a:rPr>
                  <a:t>B</a:t>
                </a:r>
                <a:endParaRPr/>
              </a:p>
            </p:txBody>
          </p:sp>
        </p:grpSp>
      </p:grpSp>
      <p:grpSp>
        <p:nvGrpSpPr>
          <p:cNvPr id="621" name="Google Shape;621;p28"/>
          <p:cNvGrpSpPr/>
          <p:nvPr/>
        </p:nvGrpSpPr>
        <p:grpSpPr>
          <a:xfrm>
            <a:off x="3476625" y="676276"/>
            <a:ext cx="5018088" cy="5768975"/>
            <a:chOff x="1230" y="426"/>
            <a:chExt cx="3161" cy="3634"/>
          </a:xfrm>
        </p:grpSpPr>
        <p:sp>
          <p:nvSpPr>
            <p:cNvPr id="622" name="Google Shape;622;p28"/>
            <p:cNvSpPr/>
            <p:nvPr/>
          </p:nvSpPr>
          <p:spPr>
            <a:xfrm>
              <a:off x="1230" y="426"/>
              <a:ext cx="3161" cy="2035"/>
            </a:xfrm>
            <a:prstGeom prst="rect">
              <a:avLst/>
            </a:prstGeom>
            <a:solidFill>
              <a:schemeClr val="lt1"/>
            </a:solidFill>
            <a:ln>
              <a:noFill/>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grpSp>
          <p:nvGrpSpPr>
            <p:cNvPr id="623" name="Google Shape;623;p28"/>
            <p:cNvGrpSpPr/>
            <p:nvPr/>
          </p:nvGrpSpPr>
          <p:grpSpPr>
            <a:xfrm>
              <a:off x="1282" y="1170"/>
              <a:ext cx="3077" cy="2890"/>
              <a:chOff x="1282" y="1170"/>
              <a:chExt cx="3077" cy="2890"/>
            </a:xfrm>
          </p:grpSpPr>
          <p:sp>
            <p:nvSpPr>
              <p:cNvPr id="624" name="Google Shape;624;p28"/>
              <p:cNvSpPr/>
              <p:nvPr/>
            </p:nvSpPr>
            <p:spPr>
              <a:xfrm>
                <a:off x="1282" y="1711"/>
                <a:ext cx="3077" cy="2038"/>
              </a:xfrm>
              <a:custGeom>
                <a:avLst/>
                <a:gdLst/>
                <a:ahLst/>
                <a:cxnLst/>
                <a:rect l="l" t="t" r="r" b="b"/>
                <a:pathLst>
                  <a:path w="3077" h="2038" extrusionOk="0">
                    <a:moveTo>
                      <a:pt x="0" y="0"/>
                    </a:moveTo>
                    <a:lnTo>
                      <a:pt x="0" y="1314"/>
                    </a:lnTo>
                    <a:lnTo>
                      <a:pt x="27" y="1475"/>
                    </a:lnTo>
                    <a:lnTo>
                      <a:pt x="107" y="1609"/>
                    </a:lnTo>
                    <a:lnTo>
                      <a:pt x="221" y="1756"/>
                    </a:lnTo>
                    <a:lnTo>
                      <a:pt x="321" y="1843"/>
                    </a:lnTo>
                    <a:lnTo>
                      <a:pt x="442" y="1910"/>
                    </a:lnTo>
                    <a:lnTo>
                      <a:pt x="590" y="1957"/>
                    </a:lnTo>
                    <a:lnTo>
                      <a:pt x="717" y="1977"/>
                    </a:lnTo>
                    <a:lnTo>
                      <a:pt x="945" y="2017"/>
                    </a:lnTo>
                    <a:lnTo>
                      <a:pt x="1153" y="2037"/>
                    </a:lnTo>
                    <a:lnTo>
                      <a:pt x="1863" y="2037"/>
                    </a:lnTo>
                    <a:lnTo>
                      <a:pt x="2137" y="2011"/>
                    </a:lnTo>
                    <a:lnTo>
                      <a:pt x="2372" y="1977"/>
                    </a:lnTo>
                    <a:lnTo>
                      <a:pt x="2567" y="1930"/>
                    </a:lnTo>
                    <a:lnTo>
                      <a:pt x="2714" y="1863"/>
                    </a:lnTo>
                    <a:lnTo>
                      <a:pt x="2815" y="1789"/>
                    </a:lnTo>
                    <a:lnTo>
                      <a:pt x="2929" y="1682"/>
                    </a:lnTo>
                    <a:lnTo>
                      <a:pt x="3002" y="1575"/>
                    </a:lnTo>
                    <a:lnTo>
                      <a:pt x="3056" y="1428"/>
                    </a:lnTo>
                    <a:lnTo>
                      <a:pt x="3076" y="1247"/>
                    </a:lnTo>
                    <a:lnTo>
                      <a:pt x="3076" y="0"/>
                    </a:lnTo>
                    <a:lnTo>
                      <a:pt x="0" y="0"/>
                    </a:lnTo>
                  </a:path>
                </a:pathLst>
              </a:custGeom>
              <a:solidFill>
                <a:srgbClr val="FFFFFF"/>
              </a:solidFill>
              <a:ln w="76200" cap="rnd" cmpd="sng">
                <a:solidFill>
                  <a:srgbClr val="000000"/>
                </a:solidFill>
                <a:prstDash val="solid"/>
                <a:round/>
                <a:headEnd type="none" w="med" len="med"/>
                <a:tailEnd type="none" w="med" len="med"/>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cxnSp>
            <p:nvCxnSpPr>
              <p:cNvPr id="625" name="Google Shape;625;p28"/>
              <p:cNvCxnSpPr/>
              <p:nvPr/>
            </p:nvCxnSpPr>
            <p:spPr>
              <a:xfrm>
                <a:off x="2813" y="1558"/>
                <a:ext cx="0" cy="2502"/>
              </a:xfrm>
              <a:prstGeom prst="straightConnector1">
                <a:avLst/>
              </a:prstGeom>
              <a:noFill/>
              <a:ln w="25400" cap="flat" cmpd="sng">
                <a:solidFill>
                  <a:srgbClr val="000000"/>
                </a:solidFill>
                <a:prstDash val="solid"/>
                <a:round/>
                <a:headEnd type="none" w="sm" len="sm"/>
                <a:tailEnd type="none" w="sm" len="sm"/>
              </a:ln>
            </p:spPr>
          </p:cxnSp>
          <p:sp>
            <p:nvSpPr>
              <p:cNvPr id="626" name="Google Shape;626;p28"/>
              <p:cNvSpPr/>
              <p:nvPr/>
            </p:nvSpPr>
            <p:spPr>
              <a:xfrm>
                <a:off x="2394" y="1170"/>
                <a:ext cx="855" cy="513"/>
              </a:xfrm>
              <a:prstGeom prst="rect">
                <a:avLst/>
              </a:prstGeom>
              <a:solidFill>
                <a:srgbClr val="555555"/>
              </a:solidFill>
              <a:ln w="12700" cap="flat" cmpd="sng">
                <a:solidFill>
                  <a:srgbClr val="000000"/>
                </a:solidFill>
                <a:prstDash val="solid"/>
                <a:miter lim="800000"/>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grpSp>
        <p:cxnSp>
          <p:nvCxnSpPr>
            <p:cNvPr id="627" name="Google Shape;627;p28"/>
            <p:cNvCxnSpPr/>
            <p:nvPr/>
          </p:nvCxnSpPr>
          <p:spPr>
            <a:xfrm>
              <a:off x="1313" y="2463"/>
              <a:ext cx="3026" cy="0"/>
            </a:xfrm>
            <a:prstGeom prst="straightConnector1">
              <a:avLst/>
            </a:prstGeom>
            <a:noFill/>
            <a:ln w="12700" cap="flat" cmpd="sng">
              <a:solidFill>
                <a:srgbClr val="000000"/>
              </a:solidFill>
              <a:prstDash val="lgDash"/>
              <a:round/>
              <a:headEnd type="none" w="sm" len="sm"/>
              <a:tailEnd type="none" w="sm" len="sm"/>
            </a:ln>
          </p:spPr>
        </p:cxnSp>
        <p:grpSp>
          <p:nvGrpSpPr>
            <p:cNvPr id="628" name="Google Shape;628;p28"/>
            <p:cNvGrpSpPr/>
            <p:nvPr/>
          </p:nvGrpSpPr>
          <p:grpSpPr>
            <a:xfrm>
              <a:off x="2769" y="3087"/>
              <a:ext cx="411" cy="207"/>
              <a:chOff x="2769" y="3087"/>
              <a:chExt cx="411" cy="207"/>
            </a:xfrm>
          </p:grpSpPr>
          <p:sp>
            <p:nvSpPr>
              <p:cNvPr id="629" name="Google Shape;629;p28"/>
              <p:cNvSpPr/>
              <p:nvPr/>
            </p:nvSpPr>
            <p:spPr>
              <a:xfrm>
                <a:off x="2769" y="3152"/>
                <a:ext cx="106" cy="96"/>
              </a:xfrm>
              <a:prstGeom prst="ellipse">
                <a:avLst/>
              </a:prstGeom>
              <a:solidFill>
                <a:schemeClr val="lt2"/>
              </a:solidFill>
              <a:ln w="25400" cap="flat" cmpd="sng">
                <a:solidFill>
                  <a:srgbClr val="000000"/>
                </a:solidFill>
                <a:prstDash val="solid"/>
                <a:round/>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sp>
            <p:nvSpPr>
              <p:cNvPr id="630" name="Google Shape;630;p28"/>
              <p:cNvSpPr/>
              <p:nvPr/>
            </p:nvSpPr>
            <p:spPr>
              <a:xfrm>
                <a:off x="2925" y="3087"/>
                <a:ext cx="255" cy="207"/>
              </a:xfrm>
              <a:prstGeom prst="rect">
                <a:avLst/>
              </a:prstGeom>
              <a:noFill/>
              <a:ln>
                <a:noFill/>
              </a:ln>
            </p:spPr>
            <p:txBody>
              <a:bodyPr spcFirstLastPara="1" wrap="square" lIns="92075" tIns="46025" rIns="92075" bIns="46025" anchor="ctr" anchorCtr="0">
                <a:spAutoFit/>
              </a:bodyPr>
              <a:lstStyle/>
              <a:p>
                <a:pPr>
                  <a:lnSpc>
                    <a:spcPct val="85000"/>
                  </a:lnSpc>
                </a:pPr>
                <a:r>
                  <a:rPr lang="es-ES" b="1">
                    <a:solidFill>
                      <a:schemeClr val="lt2"/>
                    </a:solidFill>
                    <a:latin typeface="Arial"/>
                    <a:ea typeface="Arial"/>
                    <a:cs typeface="Arial"/>
                    <a:sym typeface="Arial"/>
                  </a:rPr>
                  <a:t>B</a:t>
                </a:r>
                <a:endParaRPr/>
              </a:p>
            </p:txBody>
          </p:sp>
        </p:grpSp>
        <p:grpSp>
          <p:nvGrpSpPr>
            <p:cNvPr id="631" name="Google Shape;631;p28"/>
            <p:cNvGrpSpPr/>
            <p:nvPr/>
          </p:nvGrpSpPr>
          <p:grpSpPr>
            <a:xfrm>
              <a:off x="2770" y="2958"/>
              <a:ext cx="411" cy="207"/>
              <a:chOff x="2770" y="2958"/>
              <a:chExt cx="411" cy="207"/>
            </a:xfrm>
          </p:grpSpPr>
          <p:sp>
            <p:nvSpPr>
              <p:cNvPr id="632" name="Google Shape;632;p28"/>
              <p:cNvSpPr/>
              <p:nvPr/>
            </p:nvSpPr>
            <p:spPr>
              <a:xfrm>
                <a:off x="2770" y="3023"/>
                <a:ext cx="106" cy="96"/>
              </a:xfrm>
              <a:prstGeom prst="ellipse">
                <a:avLst/>
              </a:prstGeom>
              <a:solidFill>
                <a:srgbClr val="FF0000"/>
              </a:solidFill>
              <a:ln w="25400" cap="flat" cmpd="sng">
                <a:solidFill>
                  <a:srgbClr val="000000"/>
                </a:solidFill>
                <a:prstDash val="solid"/>
                <a:round/>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sp>
            <p:nvSpPr>
              <p:cNvPr id="633" name="Google Shape;633;p28"/>
              <p:cNvSpPr/>
              <p:nvPr/>
            </p:nvSpPr>
            <p:spPr>
              <a:xfrm>
                <a:off x="2926" y="2958"/>
                <a:ext cx="255" cy="207"/>
              </a:xfrm>
              <a:prstGeom prst="rect">
                <a:avLst/>
              </a:prstGeom>
              <a:noFill/>
              <a:ln>
                <a:noFill/>
              </a:ln>
            </p:spPr>
            <p:txBody>
              <a:bodyPr spcFirstLastPara="1" wrap="square" lIns="92075" tIns="46025" rIns="92075" bIns="46025" anchor="ctr" anchorCtr="0">
                <a:spAutoFit/>
              </a:bodyPr>
              <a:lstStyle/>
              <a:p>
                <a:pPr>
                  <a:lnSpc>
                    <a:spcPct val="85000"/>
                  </a:lnSpc>
                </a:pPr>
                <a:r>
                  <a:rPr lang="es-ES" b="1">
                    <a:solidFill>
                      <a:srgbClr val="FF0000"/>
                    </a:solidFill>
                    <a:latin typeface="Arial"/>
                    <a:ea typeface="Arial"/>
                    <a:cs typeface="Arial"/>
                    <a:sym typeface="Arial"/>
                  </a:rPr>
                  <a:t>B</a:t>
                </a:r>
                <a:endParaRPr/>
              </a:p>
            </p:txBody>
          </p:sp>
        </p:grpSp>
      </p:grpSp>
      <p:grpSp>
        <p:nvGrpSpPr>
          <p:cNvPr id="634" name="Google Shape;634;p28"/>
          <p:cNvGrpSpPr/>
          <p:nvPr/>
        </p:nvGrpSpPr>
        <p:grpSpPr>
          <a:xfrm>
            <a:off x="3494088" y="676275"/>
            <a:ext cx="4983162" cy="5956300"/>
            <a:chOff x="1241" y="426"/>
            <a:chExt cx="3139" cy="3752"/>
          </a:xfrm>
        </p:grpSpPr>
        <p:sp>
          <p:nvSpPr>
            <p:cNvPr id="635" name="Google Shape;635;p28"/>
            <p:cNvSpPr/>
            <p:nvPr/>
          </p:nvSpPr>
          <p:spPr>
            <a:xfrm>
              <a:off x="1241" y="426"/>
              <a:ext cx="3139" cy="2035"/>
            </a:xfrm>
            <a:prstGeom prst="rect">
              <a:avLst/>
            </a:prstGeom>
            <a:solidFill>
              <a:schemeClr val="lt1"/>
            </a:solidFill>
            <a:ln>
              <a:noFill/>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grpSp>
          <p:nvGrpSpPr>
            <p:cNvPr id="636" name="Google Shape;636;p28"/>
            <p:cNvGrpSpPr/>
            <p:nvPr/>
          </p:nvGrpSpPr>
          <p:grpSpPr>
            <a:xfrm>
              <a:off x="1283" y="1288"/>
              <a:ext cx="3077" cy="2890"/>
              <a:chOff x="1283" y="1288"/>
              <a:chExt cx="3077" cy="2890"/>
            </a:xfrm>
          </p:grpSpPr>
          <p:sp>
            <p:nvSpPr>
              <p:cNvPr id="637" name="Google Shape;637;p28"/>
              <p:cNvSpPr/>
              <p:nvPr/>
            </p:nvSpPr>
            <p:spPr>
              <a:xfrm>
                <a:off x="1283" y="1829"/>
                <a:ext cx="3077" cy="2038"/>
              </a:xfrm>
              <a:custGeom>
                <a:avLst/>
                <a:gdLst/>
                <a:ahLst/>
                <a:cxnLst/>
                <a:rect l="l" t="t" r="r" b="b"/>
                <a:pathLst>
                  <a:path w="3077" h="2038" extrusionOk="0">
                    <a:moveTo>
                      <a:pt x="0" y="0"/>
                    </a:moveTo>
                    <a:lnTo>
                      <a:pt x="0" y="1314"/>
                    </a:lnTo>
                    <a:lnTo>
                      <a:pt x="27" y="1475"/>
                    </a:lnTo>
                    <a:lnTo>
                      <a:pt x="107" y="1609"/>
                    </a:lnTo>
                    <a:lnTo>
                      <a:pt x="221" y="1756"/>
                    </a:lnTo>
                    <a:lnTo>
                      <a:pt x="321" y="1843"/>
                    </a:lnTo>
                    <a:lnTo>
                      <a:pt x="442" y="1910"/>
                    </a:lnTo>
                    <a:lnTo>
                      <a:pt x="590" y="1957"/>
                    </a:lnTo>
                    <a:lnTo>
                      <a:pt x="717" y="1977"/>
                    </a:lnTo>
                    <a:lnTo>
                      <a:pt x="945" y="2017"/>
                    </a:lnTo>
                    <a:lnTo>
                      <a:pt x="1153" y="2037"/>
                    </a:lnTo>
                    <a:lnTo>
                      <a:pt x="1863" y="2037"/>
                    </a:lnTo>
                    <a:lnTo>
                      <a:pt x="2137" y="2011"/>
                    </a:lnTo>
                    <a:lnTo>
                      <a:pt x="2372" y="1977"/>
                    </a:lnTo>
                    <a:lnTo>
                      <a:pt x="2567" y="1930"/>
                    </a:lnTo>
                    <a:lnTo>
                      <a:pt x="2714" y="1863"/>
                    </a:lnTo>
                    <a:lnTo>
                      <a:pt x="2815" y="1789"/>
                    </a:lnTo>
                    <a:lnTo>
                      <a:pt x="2929" y="1682"/>
                    </a:lnTo>
                    <a:lnTo>
                      <a:pt x="3002" y="1575"/>
                    </a:lnTo>
                    <a:lnTo>
                      <a:pt x="3056" y="1428"/>
                    </a:lnTo>
                    <a:lnTo>
                      <a:pt x="3076" y="1247"/>
                    </a:lnTo>
                    <a:lnTo>
                      <a:pt x="3076" y="0"/>
                    </a:lnTo>
                    <a:lnTo>
                      <a:pt x="0" y="0"/>
                    </a:lnTo>
                  </a:path>
                </a:pathLst>
              </a:custGeom>
              <a:solidFill>
                <a:srgbClr val="FFFFFF"/>
              </a:solidFill>
              <a:ln w="76200" cap="rnd" cmpd="sng">
                <a:solidFill>
                  <a:srgbClr val="000000"/>
                </a:solidFill>
                <a:prstDash val="solid"/>
                <a:round/>
                <a:headEnd type="none" w="med" len="med"/>
                <a:tailEnd type="none" w="med" len="med"/>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cxnSp>
            <p:nvCxnSpPr>
              <p:cNvPr id="638" name="Google Shape;638;p28"/>
              <p:cNvCxnSpPr/>
              <p:nvPr/>
            </p:nvCxnSpPr>
            <p:spPr>
              <a:xfrm>
                <a:off x="2814" y="1676"/>
                <a:ext cx="0" cy="2502"/>
              </a:xfrm>
              <a:prstGeom prst="straightConnector1">
                <a:avLst/>
              </a:prstGeom>
              <a:noFill/>
              <a:ln w="25400" cap="flat" cmpd="sng">
                <a:solidFill>
                  <a:srgbClr val="000000"/>
                </a:solidFill>
                <a:prstDash val="solid"/>
                <a:round/>
                <a:headEnd type="none" w="sm" len="sm"/>
                <a:tailEnd type="none" w="sm" len="sm"/>
              </a:ln>
            </p:spPr>
          </p:cxnSp>
          <p:sp>
            <p:nvSpPr>
              <p:cNvPr id="639" name="Google Shape;639;p28"/>
              <p:cNvSpPr/>
              <p:nvPr/>
            </p:nvSpPr>
            <p:spPr>
              <a:xfrm>
                <a:off x="2395" y="1288"/>
                <a:ext cx="855" cy="513"/>
              </a:xfrm>
              <a:prstGeom prst="rect">
                <a:avLst/>
              </a:prstGeom>
              <a:solidFill>
                <a:srgbClr val="555555"/>
              </a:solidFill>
              <a:ln w="12700" cap="flat" cmpd="sng">
                <a:solidFill>
                  <a:srgbClr val="000000"/>
                </a:solidFill>
                <a:prstDash val="solid"/>
                <a:miter lim="800000"/>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grpSp>
        <p:cxnSp>
          <p:nvCxnSpPr>
            <p:cNvPr id="640" name="Google Shape;640;p28"/>
            <p:cNvCxnSpPr/>
            <p:nvPr/>
          </p:nvCxnSpPr>
          <p:spPr>
            <a:xfrm>
              <a:off x="1314" y="2463"/>
              <a:ext cx="3026" cy="0"/>
            </a:xfrm>
            <a:prstGeom prst="straightConnector1">
              <a:avLst/>
            </a:prstGeom>
            <a:noFill/>
            <a:ln w="12700" cap="flat" cmpd="sng">
              <a:solidFill>
                <a:srgbClr val="000000"/>
              </a:solidFill>
              <a:prstDash val="lgDash"/>
              <a:round/>
              <a:headEnd type="none" w="sm" len="sm"/>
              <a:tailEnd type="none" w="sm" len="sm"/>
            </a:ln>
          </p:spPr>
        </p:cxnSp>
        <p:grpSp>
          <p:nvGrpSpPr>
            <p:cNvPr id="641" name="Google Shape;641;p28"/>
            <p:cNvGrpSpPr/>
            <p:nvPr/>
          </p:nvGrpSpPr>
          <p:grpSpPr>
            <a:xfrm>
              <a:off x="2771" y="3012"/>
              <a:ext cx="411" cy="207"/>
              <a:chOff x="2771" y="3012"/>
              <a:chExt cx="411" cy="207"/>
            </a:xfrm>
          </p:grpSpPr>
          <p:sp>
            <p:nvSpPr>
              <p:cNvPr id="642" name="Google Shape;642;p28"/>
              <p:cNvSpPr/>
              <p:nvPr/>
            </p:nvSpPr>
            <p:spPr>
              <a:xfrm>
                <a:off x="2771" y="3077"/>
                <a:ext cx="106" cy="96"/>
              </a:xfrm>
              <a:prstGeom prst="ellipse">
                <a:avLst/>
              </a:prstGeom>
              <a:solidFill>
                <a:srgbClr val="FF0000"/>
              </a:solidFill>
              <a:ln w="25400" cap="flat" cmpd="sng">
                <a:solidFill>
                  <a:srgbClr val="000000"/>
                </a:solidFill>
                <a:prstDash val="solid"/>
                <a:round/>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sp>
            <p:nvSpPr>
              <p:cNvPr id="643" name="Google Shape;643;p28"/>
              <p:cNvSpPr/>
              <p:nvPr/>
            </p:nvSpPr>
            <p:spPr>
              <a:xfrm>
                <a:off x="2927" y="3012"/>
                <a:ext cx="255" cy="207"/>
              </a:xfrm>
              <a:prstGeom prst="rect">
                <a:avLst/>
              </a:prstGeom>
              <a:noFill/>
              <a:ln>
                <a:noFill/>
              </a:ln>
            </p:spPr>
            <p:txBody>
              <a:bodyPr spcFirstLastPara="1" wrap="square" lIns="92075" tIns="46025" rIns="92075" bIns="46025" anchor="ctr" anchorCtr="0">
                <a:spAutoFit/>
              </a:bodyPr>
              <a:lstStyle/>
              <a:p>
                <a:pPr>
                  <a:lnSpc>
                    <a:spcPct val="85000"/>
                  </a:lnSpc>
                </a:pPr>
                <a:r>
                  <a:rPr lang="es-ES" b="1">
                    <a:solidFill>
                      <a:srgbClr val="FF0000"/>
                    </a:solidFill>
                    <a:latin typeface="Arial"/>
                    <a:ea typeface="Arial"/>
                    <a:cs typeface="Arial"/>
                    <a:sym typeface="Arial"/>
                  </a:rPr>
                  <a:t>B</a:t>
                </a:r>
                <a:endParaRPr/>
              </a:p>
            </p:txBody>
          </p:sp>
        </p:grpSp>
        <p:grpSp>
          <p:nvGrpSpPr>
            <p:cNvPr id="644" name="Google Shape;644;p28"/>
            <p:cNvGrpSpPr/>
            <p:nvPr/>
          </p:nvGrpSpPr>
          <p:grpSpPr>
            <a:xfrm>
              <a:off x="2770" y="3205"/>
              <a:ext cx="411" cy="207"/>
              <a:chOff x="2770" y="3205"/>
              <a:chExt cx="411" cy="207"/>
            </a:xfrm>
          </p:grpSpPr>
          <p:sp>
            <p:nvSpPr>
              <p:cNvPr id="645" name="Google Shape;645;p28"/>
              <p:cNvSpPr/>
              <p:nvPr/>
            </p:nvSpPr>
            <p:spPr>
              <a:xfrm>
                <a:off x="2770" y="3270"/>
                <a:ext cx="106" cy="96"/>
              </a:xfrm>
              <a:prstGeom prst="ellipse">
                <a:avLst/>
              </a:prstGeom>
              <a:solidFill>
                <a:schemeClr val="lt2"/>
              </a:solidFill>
              <a:ln w="25400" cap="flat" cmpd="sng">
                <a:solidFill>
                  <a:srgbClr val="000000"/>
                </a:solidFill>
                <a:prstDash val="solid"/>
                <a:round/>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sp>
            <p:nvSpPr>
              <p:cNvPr id="646" name="Google Shape;646;p28"/>
              <p:cNvSpPr/>
              <p:nvPr/>
            </p:nvSpPr>
            <p:spPr>
              <a:xfrm>
                <a:off x="2926" y="3205"/>
                <a:ext cx="255" cy="207"/>
              </a:xfrm>
              <a:prstGeom prst="rect">
                <a:avLst/>
              </a:prstGeom>
              <a:noFill/>
              <a:ln>
                <a:noFill/>
              </a:ln>
            </p:spPr>
            <p:txBody>
              <a:bodyPr spcFirstLastPara="1" wrap="square" lIns="92075" tIns="46025" rIns="92075" bIns="46025" anchor="ctr" anchorCtr="0">
                <a:spAutoFit/>
              </a:bodyPr>
              <a:lstStyle/>
              <a:p>
                <a:pPr>
                  <a:lnSpc>
                    <a:spcPct val="85000"/>
                  </a:lnSpc>
                </a:pPr>
                <a:r>
                  <a:rPr lang="es-ES" b="1">
                    <a:solidFill>
                      <a:schemeClr val="lt2"/>
                    </a:solidFill>
                    <a:latin typeface="Arial"/>
                    <a:ea typeface="Arial"/>
                    <a:cs typeface="Arial"/>
                    <a:sym typeface="Arial"/>
                  </a:rPr>
                  <a:t>B</a:t>
                </a:r>
                <a:endParaRPr/>
              </a:p>
            </p:txBody>
          </p:sp>
        </p:grpSp>
      </p:grpSp>
      <p:grpSp>
        <p:nvGrpSpPr>
          <p:cNvPr id="647" name="Google Shape;647;p28"/>
          <p:cNvGrpSpPr/>
          <p:nvPr/>
        </p:nvGrpSpPr>
        <p:grpSpPr>
          <a:xfrm>
            <a:off x="3524232" y="676275"/>
            <a:ext cx="4970462" cy="6159500"/>
            <a:chOff x="1251" y="426"/>
            <a:chExt cx="3131" cy="3880"/>
          </a:xfrm>
        </p:grpSpPr>
        <p:sp>
          <p:nvSpPr>
            <p:cNvPr id="648" name="Google Shape;648;p28"/>
            <p:cNvSpPr/>
            <p:nvPr/>
          </p:nvSpPr>
          <p:spPr>
            <a:xfrm>
              <a:off x="1251" y="426"/>
              <a:ext cx="3129" cy="2035"/>
            </a:xfrm>
            <a:prstGeom prst="rect">
              <a:avLst/>
            </a:prstGeom>
            <a:solidFill>
              <a:schemeClr val="lt1"/>
            </a:solidFill>
            <a:ln>
              <a:noFill/>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grpSp>
          <p:nvGrpSpPr>
            <p:cNvPr id="649" name="Google Shape;649;p28"/>
            <p:cNvGrpSpPr/>
            <p:nvPr/>
          </p:nvGrpSpPr>
          <p:grpSpPr>
            <a:xfrm>
              <a:off x="1305" y="1416"/>
              <a:ext cx="3077" cy="2890"/>
              <a:chOff x="1305" y="1416"/>
              <a:chExt cx="3077" cy="2890"/>
            </a:xfrm>
          </p:grpSpPr>
          <p:sp>
            <p:nvSpPr>
              <p:cNvPr id="650" name="Google Shape;650;p28"/>
              <p:cNvSpPr/>
              <p:nvPr/>
            </p:nvSpPr>
            <p:spPr>
              <a:xfrm>
                <a:off x="1305" y="1957"/>
                <a:ext cx="3077" cy="2038"/>
              </a:xfrm>
              <a:custGeom>
                <a:avLst/>
                <a:gdLst/>
                <a:ahLst/>
                <a:cxnLst/>
                <a:rect l="l" t="t" r="r" b="b"/>
                <a:pathLst>
                  <a:path w="3077" h="2038" extrusionOk="0">
                    <a:moveTo>
                      <a:pt x="0" y="0"/>
                    </a:moveTo>
                    <a:lnTo>
                      <a:pt x="0" y="1314"/>
                    </a:lnTo>
                    <a:lnTo>
                      <a:pt x="27" y="1475"/>
                    </a:lnTo>
                    <a:lnTo>
                      <a:pt x="107" y="1609"/>
                    </a:lnTo>
                    <a:lnTo>
                      <a:pt x="221" y="1756"/>
                    </a:lnTo>
                    <a:lnTo>
                      <a:pt x="321" y="1843"/>
                    </a:lnTo>
                    <a:lnTo>
                      <a:pt x="442" y="1910"/>
                    </a:lnTo>
                    <a:lnTo>
                      <a:pt x="590" y="1957"/>
                    </a:lnTo>
                    <a:lnTo>
                      <a:pt x="717" y="1977"/>
                    </a:lnTo>
                    <a:lnTo>
                      <a:pt x="945" y="2017"/>
                    </a:lnTo>
                    <a:lnTo>
                      <a:pt x="1153" y="2037"/>
                    </a:lnTo>
                    <a:lnTo>
                      <a:pt x="1863" y="2037"/>
                    </a:lnTo>
                    <a:lnTo>
                      <a:pt x="2137" y="2011"/>
                    </a:lnTo>
                    <a:lnTo>
                      <a:pt x="2372" y="1977"/>
                    </a:lnTo>
                    <a:lnTo>
                      <a:pt x="2567" y="1930"/>
                    </a:lnTo>
                    <a:lnTo>
                      <a:pt x="2714" y="1863"/>
                    </a:lnTo>
                    <a:lnTo>
                      <a:pt x="2815" y="1789"/>
                    </a:lnTo>
                    <a:lnTo>
                      <a:pt x="2929" y="1682"/>
                    </a:lnTo>
                    <a:lnTo>
                      <a:pt x="3002" y="1575"/>
                    </a:lnTo>
                    <a:lnTo>
                      <a:pt x="3056" y="1428"/>
                    </a:lnTo>
                    <a:lnTo>
                      <a:pt x="3076" y="1247"/>
                    </a:lnTo>
                    <a:lnTo>
                      <a:pt x="3076" y="0"/>
                    </a:lnTo>
                    <a:lnTo>
                      <a:pt x="0" y="0"/>
                    </a:lnTo>
                  </a:path>
                </a:pathLst>
              </a:custGeom>
              <a:solidFill>
                <a:srgbClr val="FFFFFF"/>
              </a:solidFill>
              <a:ln w="76200" cap="rnd" cmpd="sng">
                <a:solidFill>
                  <a:srgbClr val="000000"/>
                </a:solidFill>
                <a:prstDash val="solid"/>
                <a:round/>
                <a:headEnd type="none" w="med" len="med"/>
                <a:tailEnd type="none" w="med" len="med"/>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cxnSp>
            <p:nvCxnSpPr>
              <p:cNvPr id="651" name="Google Shape;651;p28"/>
              <p:cNvCxnSpPr/>
              <p:nvPr/>
            </p:nvCxnSpPr>
            <p:spPr>
              <a:xfrm>
                <a:off x="2813" y="1804"/>
                <a:ext cx="0" cy="2502"/>
              </a:xfrm>
              <a:prstGeom prst="straightConnector1">
                <a:avLst/>
              </a:prstGeom>
              <a:noFill/>
              <a:ln w="25400" cap="flat" cmpd="sng">
                <a:solidFill>
                  <a:srgbClr val="000000"/>
                </a:solidFill>
                <a:prstDash val="solid"/>
                <a:round/>
                <a:headEnd type="none" w="sm" len="sm"/>
                <a:tailEnd type="none" w="sm" len="sm"/>
              </a:ln>
            </p:spPr>
          </p:cxnSp>
          <p:sp>
            <p:nvSpPr>
              <p:cNvPr id="652" name="Google Shape;652;p28"/>
              <p:cNvSpPr/>
              <p:nvPr/>
            </p:nvSpPr>
            <p:spPr>
              <a:xfrm>
                <a:off x="2394" y="1416"/>
                <a:ext cx="855" cy="513"/>
              </a:xfrm>
              <a:prstGeom prst="rect">
                <a:avLst/>
              </a:prstGeom>
              <a:solidFill>
                <a:srgbClr val="555555"/>
              </a:solidFill>
              <a:ln w="12700" cap="flat" cmpd="sng">
                <a:solidFill>
                  <a:srgbClr val="000000"/>
                </a:solidFill>
                <a:prstDash val="solid"/>
                <a:miter lim="800000"/>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grpSp>
        <p:cxnSp>
          <p:nvCxnSpPr>
            <p:cNvPr id="653" name="Google Shape;653;p28"/>
            <p:cNvCxnSpPr/>
            <p:nvPr/>
          </p:nvCxnSpPr>
          <p:spPr>
            <a:xfrm>
              <a:off x="1313" y="2463"/>
              <a:ext cx="3026" cy="0"/>
            </a:xfrm>
            <a:prstGeom prst="straightConnector1">
              <a:avLst/>
            </a:prstGeom>
            <a:noFill/>
            <a:ln w="12700" cap="flat" cmpd="sng">
              <a:solidFill>
                <a:srgbClr val="000000"/>
              </a:solidFill>
              <a:prstDash val="lgDash"/>
              <a:round/>
              <a:headEnd type="none" w="sm" len="sm"/>
              <a:tailEnd type="none" w="sm" len="sm"/>
            </a:ln>
          </p:spPr>
        </p:cxnSp>
        <p:grpSp>
          <p:nvGrpSpPr>
            <p:cNvPr id="654" name="Google Shape;654;p28"/>
            <p:cNvGrpSpPr/>
            <p:nvPr/>
          </p:nvGrpSpPr>
          <p:grpSpPr>
            <a:xfrm>
              <a:off x="2770" y="3066"/>
              <a:ext cx="411" cy="207"/>
              <a:chOff x="2770" y="3066"/>
              <a:chExt cx="411" cy="207"/>
            </a:xfrm>
          </p:grpSpPr>
          <p:sp>
            <p:nvSpPr>
              <p:cNvPr id="655" name="Google Shape;655;p28"/>
              <p:cNvSpPr/>
              <p:nvPr/>
            </p:nvSpPr>
            <p:spPr>
              <a:xfrm>
                <a:off x="2770" y="3131"/>
                <a:ext cx="106" cy="96"/>
              </a:xfrm>
              <a:prstGeom prst="ellipse">
                <a:avLst/>
              </a:prstGeom>
              <a:solidFill>
                <a:srgbClr val="FF0000"/>
              </a:solidFill>
              <a:ln w="25400" cap="flat" cmpd="sng">
                <a:solidFill>
                  <a:srgbClr val="000000"/>
                </a:solidFill>
                <a:prstDash val="solid"/>
                <a:round/>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sp>
            <p:nvSpPr>
              <p:cNvPr id="656" name="Google Shape;656;p28"/>
              <p:cNvSpPr/>
              <p:nvPr/>
            </p:nvSpPr>
            <p:spPr>
              <a:xfrm>
                <a:off x="2926" y="3066"/>
                <a:ext cx="255" cy="207"/>
              </a:xfrm>
              <a:prstGeom prst="rect">
                <a:avLst/>
              </a:prstGeom>
              <a:noFill/>
              <a:ln>
                <a:noFill/>
              </a:ln>
            </p:spPr>
            <p:txBody>
              <a:bodyPr spcFirstLastPara="1" wrap="square" lIns="92075" tIns="46025" rIns="92075" bIns="46025" anchor="ctr" anchorCtr="0">
                <a:spAutoFit/>
              </a:bodyPr>
              <a:lstStyle/>
              <a:p>
                <a:pPr>
                  <a:lnSpc>
                    <a:spcPct val="85000"/>
                  </a:lnSpc>
                </a:pPr>
                <a:r>
                  <a:rPr lang="es-ES" b="1">
                    <a:solidFill>
                      <a:srgbClr val="FF0000"/>
                    </a:solidFill>
                    <a:latin typeface="Arial"/>
                    <a:ea typeface="Arial"/>
                    <a:cs typeface="Arial"/>
                    <a:sym typeface="Arial"/>
                  </a:rPr>
                  <a:t>B</a:t>
                </a:r>
                <a:endParaRPr/>
              </a:p>
            </p:txBody>
          </p:sp>
        </p:grpSp>
        <p:grpSp>
          <p:nvGrpSpPr>
            <p:cNvPr id="657" name="Google Shape;657;p28"/>
            <p:cNvGrpSpPr/>
            <p:nvPr/>
          </p:nvGrpSpPr>
          <p:grpSpPr>
            <a:xfrm>
              <a:off x="2769" y="3365"/>
              <a:ext cx="411" cy="207"/>
              <a:chOff x="2769" y="3365"/>
              <a:chExt cx="411" cy="207"/>
            </a:xfrm>
          </p:grpSpPr>
          <p:sp>
            <p:nvSpPr>
              <p:cNvPr id="658" name="Google Shape;658;p28"/>
              <p:cNvSpPr/>
              <p:nvPr/>
            </p:nvSpPr>
            <p:spPr>
              <a:xfrm>
                <a:off x="2769" y="3430"/>
                <a:ext cx="106" cy="96"/>
              </a:xfrm>
              <a:prstGeom prst="ellipse">
                <a:avLst/>
              </a:prstGeom>
              <a:solidFill>
                <a:schemeClr val="lt2"/>
              </a:solidFill>
              <a:ln w="25400" cap="flat" cmpd="sng">
                <a:solidFill>
                  <a:srgbClr val="000000"/>
                </a:solidFill>
                <a:prstDash val="solid"/>
                <a:round/>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sp>
            <p:nvSpPr>
              <p:cNvPr id="659" name="Google Shape;659;p28"/>
              <p:cNvSpPr/>
              <p:nvPr/>
            </p:nvSpPr>
            <p:spPr>
              <a:xfrm>
                <a:off x="2925" y="3365"/>
                <a:ext cx="255" cy="207"/>
              </a:xfrm>
              <a:prstGeom prst="rect">
                <a:avLst/>
              </a:prstGeom>
              <a:noFill/>
              <a:ln>
                <a:noFill/>
              </a:ln>
            </p:spPr>
            <p:txBody>
              <a:bodyPr spcFirstLastPara="1" wrap="square" lIns="92075" tIns="46025" rIns="92075" bIns="46025" anchor="ctr" anchorCtr="0">
                <a:spAutoFit/>
              </a:bodyPr>
              <a:lstStyle/>
              <a:p>
                <a:pPr>
                  <a:lnSpc>
                    <a:spcPct val="85000"/>
                  </a:lnSpc>
                </a:pPr>
                <a:r>
                  <a:rPr lang="es-ES" b="1">
                    <a:solidFill>
                      <a:schemeClr val="lt2"/>
                    </a:solidFill>
                    <a:latin typeface="Arial"/>
                    <a:ea typeface="Arial"/>
                    <a:cs typeface="Arial"/>
                    <a:sym typeface="Arial"/>
                  </a:rPr>
                  <a:t>B</a:t>
                </a:r>
                <a:endParaRPr/>
              </a:p>
            </p:txBody>
          </p:sp>
        </p:grpSp>
      </p:grpSp>
      <p:sp>
        <p:nvSpPr>
          <p:cNvPr id="660" name="Google Shape;660;p28"/>
          <p:cNvSpPr txBox="1">
            <a:spLocks noGrp="1"/>
          </p:cNvSpPr>
          <p:nvPr>
            <p:ph type="title"/>
          </p:nvPr>
        </p:nvSpPr>
        <p:spPr>
          <a:xfrm>
            <a:off x="881448" y="-59529"/>
            <a:ext cx="8229600" cy="1143000"/>
          </a:xfrm>
          <a:prstGeom prst="rect">
            <a:avLst/>
          </a:prstGeom>
          <a:noFill/>
          <a:ln>
            <a:noFill/>
          </a:ln>
        </p:spPr>
        <p:txBody>
          <a:bodyPr spcFirstLastPara="1" vert="horz" wrap="square" lIns="91425" tIns="45700" rIns="91425" bIns="45700" rtlCol="0" anchor="ctr" anchorCtr="0">
            <a:normAutofit/>
          </a:bodyPr>
          <a:lstStyle/>
          <a:p>
            <a:pPr>
              <a:spcBef>
                <a:spcPts val="0"/>
              </a:spcBef>
              <a:buClr>
                <a:schemeClr val="dk2"/>
              </a:buClr>
              <a:buSzPct val="100000"/>
            </a:pPr>
            <a:r>
              <a:rPr lang="es-ES" dirty="0"/>
              <a:t>Centro de Boyantez</a:t>
            </a:r>
            <a:endParaRPr dirty="0"/>
          </a:p>
        </p:txBody>
      </p:sp>
      <p:sp>
        <p:nvSpPr>
          <p:cNvPr id="2" name="Marcador de fecha 1">
            <a:extLst>
              <a:ext uri="{FF2B5EF4-FFF2-40B4-BE49-F238E27FC236}">
                <a16:creationId xmlns:a16="http://schemas.microsoft.com/office/drawing/2014/main" id="{85BA2129-A7BB-E6A6-DE3C-FB89B0EE0D69}"/>
              </a:ext>
            </a:extLst>
          </p:cNvPr>
          <p:cNvSpPr>
            <a:spLocks noGrp="1"/>
          </p:cNvSpPr>
          <p:nvPr>
            <p:ph type="dt" sz="half" idx="10"/>
          </p:nvPr>
        </p:nvSpPr>
        <p:spPr/>
        <p:txBody>
          <a:bodyPr/>
          <a:lstStyle/>
          <a:p>
            <a:pPr>
              <a:defRPr/>
            </a:pPr>
            <a:fld id="{B97B13CA-9811-4524-A3D8-56022782D87D}" type="datetime1">
              <a:rPr lang="es-CL" smtClean="0"/>
              <a:t>08-02-2026</a:t>
            </a:fld>
            <a:endParaRPr lang="es-ES"/>
          </a:p>
        </p:txBody>
      </p:sp>
      <p:sp>
        <p:nvSpPr>
          <p:cNvPr id="3" name="Marcador de número de diapositiva 2">
            <a:extLst>
              <a:ext uri="{FF2B5EF4-FFF2-40B4-BE49-F238E27FC236}">
                <a16:creationId xmlns:a16="http://schemas.microsoft.com/office/drawing/2014/main" id="{F7097BEC-2581-631B-A191-B95311F6EB4A}"/>
              </a:ext>
            </a:extLst>
          </p:cNvPr>
          <p:cNvSpPr>
            <a:spLocks noGrp="1"/>
          </p:cNvSpPr>
          <p:nvPr>
            <p:ph type="sldNum" sz="quarter" idx="12"/>
          </p:nvPr>
        </p:nvSpPr>
        <p:spPr/>
        <p:txBody>
          <a:bodyPr/>
          <a:lstStyle/>
          <a:p>
            <a:pPr>
              <a:defRPr/>
            </a:pPr>
            <a:fld id="{512A34C5-A7E8-4629-B921-404C04172488}" type="slidenum">
              <a:rPr lang="es-ES" smtClean="0"/>
              <a:pPr>
                <a:defRPr/>
              </a:pPr>
              <a:t>20</a:t>
            </a:fld>
            <a:endParaRPr lang="es-ES"/>
          </a:p>
        </p:txBody>
      </p:sp>
      <p:sp>
        <p:nvSpPr>
          <p:cNvPr id="4" name="Marcador de pie de página 3">
            <a:extLst>
              <a:ext uri="{FF2B5EF4-FFF2-40B4-BE49-F238E27FC236}">
                <a16:creationId xmlns:a16="http://schemas.microsoft.com/office/drawing/2014/main" id="{48AFB8EE-0A8D-A159-FFC1-0FF3BE296BE5}"/>
              </a:ext>
            </a:extLst>
          </p:cNvPr>
          <p:cNvSpPr>
            <a:spLocks noGrp="1"/>
          </p:cNvSpPr>
          <p:nvPr>
            <p:ph type="ftr" sz="quarter" idx="11"/>
          </p:nvPr>
        </p:nvSpPr>
        <p:spPr/>
        <p:txBody>
          <a:bodyPr/>
          <a:lstStyle/>
          <a:p>
            <a:pPr>
              <a:defRPr/>
            </a:pPr>
            <a:r>
              <a:rPr lang="es-ES"/>
              <a:t>Fundamentos de Estabildad UT 1</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02"/>
                                        </p:tgtEl>
                                        <p:attrNameLst>
                                          <p:attrName>style.visibility</p:attrName>
                                        </p:attrNameLst>
                                      </p:cBhvr>
                                      <p:to>
                                        <p:strVal val="visible"/>
                                      </p:to>
                                    </p:set>
                                  </p:childTnLst>
                                </p:cTn>
                              </p:par>
                            </p:childTnLst>
                          </p:cTn>
                        </p:par>
                        <p:par>
                          <p:cTn id="7" fill="hold">
                            <p:stCondLst>
                              <p:cond delay="0"/>
                            </p:stCondLst>
                            <p:childTnLst>
                              <p:par>
                                <p:cTn id="8" presetID="1" presetClass="entr" presetSubtype="0" fill="hold" nodeType="afterEffect">
                                  <p:stCondLst>
                                    <p:cond delay="500"/>
                                  </p:stCondLst>
                                  <p:childTnLst>
                                    <p:set>
                                      <p:cBhvr>
                                        <p:cTn id="9" dur="1" fill="hold">
                                          <p:stCondLst>
                                            <p:cond delay="0"/>
                                          </p:stCondLst>
                                        </p:cTn>
                                        <p:tgtEl>
                                          <p:spTgt spid="634"/>
                                        </p:tgtEl>
                                        <p:attrNameLst>
                                          <p:attrName>style.visibility</p:attrName>
                                        </p:attrNameLst>
                                      </p:cBhvr>
                                      <p:to>
                                        <p:strVal val="visible"/>
                                      </p:to>
                                    </p:set>
                                  </p:childTnLst>
                                </p:cTn>
                              </p:par>
                            </p:childTnLst>
                          </p:cTn>
                        </p:par>
                        <p:par>
                          <p:cTn id="10" fill="hold">
                            <p:stCondLst>
                              <p:cond delay="500"/>
                            </p:stCondLst>
                            <p:childTnLst>
                              <p:par>
                                <p:cTn id="11" presetID="1" presetClass="entr" presetSubtype="0" fill="hold" nodeType="afterEffect">
                                  <p:stCondLst>
                                    <p:cond delay="500"/>
                                  </p:stCondLst>
                                  <p:childTnLst>
                                    <p:set>
                                      <p:cBhvr>
                                        <p:cTn id="12" dur="1" fill="hold">
                                          <p:stCondLst>
                                            <p:cond delay="0"/>
                                          </p:stCondLst>
                                        </p:cTn>
                                        <p:tgtEl>
                                          <p:spTgt spid="607"/>
                                        </p:tgtEl>
                                        <p:attrNameLst>
                                          <p:attrName>style.visibility</p:attrName>
                                        </p:attrNameLst>
                                      </p:cBhvr>
                                      <p:to>
                                        <p:strVal val="visible"/>
                                      </p:to>
                                    </p:set>
                                  </p:childTnLst>
                                </p:cTn>
                              </p:par>
                            </p:childTnLst>
                          </p:cTn>
                        </p:par>
                        <p:par>
                          <p:cTn id="13" fill="hold">
                            <p:stCondLst>
                              <p:cond delay="1000"/>
                            </p:stCondLst>
                            <p:childTnLst>
                              <p:par>
                                <p:cTn id="14" presetID="1" presetClass="entr" presetSubtype="0" fill="hold" nodeType="afterEffect">
                                  <p:stCondLst>
                                    <p:cond delay="0"/>
                                  </p:stCondLst>
                                  <p:childTnLst>
                                    <p:set>
                                      <p:cBhvr>
                                        <p:cTn id="15" dur="1" fill="hold">
                                          <p:stCondLst>
                                            <p:cond delay="0"/>
                                          </p:stCondLst>
                                        </p:cTn>
                                        <p:tgtEl>
                                          <p:spTgt spid="647"/>
                                        </p:tgtEl>
                                        <p:attrNameLst>
                                          <p:attrName>style.visibility</p:attrName>
                                        </p:attrNameLst>
                                      </p:cBhvr>
                                      <p:to>
                                        <p:strVal val="visible"/>
                                      </p:to>
                                    </p:set>
                                  </p:childTnLst>
                                </p:cTn>
                              </p:par>
                              <p:par>
                                <p:cTn id="16" presetID="10" presetClass="entr" presetSubtype="0" fill="hold" nodeType="withEffect">
                                  <p:stCondLst>
                                    <p:cond delay="0"/>
                                  </p:stCondLst>
                                  <p:childTnLst>
                                    <p:set>
                                      <p:cBhvr>
                                        <p:cTn id="17" dur="1" fill="hold">
                                          <p:stCondLst>
                                            <p:cond delay="0"/>
                                          </p:stCondLst>
                                        </p:cTn>
                                        <p:tgtEl>
                                          <p:spTgt spid="603"/>
                                        </p:tgtEl>
                                        <p:attrNameLst>
                                          <p:attrName>style.visibility</p:attrName>
                                        </p:attrNameLst>
                                      </p:cBhvr>
                                      <p:to>
                                        <p:strVal val="visible"/>
                                      </p:to>
                                    </p:set>
                                    <p:animEffect transition="in" filter="fade">
                                      <p:cBhvr>
                                        <p:cTn id="18" dur="75"/>
                                        <p:tgtEl>
                                          <p:spTgt spid="603"/>
                                        </p:tgtEl>
                                      </p:cBhvr>
                                    </p:animEffect>
                                  </p:childTnLst>
                                </p:cTn>
                              </p:par>
                            </p:childTnLst>
                          </p:cTn>
                        </p:par>
                        <p:par>
                          <p:cTn id="19" fill="hold">
                            <p:stCondLst>
                              <p:cond delay="1075"/>
                            </p:stCondLst>
                            <p:childTnLst>
                              <p:par>
                                <p:cTn id="20" presetID="10" presetClass="entr" presetSubtype="0" fill="hold" nodeType="afterEffect">
                                  <p:stCondLst>
                                    <p:cond delay="500"/>
                                  </p:stCondLst>
                                  <p:childTnLst>
                                    <p:set>
                                      <p:cBhvr>
                                        <p:cTn id="21" dur="1" fill="hold">
                                          <p:stCondLst>
                                            <p:cond delay="0"/>
                                          </p:stCondLst>
                                        </p:cTn>
                                        <p:tgtEl>
                                          <p:spTgt spid="604"/>
                                        </p:tgtEl>
                                        <p:attrNameLst>
                                          <p:attrName>style.visibility</p:attrName>
                                        </p:attrNameLst>
                                      </p:cBhvr>
                                      <p:to>
                                        <p:strVal val="visible"/>
                                      </p:to>
                                    </p:set>
                                    <p:animEffect transition="in" filter="fade">
                                      <p:cBhvr>
                                        <p:cTn id="22" dur="75"/>
                                        <p:tgtEl>
                                          <p:spTgt spid="604"/>
                                        </p:tgtEl>
                                      </p:cBhvr>
                                    </p:animEffect>
                                  </p:childTnLst>
                                </p:cTn>
                              </p:par>
                            </p:childTnLst>
                          </p:cTn>
                        </p:par>
                        <p:par>
                          <p:cTn id="23" fill="hold">
                            <p:stCondLst>
                              <p:cond delay="1650"/>
                            </p:stCondLst>
                            <p:childTnLst>
                              <p:par>
                                <p:cTn id="24" presetID="10" presetClass="entr" presetSubtype="0" fill="hold" nodeType="afterEffect">
                                  <p:stCondLst>
                                    <p:cond delay="500"/>
                                  </p:stCondLst>
                                  <p:childTnLst>
                                    <p:set>
                                      <p:cBhvr>
                                        <p:cTn id="25" dur="1" fill="hold">
                                          <p:stCondLst>
                                            <p:cond delay="0"/>
                                          </p:stCondLst>
                                        </p:cTn>
                                        <p:tgtEl>
                                          <p:spTgt spid="605"/>
                                        </p:tgtEl>
                                        <p:attrNameLst>
                                          <p:attrName>style.visibility</p:attrName>
                                        </p:attrNameLst>
                                      </p:cBhvr>
                                      <p:to>
                                        <p:strVal val="visible"/>
                                      </p:to>
                                    </p:set>
                                    <p:animEffect transition="in" filter="fade">
                                      <p:cBhvr>
                                        <p:cTn id="26" dur="75"/>
                                        <p:tgtEl>
                                          <p:spTgt spid="605"/>
                                        </p:tgtEl>
                                      </p:cBhvr>
                                    </p:animEffect>
                                  </p:childTnLst>
                                </p:cTn>
                              </p:par>
                            </p:childTnLst>
                          </p:cTn>
                        </p:par>
                        <p:par>
                          <p:cTn id="27" fill="hold">
                            <p:stCondLst>
                              <p:cond delay="2225"/>
                            </p:stCondLst>
                            <p:childTnLst>
                              <p:par>
                                <p:cTn id="28" presetID="10" presetClass="entr" presetSubtype="0" fill="hold" nodeType="afterEffect">
                                  <p:stCondLst>
                                    <p:cond delay="500"/>
                                  </p:stCondLst>
                                  <p:childTnLst>
                                    <p:set>
                                      <p:cBhvr>
                                        <p:cTn id="29" dur="1" fill="hold">
                                          <p:stCondLst>
                                            <p:cond delay="0"/>
                                          </p:stCondLst>
                                        </p:cTn>
                                        <p:tgtEl>
                                          <p:spTgt spid="606"/>
                                        </p:tgtEl>
                                        <p:attrNameLst>
                                          <p:attrName>style.visibility</p:attrName>
                                        </p:attrNameLst>
                                      </p:cBhvr>
                                      <p:to>
                                        <p:strVal val="visible"/>
                                      </p:to>
                                    </p:set>
                                    <p:animEffect transition="in" filter="fade">
                                      <p:cBhvr>
                                        <p:cTn id="30" dur="75"/>
                                        <p:tgtEl>
                                          <p:spTgt spid="606"/>
                                        </p:tgtEl>
                                      </p:cBhvr>
                                    </p:animEffect>
                                  </p:childTnLst>
                                </p:cTn>
                              </p:par>
                            </p:childTnLst>
                          </p:cTn>
                        </p:par>
                        <p:par>
                          <p:cTn id="31" fill="hold">
                            <p:stCondLst>
                              <p:cond delay="2800"/>
                            </p:stCondLst>
                            <p:childTnLst>
                              <p:par>
                                <p:cTn id="32" presetID="1" presetClass="entr" presetSubtype="0" fill="hold" nodeType="afterEffect">
                                  <p:stCondLst>
                                    <p:cond delay="500"/>
                                  </p:stCondLst>
                                  <p:childTnLst>
                                    <p:set>
                                      <p:cBhvr>
                                        <p:cTn id="33" dur="1" fill="hold">
                                          <p:stCondLst>
                                            <p:cond delay="0"/>
                                          </p:stCondLst>
                                        </p:cTn>
                                        <p:tgtEl>
                                          <p:spTgt spid="608"/>
                                        </p:tgtEl>
                                        <p:attrNameLst>
                                          <p:attrName>style.visibility</p:attrName>
                                        </p:attrNameLst>
                                      </p:cBhvr>
                                      <p:to>
                                        <p:strVal val="visible"/>
                                      </p:to>
                                    </p:set>
                                  </p:childTnLst>
                                </p:cTn>
                              </p:par>
                            </p:childTnLst>
                          </p:cTn>
                        </p:par>
                        <p:par>
                          <p:cTn id="34" fill="hold">
                            <p:stCondLst>
                              <p:cond delay="3300"/>
                            </p:stCondLst>
                            <p:childTnLst>
                              <p:par>
                                <p:cTn id="35" presetID="1" presetClass="entr" presetSubtype="0" fill="hold" nodeType="afterEffect">
                                  <p:stCondLst>
                                    <p:cond delay="500"/>
                                  </p:stCondLst>
                                  <p:childTnLst>
                                    <p:set>
                                      <p:cBhvr>
                                        <p:cTn id="36" dur="1" fill="hold">
                                          <p:stCondLst>
                                            <p:cond delay="0"/>
                                          </p:stCondLst>
                                        </p:cTn>
                                        <p:tgtEl>
                                          <p:spTgt spid="621"/>
                                        </p:tgtEl>
                                        <p:attrNameLst>
                                          <p:attrName>style.visibility</p:attrName>
                                        </p:attrNameLst>
                                      </p:cBhvr>
                                      <p:to>
                                        <p:strVal val="visible"/>
                                      </p:to>
                                    </p:set>
                                  </p:childTnLst>
                                </p:cTn>
                              </p:par>
                              <p:par>
                                <p:cTn id="37" presetID="1" presetClass="exit" presetSubtype="0" fill="hold" grpId="0" nodeType="withEffect">
                                  <p:stCondLst>
                                    <p:cond delay="500"/>
                                  </p:stCondLst>
                                  <p:childTnLst>
                                    <p:set>
                                      <p:cBhvr>
                                        <p:cTn id="38" dur="1" fill="hold">
                                          <p:stCondLst>
                                            <p:cond delay="0"/>
                                          </p:stCondLst>
                                        </p:cTn>
                                        <p:tgtEl>
                                          <p:spTgt spid="60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3"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24" name="Straight Connector 13">
            <a:extLst>
              <a:ext uri="{FF2B5EF4-FFF2-40B4-BE49-F238E27FC236}">
                <a16:creationId xmlns:a16="http://schemas.microsoft.com/office/drawing/2014/main" id="{F64F9B95-9045-48D2-B9F3-2927E98F54A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723900"/>
            <a:ext cx="105918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5" name="Straight Connector 15">
            <a:extLst>
              <a:ext uri="{FF2B5EF4-FFF2-40B4-BE49-F238E27FC236}">
                <a16:creationId xmlns:a16="http://schemas.microsoft.com/office/drawing/2014/main" id="{085AA86F-6A4D-4BCB-A045-D992CDC2959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6142781"/>
            <a:ext cx="105918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useBgFill="1">
        <p:nvSpPr>
          <p:cNvPr id="26" name="Rectangle 17">
            <a:extLst>
              <a:ext uri="{FF2B5EF4-FFF2-40B4-BE49-F238E27FC236}">
                <a16:creationId xmlns:a16="http://schemas.microsoft.com/office/drawing/2014/main" id="{E49D7415-2F11-44C2-B6AA-13A25B6814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ítulo 1">
            <a:extLst>
              <a:ext uri="{FF2B5EF4-FFF2-40B4-BE49-F238E27FC236}">
                <a16:creationId xmlns:a16="http://schemas.microsoft.com/office/drawing/2014/main" id="{5AF52519-BCA7-CE21-3F47-35E804A0AE1E}"/>
              </a:ext>
            </a:extLst>
          </p:cNvPr>
          <p:cNvSpPr>
            <a:spLocks noGrp="1"/>
          </p:cNvSpPr>
          <p:nvPr>
            <p:ph type="title"/>
          </p:nvPr>
        </p:nvSpPr>
        <p:spPr>
          <a:xfrm>
            <a:off x="700088" y="909637"/>
            <a:ext cx="6400800" cy="1307592"/>
          </a:xfrm>
        </p:spPr>
        <p:txBody>
          <a:bodyPr vert="horz" lIns="91440" tIns="45720" rIns="91440" bIns="45720" rtlCol="0" anchor="t">
            <a:normAutofit/>
          </a:bodyPr>
          <a:lstStyle/>
          <a:p>
            <a:r>
              <a:rPr lang="en-US"/>
              <a:t>Centro de boyantez</a:t>
            </a:r>
          </a:p>
        </p:txBody>
      </p:sp>
      <p:sp>
        <p:nvSpPr>
          <p:cNvPr id="3" name="Marcador de contenido 2">
            <a:extLst>
              <a:ext uri="{FF2B5EF4-FFF2-40B4-BE49-F238E27FC236}">
                <a16:creationId xmlns:a16="http://schemas.microsoft.com/office/drawing/2014/main" id="{D48A2708-B265-8A95-7D22-498BDA14DA67}"/>
              </a:ext>
            </a:extLst>
          </p:cNvPr>
          <p:cNvSpPr>
            <a:spLocks noGrp="1"/>
          </p:cNvSpPr>
          <p:nvPr>
            <p:ph sz="half" idx="1"/>
          </p:nvPr>
        </p:nvSpPr>
        <p:spPr>
          <a:xfrm>
            <a:off x="700088" y="2221992"/>
            <a:ext cx="6400800" cy="3739896"/>
          </a:xfrm>
        </p:spPr>
        <p:txBody>
          <a:bodyPr vert="horz" lIns="91440" tIns="45720" rIns="91440" bIns="45720" rtlCol="0">
            <a:normAutofit/>
          </a:bodyPr>
          <a:lstStyle/>
          <a:p>
            <a:pPr>
              <a:lnSpc>
                <a:spcPct val="100000"/>
              </a:lnSpc>
              <a:spcBef>
                <a:spcPts val="0"/>
              </a:spcBef>
              <a:buSzPct val="68000"/>
            </a:pPr>
            <a:r>
              <a:rPr lang="es-CL" sz="1500" noProof="0" dirty="0"/>
              <a:t>Es el centroide del volumen de agua desplazada.</a:t>
            </a:r>
          </a:p>
          <a:p>
            <a:pPr marL="621792" lvl="1">
              <a:lnSpc>
                <a:spcPct val="100000"/>
              </a:lnSpc>
              <a:spcBef>
                <a:spcPts val="324"/>
              </a:spcBef>
              <a:buSzPct val="100000"/>
            </a:pPr>
            <a:r>
              <a:rPr lang="es-CL" sz="1500" noProof="0" dirty="0"/>
              <a:t>La fuerza de boyantes actúa a través de este centroide</a:t>
            </a:r>
          </a:p>
          <a:p>
            <a:pPr>
              <a:lnSpc>
                <a:spcPct val="100000"/>
              </a:lnSpc>
            </a:pPr>
            <a:r>
              <a:rPr lang="es-CL" sz="1500" noProof="0" dirty="0"/>
              <a:t>LCB:</a:t>
            </a:r>
          </a:p>
          <a:p>
            <a:pPr marL="621792" lvl="1">
              <a:lnSpc>
                <a:spcPct val="100000"/>
              </a:lnSpc>
              <a:spcBef>
                <a:spcPts val="324"/>
              </a:spcBef>
              <a:buSzPct val="100000"/>
            </a:pPr>
            <a:r>
              <a:rPr lang="es-CL" sz="1500" noProof="0" dirty="0"/>
              <a:t>Posición Longitudinal de Centro de Boyantes desde la cuaderna maestra.</a:t>
            </a:r>
          </a:p>
          <a:p>
            <a:pPr>
              <a:lnSpc>
                <a:spcPct val="100000"/>
              </a:lnSpc>
            </a:pPr>
            <a:r>
              <a:rPr lang="es-CL" sz="1500" noProof="0" dirty="0"/>
              <a:t>KB: </a:t>
            </a:r>
          </a:p>
          <a:p>
            <a:pPr marL="621792" lvl="1">
              <a:lnSpc>
                <a:spcPct val="100000"/>
              </a:lnSpc>
              <a:spcBef>
                <a:spcPts val="324"/>
              </a:spcBef>
              <a:buSzPct val="100000"/>
            </a:pPr>
            <a:r>
              <a:rPr lang="es-CL" sz="1500" noProof="0" dirty="0"/>
              <a:t>Posición vertical del CB desde la quilla</a:t>
            </a:r>
          </a:p>
          <a:p>
            <a:pPr>
              <a:lnSpc>
                <a:spcPct val="100000"/>
              </a:lnSpc>
              <a:spcBef>
                <a:spcPts val="400"/>
              </a:spcBef>
              <a:buSzPct val="68000"/>
            </a:pPr>
            <a:r>
              <a:rPr lang="es-CL" sz="1500" noProof="0" dirty="0"/>
              <a:t>TCB:</a:t>
            </a:r>
          </a:p>
          <a:p>
            <a:pPr marL="621792" lvl="1">
              <a:lnSpc>
                <a:spcPct val="100000"/>
              </a:lnSpc>
              <a:spcBef>
                <a:spcPts val="324"/>
              </a:spcBef>
              <a:buSzPct val="100000"/>
            </a:pPr>
            <a:r>
              <a:rPr lang="es-CL" sz="1500" noProof="0" dirty="0"/>
              <a:t>Posición transversal del CB desde la línea de crujía.</a:t>
            </a:r>
          </a:p>
          <a:p>
            <a:pPr>
              <a:lnSpc>
                <a:spcPct val="100000"/>
              </a:lnSpc>
              <a:spcBef>
                <a:spcPts val="400"/>
              </a:spcBef>
              <a:buSzPct val="68000"/>
            </a:pPr>
            <a:r>
              <a:rPr lang="es-CL" sz="1500" noProof="0" dirty="0"/>
              <a:t>El CB varía cuando el buque se escora, cambia de asiento o cambia de calado debido a que cambia la forma del volumen sumergido y su centro geométrico.</a:t>
            </a:r>
          </a:p>
        </p:txBody>
      </p:sp>
      <p:sp>
        <p:nvSpPr>
          <p:cNvPr id="7" name="Marcador de fecha 6">
            <a:extLst>
              <a:ext uri="{FF2B5EF4-FFF2-40B4-BE49-F238E27FC236}">
                <a16:creationId xmlns:a16="http://schemas.microsoft.com/office/drawing/2014/main" id="{DC4A9423-4847-43D5-0A62-1678506AE46C}"/>
              </a:ext>
            </a:extLst>
          </p:cNvPr>
          <p:cNvSpPr>
            <a:spLocks noGrp="1"/>
          </p:cNvSpPr>
          <p:nvPr>
            <p:ph type="dt" sz="half" idx="10"/>
          </p:nvPr>
        </p:nvSpPr>
        <p:spPr>
          <a:xfrm>
            <a:off x="8369448" y="6356350"/>
            <a:ext cx="2549564" cy="365125"/>
          </a:xfrm>
        </p:spPr>
        <p:txBody>
          <a:bodyPr vert="horz" lIns="91440" tIns="45720" rIns="91440" bIns="45720" rtlCol="0" anchor="ctr">
            <a:normAutofit/>
          </a:bodyPr>
          <a:lstStyle/>
          <a:p>
            <a:pPr>
              <a:spcAft>
                <a:spcPts val="600"/>
              </a:spcAft>
            </a:pPr>
            <a:fld id="{F0E2C5A3-08D7-4A03-8A8B-CFAB792121F2}" type="datetime1">
              <a:rPr lang="es-CL" smtClean="0"/>
              <a:t>08-02-2026</a:t>
            </a:fld>
            <a:endParaRPr lang="en-US"/>
          </a:p>
        </p:txBody>
      </p:sp>
      <p:sp>
        <p:nvSpPr>
          <p:cNvPr id="8" name="Marcador de pie de página 7">
            <a:extLst>
              <a:ext uri="{FF2B5EF4-FFF2-40B4-BE49-F238E27FC236}">
                <a16:creationId xmlns:a16="http://schemas.microsoft.com/office/drawing/2014/main" id="{AF04DA4B-930C-9779-042A-B9196DB20F0E}"/>
              </a:ext>
            </a:extLst>
          </p:cNvPr>
          <p:cNvSpPr>
            <a:spLocks noGrp="1"/>
          </p:cNvSpPr>
          <p:nvPr>
            <p:ph type="ftr" sz="quarter" idx="11"/>
          </p:nvPr>
        </p:nvSpPr>
        <p:spPr>
          <a:xfrm>
            <a:off x="704088" y="6356350"/>
            <a:ext cx="4539727" cy="365125"/>
          </a:xfrm>
        </p:spPr>
        <p:txBody>
          <a:bodyPr vert="horz" lIns="91440" tIns="45720" rIns="91440" bIns="45720" rtlCol="0" anchor="ctr">
            <a:normAutofit/>
          </a:bodyPr>
          <a:lstStyle/>
          <a:p>
            <a:pPr>
              <a:spcAft>
                <a:spcPts val="600"/>
              </a:spcAft>
            </a:pPr>
            <a:r>
              <a:rPr lang="en-US" kern="1200">
                <a:solidFill>
                  <a:schemeClr val="tx1"/>
                </a:solidFill>
                <a:latin typeface="+mj-lt"/>
                <a:ea typeface="+mn-ea"/>
                <a:cs typeface="+mn-cs"/>
              </a:rPr>
              <a:t>Fundamentos de Estabildad UT 1</a:t>
            </a:r>
            <a:endParaRPr lang="en-US" kern="1200" dirty="0">
              <a:solidFill>
                <a:schemeClr val="tx1"/>
              </a:solidFill>
              <a:latin typeface="+mj-lt"/>
              <a:ea typeface="+mn-ea"/>
              <a:cs typeface="+mn-cs"/>
            </a:endParaRPr>
          </a:p>
        </p:txBody>
      </p:sp>
      <p:sp>
        <p:nvSpPr>
          <p:cNvPr id="9" name="Marcador de número de diapositiva 8">
            <a:extLst>
              <a:ext uri="{FF2B5EF4-FFF2-40B4-BE49-F238E27FC236}">
                <a16:creationId xmlns:a16="http://schemas.microsoft.com/office/drawing/2014/main" id="{2E1D6AE9-9DF2-C1A0-FA5C-584BFA01869F}"/>
              </a:ext>
            </a:extLst>
          </p:cNvPr>
          <p:cNvSpPr>
            <a:spLocks noGrp="1"/>
          </p:cNvSpPr>
          <p:nvPr>
            <p:ph type="sldNum" sz="quarter" idx="12"/>
          </p:nvPr>
        </p:nvSpPr>
        <p:spPr>
          <a:xfrm>
            <a:off x="10919012" y="6356350"/>
            <a:ext cx="672354" cy="365125"/>
          </a:xfrm>
        </p:spPr>
        <p:txBody>
          <a:bodyPr vert="horz" lIns="91440" tIns="45720" rIns="91440" bIns="45720" rtlCol="0" anchor="ctr">
            <a:normAutofit/>
          </a:bodyPr>
          <a:lstStyle/>
          <a:p>
            <a:pPr>
              <a:lnSpc>
                <a:spcPct val="90000"/>
              </a:lnSpc>
              <a:spcAft>
                <a:spcPts val="600"/>
              </a:spcAft>
            </a:pPr>
            <a:fld id="{87E7843D-FF13-4365-9478-9625B70A2705}" type="slidenum">
              <a:rPr lang="en-US" smtClean="0"/>
              <a:pPr>
                <a:lnSpc>
                  <a:spcPct val="90000"/>
                </a:lnSpc>
                <a:spcAft>
                  <a:spcPts val="600"/>
                </a:spcAft>
              </a:pPr>
              <a:t>21</a:t>
            </a:fld>
            <a:endParaRPr lang="en-US"/>
          </a:p>
        </p:txBody>
      </p:sp>
      <p:cxnSp>
        <p:nvCxnSpPr>
          <p:cNvPr id="27" name="Straight Connector 19">
            <a:extLst>
              <a:ext uri="{FF2B5EF4-FFF2-40B4-BE49-F238E27FC236}">
                <a16:creationId xmlns:a16="http://schemas.microsoft.com/office/drawing/2014/main" id="{8E813B4C-6731-0B72-5252-A79AB0E20B5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4672" y="723900"/>
            <a:ext cx="10588752"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pic>
        <p:nvPicPr>
          <p:cNvPr id="6" name="Marcador de contenido 5">
            <a:extLst>
              <a:ext uri="{FF2B5EF4-FFF2-40B4-BE49-F238E27FC236}">
                <a16:creationId xmlns:a16="http://schemas.microsoft.com/office/drawing/2014/main" id="{4685650F-6772-A8D5-EAB1-711DDFC8700C}"/>
              </a:ext>
            </a:extLst>
          </p:cNvPr>
          <p:cNvPicPr>
            <a:picLocks noGrp="1" noChangeAspect="1"/>
          </p:cNvPicPr>
          <p:nvPr>
            <p:ph sz="half" idx="2"/>
          </p:nvPr>
        </p:nvPicPr>
        <p:blipFill rotWithShape="1">
          <a:blip r:embed="rId2"/>
          <a:srcRect r="2509" b="1"/>
          <a:stretch/>
        </p:blipFill>
        <p:spPr>
          <a:xfrm>
            <a:off x="7763802" y="890873"/>
            <a:ext cx="3628098" cy="5115369"/>
          </a:xfrm>
          <a:prstGeom prst="rect">
            <a:avLst/>
          </a:prstGeom>
        </p:spPr>
      </p:pic>
      <p:cxnSp>
        <p:nvCxnSpPr>
          <p:cNvPr id="28" name="Straight Connector 21">
            <a:extLst>
              <a:ext uri="{FF2B5EF4-FFF2-40B4-BE49-F238E27FC236}">
                <a16:creationId xmlns:a16="http://schemas.microsoft.com/office/drawing/2014/main" id="{6E0E8146-6E65-2E6C-0C86-547E3C92540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9065" y="6145599"/>
            <a:ext cx="10582835"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6057971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contenido"/>
          <p:cNvSpPr>
            <a:spLocks noGrp="1"/>
          </p:cNvSpPr>
          <p:nvPr>
            <p:ph idx="1"/>
          </p:nvPr>
        </p:nvSpPr>
        <p:spPr/>
        <p:txBody>
          <a:bodyPr>
            <a:normAutofit/>
          </a:bodyPr>
          <a:lstStyle/>
          <a:p>
            <a:r>
              <a:rPr lang="es-CL" dirty="0"/>
              <a:t>Categoría General de los pesos:</a:t>
            </a:r>
          </a:p>
          <a:p>
            <a:pPr lvl="1"/>
            <a:r>
              <a:rPr lang="es-CL" dirty="0"/>
              <a:t>Carga liviana (Casco, Maquinaria, Equipamiento)</a:t>
            </a:r>
          </a:p>
          <a:p>
            <a:pPr lvl="1"/>
            <a:r>
              <a:rPr lang="es-CL" dirty="0"/>
              <a:t>Carga</a:t>
            </a:r>
          </a:p>
          <a:p>
            <a:pPr lvl="1"/>
            <a:r>
              <a:rPr lang="es-CL" dirty="0"/>
              <a:t>Combustible</a:t>
            </a:r>
          </a:p>
          <a:p>
            <a:pPr lvl="1"/>
            <a:r>
              <a:rPr lang="es-CL" dirty="0"/>
              <a:t>Personal</a:t>
            </a:r>
          </a:p>
          <a:p>
            <a:pPr lvl="1"/>
            <a:r>
              <a:rPr lang="es-CL" dirty="0"/>
              <a:t>Agua dulce</a:t>
            </a:r>
          </a:p>
          <a:p>
            <a:pPr lvl="1"/>
            <a:r>
              <a:rPr lang="es-CL" dirty="0"/>
              <a:t>Agua de lastre</a:t>
            </a:r>
          </a:p>
          <a:p>
            <a:r>
              <a:rPr lang="es-CL" dirty="0"/>
              <a:t>Centros: Vertical, longitudinal y transversal para cada uno elemento.</a:t>
            </a:r>
          </a:p>
          <a:p>
            <a:r>
              <a:rPr lang="es-CL" dirty="0"/>
              <a:t>La combinación de todos los anteriores permiten determinar el KG del buque completo</a:t>
            </a:r>
          </a:p>
        </p:txBody>
      </p:sp>
      <p:sp>
        <p:nvSpPr>
          <p:cNvPr id="3" name="2 Título"/>
          <p:cNvSpPr>
            <a:spLocks noGrp="1"/>
          </p:cNvSpPr>
          <p:nvPr>
            <p:ph type="title"/>
          </p:nvPr>
        </p:nvSpPr>
        <p:spPr/>
        <p:txBody>
          <a:bodyPr>
            <a:normAutofit/>
          </a:bodyPr>
          <a:lstStyle/>
          <a:p>
            <a:r>
              <a:rPr lang="es-CL" dirty="0"/>
              <a:t>Centro de gravedad de un buque</a:t>
            </a:r>
          </a:p>
        </p:txBody>
      </p:sp>
      <p:sp>
        <p:nvSpPr>
          <p:cNvPr id="4" name="Marcador de fecha 3">
            <a:extLst>
              <a:ext uri="{FF2B5EF4-FFF2-40B4-BE49-F238E27FC236}">
                <a16:creationId xmlns:a16="http://schemas.microsoft.com/office/drawing/2014/main" id="{4742860D-ADD1-4494-19A0-5BF6CCBDFF14}"/>
              </a:ext>
            </a:extLst>
          </p:cNvPr>
          <p:cNvSpPr>
            <a:spLocks noGrp="1"/>
          </p:cNvSpPr>
          <p:nvPr>
            <p:ph type="dt" sz="half" idx="10"/>
          </p:nvPr>
        </p:nvSpPr>
        <p:spPr/>
        <p:txBody>
          <a:bodyPr/>
          <a:lstStyle/>
          <a:p>
            <a:fld id="{2D1482AA-EFC9-4EAB-B627-0A32AD3CF805}" type="datetime1">
              <a:rPr lang="es-CL" smtClean="0"/>
              <a:t>08-02-2026</a:t>
            </a:fld>
            <a:endParaRPr lang="es-CL" dirty="0"/>
          </a:p>
        </p:txBody>
      </p:sp>
      <p:sp>
        <p:nvSpPr>
          <p:cNvPr id="5" name="Marcador de pie de página 4">
            <a:extLst>
              <a:ext uri="{FF2B5EF4-FFF2-40B4-BE49-F238E27FC236}">
                <a16:creationId xmlns:a16="http://schemas.microsoft.com/office/drawing/2014/main" id="{EBB926F2-9AD8-F54C-C1A8-61A3A32F9725}"/>
              </a:ext>
            </a:extLst>
          </p:cNvPr>
          <p:cNvSpPr>
            <a:spLocks noGrp="1"/>
          </p:cNvSpPr>
          <p:nvPr>
            <p:ph type="ftr" sz="quarter" idx="11"/>
          </p:nvPr>
        </p:nvSpPr>
        <p:spPr/>
        <p:txBody>
          <a:bodyPr/>
          <a:lstStyle/>
          <a:p>
            <a:r>
              <a:rPr lang="es-CL"/>
              <a:t>Fundamentos de Estabildad UT 1</a:t>
            </a:r>
            <a:endParaRPr lang="es-CL" dirty="0"/>
          </a:p>
        </p:txBody>
      </p:sp>
      <p:sp>
        <p:nvSpPr>
          <p:cNvPr id="6" name="Marcador de número de diapositiva 5">
            <a:extLst>
              <a:ext uri="{FF2B5EF4-FFF2-40B4-BE49-F238E27FC236}">
                <a16:creationId xmlns:a16="http://schemas.microsoft.com/office/drawing/2014/main" id="{9E6524CD-031E-1160-F8FF-27AB0AC4C662}"/>
              </a:ext>
            </a:extLst>
          </p:cNvPr>
          <p:cNvSpPr>
            <a:spLocks noGrp="1"/>
          </p:cNvSpPr>
          <p:nvPr>
            <p:ph type="sldNum" sz="quarter" idx="12"/>
          </p:nvPr>
        </p:nvSpPr>
        <p:spPr/>
        <p:txBody>
          <a:bodyPr/>
          <a:lstStyle/>
          <a:p>
            <a:fld id="{045796BA-5B92-4B9C-A900-39C65348EF58}" type="slidenum">
              <a:rPr lang="es-CL" smtClean="0"/>
              <a:t>22</a:t>
            </a:fld>
            <a:endParaRPr lang="es-CL" dirty="0"/>
          </a:p>
        </p:txBody>
      </p:sp>
    </p:spTree>
  </p:cSld>
  <p:clrMapOvr>
    <a:masterClrMapping/>
  </p:clrMapOvr>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Título"/>
          <p:cNvSpPr>
            <a:spLocks noGrp="1"/>
          </p:cNvSpPr>
          <p:nvPr>
            <p:ph type="title"/>
          </p:nvPr>
        </p:nvSpPr>
        <p:spPr>
          <a:xfrm>
            <a:off x="697501" y="69282"/>
            <a:ext cx="10691265" cy="1371030"/>
          </a:xfrm>
        </p:spPr>
        <p:txBody>
          <a:bodyPr/>
          <a:lstStyle/>
          <a:p>
            <a:r>
              <a:rPr lang="es-CL" dirty="0"/>
              <a:t>Centro de gravedad</a:t>
            </a:r>
          </a:p>
        </p:txBody>
      </p:sp>
      <p:pic>
        <p:nvPicPr>
          <p:cNvPr id="7" name="4 Marcador de contenido" descr="Captura de pantalla 2018-11-06 22.39.35.png"/>
          <p:cNvPicPr>
            <a:picLocks noGrp="1" noChangeAspect="1"/>
          </p:cNvPicPr>
          <p:nvPr>
            <p:ph idx="1"/>
          </p:nvPr>
        </p:nvPicPr>
        <p:blipFill>
          <a:blip r:embed="rId2"/>
          <a:srcRect l="2967" t="22518" r="28092" b="9610"/>
          <a:stretch>
            <a:fillRect/>
          </a:stretch>
        </p:blipFill>
        <p:spPr>
          <a:xfrm>
            <a:off x="1991136" y="1481138"/>
            <a:ext cx="8176831" cy="4525962"/>
          </a:xfrm>
        </p:spPr>
      </p:pic>
      <p:pic>
        <p:nvPicPr>
          <p:cNvPr id="8" name="3 Marcador de contenido" descr="Captura de pantalla 2018-11-06 22.39.49.png"/>
          <p:cNvPicPr>
            <a:picLocks noChangeAspect="1"/>
          </p:cNvPicPr>
          <p:nvPr/>
        </p:nvPicPr>
        <p:blipFill>
          <a:blip r:embed="rId3"/>
          <a:srcRect l="2967" t="22518" r="28702" b="9610"/>
          <a:stretch>
            <a:fillRect/>
          </a:stretch>
        </p:blipFill>
        <p:spPr>
          <a:xfrm>
            <a:off x="1990872" y="1481138"/>
            <a:ext cx="8104525" cy="4525962"/>
          </a:xfrm>
          <a:prstGeom prst="rect">
            <a:avLst/>
          </a:prstGeom>
        </p:spPr>
      </p:pic>
      <p:sp>
        <p:nvSpPr>
          <p:cNvPr id="10" name="9 CuadroTexto"/>
          <p:cNvSpPr txBox="1"/>
          <p:nvPr/>
        </p:nvSpPr>
        <p:spPr>
          <a:xfrm>
            <a:off x="2309786" y="1643050"/>
            <a:ext cx="6143668" cy="369332"/>
          </a:xfrm>
          <a:prstGeom prst="rect">
            <a:avLst/>
          </a:prstGeom>
          <a:noFill/>
        </p:spPr>
        <p:txBody>
          <a:bodyPr wrap="square" rtlCol="0">
            <a:spAutoFit/>
          </a:bodyPr>
          <a:lstStyle/>
          <a:p>
            <a:r>
              <a:rPr lang="es-CL" dirty="0"/>
              <a:t>Carga liviana; peso de la Estructura</a:t>
            </a:r>
          </a:p>
        </p:txBody>
      </p:sp>
      <p:pic>
        <p:nvPicPr>
          <p:cNvPr id="9" name="16 Marcador de contenido" descr="Captura de pantalla 2018-11-06 22.40.05.png"/>
          <p:cNvPicPr>
            <a:picLocks noChangeAspect="1"/>
          </p:cNvPicPr>
          <p:nvPr/>
        </p:nvPicPr>
        <p:blipFill>
          <a:blip r:embed="rId4"/>
          <a:srcRect l="2967" t="24097" r="27815" b="9610"/>
          <a:stretch>
            <a:fillRect/>
          </a:stretch>
        </p:blipFill>
        <p:spPr>
          <a:xfrm>
            <a:off x="1981625" y="1586127"/>
            <a:ext cx="8225491" cy="4429156"/>
          </a:xfrm>
          <a:prstGeom prst="rect">
            <a:avLst/>
          </a:prstGeom>
        </p:spPr>
      </p:pic>
      <p:sp>
        <p:nvSpPr>
          <p:cNvPr id="12" name="11 CuadroTexto"/>
          <p:cNvSpPr txBox="1"/>
          <p:nvPr/>
        </p:nvSpPr>
        <p:spPr>
          <a:xfrm>
            <a:off x="2024034" y="1571612"/>
            <a:ext cx="7848656" cy="369332"/>
          </a:xfrm>
          <a:prstGeom prst="rect">
            <a:avLst/>
          </a:prstGeom>
          <a:noFill/>
        </p:spPr>
        <p:txBody>
          <a:bodyPr wrap="square" rtlCol="0">
            <a:spAutoFit/>
          </a:bodyPr>
          <a:lstStyle/>
          <a:p>
            <a:r>
              <a:rPr lang="es-CL" dirty="0"/>
              <a:t>Carga liviana; peso de la Estructura + Maquinaria</a:t>
            </a:r>
          </a:p>
        </p:txBody>
      </p:sp>
      <p:pic>
        <p:nvPicPr>
          <p:cNvPr id="14" name="7 Marcador de contenido" descr="Captura de pantalla 2018-11-06 22.40.24.png"/>
          <p:cNvPicPr>
            <a:picLocks noChangeAspect="1"/>
          </p:cNvPicPr>
          <p:nvPr/>
        </p:nvPicPr>
        <p:blipFill>
          <a:blip r:embed="rId5"/>
          <a:srcRect l="2967" t="22518" r="28702" b="9610"/>
          <a:stretch>
            <a:fillRect/>
          </a:stretch>
        </p:blipFill>
        <p:spPr>
          <a:xfrm>
            <a:off x="1995007" y="1486792"/>
            <a:ext cx="8104525" cy="4525962"/>
          </a:xfrm>
          <a:prstGeom prst="rect">
            <a:avLst/>
          </a:prstGeom>
        </p:spPr>
      </p:pic>
      <p:sp>
        <p:nvSpPr>
          <p:cNvPr id="15" name="14 CuadroTexto"/>
          <p:cNvSpPr txBox="1"/>
          <p:nvPr/>
        </p:nvSpPr>
        <p:spPr>
          <a:xfrm>
            <a:off x="2238348" y="1643050"/>
            <a:ext cx="7848656" cy="369332"/>
          </a:xfrm>
          <a:prstGeom prst="rect">
            <a:avLst/>
          </a:prstGeom>
          <a:noFill/>
        </p:spPr>
        <p:txBody>
          <a:bodyPr wrap="square" rtlCol="0">
            <a:spAutoFit/>
          </a:bodyPr>
          <a:lstStyle/>
          <a:p>
            <a:r>
              <a:rPr lang="es-CL" dirty="0"/>
              <a:t>Carga liviana; peso de la Estructura + Maquinaria + Equipamiento</a:t>
            </a:r>
          </a:p>
        </p:txBody>
      </p:sp>
      <p:pic>
        <p:nvPicPr>
          <p:cNvPr id="17" name="22 Marcador de contenido" descr="Captura de pantalla 2018-11-06 22.41.19.png"/>
          <p:cNvPicPr>
            <a:picLocks noChangeAspect="1"/>
          </p:cNvPicPr>
          <p:nvPr/>
        </p:nvPicPr>
        <p:blipFill>
          <a:blip r:embed="rId6"/>
          <a:srcRect l="2967" t="22518" r="27815" b="9610"/>
          <a:stretch>
            <a:fillRect/>
          </a:stretch>
        </p:blipFill>
        <p:spPr>
          <a:xfrm>
            <a:off x="1991136" y="1481138"/>
            <a:ext cx="8209729" cy="4525962"/>
          </a:xfrm>
          <a:prstGeom prst="rect">
            <a:avLst/>
          </a:prstGeom>
        </p:spPr>
      </p:pic>
      <p:sp>
        <p:nvSpPr>
          <p:cNvPr id="16" name="15 CuadroTexto"/>
          <p:cNvSpPr txBox="1"/>
          <p:nvPr/>
        </p:nvSpPr>
        <p:spPr>
          <a:xfrm>
            <a:off x="2238348" y="1500175"/>
            <a:ext cx="7848656" cy="646331"/>
          </a:xfrm>
          <a:prstGeom prst="rect">
            <a:avLst/>
          </a:prstGeom>
          <a:noFill/>
        </p:spPr>
        <p:txBody>
          <a:bodyPr wrap="square" rtlCol="0">
            <a:spAutoFit/>
          </a:bodyPr>
          <a:lstStyle/>
          <a:p>
            <a:r>
              <a:rPr lang="es-CL" dirty="0"/>
              <a:t>Carga liviana; peso de la Estructura + Maquinaria + Equipamiento + carga + combustible</a:t>
            </a:r>
          </a:p>
        </p:txBody>
      </p:sp>
      <p:pic>
        <p:nvPicPr>
          <p:cNvPr id="19" name="27 Marcador de contenido" descr="Captura de pantalla 2018-11-06 22.41.29.png"/>
          <p:cNvPicPr>
            <a:picLocks noChangeAspect="1"/>
          </p:cNvPicPr>
          <p:nvPr/>
        </p:nvPicPr>
        <p:blipFill>
          <a:blip r:embed="rId7"/>
          <a:srcRect l="3052" t="27280" r="27815" b="9610"/>
          <a:stretch>
            <a:fillRect/>
          </a:stretch>
        </p:blipFill>
        <p:spPr>
          <a:xfrm>
            <a:off x="2027310" y="1857364"/>
            <a:ext cx="8212094" cy="4214842"/>
          </a:xfrm>
          <a:prstGeom prst="rect">
            <a:avLst/>
          </a:prstGeom>
        </p:spPr>
      </p:pic>
      <p:sp>
        <p:nvSpPr>
          <p:cNvPr id="18" name="17 CuadroTexto"/>
          <p:cNvSpPr txBox="1"/>
          <p:nvPr/>
        </p:nvSpPr>
        <p:spPr>
          <a:xfrm>
            <a:off x="2247872" y="1496786"/>
            <a:ext cx="7848656" cy="646331"/>
          </a:xfrm>
          <a:prstGeom prst="rect">
            <a:avLst/>
          </a:prstGeom>
          <a:noFill/>
        </p:spPr>
        <p:txBody>
          <a:bodyPr wrap="square" rtlCol="0">
            <a:spAutoFit/>
          </a:bodyPr>
          <a:lstStyle/>
          <a:p>
            <a:r>
              <a:rPr lang="es-CL" dirty="0"/>
              <a:t>Carga liviana; peso de la Estructura + Maquinaria + Equipamiento  + carga + combustible + Lastre</a:t>
            </a:r>
          </a:p>
        </p:txBody>
      </p:sp>
      <p:pic>
        <p:nvPicPr>
          <p:cNvPr id="20" name="31 Marcador de contenido" descr="Captura de pantalla 2018-11-06 22.42.48.png"/>
          <p:cNvPicPr>
            <a:picLocks noChangeAspect="1"/>
          </p:cNvPicPr>
          <p:nvPr/>
        </p:nvPicPr>
        <p:blipFill>
          <a:blip r:embed="rId8"/>
          <a:srcRect l="2967" t="27253" r="27814" b="9610"/>
          <a:stretch>
            <a:fillRect/>
          </a:stretch>
        </p:blipFill>
        <p:spPr>
          <a:xfrm>
            <a:off x="2024034" y="1851862"/>
            <a:ext cx="8229600" cy="4220344"/>
          </a:xfrm>
          <a:prstGeom prst="rect">
            <a:avLst/>
          </a:prstGeom>
        </p:spPr>
      </p:pic>
      <p:sp>
        <p:nvSpPr>
          <p:cNvPr id="21" name="20 CuadroTexto"/>
          <p:cNvSpPr txBox="1"/>
          <p:nvPr/>
        </p:nvSpPr>
        <p:spPr>
          <a:xfrm>
            <a:off x="2247872" y="1500175"/>
            <a:ext cx="7848656" cy="646331"/>
          </a:xfrm>
          <a:prstGeom prst="rect">
            <a:avLst/>
          </a:prstGeom>
          <a:noFill/>
        </p:spPr>
        <p:txBody>
          <a:bodyPr wrap="square" rtlCol="0">
            <a:spAutoFit/>
          </a:bodyPr>
          <a:lstStyle/>
          <a:p>
            <a:r>
              <a:rPr lang="es-CL" dirty="0"/>
              <a:t>Carga liviana; peso de la Estructura + Maquinaria + Equipamiento  + carga + combustible + Lastre + víveres</a:t>
            </a:r>
          </a:p>
        </p:txBody>
      </p:sp>
      <p:pic>
        <p:nvPicPr>
          <p:cNvPr id="22" name="35 Marcador de contenido" descr="Captura de pantalla 2018-11-06 22.42.58.png"/>
          <p:cNvPicPr>
            <a:picLocks noChangeAspect="1"/>
          </p:cNvPicPr>
          <p:nvPr/>
        </p:nvPicPr>
        <p:blipFill>
          <a:blip r:embed="rId9"/>
          <a:srcRect l="2967" t="27253" r="27814" b="9610"/>
          <a:stretch>
            <a:fillRect/>
          </a:stretch>
        </p:blipFill>
        <p:spPr>
          <a:xfrm>
            <a:off x="2024034" y="1851862"/>
            <a:ext cx="8229600" cy="4220344"/>
          </a:xfrm>
          <a:prstGeom prst="rect">
            <a:avLst/>
          </a:prstGeom>
        </p:spPr>
      </p:pic>
      <p:sp>
        <p:nvSpPr>
          <p:cNvPr id="23" name="22 CuadroTexto"/>
          <p:cNvSpPr txBox="1"/>
          <p:nvPr/>
        </p:nvSpPr>
        <p:spPr>
          <a:xfrm>
            <a:off x="2247872" y="1496786"/>
            <a:ext cx="7848656" cy="646331"/>
          </a:xfrm>
          <a:prstGeom prst="rect">
            <a:avLst/>
          </a:prstGeom>
          <a:noFill/>
        </p:spPr>
        <p:txBody>
          <a:bodyPr wrap="square" rtlCol="0">
            <a:spAutoFit/>
          </a:bodyPr>
          <a:lstStyle/>
          <a:p>
            <a:r>
              <a:rPr lang="es-CL" dirty="0"/>
              <a:t>Carga liviana; peso de la Estructura + Maquinaria + Equipamiento  + carga + combustible + Lastre + víveres + personal</a:t>
            </a:r>
          </a:p>
        </p:txBody>
      </p:sp>
      <p:pic>
        <p:nvPicPr>
          <p:cNvPr id="24" name="39 Marcador de contenido" descr="Captura de pantalla 2018-11-06 22.43.38.png"/>
          <p:cNvPicPr>
            <a:picLocks noChangeAspect="1"/>
          </p:cNvPicPr>
          <p:nvPr/>
        </p:nvPicPr>
        <p:blipFill>
          <a:blip r:embed="rId10"/>
          <a:srcRect l="2967" t="31105" r="27814" b="9610"/>
          <a:stretch>
            <a:fillRect/>
          </a:stretch>
        </p:blipFill>
        <p:spPr>
          <a:xfrm>
            <a:off x="2024034" y="2109356"/>
            <a:ext cx="8229600" cy="3962851"/>
          </a:xfrm>
          <a:prstGeom prst="rect">
            <a:avLst/>
          </a:prstGeom>
        </p:spPr>
      </p:pic>
      <p:sp>
        <p:nvSpPr>
          <p:cNvPr id="25" name="24 CuadroTexto"/>
          <p:cNvSpPr txBox="1"/>
          <p:nvPr/>
        </p:nvSpPr>
        <p:spPr>
          <a:xfrm>
            <a:off x="2247872" y="1500175"/>
            <a:ext cx="7848656" cy="646331"/>
          </a:xfrm>
          <a:prstGeom prst="rect">
            <a:avLst/>
          </a:prstGeom>
          <a:noFill/>
        </p:spPr>
        <p:txBody>
          <a:bodyPr wrap="square" rtlCol="0">
            <a:spAutoFit/>
          </a:bodyPr>
          <a:lstStyle/>
          <a:p>
            <a:r>
              <a:rPr lang="es-CL" dirty="0"/>
              <a:t>Carga liviana; peso de la Estructura + Maquinaria + Equipamiento  + carga + combustible + Lastre + víveres + personal = </a:t>
            </a:r>
            <a:r>
              <a:rPr lang="es-CL" dirty="0">
                <a:latin typeface="Symbol" pitchFamily="18" charset="2"/>
              </a:rPr>
              <a:t>D </a:t>
            </a:r>
            <a:r>
              <a:rPr lang="es-CL" dirty="0"/>
              <a:t>buque</a:t>
            </a:r>
            <a:endParaRPr lang="es-CL" dirty="0">
              <a:latin typeface="Symbol" pitchFamily="18" charset="2"/>
            </a:endParaRPr>
          </a:p>
        </p:txBody>
      </p:sp>
      <p:pic>
        <p:nvPicPr>
          <p:cNvPr id="26" name="44 Marcador de contenido" descr="Captura de pantalla 2018-11-06 22.44.01.png"/>
          <p:cNvPicPr>
            <a:picLocks noChangeAspect="1"/>
          </p:cNvPicPr>
          <p:nvPr/>
        </p:nvPicPr>
        <p:blipFill>
          <a:blip r:embed="rId11"/>
          <a:srcRect l="2967" t="16205" r="27814" b="9610"/>
          <a:stretch>
            <a:fillRect/>
          </a:stretch>
        </p:blipFill>
        <p:spPr>
          <a:xfrm>
            <a:off x="2024034" y="1114454"/>
            <a:ext cx="8215370" cy="4950265"/>
          </a:xfrm>
          <a:prstGeom prst="rect">
            <a:avLst/>
          </a:prstGeom>
        </p:spPr>
      </p:pic>
      <p:sp>
        <p:nvSpPr>
          <p:cNvPr id="2" name="Marcador de fecha 1">
            <a:extLst>
              <a:ext uri="{FF2B5EF4-FFF2-40B4-BE49-F238E27FC236}">
                <a16:creationId xmlns:a16="http://schemas.microsoft.com/office/drawing/2014/main" id="{77DE9486-5936-AF8F-64D1-AC44BADFD175}"/>
              </a:ext>
            </a:extLst>
          </p:cNvPr>
          <p:cNvSpPr>
            <a:spLocks noGrp="1"/>
          </p:cNvSpPr>
          <p:nvPr>
            <p:ph type="dt" sz="half" idx="10"/>
          </p:nvPr>
        </p:nvSpPr>
        <p:spPr/>
        <p:txBody>
          <a:bodyPr/>
          <a:lstStyle/>
          <a:p>
            <a:fld id="{07E07743-8B12-4291-9D67-1D03DD40B758}" type="datetime1">
              <a:rPr lang="es-CL" smtClean="0"/>
              <a:t>08-02-2026</a:t>
            </a:fld>
            <a:endParaRPr lang="es-CL" dirty="0"/>
          </a:p>
        </p:txBody>
      </p:sp>
      <p:sp>
        <p:nvSpPr>
          <p:cNvPr id="4" name="Marcador de pie de página 3">
            <a:extLst>
              <a:ext uri="{FF2B5EF4-FFF2-40B4-BE49-F238E27FC236}">
                <a16:creationId xmlns:a16="http://schemas.microsoft.com/office/drawing/2014/main" id="{89458611-E40B-E40C-AB2C-289A43053164}"/>
              </a:ext>
            </a:extLst>
          </p:cNvPr>
          <p:cNvSpPr>
            <a:spLocks noGrp="1"/>
          </p:cNvSpPr>
          <p:nvPr>
            <p:ph type="ftr" sz="quarter" idx="11"/>
          </p:nvPr>
        </p:nvSpPr>
        <p:spPr/>
        <p:txBody>
          <a:bodyPr/>
          <a:lstStyle/>
          <a:p>
            <a:r>
              <a:rPr lang="es-CL"/>
              <a:t>Fundamentos de Estabildad UT 1</a:t>
            </a:r>
            <a:endParaRPr lang="es-CL" dirty="0"/>
          </a:p>
        </p:txBody>
      </p:sp>
      <p:sp>
        <p:nvSpPr>
          <p:cNvPr id="5" name="Marcador de número de diapositiva 4">
            <a:extLst>
              <a:ext uri="{FF2B5EF4-FFF2-40B4-BE49-F238E27FC236}">
                <a16:creationId xmlns:a16="http://schemas.microsoft.com/office/drawing/2014/main" id="{3F2DAEBD-07AD-32EF-3F5C-53B27C073C59}"/>
              </a:ext>
            </a:extLst>
          </p:cNvPr>
          <p:cNvSpPr>
            <a:spLocks noGrp="1"/>
          </p:cNvSpPr>
          <p:nvPr>
            <p:ph type="sldNum" sz="quarter" idx="12"/>
          </p:nvPr>
        </p:nvSpPr>
        <p:spPr/>
        <p:txBody>
          <a:bodyPr/>
          <a:lstStyle/>
          <a:p>
            <a:fld id="{045796BA-5B92-4B9C-A900-39C65348EF58}" type="slidenum">
              <a:rPr lang="es-CL" smtClean="0"/>
              <a:t>23</a:t>
            </a:fld>
            <a:endParaRPr lang="es-CL"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0"/>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9"/>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2"/>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4"/>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5"/>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17"/>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16"/>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19"/>
                                        </p:tgtEl>
                                        <p:attrNameLst>
                                          <p:attrName>style.visibility</p:attrName>
                                        </p:attrNameLst>
                                      </p:cBhvr>
                                      <p:to>
                                        <p:strVal val="visible"/>
                                      </p:to>
                                    </p:set>
                                  </p:childTnLst>
                                </p:cTn>
                              </p:par>
                              <p:par>
                                <p:cTn id="31" presetID="1" presetClass="exit" presetSubtype="0" fill="hold" grpId="1" nodeType="withEffect">
                                  <p:stCondLst>
                                    <p:cond delay="0"/>
                                  </p:stCondLst>
                                  <p:childTnLst>
                                    <p:set>
                                      <p:cBhvr>
                                        <p:cTn id="32" dur="1" fill="hold">
                                          <p:stCondLst>
                                            <p:cond delay="0"/>
                                          </p:stCondLst>
                                        </p:cTn>
                                        <p:tgtEl>
                                          <p:spTgt spid="16"/>
                                        </p:tgtEl>
                                        <p:attrNameLst>
                                          <p:attrName>style.visibility</p:attrName>
                                        </p:attrNameLst>
                                      </p:cBhvr>
                                      <p:to>
                                        <p:strVal val="hidden"/>
                                      </p:to>
                                    </p:set>
                                  </p:childTnLst>
                                </p:cTn>
                              </p:par>
                              <p:par>
                                <p:cTn id="33" presetID="1" presetClass="entr" presetSubtype="0" fill="hold" grpId="0" nodeType="withEffect">
                                  <p:stCondLst>
                                    <p:cond delay="0"/>
                                  </p:stCondLst>
                                  <p:childTnLst>
                                    <p:set>
                                      <p:cBhvr>
                                        <p:cTn id="34" dur="1" fill="hold">
                                          <p:stCondLst>
                                            <p:cond delay="0"/>
                                          </p:stCondLst>
                                        </p:cTn>
                                        <p:tgtEl>
                                          <p:spTgt spid="18"/>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20"/>
                                        </p:tgtEl>
                                        <p:attrNameLst>
                                          <p:attrName>style.visibility</p:attrName>
                                        </p:attrNameLst>
                                      </p:cBhvr>
                                      <p:to>
                                        <p:strVal val="visible"/>
                                      </p:to>
                                    </p:set>
                                  </p:childTnLst>
                                </p:cTn>
                              </p:par>
                              <p:par>
                                <p:cTn id="39" presetID="1" presetClass="exit" presetSubtype="0" fill="hold" grpId="1" nodeType="withEffect">
                                  <p:stCondLst>
                                    <p:cond delay="0"/>
                                  </p:stCondLst>
                                  <p:childTnLst>
                                    <p:set>
                                      <p:cBhvr>
                                        <p:cTn id="40" dur="1" fill="hold">
                                          <p:stCondLst>
                                            <p:cond delay="0"/>
                                          </p:stCondLst>
                                        </p:cTn>
                                        <p:tgtEl>
                                          <p:spTgt spid="18"/>
                                        </p:tgtEl>
                                        <p:attrNameLst>
                                          <p:attrName>style.visibility</p:attrName>
                                        </p:attrNameLst>
                                      </p:cBhvr>
                                      <p:to>
                                        <p:strVal val="hidden"/>
                                      </p:to>
                                    </p:set>
                                  </p:childTnLst>
                                </p:cTn>
                              </p:par>
                              <p:par>
                                <p:cTn id="41" presetID="1" presetClass="entr" presetSubtype="0" fill="hold" grpId="0" nodeType="withEffect">
                                  <p:stCondLst>
                                    <p:cond delay="0"/>
                                  </p:stCondLst>
                                  <p:childTnLst>
                                    <p:set>
                                      <p:cBhvr>
                                        <p:cTn id="42" dur="1" fill="hold">
                                          <p:stCondLst>
                                            <p:cond delay="0"/>
                                          </p:stCondLst>
                                        </p:cTn>
                                        <p:tgtEl>
                                          <p:spTgt spid="21"/>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nodeType="clickEffect">
                                  <p:stCondLst>
                                    <p:cond delay="0"/>
                                  </p:stCondLst>
                                  <p:childTnLst>
                                    <p:set>
                                      <p:cBhvr>
                                        <p:cTn id="46" dur="1" fill="hold">
                                          <p:stCondLst>
                                            <p:cond delay="0"/>
                                          </p:stCondLst>
                                        </p:cTn>
                                        <p:tgtEl>
                                          <p:spTgt spid="22"/>
                                        </p:tgtEl>
                                        <p:attrNameLst>
                                          <p:attrName>style.visibility</p:attrName>
                                        </p:attrNameLst>
                                      </p:cBhvr>
                                      <p:to>
                                        <p:strVal val="visible"/>
                                      </p:to>
                                    </p:set>
                                  </p:childTnLst>
                                </p:cTn>
                              </p:par>
                              <p:par>
                                <p:cTn id="47" presetID="1" presetClass="exit" presetSubtype="0" fill="hold" grpId="1" nodeType="withEffect">
                                  <p:stCondLst>
                                    <p:cond delay="0"/>
                                  </p:stCondLst>
                                  <p:childTnLst>
                                    <p:set>
                                      <p:cBhvr>
                                        <p:cTn id="48" dur="1" fill="hold">
                                          <p:stCondLst>
                                            <p:cond delay="0"/>
                                          </p:stCondLst>
                                        </p:cTn>
                                        <p:tgtEl>
                                          <p:spTgt spid="21"/>
                                        </p:tgtEl>
                                        <p:attrNameLst>
                                          <p:attrName>style.visibility</p:attrName>
                                        </p:attrNameLst>
                                      </p:cBhvr>
                                      <p:to>
                                        <p:strVal val="hidden"/>
                                      </p:to>
                                    </p:set>
                                  </p:childTnLst>
                                </p:cTn>
                              </p:par>
                              <p:par>
                                <p:cTn id="49" presetID="1" presetClass="entr" presetSubtype="0" fill="hold" grpId="0" nodeType="withEffect">
                                  <p:stCondLst>
                                    <p:cond delay="0"/>
                                  </p:stCondLst>
                                  <p:childTnLst>
                                    <p:set>
                                      <p:cBhvr>
                                        <p:cTn id="50" dur="1" fill="hold">
                                          <p:stCondLst>
                                            <p:cond delay="0"/>
                                          </p:stCondLst>
                                        </p:cTn>
                                        <p:tgtEl>
                                          <p:spTgt spid="23"/>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nodeType="clickEffect">
                                  <p:stCondLst>
                                    <p:cond delay="0"/>
                                  </p:stCondLst>
                                  <p:childTnLst>
                                    <p:set>
                                      <p:cBhvr>
                                        <p:cTn id="54" dur="1" fill="hold">
                                          <p:stCondLst>
                                            <p:cond delay="0"/>
                                          </p:stCondLst>
                                        </p:cTn>
                                        <p:tgtEl>
                                          <p:spTgt spid="24"/>
                                        </p:tgtEl>
                                        <p:attrNameLst>
                                          <p:attrName>style.visibility</p:attrName>
                                        </p:attrNameLst>
                                      </p:cBhvr>
                                      <p:to>
                                        <p:strVal val="visible"/>
                                      </p:to>
                                    </p:set>
                                  </p:childTnLst>
                                </p:cTn>
                              </p:par>
                              <p:par>
                                <p:cTn id="55" presetID="1" presetClass="exit" presetSubtype="0" fill="hold" grpId="1" nodeType="withEffect">
                                  <p:stCondLst>
                                    <p:cond delay="0"/>
                                  </p:stCondLst>
                                  <p:childTnLst>
                                    <p:set>
                                      <p:cBhvr>
                                        <p:cTn id="56" dur="1" fill="hold">
                                          <p:stCondLst>
                                            <p:cond delay="0"/>
                                          </p:stCondLst>
                                        </p:cTn>
                                        <p:tgtEl>
                                          <p:spTgt spid="23"/>
                                        </p:tgtEl>
                                        <p:attrNameLst>
                                          <p:attrName>style.visibility</p:attrName>
                                        </p:attrNameLst>
                                      </p:cBhvr>
                                      <p:to>
                                        <p:strVal val="hidden"/>
                                      </p:to>
                                    </p:set>
                                  </p:childTnLst>
                                </p:cTn>
                              </p:par>
                              <p:par>
                                <p:cTn id="57" presetID="1" presetClass="entr" presetSubtype="0" fill="hold" grpId="0" nodeType="withEffect">
                                  <p:stCondLst>
                                    <p:cond delay="0"/>
                                  </p:stCondLst>
                                  <p:childTnLst>
                                    <p:set>
                                      <p:cBhvr>
                                        <p:cTn id="58" dur="1" fill="hold">
                                          <p:stCondLst>
                                            <p:cond delay="0"/>
                                          </p:stCondLst>
                                        </p:cTn>
                                        <p:tgtEl>
                                          <p:spTgt spid="25"/>
                                        </p:tgtEl>
                                        <p:attrNameLst>
                                          <p:attrName>style.visibility</p:attrName>
                                        </p:attrNameLst>
                                      </p:cBhvr>
                                      <p:to>
                                        <p:strVal val="visible"/>
                                      </p:to>
                                    </p:set>
                                  </p:childTnLst>
                                </p:cTn>
                              </p:par>
                            </p:childTnLst>
                          </p:cTn>
                        </p:par>
                      </p:childTnLst>
                    </p:cTn>
                  </p:par>
                  <p:par>
                    <p:cTn id="59" fill="hold">
                      <p:stCondLst>
                        <p:cond delay="indefinite"/>
                      </p:stCondLst>
                      <p:childTnLst>
                        <p:par>
                          <p:cTn id="60" fill="hold">
                            <p:stCondLst>
                              <p:cond delay="0"/>
                            </p:stCondLst>
                            <p:childTnLst>
                              <p:par>
                                <p:cTn id="61" presetID="1" presetClass="entr" presetSubtype="0" fill="hold" nodeType="clickEffect">
                                  <p:stCondLst>
                                    <p:cond delay="0"/>
                                  </p:stCondLst>
                                  <p:childTnLst>
                                    <p:set>
                                      <p:cBhvr>
                                        <p:cTn id="62" dur="1" fill="hold">
                                          <p:stCondLst>
                                            <p:cond delay="0"/>
                                          </p:stCondLst>
                                        </p:cTn>
                                        <p:tgtEl>
                                          <p:spTgt spid="2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2" grpId="0"/>
      <p:bldP spid="15" grpId="0"/>
      <p:bldP spid="16" grpId="0"/>
      <p:bldP spid="16" grpId="1"/>
      <p:bldP spid="18" grpId="0"/>
      <p:bldP spid="18" grpId="1"/>
      <p:bldP spid="21" grpId="0"/>
      <p:bldP spid="21" grpId="1"/>
      <p:bldP spid="23" grpId="0"/>
      <p:bldP spid="23" grpId="1"/>
      <p:bldP spid="25"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Título"/>
          <p:cNvSpPr>
            <a:spLocks noGrp="1"/>
          </p:cNvSpPr>
          <p:nvPr>
            <p:ph type="title"/>
          </p:nvPr>
        </p:nvSpPr>
        <p:spPr>
          <a:xfrm>
            <a:off x="1738282" y="844801"/>
            <a:ext cx="8429684" cy="1143000"/>
          </a:xfrm>
        </p:spPr>
        <p:txBody>
          <a:bodyPr>
            <a:noAutofit/>
          </a:bodyPr>
          <a:lstStyle/>
          <a:p>
            <a:pPr algn="ctr"/>
            <a:r>
              <a:rPr lang="es-CL" sz="3600" dirty="0"/>
              <a:t>Centros de referencia: </a:t>
            </a:r>
          </a:p>
        </p:txBody>
      </p:sp>
      <p:pic>
        <p:nvPicPr>
          <p:cNvPr id="4" name="48 Marcador de contenido" descr="Captura de pantalla 2018-11-06 22.44.14.png"/>
          <p:cNvPicPr>
            <a:picLocks noGrp="1" noChangeAspect="1"/>
          </p:cNvPicPr>
          <p:nvPr>
            <p:ph idx="1"/>
          </p:nvPr>
        </p:nvPicPr>
        <p:blipFill>
          <a:blip r:embed="rId2"/>
          <a:srcRect t="25675" r="25152" b="17502"/>
          <a:stretch>
            <a:fillRect/>
          </a:stretch>
        </p:blipFill>
        <p:spPr>
          <a:xfrm>
            <a:off x="1981200" y="1987801"/>
            <a:ext cx="8229600" cy="3512637"/>
          </a:xfrm>
        </p:spPr>
      </p:pic>
      <p:sp>
        <p:nvSpPr>
          <p:cNvPr id="5" name="4 CuadroTexto"/>
          <p:cNvSpPr txBox="1"/>
          <p:nvPr/>
        </p:nvSpPr>
        <p:spPr>
          <a:xfrm>
            <a:off x="4952992" y="2643183"/>
            <a:ext cx="5214974" cy="646331"/>
          </a:xfrm>
          <a:prstGeom prst="rect">
            <a:avLst/>
          </a:prstGeom>
          <a:solidFill>
            <a:schemeClr val="bg1"/>
          </a:solidFill>
        </p:spPr>
        <p:txBody>
          <a:bodyPr wrap="square" rtlCol="0">
            <a:spAutoFit/>
          </a:bodyPr>
          <a:lstStyle/>
          <a:p>
            <a:pPr algn="ctr"/>
            <a:r>
              <a:rPr lang="es-CL" dirty="0"/>
              <a:t>Cálculos de KG se obtienen del registro de carga del buque</a:t>
            </a:r>
          </a:p>
        </p:txBody>
      </p:sp>
      <p:sp>
        <p:nvSpPr>
          <p:cNvPr id="2" name="Marcador de fecha 1">
            <a:extLst>
              <a:ext uri="{FF2B5EF4-FFF2-40B4-BE49-F238E27FC236}">
                <a16:creationId xmlns:a16="http://schemas.microsoft.com/office/drawing/2014/main" id="{572C1493-025D-D23C-4939-B99D864E9B9E}"/>
              </a:ext>
            </a:extLst>
          </p:cNvPr>
          <p:cNvSpPr>
            <a:spLocks noGrp="1"/>
          </p:cNvSpPr>
          <p:nvPr>
            <p:ph type="dt" sz="half" idx="10"/>
          </p:nvPr>
        </p:nvSpPr>
        <p:spPr/>
        <p:txBody>
          <a:bodyPr/>
          <a:lstStyle/>
          <a:p>
            <a:fld id="{7131D3F5-9526-4C25-BC38-991861F61702}" type="datetime1">
              <a:rPr lang="es-CL" smtClean="0"/>
              <a:t>08-02-2026</a:t>
            </a:fld>
            <a:endParaRPr lang="es-CL" dirty="0"/>
          </a:p>
        </p:txBody>
      </p:sp>
      <p:sp>
        <p:nvSpPr>
          <p:cNvPr id="6" name="Marcador de pie de página 5">
            <a:extLst>
              <a:ext uri="{FF2B5EF4-FFF2-40B4-BE49-F238E27FC236}">
                <a16:creationId xmlns:a16="http://schemas.microsoft.com/office/drawing/2014/main" id="{F37196FB-8183-2995-3519-5DE22A5CDF1A}"/>
              </a:ext>
            </a:extLst>
          </p:cNvPr>
          <p:cNvSpPr>
            <a:spLocks noGrp="1"/>
          </p:cNvSpPr>
          <p:nvPr>
            <p:ph type="ftr" sz="quarter" idx="11"/>
          </p:nvPr>
        </p:nvSpPr>
        <p:spPr/>
        <p:txBody>
          <a:bodyPr/>
          <a:lstStyle/>
          <a:p>
            <a:r>
              <a:rPr lang="es-CL"/>
              <a:t>Fundamentos de Estabildad UT 1</a:t>
            </a:r>
            <a:endParaRPr lang="es-CL" dirty="0"/>
          </a:p>
        </p:txBody>
      </p:sp>
      <p:sp>
        <p:nvSpPr>
          <p:cNvPr id="7" name="Marcador de número de diapositiva 6">
            <a:extLst>
              <a:ext uri="{FF2B5EF4-FFF2-40B4-BE49-F238E27FC236}">
                <a16:creationId xmlns:a16="http://schemas.microsoft.com/office/drawing/2014/main" id="{31D88200-00CB-4BC6-CFB7-7F4A47A55589}"/>
              </a:ext>
            </a:extLst>
          </p:cNvPr>
          <p:cNvSpPr>
            <a:spLocks noGrp="1"/>
          </p:cNvSpPr>
          <p:nvPr>
            <p:ph type="sldNum" sz="quarter" idx="12"/>
          </p:nvPr>
        </p:nvSpPr>
        <p:spPr/>
        <p:txBody>
          <a:bodyPr/>
          <a:lstStyle/>
          <a:p>
            <a:fld id="{045796BA-5B92-4B9C-A900-39C65348EF58}" type="slidenum">
              <a:rPr lang="es-CL" smtClean="0"/>
              <a:t>24</a:t>
            </a:fld>
            <a:endParaRPr lang="es-CL"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Título"/>
          <p:cNvSpPr>
            <a:spLocks noGrp="1"/>
          </p:cNvSpPr>
          <p:nvPr>
            <p:ph type="title"/>
          </p:nvPr>
        </p:nvSpPr>
        <p:spPr/>
        <p:txBody>
          <a:bodyPr>
            <a:normAutofit/>
          </a:bodyPr>
          <a:lstStyle/>
          <a:p>
            <a:r>
              <a:rPr lang="es-CL" dirty="0"/>
              <a:t>Cálculo de los Centros</a:t>
            </a:r>
          </a:p>
        </p:txBody>
      </p:sp>
      <p:sp>
        <p:nvSpPr>
          <p:cNvPr id="6" name="5 CuadroTexto"/>
          <p:cNvSpPr txBox="1"/>
          <p:nvPr/>
        </p:nvSpPr>
        <p:spPr>
          <a:xfrm>
            <a:off x="2024034" y="1500175"/>
            <a:ext cx="8143932" cy="646331"/>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s-CL" dirty="0"/>
              <a:t>Peso del buque x distancia a CG = Suma de pesos individuales por las distancias a sus respectivos CG </a:t>
            </a:r>
          </a:p>
        </p:txBody>
      </p:sp>
      <p:graphicFrame>
        <p:nvGraphicFramePr>
          <p:cNvPr id="47107" name="Object 3"/>
          <p:cNvGraphicFramePr>
            <a:graphicFrameLocks noChangeAspect="1"/>
          </p:cNvGraphicFramePr>
          <p:nvPr/>
        </p:nvGraphicFramePr>
        <p:xfrm>
          <a:off x="2602061" y="2668588"/>
          <a:ext cx="2773215" cy="1403354"/>
        </p:xfrm>
        <a:graphic>
          <a:graphicData uri="http://schemas.openxmlformats.org/presentationml/2006/ole">
            <mc:AlternateContent xmlns:mc="http://schemas.openxmlformats.org/markup-compatibility/2006">
              <mc:Choice xmlns:v="urn:schemas-microsoft-com:vml" Requires="v">
                <p:oleObj name="Ecuación" r:id="rId2" imgW="1663560" imgH="787320" progId="Equation.3">
                  <p:embed/>
                </p:oleObj>
              </mc:Choice>
              <mc:Fallback>
                <p:oleObj name="Ecuación" r:id="rId2" imgW="1663560" imgH="787320" progId="Equation.3">
                  <p:embed/>
                  <p:pic>
                    <p:nvPicPr>
                      <p:cNvPr id="47107" name="Object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02061" y="2668588"/>
                        <a:ext cx="2773215" cy="1403354"/>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8" name="7 Rectángulo redondeado"/>
          <p:cNvSpPr/>
          <p:nvPr/>
        </p:nvSpPr>
        <p:spPr>
          <a:xfrm>
            <a:off x="2381224" y="2571744"/>
            <a:ext cx="3286148" cy="1571636"/>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graphicFrame>
        <p:nvGraphicFramePr>
          <p:cNvPr id="10" name="9 Tabla"/>
          <p:cNvGraphicFramePr>
            <a:graphicFrameLocks noGrp="1"/>
          </p:cNvGraphicFramePr>
          <p:nvPr/>
        </p:nvGraphicFramePr>
        <p:xfrm>
          <a:off x="5953124" y="2500307"/>
          <a:ext cx="4286280" cy="2503685"/>
        </p:xfrm>
        <a:graphic>
          <a:graphicData uri="http://schemas.openxmlformats.org/drawingml/2006/table">
            <a:tbl>
              <a:tblPr firstRow="1" bandRow="1">
                <a:tableStyleId>{69CF1AB2-1976-4502-BF36-3FF5EA218861}</a:tableStyleId>
              </a:tblPr>
              <a:tblGrid>
                <a:gridCol w="745481">
                  <a:extLst>
                    <a:ext uri="{9D8B030D-6E8A-4147-A177-3AD203B41FA5}">
                      <a16:colId xmlns:a16="http://schemas.microsoft.com/office/drawing/2014/main" val="20000"/>
                    </a:ext>
                  </a:extLst>
                </a:gridCol>
                <a:gridCol w="3540799">
                  <a:extLst>
                    <a:ext uri="{9D8B030D-6E8A-4147-A177-3AD203B41FA5}">
                      <a16:colId xmlns:a16="http://schemas.microsoft.com/office/drawing/2014/main" val="20001"/>
                    </a:ext>
                  </a:extLst>
                </a:gridCol>
              </a:tblGrid>
              <a:tr h="387806">
                <a:tc>
                  <a:txBody>
                    <a:bodyPr/>
                    <a:lstStyle/>
                    <a:p>
                      <a:pPr algn="ctr"/>
                      <a:r>
                        <a:rPr lang="es-CL" sz="1600" b="0" dirty="0" err="1"/>
                        <a:t>w</a:t>
                      </a:r>
                      <a:r>
                        <a:rPr lang="es-CL" sz="1600" b="0" baseline="-25000" dirty="0" err="1"/>
                        <a:t>i</a:t>
                      </a:r>
                      <a:endParaRPr lang="es-CL" sz="1600" b="0" baseline="-25000" dirty="0">
                        <a:solidFill>
                          <a:schemeClr val="tx1"/>
                        </a:solidFill>
                      </a:endParaRPr>
                    </a:p>
                  </a:txBody>
                  <a:tcPr/>
                </a:tc>
                <a:tc>
                  <a:txBody>
                    <a:bodyPr/>
                    <a:lstStyle/>
                    <a:p>
                      <a:pPr marL="0" algn="l" rtl="0" eaLnBrk="1" latinLnBrk="0" hangingPunct="1"/>
                      <a:r>
                        <a:rPr kumimoji="0" lang="es-CL" sz="1600" b="0" kern="1200" dirty="0"/>
                        <a:t>Peso de cada carga individual</a:t>
                      </a:r>
                      <a:endParaRPr kumimoji="0" lang="es-CL" sz="1600" b="0" kern="1200" dirty="0">
                        <a:solidFill>
                          <a:schemeClr val="dk1"/>
                        </a:solidFill>
                        <a:latin typeface="+mn-lt"/>
                        <a:ea typeface="+mn-ea"/>
                        <a:cs typeface="+mn-cs"/>
                      </a:endParaRPr>
                    </a:p>
                  </a:txBody>
                  <a:tcPr/>
                </a:tc>
                <a:extLst>
                  <a:ext uri="{0D108BD9-81ED-4DB2-BD59-A6C34878D82A}">
                    <a16:rowId xmlns:a16="http://schemas.microsoft.com/office/drawing/2014/main" val="10000"/>
                  </a:ext>
                </a:extLst>
              </a:tr>
              <a:tr h="605615">
                <a:tc>
                  <a:txBody>
                    <a:bodyPr/>
                    <a:lstStyle/>
                    <a:p>
                      <a:pPr algn="ctr"/>
                      <a:r>
                        <a:rPr lang="es-CL" sz="1600" dirty="0" err="1"/>
                        <a:t>kg</a:t>
                      </a:r>
                      <a:r>
                        <a:rPr lang="es-CL" sz="1600" baseline="-25000" dirty="0" err="1"/>
                        <a:t>i</a:t>
                      </a:r>
                      <a:endParaRPr lang="es-CL" sz="1600" baseline="-25000" dirty="0"/>
                    </a:p>
                  </a:txBody>
                  <a:tcPr/>
                </a:tc>
                <a:tc>
                  <a:txBody>
                    <a:bodyPr/>
                    <a:lstStyle/>
                    <a:p>
                      <a:r>
                        <a:rPr lang="es-CL" sz="1600" dirty="0"/>
                        <a:t>Posición vertical del cg medido desde la quilla</a:t>
                      </a:r>
                    </a:p>
                  </a:txBody>
                  <a:tcPr/>
                </a:tc>
                <a:extLst>
                  <a:ext uri="{0D108BD9-81ED-4DB2-BD59-A6C34878D82A}">
                    <a16:rowId xmlns:a16="http://schemas.microsoft.com/office/drawing/2014/main" val="10001"/>
                  </a:ext>
                </a:extLst>
              </a:tr>
              <a:tr h="649653">
                <a:tc>
                  <a:txBody>
                    <a:bodyPr/>
                    <a:lstStyle/>
                    <a:p>
                      <a:pPr algn="ctr"/>
                      <a:r>
                        <a:rPr lang="es-CL" sz="1600" dirty="0" err="1"/>
                        <a:t>tcg</a:t>
                      </a:r>
                      <a:endParaRPr lang="es-CL" sz="1600" dirty="0"/>
                    </a:p>
                  </a:txBody>
                  <a:tcPr/>
                </a:tc>
                <a:tc>
                  <a:txBody>
                    <a:bodyPr/>
                    <a:lstStyle/>
                    <a:p>
                      <a:r>
                        <a:rPr lang="es-CL" sz="1600" dirty="0"/>
                        <a:t>Posición transversal del cg medido desde la línea de crujía</a:t>
                      </a:r>
                    </a:p>
                  </a:txBody>
                  <a:tcPr/>
                </a:tc>
                <a:extLst>
                  <a:ext uri="{0D108BD9-81ED-4DB2-BD59-A6C34878D82A}">
                    <a16:rowId xmlns:a16="http://schemas.microsoft.com/office/drawing/2014/main" val="10002"/>
                  </a:ext>
                </a:extLst>
              </a:tr>
              <a:tr h="860611">
                <a:tc>
                  <a:txBody>
                    <a:bodyPr/>
                    <a:lstStyle/>
                    <a:p>
                      <a:pPr algn="ctr"/>
                      <a:r>
                        <a:rPr lang="es-CL" sz="1600" dirty="0" err="1"/>
                        <a:t>lcg</a:t>
                      </a:r>
                      <a:endParaRPr lang="es-CL" sz="16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CL" sz="1600" dirty="0"/>
                        <a:t>Posición longitudinal</a:t>
                      </a:r>
                      <a:r>
                        <a:rPr lang="es-CL" sz="1600" baseline="0" dirty="0"/>
                        <a:t> </a:t>
                      </a:r>
                      <a:r>
                        <a:rPr lang="es-CL" sz="1600" dirty="0"/>
                        <a:t>del cg medido desde la línea de referencia</a:t>
                      </a:r>
                    </a:p>
                  </a:txBody>
                  <a:tcPr/>
                </a:tc>
                <a:extLst>
                  <a:ext uri="{0D108BD9-81ED-4DB2-BD59-A6C34878D82A}">
                    <a16:rowId xmlns:a16="http://schemas.microsoft.com/office/drawing/2014/main" val="10003"/>
                  </a:ext>
                </a:extLst>
              </a:tr>
            </a:tbl>
          </a:graphicData>
        </a:graphic>
      </p:graphicFrame>
      <p:sp>
        <p:nvSpPr>
          <p:cNvPr id="2" name="Marcador de fecha 1">
            <a:extLst>
              <a:ext uri="{FF2B5EF4-FFF2-40B4-BE49-F238E27FC236}">
                <a16:creationId xmlns:a16="http://schemas.microsoft.com/office/drawing/2014/main" id="{6123B27D-8A88-D590-8DB1-F99555D139F0}"/>
              </a:ext>
            </a:extLst>
          </p:cNvPr>
          <p:cNvSpPr>
            <a:spLocks noGrp="1"/>
          </p:cNvSpPr>
          <p:nvPr>
            <p:ph type="dt" sz="half" idx="10"/>
          </p:nvPr>
        </p:nvSpPr>
        <p:spPr/>
        <p:txBody>
          <a:bodyPr/>
          <a:lstStyle/>
          <a:p>
            <a:fld id="{E5DB60BE-BB88-4381-B443-79F0BF3D5195}" type="datetime1">
              <a:rPr lang="es-CL" smtClean="0"/>
              <a:t>08-02-2026</a:t>
            </a:fld>
            <a:endParaRPr lang="es-CL" dirty="0"/>
          </a:p>
        </p:txBody>
      </p:sp>
      <p:sp>
        <p:nvSpPr>
          <p:cNvPr id="4" name="Marcador de pie de página 3">
            <a:extLst>
              <a:ext uri="{FF2B5EF4-FFF2-40B4-BE49-F238E27FC236}">
                <a16:creationId xmlns:a16="http://schemas.microsoft.com/office/drawing/2014/main" id="{6AF739FB-47F0-33A5-0983-49EC4BADEFCA}"/>
              </a:ext>
            </a:extLst>
          </p:cNvPr>
          <p:cNvSpPr>
            <a:spLocks noGrp="1"/>
          </p:cNvSpPr>
          <p:nvPr>
            <p:ph type="ftr" sz="quarter" idx="11"/>
          </p:nvPr>
        </p:nvSpPr>
        <p:spPr/>
        <p:txBody>
          <a:bodyPr/>
          <a:lstStyle/>
          <a:p>
            <a:r>
              <a:rPr lang="es-CL"/>
              <a:t>Fundamentos de Estabildad UT 1</a:t>
            </a:r>
            <a:endParaRPr lang="es-CL" dirty="0"/>
          </a:p>
        </p:txBody>
      </p:sp>
      <p:sp>
        <p:nvSpPr>
          <p:cNvPr id="5" name="Marcador de número de diapositiva 4">
            <a:extLst>
              <a:ext uri="{FF2B5EF4-FFF2-40B4-BE49-F238E27FC236}">
                <a16:creationId xmlns:a16="http://schemas.microsoft.com/office/drawing/2014/main" id="{30BE8D3E-E699-D6B2-814D-1FE8D3EDDFFE}"/>
              </a:ext>
            </a:extLst>
          </p:cNvPr>
          <p:cNvSpPr>
            <a:spLocks noGrp="1"/>
          </p:cNvSpPr>
          <p:nvPr>
            <p:ph type="sldNum" sz="quarter" idx="12"/>
          </p:nvPr>
        </p:nvSpPr>
        <p:spPr/>
        <p:txBody>
          <a:bodyPr/>
          <a:lstStyle/>
          <a:p>
            <a:fld id="{045796BA-5B92-4B9C-A900-39C65348EF58}" type="slidenum">
              <a:rPr lang="es-CL" smtClean="0"/>
              <a:t>25</a:t>
            </a:fld>
            <a:endParaRPr lang="es-CL" dirty="0"/>
          </a:p>
        </p:txBody>
      </p:sp>
    </p:spTree>
  </p:cSld>
  <p:clrMapOvr>
    <a:masterClrMapping/>
  </p:clrMapOvr>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Título"/>
          <p:cNvSpPr>
            <a:spLocks noGrp="1"/>
          </p:cNvSpPr>
          <p:nvPr>
            <p:ph type="title"/>
          </p:nvPr>
        </p:nvSpPr>
        <p:spPr/>
        <p:txBody>
          <a:bodyPr>
            <a:normAutofit/>
          </a:bodyPr>
          <a:lstStyle/>
          <a:p>
            <a:r>
              <a:rPr lang="es-CL" dirty="0"/>
              <a:t>Ejemplo: Calculo de KG</a:t>
            </a:r>
          </a:p>
        </p:txBody>
      </p:sp>
      <p:pic>
        <p:nvPicPr>
          <p:cNvPr id="10" name="3 Marcador de contenido" descr="Captura de pantalla 2018-11-06 22.45.36.png"/>
          <p:cNvPicPr>
            <a:picLocks noGrp="1" noChangeAspect="1"/>
          </p:cNvPicPr>
          <p:nvPr>
            <p:ph sz="quarter" idx="2"/>
          </p:nvPr>
        </p:nvPicPr>
        <p:blipFill>
          <a:blip r:embed="rId2"/>
          <a:srcRect l="18053" t="17783" r="32252" b="34865"/>
          <a:stretch>
            <a:fillRect/>
          </a:stretch>
        </p:blipFill>
        <p:spPr>
          <a:xfrm>
            <a:off x="1881158" y="1500175"/>
            <a:ext cx="4040188" cy="2164401"/>
          </a:xfrm>
        </p:spPr>
      </p:pic>
      <p:sp>
        <p:nvSpPr>
          <p:cNvPr id="11" name="10 CuadroTexto"/>
          <p:cNvSpPr txBox="1"/>
          <p:nvPr/>
        </p:nvSpPr>
        <p:spPr>
          <a:xfrm>
            <a:off x="5095868" y="1957831"/>
            <a:ext cx="1214446" cy="430887"/>
          </a:xfrm>
          <a:prstGeom prst="rect">
            <a:avLst/>
          </a:prstGeom>
          <a:solidFill>
            <a:schemeClr val="bg1"/>
          </a:solidFill>
        </p:spPr>
        <p:txBody>
          <a:bodyPr wrap="square" rtlCol="0">
            <a:spAutoFit/>
          </a:bodyPr>
          <a:lstStyle/>
          <a:p>
            <a:r>
              <a:rPr lang="es-CL" sz="1100" dirty="0">
                <a:solidFill>
                  <a:srgbClr val="FF0000"/>
                </a:solidFill>
              </a:rPr>
              <a:t>Necesitamos calcular estos</a:t>
            </a:r>
          </a:p>
        </p:txBody>
      </p:sp>
      <p:graphicFrame>
        <p:nvGraphicFramePr>
          <p:cNvPr id="13" name="12 Tabla"/>
          <p:cNvGraphicFramePr>
            <a:graphicFrameLocks noGrp="1"/>
          </p:cNvGraphicFramePr>
          <p:nvPr/>
        </p:nvGraphicFramePr>
        <p:xfrm>
          <a:off x="2166912" y="3786190"/>
          <a:ext cx="7358113" cy="2560320"/>
        </p:xfrm>
        <a:graphic>
          <a:graphicData uri="http://schemas.openxmlformats.org/drawingml/2006/table">
            <a:tbl>
              <a:tblPr firstRow="1" bandRow="1">
                <a:tableStyleId>{3B4B98B0-60AC-42C2-AFA5-B58CD77FA1E5}</a:tableStyleId>
              </a:tblPr>
              <a:tblGrid>
                <a:gridCol w="1714511">
                  <a:extLst>
                    <a:ext uri="{9D8B030D-6E8A-4147-A177-3AD203B41FA5}">
                      <a16:colId xmlns:a16="http://schemas.microsoft.com/office/drawing/2014/main" val="20000"/>
                    </a:ext>
                  </a:extLst>
                </a:gridCol>
                <a:gridCol w="1964545">
                  <a:extLst>
                    <a:ext uri="{9D8B030D-6E8A-4147-A177-3AD203B41FA5}">
                      <a16:colId xmlns:a16="http://schemas.microsoft.com/office/drawing/2014/main" val="20001"/>
                    </a:ext>
                  </a:extLst>
                </a:gridCol>
                <a:gridCol w="1678793">
                  <a:extLst>
                    <a:ext uri="{9D8B030D-6E8A-4147-A177-3AD203B41FA5}">
                      <a16:colId xmlns:a16="http://schemas.microsoft.com/office/drawing/2014/main" val="20002"/>
                    </a:ext>
                  </a:extLst>
                </a:gridCol>
                <a:gridCol w="2000264">
                  <a:extLst>
                    <a:ext uri="{9D8B030D-6E8A-4147-A177-3AD203B41FA5}">
                      <a16:colId xmlns:a16="http://schemas.microsoft.com/office/drawing/2014/main" val="20003"/>
                    </a:ext>
                  </a:extLst>
                </a:gridCol>
              </a:tblGrid>
              <a:tr h="280080">
                <a:tc>
                  <a:txBody>
                    <a:bodyPr/>
                    <a:lstStyle/>
                    <a:p>
                      <a:pPr algn="ctr"/>
                      <a:endParaRPr lang="es-CL" b="0" dirty="0"/>
                    </a:p>
                  </a:txBody>
                  <a:tcPr/>
                </a:tc>
                <a:tc>
                  <a:txBody>
                    <a:bodyPr/>
                    <a:lstStyle/>
                    <a:p>
                      <a:pPr algn="ctr"/>
                      <a:r>
                        <a:rPr lang="es-CL" b="0" dirty="0" err="1"/>
                        <a:t>w</a:t>
                      </a:r>
                      <a:r>
                        <a:rPr lang="es-CL" b="0" baseline="-25000" dirty="0" err="1"/>
                        <a:t>i</a:t>
                      </a:r>
                      <a:endParaRPr lang="es-CL" b="0" baseline="-25000" dirty="0"/>
                    </a:p>
                  </a:txBody>
                  <a:tcPr/>
                </a:tc>
                <a:tc>
                  <a:txBody>
                    <a:bodyPr/>
                    <a:lstStyle/>
                    <a:p>
                      <a:pPr algn="ctr"/>
                      <a:r>
                        <a:rPr lang="es-CL" b="0" dirty="0" err="1"/>
                        <a:t>kg</a:t>
                      </a:r>
                      <a:r>
                        <a:rPr lang="es-CL" b="0" baseline="-25000" dirty="0" err="1"/>
                        <a:t>i</a:t>
                      </a:r>
                      <a:endParaRPr lang="es-CL" b="0" baseline="-25000" dirty="0"/>
                    </a:p>
                  </a:txBody>
                  <a:tcPr/>
                </a:tc>
                <a:tc>
                  <a:txBody>
                    <a:bodyPr/>
                    <a:lstStyle/>
                    <a:p>
                      <a:pPr algn="ctr"/>
                      <a:r>
                        <a:rPr lang="es-CL" b="0" dirty="0" err="1"/>
                        <a:t>Wi</a:t>
                      </a:r>
                      <a:r>
                        <a:rPr lang="es-CL" b="0" dirty="0"/>
                        <a:t> x </a:t>
                      </a:r>
                      <a:r>
                        <a:rPr lang="es-CL" b="0" dirty="0" err="1"/>
                        <a:t>kg</a:t>
                      </a:r>
                      <a:r>
                        <a:rPr lang="es-CL" b="0" baseline="-25000" dirty="0" err="1"/>
                        <a:t>i</a:t>
                      </a:r>
                      <a:endParaRPr lang="es-CL" b="0" baseline="-25000" dirty="0"/>
                    </a:p>
                  </a:txBody>
                  <a:tcPr/>
                </a:tc>
                <a:extLst>
                  <a:ext uri="{0D108BD9-81ED-4DB2-BD59-A6C34878D82A}">
                    <a16:rowId xmlns:a16="http://schemas.microsoft.com/office/drawing/2014/main" val="10000"/>
                  </a:ext>
                </a:extLst>
              </a:tr>
              <a:tr h="280080">
                <a:tc>
                  <a:txBody>
                    <a:bodyPr/>
                    <a:lstStyle/>
                    <a:p>
                      <a:r>
                        <a:rPr lang="es-CL" b="1" dirty="0" err="1"/>
                        <a:t>Item</a:t>
                      </a:r>
                      <a:endParaRPr lang="es-CL" b="1" dirty="0"/>
                    </a:p>
                  </a:txBody>
                  <a:tcPr/>
                </a:tc>
                <a:tc>
                  <a:txBody>
                    <a:bodyPr/>
                    <a:lstStyle/>
                    <a:p>
                      <a:pPr algn="r"/>
                      <a:r>
                        <a:rPr lang="es-CL" b="1" dirty="0"/>
                        <a:t>Peso (T)</a:t>
                      </a:r>
                    </a:p>
                  </a:txBody>
                  <a:tcPr/>
                </a:tc>
                <a:tc>
                  <a:txBody>
                    <a:bodyPr/>
                    <a:lstStyle/>
                    <a:p>
                      <a:pPr algn="r"/>
                      <a:r>
                        <a:rPr lang="es-CL" b="1" dirty="0"/>
                        <a:t>Kg (m)</a:t>
                      </a:r>
                    </a:p>
                  </a:txBody>
                  <a:tcPr/>
                </a:tc>
                <a:tc>
                  <a:txBody>
                    <a:bodyPr/>
                    <a:lstStyle/>
                    <a:p>
                      <a:pPr algn="r"/>
                      <a:r>
                        <a:rPr lang="es-CL" b="1" dirty="0"/>
                        <a:t>Momento (T-m)</a:t>
                      </a:r>
                    </a:p>
                  </a:txBody>
                  <a:tcPr/>
                </a:tc>
                <a:extLst>
                  <a:ext uri="{0D108BD9-81ED-4DB2-BD59-A6C34878D82A}">
                    <a16:rowId xmlns:a16="http://schemas.microsoft.com/office/drawing/2014/main" val="10001"/>
                  </a:ext>
                </a:extLst>
              </a:tr>
              <a:tr h="280080">
                <a:tc>
                  <a:txBody>
                    <a:bodyPr/>
                    <a:lstStyle/>
                    <a:p>
                      <a:r>
                        <a:rPr lang="es-CL" dirty="0">
                          <a:latin typeface="Symbol" pitchFamily="18" charset="2"/>
                        </a:rPr>
                        <a:t>D </a:t>
                      </a:r>
                      <a:r>
                        <a:rPr lang="es-CL" dirty="0">
                          <a:latin typeface="+mn-lt"/>
                        </a:rPr>
                        <a:t>Liviano</a:t>
                      </a:r>
                      <a:endParaRPr lang="es-CL" dirty="0">
                        <a:latin typeface="Symbol" pitchFamily="18" charset="2"/>
                      </a:endParaRPr>
                    </a:p>
                  </a:txBody>
                  <a:tcPr/>
                </a:tc>
                <a:tc>
                  <a:txBody>
                    <a:bodyPr/>
                    <a:lstStyle/>
                    <a:p>
                      <a:pPr algn="r"/>
                      <a:r>
                        <a:rPr lang="es-CL" dirty="0"/>
                        <a:t>8.645</a:t>
                      </a:r>
                    </a:p>
                  </a:txBody>
                  <a:tcPr/>
                </a:tc>
                <a:tc>
                  <a:txBody>
                    <a:bodyPr/>
                    <a:lstStyle/>
                    <a:p>
                      <a:pPr algn="r"/>
                      <a:r>
                        <a:rPr lang="es-CL" dirty="0"/>
                        <a:t>10,9</a:t>
                      </a:r>
                    </a:p>
                  </a:txBody>
                  <a:tcPr/>
                </a:tc>
                <a:tc>
                  <a:txBody>
                    <a:bodyPr/>
                    <a:lstStyle/>
                    <a:p>
                      <a:pPr algn="r"/>
                      <a:r>
                        <a:rPr lang="es-CL" dirty="0"/>
                        <a:t>94.230,5</a:t>
                      </a:r>
                    </a:p>
                  </a:txBody>
                  <a:tcPr/>
                </a:tc>
                <a:extLst>
                  <a:ext uri="{0D108BD9-81ED-4DB2-BD59-A6C34878D82A}">
                    <a16:rowId xmlns:a16="http://schemas.microsoft.com/office/drawing/2014/main" val="10002"/>
                  </a:ext>
                </a:extLst>
              </a:tr>
              <a:tr h="280080">
                <a:tc>
                  <a:txBody>
                    <a:bodyPr/>
                    <a:lstStyle/>
                    <a:p>
                      <a:r>
                        <a:rPr lang="es-CL" dirty="0"/>
                        <a:t>Carga </a:t>
                      </a:r>
                    </a:p>
                  </a:txBody>
                  <a:tcPr/>
                </a:tc>
                <a:tc>
                  <a:txBody>
                    <a:bodyPr/>
                    <a:lstStyle/>
                    <a:p>
                      <a:pPr algn="r"/>
                      <a:r>
                        <a:rPr lang="es-CL" dirty="0"/>
                        <a:t>9.112</a:t>
                      </a:r>
                    </a:p>
                  </a:txBody>
                  <a:tcPr/>
                </a:tc>
                <a:tc>
                  <a:txBody>
                    <a:bodyPr/>
                    <a:lstStyle/>
                    <a:p>
                      <a:pPr algn="r"/>
                      <a:r>
                        <a:rPr lang="es-CL" dirty="0"/>
                        <a:t>9,4</a:t>
                      </a:r>
                    </a:p>
                  </a:txBody>
                  <a:tcPr/>
                </a:tc>
                <a:tc>
                  <a:txBody>
                    <a:bodyPr/>
                    <a:lstStyle/>
                    <a:p>
                      <a:pPr algn="r"/>
                      <a:r>
                        <a:rPr lang="es-CL" dirty="0"/>
                        <a:t>85.652,8</a:t>
                      </a:r>
                    </a:p>
                  </a:txBody>
                  <a:tcPr/>
                </a:tc>
                <a:extLst>
                  <a:ext uri="{0D108BD9-81ED-4DB2-BD59-A6C34878D82A}">
                    <a16:rowId xmlns:a16="http://schemas.microsoft.com/office/drawing/2014/main" val="10003"/>
                  </a:ext>
                </a:extLst>
              </a:tr>
              <a:tr h="280080">
                <a:tc>
                  <a:txBody>
                    <a:bodyPr/>
                    <a:lstStyle/>
                    <a:p>
                      <a:r>
                        <a:rPr lang="es-CL" dirty="0"/>
                        <a:t>Combustible</a:t>
                      </a:r>
                    </a:p>
                  </a:txBody>
                  <a:tcPr/>
                </a:tc>
                <a:tc>
                  <a:txBody>
                    <a:bodyPr/>
                    <a:lstStyle/>
                    <a:p>
                      <a:pPr algn="r"/>
                      <a:r>
                        <a:rPr lang="es-CL" dirty="0"/>
                        <a:t>2.298</a:t>
                      </a:r>
                    </a:p>
                  </a:txBody>
                  <a:tcPr/>
                </a:tc>
                <a:tc>
                  <a:txBody>
                    <a:bodyPr/>
                    <a:lstStyle/>
                    <a:p>
                      <a:pPr algn="r"/>
                      <a:r>
                        <a:rPr lang="es-CL" dirty="0"/>
                        <a:t>7,6</a:t>
                      </a:r>
                    </a:p>
                  </a:txBody>
                  <a:tcPr/>
                </a:tc>
                <a:tc>
                  <a:txBody>
                    <a:bodyPr/>
                    <a:lstStyle/>
                    <a:p>
                      <a:pPr algn="r"/>
                      <a:r>
                        <a:rPr lang="es-CL" dirty="0"/>
                        <a:t>17.464,8</a:t>
                      </a:r>
                    </a:p>
                  </a:txBody>
                  <a:tcPr/>
                </a:tc>
                <a:extLst>
                  <a:ext uri="{0D108BD9-81ED-4DB2-BD59-A6C34878D82A}">
                    <a16:rowId xmlns:a16="http://schemas.microsoft.com/office/drawing/2014/main" val="10004"/>
                  </a:ext>
                </a:extLst>
              </a:tr>
              <a:tr h="280080">
                <a:tc>
                  <a:txBody>
                    <a:bodyPr/>
                    <a:lstStyle/>
                    <a:p>
                      <a:r>
                        <a:rPr lang="es-CL" dirty="0"/>
                        <a:t>Personal</a:t>
                      </a:r>
                    </a:p>
                  </a:txBody>
                  <a:tcPr/>
                </a:tc>
                <a:tc>
                  <a:txBody>
                    <a:bodyPr/>
                    <a:lstStyle/>
                    <a:p>
                      <a:pPr algn="r"/>
                      <a:r>
                        <a:rPr lang="es-CL" dirty="0"/>
                        <a:t>67</a:t>
                      </a:r>
                    </a:p>
                  </a:txBody>
                  <a:tcPr/>
                </a:tc>
                <a:tc>
                  <a:txBody>
                    <a:bodyPr/>
                    <a:lstStyle/>
                    <a:p>
                      <a:pPr algn="r"/>
                      <a:r>
                        <a:rPr lang="es-CL" dirty="0"/>
                        <a:t>13,4</a:t>
                      </a:r>
                    </a:p>
                  </a:txBody>
                  <a:tcPr/>
                </a:tc>
                <a:tc>
                  <a:txBody>
                    <a:bodyPr/>
                    <a:lstStyle/>
                    <a:p>
                      <a:pPr algn="r"/>
                      <a:r>
                        <a:rPr lang="es-CL" dirty="0"/>
                        <a:t>897,8</a:t>
                      </a:r>
                    </a:p>
                  </a:txBody>
                  <a:tcPr/>
                </a:tc>
                <a:extLst>
                  <a:ext uri="{0D108BD9-81ED-4DB2-BD59-A6C34878D82A}">
                    <a16:rowId xmlns:a16="http://schemas.microsoft.com/office/drawing/2014/main" val="10005"/>
                  </a:ext>
                </a:extLst>
              </a:tr>
              <a:tr h="280080">
                <a:tc>
                  <a:txBody>
                    <a:bodyPr/>
                    <a:lstStyle/>
                    <a:p>
                      <a:r>
                        <a:rPr lang="es-CL" b="1" dirty="0"/>
                        <a:t>Total</a:t>
                      </a:r>
                    </a:p>
                  </a:txBody>
                  <a:tcPr/>
                </a:tc>
                <a:tc>
                  <a:txBody>
                    <a:bodyPr/>
                    <a:lstStyle/>
                    <a:p>
                      <a:pPr algn="r"/>
                      <a:r>
                        <a:rPr lang="es-CL" b="1" dirty="0"/>
                        <a:t>20.122</a:t>
                      </a:r>
                    </a:p>
                  </a:txBody>
                  <a:tcPr/>
                </a:tc>
                <a:tc>
                  <a:txBody>
                    <a:bodyPr/>
                    <a:lstStyle/>
                    <a:p>
                      <a:pPr algn="r"/>
                      <a:endParaRPr lang="es-CL" b="1" dirty="0"/>
                    </a:p>
                  </a:txBody>
                  <a:tcPr/>
                </a:tc>
                <a:tc>
                  <a:txBody>
                    <a:bodyPr/>
                    <a:lstStyle/>
                    <a:p>
                      <a:pPr algn="r"/>
                      <a:r>
                        <a:rPr lang="es-CL" b="1" dirty="0"/>
                        <a:t>198.246</a:t>
                      </a:r>
                    </a:p>
                  </a:txBody>
                  <a:tcPr/>
                </a:tc>
                <a:extLst>
                  <a:ext uri="{0D108BD9-81ED-4DB2-BD59-A6C34878D82A}">
                    <a16:rowId xmlns:a16="http://schemas.microsoft.com/office/drawing/2014/main" val="10006"/>
                  </a:ext>
                </a:extLst>
              </a:tr>
            </a:tbl>
          </a:graphicData>
        </a:graphic>
      </p:graphicFrame>
      <mc:AlternateContent xmlns:mc="http://schemas.openxmlformats.org/markup-compatibility/2006" xmlns:a14="http://schemas.microsoft.com/office/drawing/2010/main">
        <mc:Choice Requires="a14">
          <p:sp>
            <p:nvSpPr>
              <p:cNvPr id="72706" name="Object 2"/>
              <p:cNvSpPr txBox="1"/>
              <p:nvPr/>
            </p:nvSpPr>
            <p:spPr bwMode="auto">
              <a:xfrm>
                <a:off x="4660901" y="2614738"/>
                <a:ext cx="5935663" cy="1030287"/>
              </a:xfrm>
              <a:prstGeom prst="rect">
                <a:avLst/>
              </a:prstGeom>
              <a:noFill/>
            </p:spPr>
            <p:txBody>
              <a:bodyPr>
                <a:normAutofit/>
              </a:bodyPr>
              <a:lstStyle/>
              <a:p>
                <a:pPr/>
                <a14:m>
                  <m:oMathPara xmlns:m="http://schemas.openxmlformats.org/officeDocument/2006/math">
                    <m:oMathParaPr>
                      <m:jc m:val="left"/>
                    </m:oMathParaPr>
                    <m:oMath xmlns:m="http://schemas.openxmlformats.org/officeDocument/2006/math">
                      <m:r>
                        <a:rPr lang="es-CL" sz="2300" i="1">
                          <a:solidFill>
                            <a:srgbClr val="000000"/>
                          </a:solidFill>
                          <a:latin typeface="Cambria Math" panose="02040503050406030204" pitchFamily="18" charset="0"/>
                        </a:rPr>
                        <m:t>=</m:t>
                      </m:r>
                      <m:f>
                        <m:fPr>
                          <m:ctrlPr>
                            <a:rPr lang="es-CL" sz="2300" i="1">
                              <a:solidFill>
                                <a:srgbClr val="000000"/>
                              </a:solidFill>
                              <a:latin typeface="Cambria Math" panose="02040503050406030204" pitchFamily="18" charset="0"/>
                            </a:rPr>
                          </m:ctrlPr>
                        </m:fPr>
                        <m:num>
                          <m:nary>
                            <m:naryPr>
                              <m:chr m:val="∑"/>
                              <m:subHide m:val="on"/>
                              <m:supHide m:val="on"/>
                              <m:ctrlPr>
                                <a:rPr lang="es-CL" sz="2300" i="1">
                                  <a:solidFill>
                                    <a:srgbClr val="000000"/>
                                  </a:solidFill>
                                  <a:latin typeface="Cambria Math" panose="02040503050406030204" pitchFamily="18" charset="0"/>
                                </a:rPr>
                              </m:ctrlPr>
                            </m:naryPr>
                            <m:sub/>
                            <m:sup/>
                            <m:e>
                              <m:d>
                                <m:dPr>
                                  <m:ctrlPr>
                                    <a:rPr lang="es-CL" sz="2300" i="1">
                                      <a:solidFill>
                                        <a:srgbClr val="000000"/>
                                      </a:solidFill>
                                      <a:latin typeface="Cambria Math" panose="02040503050406030204" pitchFamily="18" charset="0"/>
                                    </a:rPr>
                                  </m:ctrlPr>
                                </m:dPr>
                                <m:e>
                                  <m:sSub>
                                    <m:sSubPr>
                                      <m:ctrlPr>
                                        <a:rPr lang="es-CL" sz="2300" i="1">
                                          <a:solidFill>
                                            <a:srgbClr val="000000"/>
                                          </a:solidFill>
                                          <a:latin typeface="Cambria Math" panose="02040503050406030204" pitchFamily="18" charset="0"/>
                                        </a:rPr>
                                      </m:ctrlPr>
                                    </m:sSubPr>
                                    <m:e>
                                      <m:r>
                                        <a:rPr lang="es-CL" sz="2300" i="1">
                                          <a:solidFill>
                                            <a:srgbClr val="000000"/>
                                          </a:solidFill>
                                          <a:latin typeface="Cambria Math" panose="02040503050406030204" pitchFamily="18" charset="0"/>
                                        </a:rPr>
                                        <m:t>𝑤</m:t>
                                      </m:r>
                                    </m:e>
                                    <m:sub>
                                      <m:r>
                                        <a:rPr lang="es-CL" sz="2300" i="1">
                                          <a:solidFill>
                                            <a:srgbClr val="000000"/>
                                          </a:solidFill>
                                          <a:latin typeface="Cambria Math" panose="02040503050406030204" pitchFamily="18" charset="0"/>
                                        </a:rPr>
                                        <m:t>𝑖</m:t>
                                      </m:r>
                                    </m:sub>
                                  </m:sSub>
                                  <m:r>
                                    <a:rPr lang="es-CL" sz="2300" i="1">
                                      <a:solidFill>
                                        <a:srgbClr val="000000"/>
                                      </a:solidFill>
                                      <a:latin typeface="Cambria Math" panose="02040503050406030204" pitchFamily="18" charset="0"/>
                                    </a:rPr>
                                    <m:t>×</m:t>
                                  </m:r>
                                  <m:r>
                                    <a:rPr lang="es-CL" sz="2300" i="1">
                                      <a:solidFill>
                                        <a:srgbClr val="000000"/>
                                      </a:solidFill>
                                      <a:latin typeface="Cambria Math" panose="02040503050406030204" pitchFamily="18" charset="0"/>
                                    </a:rPr>
                                    <m:t>𝑘</m:t>
                                  </m:r>
                                  <m:sSub>
                                    <m:sSubPr>
                                      <m:ctrlPr>
                                        <a:rPr lang="es-CL" sz="2300" i="1">
                                          <a:solidFill>
                                            <a:srgbClr val="000000"/>
                                          </a:solidFill>
                                          <a:latin typeface="Cambria Math" panose="02040503050406030204" pitchFamily="18" charset="0"/>
                                        </a:rPr>
                                      </m:ctrlPr>
                                    </m:sSubPr>
                                    <m:e>
                                      <m:r>
                                        <a:rPr lang="es-CL" sz="2300" i="1">
                                          <a:solidFill>
                                            <a:srgbClr val="000000"/>
                                          </a:solidFill>
                                          <a:latin typeface="Cambria Math" panose="02040503050406030204" pitchFamily="18" charset="0"/>
                                        </a:rPr>
                                        <m:t>𝑔</m:t>
                                      </m:r>
                                    </m:e>
                                    <m:sub>
                                      <m:r>
                                        <a:rPr lang="es-CL" sz="2300" i="1">
                                          <a:solidFill>
                                            <a:srgbClr val="000000"/>
                                          </a:solidFill>
                                          <a:latin typeface="Cambria Math" panose="02040503050406030204" pitchFamily="18" charset="0"/>
                                        </a:rPr>
                                        <m:t>𝑖</m:t>
                                      </m:r>
                                    </m:sub>
                                  </m:sSub>
                                </m:e>
                              </m:d>
                            </m:e>
                          </m:nary>
                        </m:num>
                        <m:den>
                          <m:r>
                            <m:rPr>
                              <m:sty m:val="p"/>
                            </m:rPr>
                            <a:rPr lang="es-CL" sz="2300" i="1">
                              <a:solidFill>
                                <a:srgbClr val="000000"/>
                              </a:solidFill>
                              <a:latin typeface="Cambria Math" panose="02040503050406030204" pitchFamily="18" charset="0"/>
                            </a:rPr>
                            <m:t>Δ</m:t>
                          </m:r>
                        </m:den>
                      </m:f>
                      <m:r>
                        <a:rPr lang="es-CL" sz="2300" i="1">
                          <a:solidFill>
                            <a:srgbClr val="000000"/>
                          </a:solidFill>
                          <a:latin typeface="Cambria Math" panose="02040503050406030204" pitchFamily="18" charset="0"/>
                        </a:rPr>
                        <m:t>=</m:t>
                      </m:r>
                      <m:f>
                        <m:fPr>
                          <m:ctrlPr>
                            <a:rPr lang="es-CL" sz="2300" i="1">
                              <a:solidFill>
                                <a:srgbClr val="000000"/>
                              </a:solidFill>
                              <a:latin typeface="Cambria Math" panose="02040503050406030204" pitchFamily="18" charset="0"/>
                            </a:rPr>
                          </m:ctrlPr>
                        </m:fPr>
                        <m:num>
                          <m:r>
                            <a:rPr lang="es-CL" sz="2300" i="1">
                              <a:solidFill>
                                <a:srgbClr val="000000"/>
                              </a:solidFill>
                              <a:latin typeface="Cambria Math" panose="02040503050406030204" pitchFamily="18" charset="0"/>
                            </a:rPr>
                            <m:t>198.246 (</m:t>
                          </m:r>
                          <m:r>
                            <a:rPr lang="es-CL" sz="2300" i="1">
                              <a:solidFill>
                                <a:srgbClr val="000000"/>
                              </a:solidFill>
                              <a:latin typeface="Cambria Math" panose="02040503050406030204" pitchFamily="18" charset="0"/>
                            </a:rPr>
                            <m:t>𝑇</m:t>
                          </m:r>
                          <m:r>
                            <a:rPr lang="es-CL" sz="2300" i="1">
                              <a:solidFill>
                                <a:srgbClr val="000000"/>
                              </a:solidFill>
                              <a:latin typeface="Cambria Math" panose="02040503050406030204" pitchFamily="18" charset="0"/>
                            </a:rPr>
                            <m:t>−</m:t>
                          </m:r>
                          <m:r>
                            <a:rPr lang="es-CL" sz="2300" i="1">
                              <a:solidFill>
                                <a:srgbClr val="000000"/>
                              </a:solidFill>
                              <a:latin typeface="Cambria Math" panose="02040503050406030204" pitchFamily="18" charset="0"/>
                            </a:rPr>
                            <m:t>𝑚</m:t>
                          </m:r>
                          <m:r>
                            <a:rPr lang="es-CL" sz="2300" i="1">
                              <a:solidFill>
                                <a:srgbClr val="000000"/>
                              </a:solidFill>
                              <a:latin typeface="Cambria Math" panose="02040503050406030204" pitchFamily="18" charset="0"/>
                            </a:rPr>
                            <m:t>)</m:t>
                          </m:r>
                        </m:num>
                        <m:den>
                          <m:r>
                            <a:rPr lang="es-CL" sz="2300" i="1">
                              <a:solidFill>
                                <a:srgbClr val="000000"/>
                              </a:solidFill>
                              <a:latin typeface="Cambria Math" panose="02040503050406030204" pitchFamily="18" charset="0"/>
                            </a:rPr>
                            <m:t>20.122(</m:t>
                          </m:r>
                          <m:r>
                            <a:rPr lang="es-CL" sz="2300" i="1">
                              <a:solidFill>
                                <a:srgbClr val="000000"/>
                              </a:solidFill>
                              <a:latin typeface="Cambria Math" panose="02040503050406030204" pitchFamily="18" charset="0"/>
                            </a:rPr>
                            <m:t>𝑚</m:t>
                          </m:r>
                          <m:r>
                            <a:rPr lang="es-CL" sz="2300" i="1">
                              <a:solidFill>
                                <a:srgbClr val="000000"/>
                              </a:solidFill>
                              <a:latin typeface="Cambria Math" panose="02040503050406030204" pitchFamily="18" charset="0"/>
                            </a:rPr>
                            <m:t>)</m:t>
                          </m:r>
                        </m:den>
                      </m:f>
                      <m:r>
                        <a:rPr lang="es-CL" sz="2300" i="1">
                          <a:solidFill>
                            <a:srgbClr val="000000"/>
                          </a:solidFill>
                          <a:latin typeface="Cambria Math" panose="02040503050406030204" pitchFamily="18" charset="0"/>
                        </a:rPr>
                        <m:t>=9,9(</m:t>
                      </m:r>
                      <m:r>
                        <a:rPr lang="es-CL" sz="2300" i="1">
                          <a:solidFill>
                            <a:srgbClr val="000000"/>
                          </a:solidFill>
                          <a:latin typeface="Cambria Math" panose="02040503050406030204" pitchFamily="18" charset="0"/>
                        </a:rPr>
                        <m:t>𝑚</m:t>
                      </m:r>
                      <m:r>
                        <a:rPr lang="es-CL" sz="2300" i="1">
                          <a:solidFill>
                            <a:srgbClr val="000000"/>
                          </a:solidFill>
                          <a:latin typeface="Cambria Math" panose="02040503050406030204" pitchFamily="18" charset="0"/>
                        </a:rPr>
                        <m:t>)</m:t>
                      </m:r>
                    </m:oMath>
                  </m:oMathPara>
                </a14:m>
                <a:endParaRPr lang="es-CL" sz="2300" dirty="0"/>
              </a:p>
            </p:txBody>
          </p:sp>
        </mc:Choice>
        <mc:Fallback xmlns="">
          <p:sp>
            <p:nvSpPr>
              <p:cNvPr id="72706" name="Object 2"/>
              <p:cNvSpPr txBox="1">
                <a:spLocks noRot="1" noChangeAspect="1" noMove="1" noResize="1" noEditPoints="1" noAdjustHandles="1" noChangeArrowheads="1" noChangeShapeType="1" noTextEdit="1"/>
              </p:cNvSpPr>
              <p:nvPr/>
            </p:nvSpPr>
            <p:spPr bwMode="auto">
              <a:xfrm>
                <a:off x="4660901" y="2614738"/>
                <a:ext cx="5935663" cy="1030287"/>
              </a:xfrm>
              <a:prstGeom prst="rect">
                <a:avLst/>
              </a:prstGeom>
              <a:blipFill>
                <a:blip r:embed="rId3"/>
                <a:stretch>
                  <a:fillRect/>
                </a:stretch>
              </a:blipFill>
            </p:spPr>
            <p:txBody>
              <a:bodyPr/>
              <a:lstStyle/>
              <a:p>
                <a:r>
                  <a:rPr lang="es-CL">
                    <a:noFill/>
                  </a:rPr>
                  <a:t> </a:t>
                </a:r>
              </a:p>
            </p:txBody>
          </p:sp>
        </mc:Fallback>
      </mc:AlternateContent>
      <p:sp>
        <p:nvSpPr>
          <p:cNvPr id="19" name="18 Rectángulo redondeado"/>
          <p:cNvSpPr/>
          <p:nvPr/>
        </p:nvSpPr>
        <p:spPr>
          <a:xfrm>
            <a:off x="4524364" y="2357430"/>
            <a:ext cx="6143636" cy="1357322"/>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20" name="19 Elipse"/>
          <p:cNvSpPr/>
          <p:nvPr/>
        </p:nvSpPr>
        <p:spPr>
          <a:xfrm>
            <a:off x="4667240" y="5929330"/>
            <a:ext cx="1357322" cy="500066"/>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cxnSp>
        <p:nvCxnSpPr>
          <p:cNvPr id="22" name="21 Conector recto de flecha"/>
          <p:cNvCxnSpPr/>
          <p:nvPr/>
        </p:nvCxnSpPr>
        <p:spPr>
          <a:xfrm rot="16200000" flipV="1">
            <a:off x="3274199" y="4107661"/>
            <a:ext cx="2428892" cy="1214446"/>
          </a:xfrm>
          <a:prstGeom prst="straightConnector1">
            <a:avLst/>
          </a:prstGeom>
          <a:noFill/>
          <a:ln>
            <a:solidFill>
              <a:srgbClr val="FF0000"/>
            </a:solidFill>
            <a:tailEnd type="stealth"/>
          </a:ln>
        </p:spPr>
        <p:style>
          <a:lnRef idx="2">
            <a:schemeClr val="accent1">
              <a:shade val="50000"/>
            </a:schemeClr>
          </a:lnRef>
          <a:fillRef idx="1">
            <a:schemeClr val="accent1"/>
          </a:fillRef>
          <a:effectRef idx="0">
            <a:schemeClr val="accent1"/>
          </a:effectRef>
          <a:fontRef idx="minor">
            <a:schemeClr val="lt1"/>
          </a:fontRef>
        </p:style>
      </p:cxnSp>
      <p:sp>
        <p:nvSpPr>
          <p:cNvPr id="23" name="22 Elipse"/>
          <p:cNvSpPr/>
          <p:nvPr/>
        </p:nvSpPr>
        <p:spPr>
          <a:xfrm>
            <a:off x="8167702" y="5857892"/>
            <a:ext cx="1571636" cy="571504"/>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cxnSp>
        <p:nvCxnSpPr>
          <p:cNvPr id="25" name="24 Conector recto de flecha"/>
          <p:cNvCxnSpPr/>
          <p:nvPr/>
        </p:nvCxnSpPr>
        <p:spPr>
          <a:xfrm rot="10800000">
            <a:off x="4024298" y="2928934"/>
            <a:ext cx="4357718" cy="3000396"/>
          </a:xfrm>
          <a:prstGeom prst="straightConnector1">
            <a:avLst/>
          </a:prstGeom>
          <a:noFill/>
          <a:ln>
            <a:solidFill>
              <a:srgbClr val="FF0000"/>
            </a:solidFill>
            <a:tailEnd type="stealth"/>
          </a:ln>
        </p:spPr>
        <p:style>
          <a:lnRef idx="2">
            <a:schemeClr val="accent1">
              <a:shade val="50000"/>
            </a:schemeClr>
          </a:lnRef>
          <a:fillRef idx="1">
            <a:schemeClr val="accent1"/>
          </a:fillRef>
          <a:effectRef idx="0">
            <a:schemeClr val="accent1"/>
          </a:effectRef>
          <a:fontRef idx="minor">
            <a:schemeClr val="lt1"/>
          </a:fontRef>
        </p:style>
      </p:cxnSp>
      <p:sp>
        <p:nvSpPr>
          <p:cNvPr id="2" name="Marcador de fecha 1">
            <a:extLst>
              <a:ext uri="{FF2B5EF4-FFF2-40B4-BE49-F238E27FC236}">
                <a16:creationId xmlns:a16="http://schemas.microsoft.com/office/drawing/2014/main" id="{7366E151-A5F9-BE61-A783-9D50A0F8818F}"/>
              </a:ext>
            </a:extLst>
          </p:cNvPr>
          <p:cNvSpPr>
            <a:spLocks noGrp="1"/>
          </p:cNvSpPr>
          <p:nvPr>
            <p:ph type="dt" sz="half" idx="10"/>
          </p:nvPr>
        </p:nvSpPr>
        <p:spPr/>
        <p:txBody>
          <a:bodyPr/>
          <a:lstStyle/>
          <a:p>
            <a:fld id="{B2EBFB13-33EA-4273-9DCA-F696A47B1E07}" type="datetime1">
              <a:rPr lang="es-CL" smtClean="0"/>
              <a:t>08-02-2026</a:t>
            </a:fld>
            <a:endParaRPr lang="es-CL" dirty="0"/>
          </a:p>
        </p:txBody>
      </p:sp>
      <p:sp>
        <p:nvSpPr>
          <p:cNvPr id="4" name="Marcador de pie de página 3">
            <a:extLst>
              <a:ext uri="{FF2B5EF4-FFF2-40B4-BE49-F238E27FC236}">
                <a16:creationId xmlns:a16="http://schemas.microsoft.com/office/drawing/2014/main" id="{12EC550A-DF98-F539-EE7D-1CDF421D2CAE}"/>
              </a:ext>
            </a:extLst>
          </p:cNvPr>
          <p:cNvSpPr>
            <a:spLocks noGrp="1"/>
          </p:cNvSpPr>
          <p:nvPr>
            <p:ph type="ftr" sz="quarter" idx="11"/>
          </p:nvPr>
        </p:nvSpPr>
        <p:spPr/>
        <p:txBody>
          <a:bodyPr/>
          <a:lstStyle/>
          <a:p>
            <a:r>
              <a:rPr lang="es-CL"/>
              <a:t>Fundamentos de Estabildad UT 1</a:t>
            </a:r>
            <a:endParaRPr lang="es-CL" dirty="0"/>
          </a:p>
        </p:txBody>
      </p:sp>
      <p:sp>
        <p:nvSpPr>
          <p:cNvPr id="5" name="Marcador de número de diapositiva 4">
            <a:extLst>
              <a:ext uri="{FF2B5EF4-FFF2-40B4-BE49-F238E27FC236}">
                <a16:creationId xmlns:a16="http://schemas.microsoft.com/office/drawing/2014/main" id="{1FC4FC6D-9817-7274-D19B-9248CCCA4156}"/>
              </a:ext>
            </a:extLst>
          </p:cNvPr>
          <p:cNvSpPr>
            <a:spLocks noGrp="1"/>
          </p:cNvSpPr>
          <p:nvPr>
            <p:ph type="sldNum" sz="quarter" idx="12"/>
          </p:nvPr>
        </p:nvSpPr>
        <p:spPr/>
        <p:txBody>
          <a:bodyPr/>
          <a:lstStyle/>
          <a:p>
            <a:fld id="{045796BA-5B92-4B9C-A900-39C65348EF58}" type="slidenum">
              <a:rPr lang="es-CL" smtClean="0"/>
              <a:t>26</a:t>
            </a:fld>
            <a:endParaRPr lang="es-CL"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1000" fill="hold"/>
                                        <p:tgtEl>
                                          <p:spTgt spid="13"/>
                                        </p:tgtEl>
                                        <p:attrNameLst>
                                          <p:attrName>ppt_w</p:attrName>
                                        </p:attrNameLst>
                                      </p:cBhvr>
                                      <p:tavLst>
                                        <p:tav tm="0">
                                          <p:val>
                                            <p:strVal val="#ppt_w*0.70"/>
                                          </p:val>
                                        </p:tav>
                                        <p:tav tm="100000">
                                          <p:val>
                                            <p:strVal val="#ppt_w"/>
                                          </p:val>
                                        </p:tav>
                                      </p:tavLst>
                                    </p:anim>
                                    <p:anim calcmode="lin" valueType="num">
                                      <p:cBhvr>
                                        <p:cTn id="8" dur="1000" fill="hold"/>
                                        <p:tgtEl>
                                          <p:spTgt spid="13"/>
                                        </p:tgtEl>
                                        <p:attrNameLst>
                                          <p:attrName>ppt_h</p:attrName>
                                        </p:attrNameLst>
                                      </p:cBhvr>
                                      <p:tavLst>
                                        <p:tav tm="0">
                                          <p:val>
                                            <p:strVal val="#ppt_h"/>
                                          </p:val>
                                        </p:tav>
                                        <p:tav tm="100000">
                                          <p:val>
                                            <p:strVal val="#ppt_h"/>
                                          </p:val>
                                        </p:tav>
                                      </p:tavLst>
                                    </p:anim>
                                    <p:animEffect transition="in" filter="fade">
                                      <p:cBhvr>
                                        <p:cTn id="9" dur="1000"/>
                                        <p:tgtEl>
                                          <p:spTgt spid="13"/>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20"/>
                                        </p:tgtEl>
                                        <p:attrNameLst>
                                          <p:attrName>style.visibility</p:attrName>
                                        </p:attrNameLst>
                                      </p:cBhvr>
                                      <p:to>
                                        <p:strVal val="visible"/>
                                      </p:to>
                                    </p:set>
                                    <p:anim calcmode="lin" valueType="num">
                                      <p:cBhvr>
                                        <p:cTn id="14" dur="1000" fill="hold"/>
                                        <p:tgtEl>
                                          <p:spTgt spid="20"/>
                                        </p:tgtEl>
                                        <p:attrNameLst>
                                          <p:attrName>ppt_w</p:attrName>
                                        </p:attrNameLst>
                                      </p:cBhvr>
                                      <p:tavLst>
                                        <p:tav tm="0">
                                          <p:val>
                                            <p:strVal val="#ppt_w*0.70"/>
                                          </p:val>
                                        </p:tav>
                                        <p:tav tm="100000">
                                          <p:val>
                                            <p:strVal val="#ppt_w"/>
                                          </p:val>
                                        </p:tav>
                                      </p:tavLst>
                                    </p:anim>
                                    <p:anim calcmode="lin" valueType="num">
                                      <p:cBhvr>
                                        <p:cTn id="15" dur="1000" fill="hold"/>
                                        <p:tgtEl>
                                          <p:spTgt spid="20"/>
                                        </p:tgtEl>
                                        <p:attrNameLst>
                                          <p:attrName>ppt_h</p:attrName>
                                        </p:attrNameLst>
                                      </p:cBhvr>
                                      <p:tavLst>
                                        <p:tav tm="0">
                                          <p:val>
                                            <p:strVal val="#ppt_h"/>
                                          </p:val>
                                        </p:tav>
                                        <p:tav tm="100000">
                                          <p:val>
                                            <p:strVal val="#ppt_h"/>
                                          </p:val>
                                        </p:tav>
                                      </p:tavLst>
                                    </p:anim>
                                    <p:animEffect transition="in" filter="fade">
                                      <p:cBhvr>
                                        <p:cTn id="16" dur="1000"/>
                                        <p:tgtEl>
                                          <p:spTgt spid="20"/>
                                        </p:tgtEl>
                                      </p:cBhvr>
                                    </p:animEffect>
                                  </p:childTnLst>
                                </p:cTn>
                              </p:par>
                              <p:par>
                                <p:cTn id="17" presetID="55" presetClass="entr" presetSubtype="0" fill="hold" nodeType="withEffect">
                                  <p:stCondLst>
                                    <p:cond delay="0"/>
                                  </p:stCondLst>
                                  <p:childTnLst>
                                    <p:set>
                                      <p:cBhvr>
                                        <p:cTn id="18" dur="1" fill="hold">
                                          <p:stCondLst>
                                            <p:cond delay="0"/>
                                          </p:stCondLst>
                                        </p:cTn>
                                        <p:tgtEl>
                                          <p:spTgt spid="22"/>
                                        </p:tgtEl>
                                        <p:attrNameLst>
                                          <p:attrName>style.visibility</p:attrName>
                                        </p:attrNameLst>
                                      </p:cBhvr>
                                      <p:to>
                                        <p:strVal val="visible"/>
                                      </p:to>
                                    </p:set>
                                    <p:anim calcmode="lin" valueType="num">
                                      <p:cBhvr>
                                        <p:cTn id="19" dur="1000" fill="hold"/>
                                        <p:tgtEl>
                                          <p:spTgt spid="22"/>
                                        </p:tgtEl>
                                        <p:attrNameLst>
                                          <p:attrName>ppt_w</p:attrName>
                                        </p:attrNameLst>
                                      </p:cBhvr>
                                      <p:tavLst>
                                        <p:tav tm="0">
                                          <p:val>
                                            <p:strVal val="#ppt_w*0.70"/>
                                          </p:val>
                                        </p:tav>
                                        <p:tav tm="100000">
                                          <p:val>
                                            <p:strVal val="#ppt_w"/>
                                          </p:val>
                                        </p:tav>
                                      </p:tavLst>
                                    </p:anim>
                                    <p:anim calcmode="lin" valueType="num">
                                      <p:cBhvr>
                                        <p:cTn id="20" dur="1000" fill="hold"/>
                                        <p:tgtEl>
                                          <p:spTgt spid="22"/>
                                        </p:tgtEl>
                                        <p:attrNameLst>
                                          <p:attrName>ppt_h</p:attrName>
                                        </p:attrNameLst>
                                      </p:cBhvr>
                                      <p:tavLst>
                                        <p:tav tm="0">
                                          <p:val>
                                            <p:strVal val="#ppt_h"/>
                                          </p:val>
                                        </p:tav>
                                        <p:tav tm="100000">
                                          <p:val>
                                            <p:strVal val="#ppt_h"/>
                                          </p:val>
                                        </p:tav>
                                      </p:tavLst>
                                    </p:anim>
                                    <p:animEffect transition="in" filter="fade">
                                      <p:cBhvr>
                                        <p:cTn id="21" dur="1000"/>
                                        <p:tgtEl>
                                          <p:spTgt spid="22"/>
                                        </p:tgtEl>
                                      </p:cBhvr>
                                    </p:animEffect>
                                  </p:childTnLst>
                                </p:cTn>
                              </p:par>
                            </p:childTnLst>
                          </p:cTn>
                        </p:par>
                        <p:par>
                          <p:cTn id="22" fill="hold">
                            <p:stCondLst>
                              <p:cond delay="1000"/>
                            </p:stCondLst>
                            <p:childTnLst>
                              <p:par>
                                <p:cTn id="23" presetID="55" presetClass="entr" presetSubtype="0" fill="hold" nodeType="afterEffect">
                                  <p:stCondLst>
                                    <p:cond delay="0"/>
                                  </p:stCondLst>
                                  <p:childTnLst>
                                    <p:set>
                                      <p:cBhvr>
                                        <p:cTn id="24" dur="1" fill="hold">
                                          <p:stCondLst>
                                            <p:cond delay="0"/>
                                          </p:stCondLst>
                                        </p:cTn>
                                        <p:tgtEl>
                                          <p:spTgt spid="25"/>
                                        </p:tgtEl>
                                        <p:attrNameLst>
                                          <p:attrName>style.visibility</p:attrName>
                                        </p:attrNameLst>
                                      </p:cBhvr>
                                      <p:to>
                                        <p:strVal val="visible"/>
                                      </p:to>
                                    </p:set>
                                    <p:anim calcmode="lin" valueType="num">
                                      <p:cBhvr>
                                        <p:cTn id="25" dur="1000" fill="hold"/>
                                        <p:tgtEl>
                                          <p:spTgt spid="25"/>
                                        </p:tgtEl>
                                        <p:attrNameLst>
                                          <p:attrName>ppt_w</p:attrName>
                                        </p:attrNameLst>
                                      </p:cBhvr>
                                      <p:tavLst>
                                        <p:tav tm="0">
                                          <p:val>
                                            <p:strVal val="#ppt_w*0.70"/>
                                          </p:val>
                                        </p:tav>
                                        <p:tav tm="100000">
                                          <p:val>
                                            <p:strVal val="#ppt_w"/>
                                          </p:val>
                                        </p:tav>
                                      </p:tavLst>
                                    </p:anim>
                                    <p:anim calcmode="lin" valueType="num">
                                      <p:cBhvr>
                                        <p:cTn id="26" dur="1000" fill="hold"/>
                                        <p:tgtEl>
                                          <p:spTgt spid="25"/>
                                        </p:tgtEl>
                                        <p:attrNameLst>
                                          <p:attrName>ppt_h</p:attrName>
                                        </p:attrNameLst>
                                      </p:cBhvr>
                                      <p:tavLst>
                                        <p:tav tm="0">
                                          <p:val>
                                            <p:strVal val="#ppt_h"/>
                                          </p:val>
                                        </p:tav>
                                        <p:tav tm="100000">
                                          <p:val>
                                            <p:strVal val="#ppt_h"/>
                                          </p:val>
                                        </p:tav>
                                      </p:tavLst>
                                    </p:anim>
                                    <p:animEffect transition="in" filter="fade">
                                      <p:cBhvr>
                                        <p:cTn id="27" dur="1000"/>
                                        <p:tgtEl>
                                          <p:spTgt spid="25"/>
                                        </p:tgtEl>
                                      </p:cBhvr>
                                    </p:animEffect>
                                  </p:childTnLst>
                                </p:cTn>
                              </p:par>
                              <p:par>
                                <p:cTn id="28" presetID="55" presetClass="entr" presetSubtype="0" fill="hold" grpId="0" nodeType="withEffect">
                                  <p:stCondLst>
                                    <p:cond delay="0"/>
                                  </p:stCondLst>
                                  <p:childTnLst>
                                    <p:set>
                                      <p:cBhvr>
                                        <p:cTn id="29" dur="1" fill="hold">
                                          <p:stCondLst>
                                            <p:cond delay="0"/>
                                          </p:stCondLst>
                                        </p:cTn>
                                        <p:tgtEl>
                                          <p:spTgt spid="23"/>
                                        </p:tgtEl>
                                        <p:attrNameLst>
                                          <p:attrName>style.visibility</p:attrName>
                                        </p:attrNameLst>
                                      </p:cBhvr>
                                      <p:to>
                                        <p:strVal val="visible"/>
                                      </p:to>
                                    </p:set>
                                    <p:anim calcmode="lin" valueType="num">
                                      <p:cBhvr>
                                        <p:cTn id="30" dur="1000" fill="hold"/>
                                        <p:tgtEl>
                                          <p:spTgt spid="23"/>
                                        </p:tgtEl>
                                        <p:attrNameLst>
                                          <p:attrName>ppt_w</p:attrName>
                                        </p:attrNameLst>
                                      </p:cBhvr>
                                      <p:tavLst>
                                        <p:tav tm="0">
                                          <p:val>
                                            <p:strVal val="#ppt_w*0.70"/>
                                          </p:val>
                                        </p:tav>
                                        <p:tav tm="100000">
                                          <p:val>
                                            <p:strVal val="#ppt_w"/>
                                          </p:val>
                                        </p:tav>
                                      </p:tavLst>
                                    </p:anim>
                                    <p:anim calcmode="lin" valueType="num">
                                      <p:cBhvr>
                                        <p:cTn id="31" dur="1000" fill="hold"/>
                                        <p:tgtEl>
                                          <p:spTgt spid="23"/>
                                        </p:tgtEl>
                                        <p:attrNameLst>
                                          <p:attrName>ppt_h</p:attrName>
                                        </p:attrNameLst>
                                      </p:cBhvr>
                                      <p:tavLst>
                                        <p:tav tm="0">
                                          <p:val>
                                            <p:strVal val="#ppt_h"/>
                                          </p:val>
                                        </p:tav>
                                        <p:tav tm="100000">
                                          <p:val>
                                            <p:strVal val="#ppt_h"/>
                                          </p:val>
                                        </p:tav>
                                      </p:tavLst>
                                    </p:anim>
                                    <p:animEffect transition="in" filter="fade">
                                      <p:cBhvr>
                                        <p:cTn id="32" dur="1000"/>
                                        <p:tgtEl>
                                          <p:spTgt spid="23"/>
                                        </p:tgtEl>
                                      </p:cBhvr>
                                    </p:animEffect>
                                  </p:childTnLst>
                                </p:cTn>
                              </p:par>
                            </p:childTnLst>
                          </p:cTn>
                        </p:par>
                      </p:childTnLst>
                    </p:cTn>
                  </p:par>
                  <p:par>
                    <p:cTn id="33" fill="hold">
                      <p:stCondLst>
                        <p:cond delay="indefinite"/>
                      </p:stCondLst>
                      <p:childTnLst>
                        <p:par>
                          <p:cTn id="34" fill="hold">
                            <p:stCondLst>
                              <p:cond delay="0"/>
                            </p:stCondLst>
                            <p:childTnLst>
                              <p:par>
                                <p:cTn id="35" presetID="55" presetClass="entr" presetSubtype="0" fill="hold" grpId="0" nodeType="clickEffect">
                                  <p:stCondLst>
                                    <p:cond delay="0"/>
                                  </p:stCondLst>
                                  <p:childTnLst>
                                    <p:set>
                                      <p:cBhvr>
                                        <p:cTn id="36" dur="1" fill="hold">
                                          <p:stCondLst>
                                            <p:cond delay="0"/>
                                          </p:stCondLst>
                                        </p:cTn>
                                        <p:tgtEl>
                                          <p:spTgt spid="19"/>
                                        </p:tgtEl>
                                        <p:attrNameLst>
                                          <p:attrName>style.visibility</p:attrName>
                                        </p:attrNameLst>
                                      </p:cBhvr>
                                      <p:to>
                                        <p:strVal val="visible"/>
                                      </p:to>
                                    </p:set>
                                    <p:anim calcmode="lin" valueType="num">
                                      <p:cBhvr>
                                        <p:cTn id="37" dur="1000" fill="hold"/>
                                        <p:tgtEl>
                                          <p:spTgt spid="19"/>
                                        </p:tgtEl>
                                        <p:attrNameLst>
                                          <p:attrName>ppt_w</p:attrName>
                                        </p:attrNameLst>
                                      </p:cBhvr>
                                      <p:tavLst>
                                        <p:tav tm="0">
                                          <p:val>
                                            <p:strVal val="#ppt_w*0.70"/>
                                          </p:val>
                                        </p:tav>
                                        <p:tav tm="100000">
                                          <p:val>
                                            <p:strVal val="#ppt_w"/>
                                          </p:val>
                                        </p:tav>
                                      </p:tavLst>
                                    </p:anim>
                                    <p:anim calcmode="lin" valueType="num">
                                      <p:cBhvr>
                                        <p:cTn id="38" dur="1000" fill="hold"/>
                                        <p:tgtEl>
                                          <p:spTgt spid="19"/>
                                        </p:tgtEl>
                                        <p:attrNameLst>
                                          <p:attrName>ppt_h</p:attrName>
                                        </p:attrNameLst>
                                      </p:cBhvr>
                                      <p:tavLst>
                                        <p:tav tm="0">
                                          <p:val>
                                            <p:strVal val="#ppt_h"/>
                                          </p:val>
                                        </p:tav>
                                        <p:tav tm="100000">
                                          <p:val>
                                            <p:strVal val="#ppt_h"/>
                                          </p:val>
                                        </p:tav>
                                      </p:tavLst>
                                    </p:anim>
                                    <p:animEffect transition="in" filter="fade">
                                      <p:cBhvr>
                                        <p:cTn id="39" dur="1000"/>
                                        <p:tgtEl>
                                          <p:spTgt spid="19"/>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72706">
                                            <p:txEl>
                                              <p:pRg st="0" end="0"/>
                                            </p:txEl>
                                          </p:spTgt>
                                        </p:tgtEl>
                                        <p:attrNameLst>
                                          <p:attrName>style.visibility</p:attrName>
                                        </p:attrNameLst>
                                      </p:cBhvr>
                                      <p:to>
                                        <p:strVal val="visible"/>
                                      </p:to>
                                    </p:set>
                                    <p:animEffect transition="in" filter="fade">
                                      <p:cBhvr>
                                        <p:cTn id="42" dur="500"/>
                                        <p:tgtEl>
                                          <p:spTgt spid="7270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2706" grpId="0" build="allAtOnce"/>
      <p:bldP spid="19" grpId="0" animBg="1"/>
      <p:bldP spid="20" grpId="0" animBg="1"/>
      <p:bldP spid="23"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Marcador de fecha"/>
          <p:cNvSpPr>
            <a:spLocks noGrp="1"/>
          </p:cNvSpPr>
          <p:nvPr>
            <p:ph type="dt" sz="half" idx="10"/>
          </p:nvPr>
        </p:nvSpPr>
        <p:spPr/>
        <p:txBody>
          <a:bodyPr/>
          <a:lstStyle/>
          <a:p>
            <a:fld id="{50DF8185-7F3B-48AB-A23E-7A8A2E78CE6C}" type="datetime1">
              <a:rPr lang="es-CL" smtClean="0"/>
              <a:t>08-02-2026</a:t>
            </a:fld>
            <a:endParaRPr lang="es-ES"/>
          </a:p>
        </p:txBody>
      </p:sp>
      <p:sp>
        <p:nvSpPr>
          <p:cNvPr id="6" name="5 Marcador de pie de página"/>
          <p:cNvSpPr>
            <a:spLocks noGrp="1"/>
          </p:cNvSpPr>
          <p:nvPr>
            <p:ph type="ftr" sz="quarter" idx="11"/>
          </p:nvPr>
        </p:nvSpPr>
        <p:spPr/>
        <p:txBody>
          <a:bodyPr/>
          <a:lstStyle/>
          <a:p>
            <a:r>
              <a:rPr lang="es-ES"/>
              <a:t>Fundamentos de Estabildad UT 1</a:t>
            </a:r>
          </a:p>
        </p:txBody>
      </p:sp>
      <p:sp>
        <p:nvSpPr>
          <p:cNvPr id="7" name="6 Marcador de número de diapositiva"/>
          <p:cNvSpPr>
            <a:spLocks noGrp="1"/>
          </p:cNvSpPr>
          <p:nvPr>
            <p:ph type="sldNum" sz="quarter" idx="12"/>
          </p:nvPr>
        </p:nvSpPr>
        <p:spPr/>
        <p:txBody>
          <a:bodyPr/>
          <a:lstStyle/>
          <a:p>
            <a:fld id="{32B88C56-A16A-4A77-9849-10ED392F7417}" type="slidenum">
              <a:rPr lang="es-ES"/>
              <a:pPr/>
              <a:t>27</a:t>
            </a:fld>
            <a:endParaRPr lang="es-ES"/>
          </a:p>
        </p:txBody>
      </p:sp>
      <p:sp>
        <p:nvSpPr>
          <p:cNvPr id="81922" name="Rectangle 2"/>
          <p:cNvSpPr>
            <a:spLocks noGrp="1" noChangeArrowheads="1"/>
          </p:cNvSpPr>
          <p:nvPr>
            <p:ph type="title"/>
          </p:nvPr>
        </p:nvSpPr>
        <p:spPr>
          <a:xfrm>
            <a:off x="1173018" y="703881"/>
            <a:ext cx="10160000" cy="1143000"/>
          </a:xfrm>
        </p:spPr>
        <p:txBody>
          <a:bodyPr>
            <a:normAutofit/>
          </a:bodyPr>
          <a:lstStyle/>
          <a:p>
            <a:r>
              <a:rPr lang="es-ES" sz="4000" dirty="0"/>
              <a:t>Calado, Asiento y Arrastre</a:t>
            </a:r>
          </a:p>
        </p:txBody>
      </p:sp>
      <p:sp>
        <p:nvSpPr>
          <p:cNvPr id="81923" name="Rectangle 3"/>
          <p:cNvSpPr>
            <a:spLocks noGrp="1" noChangeArrowheads="1"/>
          </p:cNvSpPr>
          <p:nvPr>
            <p:ph type="body" sz="half" idx="1"/>
          </p:nvPr>
        </p:nvSpPr>
        <p:spPr/>
        <p:txBody>
          <a:bodyPr>
            <a:normAutofit lnSpcReduction="10000"/>
          </a:bodyPr>
          <a:lstStyle/>
          <a:p>
            <a:pPr>
              <a:lnSpc>
                <a:spcPct val="90000"/>
              </a:lnSpc>
            </a:pPr>
            <a:r>
              <a:rPr lang="es-ES" sz="2000" dirty="0"/>
              <a:t>Calado:</a:t>
            </a:r>
          </a:p>
          <a:p>
            <a:pPr lvl="1">
              <a:lnSpc>
                <a:spcPct val="90000"/>
              </a:lnSpc>
            </a:pPr>
            <a:r>
              <a:rPr lang="es-ES" sz="1800" dirty="0"/>
              <a:t>Medido cerca de la Roda se llama calado de proa. </a:t>
            </a:r>
          </a:p>
          <a:p>
            <a:pPr lvl="1">
              <a:lnSpc>
                <a:spcPct val="90000"/>
              </a:lnSpc>
            </a:pPr>
            <a:r>
              <a:rPr lang="es-ES" sz="1800" dirty="0"/>
              <a:t>Calado de popa será cuando se mide cerca de la popa. </a:t>
            </a:r>
          </a:p>
          <a:p>
            <a:pPr lvl="1">
              <a:lnSpc>
                <a:spcPct val="90000"/>
              </a:lnSpc>
            </a:pPr>
            <a:r>
              <a:rPr lang="es-ES" sz="1800" dirty="0"/>
              <a:t>Calado medio es el promedio aritmético entre el calado de proa y el de popa. Es la medida que se utiliza para entrar a las curvas de estabilidad.</a:t>
            </a:r>
          </a:p>
          <a:p>
            <a:pPr lvl="2">
              <a:lnSpc>
                <a:spcPct val="90000"/>
              </a:lnSpc>
            </a:pPr>
            <a:r>
              <a:rPr lang="es-CL" sz="1600" dirty="0"/>
              <a:t>En buques mayores es frecuente encontrar una escala de calados a la altura de la cuaderna maestra para poder compararlo con el calculado mediante la semisuma de los calados de proa y popa. </a:t>
            </a:r>
          </a:p>
          <a:p>
            <a:pPr lvl="1">
              <a:lnSpc>
                <a:spcPct val="90000"/>
              </a:lnSpc>
            </a:pPr>
            <a:r>
              <a:rPr lang="es-ES" sz="1800" dirty="0"/>
              <a:t>La mayoría de los buques se diseña para que ambos calados sean iguales. </a:t>
            </a:r>
          </a:p>
          <a:p>
            <a:pPr lvl="1">
              <a:lnSpc>
                <a:spcPct val="90000"/>
              </a:lnSpc>
            </a:pPr>
            <a:endParaRPr lang="es-ES" sz="1800" dirty="0"/>
          </a:p>
        </p:txBody>
      </p:sp>
      <p:graphicFrame>
        <p:nvGraphicFramePr>
          <p:cNvPr id="81925" name="Object 5"/>
          <p:cNvGraphicFramePr>
            <a:graphicFrameLocks noGrp="1" noChangeAspect="1"/>
          </p:cNvGraphicFramePr>
          <p:nvPr>
            <p:ph type="clipArt" sz="half" idx="2"/>
          </p:nvPr>
        </p:nvGraphicFramePr>
        <p:xfrm>
          <a:off x="6453190" y="1857365"/>
          <a:ext cx="3733800" cy="1338263"/>
        </p:xfrm>
        <a:graphic>
          <a:graphicData uri="http://schemas.openxmlformats.org/presentationml/2006/ole">
            <mc:AlternateContent xmlns:mc="http://schemas.openxmlformats.org/markup-compatibility/2006">
              <mc:Choice xmlns:v="urn:schemas-microsoft-com:vml" Requires="v">
                <p:oleObj name="Imagen de mapa de bits" r:id="rId2" imgW="5181453" imgH="1857300" progId="PBrush">
                  <p:embed/>
                </p:oleObj>
              </mc:Choice>
              <mc:Fallback>
                <p:oleObj name="Imagen de mapa de bits" r:id="rId2" imgW="5181453" imgH="1857300" progId="PBrush">
                  <p:embed/>
                  <p:pic>
                    <p:nvPicPr>
                      <p:cNvPr id="81925" name="Object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53190" y="1857365"/>
                        <a:ext cx="3733800" cy="13382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pic>
        <p:nvPicPr>
          <p:cNvPr id="8" name="7 Imagen" descr="Draft_scale_at_the_ship_bow_(PIC00110).jpg"/>
          <p:cNvPicPr>
            <a:picLocks noChangeAspect="1"/>
          </p:cNvPicPr>
          <p:nvPr/>
        </p:nvPicPr>
        <p:blipFill>
          <a:blip r:embed="rId4"/>
          <a:stretch>
            <a:fillRect/>
          </a:stretch>
        </p:blipFill>
        <p:spPr>
          <a:xfrm>
            <a:off x="6946416" y="3500438"/>
            <a:ext cx="2792922" cy="2143140"/>
          </a:xfrm>
          <a:prstGeom prst="rect">
            <a:avLst/>
          </a:prstGeom>
          <a:ln>
            <a:noFill/>
          </a:ln>
          <a:effectLst>
            <a:outerShdw blurRad="292100" dist="139700" dir="2700000" algn="tl" rotWithShape="0">
              <a:srgbClr val="333333">
                <a:alpha val="65000"/>
              </a:srgbClr>
            </a:outerShdw>
          </a:effectLst>
          <a:scene3d>
            <a:camera prst="orthographicFront">
              <a:rot lat="0" lon="0" rev="0"/>
            </a:camera>
            <a:lightRig rig="threePt" dir="t"/>
          </a:scene3d>
        </p:spPr>
      </p:pic>
      <p:pic>
        <p:nvPicPr>
          <p:cNvPr id="10" name="10 Marcador de contenido" descr="245px-Draft_scale_metric.svg.png"/>
          <p:cNvPicPr>
            <a:picLocks noChangeAspect="1"/>
          </p:cNvPicPr>
          <p:nvPr/>
        </p:nvPicPr>
        <p:blipFill>
          <a:blip r:embed="rId5"/>
          <a:stretch>
            <a:fillRect/>
          </a:stretch>
        </p:blipFill>
        <p:spPr>
          <a:xfrm>
            <a:off x="7250113" y="1989138"/>
            <a:ext cx="2333625" cy="1657350"/>
          </a:xfrm>
          <a:prstGeom prst="rect">
            <a:avLst/>
          </a:prstGeom>
        </p:spPr>
      </p:pic>
      <p:pic>
        <p:nvPicPr>
          <p:cNvPr id="11" name="11 Marcador de contenido" descr="Draft_scale_foot.JPG"/>
          <p:cNvPicPr>
            <a:picLocks noChangeAspect="1"/>
          </p:cNvPicPr>
          <p:nvPr/>
        </p:nvPicPr>
        <p:blipFill>
          <a:blip r:embed="rId6"/>
          <a:stretch>
            <a:fillRect/>
          </a:stretch>
        </p:blipFill>
        <p:spPr>
          <a:xfrm>
            <a:off x="7250113" y="3852880"/>
            <a:ext cx="2333625" cy="1933575"/>
          </a:xfrm>
          <a:prstGeom prst="rect">
            <a:avLst/>
          </a:prstGeom>
        </p:spPr>
      </p:pic>
      <p:sp>
        <p:nvSpPr>
          <p:cNvPr id="12" name="11 Rectángulo"/>
          <p:cNvSpPr/>
          <p:nvPr/>
        </p:nvSpPr>
        <p:spPr>
          <a:xfrm>
            <a:off x="6667504" y="3667456"/>
            <a:ext cx="4071966" cy="261610"/>
          </a:xfrm>
          <a:prstGeom prst="rect">
            <a:avLst/>
          </a:prstGeom>
        </p:spPr>
        <p:txBody>
          <a:bodyPr wrap="square">
            <a:spAutoFit/>
          </a:bodyPr>
          <a:lstStyle/>
          <a:p>
            <a:r>
              <a:rPr lang="es-CL" sz="1100" dirty="0"/>
              <a:t>Escala de proa, sistema inglés en numeración romana  </a:t>
            </a:r>
          </a:p>
        </p:txBody>
      </p:sp>
      <p:sp>
        <p:nvSpPr>
          <p:cNvPr id="13" name="12 Rectángulo"/>
          <p:cNvSpPr/>
          <p:nvPr/>
        </p:nvSpPr>
        <p:spPr>
          <a:xfrm>
            <a:off x="7239009" y="1667192"/>
            <a:ext cx="2023311" cy="261610"/>
          </a:xfrm>
          <a:prstGeom prst="rect">
            <a:avLst/>
          </a:prstGeom>
        </p:spPr>
        <p:txBody>
          <a:bodyPr wrap="none">
            <a:spAutoFit/>
          </a:bodyPr>
          <a:lstStyle/>
          <a:p>
            <a:r>
              <a:rPr lang="es-CL" sz="1100" dirty="0"/>
              <a:t>Escala de proa, sistema métrico.</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1000" fill="hold"/>
                                        <p:tgtEl>
                                          <p:spTgt spid="10"/>
                                        </p:tgtEl>
                                        <p:attrNameLst>
                                          <p:attrName>ppt_w</p:attrName>
                                        </p:attrNameLst>
                                      </p:cBhvr>
                                      <p:tavLst>
                                        <p:tav tm="0">
                                          <p:val>
                                            <p:strVal val="#ppt_w*0.70"/>
                                          </p:val>
                                        </p:tav>
                                        <p:tav tm="100000">
                                          <p:val>
                                            <p:strVal val="#ppt_w"/>
                                          </p:val>
                                        </p:tav>
                                      </p:tavLst>
                                    </p:anim>
                                    <p:anim calcmode="lin" valueType="num">
                                      <p:cBhvr>
                                        <p:cTn id="8" dur="1000" fill="hold"/>
                                        <p:tgtEl>
                                          <p:spTgt spid="10"/>
                                        </p:tgtEl>
                                        <p:attrNameLst>
                                          <p:attrName>ppt_h</p:attrName>
                                        </p:attrNameLst>
                                      </p:cBhvr>
                                      <p:tavLst>
                                        <p:tav tm="0">
                                          <p:val>
                                            <p:strVal val="#ppt_h"/>
                                          </p:val>
                                        </p:tav>
                                        <p:tav tm="100000">
                                          <p:val>
                                            <p:strVal val="#ppt_h"/>
                                          </p:val>
                                        </p:tav>
                                      </p:tavLst>
                                    </p:anim>
                                    <p:animEffect transition="in" filter="fade">
                                      <p:cBhvr>
                                        <p:cTn id="9" dur="1000"/>
                                        <p:tgtEl>
                                          <p:spTgt spid="10"/>
                                        </p:tgtEl>
                                      </p:cBhvr>
                                    </p:animEffect>
                                  </p:childTnLst>
                                </p:cTn>
                              </p:par>
                              <p:par>
                                <p:cTn id="10" presetID="55" presetClass="entr" presetSubtype="0" fill="hold" grpId="0" nodeType="withEffect">
                                  <p:stCondLst>
                                    <p:cond delay="0"/>
                                  </p:stCondLst>
                                  <p:childTnLst>
                                    <p:set>
                                      <p:cBhvr>
                                        <p:cTn id="11" dur="1" fill="hold">
                                          <p:stCondLst>
                                            <p:cond delay="0"/>
                                          </p:stCondLst>
                                        </p:cTn>
                                        <p:tgtEl>
                                          <p:spTgt spid="13"/>
                                        </p:tgtEl>
                                        <p:attrNameLst>
                                          <p:attrName>style.visibility</p:attrName>
                                        </p:attrNameLst>
                                      </p:cBhvr>
                                      <p:to>
                                        <p:strVal val="visible"/>
                                      </p:to>
                                    </p:set>
                                    <p:anim calcmode="lin" valueType="num">
                                      <p:cBhvr>
                                        <p:cTn id="12" dur="1000" fill="hold"/>
                                        <p:tgtEl>
                                          <p:spTgt spid="13"/>
                                        </p:tgtEl>
                                        <p:attrNameLst>
                                          <p:attrName>ppt_w</p:attrName>
                                        </p:attrNameLst>
                                      </p:cBhvr>
                                      <p:tavLst>
                                        <p:tav tm="0">
                                          <p:val>
                                            <p:strVal val="#ppt_w*0.70"/>
                                          </p:val>
                                        </p:tav>
                                        <p:tav tm="100000">
                                          <p:val>
                                            <p:strVal val="#ppt_w"/>
                                          </p:val>
                                        </p:tav>
                                      </p:tavLst>
                                    </p:anim>
                                    <p:anim calcmode="lin" valueType="num">
                                      <p:cBhvr>
                                        <p:cTn id="13" dur="1000" fill="hold"/>
                                        <p:tgtEl>
                                          <p:spTgt spid="13"/>
                                        </p:tgtEl>
                                        <p:attrNameLst>
                                          <p:attrName>ppt_h</p:attrName>
                                        </p:attrNameLst>
                                      </p:cBhvr>
                                      <p:tavLst>
                                        <p:tav tm="0">
                                          <p:val>
                                            <p:strVal val="#ppt_h"/>
                                          </p:val>
                                        </p:tav>
                                        <p:tav tm="100000">
                                          <p:val>
                                            <p:strVal val="#ppt_h"/>
                                          </p:val>
                                        </p:tav>
                                      </p:tavLst>
                                    </p:anim>
                                    <p:animEffect transition="in" filter="fade">
                                      <p:cBhvr>
                                        <p:cTn id="14" dur="1000"/>
                                        <p:tgtEl>
                                          <p:spTgt spid="13"/>
                                        </p:tgtEl>
                                      </p:cBhvr>
                                    </p:animEffect>
                                  </p:childTnLst>
                                </p:cTn>
                              </p:par>
                              <p:par>
                                <p:cTn id="15" presetID="10" presetClass="exit" presetSubtype="0" fill="hold" nodeType="withEffect">
                                  <p:stCondLst>
                                    <p:cond delay="0"/>
                                  </p:stCondLst>
                                  <p:childTnLst>
                                    <p:animEffect transition="out" filter="fade">
                                      <p:cBhvr>
                                        <p:cTn id="16" dur="2000"/>
                                        <p:tgtEl>
                                          <p:spTgt spid="81925"/>
                                        </p:tgtEl>
                                      </p:cBhvr>
                                    </p:animEffect>
                                    <p:set>
                                      <p:cBhvr>
                                        <p:cTn id="17" dur="1" fill="hold">
                                          <p:stCondLst>
                                            <p:cond delay="1999"/>
                                          </p:stCondLst>
                                        </p:cTn>
                                        <p:tgtEl>
                                          <p:spTgt spid="81925"/>
                                        </p:tgtEl>
                                        <p:attrNameLst>
                                          <p:attrName>style.visibility</p:attrName>
                                        </p:attrNameLst>
                                      </p:cBhvr>
                                      <p:to>
                                        <p:strVal val="hidden"/>
                                      </p:to>
                                    </p:set>
                                  </p:childTnLst>
                                </p:cTn>
                              </p:par>
                            </p:childTnLst>
                          </p:cTn>
                        </p:par>
                      </p:childTnLst>
                    </p:cTn>
                  </p:par>
                  <p:par>
                    <p:cTn id="18" fill="hold">
                      <p:stCondLst>
                        <p:cond delay="indefinite"/>
                      </p:stCondLst>
                      <p:childTnLst>
                        <p:par>
                          <p:cTn id="19" fill="hold">
                            <p:stCondLst>
                              <p:cond delay="0"/>
                            </p:stCondLst>
                            <p:childTnLst>
                              <p:par>
                                <p:cTn id="20" presetID="55" presetClass="entr" presetSubtype="0" fill="hold" nodeType="click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p:cTn id="22" dur="1000" fill="hold"/>
                                        <p:tgtEl>
                                          <p:spTgt spid="11"/>
                                        </p:tgtEl>
                                        <p:attrNameLst>
                                          <p:attrName>ppt_w</p:attrName>
                                        </p:attrNameLst>
                                      </p:cBhvr>
                                      <p:tavLst>
                                        <p:tav tm="0">
                                          <p:val>
                                            <p:strVal val="#ppt_w*0.70"/>
                                          </p:val>
                                        </p:tav>
                                        <p:tav tm="100000">
                                          <p:val>
                                            <p:strVal val="#ppt_w"/>
                                          </p:val>
                                        </p:tav>
                                      </p:tavLst>
                                    </p:anim>
                                    <p:anim calcmode="lin" valueType="num">
                                      <p:cBhvr>
                                        <p:cTn id="23" dur="1000" fill="hold"/>
                                        <p:tgtEl>
                                          <p:spTgt spid="11"/>
                                        </p:tgtEl>
                                        <p:attrNameLst>
                                          <p:attrName>ppt_h</p:attrName>
                                        </p:attrNameLst>
                                      </p:cBhvr>
                                      <p:tavLst>
                                        <p:tav tm="0">
                                          <p:val>
                                            <p:strVal val="#ppt_h"/>
                                          </p:val>
                                        </p:tav>
                                        <p:tav tm="100000">
                                          <p:val>
                                            <p:strVal val="#ppt_h"/>
                                          </p:val>
                                        </p:tav>
                                      </p:tavLst>
                                    </p:anim>
                                    <p:animEffect transition="in" filter="fade">
                                      <p:cBhvr>
                                        <p:cTn id="24" dur="1000"/>
                                        <p:tgtEl>
                                          <p:spTgt spid="11"/>
                                        </p:tgtEl>
                                      </p:cBhvr>
                                    </p:animEffect>
                                  </p:childTnLst>
                                </p:cTn>
                              </p:par>
                              <p:par>
                                <p:cTn id="25" presetID="55" presetClass="entr" presetSubtype="0" fill="hold" grpId="0" nodeType="withEffect">
                                  <p:stCondLst>
                                    <p:cond delay="0"/>
                                  </p:stCondLst>
                                  <p:childTnLst>
                                    <p:set>
                                      <p:cBhvr>
                                        <p:cTn id="26" dur="1" fill="hold">
                                          <p:stCondLst>
                                            <p:cond delay="0"/>
                                          </p:stCondLst>
                                        </p:cTn>
                                        <p:tgtEl>
                                          <p:spTgt spid="12"/>
                                        </p:tgtEl>
                                        <p:attrNameLst>
                                          <p:attrName>style.visibility</p:attrName>
                                        </p:attrNameLst>
                                      </p:cBhvr>
                                      <p:to>
                                        <p:strVal val="visible"/>
                                      </p:to>
                                    </p:set>
                                    <p:anim calcmode="lin" valueType="num">
                                      <p:cBhvr>
                                        <p:cTn id="27" dur="1000" fill="hold"/>
                                        <p:tgtEl>
                                          <p:spTgt spid="12"/>
                                        </p:tgtEl>
                                        <p:attrNameLst>
                                          <p:attrName>ppt_w</p:attrName>
                                        </p:attrNameLst>
                                      </p:cBhvr>
                                      <p:tavLst>
                                        <p:tav tm="0">
                                          <p:val>
                                            <p:strVal val="#ppt_w*0.70"/>
                                          </p:val>
                                        </p:tav>
                                        <p:tav tm="100000">
                                          <p:val>
                                            <p:strVal val="#ppt_w"/>
                                          </p:val>
                                        </p:tav>
                                      </p:tavLst>
                                    </p:anim>
                                    <p:anim calcmode="lin" valueType="num">
                                      <p:cBhvr>
                                        <p:cTn id="28" dur="1000" fill="hold"/>
                                        <p:tgtEl>
                                          <p:spTgt spid="12"/>
                                        </p:tgtEl>
                                        <p:attrNameLst>
                                          <p:attrName>ppt_h</p:attrName>
                                        </p:attrNameLst>
                                      </p:cBhvr>
                                      <p:tavLst>
                                        <p:tav tm="0">
                                          <p:val>
                                            <p:strVal val="#ppt_h"/>
                                          </p:val>
                                        </p:tav>
                                        <p:tav tm="100000">
                                          <p:val>
                                            <p:strVal val="#ppt_h"/>
                                          </p:val>
                                        </p:tav>
                                      </p:tavLst>
                                    </p:anim>
                                    <p:animEffect transition="in" filter="fade">
                                      <p:cBhvr>
                                        <p:cTn id="29" dur="1000"/>
                                        <p:tgtEl>
                                          <p:spTgt spid="12"/>
                                        </p:tgtEl>
                                      </p:cBhvr>
                                    </p:animEffect>
                                  </p:childTnLst>
                                </p:cTn>
                              </p:par>
                              <p:par>
                                <p:cTn id="30" presetID="10" presetClass="exit" presetSubtype="0" fill="hold" nodeType="withEffect">
                                  <p:stCondLst>
                                    <p:cond delay="0"/>
                                  </p:stCondLst>
                                  <p:childTnLst>
                                    <p:animEffect transition="out" filter="fade">
                                      <p:cBhvr>
                                        <p:cTn id="31" dur="2000"/>
                                        <p:tgtEl>
                                          <p:spTgt spid="8"/>
                                        </p:tgtEl>
                                      </p:cBhvr>
                                    </p:animEffect>
                                    <p:set>
                                      <p:cBhvr>
                                        <p:cTn id="32" dur="1" fill="hold">
                                          <p:stCondLst>
                                            <p:cond delay="19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2"/>
          <p:cNvSpPr>
            <a:spLocks noGrp="1" noChangeArrowheads="1"/>
          </p:cNvSpPr>
          <p:nvPr>
            <p:ph type="title"/>
          </p:nvPr>
        </p:nvSpPr>
        <p:spPr>
          <a:xfrm>
            <a:off x="1598084" y="775693"/>
            <a:ext cx="9751483" cy="1143000"/>
          </a:xfrm>
        </p:spPr>
        <p:txBody>
          <a:bodyPr>
            <a:normAutofit/>
          </a:bodyPr>
          <a:lstStyle/>
          <a:p>
            <a:r>
              <a:rPr lang="es-ES" dirty="0"/>
              <a:t>Calado, Asiento y Arrastre</a:t>
            </a:r>
          </a:p>
        </p:txBody>
      </p:sp>
      <p:sp>
        <p:nvSpPr>
          <p:cNvPr id="82947" name="Rectangle 3"/>
          <p:cNvSpPr>
            <a:spLocks noGrp="1" noChangeArrowheads="1"/>
          </p:cNvSpPr>
          <p:nvPr>
            <p:ph sz="half" idx="1"/>
          </p:nvPr>
        </p:nvSpPr>
        <p:spPr/>
        <p:txBody>
          <a:bodyPr>
            <a:normAutofit/>
          </a:bodyPr>
          <a:lstStyle/>
          <a:p>
            <a:pPr>
              <a:lnSpc>
                <a:spcPct val="90000"/>
              </a:lnSpc>
            </a:pPr>
            <a:r>
              <a:rPr lang="es-ES" sz="2000" dirty="0"/>
              <a:t>Calado:</a:t>
            </a:r>
          </a:p>
          <a:p>
            <a:pPr lvl="1">
              <a:lnSpc>
                <a:spcPct val="90000"/>
              </a:lnSpc>
            </a:pPr>
            <a:r>
              <a:rPr lang="es-ES" sz="1800" dirty="0"/>
              <a:t>Cuando el calado de popa es mayor que el de proa, se dice que el buque está sentado o tiene asiento. </a:t>
            </a:r>
          </a:p>
          <a:p>
            <a:pPr lvl="1">
              <a:lnSpc>
                <a:spcPct val="90000"/>
              </a:lnSpc>
            </a:pPr>
            <a:r>
              <a:rPr lang="es-ES" sz="1800" dirty="0"/>
              <a:t>Cuando el de proa es mayor, se dice que el buque está </a:t>
            </a:r>
            <a:r>
              <a:rPr lang="es-ES" sz="1800" dirty="0" err="1"/>
              <a:t>encabuzado</a:t>
            </a:r>
            <a:r>
              <a:rPr lang="es-ES" sz="1800" dirty="0"/>
              <a:t> o con </a:t>
            </a:r>
            <a:r>
              <a:rPr lang="es-ES" sz="1800" dirty="0" err="1"/>
              <a:t>encabuzamiento</a:t>
            </a:r>
            <a:r>
              <a:rPr lang="es-ES" sz="1800" dirty="0"/>
              <a:t>.</a:t>
            </a:r>
          </a:p>
          <a:p>
            <a:pPr lvl="1">
              <a:lnSpc>
                <a:spcPct val="90000"/>
              </a:lnSpc>
            </a:pPr>
            <a:r>
              <a:rPr lang="es-ES" sz="1800" dirty="0"/>
              <a:t>Cuando se diseñan con calados diferentes, siendo el de popa mayor que el de proa se dice que está diseñado con Arrastre.</a:t>
            </a:r>
          </a:p>
        </p:txBody>
      </p:sp>
      <p:sp>
        <p:nvSpPr>
          <p:cNvPr id="7" name="6 Marcador de número de diapositiva"/>
          <p:cNvSpPr>
            <a:spLocks noGrp="1"/>
          </p:cNvSpPr>
          <p:nvPr>
            <p:ph type="sldNum" sz="quarter" idx="12"/>
          </p:nvPr>
        </p:nvSpPr>
        <p:spPr/>
        <p:txBody>
          <a:bodyPr/>
          <a:lstStyle/>
          <a:p>
            <a:fld id="{A49135A8-5742-4861-8441-E102673143B9}" type="slidenum">
              <a:rPr lang="es-ES"/>
              <a:pPr/>
              <a:t>28</a:t>
            </a:fld>
            <a:endParaRPr lang="es-ES"/>
          </a:p>
        </p:txBody>
      </p:sp>
      <p:pic>
        <p:nvPicPr>
          <p:cNvPr id="19" name="16 Marcador de contenido" descr="th.jpg"/>
          <p:cNvPicPr>
            <a:picLocks noGrp="1" noChangeAspect="1"/>
          </p:cNvPicPr>
          <p:nvPr>
            <p:ph sz="quarter" idx="2"/>
          </p:nvPr>
        </p:nvPicPr>
        <p:blipFill>
          <a:blip r:embed="rId2"/>
          <a:srcRect b="47997"/>
          <a:stretch>
            <a:fillRect/>
          </a:stretch>
        </p:blipFill>
        <p:spPr>
          <a:xfrm>
            <a:off x="6626225" y="2049657"/>
            <a:ext cx="3581400" cy="1536313"/>
          </a:xfrm>
          <a:prstGeom prst="rect">
            <a:avLst/>
          </a:prstGeom>
        </p:spPr>
      </p:pic>
      <p:sp>
        <p:nvSpPr>
          <p:cNvPr id="20" name="19 CuadroTexto"/>
          <p:cNvSpPr txBox="1"/>
          <p:nvPr/>
        </p:nvSpPr>
        <p:spPr>
          <a:xfrm>
            <a:off x="7711178" y="2214555"/>
            <a:ext cx="857256" cy="200055"/>
          </a:xfrm>
          <a:prstGeom prst="rect">
            <a:avLst/>
          </a:prstGeom>
          <a:solidFill>
            <a:schemeClr val="bg1"/>
          </a:solidFill>
        </p:spPr>
        <p:txBody>
          <a:bodyPr wrap="square" rtlCol="0">
            <a:spAutoFit/>
          </a:bodyPr>
          <a:lstStyle/>
          <a:p>
            <a:r>
              <a:rPr lang="es-CL" sz="700" dirty="0"/>
              <a:t>Buque sentado</a:t>
            </a:r>
            <a:endParaRPr lang="es-CL" sz="1100" dirty="0"/>
          </a:p>
        </p:txBody>
      </p:sp>
      <p:pic>
        <p:nvPicPr>
          <p:cNvPr id="21" name="16 Marcador de contenido" descr="th.jpg"/>
          <p:cNvPicPr>
            <a:picLocks noGrp="1" noChangeAspect="1"/>
          </p:cNvPicPr>
          <p:nvPr>
            <p:ph sz="quarter" idx="3"/>
          </p:nvPr>
        </p:nvPicPr>
        <p:blipFill>
          <a:blip r:embed="rId2"/>
          <a:srcRect t="48397" b="-2484"/>
          <a:stretch>
            <a:fillRect/>
          </a:stretch>
        </p:blipFill>
        <p:spPr>
          <a:xfrm>
            <a:off x="6626225" y="4152473"/>
            <a:ext cx="3581400" cy="1597880"/>
          </a:xfrm>
          <a:prstGeom prst="rect">
            <a:avLst/>
          </a:prstGeom>
        </p:spPr>
      </p:pic>
      <p:sp>
        <p:nvSpPr>
          <p:cNvPr id="22" name="21 CuadroTexto"/>
          <p:cNvSpPr txBox="1"/>
          <p:nvPr/>
        </p:nvSpPr>
        <p:spPr>
          <a:xfrm>
            <a:off x="7624094" y="4300516"/>
            <a:ext cx="1071570" cy="200055"/>
          </a:xfrm>
          <a:prstGeom prst="rect">
            <a:avLst/>
          </a:prstGeom>
          <a:solidFill>
            <a:schemeClr val="bg1"/>
          </a:solidFill>
        </p:spPr>
        <p:txBody>
          <a:bodyPr wrap="square" rtlCol="0">
            <a:spAutoFit/>
          </a:bodyPr>
          <a:lstStyle/>
          <a:p>
            <a:r>
              <a:rPr lang="es-CL" sz="700" dirty="0"/>
              <a:t>Buque </a:t>
            </a:r>
            <a:r>
              <a:rPr lang="es-CL" sz="700" dirty="0" err="1"/>
              <a:t>encabuzado</a:t>
            </a:r>
            <a:endParaRPr lang="es-CL" sz="1100" dirty="0"/>
          </a:p>
        </p:txBody>
      </p:sp>
      <p:pic>
        <p:nvPicPr>
          <p:cNvPr id="2" name="Imagen 1">
            <a:extLst>
              <a:ext uri="{FF2B5EF4-FFF2-40B4-BE49-F238E27FC236}">
                <a16:creationId xmlns:a16="http://schemas.microsoft.com/office/drawing/2014/main" id="{9FC3BEE3-CC68-6479-1C39-AA5E4F7D2AC6}"/>
              </a:ext>
            </a:extLst>
          </p:cNvPr>
          <p:cNvPicPr>
            <a:picLocks noChangeAspect="1"/>
          </p:cNvPicPr>
          <p:nvPr/>
        </p:nvPicPr>
        <p:blipFill>
          <a:blip r:embed="rId3"/>
          <a:stretch>
            <a:fillRect/>
          </a:stretch>
        </p:blipFill>
        <p:spPr>
          <a:xfrm>
            <a:off x="6599767" y="2311585"/>
            <a:ext cx="5166343" cy="2469781"/>
          </a:xfrm>
          <a:prstGeom prst="rect">
            <a:avLst/>
          </a:prstGeom>
        </p:spPr>
      </p:pic>
      <p:sp>
        <p:nvSpPr>
          <p:cNvPr id="3" name="Marcador de fecha 2">
            <a:extLst>
              <a:ext uri="{FF2B5EF4-FFF2-40B4-BE49-F238E27FC236}">
                <a16:creationId xmlns:a16="http://schemas.microsoft.com/office/drawing/2014/main" id="{BCDC7172-3FDE-8E8A-7191-8117E39182BD}"/>
              </a:ext>
            </a:extLst>
          </p:cNvPr>
          <p:cNvSpPr>
            <a:spLocks noGrp="1"/>
          </p:cNvSpPr>
          <p:nvPr>
            <p:ph type="dt" sz="half" idx="10"/>
          </p:nvPr>
        </p:nvSpPr>
        <p:spPr/>
        <p:txBody>
          <a:bodyPr/>
          <a:lstStyle/>
          <a:p>
            <a:pPr>
              <a:defRPr/>
            </a:pPr>
            <a:fld id="{83289A3C-A912-490C-8E1E-D69F6C465BF2}" type="datetime1">
              <a:rPr lang="es-CL" smtClean="0"/>
              <a:t>08-02-2026</a:t>
            </a:fld>
            <a:endParaRPr lang="es-ES"/>
          </a:p>
        </p:txBody>
      </p:sp>
      <p:sp>
        <p:nvSpPr>
          <p:cNvPr id="4" name="Marcador de pie de página 3">
            <a:extLst>
              <a:ext uri="{FF2B5EF4-FFF2-40B4-BE49-F238E27FC236}">
                <a16:creationId xmlns:a16="http://schemas.microsoft.com/office/drawing/2014/main" id="{5F0E2406-AAC6-1D85-B7C9-41A16C672C31}"/>
              </a:ext>
            </a:extLst>
          </p:cNvPr>
          <p:cNvSpPr>
            <a:spLocks noGrp="1"/>
          </p:cNvSpPr>
          <p:nvPr>
            <p:ph type="ftr" sz="quarter" idx="11"/>
          </p:nvPr>
        </p:nvSpPr>
        <p:spPr/>
        <p:txBody>
          <a:bodyPr/>
          <a:lstStyle/>
          <a:p>
            <a:pPr>
              <a:defRPr/>
            </a:pPr>
            <a:r>
              <a:rPr lang="es-ES"/>
              <a:t>Fundamentos de Estabildad UT 1</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2947">
                                            <p:txEl>
                                              <p:pRg st="3" end="3"/>
                                            </p:txEl>
                                          </p:spTgt>
                                        </p:tgtEl>
                                        <p:attrNameLst>
                                          <p:attrName>style.visibility</p:attrName>
                                        </p:attrNameLst>
                                      </p:cBhvr>
                                      <p:to>
                                        <p:strVal val="visible"/>
                                      </p:to>
                                    </p:set>
                                    <p:animEffect transition="in" filter="fade">
                                      <p:cBhvr>
                                        <p:cTn id="7" dur="500"/>
                                        <p:tgtEl>
                                          <p:spTgt spid="82947">
                                            <p:txEl>
                                              <p:pRg st="3" end="3"/>
                                            </p:txEl>
                                          </p:spTgt>
                                        </p:tgtEl>
                                      </p:cBhvr>
                                    </p:animEffect>
                                  </p:childTnLst>
                                </p:cTn>
                              </p:par>
                              <p:par>
                                <p:cTn id="8" presetID="10" presetClass="exit" presetSubtype="0" fill="hold" nodeType="withEffect">
                                  <p:stCondLst>
                                    <p:cond delay="0"/>
                                  </p:stCondLst>
                                  <p:childTnLst>
                                    <p:animEffect transition="out" filter="fade">
                                      <p:cBhvr>
                                        <p:cTn id="9" dur="500"/>
                                        <p:tgtEl>
                                          <p:spTgt spid="19"/>
                                        </p:tgtEl>
                                      </p:cBhvr>
                                    </p:animEffect>
                                    <p:set>
                                      <p:cBhvr>
                                        <p:cTn id="10" dur="1" fill="hold">
                                          <p:stCondLst>
                                            <p:cond delay="499"/>
                                          </p:stCondLst>
                                        </p:cTn>
                                        <p:tgtEl>
                                          <p:spTgt spid="19"/>
                                        </p:tgtEl>
                                        <p:attrNameLst>
                                          <p:attrName>style.visibility</p:attrName>
                                        </p:attrNameLst>
                                      </p:cBhvr>
                                      <p:to>
                                        <p:strVal val="hidden"/>
                                      </p:to>
                                    </p:set>
                                  </p:childTnLst>
                                </p:cTn>
                              </p:par>
                              <p:par>
                                <p:cTn id="11" presetID="10" presetClass="exit" presetSubtype="0" fill="hold" nodeType="withEffect">
                                  <p:stCondLst>
                                    <p:cond delay="0"/>
                                  </p:stCondLst>
                                  <p:childTnLst>
                                    <p:animEffect transition="out" filter="fade">
                                      <p:cBhvr>
                                        <p:cTn id="12" dur="500"/>
                                        <p:tgtEl>
                                          <p:spTgt spid="21"/>
                                        </p:tgtEl>
                                      </p:cBhvr>
                                    </p:animEffect>
                                    <p:set>
                                      <p:cBhvr>
                                        <p:cTn id="13" dur="1" fill="hold">
                                          <p:stCondLst>
                                            <p:cond delay="499"/>
                                          </p:stCondLst>
                                        </p:cTn>
                                        <p:tgtEl>
                                          <p:spTgt spid="21"/>
                                        </p:tgtEl>
                                        <p:attrNameLst>
                                          <p:attrName>style.visibility</p:attrName>
                                        </p:attrNameLst>
                                      </p:cBhvr>
                                      <p:to>
                                        <p:strVal val="hidden"/>
                                      </p:to>
                                    </p:set>
                                  </p:childTnLst>
                                </p:cTn>
                              </p:par>
                            </p:childTnLst>
                          </p:cTn>
                        </p:par>
                        <p:par>
                          <p:cTn id="14" fill="hold">
                            <p:stCondLst>
                              <p:cond delay="500"/>
                            </p:stCondLst>
                            <p:childTnLst>
                              <p:par>
                                <p:cTn id="15" presetID="10" presetClass="entr" presetSubtype="0" fill="hold" nodeType="after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fade">
                                      <p:cBhvr>
                                        <p:cTn id="1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83973" name="Rectangle 5"/>
              <p:cNvSpPr>
                <a:spLocks noGrp="1" noChangeArrowheads="1"/>
              </p:cNvSpPr>
              <p:nvPr>
                <p:ph type="body" idx="1"/>
              </p:nvPr>
            </p:nvSpPr>
            <p:spPr/>
            <p:txBody>
              <a:bodyPr>
                <a:normAutofit/>
              </a:bodyPr>
              <a:lstStyle/>
              <a:p>
                <a:pPr>
                  <a:lnSpc>
                    <a:spcPct val="110000"/>
                  </a:lnSpc>
                </a:pPr>
                <a:r>
                  <a:rPr lang="es-ES" dirty="0"/>
                  <a:t>Calado medio (Cm ó Tm):</a:t>
                </a:r>
              </a:p>
              <a:p>
                <a:pPr>
                  <a:lnSpc>
                    <a:spcPct val="110000"/>
                  </a:lnSpc>
                  <a:spcBef>
                    <a:spcPts val="1200"/>
                  </a:spcBef>
                  <a:buNone/>
                </a:pPr>
                <a:r>
                  <a:rPr lang="es-ES" dirty="0"/>
                  <a:t>		</a:t>
                </a:r>
                <a14:m>
                  <m:oMath xmlns:m="http://schemas.openxmlformats.org/officeDocument/2006/math">
                    <m:sSub>
                      <m:sSubPr>
                        <m:ctrlPr>
                          <a:rPr lang="es-ES" i="1" smtClean="0">
                            <a:latin typeface="Cambria Math" panose="02040503050406030204" pitchFamily="18" charset="0"/>
                          </a:rPr>
                        </m:ctrlPr>
                      </m:sSubPr>
                      <m:e>
                        <m:r>
                          <a:rPr lang="es-CL" b="0" i="1" smtClean="0">
                            <a:latin typeface="Cambria Math" panose="02040503050406030204" pitchFamily="18" charset="0"/>
                          </a:rPr>
                          <m:t>𝑇</m:t>
                        </m:r>
                      </m:e>
                      <m:sub>
                        <m:r>
                          <a:rPr lang="es-CL" b="0" i="1" smtClean="0">
                            <a:latin typeface="Cambria Math" panose="02040503050406030204" pitchFamily="18" charset="0"/>
                          </a:rPr>
                          <m:t>𝑚</m:t>
                        </m:r>
                      </m:sub>
                    </m:sSub>
                    <m:r>
                      <a:rPr lang="es-ES" i="1" smtClean="0">
                        <a:latin typeface="Cambria Math" panose="02040503050406030204" pitchFamily="18" charset="0"/>
                        <a:ea typeface="Cambria Math" panose="02040503050406030204" pitchFamily="18" charset="0"/>
                      </a:rPr>
                      <m:t>=</m:t>
                    </m:r>
                    <m:f>
                      <m:fPr>
                        <m:ctrlPr>
                          <a:rPr lang="es-ES" i="1" smtClean="0">
                            <a:latin typeface="Cambria Math" panose="02040503050406030204" pitchFamily="18" charset="0"/>
                            <a:ea typeface="Cambria Math" panose="02040503050406030204" pitchFamily="18" charset="0"/>
                          </a:rPr>
                        </m:ctrlPr>
                      </m:fPr>
                      <m:num>
                        <m:sSub>
                          <m:sSubPr>
                            <m:ctrlPr>
                              <a:rPr lang="es-ES" i="1" smtClean="0">
                                <a:latin typeface="Cambria Math" panose="02040503050406030204" pitchFamily="18" charset="0"/>
                                <a:ea typeface="Cambria Math" panose="02040503050406030204" pitchFamily="18" charset="0"/>
                              </a:rPr>
                            </m:ctrlPr>
                          </m:sSubPr>
                          <m:e>
                            <m:r>
                              <a:rPr lang="es-CL" b="0" i="1" smtClean="0">
                                <a:latin typeface="Cambria Math" panose="02040503050406030204" pitchFamily="18" charset="0"/>
                                <a:ea typeface="Cambria Math" panose="02040503050406030204" pitchFamily="18" charset="0"/>
                              </a:rPr>
                              <m:t>𝑇</m:t>
                            </m:r>
                          </m:e>
                          <m:sub>
                            <m:r>
                              <a:rPr lang="es-CL" b="0" i="1" smtClean="0">
                                <a:latin typeface="Cambria Math" panose="02040503050406030204" pitchFamily="18" charset="0"/>
                                <a:ea typeface="Cambria Math" panose="02040503050406030204" pitchFamily="18" charset="0"/>
                              </a:rPr>
                              <m:t>𝑝𝑟</m:t>
                            </m:r>
                          </m:sub>
                        </m:sSub>
                        <m:r>
                          <a:rPr lang="es-CL" b="0" i="1" smtClean="0">
                            <a:latin typeface="Cambria Math" panose="02040503050406030204" pitchFamily="18" charset="0"/>
                            <a:ea typeface="Cambria Math" panose="02040503050406030204" pitchFamily="18" charset="0"/>
                          </a:rPr>
                          <m:t>+</m:t>
                        </m:r>
                        <m:sSub>
                          <m:sSubPr>
                            <m:ctrlPr>
                              <a:rPr lang="es-CL" b="0" i="1" smtClean="0">
                                <a:latin typeface="Cambria Math" panose="02040503050406030204" pitchFamily="18" charset="0"/>
                                <a:ea typeface="Cambria Math" panose="02040503050406030204" pitchFamily="18" charset="0"/>
                              </a:rPr>
                            </m:ctrlPr>
                          </m:sSubPr>
                          <m:e>
                            <m:r>
                              <a:rPr lang="es-CL" b="0" i="1" smtClean="0">
                                <a:latin typeface="Cambria Math" panose="02040503050406030204" pitchFamily="18" charset="0"/>
                                <a:ea typeface="Cambria Math" panose="02040503050406030204" pitchFamily="18" charset="0"/>
                              </a:rPr>
                              <m:t>𝑇</m:t>
                            </m:r>
                          </m:e>
                          <m:sub>
                            <m:r>
                              <a:rPr lang="es-CL" b="0" i="1" smtClean="0">
                                <a:latin typeface="Cambria Math" panose="02040503050406030204" pitchFamily="18" charset="0"/>
                                <a:ea typeface="Cambria Math" panose="02040503050406030204" pitchFamily="18" charset="0"/>
                              </a:rPr>
                              <m:t>𝑝𝑝</m:t>
                            </m:r>
                          </m:sub>
                        </m:sSub>
                      </m:num>
                      <m:den>
                        <m:r>
                          <a:rPr lang="es-CL" b="0" i="1" smtClean="0">
                            <a:latin typeface="Cambria Math" panose="02040503050406030204" pitchFamily="18" charset="0"/>
                            <a:ea typeface="Cambria Math" panose="02040503050406030204" pitchFamily="18" charset="0"/>
                          </a:rPr>
                          <m:t>2</m:t>
                        </m:r>
                      </m:den>
                    </m:f>
                  </m:oMath>
                </a14:m>
                <a:endParaRPr lang="es-ES" dirty="0"/>
              </a:p>
              <a:p>
                <a:pPr>
                  <a:lnSpc>
                    <a:spcPct val="110000"/>
                  </a:lnSpc>
                </a:pPr>
                <a:r>
                  <a:rPr lang="es-ES" dirty="0" err="1"/>
                  <a:t>Trimado</a:t>
                </a:r>
                <a:r>
                  <a:rPr lang="es-ES" dirty="0"/>
                  <a:t> “t”:</a:t>
                </a:r>
              </a:p>
              <a:p>
                <a:pPr>
                  <a:spcBef>
                    <a:spcPts val="1200"/>
                  </a:spcBef>
                  <a:buNone/>
                </a:pPr>
                <a:r>
                  <a:rPr lang="es-ES" dirty="0"/>
                  <a:t>		</a:t>
                </a:r>
                <a14:m>
                  <m:oMath xmlns:m="http://schemas.openxmlformats.org/officeDocument/2006/math">
                    <m:r>
                      <a:rPr lang="es-CL" b="0" i="1" smtClean="0">
                        <a:latin typeface="Cambria Math" panose="02040503050406030204" pitchFamily="18" charset="0"/>
                      </a:rPr>
                      <m:t>𝑡</m:t>
                    </m:r>
                    <m:r>
                      <a:rPr lang="es-CL" b="0" i="1" smtClean="0">
                        <a:latin typeface="Cambria Math" panose="02040503050406030204" pitchFamily="18" charset="0"/>
                        <a:ea typeface="Cambria Math" panose="02040503050406030204" pitchFamily="18" charset="0"/>
                      </a:rPr>
                      <m:t>=</m:t>
                    </m:r>
                    <m:sSub>
                      <m:sSubPr>
                        <m:ctrlPr>
                          <a:rPr lang="es-ES" i="1">
                            <a:latin typeface="Cambria Math" panose="02040503050406030204" pitchFamily="18" charset="0"/>
                            <a:ea typeface="Cambria Math" panose="02040503050406030204" pitchFamily="18" charset="0"/>
                          </a:rPr>
                        </m:ctrlPr>
                      </m:sSubPr>
                      <m:e>
                        <m:sSub>
                          <m:sSubPr>
                            <m:ctrlPr>
                              <a:rPr lang="es-CL" i="1">
                                <a:latin typeface="Cambria Math" panose="02040503050406030204" pitchFamily="18" charset="0"/>
                                <a:ea typeface="Cambria Math" panose="02040503050406030204" pitchFamily="18" charset="0"/>
                              </a:rPr>
                            </m:ctrlPr>
                          </m:sSubPr>
                          <m:e>
                            <m:r>
                              <a:rPr lang="es-CL" i="1">
                                <a:latin typeface="Cambria Math" panose="02040503050406030204" pitchFamily="18" charset="0"/>
                                <a:ea typeface="Cambria Math" panose="02040503050406030204" pitchFamily="18" charset="0"/>
                              </a:rPr>
                              <m:t>𝑇</m:t>
                            </m:r>
                          </m:e>
                          <m:sub>
                            <m:r>
                              <a:rPr lang="es-CL" i="1">
                                <a:latin typeface="Cambria Math" panose="02040503050406030204" pitchFamily="18" charset="0"/>
                                <a:ea typeface="Cambria Math" panose="02040503050406030204" pitchFamily="18" charset="0"/>
                              </a:rPr>
                              <m:t>𝑝𝑝</m:t>
                            </m:r>
                          </m:sub>
                        </m:sSub>
                        <m:r>
                          <a:rPr lang="es-CL" b="0" i="1" smtClean="0">
                            <a:latin typeface="Cambria Math" panose="02040503050406030204" pitchFamily="18" charset="0"/>
                            <a:ea typeface="Cambria Math" panose="02040503050406030204" pitchFamily="18" charset="0"/>
                          </a:rPr>
                          <m:t>− </m:t>
                        </m:r>
                        <m:r>
                          <a:rPr lang="es-CL" i="1">
                            <a:latin typeface="Cambria Math" panose="02040503050406030204" pitchFamily="18" charset="0"/>
                            <a:ea typeface="Cambria Math" panose="02040503050406030204" pitchFamily="18" charset="0"/>
                          </a:rPr>
                          <m:t>𝑇</m:t>
                        </m:r>
                      </m:e>
                      <m:sub>
                        <m:r>
                          <a:rPr lang="es-CL" i="1">
                            <a:latin typeface="Cambria Math" panose="02040503050406030204" pitchFamily="18" charset="0"/>
                            <a:ea typeface="Cambria Math" panose="02040503050406030204" pitchFamily="18" charset="0"/>
                          </a:rPr>
                          <m:t>𝑝𝑟</m:t>
                        </m:r>
                      </m:sub>
                    </m:sSub>
                  </m:oMath>
                </a14:m>
                <a:endParaRPr lang="es-ES" dirty="0"/>
              </a:p>
              <a:p>
                <a:pPr lvl="1">
                  <a:lnSpc>
                    <a:spcPct val="110000"/>
                  </a:lnSpc>
                </a:pPr>
                <a:r>
                  <a:rPr lang="es-ES" dirty="0"/>
                  <a:t>Cuando “t” es +, el buque está sentado</a:t>
                </a:r>
              </a:p>
              <a:p>
                <a:pPr lvl="1">
                  <a:lnSpc>
                    <a:spcPct val="110000"/>
                  </a:lnSpc>
                </a:pPr>
                <a:r>
                  <a:rPr lang="es-ES" dirty="0"/>
                  <a:t>Cuando “t” es -, el buque está </a:t>
                </a:r>
                <a:r>
                  <a:rPr lang="es-ES" dirty="0" err="1"/>
                  <a:t>encabuzado</a:t>
                </a:r>
                <a:r>
                  <a:rPr lang="es-ES" dirty="0"/>
                  <a:t>.</a:t>
                </a:r>
              </a:p>
              <a:p>
                <a:pPr lvl="1">
                  <a:lnSpc>
                    <a:spcPct val="110000"/>
                  </a:lnSpc>
                </a:pPr>
                <a:r>
                  <a:rPr lang="es-ES" dirty="0" err="1"/>
                  <a:t>Tpp</a:t>
                </a:r>
                <a:r>
                  <a:rPr lang="es-ES" dirty="0"/>
                  <a:t> es calado de Popa</a:t>
                </a:r>
              </a:p>
              <a:p>
                <a:pPr lvl="1">
                  <a:lnSpc>
                    <a:spcPct val="110000"/>
                  </a:lnSpc>
                </a:pPr>
                <a:r>
                  <a:rPr lang="es-ES" dirty="0" err="1"/>
                  <a:t>Tpr</a:t>
                </a:r>
                <a:r>
                  <a:rPr lang="es-ES" dirty="0"/>
                  <a:t> es Calado de Proa.</a:t>
                </a:r>
              </a:p>
            </p:txBody>
          </p:sp>
        </mc:Choice>
        <mc:Fallback xmlns="">
          <p:sp>
            <p:nvSpPr>
              <p:cNvPr id="83973" name="Rectangle 5"/>
              <p:cNvSpPr>
                <a:spLocks noGrp="1" noRot="1" noChangeAspect="1" noMove="1" noResize="1" noEditPoints="1" noAdjustHandles="1" noChangeArrowheads="1" noChangeShapeType="1" noTextEdit="1"/>
              </p:cNvSpPr>
              <p:nvPr>
                <p:ph type="body" idx="1"/>
              </p:nvPr>
            </p:nvSpPr>
            <p:spPr>
              <a:blipFill>
                <a:blip r:embed="rId2"/>
                <a:stretch>
                  <a:fillRect l="-513" t="-670"/>
                </a:stretch>
              </a:blipFill>
            </p:spPr>
            <p:txBody>
              <a:bodyPr/>
              <a:lstStyle/>
              <a:p>
                <a:r>
                  <a:rPr lang="es-CL">
                    <a:noFill/>
                  </a:rPr>
                  <a:t> </a:t>
                </a:r>
              </a:p>
            </p:txBody>
          </p:sp>
        </mc:Fallback>
      </mc:AlternateContent>
      <p:sp>
        <p:nvSpPr>
          <p:cNvPr id="83970" name="Rectangle 2"/>
          <p:cNvSpPr>
            <a:spLocks noChangeArrowheads="1"/>
          </p:cNvSpPr>
          <p:nvPr/>
        </p:nvSpPr>
        <p:spPr bwMode="auto">
          <a:xfrm>
            <a:off x="1544664" y="3899484"/>
            <a:ext cx="1980123" cy="457200"/>
          </a:xfrm>
          <a:prstGeom prst="rect">
            <a:avLst/>
          </a:prstGeom>
          <a:solidFill>
            <a:schemeClr val="accent1">
              <a:alpha val="50000"/>
            </a:schemeClr>
          </a:solidFill>
          <a:ln w="9525">
            <a:solidFill>
              <a:schemeClr val="tx1"/>
            </a:solidFill>
            <a:miter lim="800000"/>
            <a:headEnd/>
            <a:tailEnd/>
          </a:ln>
          <a:effectLst/>
        </p:spPr>
        <p:txBody>
          <a:bodyPr wrap="none" anchor="ctr"/>
          <a:lstStyle/>
          <a:p>
            <a:endParaRPr lang="es-CL"/>
          </a:p>
        </p:txBody>
      </p:sp>
      <p:sp>
        <p:nvSpPr>
          <p:cNvPr id="83971" name="Rectangle 3"/>
          <p:cNvSpPr>
            <a:spLocks noChangeArrowheads="1"/>
          </p:cNvSpPr>
          <p:nvPr/>
        </p:nvSpPr>
        <p:spPr bwMode="auto">
          <a:xfrm>
            <a:off x="1393997" y="2727589"/>
            <a:ext cx="2281459" cy="568851"/>
          </a:xfrm>
          <a:prstGeom prst="rect">
            <a:avLst/>
          </a:prstGeom>
          <a:solidFill>
            <a:schemeClr val="accent1">
              <a:alpha val="50000"/>
            </a:schemeClr>
          </a:solidFill>
          <a:ln w="9525">
            <a:solidFill>
              <a:schemeClr val="tx1"/>
            </a:solidFill>
            <a:miter lim="800000"/>
            <a:headEnd/>
            <a:tailEnd/>
          </a:ln>
          <a:effectLst/>
        </p:spPr>
        <p:txBody>
          <a:bodyPr wrap="none" anchor="ctr"/>
          <a:lstStyle/>
          <a:p>
            <a:endParaRPr lang="es-CL" dirty="0"/>
          </a:p>
        </p:txBody>
      </p:sp>
      <p:sp>
        <p:nvSpPr>
          <p:cNvPr id="8" name="5 Marcador de número de diapositiva"/>
          <p:cNvSpPr>
            <a:spLocks noGrp="1"/>
          </p:cNvSpPr>
          <p:nvPr>
            <p:ph type="sldNum" sz="quarter" idx="12"/>
          </p:nvPr>
        </p:nvSpPr>
        <p:spPr/>
        <p:txBody>
          <a:bodyPr/>
          <a:lstStyle/>
          <a:p>
            <a:fld id="{93F8FC46-6ED8-4538-BBAD-9CEF0EC3F005}" type="slidenum">
              <a:rPr lang="es-ES"/>
              <a:pPr/>
              <a:t>29</a:t>
            </a:fld>
            <a:endParaRPr lang="es-ES"/>
          </a:p>
        </p:txBody>
      </p:sp>
      <p:sp>
        <p:nvSpPr>
          <p:cNvPr id="83972" name="Rectangle 4"/>
          <p:cNvSpPr>
            <a:spLocks noGrp="1" noChangeArrowheads="1"/>
          </p:cNvSpPr>
          <p:nvPr>
            <p:ph type="title"/>
          </p:nvPr>
        </p:nvSpPr>
        <p:spPr/>
        <p:txBody>
          <a:bodyPr>
            <a:normAutofit/>
          </a:bodyPr>
          <a:lstStyle/>
          <a:p>
            <a:r>
              <a:rPr lang="es-ES" dirty="0"/>
              <a:t>Trabajo con marcas de calado</a:t>
            </a:r>
          </a:p>
        </p:txBody>
      </p:sp>
      <p:sp>
        <p:nvSpPr>
          <p:cNvPr id="2" name="Marcador de fecha 1">
            <a:extLst>
              <a:ext uri="{FF2B5EF4-FFF2-40B4-BE49-F238E27FC236}">
                <a16:creationId xmlns:a16="http://schemas.microsoft.com/office/drawing/2014/main" id="{46BC7071-46B2-5CCA-20C0-F8D9967AB3DB}"/>
              </a:ext>
            </a:extLst>
          </p:cNvPr>
          <p:cNvSpPr>
            <a:spLocks noGrp="1"/>
          </p:cNvSpPr>
          <p:nvPr>
            <p:ph type="dt" sz="half" idx="10"/>
          </p:nvPr>
        </p:nvSpPr>
        <p:spPr/>
        <p:txBody>
          <a:bodyPr/>
          <a:lstStyle/>
          <a:p>
            <a:fld id="{F332B25A-535C-4652-AC56-F9CA8FB95764}" type="datetime1">
              <a:rPr lang="es-CL" smtClean="0"/>
              <a:t>08-02-2026</a:t>
            </a:fld>
            <a:endParaRPr lang="es-CL" dirty="0"/>
          </a:p>
        </p:txBody>
      </p:sp>
      <p:sp>
        <p:nvSpPr>
          <p:cNvPr id="3" name="Marcador de pie de página 2">
            <a:extLst>
              <a:ext uri="{FF2B5EF4-FFF2-40B4-BE49-F238E27FC236}">
                <a16:creationId xmlns:a16="http://schemas.microsoft.com/office/drawing/2014/main" id="{F9183585-2C30-2B65-4543-F2A2C0F1A2BE}"/>
              </a:ext>
            </a:extLst>
          </p:cNvPr>
          <p:cNvSpPr>
            <a:spLocks noGrp="1"/>
          </p:cNvSpPr>
          <p:nvPr>
            <p:ph type="ftr" sz="quarter" idx="11"/>
          </p:nvPr>
        </p:nvSpPr>
        <p:spPr/>
        <p:txBody>
          <a:bodyPr/>
          <a:lstStyle/>
          <a:p>
            <a:r>
              <a:rPr lang="es-CL"/>
              <a:t>Fundamentos de Estabildad UT 1</a:t>
            </a:r>
            <a:endParaRPr lang="es-CL" dirty="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Marcador de número de diapositiva"/>
          <p:cNvSpPr>
            <a:spLocks noGrp="1"/>
          </p:cNvSpPr>
          <p:nvPr>
            <p:ph type="sldNum" sz="quarter" idx="12"/>
          </p:nvPr>
        </p:nvSpPr>
        <p:spPr/>
        <p:txBody>
          <a:bodyPr/>
          <a:lstStyle/>
          <a:p>
            <a:fld id="{3CB7AB6B-195A-49D9-9C2A-9AB8085401FD}" type="slidenum">
              <a:rPr lang="es-ES"/>
              <a:pPr/>
              <a:t>30</a:t>
            </a:fld>
            <a:endParaRPr lang="es-ES"/>
          </a:p>
        </p:txBody>
      </p:sp>
      <p:sp>
        <p:nvSpPr>
          <p:cNvPr id="84997" name="Rectangle 5"/>
          <p:cNvSpPr>
            <a:spLocks noGrp="1" noChangeArrowheads="1"/>
          </p:cNvSpPr>
          <p:nvPr>
            <p:ph type="body" idx="1"/>
          </p:nvPr>
        </p:nvSpPr>
        <p:spPr>
          <a:xfrm>
            <a:off x="739590" y="1619809"/>
            <a:ext cx="10851776" cy="4736541"/>
          </a:xfrm>
        </p:spPr>
        <p:txBody>
          <a:bodyPr>
            <a:noAutofit/>
          </a:bodyPr>
          <a:lstStyle/>
          <a:p>
            <a:pPr>
              <a:lnSpc>
                <a:spcPct val="120000"/>
              </a:lnSpc>
            </a:pPr>
            <a:r>
              <a:rPr lang="es-ES" sz="1600" dirty="0"/>
              <a:t>Todos los buques tienen un calado máximo y mínimo para operar. Operar fuera de estos límites generan peligro para el buque, su tripulación y su carga. </a:t>
            </a:r>
          </a:p>
          <a:p>
            <a:pPr lvl="1">
              <a:lnSpc>
                <a:spcPct val="120000"/>
              </a:lnSpc>
            </a:pPr>
            <a:r>
              <a:rPr lang="es-ES" sz="1400" dirty="0"/>
              <a:t>Estos calados se conocen como calados límites.</a:t>
            </a:r>
          </a:p>
          <a:p>
            <a:pPr>
              <a:lnSpc>
                <a:spcPct val="120000"/>
              </a:lnSpc>
            </a:pPr>
            <a:r>
              <a:rPr lang="es-CL" sz="1600" dirty="0"/>
              <a:t>Ejercicios de cálculo del calado medio y del asiento: </a:t>
            </a:r>
          </a:p>
          <a:p>
            <a:pPr lvl="1">
              <a:lnSpc>
                <a:spcPct val="120000"/>
              </a:lnSpc>
            </a:pPr>
            <a:r>
              <a:rPr lang="es-CL" sz="1400" dirty="0"/>
              <a:t>Los calados de un buque son: </a:t>
            </a:r>
            <a:r>
              <a:rPr lang="es-CL" sz="1400" dirty="0" err="1"/>
              <a:t>Cpp</a:t>
            </a:r>
            <a:r>
              <a:rPr lang="es-CL" sz="1400" dirty="0"/>
              <a:t> 5,20 m y </a:t>
            </a:r>
            <a:r>
              <a:rPr lang="es-CL" sz="1400" dirty="0" err="1"/>
              <a:t>Cpr</a:t>
            </a:r>
            <a:r>
              <a:rPr lang="es-CL" sz="1400" dirty="0"/>
              <a:t> 4,96 m. Hallar el calado medio (Cm), y el asiento (A).</a:t>
            </a:r>
          </a:p>
          <a:p>
            <a:pPr lvl="2">
              <a:lnSpc>
                <a:spcPct val="120000"/>
              </a:lnSpc>
            </a:pPr>
            <a:r>
              <a:rPr lang="es-CL" sz="1200" dirty="0"/>
              <a:t>Solución: Cm = 5,08 m; A = +0,24 m. </a:t>
            </a:r>
          </a:p>
          <a:p>
            <a:pPr lvl="1">
              <a:lnSpc>
                <a:spcPct val="120000"/>
              </a:lnSpc>
            </a:pPr>
            <a:r>
              <a:rPr lang="es-CL" sz="1400" dirty="0"/>
              <a:t>Un buque tiene los siguientes calados: </a:t>
            </a:r>
            <a:r>
              <a:rPr lang="es-CL" sz="1400" dirty="0" err="1"/>
              <a:t>Cpp</a:t>
            </a:r>
            <a:r>
              <a:rPr lang="es-CL" sz="1400" dirty="0"/>
              <a:t> = 6,80 m y </a:t>
            </a:r>
            <a:r>
              <a:rPr lang="es-CL" sz="1400" dirty="0" err="1"/>
              <a:t>Cpr</a:t>
            </a:r>
            <a:r>
              <a:rPr lang="es-CL" sz="1400" dirty="0"/>
              <a:t> = 7,50 m. Hallar el calado medio y el asiento.</a:t>
            </a:r>
          </a:p>
          <a:p>
            <a:pPr lvl="2">
              <a:lnSpc>
                <a:spcPct val="120000"/>
              </a:lnSpc>
            </a:pPr>
            <a:r>
              <a:rPr lang="es-CL" sz="1200" dirty="0"/>
              <a:t>Solución: Cm = 7,15 m; A = -0,70 m. </a:t>
            </a:r>
          </a:p>
          <a:p>
            <a:pPr lvl="1">
              <a:lnSpc>
                <a:spcPct val="120000"/>
              </a:lnSpc>
            </a:pPr>
            <a:r>
              <a:rPr lang="es-ES" sz="1400" dirty="0"/>
              <a:t>Si por diseño un buque cala 20 pie a proa y a popa, y se realizan cambios de peso para que el calado de proa quede en 19’ 6” y el de popa en 20’ 6”, se dice que sufrió un cambio de asiento de 1 pie.</a:t>
            </a:r>
          </a:p>
          <a:p>
            <a:pPr lvl="1">
              <a:lnSpc>
                <a:spcPct val="120000"/>
              </a:lnSpc>
            </a:pPr>
            <a:r>
              <a:rPr lang="es-CL" sz="1400" dirty="0"/>
              <a:t>Un buque flota a su calado de diseño que es 21’ a proa y 22’ 6” a popa, ¿Cuál es su calado medio? - ¿Cambio en asiento? - ¿Arrastre?</a:t>
            </a:r>
          </a:p>
          <a:p>
            <a:pPr lvl="2">
              <a:lnSpc>
                <a:spcPct val="120000"/>
              </a:lnSpc>
            </a:pPr>
            <a:r>
              <a:rPr lang="es-CL" sz="1200" dirty="0"/>
              <a:t>Solución: Calado medio 21’ 9” - Cambio de asiento 0, ya que está en sus calados de diseño y no se ha especificado ningún cambio - Arrastre, 1’ 6”.</a:t>
            </a:r>
            <a:endParaRPr lang="es-ES" sz="1400" dirty="0"/>
          </a:p>
        </p:txBody>
      </p:sp>
      <p:sp>
        <p:nvSpPr>
          <p:cNvPr id="84996" name="Rectangle 4"/>
          <p:cNvSpPr>
            <a:spLocks noGrp="1" noChangeArrowheads="1"/>
          </p:cNvSpPr>
          <p:nvPr>
            <p:ph type="title"/>
          </p:nvPr>
        </p:nvSpPr>
        <p:spPr/>
        <p:txBody>
          <a:bodyPr>
            <a:normAutofit/>
          </a:bodyPr>
          <a:lstStyle/>
          <a:p>
            <a:r>
              <a:rPr lang="es-ES" dirty="0"/>
              <a:t>Trabajo con marcas de calado</a:t>
            </a:r>
          </a:p>
        </p:txBody>
      </p:sp>
      <p:sp>
        <p:nvSpPr>
          <p:cNvPr id="3" name="Marcador de fecha 2">
            <a:extLst>
              <a:ext uri="{FF2B5EF4-FFF2-40B4-BE49-F238E27FC236}">
                <a16:creationId xmlns:a16="http://schemas.microsoft.com/office/drawing/2014/main" id="{6D8DE7B2-35AB-80A5-BF83-9310B6337F87}"/>
              </a:ext>
            </a:extLst>
          </p:cNvPr>
          <p:cNvSpPr>
            <a:spLocks noGrp="1"/>
          </p:cNvSpPr>
          <p:nvPr>
            <p:ph type="dt" sz="half" idx="10"/>
          </p:nvPr>
        </p:nvSpPr>
        <p:spPr/>
        <p:txBody>
          <a:bodyPr/>
          <a:lstStyle/>
          <a:p>
            <a:fld id="{90FC04DF-15DD-458D-84C8-E41571339ADE}" type="datetime1">
              <a:rPr lang="es-CL" smtClean="0"/>
              <a:t>08-02-2026</a:t>
            </a:fld>
            <a:endParaRPr lang="es-CL" dirty="0"/>
          </a:p>
        </p:txBody>
      </p:sp>
      <p:sp>
        <p:nvSpPr>
          <p:cNvPr id="2" name="Marcador de pie de página 1">
            <a:extLst>
              <a:ext uri="{FF2B5EF4-FFF2-40B4-BE49-F238E27FC236}">
                <a16:creationId xmlns:a16="http://schemas.microsoft.com/office/drawing/2014/main" id="{B06471C6-5506-0431-44C3-B058135058E2}"/>
              </a:ext>
            </a:extLst>
          </p:cNvPr>
          <p:cNvSpPr>
            <a:spLocks noGrp="1"/>
          </p:cNvSpPr>
          <p:nvPr>
            <p:ph type="ftr" sz="quarter" idx="11"/>
          </p:nvPr>
        </p:nvSpPr>
        <p:spPr/>
        <p:txBody>
          <a:bodyPr/>
          <a:lstStyle/>
          <a:p>
            <a:r>
              <a:rPr lang="en-US"/>
              <a:t>Fundamentos de Estabildad UT 1</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mph" presetSubtype="2" fill="hold" nodeType="clickEffect">
                                  <p:stCondLst>
                                    <p:cond delay="0"/>
                                  </p:stCondLst>
                                  <p:childTnLst>
                                    <p:animClr clrSpc="rgb" dir="cw">
                                      <p:cBhvr override="childStyle">
                                        <p:cTn id="6" dur="2000" fill="hold"/>
                                        <p:tgtEl>
                                          <p:spTgt spid="84997">
                                            <p:txEl>
                                              <p:pRg st="0" end="0"/>
                                            </p:txEl>
                                          </p:spTgt>
                                        </p:tgtEl>
                                        <p:attrNameLst>
                                          <p:attrName>style.color</p:attrName>
                                        </p:attrNameLst>
                                      </p:cBhvr>
                                      <p:to>
                                        <a:srgbClr val="F76E37"/>
                                      </p:to>
                                    </p:animClr>
                                  </p:childTnLst>
                                </p:cTn>
                              </p:par>
                            </p:childTnLst>
                          </p:cTn>
                        </p:par>
                        <p:par>
                          <p:cTn id="7" fill="hold">
                            <p:stCondLst>
                              <p:cond delay="2000"/>
                            </p:stCondLst>
                            <p:childTnLst>
                              <p:par>
                                <p:cTn id="8" presetID="55" presetClass="entr" presetSubtype="0" fill="hold" nodeType="afterEffect">
                                  <p:stCondLst>
                                    <p:cond delay="1000"/>
                                  </p:stCondLst>
                                  <p:childTnLst>
                                    <p:set>
                                      <p:cBhvr>
                                        <p:cTn id="9" dur="1" fill="hold">
                                          <p:stCondLst>
                                            <p:cond delay="0"/>
                                          </p:stCondLst>
                                        </p:cTn>
                                        <p:tgtEl>
                                          <p:spTgt spid="84997">
                                            <p:txEl>
                                              <p:pRg st="1" end="1"/>
                                            </p:txEl>
                                          </p:spTgt>
                                        </p:tgtEl>
                                        <p:attrNameLst>
                                          <p:attrName>style.visibility</p:attrName>
                                        </p:attrNameLst>
                                      </p:cBhvr>
                                      <p:to>
                                        <p:strVal val="visible"/>
                                      </p:to>
                                    </p:set>
                                    <p:anim calcmode="lin" valueType="num">
                                      <p:cBhvr>
                                        <p:cTn id="10" dur="1000" fill="hold"/>
                                        <p:tgtEl>
                                          <p:spTgt spid="84997">
                                            <p:txEl>
                                              <p:pRg st="1" end="1"/>
                                            </p:txEl>
                                          </p:spTgt>
                                        </p:tgtEl>
                                        <p:attrNameLst>
                                          <p:attrName>ppt_w</p:attrName>
                                        </p:attrNameLst>
                                      </p:cBhvr>
                                      <p:tavLst>
                                        <p:tav tm="0">
                                          <p:val>
                                            <p:strVal val="#ppt_w*0.70"/>
                                          </p:val>
                                        </p:tav>
                                        <p:tav tm="100000">
                                          <p:val>
                                            <p:strVal val="#ppt_w"/>
                                          </p:val>
                                        </p:tav>
                                      </p:tavLst>
                                    </p:anim>
                                    <p:anim calcmode="lin" valueType="num">
                                      <p:cBhvr>
                                        <p:cTn id="11" dur="1000" fill="hold"/>
                                        <p:tgtEl>
                                          <p:spTgt spid="84997">
                                            <p:txEl>
                                              <p:pRg st="1" end="1"/>
                                            </p:txEl>
                                          </p:spTgt>
                                        </p:tgtEl>
                                        <p:attrNameLst>
                                          <p:attrName>ppt_h</p:attrName>
                                        </p:attrNameLst>
                                      </p:cBhvr>
                                      <p:tavLst>
                                        <p:tav tm="0">
                                          <p:val>
                                            <p:strVal val="#ppt_h"/>
                                          </p:val>
                                        </p:tav>
                                        <p:tav tm="100000">
                                          <p:val>
                                            <p:strVal val="#ppt_h"/>
                                          </p:val>
                                        </p:tav>
                                      </p:tavLst>
                                    </p:anim>
                                    <p:animEffect transition="in" filter="fade">
                                      <p:cBhvr>
                                        <p:cTn id="12" dur="1000"/>
                                        <p:tgtEl>
                                          <p:spTgt spid="84997">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55" presetClass="entr" presetSubtype="0" fill="hold" nodeType="clickEffect">
                                  <p:stCondLst>
                                    <p:cond delay="0"/>
                                  </p:stCondLst>
                                  <p:childTnLst>
                                    <p:set>
                                      <p:cBhvr>
                                        <p:cTn id="16" dur="1" fill="hold">
                                          <p:stCondLst>
                                            <p:cond delay="0"/>
                                          </p:stCondLst>
                                        </p:cTn>
                                        <p:tgtEl>
                                          <p:spTgt spid="84997">
                                            <p:txEl>
                                              <p:pRg st="2" end="2"/>
                                            </p:txEl>
                                          </p:spTgt>
                                        </p:tgtEl>
                                        <p:attrNameLst>
                                          <p:attrName>style.visibility</p:attrName>
                                        </p:attrNameLst>
                                      </p:cBhvr>
                                      <p:to>
                                        <p:strVal val="visible"/>
                                      </p:to>
                                    </p:set>
                                    <p:anim calcmode="lin" valueType="num">
                                      <p:cBhvr>
                                        <p:cTn id="17" dur="1000" fill="hold"/>
                                        <p:tgtEl>
                                          <p:spTgt spid="84997">
                                            <p:txEl>
                                              <p:pRg st="2" end="2"/>
                                            </p:txEl>
                                          </p:spTgt>
                                        </p:tgtEl>
                                        <p:attrNameLst>
                                          <p:attrName>ppt_w</p:attrName>
                                        </p:attrNameLst>
                                      </p:cBhvr>
                                      <p:tavLst>
                                        <p:tav tm="0">
                                          <p:val>
                                            <p:strVal val="#ppt_w*0.70"/>
                                          </p:val>
                                        </p:tav>
                                        <p:tav tm="100000">
                                          <p:val>
                                            <p:strVal val="#ppt_w"/>
                                          </p:val>
                                        </p:tav>
                                      </p:tavLst>
                                    </p:anim>
                                    <p:anim calcmode="lin" valueType="num">
                                      <p:cBhvr>
                                        <p:cTn id="18" dur="1000" fill="hold"/>
                                        <p:tgtEl>
                                          <p:spTgt spid="84997">
                                            <p:txEl>
                                              <p:pRg st="2" end="2"/>
                                            </p:txEl>
                                          </p:spTgt>
                                        </p:tgtEl>
                                        <p:attrNameLst>
                                          <p:attrName>ppt_h</p:attrName>
                                        </p:attrNameLst>
                                      </p:cBhvr>
                                      <p:tavLst>
                                        <p:tav tm="0">
                                          <p:val>
                                            <p:strVal val="#ppt_h"/>
                                          </p:val>
                                        </p:tav>
                                        <p:tav tm="100000">
                                          <p:val>
                                            <p:strVal val="#ppt_h"/>
                                          </p:val>
                                        </p:tav>
                                      </p:tavLst>
                                    </p:anim>
                                    <p:animEffect transition="in" filter="fade">
                                      <p:cBhvr>
                                        <p:cTn id="19" dur="1000"/>
                                        <p:tgtEl>
                                          <p:spTgt spid="84997">
                                            <p:txEl>
                                              <p:pRg st="2" end="2"/>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55" presetClass="entr" presetSubtype="0" fill="hold" nodeType="clickEffect">
                                  <p:stCondLst>
                                    <p:cond delay="0"/>
                                  </p:stCondLst>
                                  <p:childTnLst>
                                    <p:set>
                                      <p:cBhvr>
                                        <p:cTn id="23" dur="1" fill="hold">
                                          <p:stCondLst>
                                            <p:cond delay="0"/>
                                          </p:stCondLst>
                                        </p:cTn>
                                        <p:tgtEl>
                                          <p:spTgt spid="84997">
                                            <p:txEl>
                                              <p:pRg st="3" end="3"/>
                                            </p:txEl>
                                          </p:spTgt>
                                        </p:tgtEl>
                                        <p:attrNameLst>
                                          <p:attrName>style.visibility</p:attrName>
                                        </p:attrNameLst>
                                      </p:cBhvr>
                                      <p:to>
                                        <p:strVal val="visible"/>
                                      </p:to>
                                    </p:set>
                                    <p:anim calcmode="lin" valueType="num">
                                      <p:cBhvr>
                                        <p:cTn id="24" dur="1000" fill="hold"/>
                                        <p:tgtEl>
                                          <p:spTgt spid="84997">
                                            <p:txEl>
                                              <p:pRg st="3" end="3"/>
                                            </p:txEl>
                                          </p:spTgt>
                                        </p:tgtEl>
                                        <p:attrNameLst>
                                          <p:attrName>ppt_w</p:attrName>
                                        </p:attrNameLst>
                                      </p:cBhvr>
                                      <p:tavLst>
                                        <p:tav tm="0">
                                          <p:val>
                                            <p:strVal val="#ppt_w*0.70"/>
                                          </p:val>
                                        </p:tav>
                                        <p:tav tm="100000">
                                          <p:val>
                                            <p:strVal val="#ppt_w"/>
                                          </p:val>
                                        </p:tav>
                                      </p:tavLst>
                                    </p:anim>
                                    <p:anim calcmode="lin" valueType="num">
                                      <p:cBhvr>
                                        <p:cTn id="25" dur="1000" fill="hold"/>
                                        <p:tgtEl>
                                          <p:spTgt spid="84997">
                                            <p:txEl>
                                              <p:pRg st="3" end="3"/>
                                            </p:txEl>
                                          </p:spTgt>
                                        </p:tgtEl>
                                        <p:attrNameLst>
                                          <p:attrName>ppt_h</p:attrName>
                                        </p:attrNameLst>
                                      </p:cBhvr>
                                      <p:tavLst>
                                        <p:tav tm="0">
                                          <p:val>
                                            <p:strVal val="#ppt_h"/>
                                          </p:val>
                                        </p:tav>
                                        <p:tav tm="100000">
                                          <p:val>
                                            <p:strVal val="#ppt_h"/>
                                          </p:val>
                                        </p:tav>
                                      </p:tavLst>
                                    </p:anim>
                                    <p:animEffect transition="in" filter="fade">
                                      <p:cBhvr>
                                        <p:cTn id="26" dur="1000"/>
                                        <p:tgtEl>
                                          <p:spTgt spid="84997">
                                            <p:txEl>
                                              <p:pRg st="3" end="3"/>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55" presetClass="entr" presetSubtype="0" fill="hold" nodeType="clickEffect">
                                  <p:stCondLst>
                                    <p:cond delay="0"/>
                                  </p:stCondLst>
                                  <p:childTnLst>
                                    <p:set>
                                      <p:cBhvr>
                                        <p:cTn id="30" dur="1" fill="hold">
                                          <p:stCondLst>
                                            <p:cond delay="0"/>
                                          </p:stCondLst>
                                        </p:cTn>
                                        <p:tgtEl>
                                          <p:spTgt spid="84997">
                                            <p:txEl>
                                              <p:pRg st="4" end="4"/>
                                            </p:txEl>
                                          </p:spTgt>
                                        </p:tgtEl>
                                        <p:attrNameLst>
                                          <p:attrName>style.visibility</p:attrName>
                                        </p:attrNameLst>
                                      </p:cBhvr>
                                      <p:to>
                                        <p:strVal val="visible"/>
                                      </p:to>
                                    </p:set>
                                    <p:anim calcmode="lin" valueType="num">
                                      <p:cBhvr>
                                        <p:cTn id="31" dur="1000" fill="hold"/>
                                        <p:tgtEl>
                                          <p:spTgt spid="84997">
                                            <p:txEl>
                                              <p:pRg st="4" end="4"/>
                                            </p:txEl>
                                          </p:spTgt>
                                        </p:tgtEl>
                                        <p:attrNameLst>
                                          <p:attrName>ppt_w</p:attrName>
                                        </p:attrNameLst>
                                      </p:cBhvr>
                                      <p:tavLst>
                                        <p:tav tm="0">
                                          <p:val>
                                            <p:strVal val="#ppt_w*0.70"/>
                                          </p:val>
                                        </p:tav>
                                        <p:tav tm="100000">
                                          <p:val>
                                            <p:strVal val="#ppt_w"/>
                                          </p:val>
                                        </p:tav>
                                      </p:tavLst>
                                    </p:anim>
                                    <p:anim calcmode="lin" valueType="num">
                                      <p:cBhvr>
                                        <p:cTn id="32" dur="1000" fill="hold"/>
                                        <p:tgtEl>
                                          <p:spTgt spid="84997">
                                            <p:txEl>
                                              <p:pRg st="4" end="4"/>
                                            </p:txEl>
                                          </p:spTgt>
                                        </p:tgtEl>
                                        <p:attrNameLst>
                                          <p:attrName>ppt_h</p:attrName>
                                        </p:attrNameLst>
                                      </p:cBhvr>
                                      <p:tavLst>
                                        <p:tav tm="0">
                                          <p:val>
                                            <p:strVal val="#ppt_h"/>
                                          </p:val>
                                        </p:tav>
                                        <p:tav tm="100000">
                                          <p:val>
                                            <p:strVal val="#ppt_h"/>
                                          </p:val>
                                        </p:tav>
                                      </p:tavLst>
                                    </p:anim>
                                    <p:animEffect transition="in" filter="fade">
                                      <p:cBhvr>
                                        <p:cTn id="33" dur="1000"/>
                                        <p:tgtEl>
                                          <p:spTgt spid="84997">
                                            <p:txEl>
                                              <p:pRg st="4" end="4"/>
                                            </p:txEl>
                                          </p:spTgt>
                                        </p:tgtEl>
                                      </p:cBhvr>
                                    </p:animEffect>
                                  </p:childTnLst>
                                </p:cTn>
                              </p:par>
                            </p:childTnLst>
                          </p:cTn>
                        </p:par>
                      </p:childTnLst>
                    </p:cTn>
                  </p:par>
                  <p:par>
                    <p:cTn id="34" fill="hold">
                      <p:stCondLst>
                        <p:cond delay="indefinite"/>
                      </p:stCondLst>
                      <p:childTnLst>
                        <p:par>
                          <p:cTn id="35" fill="hold">
                            <p:stCondLst>
                              <p:cond delay="0"/>
                            </p:stCondLst>
                            <p:childTnLst>
                              <p:par>
                                <p:cTn id="36" presetID="55" presetClass="entr" presetSubtype="0" fill="hold" nodeType="clickEffect">
                                  <p:stCondLst>
                                    <p:cond delay="0"/>
                                  </p:stCondLst>
                                  <p:childTnLst>
                                    <p:set>
                                      <p:cBhvr>
                                        <p:cTn id="37" dur="1" fill="hold">
                                          <p:stCondLst>
                                            <p:cond delay="0"/>
                                          </p:stCondLst>
                                        </p:cTn>
                                        <p:tgtEl>
                                          <p:spTgt spid="84997">
                                            <p:txEl>
                                              <p:pRg st="5" end="5"/>
                                            </p:txEl>
                                          </p:spTgt>
                                        </p:tgtEl>
                                        <p:attrNameLst>
                                          <p:attrName>style.visibility</p:attrName>
                                        </p:attrNameLst>
                                      </p:cBhvr>
                                      <p:to>
                                        <p:strVal val="visible"/>
                                      </p:to>
                                    </p:set>
                                    <p:anim calcmode="lin" valueType="num">
                                      <p:cBhvr>
                                        <p:cTn id="38" dur="1000" fill="hold"/>
                                        <p:tgtEl>
                                          <p:spTgt spid="84997">
                                            <p:txEl>
                                              <p:pRg st="5" end="5"/>
                                            </p:txEl>
                                          </p:spTgt>
                                        </p:tgtEl>
                                        <p:attrNameLst>
                                          <p:attrName>ppt_w</p:attrName>
                                        </p:attrNameLst>
                                      </p:cBhvr>
                                      <p:tavLst>
                                        <p:tav tm="0">
                                          <p:val>
                                            <p:strVal val="#ppt_w*0.70"/>
                                          </p:val>
                                        </p:tav>
                                        <p:tav tm="100000">
                                          <p:val>
                                            <p:strVal val="#ppt_w"/>
                                          </p:val>
                                        </p:tav>
                                      </p:tavLst>
                                    </p:anim>
                                    <p:anim calcmode="lin" valueType="num">
                                      <p:cBhvr>
                                        <p:cTn id="39" dur="1000" fill="hold"/>
                                        <p:tgtEl>
                                          <p:spTgt spid="84997">
                                            <p:txEl>
                                              <p:pRg st="5" end="5"/>
                                            </p:txEl>
                                          </p:spTgt>
                                        </p:tgtEl>
                                        <p:attrNameLst>
                                          <p:attrName>ppt_h</p:attrName>
                                        </p:attrNameLst>
                                      </p:cBhvr>
                                      <p:tavLst>
                                        <p:tav tm="0">
                                          <p:val>
                                            <p:strVal val="#ppt_h"/>
                                          </p:val>
                                        </p:tav>
                                        <p:tav tm="100000">
                                          <p:val>
                                            <p:strVal val="#ppt_h"/>
                                          </p:val>
                                        </p:tav>
                                      </p:tavLst>
                                    </p:anim>
                                    <p:animEffect transition="in" filter="fade">
                                      <p:cBhvr>
                                        <p:cTn id="40" dur="1000"/>
                                        <p:tgtEl>
                                          <p:spTgt spid="84997">
                                            <p:txEl>
                                              <p:pRg st="5" end="5"/>
                                            </p:txEl>
                                          </p:spTgt>
                                        </p:tgtEl>
                                      </p:cBhvr>
                                    </p:animEffect>
                                  </p:childTnLst>
                                </p:cTn>
                              </p:par>
                            </p:childTnLst>
                          </p:cTn>
                        </p:par>
                      </p:childTnLst>
                    </p:cTn>
                  </p:par>
                  <p:par>
                    <p:cTn id="41" fill="hold">
                      <p:stCondLst>
                        <p:cond delay="indefinite"/>
                      </p:stCondLst>
                      <p:childTnLst>
                        <p:par>
                          <p:cTn id="42" fill="hold">
                            <p:stCondLst>
                              <p:cond delay="0"/>
                            </p:stCondLst>
                            <p:childTnLst>
                              <p:par>
                                <p:cTn id="43" presetID="55" presetClass="entr" presetSubtype="0" fill="hold" nodeType="clickEffect">
                                  <p:stCondLst>
                                    <p:cond delay="0"/>
                                  </p:stCondLst>
                                  <p:childTnLst>
                                    <p:set>
                                      <p:cBhvr>
                                        <p:cTn id="44" dur="1" fill="hold">
                                          <p:stCondLst>
                                            <p:cond delay="0"/>
                                          </p:stCondLst>
                                        </p:cTn>
                                        <p:tgtEl>
                                          <p:spTgt spid="84997">
                                            <p:txEl>
                                              <p:pRg st="6" end="6"/>
                                            </p:txEl>
                                          </p:spTgt>
                                        </p:tgtEl>
                                        <p:attrNameLst>
                                          <p:attrName>style.visibility</p:attrName>
                                        </p:attrNameLst>
                                      </p:cBhvr>
                                      <p:to>
                                        <p:strVal val="visible"/>
                                      </p:to>
                                    </p:set>
                                    <p:anim calcmode="lin" valueType="num">
                                      <p:cBhvr>
                                        <p:cTn id="45" dur="1000" fill="hold"/>
                                        <p:tgtEl>
                                          <p:spTgt spid="84997">
                                            <p:txEl>
                                              <p:pRg st="6" end="6"/>
                                            </p:txEl>
                                          </p:spTgt>
                                        </p:tgtEl>
                                        <p:attrNameLst>
                                          <p:attrName>ppt_w</p:attrName>
                                        </p:attrNameLst>
                                      </p:cBhvr>
                                      <p:tavLst>
                                        <p:tav tm="0">
                                          <p:val>
                                            <p:strVal val="#ppt_w*0.70"/>
                                          </p:val>
                                        </p:tav>
                                        <p:tav tm="100000">
                                          <p:val>
                                            <p:strVal val="#ppt_w"/>
                                          </p:val>
                                        </p:tav>
                                      </p:tavLst>
                                    </p:anim>
                                    <p:anim calcmode="lin" valueType="num">
                                      <p:cBhvr>
                                        <p:cTn id="46" dur="1000" fill="hold"/>
                                        <p:tgtEl>
                                          <p:spTgt spid="84997">
                                            <p:txEl>
                                              <p:pRg st="6" end="6"/>
                                            </p:txEl>
                                          </p:spTgt>
                                        </p:tgtEl>
                                        <p:attrNameLst>
                                          <p:attrName>ppt_h</p:attrName>
                                        </p:attrNameLst>
                                      </p:cBhvr>
                                      <p:tavLst>
                                        <p:tav tm="0">
                                          <p:val>
                                            <p:strVal val="#ppt_h"/>
                                          </p:val>
                                        </p:tav>
                                        <p:tav tm="100000">
                                          <p:val>
                                            <p:strVal val="#ppt_h"/>
                                          </p:val>
                                        </p:tav>
                                      </p:tavLst>
                                    </p:anim>
                                    <p:animEffect transition="in" filter="fade">
                                      <p:cBhvr>
                                        <p:cTn id="47" dur="1000"/>
                                        <p:tgtEl>
                                          <p:spTgt spid="84997">
                                            <p:txEl>
                                              <p:pRg st="6" end="6"/>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55" presetClass="entr" presetSubtype="0" fill="hold" nodeType="clickEffect">
                                  <p:stCondLst>
                                    <p:cond delay="0"/>
                                  </p:stCondLst>
                                  <p:childTnLst>
                                    <p:set>
                                      <p:cBhvr>
                                        <p:cTn id="51" dur="1" fill="hold">
                                          <p:stCondLst>
                                            <p:cond delay="0"/>
                                          </p:stCondLst>
                                        </p:cTn>
                                        <p:tgtEl>
                                          <p:spTgt spid="84997">
                                            <p:txEl>
                                              <p:pRg st="7" end="7"/>
                                            </p:txEl>
                                          </p:spTgt>
                                        </p:tgtEl>
                                        <p:attrNameLst>
                                          <p:attrName>style.visibility</p:attrName>
                                        </p:attrNameLst>
                                      </p:cBhvr>
                                      <p:to>
                                        <p:strVal val="visible"/>
                                      </p:to>
                                    </p:set>
                                    <p:anim calcmode="lin" valueType="num">
                                      <p:cBhvr>
                                        <p:cTn id="52" dur="1000" fill="hold"/>
                                        <p:tgtEl>
                                          <p:spTgt spid="84997">
                                            <p:txEl>
                                              <p:pRg st="7" end="7"/>
                                            </p:txEl>
                                          </p:spTgt>
                                        </p:tgtEl>
                                        <p:attrNameLst>
                                          <p:attrName>ppt_w</p:attrName>
                                        </p:attrNameLst>
                                      </p:cBhvr>
                                      <p:tavLst>
                                        <p:tav tm="0">
                                          <p:val>
                                            <p:strVal val="#ppt_w*0.70"/>
                                          </p:val>
                                        </p:tav>
                                        <p:tav tm="100000">
                                          <p:val>
                                            <p:strVal val="#ppt_w"/>
                                          </p:val>
                                        </p:tav>
                                      </p:tavLst>
                                    </p:anim>
                                    <p:anim calcmode="lin" valueType="num">
                                      <p:cBhvr>
                                        <p:cTn id="53" dur="1000" fill="hold"/>
                                        <p:tgtEl>
                                          <p:spTgt spid="84997">
                                            <p:txEl>
                                              <p:pRg st="7" end="7"/>
                                            </p:txEl>
                                          </p:spTgt>
                                        </p:tgtEl>
                                        <p:attrNameLst>
                                          <p:attrName>ppt_h</p:attrName>
                                        </p:attrNameLst>
                                      </p:cBhvr>
                                      <p:tavLst>
                                        <p:tav tm="0">
                                          <p:val>
                                            <p:strVal val="#ppt_h"/>
                                          </p:val>
                                        </p:tav>
                                        <p:tav tm="100000">
                                          <p:val>
                                            <p:strVal val="#ppt_h"/>
                                          </p:val>
                                        </p:tav>
                                      </p:tavLst>
                                    </p:anim>
                                    <p:animEffect transition="in" filter="fade">
                                      <p:cBhvr>
                                        <p:cTn id="54" dur="1000"/>
                                        <p:tgtEl>
                                          <p:spTgt spid="84997">
                                            <p:txEl>
                                              <p:pRg st="7" end="7"/>
                                            </p:txEl>
                                          </p:spTgt>
                                        </p:tgtEl>
                                      </p:cBhvr>
                                    </p:animEffect>
                                  </p:childTnLst>
                                </p:cTn>
                              </p:par>
                            </p:childTnLst>
                          </p:cTn>
                        </p:par>
                      </p:childTnLst>
                    </p:cTn>
                  </p:par>
                  <p:par>
                    <p:cTn id="55" fill="hold">
                      <p:stCondLst>
                        <p:cond delay="indefinite"/>
                      </p:stCondLst>
                      <p:childTnLst>
                        <p:par>
                          <p:cTn id="56" fill="hold">
                            <p:stCondLst>
                              <p:cond delay="0"/>
                            </p:stCondLst>
                            <p:childTnLst>
                              <p:par>
                                <p:cTn id="57" presetID="55" presetClass="entr" presetSubtype="0" fill="hold" nodeType="clickEffect">
                                  <p:stCondLst>
                                    <p:cond delay="0"/>
                                  </p:stCondLst>
                                  <p:childTnLst>
                                    <p:set>
                                      <p:cBhvr>
                                        <p:cTn id="58" dur="1" fill="hold">
                                          <p:stCondLst>
                                            <p:cond delay="0"/>
                                          </p:stCondLst>
                                        </p:cTn>
                                        <p:tgtEl>
                                          <p:spTgt spid="84997">
                                            <p:txEl>
                                              <p:pRg st="8" end="8"/>
                                            </p:txEl>
                                          </p:spTgt>
                                        </p:tgtEl>
                                        <p:attrNameLst>
                                          <p:attrName>style.visibility</p:attrName>
                                        </p:attrNameLst>
                                      </p:cBhvr>
                                      <p:to>
                                        <p:strVal val="visible"/>
                                      </p:to>
                                    </p:set>
                                    <p:anim calcmode="lin" valueType="num">
                                      <p:cBhvr>
                                        <p:cTn id="59" dur="1000" fill="hold"/>
                                        <p:tgtEl>
                                          <p:spTgt spid="84997">
                                            <p:txEl>
                                              <p:pRg st="8" end="8"/>
                                            </p:txEl>
                                          </p:spTgt>
                                        </p:tgtEl>
                                        <p:attrNameLst>
                                          <p:attrName>ppt_w</p:attrName>
                                        </p:attrNameLst>
                                      </p:cBhvr>
                                      <p:tavLst>
                                        <p:tav tm="0">
                                          <p:val>
                                            <p:strVal val="#ppt_w*0.70"/>
                                          </p:val>
                                        </p:tav>
                                        <p:tav tm="100000">
                                          <p:val>
                                            <p:strVal val="#ppt_w"/>
                                          </p:val>
                                        </p:tav>
                                      </p:tavLst>
                                    </p:anim>
                                    <p:anim calcmode="lin" valueType="num">
                                      <p:cBhvr>
                                        <p:cTn id="60" dur="1000" fill="hold"/>
                                        <p:tgtEl>
                                          <p:spTgt spid="84997">
                                            <p:txEl>
                                              <p:pRg st="8" end="8"/>
                                            </p:txEl>
                                          </p:spTgt>
                                        </p:tgtEl>
                                        <p:attrNameLst>
                                          <p:attrName>ppt_h</p:attrName>
                                        </p:attrNameLst>
                                      </p:cBhvr>
                                      <p:tavLst>
                                        <p:tav tm="0">
                                          <p:val>
                                            <p:strVal val="#ppt_h"/>
                                          </p:val>
                                        </p:tav>
                                        <p:tav tm="100000">
                                          <p:val>
                                            <p:strVal val="#ppt_h"/>
                                          </p:val>
                                        </p:tav>
                                      </p:tavLst>
                                    </p:anim>
                                    <p:animEffect transition="in" filter="fade">
                                      <p:cBhvr>
                                        <p:cTn id="61" dur="1000"/>
                                        <p:tgtEl>
                                          <p:spTgt spid="84997">
                                            <p:txEl>
                                              <p:pRg st="8" end="8"/>
                                            </p:txEl>
                                          </p:spTgt>
                                        </p:tgtEl>
                                      </p:cBhvr>
                                    </p:animEffect>
                                  </p:childTnLst>
                                </p:cTn>
                              </p:par>
                            </p:childTnLst>
                          </p:cTn>
                        </p:par>
                      </p:childTnLst>
                    </p:cTn>
                  </p:par>
                  <p:par>
                    <p:cTn id="62" fill="hold">
                      <p:stCondLst>
                        <p:cond delay="indefinite"/>
                      </p:stCondLst>
                      <p:childTnLst>
                        <p:par>
                          <p:cTn id="63" fill="hold">
                            <p:stCondLst>
                              <p:cond delay="0"/>
                            </p:stCondLst>
                            <p:childTnLst>
                              <p:par>
                                <p:cTn id="64" presetID="55" presetClass="entr" presetSubtype="0" fill="hold" nodeType="clickEffect">
                                  <p:stCondLst>
                                    <p:cond delay="0"/>
                                  </p:stCondLst>
                                  <p:childTnLst>
                                    <p:set>
                                      <p:cBhvr>
                                        <p:cTn id="65" dur="1" fill="hold">
                                          <p:stCondLst>
                                            <p:cond delay="0"/>
                                          </p:stCondLst>
                                        </p:cTn>
                                        <p:tgtEl>
                                          <p:spTgt spid="84997">
                                            <p:txEl>
                                              <p:pRg st="9" end="9"/>
                                            </p:txEl>
                                          </p:spTgt>
                                        </p:tgtEl>
                                        <p:attrNameLst>
                                          <p:attrName>style.visibility</p:attrName>
                                        </p:attrNameLst>
                                      </p:cBhvr>
                                      <p:to>
                                        <p:strVal val="visible"/>
                                      </p:to>
                                    </p:set>
                                    <p:anim calcmode="lin" valueType="num">
                                      <p:cBhvr>
                                        <p:cTn id="66" dur="1000" fill="hold"/>
                                        <p:tgtEl>
                                          <p:spTgt spid="84997">
                                            <p:txEl>
                                              <p:pRg st="9" end="9"/>
                                            </p:txEl>
                                          </p:spTgt>
                                        </p:tgtEl>
                                        <p:attrNameLst>
                                          <p:attrName>ppt_w</p:attrName>
                                        </p:attrNameLst>
                                      </p:cBhvr>
                                      <p:tavLst>
                                        <p:tav tm="0">
                                          <p:val>
                                            <p:strVal val="#ppt_w*0.70"/>
                                          </p:val>
                                        </p:tav>
                                        <p:tav tm="100000">
                                          <p:val>
                                            <p:strVal val="#ppt_w"/>
                                          </p:val>
                                        </p:tav>
                                      </p:tavLst>
                                    </p:anim>
                                    <p:anim calcmode="lin" valueType="num">
                                      <p:cBhvr>
                                        <p:cTn id="67" dur="1000" fill="hold"/>
                                        <p:tgtEl>
                                          <p:spTgt spid="84997">
                                            <p:txEl>
                                              <p:pRg st="9" end="9"/>
                                            </p:txEl>
                                          </p:spTgt>
                                        </p:tgtEl>
                                        <p:attrNameLst>
                                          <p:attrName>ppt_h</p:attrName>
                                        </p:attrNameLst>
                                      </p:cBhvr>
                                      <p:tavLst>
                                        <p:tav tm="0">
                                          <p:val>
                                            <p:strVal val="#ppt_h"/>
                                          </p:val>
                                        </p:tav>
                                        <p:tav tm="100000">
                                          <p:val>
                                            <p:strVal val="#ppt_h"/>
                                          </p:val>
                                        </p:tav>
                                      </p:tavLst>
                                    </p:anim>
                                    <p:animEffect transition="in" filter="fade">
                                      <p:cBhvr>
                                        <p:cTn id="68" dur="1000"/>
                                        <p:tgtEl>
                                          <p:spTgt spid="84997">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38" name="Straight Connector 37">
            <a:extLst>
              <a:ext uri="{FF2B5EF4-FFF2-40B4-BE49-F238E27FC236}">
                <a16:creationId xmlns:a16="http://schemas.microsoft.com/office/drawing/2014/main" id="{F64F9B95-9045-48D2-B9F3-2927E98F54A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723900"/>
            <a:ext cx="105918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085AA86F-6A4D-4BCB-A045-D992CDC2959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6142781"/>
            <a:ext cx="105918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useBgFill="1">
        <p:nvSpPr>
          <p:cNvPr id="42" name="Rectangle 41">
            <a:extLst>
              <a:ext uri="{FF2B5EF4-FFF2-40B4-BE49-F238E27FC236}">
                <a16:creationId xmlns:a16="http://schemas.microsoft.com/office/drawing/2014/main" id="{E49D7415-2F11-44C2-B6AA-13A25B6814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3" name="Marcador de contenido 32" descr="Diagrama&#10;&#10;El contenido generado por IA puede ser incorrecto.">
            <a:extLst>
              <a:ext uri="{FF2B5EF4-FFF2-40B4-BE49-F238E27FC236}">
                <a16:creationId xmlns:a16="http://schemas.microsoft.com/office/drawing/2014/main" id="{937F3054-7B64-E089-60F5-3D5B6E26AD0B}"/>
              </a:ext>
            </a:extLst>
          </p:cNvPr>
          <p:cNvPicPr>
            <a:picLocks noGrp="1" noChangeAspect="1"/>
          </p:cNvPicPr>
          <p:nvPr>
            <p:ph sz="half" idx="2"/>
          </p:nvPr>
        </p:nvPicPr>
        <p:blipFill>
          <a:blip r:embed="rId2"/>
          <a:srcRect l="2403" r="8316" b="2"/>
          <a:stretch/>
        </p:blipFill>
        <p:spPr>
          <a:xfrm>
            <a:off x="4981575" y="735286"/>
            <a:ext cx="6495042" cy="5419642"/>
          </a:xfrm>
          <a:prstGeom prst="rect">
            <a:avLst/>
          </a:prstGeom>
        </p:spPr>
      </p:pic>
      <p:sp>
        <p:nvSpPr>
          <p:cNvPr id="2" name="Título 1">
            <a:extLst>
              <a:ext uri="{FF2B5EF4-FFF2-40B4-BE49-F238E27FC236}">
                <a16:creationId xmlns:a16="http://schemas.microsoft.com/office/drawing/2014/main" id="{5AF52519-BCA7-CE21-3F47-35E804A0AE1E}"/>
              </a:ext>
            </a:extLst>
          </p:cNvPr>
          <p:cNvSpPr>
            <a:spLocks noGrp="1"/>
          </p:cNvSpPr>
          <p:nvPr>
            <p:ph type="title"/>
          </p:nvPr>
        </p:nvSpPr>
        <p:spPr>
          <a:xfrm>
            <a:off x="704088" y="914400"/>
            <a:ext cx="3799763" cy="1473200"/>
          </a:xfrm>
        </p:spPr>
        <p:txBody>
          <a:bodyPr vert="horz" lIns="91440" tIns="45720" rIns="91440" bIns="45720" rtlCol="0" anchor="t">
            <a:normAutofit/>
          </a:bodyPr>
          <a:lstStyle/>
          <a:p>
            <a:pPr>
              <a:lnSpc>
                <a:spcPct val="90000"/>
              </a:lnSpc>
            </a:pPr>
            <a:r>
              <a:rPr lang="es-CL" sz="3300" noProof="0" dirty="0"/>
              <a:t>Centro de flotación</a:t>
            </a:r>
          </a:p>
        </p:txBody>
      </p:sp>
      <p:sp>
        <p:nvSpPr>
          <p:cNvPr id="3" name="Marcador de contenido 2">
            <a:extLst>
              <a:ext uri="{FF2B5EF4-FFF2-40B4-BE49-F238E27FC236}">
                <a16:creationId xmlns:a16="http://schemas.microsoft.com/office/drawing/2014/main" id="{D48A2708-B265-8A95-7D22-498BDA14DA67}"/>
              </a:ext>
            </a:extLst>
          </p:cNvPr>
          <p:cNvSpPr>
            <a:spLocks noGrp="1"/>
          </p:cNvSpPr>
          <p:nvPr>
            <p:ph sz="half" idx="1"/>
          </p:nvPr>
        </p:nvSpPr>
        <p:spPr>
          <a:xfrm>
            <a:off x="704088" y="2387600"/>
            <a:ext cx="3799763" cy="3767328"/>
          </a:xfrm>
        </p:spPr>
        <p:txBody>
          <a:bodyPr vert="horz" lIns="91440" tIns="45720" rIns="91440" bIns="45720" rtlCol="0">
            <a:normAutofit fontScale="92500" lnSpcReduction="10000"/>
          </a:bodyPr>
          <a:lstStyle/>
          <a:p>
            <a:pPr>
              <a:lnSpc>
                <a:spcPct val="100000"/>
              </a:lnSpc>
              <a:buSzPct val="100000"/>
            </a:pPr>
            <a:r>
              <a:rPr lang="es-CL" sz="1600" noProof="0" dirty="0"/>
              <a:t>Centroide del plano de agua o plano de flotación.</a:t>
            </a:r>
          </a:p>
          <a:p>
            <a:pPr>
              <a:lnSpc>
                <a:spcPct val="100000"/>
              </a:lnSpc>
              <a:buSzPct val="100000"/>
            </a:pPr>
            <a:r>
              <a:rPr lang="es-CL" sz="1600" noProof="0" dirty="0"/>
              <a:t>Es el punto pivote de escora y cambio de asiento de un buque.</a:t>
            </a:r>
          </a:p>
          <a:p>
            <a:pPr>
              <a:lnSpc>
                <a:spcPct val="100000"/>
              </a:lnSpc>
              <a:buSzPct val="100000"/>
            </a:pPr>
            <a:r>
              <a:rPr lang="es-CL" sz="1600" noProof="0" dirty="0"/>
              <a:t>Varía con los cambios de asiento, escoras y calados debido a que cambia el plano de flotación</a:t>
            </a:r>
          </a:p>
          <a:p>
            <a:pPr>
              <a:lnSpc>
                <a:spcPct val="100000"/>
              </a:lnSpc>
              <a:buSzPct val="100000"/>
            </a:pPr>
            <a:r>
              <a:rPr lang="es-CL" sz="1600" noProof="0" dirty="0"/>
              <a:t>En la figura del CF, que representa a un buque adrizado:</a:t>
            </a:r>
          </a:p>
          <a:p>
            <a:pPr lvl="1">
              <a:lnSpc>
                <a:spcPct val="100000"/>
              </a:lnSpc>
            </a:pPr>
            <a:r>
              <a:rPr lang="es-CL" sz="1600" noProof="0" dirty="0"/>
              <a:t>LCF referenciado longitudinalmente desde la cuaderna maestra o sección media.</a:t>
            </a:r>
          </a:p>
          <a:p>
            <a:pPr lvl="1">
              <a:lnSpc>
                <a:spcPct val="100000"/>
              </a:lnSpc>
            </a:pPr>
            <a:r>
              <a:rPr lang="es-CL" sz="1600" noProof="0" dirty="0"/>
              <a:t>TCF referenciados desde la línea de crujía.</a:t>
            </a:r>
          </a:p>
          <a:p>
            <a:pPr>
              <a:lnSpc>
                <a:spcPct val="100000"/>
              </a:lnSpc>
            </a:pPr>
            <a:endParaRPr lang="en-US" sz="1400" dirty="0"/>
          </a:p>
        </p:txBody>
      </p:sp>
      <p:cxnSp>
        <p:nvCxnSpPr>
          <p:cNvPr id="44" name="Straight Connector 43">
            <a:extLst>
              <a:ext uri="{FF2B5EF4-FFF2-40B4-BE49-F238E27FC236}">
                <a16:creationId xmlns:a16="http://schemas.microsoft.com/office/drawing/2014/main" id="{D2E57F3D-33BE-4306-87E6-24576371951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4672" y="722376"/>
            <a:ext cx="16383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sp>
        <p:nvSpPr>
          <p:cNvPr id="4" name="Marcador de fecha 3">
            <a:extLst>
              <a:ext uri="{FF2B5EF4-FFF2-40B4-BE49-F238E27FC236}">
                <a16:creationId xmlns:a16="http://schemas.microsoft.com/office/drawing/2014/main" id="{E44F2150-B3E8-BCBF-A5E7-E06F3F5B928D}"/>
              </a:ext>
            </a:extLst>
          </p:cNvPr>
          <p:cNvSpPr>
            <a:spLocks noGrp="1"/>
          </p:cNvSpPr>
          <p:nvPr>
            <p:ph type="dt" sz="half" idx="10"/>
          </p:nvPr>
        </p:nvSpPr>
        <p:spPr/>
        <p:txBody>
          <a:bodyPr/>
          <a:lstStyle/>
          <a:p>
            <a:fld id="{B524E890-460B-42D6-99AE-2D3D0D48E243}" type="datetime1">
              <a:rPr lang="es-CL" smtClean="0"/>
              <a:t>08-02-2026</a:t>
            </a:fld>
            <a:endParaRPr lang="en-US"/>
          </a:p>
        </p:txBody>
      </p:sp>
      <p:sp>
        <p:nvSpPr>
          <p:cNvPr id="5" name="Marcador de pie de página 4">
            <a:extLst>
              <a:ext uri="{FF2B5EF4-FFF2-40B4-BE49-F238E27FC236}">
                <a16:creationId xmlns:a16="http://schemas.microsoft.com/office/drawing/2014/main" id="{A3C6E4C8-6E0A-ABE5-7016-8AD9BE8D103B}"/>
              </a:ext>
            </a:extLst>
          </p:cNvPr>
          <p:cNvSpPr>
            <a:spLocks noGrp="1"/>
          </p:cNvSpPr>
          <p:nvPr>
            <p:ph type="ftr" sz="quarter" idx="11"/>
          </p:nvPr>
        </p:nvSpPr>
        <p:spPr/>
        <p:txBody>
          <a:bodyPr/>
          <a:lstStyle/>
          <a:p>
            <a:r>
              <a:rPr lang="en-US"/>
              <a:t>Fundamentos de Estabildad UT 1</a:t>
            </a:r>
          </a:p>
        </p:txBody>
      </p:sp>
      <p:sp>
        <p:nvSpPr>
          <p:cNvPr id="6" name="Marcador de número de diapositiva 5">
            <a:extLst>
              <a:ext uri="{FF2B5EF4-FFF2-40B4-BE49-F238E27FC236}">
                <a16:creationId xmlns:a16="http://schemas.microsoft.com/office/drawing/2014/main" id="{BF8E96E3-BB81-B61A-6022-D4921CE40281}"/>
              </a:ext>
            </a:extLst>
          </p:cNvPr>
          <p:cNvSpPr>
            <a:spLocks noGrp="1"/>
          </p:cNvSpPr>
          <p:nvPr>
            <p:ph type="sldNum" sz="quarter" idx="12"/>
          </p:nvPr>
        </p:nvSpPr>
        <p:spPr/>
        <p:txBody>
          <a:bodyPr/>
          <a:lstStyle/>
          <a:p>
            <a:fld id="{87E7843D-FF13-4365-9478-9625B70A2705}" type="slidenum">
              <a:rPr lang="en-US" smtClean="0"/>
              <a:t>31</a:t>
            </a:fld>
            <a:endParaRPr lang="en-US"/>
          </a:p>
        </p:txBody>
      </p:sp>
    </p:spTree>
    <p:extLst>
      <p:ext uri="{BB962C8B-B14F-4D97-AF65-F5344CB8AC3E}">
        <p14:creationId xmlns:p14="http://schemas.microsoft.com/office/powerpoint/2010/main" val="401273917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ítulo 6">
            <a:extLst>
              <a:ext uri="{FF2B5EF4-FFF2-40B4-BE49-F238E27FC236}">
                <a16:creationId xmlns:a16="http://schemas.microsoft.com/office/drawing/2014/main" id="{5A51FFF1-DB10-A21C-8B4F-E93DF3D723B7}"/>
              </a:ext>
            </a:extLst>
          </p:cNvPr>
          <p:cNvSpPr>
            <a:spLocks noGrp="1"/>
          </p:cNvSpPr>
          <p:nvPr>
            <p:ph type="title"/>
          </p:nvPr>
        </p:nvSpPr>
        <p:spPr>
          <a:xfrm>
            <a:off x="653820" y="4624394"/>
            <a:ext cx="10803074" cy="1037503"/>
          </a:xfrm>
        </p:spPr>
        <p:txBody>
          <a:bodyPr vert="horz" lIns="91440" tIns="45720" rIns="91440" bIns="45720" rtlCol="0" anchor="t">
            <a:normAutofit/>
          </a:bodyPr>
          <a:lstStyle/>
          <a:p>
            <a:r>
              <a:rPr lang="es-CL" sz="5400" dirty="0"/>
              <a:t>Flotación</a:t>
            </a:r>
          </a:p>
        </p:txBody>
      </p:sp>
      <p:sp>
        <p:nvSpPr>
          <p:cNvPr id="4" name="Marcador de fecha 3">
            <a:extLst>
              <a:ext uri="{FF2B5EF4-FFF2-40B4-BE49-F238E27FC236}">
                <a16:creationId xmlns:a16="http://schemas.microsoft.com/office/drawing/2014/main" id="{F87BEF55-CC59-4CE5-4DBE-F30025931E36}"/>
              </a:ext>
            </a:extLst>
          </p:cNvPr>
          <p:cNvSpPr>
            <a:spLocks noGrp="1"/>
          </p:cNvSpPr>
          <p:nvPr>
            <p:ph type="dt" sz="half" idx="10"/>
          </p:nvPr>
        </p:nvSpPr>
        <p:spPr>
          <a:xfrm>
            <a:off x="8369448" y="6356350"/>
            <a:ext cx="2592594" cy="365125"/>
          </a:xfrm>
        </p:spPr>
        <p:txBody>
          <a:bodyPr vert="horz" lIns="91440" tIns="45720" rIns="91440" bIns="45720" rtlCol="0" anchor="ctr">
            <a:normAutofit/>
          </a:bodyPr>
          <a:lstStyle/>
          <a:p>
            <a:pPr>
              <a:spcAft>
                <a:spcPts val="600"/>
              </a:spcAft>
            </a:pPr>
            <a:fld id="{CAC79328-D387-4659-953B-0C34524C9D7C}" type="datetime1">
              <a:rPr lang="es-CL" smtClean="0"/>
              <a:t>08-02-2026</a:t>
            </a:fld>
            <a:endParaRPr lang="en-US"/>
          </a:p>
        </p:txBody>
      </p:sp>
      <p:sp>
        <p:nvSpPr>
          <p:cNvPr id="5" name="Marcador de pie de página 4">
            <a:extLst>
              <a:ext uri="{FF2B5EF4-FFF2-40B4-BE49-F238E27FC236}">
                <a16:creationId xmlns:a16="http://schemas.microsoft.com/office/drawing/2014/main" id="{CE020809-72A1-F529-B6EB-0845733D0D44}"/>
              </a:ext>
            </a:extLst>
          </p:cNvPr>
          <p:cNvSpPr>
            <a:spLocks noGrp="1"/>
          </p:cNvSpPr>
          <p:nvPr>
            <p:ph type="ftr" sz="quarter" idx="11"/>
          </p:nvPr>
        </p:nvSpPr>
        <p:spPr>
          <a:xfrm>
            <a:off x="715383" y="6356350"/>
            <a:ext cx="4539727" cy="365125"/>
          </a:xfrm>
        </p:spPr>
        <p:txBody>
          <a:bodyPr vert="horz" lIns="91440" tIns="45720" rIns="91440" bIns="45720" rtlCol="0" anchor="ctr">
            <a:normAutofit/>
          </a:bodyPr>
          <a:lstStyle/>
          <a:p>
            <a:pPr>
              <a:spcAft>
                <a:spcPts val="600"/>
              </a:spcAft>
            </a:pPr>
            <a:r>
              <a:rPr lang="en-US" kern="1200">
                <a:solidFill>
                  <a:schemeClr val="tx1"/>
                </a:solidFill>
                <a:latin typeface="+mj-lt"/>
                <a:ea typeface="+mn-ea"/>
                <a:cs typeface="+mn-cs"/>
              </a:rPr>
              <a:t>Fundamentos de Estabildad UT 1</a:t>
            </a:r>
          </a:p>
        </p:txBody>
      </p:sp>
      <p:sp>
        <p:nvSpPr>
          <p:cNvPr id="6" name="Marcador de número de diapositiva 5">
            <a:extLst>
              <a:ext uri="{FF2B5EF4-FFF2-40B4-BE49-F238E27FC236}">
                <a16:creationId xmlns:a16="http://schemas.microsoft.com/office/drawing/2014/main" id="{A84E94ED-0A9D-76CE-05E5-A0EFE49D60D9}"/>
              </a:ext>
            </a:extLst>
          </p:cNvPr>
          <p:cNvSpPr>
            <a:spLocks noGrp="1"/>
          </p:cNvSpPr>
          <p:nvPr>
            <p:ph type="sldNum" sz="quarter" idx="12"/>
          </p:nvPr>
        </p:nvSpPr>
        <p:spPr>
          <a:xfrm>
            <a:off x="10919012" y="6356350"/>
            <a:ext cx="672354" cy="365125"/>
          </a:xfrm>
        </p:spPr>
        <p:txBody>
          <a:bodyPr vert="horz" lIns="91440" tIns="45720" rIns="91440" bIns="45720" rtlCol="0" anchor="ctr">
            <a:normAutofit/>
          </a:bodyPr>
          <a:lstStyle/>
          <a:p>
            <a:pPr>
              <a:lnSpc>
                <a:spcPct val="90000"/>
              </a:lnSpc>
              <a:spcAft>
                <a:spcPts val="600"/>
              </a:spcAft>
            </a:pPr>
            <a:fld id="{87E7843D-FF13-4365-9478-9625B70A2705}" type="slidenum">
              <a:rPr lang="en-US" smtClean="0"/>
              <a:pPr>
                <a:lnSpc>
                  <a:spcPct val="90000"/>
                </a:lnSpc>
                <a:spcAft>
                  <a:spcPts val="600"/>
                </a:spcAft>
              </a:pPr>
              <a:t>32</a:t>
            </a:fld>
            <a:endParaRPr lang="en-US"/>
          </a:p>
        </p:txBody>
      </p:sp>
      <p:pic>
        <p:nvPicPr>
          <p:cNvPr id="3" name="Imagen 2">
            <a:extLst>
              <a:ext uri="{FF2B5EF4-FFF2-40B4-BE49-F238E27FC236}">
                <a16:creationId xmlns:a16="http://schemas.microsoft.com/office/drawing/2014/main" id="{974C0574-D420-B9CD-F97B-EBA97782B7BB}"/>
              </a:ext>
            </a:extLst>
          </p:cNvPr>
          <p:cNvPicPr>
            <a:picLocks noChangeAspect="1"/>
          </p:cNvPicPr>
          <p:nvPr/>
        </p:nvPicPr>
        <p:blipFill>
          <a:blip r:embed="rId2"/>
          <a:stretch>
            <a:fillRect/>
          </a:stretch>
        </p:blipFill>
        <p:spPr>
          <a:xfrm>
            <a:off x="4531357" y="937469"/>
            <a:ext cx="3048000" cy="3076575"/>
          </a:xfrm>
          <a:prstGeom prst="rect">
            <a:avLst/>
          </a:prstGeom>
        </p:spPr>
      </p:pic>
    </p:spTree>
    <p:extLst>
      <p:ext uri="{BB962C8B-B14F-4D97-AF65-F5344CB8AC3E}">
        <p14:creationId xmlns:p14="http://schemas.microsoft.com/office/powerpoint/2010/main" val="277049208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fecha 2">
            <a:extLst>
              <a:ext uri="{FF2B5EF4-FFF2-40B4-BE49-F238E27FC236}">
                <a16:creationId xmlns:a16="http://schemas.microsoft.com/office/drawing/2014/main" id="{9BEF2652-E396-D770-C8D1-ECE57567703C}"/>
              </a:ext>
            </a:extLst>
          </p:cNvPr>
          <p:cNvSpPr>
            <a:spLocks noGrp="1"/>
          </p:cNvSpPr>
          <p:nvPr>
            <p:ph type="dt" sz="half" idx="10"/>
          </p:nvPr>
        </p:nvSpPr>
        <p:spPr/>
        <p:txBody>
          <a:bodyPr/>
          <a:lstStyle/>
          <a:p>
            <a:fld id="{DA9E1CF0-8786-46EE-AFCC-764585E03C8A}" type="datetime1">
              <a:rPr lang="es-CL" smtClean="0"/>
              <a:t>08-02-2026</a:t>
            </a:fld>
            <a:endParaRPr lang="es-CL" dirty="0"/>
          </a:p>
        </p:txBody>
      </p:sp>
      <p:sp>
        <p:nvSpPr>
          <p:cNvPr id="4" name="Marcador de pie de página 3">
            <a:extLst>
              <a:ext uri="{FF2B5EF4-FFF2-40B4-BE49-F238E27FC236}">
                <a16:creationId xmlns:a16="http://schemas.microsoft.com/office/drawing/2014/main" id="{F39264DD-9375-C744-10D6-1411A283D566}"/>
              </a:ext>
            </a:extLst>
          </p:cNvPr>
          <p:cNvSpPr>
            <a:spLocks noGrp="1"/>
          </p:cNvSpPr>
          <p:nvPr>
            <p:ph type="ftr" sz="quarter" idx="11"/>
          </p:nvPr>
        </p:nvSpPr>
        <p:spPr/>
        <p:txBody>
          <a:bodyPr/>
          <a:lstStyle/>
          <a:p>
            <a:r>
              <a:rPr lang="es-CL"/>
              <a:t>Estabilidad Guardiamarinas 2024</a:t>
            </a:r>
            <a:endParaRPr lang="es-CL" dirty="0"/>
          </a:p>
        </p:txBody>
      </p:sp>
      <p:sp>
        <p:nvSpPr>
          <p:cNvPr id="5" name="Marcador de número de diapositiva 4">
            <a:extLst>
              <a:ext uri="{FF2B5EF4-FFF2-40B4-BE49-F238E27FC236}">
                <a16:creationId xmlns:a16="http://schemas.microsoft.com/office/drawing/2014/main" id="{165DB832-C4D4-AD9B-AB31-E6BD699383B1}"/>
              </a:ext>
            </a:extLst>
          </p:cNvPr>
          <p:cNvSpPr>
            <a:spLocks noGrp="1"/>
          </p:cNvSpPr>
          <p:nvPr>
            <p:ph type="sldNum" sz="quarter" idx="12"/>
          </p:nvPr>
        </p:nvSpPr>
        <p:spPr/>
        <p:txBody>
          <a:bodyPr/>
          <a:lstStyle/>
          <a:p>
            <a:fld id="{045796BA-5B92-4B9C-A900-39C65348EF58}" type="slidenum">
              <a:rPr lang="es-CL" smtClean="0"/>
              <a:t>33</a:t>
            </a:fld>
            <a:endParaRPr lang="es-CL" dirty="0"/>
          </a:p>
        </p:txBody>
      </p:sp>
      <p:pic>
        <p:nvPicPr>
          <p:cNvPr id="7" name="Imagen 6">
            <a:extLst>
              <a:ext uri="{FF2B5EF4-FFF2-40B4-BE49-F238E27FC236}">
                <a16:creationId xmlns:a16="http://schemas.microsoft.com/office/drawing/2014/main" id="{951512FA-F51A-03B2-3AB3-EAE60512753E}"/>
              </a:ext>
            </a:extLst>
          </p:cNvPr>
          <p:cNvPicPr>
            <a:picLocks noChangeAspect="1"/>
          </p:cNvPicPr>
          <p:nvPr/>
        </p:nvPicPr>
        <p:blipFill>
          <a:blip r:embed="rId2"/>
          <a:stretch>
            <a:fillRect/>
          </a:stretch>
        </p:blipFill>
        <p:spPr>
          <a:xfrm>
            <a:off x="1365634" y="639483"/>
            <a:ext cx="9326277" cy="3057952"/>
          </a:xfrm>
          <a:prstGeom prst="rect">
            <a:avLst/>
          </a:prstGeom>
        </p:spPr>
      </p:pic>
      <p:pic>
        <p:nvPicPr>
          <p:cNvPr id="9" name="Imagen 8">
            <a:extLst>
              <a:ext uri="{FF2B5EF4-FFF2-40B4-BE49-F238E27FC236}">
                <a16:creationId xmlns:a16="http://schemas.microsoft.com/office/drawing/2014/main" id="{96B4BFF4-836F-6DBE-2CBA-49199EE01931}"/>
              </a:ext>
            </a:extLst>
          </p:cNvPr>
          <p:cNvPicPr>
            <a:picLocks noChangeAspect="1"/>
          </p:cNvPicPr>
          <p:nvPr/>
        </p:nvPicPr>
        <p:blipFill>
          <a:blip r:embed="rId3"/>
          <a:stretch>
            <a:fillRect/>
          </a:stretch>
        </p:blipFill>
        <p:spPr>
          <a:xfrm>
            <a:off x="1500089" y="702981"/>
            <a:ext cx="9258091" cy="2501675"/>
          </a:xfrm>
          <a:prstGeom prst="rect">
            <a:avLst/>
          </a:prstGeom>
        </p:spPr>
      </p:pic>
      <p:pic>
        <p:nvPicPr>
          <p:cNvPr id="11" name="Imagen 10">
            <a:extLst>
              <a:ext uri="{FF2B5EF4-FFF2-40B4-BE49-F238E27FC236}">
                <a16:creationId xmlns:a16="http://schemas.microsoft.com/office/drawing/2014/main" id="{4660EED5-E169-C5DB-D162-726BEEB2DD5F}"/>
              </a:ext>
            </a:extLst>
          </p:cNvPr>
          <p:cNvPicPr>
            <a:picLocks noChangeAspect="1"/>
          </p:cNvPicPr>
          <p:nvPr/>
        </p:nvPicPr>
        <p:blipFill>
          <a:blip r:embed="rId4"/>
          <a:stretch>
            <a:fillRect/>
          </a:stretch>
        </p:blipFill>
        <p:spPr>
          <a:xfrm>
            <a:off x="1360714" y="1019006"/>
            <a:ext cx="9192238" cy="2901807"/>
          </a:xfrm>
          <a:prstGeom prst="rect">
            <a:avLst/>
          </a:prstGeom>
        </p:spPr>
      </p:pic>
      <p:pic>
        <p:nvPicPr>
          <p:cNvPr id="13" name="Imagen 12">
            <a:extLst>
              <a:ext uri="{FF2B5EF4-FFF2-40B4-BE49-F238E27FC236}">
                <a16:creationId xmlns:a16="http://schemas.microsoft.com/office/drawing/2014/main" id="{D21E8506-E875-8558-3FD4-D32BC86B8267}"/>
              </a:ext>
            </a:extLst>
          </p:cNvPr>
          <p:cNvPicPr>
            <a:picLocks noChangeAspect="1"/>
          </p:cNvPicPr>
          <p:nvPr/>
        </p:nvPicPr>
        <p:blipFill>
          <a:blip r:embed="rId5"/>
          <a:stretch>
            <a:fillRect/>
          </a:stretch>
        </p:blipFill>
        <p:spPr>
          <a:xfrm>
            <a:off x="1360714" y="1236237"/>
            <a:ext cx="9348470" cy="3224600"/>
          </a:xfrm>
          <a:prstGeom prst="rect">
            <a:avLst/>
          </a:prstGeom>
        </p:spPr>
      </p:pic>
      <p:pic>
        <p:nvPicPr>
          <p:cNvPr id="15" name="Imagen 14">
            <a:extLst>
              <a:ext uri="{FF2B5EF4-FFF2-40B4-BE49-F238E27FC236}">
                <a16:creationId xmlns:a16="http://schemas.microsoft.com/office/drawing/2014/main" id="{3AD69AFD-0A96-7298-865D-BF2526334F8B}"/>
              </a:ext>
            </a:extLst>
          </p:cNvPr>
          <p:cNvPicPr>
            <a:picLocks noChangeAspect="1"/>
          </p:cNvPicPr>
          <p:nvPr/>
        </p:nvPicPr>
        <p:blipFill>
          <a:blip r:embed="rId6"/>
          <a:srcRect r="3963"/>
          <a:stretch/>
        </p:blipFill>
        <p:spPr>
          <a:xfrm>
            <a:off x="1353899" y="1578378"/>
            <a:ext cx="9355285" cy="3998138"/>
          </a:xfrm>
          <a:prstGeom prst="rect">
            <a:avLst/>
          </a:prstGeom>
        </p:spPr>
      </p:pic>
      <p:sp>
        <p:nvSpPr>
          <p:cNvPr id="16" name="Marcador de fecha 2">
            <a:extLst>
              <a:ext uri="{FF2B5EF4-FFF2-40B4-BE49-F238E27FC236}">
                <a16:creationId xmlns:a16="http://schemas.microsoft.com/office/drawing/2014/main" id="{7BD86C12-F854-50A8-9397-01289B47F33A}"/>
              </a:ext>
            </a:extLst>
          </p:cNvPr>
          <p:cNvSpPr txBox="1">
            <a:spLocks/>
          </p:cNvSpPr>
          <p:nvPr/>
        </p:nvSpPr>
        <p:spPr>
          <a:xfrm>
            <a:off x="838201" y="6356350"/>
            <a:ext cx="2743200" cy="365125"/>
          </a:xfrm>
          <a:prstGeom prst="rect">
            <a:avLst/>
          </a:prstGeom>
        </p:spPr>
        <p:txBody>
          <a:bodyPr vert="horz" lIns="91440" tIns="45720" rIns="91440" bIns="45720" rtlCol="0" anchor="ctr"/>
          <a:lstStyle>
            <a:defPPr>
              <a:defRPr lang="es-CL"/>
            </a:defPPr>
            <a:lvl1pPr marL="0" algn="l"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DA9E1CF0-8786-46EE-AFCC-764585E03C8A}" type="datetime1">
              <a:rPr lang="es-CL" smtClean="0"/>
              <a:pPr/>
              <a:t>08-02-2026</a:t>
            </a:fld>
            <a:endParaRPr lang="es-CL" dirty="0"/>
          </a:p>
        </p:txBody>
      </p:sp>
      <p:pic>
        <p:nvPicPr>
          <p:cNvPr id="23" name="Imagen 22">
            <a:extLst>
              <a:ext uri="{FF2B5EF4-FFF2-40B4-BE49-F238E27FC236}">
                <a16:creationId xmlns:a16="http://schemas.microsoft.com/office/drawing/2014/main" id="{8C71F797-ECBA-5D7D-A1E1-D684DC194C95}"/>
              </a:ext>
            </a:extLst>
          </p:cNvPr>
          <p:cNvPicPr>
            <a:picLocks noChangeAspect="1"/>
          </p:cNvPicPr>
          <p:nvPr/>
        </p:nvPicPr>
        <p:blipFill>
          <a:blip r:embed="rId7"/>
          <a:stretch>
            <a:fillRect/>
          </a:stretch>
        </p:blipFill>
        <p:spPr>
          <a:xfrm>
            <a:off x="1343441" y="1633609"/>
            <a:ext cx="9459645" cy="3839111"/>
          </a:xfrm>
          <a:prstGeom prst="rect">
            <a:avLst/>
          </a:prstGeom>
        </p:spPr>
      </p:pic>
      <p:pic>
        <p:nvPicPr>
          <p:cNvPr id="25" name="Imagen 24">
            <a:extLst>
              <a:ext uri="{FF2B5EF4-FFF2-40B4-BE49-F238E27FC236}">
                <a16:creationId xmlns:a16="http://schemas.microsoft.com/office/drawing/2014/main" id="{381F417B-83DE-7DC8-A6B7-09D15C73625B}"/>
              </a:ext>
            </a:extLst>
          </p:cNvPr>
          <p:cNvPicPr>
            <a:picLocks noChangeAspect="1"/>
          </p:cNvPicPr>
          <p:nvPr/>
        </p:nvPicPr>
        <p:blipFill>
          <a:blip r:embed="rId8"/>
          <a:stretch>
            <a:fillRect/>
          </a:stretch>
        </p:blipFill>
        <p:spPr>
          <a:xfrm>
            <a:off x="1401366" y="1576168"/>
            <a:ext cx="9299181" cy="3839111"/>
          </a:xfrm>
          <a:prstGeom prst="rect">
            <a:avLst/>
          </a:prstGeom>
        </p:spPr>
      </p:pic>
      <p:pic>
        <p:nvPicPr>
          <p:cNvPr id="27" name="Imagen 26">
            <a:extLst>
              <a:ext uri="{FF2B5EF4-FFF2-40B4-BE49-F238E27FC236}">
                <a16:creationId xmlns:a16="http://schemas.microsoft.com/office/drawing/2014/main" id="{5BD6D010-57EA-D755-E1C7-B8A5AB24DE6B}"/>
              </a:ext>
            </a:extLst>
          </p:cNvPr>
          <p:cNvPicPr>
            <a:picLocks noChangeAspect="1"/>
          </p:cNvPicPr>
          <p:nvPr/>
        </p:nvPicPr>
        <p:blipFill>
          <a:blip r:embed="rId9"/>
          <a:stretch>
            <a:fillRect/>
          </a:stretch>
        </p:blipFill>
        <p:spPr>
          <a:xfrm>
            <a:off x="1360714" y="1326675"/>
            <a:ext cx="9735909" cy="3134162"/>
          </a:xfrm>
          <a:prstGeom prst="rect">
            <a:avLst/>
          </a:prstGeom>
        </p:spPr>
      </p:pic>
      <p:pic>
        <p:nvPicPr>
          <p:cNvPr id="29" name="Imagen 28">
            <a:extLst>
              <a:ext uri="{FF2B5EF4-FFF2-40B4-BE49-F238E27FC236}">
                <a16:creationId xmlns:a16="http://schemas.microsoft.com/office/drawing/2014/main" id="{D7EE00FE-0B20-8BB7-43A7-1E0F75C2D31C}"/>
              </a:ext>
            </a:extLst>
          </p:cNvPr>
          <p:cNvPicPr>
            <a:picLocks noChangeAspect="1"/>
          </p:cNvPicPr>
          <p:nvPr/>
        </p:nvPicPr>
        <p:blipFill>
          <a:blip r:embed="rId10"/>
          <a:stretch>
            <a:fillRect/>
          </a:stretch>
        </p:blipFill>
        <p:spPr>
          <a:xfrm>
            <a:off x="1248067" y="352607"/>
            <a:ext cx="9848556" cy="2901807"/>
          </a:xfrm>
          <a:prstGeom prst="rect">
            <a:avLst/>
          </a:prstGeom>
        </p:spPr>
      </p:pic>
    </p:spTree>
    <p:extLst>
      <p:ext uri="{BB962C8B-B14F-4D97-AF65-F5344CB8AC3E}">
        <p14:creationId xmlns:p14="http://schemas.microsoft.com/office/powerpoint/2010/main" val="16023673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par>
                                <p:cTn id="8" presetID="10" presetClass="exit" presetSubtype="0" fill="hold" nodeType="withEffect">
                                  <p:stCondLst>
                                    <p:cond delay="0"/>
                                  </p:stCondLst>
                                  <p:childTnLst>
                                    <p:animEffect transition="out" filter="fade">
                                      <p:cBhvr>
                                        <p:cTn id="9" dur="500"/>
                                        <p:tgtEl>
                                          <p:spTgt spid="7"/>
                                        </p:tgtEl>
                                      </p:cBhvr>
                                    </p:animEffect>
                                    <p:set>
                                      <p:cBhvr>
                                        <p:cTn id="10" dur="1" fill="hold">
                                          <p:stCondLst>
                                            <p:cond delay="499"/>
                                          </p:stCondLst>
                                        </p:cTn>
                                        <p:tgtEl>
                                          <p:spTgt spid="7"/>
                                        </p:tgtEl>
                                        <p:attrNameLst>
                                          <p:attrName>style.visibility</p:attrName>
                                        </p:attrNameLst>
                                      </p:cBhvr>
                                      <p:to>
                                        <p:strVal val="hidden"/>
                                      </p:to>
                                    </p:se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fade">
                                      <p:cBhvr>
                                        <p:cTn id="15" dur="500"/>
                                        <p:tgtEl>
                                          <p:spTgt spid="11"/>
                                        </p:tgtEl>
                                      </p:cBhvr>
                                    </p:animEffect>
                                  </p:childTnLst>
                                </p:cTn>
                              </p:par>
                              <p:par>
                                <p:cTn id="16" presetID="10" presetClass="exit" presetSubtype="0" fill="hold" nodeType="withEffect">
                                  <p:stCondLst>
                                    <p:cond delay="0"/>
                                  </p:stCondLst>
                                  <p:childTnLst>
                                    <p:animEffect transition="out" filter="fade">
                                      <p:cBhvr>
                                        <p:cTn id="17" dur="500"/>
                                        <p:tgtEl>
                                          <p:spTgt spid="9"/>
                                        </p:tgtEl>
                                      </p:cBhvr>
                                    </p:animEffect>
                                    <p:set>
                                      <p:cBhvr>
                                        <p:cTn id="18" dur="1" fill="hold">
                                          <p:stCondLst>
                                            <p:cond delay="499"/>
                                          </p:stCondLst>
                                        </p:cTn>
                                        <p:tgtEl>
                                          <p:spTgt spid="9"/>
                                        </p:tgtEl>
                                        <p:attrNameLst>
                                          <p:attrName>style.visibility</p:attrName>
                                        </p:attrNameLst>
                                      </p:cBhvr>
                                      <p:to>
                                        <p:strVal val="hidden"/>
                                      </p:to>
                                    </p:se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nodeType="click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fade">
                                      <p:cBhvr>
                                        <p:cTn id="23" dur="500"/>
                                        <p:tgtEl>
                                          <p:spTgt spid="13"/>
                                        </p:tgtEl>
                                      </p:cBhvr>
                                    </p:animEffect>
                                  </p:childTnLst>
                                </p:cTn>
                              </p:par>
                              <p:par>
                                <p:cTn id="24" presetID="10" presetClass="exit" presetSubtype="0" fill="hold" nodeType="withEffect">
                                  <p:stCondLst>
                                    <p:cond delay="0"/>
                                  </p:stCondLst>
                                  <p:childTnLst>
                                    <p:animEffect transition="out" filter="fade">
                                      <p:cBhvr>
                                        <p:cTn id="25" dur="500"/>
                                        <p:tgtEl>
                                          <p:spTgt spid="11"/>
                                        </p:tgtEl>
                                      </p:cBhvr>
                                    </p:animEffect>
                                    <p:set>
                                      <p:cBhvr>
                                        <p:cTn id="26" dur="1" fill="hold">
                                          <p:stCondLst>
                                            <p:cond delay="499"/>
                                          </p:stCondLst>
                                        </p:cTn>
                                        <p:tgtEl>
                                          <p:spTgt spid="11"/>
                                        </p:tgtEl>
                                        <p:attrNameLst>
                                          <p:attrName>style.visibility</p:attrName>
                                        </p:attrNameLst>
                                      </p:cBhvr>
                                      <p:to>
                                        <p:strVal val="hidden"/>
                                      </p:to>
                                    </p:se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nodeType="clickEffect">
                                  <p:stCondLst>
                                    <p:cond delay="0"/>
                                  </p:stCondLst>
                                  <p:childTnLst>
                                    <p:set>
                                      <p:cBhvr>
                                        <p:cTn id="30" dur="1" fill="hold">
                                          <p:stCondLst>
                                            <p:cond delay="0"/>
                                          </p:stCondLst>
                                        </p:cTn>
                                        <p:tgtEl>
                                          <p:spTgt spid="15"/>
                                        </p:tgtEl>
                                        <p:attrNameLst>
                                          <p:attrName>style.visibility</p:attrName>
                                        </p:attrNameLst>
                                      </p:cBhvr>
                                      <p:to>
                                        <p:strVal val="visible"/>
                                      </p:to>
                                    </p:set>
                                    <p:animEffect transition="in" filter="fade">
                                      <p:cBhvr>
                                        <p:cTn id="31" dur="500"/>
                                        <p:tgtEl>
                                          <p:spTgt spid="15"/>
                                        </p:tgtEl>
                                      </p:cBhvr>
                                    </p:animEffect>
                                  </p:childTnLst>
                                </p:cTn>
                              </p:par>
                              <p:par>
                                <p:cTn id="32" presetID="10" presetClass="exit" presetSubtype="0" fill="hold" nodeType="withEffect">
                                  <p:stCondLst>
                                    <p:cond delay="0"/>
                                  </p:stCondLst>
                                  <p:childTnLst>
                                    <p:animEffect transition="out" filter="fade">
                                      <p:cBhvr>
                                        <p:cTn id="33" dur="500"/>
                                        <p:tgtEl>
                                          <p:spTgt spid="13"/>
                                        </p:tgtEl>
                                      </p:cBhvr>
                                    </p:animEffect>
                                    <p:set>
                                      <p:cBhvr>
                                        <p:cTn id="34" dur="1" fill="hold">
                                          <p:stCondLst>
                                            <p:cond delay="499"/>
                                          </p:stCondLst>
                                        </p:cTn>
                                        <p:tgtEl>
                                          <p:spTgt spid="13"/>
                                        </p:tgtEl>
                                        <p:attrNameLst>
                                          <p:attrName>style.visibility</p:attrName>
                                        </p:attrNameLst>
                                      </p:cBhvr>
                                      <p:to>
                                        <p:strVal val="hidden"/>
                                      </p:to>
                                    </p:se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nodeType="clickEffect">
                                  <p:stCondLst>
                                    <p:cond delay="0"/>
                                  </p:stCondLst>
                                  <p:childTnLst>
                                    <p:set>
                                      <p:cBhvr>
                                        <p:cTn id="38" dur="1" fill="hold">
                                          <p:stCondLst>
                                            <p:cond delay="0"/>
                                          </p:stCondLst>
                                        </p:cTn>
                                        <p:tgtEl>
                                          <p:spTgt spid="23"/>
                                        </p:tgtEl>
                                        <p:attrNameLst>
                                          <p:attrName>style.visibility</p:attrName>
                                        </p:attrNameLst>
                                      </p:cBhvr>
                                      <p:to>
                                        <p:strVal val="visible"/>
                                      </p:to>
                                    </p:set>
                                    <p:animEffect transition="in" filter="fade">
                                      <p:cBhvr>
                                        <p:cTn id="39" dur="500"/>
                                        <p:tgtEl>
                                          <p:spTgt spid="23"/>
                                        </p:tgtEl>
                                      </p:cBhvr>
                                    </p:animEffect>
                                  </p:childTnLst>
                                </p:cTn>
                              </p:par>
                              <p:par>
                                <p:cTn id="40" presetID="10" presetClass="exit" presetSubtype="0" fill="hold" nodeType="withEffect">
                                  <p:stCondLst>
                                    <p:cond delay="0"/>
                                  </p:stCondLst>
                                  <p:childTnLst>
                                    <p:animEffect transition="out" filter="fade">
                                      <p:cBhvr>
                                        <p:cTn id="41" dur="500"/>
                                        <p:tgtEl>
                                          <p:spTgt spid="15"/>
                                        </p:tgtEl>
                                      </p:cBhvr>
                                    </p:animEffect>
                                    <p:set>
                                      <p:cBhvr>
                                        <p:cTn id="42" dur="1" fill="hold">
                                          <p:stCondLst>
                                            <p:cond delay="499"/>
                                          </p:stCondLst>
                                        </p:cTn>
                                        <p:tgtEl>
                                          <p:spTgt spid="15"/>
                                        </p:tgtEl>
                                        <p:attrNameLst>
                                          <p:attrName>style.visibility</p:attrName>
                                        </p:attrNameLst>
                                      </p:cBhvr>
                                      <p:to>
                                        <p:strVal val="hidden"/>
                                      </p:to>
                                    </p:se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25"/>
                                        </p:tgtEl>
                                        <p:attrNameLst>
                                          <p:attrName>style.visibility</p:attrName>
                                        </p:attrNameLst>
                                      </p:cBhvr>
                                      <p:to>
                                        <p:strVal val="visible"/>
                                      </p:to>
                                    </p:set>
                                    <p:animEffect transition="in" filter="fade">
                                      <p:cBhvr>
                                        <p:cTn id="47" dur="500"/>
                                        <p:tgtEl>
                                          <p:spTgt spid="25"/>
                                        </p:tgtEl>
                                      </p:cBhvr>
                                    </p:animEffect>
                                  </p:childTnLst>
                                </p:cTn>
                              </p:par>
                              <p:par>
                                <p:cTn id="48" presetID="10" presetClass="exit" presetSubtype="0" fill="hold" nodeType="withEffect">
                                  <p:stCondLst>
                                    <p:cond delay="0"/>
                                  </p:stCondLst>
                                  <p:childTnLst>
                                    <p:animEffect transition="out" filter="fade">
                                      <p:cBhvr>
                                        <p:cTn id="49" dur="500"/>
                                        <p:tgtEl>
                                          <p:spTgt spid="23"/>
                                        </p:tgtEl>
                                      </p:cBhvr>
                                    </p:animEffect>
                                    <p:set>
                                      <p:cBhvr>
                                        <p:cTn id="50" dur="1" fill="hold">
                                          <p:stCondLst>
                                            <p:cond delay="499"/>
                                          </p:stCondLst>
                                        </p:cTn>
                                        <p:tgtEl>
                                          <p:spTgt spid="23"/>
                                        </p:tgtEl>
                                        <p:attrNameLst>
                                          <p:attrName>style.visibility</p:attrName>
                                        </p:attrNameLst>
                                      </p:cBhvr>
                                      <p:to>
                                        <p:strVal val="hidden"/>
                                      </p:to>
                                    </p:set>
                                  </p:childTnLst>
                                </p:cTn>
                              </p:par>
                            </p:childTnLst>
                          </p:cTn>
                        </p:par>
                      </p:childTnLst>
                    </p:cTn>
                  </p:par>
                  <p:par>
                    <p:cTn id="51" fill="hold">
                      <p:stCondLst>
                        <p:cond delay="indefinite"/>
                      </p:stCondLst>
                      <p:childTnLst>
                        <p:par>
                          <p:cTn id="52" fill="hold">
                            <p:stCondLst>
                              <p:cond delay="0"/>
                            </p:stCondLst>
                            <p:childTnLst>
                              <p:par>
                                <p:cTn id="53" presetID="10" presetClass="entr" presetSubtype="0" fill="hold" nodeType="clickEffect">
                                  <p:stCondLst>
                                    <p:cond delay="0"/>
                                  </p:stCondLst>
                                  <p:childTnLst>
                                    <p:set>
                                      <p:cBhvr>
                                        <p:cTn id="54" dur="1" fill="hold">
                                          <p:stCondLst>
                                            <p:cond delay="0"/>
                                          </p:stCondLst>
                                        </p:cTn>
                                        <p:tgtEl>
                                          <p:spTgt spid="27"/>
                                        </p:tgtEl>
                                        <p:attrNameLst>
                                          <p:attrName>style.visibility</p:attrName>
                                        </p:attrNameLst>
                                      </p:cBhvr>
                                      <p:to>
                                        <p:strVal val="visible"/>
                                      </p:to>
                                    </p:set>
                                    <p:animEffect transition="in" filter="fade">
                                      <p:cBhvr>
                                        <p:cTn id="55" dur="500"/>
                                        <p:tgtEl>
                                          <p:spTgt spid="27"/>
                                        </p:tgtEl>
                                      </p:cBhvr>
                                    </p:animEffect>
                                  </p:childTnLst>
                                </p:cTn>
                              </p:par>
                              <p:par>
                                <p:cTn id="56" presetID="10" presetClass="exit" presetSubtype="0" fill="hold" nodeType="withEffect">
                                  <p:stCondLst>
                                    <p:cond delay="0"/>
                                  </p:stCondLst>
                                  <p:childTnLst>
                                    <p:animEffect transition="out" filter="fade">
                                      <p:cBhvr>
                                        <p:cTn id="57" dur="500"/>
                                        <p:tgtEl>
                                          <p:spTgt spid="25"/>
                                        </p:tgtEl>
                                      </p:cBhvr>
                                    </p:animEffect>
                                    <p:set>
                                      <p:cBhvr>
                                        <p:cTn id="58" dur="1" fill="hold">
                                          <p:stCondLst>
                                            <p:cond delay="499"/>
                                          </p:stCondLst>
                                        </p:cTn>
                                        <p:tgtEl>
                                          <p:spTgt spid="25"/>
                                        </p:tgtEl>
                                        <p:attrNameLst>
                                          <p:attrName>style.visibility</p:attrName>
                                        </p:attrNameLst>
                                      </p:cBhvr>
                                      <p:to>
                                        <p:strVal val="hidden"/>
                                      </p:to>
                                    </p:set>
                                  </p:childTnLst>
                                </p:cTn>
                              </p:par>
                            </p:childTnLst>
                          </p:cTn>
                        </p:par>
                      </p:childTnLst>
                    </p:cTn>
                  </p:par>
                  <p:par>
                    <p:cTn id="59" fill="hold">
                      <p:stCondLst>
                        <p:cond delay="indefinite"/>
                      </p:stCondLst>
                      <p:childTnLst>
                        <p:par>
                          <p:cTn id="60" fill="hold">
                            <p:stCondLst>
                              <p:cond delay="0"/>
                            </p:stCondLst>
                            <p:childTnLst>
                              <p:par>
                                <p:cTn id="61" presetID="10" presetClass="entr" presetSubtype="0" fill="hold" nodeType="clickEffect">
                                  <p:stCondLst>
                                    <p:cond delay="0"/>
                                  </p:stCondLst>
                                  <p:childTnLst>
                                    <p:set>
                                      <p:cBhvr>
                                        <p:cTn id="62" dur="1" fill="hold">
                                          <p:stCondLst>
                                            <p:cond delay="0"/>
                                          </p:stCondLst>
                                        </p:cTn>
                                        <p:tgtEl>
                                          <p:spTgt spid="29"/>
                                        </p:tgtEl>
                                        <p:attrNameLst>
                                          <p:attrName>style.visibility</p:attrName>
                                        </p:attrNameLst>
                                      </p:cBhvr>
                                      <p:to>
                                        <p:strVal val="visible"/>
                                      </p:to>
                                    </p:set>
                                    <p:animEffect transition="in" filter="fade">
                                      <p:cBhvr>
                                        <p:cTn id="63" dur="500"/>
                                        <p:tgtEl>
                                          <p:spTgt spid="29"/>
                                        </p:tgtEl>
                                      </p:cBhvr>
                                    </p:animEffect>
                                  </p:childTnLst>
                                </p:cTn>
                              </p:par>
                              <p:par>
                                <p:cTn id="64" presetID="10" presetClass="exit" presetSubtype="0" fill="hold" nodeType="withEffect">
                                  <p:stCondLst>
                                    <p:cond delay="0"/>
                                  </p:stCondLst>
                                  <p:childTnLst>
                                    <p:animEffect transition="out" filter="fade">
                                      <p:cBhvr>
                                        <p:cTn id="65" dur="500"/>
                                        <p:tgtEl>
                                          <p:spTgt spid="27"/>
                                        </p:tgtEl>
                                      </p:cBhvr>
                                    </p:animEffect>
                                    <p:set>
                                      <p:cBhvr>
                                        <p:cTn id="66" dur="1" fill="hold">
                                          <p:stCondLst>
                                            <p:cond delay="499"/>
                                          </p:stCondLst>
                                        </p:cTn>
                                        <p:tgtEl>
                                          <p:spTgt spid="2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761D1D8-558A-E196-1B30-A0CE8ADE0DCB}"/>
              </a:ext>
            </a:extLst>
          </p:cNvPr>
          <p:cNvSpPr>
            <a:spLocks noGrp="1"/>
          </p:cNvSpPr>
          <p:nvPr>
            <p:ph type="title"/>
          </p:nvPr>
        </p:nvSpPr>
        <p:spPr/>
        <p:txBody>
          <a:bodyPr/>
          <a:lstStyle/>
          <a:p>
            <a:r>
              <a:rPr lang="es-CL" dirty="0"/>
              <a:t>Volumen sumergido</a:t>
            </a:r>
          </a:p>
        </p:txBody>
      </p:sp>
      <p:sp>
        <p:nvSpPr>
          <p:cNvPr id="3" name="Marcador de contenido 2">
            <a:extLst>
              <a:ext uri="{FF2B5EF4-FFF2-40B4-BE49-F238E27FC236}">
                <a16:creationId xmlns:a16="http://schemas.microsoft.com/office/drawing/2014/main" id="{377663A5-BE34-5A79-E8CB-0E957DB008F0}"/>
              </a:ext>
            </a:extLst>
          </p:cNvPr>
          <p:cNvSpPr>
            <a:spLocks noGrp="1"/>
          </p:cNvSpPr>
          <p:nvPr>
            <p:ph idx="1"/>
          </p:nvPr>
        </p:nvSpPr>
        <p:spPr>
          <a:xfrm>
            <a:off x="700635" y="1770927"/>
            <a:ext cx="10691265" cy="4164977"/>
          </a:xfrm>
        </p:spPr>
        <p:txBody>
          <a:bodyPr/>
          <a:lstStyle/>
          <a:p>
            <a:r>
              <a:rPr lang="es-CL" dirty="0"/>
              <a:t>La aplicación del principio de Arquímedes permite calcular el volumen sumergido del casco de un buque si es que se conoce su desplazamiento y la densidad del medio en que flota, o conocer el desplazamiento si se conoce el volumen sumergido y la densidad del líquido en el que flota </a:t>
            </a:r>
          </a:p>
        </p:txBody>
      </p:sp>
      <p:sp>
        <p:nvSpPr>
          <p:cNvPr id="4" name="Marcador de fecha 3">
            <a:extLst>
              <a:ext uri="{FF2B5EF4-FFF2-40B4-BE49-F238E27FC236}">
                <a16:creationId xmlns:a16="http://schemas.microsoft.com/office/drawing/2014/main" id="{16523827-3C96-B52E-4CB0-EDCA90859FDB}"/>
              </a:ext>
            </a:extLst>
          </p:cNvPr>
          <p:cNvSpPr>
            <a:spLocks noGrp="1"/>
          </p:cNvSpPr>
          <p:nvPr>
            <p:ph type="dt" sz="half" idx="10"/>
          </p:nvPr>
        </p:nvSpPr>
        <p:spPr/>
        <p:txBody>
          <a:bodyPr/>
          <a:lstStyle/>
          <a:p>
            <a:fld id="{7F704C9C-1434-4886-8E23-A9D737F688C9}" type="datetime1">
              <a:rPr lang="es-CL" smtClean="0"/>
              <a:t>08-02-2026</a:t>
            </a:fld>
            <a:endParaRPr lang="en-US"/>
          </a:p>
        </p:txBody>
      </p:sp>
      <p:sp>
        <p:nvSpPr>
          <p:cNvPr id="5" name="Marcador de pie de página 4">
            <a:extLst>
              <a:ext uri="{FF2B5EF4-FFF2-40B4-BE49-F238E27FC236}">
                <a16:creationId xmlns:a16="http://schemas.microsoft.com/office/drawing/2014/main" id="{216F0158-E123-1853-04B3-22838A9FE29D}"/>
              </a:ext>
            </a:extLst>
          </p:cNvPr>
          <p:cNvSpPr>
            <a:spLocks noGrp="1"/>
          </p:cNvSpPr>
          <p:nvPr>
            <p:ph type="ftr" sz="quarter" idx="11"/>
          </p:nvPr>
        </p:nvSpPr>
        <p:spPr/>
        <p:txBody>
          <a:bodyPr/>
          <a:lstStyle/>
          <a:p>
            <a:r>
              <a:rPr lang="es-CL" noProof="0" dirty="0"/>
              <a:t>Fundamentos de </a:t>
            </a:r>
            <a:r>
              <a:rPr lang="es-CL" noProof="0" dirty="0" err="1"/>
              <a:t>Estabildad</a:t>
            </a:r>
            <a:r>
              <a:rPr lang="es-CL" noProof="0" dirty="0"/>
              <a:t> UT 1</a:t>
            </a:r>
          </a:p>
        </p:txBody>
      </p:sp>
      <p:sp>
        <p:nvSpPr>
          <p:cNvPr id="6" name="Marcador de número de diapositiva 5">
            <a:extLst>
              <a:ext uri="{FF2B5EF4-FFF2-40B4-BE49-F238E27FC236}">
                <a16:creationId xmlns:a16="http://schemas.microsoft.com/office/drawing/2014/main" id="{BAFA0441-8C8B-DECF-90E2-5730C533F8DC}"/>
              </a:ext>
            </a:extLst>
          </p:cNvPr>
          <p:cNvSpPr>
            <a:spLocks noGrp="1"/>
          </p:cNvSpPr>
          <p:nvPr>
            <p:ph type="sldNum" sz="quarter" idx="12"/>
          </p:nvPr>
        </p:nvSpPr>
        <p:spPr/>
        <p:txBody>
          <a:bodyPr/>
          <a:lstStyle/>
          <a:p>
            <a:fld id="{87E7843D-FF13-4365-9478-9625B70A2705}" type="slidenum">
              <a:rPr lang="en-US" smtClean="0"/>
              <a:t>34</a:t>
            </a:fld>
            <a:endParaRPr lang="en-US"/>
          </a:p>
        </p:txBody>
      </p:sp>
      <p:pic>
        <p:nvPicPr>
          <p:cNvPr id="15" name="Imagen 14" descr="Un barco en el mar&#10;&#10;Descripción generada automáticamente">
            <a:extLst>
              <a:ext uri="{FF2B5EF4-FFF2-40B4-BE49-F238E27FC236}">
                <a16:creationId xmlns:a16="http://schemas.microsoft.com/office/drawing/2014/main" id="{394F9D4B-6EFC-17CB-538A-5824805B255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56782" y="3141957"/>
            <a:ext cx="4056927" cy="2145100"/>
          </a:xfrm>
          <a:prstGeom prst="rect">
            <a:avLst/>
          </a:prstGeom>
        </p:spPr>
      </p:pic>
      <p:sp>
        <p:nvSpPr>
          <p:cNvPr id="16" name="Elipse 15">
            <a:extLst>
              <a:ext uri="{FF2B5EF4-FFF2-40B4-BE49-F238E27FC236}">
                <a16:creationId xmlns:a16="http://schemas.microsoft.com/office/drawing/2014/main" id="{70D80A91-D010-FE0B-E965-283EFD86B472}"/>
              </a:ext>
            </a:extLst>
          </p:cNvPr>
          <p:cNvSpPr/>
          <p:nvPr/>
        </p:nvSpPr>
        <p:spPr>
          <a:xfrm>
            <a:off x="1404629" y="4620905"/>
            <a:ext cx="2951545" cy="678009"/>
          </a:xfrm>
          <a:prstGeom prst="ellipse">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8" name="Imagen 7" descr="Imagen que contiene tabla&#10;&#10;Descripción generada automáticamente">
            <a:extLst>
              <a:ext uri="{FF2B5EF4-FFF2-40B4-BE49-F238E27FC236}">
                <a16:creationId xmlns:a16="http://schemas.microsoft.com/office/drawing/2014/main" id="{6F8E02DA-CC61-9EC7-CD94-584BA5AED6A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53160" y="2968286"/>
            <a:ext cx="3956824" cy="2967618"/>
          </a:xfrm>
          <a:prstGeom prst="rect">
            <a:avLst/>
          </a:prstGeom>
        </p:spPr>
      </p:pic>
      <p:sp>
        <p:nvSpPr>
          <p:cNvPr id="7" name="CuadroTexto 6">
            <a:extLst>
              <a:ext uri="{FF2B5EF4-FFF2-40B4-BE49-F238E27FC236}">
                <a16:creationId xmlns:a16="http://schemas.microsoft.com/office/drawing/2014/main" id="{A0708E59-40E5-DD3B-32AC-327E3C7252E5}"/>
              </a:ext>
            </a:extLst>
          </p:cNvPr>
          <p:cNvSpPr txBox="1"/>
          <p:nvPr/>
        </p:nvSpPr>
        <p:spPr>
          <a:xfrm>
            <a:off x="872836" y="5384337"/>
            <a:ext cx="6094268" cy="646331"/>
          </a:xfrm>
          <a:prstGeom prst="rect">
            <a:avLst/>
          </a:prstGeom>
          <a:noFill/>
        </p:spPr>
        <p:txBody>
          <a:bodyPr wrap="square">
            <a:spAutoFit/>
          </a:bodyPr>
          <a:lstStyle/>
          <a:p>
            <a:r>
              <a:rPr lang="es-CL" dirty="0"/>
              <a:t>Ejercitación en clases </a:t>
            </a:r>
            <a:r>
              <a:rPr lang="es-CL" dirty="0">
                <a:hlinkClick r:id="rId4"/>
              </a:rPr>
              <a:t>https://www.pbs.org/wgbh/nova/lasalle/buoyancy.html</a:t>
            </a:r>
            <a:r>
              <a:rPr lang="es-CL" dirty="0"/>
              <a:t>  </a:t>
            </a:r>
          </a:p>
        </p:txBody>
      </p:sp>
    </p:spTree>
    <p:extLst>
      <p:ext uri="{BB962C8B-B14F-4D97-AF65-F5344CB8AC3E}">
        <p14:creationId xmlns:p14="http://schemas.microsoft.com/office/powerpoint/2010/main" val="5115338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childTnLst>
                                </p:cTn>
                              </p:par>
                            </p:childTnLst>
                          </p:cTn>
                        </p:par>
                        <p:par>
                          <p:cTn id="8" fill="hold">
                            <p:stCondLst>
                              <p:cond delay="500"/>
                            </p:stCondLst>
                            <p:childTnLst>
                              <p:par>
                                <p:cTn id="9" presetID="1" presetClass="entr" presetSubtype="0" fill="hold" grpId="0" nodeType="afterEffect">
                                  <p:stCondLst>
                                    <p:cond delay="0"/>
                                  </p:stCondLst>
                                  <p:childTnLst>
                                    <p:set>
                                      <p:cBhvr>
                                        <p:cTn id="10" dur="1" fill="hold">
                                          <p:stCondLst>
                                            <p:cond delay="0"/>
                                          </p:stCondLst>
                                        </p:cTn>
                                        <p:tgtEl>
                                          <p:spTgt spid="1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500"/>
                                        <p:tgtEl>
                                          <p:spTgt spid="8"/>
                                        </p:tgtEl>
                                      </p:cBhvr>
                                    </p:animEffect>
                                  </p:childTnLst>
                                </p:cTn>
                              </p:par>
                              <p:par>
                                <p:cTn id="16" presetID="10" presetClass="exit" presetSubtype="0" fill="hold" nodeType="withEffect">
                                  <p:stCondLst>
                                    <p:cond delay="0"/>
                                  </p:stCondLst>
                                  <p:childTnLst>
                                    <p:animEffect transition="out" filter="fade">
                                      <p:cBhvr>
                                        <p:cTn id="17" dur="500"/>
                                        <p:tgtEl>
                                          <p:spTgt spid="15"/>
                                        </p:tgtEl>
                                      </p:cBhvr>
                                    </p:animEffect>
                                    <p:set>
                                      <p:cBhvr>
                                        <p:cTn id="18" dur="1" fill="hold">
                                          <p:stCondLst>
                                            <p:cond delay="499"/>
                                          </p:stCondLst>
                                        </p:cTn>
                                        <p:tgtEl>
                                          <p:spTgt spid="15"/>
                                        </p:tgtEl>
                                        <p:attrNameLst>
                                          <p:attrName>style.visibility</p:attrName>
                                        </p:attrNameLst>
                                      </p:cBhvr>
                                      <p:to>
                                        <p:strVal val="hidden"/>
                                      </p:to>
                                    </p:set>
                                  </p:childTnLst>
                                </p:cTn>
                              </p:par>
                              <p:par>
                                <p:cTn id="19" presetID="10" presetClass="exit" presetSubtype="0" fill="hold" grpId="1" nodeType="withEffect">
                                  <p:stCondLst>
                                    <p:cond delay="0"/>
                                  </p:stCondLst>
                                  <p:childTnLst>
                                    <p:animEffect transition="out" filter="fade">
                                      <p:cBhvr>
                                        <p:cTn id="20" dur="500"/>
                                        <p:tgtEl>
                                          <p:spTgt spid="16"/>
                                        </p:tgtEl>
                                      </p:cBhvr>
                                    </p:animEffect>
                                    <p:set>
                                      <p:cBhvr>
                                        <p:cTn id="21" dur="1" fill="hold">
                                          <p:stCondLst>
                                            <p:cond delay="499"/>
                                          </p:stCondLst>
                                        </p:cTn>
                                        <p:tgtEl>
                                          <p:spTgt spid="1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6" grpId="1"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7" name="6 Marcador de contenido"/>
              <p:cNvSpPr>
                <a:spLocks noGrp="1"/>
              </p:cNvSpPr>
              <p:nvPr>
                <p:ph idx="1"/>
              </p:nvPr>
            </p:nvSpPr>
            <p:spPr/>
            <p:txBody>
              <a:bodyPr>
                <a:normAutofit fontScale="55000" lnSpcReduction="20000"/>
              </a:bodyPr>
              <a:lstStyle/>
              <a:p>
                <a:pPr>
                  <a:lnSpc>
                    <a:spcPct val="120000"/>
                  </a:lnSpc>
                </a:pPr>
                <a:r>
                  <a:rPr lang="es-MX" sz="2900" dirty="0"/>
                  <a:t>El principio de Arquímedes establece que un cuerpo total o parcialmente sumergido en un fluido recibe un empuje de abajo hacia arriba igual al peso del volumen del fluido que desplaza el volumen sumergido del cuerpo. </a:t>
                </a:r>
              </a:p>
              <a:p>
                <a:pPr lvl="1">
                  <a:lnSpc>
                    <a:spcPct val="120000"/>
                  </a:lnSpc>
                </a:pPr>
                <a:r>
                  <a:rPr lang="es-MX" sz="2700" dirty="0"/>
                  <a:t>A esta fuerza se le conoce con el nombre de empuje hidrostático y se mide en newtons.</a:t>
                </a:r>
              </a:p>
              <a:p>
                <a:pPr lvl="1">
                  <a:lnSpc>
                    <a:spcPct val="120000"/>
                  </a:lnSpc>
                </a:pPr>
                <a:r>
                  <a:rPr lang="es-CL" sz="2600" dirty="0"/>
                  <a:t>Hay una relación directa entre el peso del objeto y el volumen de fluido que desplaza su parte sumergida.</a:t>
                </a:r>
              </a:p>
              <a:p>
                <a:pPr lvl="1">
                  <a:lnSpc>
                    <a:spcPct val="120000"/>
                  </a:lnSpc>
                </a:pPr>
                <a:r>
                  <a:rPr lang="es-CL" sz="2600" dirty="0"/>
                  <a:t>Aplicando el principio al buque, su peso se denomina “</a:t>
                </a:r>
                <a:r>
                  <a:rPr lang="es-CL" sz="2600" b="1" dirty="0"/>
                  <a:t>Desplazamiento</a:t>
                </a:r>
                <a:r>
                  <a:rPr lang="es-CL" sz="2600" dirty="0"/>
                  <a:t>” porque es el agua que desplaza su casco. </a:t>
                </a:r>
              </a:p>
              <a:p>
                <a:r>
                  <a:rPr lang="es-CL" sz="2900" b="1" dirty="0"/>
                  <a:t>El Desplazamiento del Buque </a:t>
                </a:r>
                <a:r>
                  <a:rPr lang="es-CL" sz="2900" dirty="0"/>
                  <a:t>se define como; </a:t>
                </a:r>
                <a14:m>
                  <m:oMath xmlns:m="http://schemas.openxmlformats.org/officeDocument/2006/math">
                    <m:sSub>
                      <m:sSubPr>
                        <m:ctrlPr>
                          <a:rPr lang="es-CL" sz="2900" i="1" smtClean="0">
                            <a:latin typeface="Cambria Math" panose="02040503050406030204" pitchFamily="18" charset="0"/>
                            <a:ea typeface="Cambria Math" panose="02040503050406030204" pitchFamily="18" charset="0"/>
                          </a:rPr>
                        </m:ctrlPr>
                      </m:sSubPr>
                      <m:e>
                        <m:r>
                          <a:rPr lang="es-CL" sz="2900" i="1">
                            <a:latin typeface="Cambria Math" panose="02040503050406030204" pitchFamily="18" charset="0"/>
                            <a:ea typeface="Cambria Math" panose="02040503050406030204" pitchFamily="18" charset="0"/>
                          </a:rPr>
                          <m:t>∆</m:t>
                        </m:r>
                      </m:e>
                      <m:sub>
                        <m:r>
                          <a:rPr lang="es-CL" sz="2900" b="0" i="1" smtClean="0">
                            <a:latin typeface="Cambria Math" panose="02040503050406030204" pitchFamily="18" charset="0"/>
                            <a:ea typeface="Cambria Math" panose="02040503050406030204" pitchFamily="18" charset="0"/>
                          </a:rPr>
                          <m:t>𝑏𝑢𝑞𝑢𝑒</m:t>
                        </m:r>
                      </m:sub>
                    </m:sSub>
                    <m:r>
                      <a:rPr lang="es-CL" sz="2900" i="1" smtClean="0">
                        <a:latin typeface="Cambria Math" panose="02040503050406030204" pitchFamily="18" charset="0"/>
                        <a:ea typeface="Cambria Math" panose="02040503050406030204" pitchFamily="18" charset="0"/>
                      </a:rPr>
                      <m:t>=</m:t>
                    </m:r>
                    <m:sSub>
                      <m:sSubPr>
                        <m:ctrlPr>
                          <a:rPr lang="es-CL" sz="2900" i="1" smtClean="0">
                            <a:latin typeface="Cambria Math" panose="02040503050406030204" pitchFamily="18" charset="0"/>
                            <a:ea typeface="Cambria Math" panose="02040503050406030204" pitchFamily="18" charset="0"/>
                          </a:rPr>
                        </m:ctrlPr>
                      </m:sSubPr>
                      <m:e>
                        <m:r>
                          <m:rPr>
                            <m:sty m:val="p"/>
                          </m:rPr>
                          <a:rPr lang="es-CL" sz="2900" i="1">
                            <a:latin typeface="Cambria Math" panose="02040503050406030204" pitchFamily="18" charset="0"/>
                            <a:ea typeface="Cambria Math" panose="02040503050406030204" pitchFamily="18" charset="0"/>
                          </a:rPr>
                          <m:t>∇</m:t>
                        </m:r>
                      </m:e>
                      <m:sub>
                        <m:r>
                          <a:rPr lang="es-CL" sz="2900" b="0" i="1" smtClean="0">
                            <a:latin typeface="Cambria Math" panose="02040503050406030204" pitchFamily="18" charset="0"/>
                            <a:ea typeface="Cambria Math" panose="02040503050406030204" pitchFamily="18" charset="0"/>
                          </a:rPr>
                          <m:t>𝑠𝑢𝑚𝑒𝑟𝑔𝑖𝑑𝑜</m:t>
                        </m:r>
                      </m:sub>
                    </m:sSub>
                    <m:r>
                      <a:rPr lang="es-CL" sz="2900" i="1" smtClean="0">
                        <a:latin typeface="Cambria Math" panose="02040503050406030204" pitchFamily="18" charset="0"/>
                        <a:ea typeface="Cambria Math" panose="02040503050406030204" pitchFamily="18" charset="0"/>
                      </a:rPr>
                      <m:t>×</m:t>
                    </m:r>
                    <m:sSub>
                      <m:sSubPr>
                        <m:ctrlPr>
                          <a:rPr lang="es-CL" sz="2900" i="1" smtClean="0">
                            <a:latin typeface="Cambria Math" panose="02040503050406030204" pitchFamily="18" charset="0"/>
                            <a:ea typeface="Cambria Math" panose="02040503050406030204" pitchFamily="18" charset="0"/>
                          </a:rPr>
                        </m:ctrlPr>
                      </m:sSubPr>
                      <m:e>
                        <m:r>
                          <a:rPr lang="es-CL" sz="2900" i="1" smtClean="0">
                            <a:latin typeface="Cambria Math" panose="02040503050406030204" pitchFamily="18" charset="0"/>
                            <a:ea typeface="Cambria Math" panose="02040503050406030204" pitchFamily="18" charset="0"/>
                          </a:rPr>
                          <m:t>𝜌</m:t>
                        </m:r>
                      </m:e>
                      <m:sub>
                        <m:r>
                          <a:rPr lang="es-CL" sz="2900" b="0" i="1" smtClean="0">
                            <a:latin typeface="Cambria Math" panose="02040503050406030204" pitchFamily="18" charset="0"/>
                            <a:ea typeface="Cambria Math" panose="02040503050406030204" pitchFamily="18" charset="0"/>
                          </a:rPr>
                          <m:t>𝑓𝑙𝑢𝑖𝑑𝑜</m:t>
                        </m:r>
                        <m:r>
                          <a:rPr lang="es-CL" sz="2900" b="0" i="1" smtClean="0">
                            <a:latin typeface="Cambria Math" panose="02040503050406030204" pitchFamily="18" charset="0"/>
                            <a:ea typeface="Cambria Math" panose="02040503050406030204" pitchFamily="18" charset="0"/>
                          </a:rPr>
                          <m:t> </m:t>
                        </m:r>
                        <m:r>
                          <a:rPr lang="es-CL" sz="2900" b="0" i="1" smtClean="0">
                            <a:latin typeface="Cambria Math" panose="02040503050406030204" pitchFamily="18" charset="0"/>
                            <a:ea typeface="Cambria Math" panose="02040503050406030204" pitchFamily="18" charset="0"/>
                          </a:rPr>
                          <m:t>𝑒𝑛</m:t>
                        </m:r>
                        <m:r>
                          <a:rPr lang="es-CL" sz="2900" b="0" i="1" smtClean="0">
                            <a:latin typeface="Cambria Math" panose="02040503050406030204" pitchFamily="18" charset="0"/>
                            <a:ea typeface="Cambria Math" panose="02040503050406030204" pitchFamily="18" charset="0"/>
                          </a:rPr>
                          <m:t> </m:t>
                        </m:r>
                        <m:r>
                          <a:rPr lang="es-CL" sz="2900" b="0" i="1" smtClean="0">
                            <a:latin typeface="Cambria Math" panose="02040503050406030204" pitchFamily="18" charset="0"/>
                            <a:ea typeface="Cambria Math" panose="02040503050406030204" pitchFamily="18" charset="0"/>
                          </a:rPr>
                          <m:t>𝑞𝑢𝑒</m:t>
                        </m:r>
                        <m:r>
                          <a:rPr lang="es-CL" sz="2900" b="0" i="1" smtClean="0">
                            <a:latin typeface="Cambria Math" panose="02040503050406030204" pitchFamily="18" charset="0"/>
                            <a:ea typeface="Cambria Math" panose="02040503050406030204" pitchFamily="18" charset="0"/>
                          </a:rPr>
                          <m:t> </m:t>
                        </m:r>
                        <m:r>
                          <a:rPr lang="es-CL" sz="2900" b="0" i="1" smtClean="0">
                            <a:latin typeface="Cambria Math" panose="02040503050406030204" pitchFamily="18" charset="0"/>
                            <a:ea typeface="Cambria Math" panose="02040503050406030204" pitchFamily="18" charset="0"/>
                          </a:rPr>
                          <m:t>𝑓𝑙𝑜𝑡𝑎</m:t>
                        </m:r>
                      </m:sub>
                    </m:sSub>
                    <m:r>
                      <a:rPr lang="es-CL" sz="2900" i="1" smtClean="0">
                        <a:latin typeface="Cambria Math" panose="02040503050406030204" pitchFamily="18" charset="0"/>
                        <a:ea typeface="Cambria Math" panose="02040503050406030204" pitchFamily="18" charset="0"/>
                      </a:rPr>
                      <m:t>×</m:t>
                    </m:r>
                    <m:r>
                      <a:rPr lang="es-CL" sz="2900" b="0" i="1" smtClean="0">
                        <a:latin typeface="Cambria Math" panose="02040503050406030204" pitchFamily="18" charset="0"/>
                        <a:ea typeface="Cambria Math" panose="02040503050406030204" pitchFamily="18" charset="0"/>
                      </a:rPr>
                      <m:t>𝑔</m:t>
                    </m:r>
                  </m:oMath>
                </a14:m>
                <a:r>
                  <a:rPr lang="es-CL" sz="2900" b="1" dirty="0"/>
                  <a:t> </a:t>
                </a:r>
                <a:r>
                  <a:rPr lang="es-CL" sz="2900" dirty="0"/>
                  <a:t>y representa el peso del agua desplazada que desplaza su obra viva.</a:t>
                </a:r>
              </a:p>
              <a:p>
                <a:pPr lvl="1"/>
                <a:r>
                  <a:rPr lang="es-CL" sz="2600" dirty="0"/>
                  <a:t>Si se utiliza la aceleración de gravedad, de determina la fuerza que ejerce el buque sobre el agua y se mide en Newton.</a:t>
                </a:r>
              </a:p>
              <a:p>
                <a:pPr lvl="1"/>
                <a:r>
                  <a:rPr lang="es-CL" sz="2600" dirty="0"/>
                  <a:t>Si se utiliza la masa solamente; es decir no se considera la aceleración de gravedad, se utilizan unidades de masa (tonelada, kilogramo u otra).</a:t>
                </a:r>
              </a:p>
              <a:p>
                <a:pPr>
                  <a:lnSpc>
                    <a:spcPct val="120000"/>
                  </a:lnSpc>
                </a:pPr>
                <a:r>
                  <a:rPr lang="es-CL" sz="2900" dirty="0"/>
                  <a:t>Conocido el calado medio de un buque, que determina el volumen sumergido y con ello se puede determinar el desplazamiento de un buque utilizando los planos del buque o directamente de las curvas de forma.</a:t>
                </a:r>
              </a:p>
            </p:txBody>
          </p:sp>
        </mc:Choice>
        <mc:Fallback xmlns="">
          <p:sp>
            <p:nvSpPr>
              <p:cNvPr id="7" name="6 Marcador de contenido"/>
              <p:cNvSpPr>
                <a:spLocks noGrp="1" noRot="1" noChangeAspect="1" noMove="1" noResize="1" noEditPoints="1" noAdjustHandles="1" noChangeArrowheads="1" noChangeShapeType="1" noTextEdit="1"/>
              </p:cNvSpPr>
              <p:nvPr>
                <p:ph idx="1"/>
              </p:nvPr>
            </p:nvSpPr>
            <p:spPr>
              <a:blipFill>
                <a:blip r:embed="rId2"/>
                <a:stretch>
                  <a:fillRect l="-228" t="-503"/>
                </a:stretch>
              </a:blipFill>
            </p:spPr>
            <p:txBody>
              <a:bodyPr/>
              <a:lstStyle/>
              <a:p>
                <a:r>
                  <a:rPr lang="es-CL">
                    <a:noFill/>
                  </a:rPr>
                  <a:t> </a:t>
                </a:r>
              </a:p>
            </p:txBody>
          </p:sp>
        </mc:Fallback>
      </mc:AlternateContent>
      <p:sp>
        <p:nvSpPr>
          <p:cNvPr id="6" name="5 Título"/>
          <p:cNvSpPr>
            <a:spLocks noGrp="1"/>
          </p:cNvSpPr>
          <p:nvPr>
            <p:ph type="title"/>
          </p:nvPr>
        </p:nvSpPr>
        <p:spPr/>
        <p:txBody>
          <a:bodyPr>
            <a:normAutofit/>
          </a:bodyPr>
          <a:lstStyle/>
          <a:p>
            <a:r>
              <a:rPr lang="es-CL" dirty="0"/>
              <a:t>El Buque y sus dimensiones</a:t>
            </a:r>
            <a:br>
              <a:rPr lang="es-CL" dirty="0"/>
            </a:br>
            <a:r>
              <a:rPr lang="es-ES" sz="3100" dirty="0"/>
              <a:t>Desplazamiento</a:t>
            </a:r>
            <a:endParaRPr lang="es-CL" dirty="0"/>
          </a:p>
        </p:txBody>
      </p:sp>
      <p:sp>
        <p:nvSpPr>
          <p:cNvPr id="2" name="Marcador de fecha 1">
            <a:extLst>
              <a:ext uri="{FF2B5EF4-FFF2-40B4-BE49-F238E27FC236}">
                <a16:creationId xmlns:a16="http://schemas.microsoft.com/office/drawing/2014/main" id="{DC45C1CD-869C-9947-F624-89280FE821F9}"/>
              </a:ext>
            </a:extLst>
          </p:cNvPr>
          <p:cNvSpPr>
            <a:spLocks noGrp="1"/>
          </p:cNvSpPr>
          <p:nvPr>
            <p:ph type="dt" sz="half" idx="10"/>
          </p:nvPr>
        </p:nvSpPr>
        <p:spPr/>
        <p:txBody>
          <a:bodyPr/>
          <a:lstStyle/>
          <a:p>
            <a:fld id="{D557BD4E-0194-45BA-849A-E35542BE62CD}" type="datetime1">
              <a:rPr lang="es-CL" smtClean="0"/>
              <a:t>08-02-2026</a:t>
            </a:fld>
            <a:endParaRPr lang="en-US"/>
          </a:p>
        </p:txBody>
      </p:sp>
      <p:sp>
        <p:nvSpPr>
          <p:cNvPr id="3" name="Marcador de pie de página 2">
            <a:extLst>
              <a:ext uri="{FF2B5EF4-FFF2-40B4-BE49-F238E27FC236}">
                <a16:creationId xmlns:a16="http://schemas.microsoft.com/office/drawing/2014/main" id="{CE7E8170-5379-39ED-5AA7-3BB08B0D082E}"/>
              </a:ext>
            </a:extLst>
          </p:cNvPr>
          <p:cNvSpPr>
            <a:spLocks noGrp="1"/>
          </p:cNvSpPr>
          <p:nvPr>
            <p:ph type="ftr" sz="quarter" idx="11"/>
          </p:nvPr>
        </p:nvSpPr>
        <p:spPr/>
        <p:txBody>
          <a:bodyPr/>
          <a:lstStyle/>
          <a:p>
            <a:r>
              <a:rPr lang="en-US"/>
              <a:t>Fundamentos de Estabildad UT 1</a:t>
            </a:r>
          </a:p>
        </p:txBody>
      </p:sp>
      <p:sp>
        <p:nvSpPr>
          <p:cNvPr id="4" name="Marcador de número de diapositiva 3">
            <a:extLst>
              <a:ext uri="{FF2B5EF4-FFF2-40B4-BE49-F238E27FC236}">
                <a16:creationId xmlns:a16="http://schemas.microsoft.com/office/drawing/2014/main" id="{070FCF83-FA68-2B35-75D2-A2079C3ADC34}"/>
              </a:ext>
            </a:extLst>
          </p:cNvPr>
          <p:cNvSpPr>
            <a:spLocks noGrp="1"/>
          </p:cNvSpPr>
          <p:nvPr>
            <p:ph type="sldNum" sz="quarter" idx="12"/>
          </p:nvPr>
        </p:nvSpPr>
        <p:spPr/>
        <p:txBody>
          <a:bodyPr/>
          <a:lstStyle/>
          <a:p>
            <a:fld id="{87E7843D-FF13-4365-9478-9625B70A2705}" type="slidenum">
              <a:rPr lang="en-US" smtClean="0"/>
              <a:t>35</a:t>
            </a:fld>
            <a:endParaRPr lang="en-US"/>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Marcador de número de diapositiva"/>
          <p:cNvSpPr>
            <a:spLocks noGrp="1"/>
          </p:cNvSpPr>
          <p:nvPr>
            <p:ph type="sldNum" sz="quarter" idx="12"/>
          </p:nvPr>
        </p:nvSpPr>
        <p:spPr/>
        <p:txBody>
          <a:bodyPr/>
          <a:lstStyle/>
          <a:p>
            <a:fld id="{A8CBDE90-0CE9-46EF-912F-D7488C7EBAE6}" type="slidenum">
              <a:rPr lang="es-ES"/>
              <a:pPr/>
              <a:t>36</a:t>
            </a:fld>
            <a:endParaRPr lang="es-ES"/>
          </a:p>
        </p:txBody>
      </p:sp>
      <p:sp>
        <p:nvSpPr>
          <p:cNvPr id="90114" name="Rectangle 2"/>
          <p:cNvSpPr>
            <a:spLocks noGrp="1" noChangeArrowheads="1"/>
          </p:cNvSpPr>
          <p:nvPr>
            <p:ph type="title"/>
          </p:nvPr>
        </p:nvSpPr>
        <p:spPr/>
        <p:txBody>
          <a:bodyPr>
            <a:normAutofit/>
          </a:bodyPr>
          <a:lstStyle/>
          <a:p>
            <a:r>
              <a:rPr lang="es-CL" dirty="0"/>
              <a:t>Flotabilidad de un buque</a:t>
            </a:r>
            <a:endParaRPr lang="es-ES" dirty="0"/>
          </a:p>
        </p:txBody>
      </p:sp>
      <p:sp>
        <p:nvSpPr>
          <p:cNvPr id="90115" name="Rectangle 3"/>
          <p:cNvSpPr>
            <a:spLocks noGrp="1" noChangeArrowheads="1"/>
          </p:cNvSpPr>
          <p:nvPr>
            <p:ph type="body" idx="1"/>
          </p:nvPr>
        </p:nvSpPr>
        <p:spPr/>
        <p:txBody>
          <a:bodyPr/>
          <a:lstStyle/>
          <a:p>
            <a:pPr>
              <a:lnSpc>
                <a:spcPct val="90000"/>
              </a:lnSpc>
            </a:pPr>
            <a:r>
              <a:rPr lang="es-ES" dirty="0"/>
              <a:t>Escora, Balance y Rolido; (Los buques se diseñan para navegar adrizados)</a:t>
            </a:r>
          </a:p>
          <a:p>
            <a:pPr lvl="1">
              <a:lnSpc>
                <a:spcPct val="90000"/>
              </a:lnSpc>
            </a:pPr>
            <a:r>
              <a:rPr lang="es-ES" dirty="0"/>
              <a:t>Escora; es una inclinación transversal permanente.</a:t>
            </a:r>
          </a:p>
          <a:p>
            <a:pPr lvl="1">
              <a:lnSpc>
                <a:spcPct val="90000"/>
              </a:lnSpc>
            </a:pPr>
            <a:r>
              <a:rPr lang="es-ES" dirty="0"/>
              <a:t>Balance; término que se emplea para identificar escoras temporales o semipermanentes.</a:t>
            </a:r>
          </a:p>
          <a:p>
            <a:pPr lvl="1">
              <a:lnSpc>
                <a:spcPct val="90000"/>
              </a:lnSpc>
            </a:pPr>
            <a:r>
              <a:rPr lang="es-ES" dirty="0" err="1"/>
              <a:t>Rolido</a:t>
            </a:r>
            <a:r>
              <a:rPr lang="es-ES" dirty="0"/>
              <a:t>; movimientos continuos de banda a banda o sector de equilibrio.</a:t>
            </a:r>
          </a:p>
          <a:p>
            <a:pPr>
              <a:lnSpc>
                <a:spcPct val="90000"/>
              </a:lnSpc>
            </a:pPr>
            <a:r>
              <a:rPr lang="es-ES" dirty="0"/>
              <a:t>Desplazamiento y Tonelaje:</a:t>
            </a:r>
          </a:p>
          <a:p>
            <a:pPr lvl="1">
              <a:lnSpc>
                <a:spcPct val="90000"/>
              </a:lnSpc>
            </a:pPr>
            <a:r>
              <a:rPr lang="es-ES" dirty="0"/>
              <a:t>Desplazamiento; volumen de agua que desplaza un buque cuando flota libremente.</a:t>
            </a:r>
          </a:p>
          <a:p>
            <a:pPr lvl="1">
              <a:lnSpc>
                <a:spcPct val="90000"/>
              </a:lnSpc>
            </a:pPr>
            <a:r>
              <a:rPr lang="es-ES" dirty="0"/>
              <a:t>Un destructor de 2.100 toneladas de desplazamiento, indica que su desplazamiento de diseño es equivalente a 2.100 toneladas de agua.</a:t>
            </a:r>
          </a:p>
          <a:p>
            <a:pPr lvl="2">
              <a:lnSpc>
                <a:spcPct val="90000"/>
              </a:lnSpc>
            </a:pPr>
            <a:r>
              <a:rPr lang="es-ES" dirty="0"/>
              <a:t>Tonelada larga es equivalente a 2.240 libras de MASA.</a:t>
            </a:r>
          </a:p>
          <a:p>
            <a:pPr lvl="1">
              <a:lnSpc>
                <a:spcPct val="90000"/>
              </a:lnSpc>
            </a:pPr>
            <a:r>
              <a:rPr lang="es-ES" dirty="0"/>
              <a:t>El desplazamiento se obtiene de las curvas de forma del buque entrando con el calado medio</a:t>
            </a:r>
          </a:p>
        </p:txBody>
      </p:sp>
      <p:sp>
        <p:nvSpPr>
          <p:cNvPr id="2" name="Marcador de fecha 1">
            <a:extLst>
              <a:ext uri="{FF2B5EF4-FFF2-40B4-BE49-F238E27FC236}">
                <a16:creationId xmlns:a16="http://schemas.microsoft.com/office/drawing/2014/main" id="{F6DE5C93-F7A5-D060-A2A2-82B548B22D69}"/>
              </a:ext>
            </a:extLst>
          </p:cNvPr>
          <p:cNvSpPr>
            <a:spLocks noGrp="1"/>
          </p:cNvSpPr>
          <p:nvPr>
            <p:ph type="dt" sz="half" idx="10"/>
          </p:nvPr>
        </p:nvSpPr>
        <p:spPr/>
        <p:txBody>
          <a:bodyPr/>
          <a:lstStyle/>
          <a:p>
            <a:fld id="{CD9A4578-D13A-4320-870E-16690CE98F4E}" type="datetime1">
              <a:rPr lang="es-CL" smtClean="0"/>
              <a:t>08-02-2026</a:t>
            </a:fld>
            <a:endParaRPr lang="en-US"/>
          </a:p>
        </p:txBody>
      </p:sp>
      <p:sp>
        <p:nvSpPr>
          <p:cNvPr id="3" name="Marcador de pie de página 2">
            <a:extLst>
              <a:ext uri="{FF2B5EF4-FFF2-40B4-BE49-F238E27FC236}">
                <a16:creationId xmlns:a16="http://schemas.microsoft.com/office/drawing/2014/main" id="{2294FB94-197B-AF7C-3485-0FA208FC9FAC}"/>
              </a:ext>
            </a:extLst>
          </p:cNvPr>
          <p:cNvSpPr>
            <a:spLocks noGrp="1"/>
          </p:cNvSpPr>
          <p:nvPr>
            <p:ph type="ftr" sz="quarter" idx="11"/>
          </p:nvPr>
        </p:nvSpPr>
        <p:spPr/>
        <p:txBody>
          <a:bodyPr/>
          <a:lstStyle/>
          <a:p>
            <a:r>
              <a:rPr lang="en-US"/>
              <a:t>Fundamentos de Estabildad UT 1</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nodeType="clickEffect">
                                  <p:stCondLst>
                                    <p:cond delay="0"/>
                                  </p:stCondLst>
                                  <p:childTnLst>
                                    <p:set>
                                      <p:cBhvr>
                                        <p:cTn id="6" dur="1" fill="hold">
                                          <p:stCondLst>
                                            <p:cond delay="0"/>
                                          </p:stCondLst>
                                        </p:cTn>
                                        <p:tgtEl>
                                          <p:spTgt spid="90115">
                                            <p:txEl>
                                              <p:pRg st="4" end="4"/>
                                            </p:txEl>
                                          </p:spTgt>
                                        </p:tgtEl>
                                        <p:attrNameLst>
                                          <p:attrName>style.visibility</p:attrName>
                                        </p:attrNameLst>
                                      </p:cBhvr>
                                      <p:to>
                                        <p:strVal val="visible"/>
                                      </p:to>
                                    </p:set>
                                    <p:anim calcmode="lin" valueType="num">
                                      <p:cBhvr>
                                        <p:cTn id="7" dur="1000" fill="hold"/>
                                        <p:tgtEl>
                                          <p:spTgt spid="90115">
                                            <p:txEl>
                                              <p:pRg st="4" end="4"/>
                                            </p:txEl>
                                          </p:spTgt>
                                        </p:tgtEl>
                                        <p:attrNameLst>
                                          <p:attrName>ppt_w</p:attrName>
                                        </p:attrNameLst>
                                      </p:cBhvr>
                                      <p:tavLst>
                                        <p:tav tm="0">
                                          <p:val>
                                            <p:strVal val="#ppt_w*0.70"/>
                                          </p:val>
                                        </p:tav>
                                        <p:tav tm="100000">
                                          <p:val>
                                            <p:strVal val="#ppt_w"/>
                                          </p:val>
                                        </p:tav>
                                      </p:tavLst>
                                    </p:anim>
                                    <p:anim calcmode="lin" valueType="num">
                                      <p:cBhvr>
                                        <p:cTn id="8" dur="1000" fill="hold"/>
                                        <p:tgtEl>
                                          <p:spTgt spid="90115">
                                            <p:txEl>
                                              <p:pRg st="4" end="4"/>
                                            </p:txEl>
                                          </p:spTgt>
                                        </p:tgtEl>
                                        <p:attrNameLst>
                                          <p:attrName>ppt_h</p:attrName>
                                        </p:attrNameLst>
                                      </p:cBhvr>
                                      <p:tavLst>
                                        <p:tav tm="0">
                                          <p:val>
                                            <p:strVal val="#ppt_h"/>
                                          </p:val>
                                        </p:tav>
                                        <p:tav tm="100000">
                                          <p:val>
                                            <p:strVal val="#ppt_h"/>
                                          </p:val>
                                        </p:tav>
                                      </p:tavLst>
                                    </p:anim>
                                    <p:animEffect transition="in" filter="fade">
                                      <p:cBhvr>
                                        <p:cTn id="9" dur="1000"/>
                                        <p:tgtEl>
                                          <p:spTgt spid="90115">
                                            <p:txEl>
                                              <p:pRg st="4" end="4"/>
                                            </p:txEl>
                                          </p:spTgt>
                                        </p:tgtEl>
                                      </p:cBhvr>
                                    </p:animEffect>
                                  </p:childTnLst>
                                </p:cTn>
                              </p:par>
                              <p:par>
                                <p:cTn id="10" presetID="55" presetClass="entr" presetSubtype="0" fill="hold" nodeType="withEffect">
                                  <p:stCondLst>
                                    <p:cond delay="0"/>
                                  </p:stCondLst>
                                  <p:childTnLst>
                                    <p:set>
                                      <p:cBhvr>
                                        <p:cTn id="11" dur="1" fill="hold">
                                          <p:stCondLst>
                                            <p:cond delay="0"/>
                                          </p:stCondLst>
                                        </p:cTn>
                                        <p:tgtEl>
                                          <p:spTgt spid="90115">
                                            <p:txEl>
                                              <p:pRg st="5" end="5"/>
                                            </p:txEl>
                                          </p:spTgt>
                                        </p:tgtEl>
                                        <p:attrNameLst>
                                          <p:attrName>style.visibility</p:attrName>
                                        </p:attrNameLst>
                                      </p:cBhvr>
                                      <p:to>
                                        <p:strVal val="visible"/>
                                      </p:to>
                                    </p:set>
                                    <p:anim calcmode="lin" valueType="num">
                                      <p:cBhvr>
                                        <p:cTn id="12" dur="1000" fill="hold"/>
                                        <p:tgtEl>
                                          <p:spTgt spid="90115">
                                            <p:txEl>
                                              <p:pRg st="5" end="5"/>
                                            </p:txEl>
                                          </p:spTgt>
                                        </p:tgtEl>
                                        <p:attrNameLst>
                                          <p:attrName>ppt_w</p:attrName>
                                        </p:attrNameLst>
                                      </p:cBhvr>
                                      <p:tavLst>
                                        <p:tav tm="0">
                                          <p:val>
                                            <p:strVal val="#ppt_w*0.70"/>
                                          </p:val>
                                        </p:tav>
                                        <p:tav tm="100000">
                                          <p:val>
                                            <p:strVal val="#ppt_w"/>
                                          </p:val>
                                        </p:tav>
                                      </p:tavLst>
                                    </p:anim>
                                    <p:anim calcmode="lin" valueType="num">
                                      <p:cBhvr>
                                        <p:cTn id="13" dur="1000" fill="hold"/>
                                        <p:tgtEl>
                                          <p:spTgt spid="90115">
                                            <p:txEl>
                                              <p:pRg st="5" end="5"/>
                                            </p:txEl>
                                          </p:spTgt>
                                        </p:tgtEl>
                                        <p:attrNameLst>
                                          <p:attrName>ppt_h</p:attrName>
                                        </p:attrNameLst>
                                      </p:cBhvr>
                                      <p:tavLst>
                                        <p:tav tm="0">
                                          <p:val>
                                            <p:strVal val="#ppt_h"/>
                                          </p:val>
                                        </p:tav>
                                        <p:tav tm="100000">
                                          <p:val>
                                            <p:strVal val="#ppt_h"/>
                                          </p:val>
                                        </p:tav>
                                      </p:tavLst>
                                    </p:anim>
                                    <p:animEffect transition="in" filter="fade">
                                      <p:cBhvr>
                                        <p:cTn id="14" dur="1000"/>
                                        <p:tgtEl>
                                          <p:spTgt spid="90115">
                                            <p:txEl>
                                              <p:pRg st="5" end="5"/>
                                            </p:txEl>
                                          </p:spTgt>
                                        </p:tgtEl>
                                      </p:cBhvr>
                                    </p:animEffect>
                                  </p:childTnLst>
                                </p:cTn>
                              </p:par>
                              <p:par>
                                <p:cTn id="15" presetID="55" presetClass="entr" presetSubtype="0" fill="hold" nodeType="withEffect">
                                  <p:stCondLst>
                                    <p:cond delay="0"/>
                                  </p:stCondLst>
                                  <p:childTnLst>
                                    <p:set>
                                      <p:cBhvr>
                                        <p:cTn id="16" dur="1" fill="hold">
                                          <p:stCondLst>
                                            <p:cond delay="0"/>
                                          </p:stCondLst>
                                        </p:cTn>
                                        <p:tgtEl>
                                          <p:spTgt spid="90115">
                                            <p:txEl>
                                              <p:pRg st="6" end="6"/>
                                            </p:txEl>
                                          </p:spTgt>
                                        </p:tgtEl>
                                        <p:attrNameLst>
                                          <p:attrName>style.visibility</p:attrName>
                                        </p:attrNameLst>
                                      </p:cBhvr>
                                      <p:to>
                                        <p:strVal val="visible"/>
                                      </p:to>
                                    </p:set>
                                    <p:anim calcmode="lin" valueType="num">
                                      <p:cBhvr>
                                        <p:cTn id="17" dur="1000" fill="hold"/>
                                        <p:tgtEl>
                                          <p:spTgt spid="90115">
                                            <p:txEl>
                                              <p:pRg st="6" end="6"/>
                                            </p:txEl>
                                          </p:spTgt>
                                        </p:tgtEl>
                                        <p:attrNameLst>
                                          <p:attrName>ppt_w</p:attrName>
                                        </p:attrNameLst>
                                      </p:cBhvr>
                                      <p:tavLst>
                                        <p:tav tm="0">
                                          <p:val>
                                            <p:strVal val="#ppt_w*0.70"/>
                                          </p:val>
                                        </p:tav>
                                        <p:tav tm="100000">
                                          <p:val>
                                            <p:strVal val="#ppt_w"/>
                                          </p:val>
                                        </p:tav>
                                      </p:tavLst>
                                    </p:anim>
                                    <p:anim calcmode="lin" valueType="num">
                                      <p:cBhvr>
                                        <p:cTn id="18" dur="1000" fill="hold"/>
                                        <p:tgtEl>
                                          <p:spTgt spid="90115">
                                            <p:txEl>
                                              <p:pRg st="6" end="6"/>
                                            </p:txEl>
                                          </p:spTgt>
                                        </p:tgtEl>
                                        <p:attrNameLst>
                                          <p:attrName>ppt_h</p:attrName>
                                        </p:attrNameLst>
                                      </p:cBhvr>
                                      <p:tavLst>
                                        <p:tav tm="0">
                                          <p:val>
                                            <p:strVal val="#ppt_h"/>
                                          </p:val>
                                        </p:tav>
                                        <p:tav tm="100000">
                                          <p:val>
                                            <p:strVal val="#ppt_h"/>
                                          </p:val>
                                        </p:tav>
                                      </p:tavLst>
                                    </p:anim>
                                    <p:animEffect transition="in" filter="fade">
                                      <p:cBhvr>
                                        <p:cTn id="19" dur="1000"/>
                                        <p:tgtEl>
                                          <p:spTgt spid="90115">
                                            <p:txEl>
                                              <p:pRg st="6" end="6"/>
                                            </p:txEl>
                                          </p:spTgt>
                                        </p:tgtEl>
                                      </p:cBhvr>
                                    </p:animEffect>
                                  </p:childTnLst>
                                </p:cTn>
                              </p:par>
                              <p:par>
                                <p:cTn id="20" presetID="55" presetClass="entr" presetSubtype="0" fill="hold" nodeType="withEffect">
                                  <p:stCondLst>
                                    <p:cond delay="0"/>
                                  </p:stCondLst>
                                  <p:childTnLst>
                                    <p:set>
                                      <p:cBhvr>
                                        <p:cTn id="21" dur="1" fill="hold">
                                          <p:stCondLst>
                                            <p:cond delay="0"/>
                                          </p:stCondLst>
                                        </p:cTn>
                                        <p:tgtEl>
                                          <p:spTgt spid="90115">
                                            <p:txEl>
                                              <p:pRg st="7" end="7"/>
                                            </p:txEl>
                                          </p:spTgt>
                                        </p:tgtEl>
                                        <p:attrNameLst>
                                          <p:attrName>style.visibility</p:attrName>
                                        </p:attrNameLst>
                                      </p:cBhvr>
                                      <p:to>
                                        <p:strVal val="visible"/>
                                      </p:to>
                                    </p:set>
                                    <p:anim calcmode="lin" valueType="num">
                                      <p:cBhvr>
                                        <p:cTn id="22" dur="1000" fill="hold"/>
                                        <p:tgtEl>
                                          <p:spTgt spid="90115">
                                            <p:txEl>
                                              <p:pRg st="7" end="7"/>
                                            </p:txEl>
                                          </p:spTgt>
                                        </p:tgtEl>
                                        <p:attrNameLst>
                                          <p:attrName>ppt_w</p:attrName>
                                        </p:attrNameLst>
                                      </p:cBhvr>
                                      <p:tavLst>
                                        <p:tav tm="0">
                                          <p:val>
                                            <p:strVal val="#ppt_w*0.70"/>
                                          </p:val>
                                        </p:tav>
                                        <p:tav tm="100000">
                                          <p:val>
                                            <p:strVal val="#ppt_w"/>
                                          </p:val>
                                        </p:tav>
                                      </p:tavLst>
                                    </p:anim>
                                    <p:anim calcmode="lin" valueType="num">
                                      <p:cBhvr>
                                        <p:cTn id="23" dur="1000" fill="hold"/>
                                        <p:tgtEl>
                                          <p:spTgt spid="90115">
                                            <p:txEl>
                                              <p:pRg st="7" end="7"/>
                                            </p:txEl>
                                          </p:spTgt>
                                        </p:tgtEl>
                                        <p:attrNameLst>
                                          <p:attrName>ppt_h</p:attrName>
                                        </p:attrNameLst>
                                      </p:cBhvr>
                                      <p:tavLst>
                                        <p:tav tm="0">
                                          <p:val>
                                            <p:strVal val="#ppt_h"/>
                                          </p:val>
                                        </p:tav>
                                        <p:tav tm="100000">
                                          <p:val>
                                            <p:strVal val="#ppt_h"/>
                                          </p:val>
                                        </p:tav>
                                      </p:tavLst>
                                    </p:anim>
                                    <p:animEffect transition="in" filter="fade">
                                      <p:cBhvr>
                                        <p:cTn id="24" dur="1000"/>
                                        <p:tgtEl>
                                          <p:spTgt spid="90115">
                                            <p:txEl>
                                              <p:pRg st="7" end="7"/>
                                            </p:txEl>
                                          </p:spTgt>
                                        </p:tgtEl>
                                      </p:cBhvr>
                                    </p:animEffect>
                                  </p:childTnLst>
                                </p:cTn>
                              </p:par>
                              <p:par>
                                <p:cTn id="25" presetID="55" presetClass="entr" presetSubtype="0" fill="hold" nodeType="withEffect">
                                  <p:stCondLst>
                                    <p:cond delay="0"/>
                                  </p:stCondLst>
                                  <p:childTnLst>
                                    <p:set>
                                      <p:cBhvr>
                                        <p:cTn id="26" dur="1" fill="hold">
                                          <p:stCondLst>
                                            <p:cond delay="0"/>
                                          </p:stCondLst>
                                        </p:cTn>
                                        <p:tgtEl>
                                          <p:spTgt spid="90115">
                                            <p:txEl>
                                              <p:pRg st="8" end="8"/>
                                            </p:txEl>
                                          </p:spTgt>
                                        </p:tgtEl>
                                        <p:attrNameLst>
                                          <p:attrName>style.visibility</p:attrName>
                                        </p:attrNameLst>
                                      </p:cBhvr>
                                      <p:to>
                                        <p:strVal val="visible"/>
                                      </p:to>
                                    </p:set>
                                    <p:anim calcmode="lin" valueType="num">
                                      <p:cBhvr>
                                        <p:cTn id="27" dur="1000" fill="hold"/>
                                        <p:tgtEl>
                                          <p:spTgt spid="90115">
                                            <p:txEl>
                                              <p:pRg st="8" end="8"/>
                                            </p:txEl>
                                          </p:spTgt>
                                        </p:tgtEl>
                                        <p:attrNameLst>
                                          <p:attrName>ppt_w</p:attrName>
                                        </p:attrNameLst>
                                      </p:cBhvr>
                                      <p:tavLst>
                                        <p:tav tm="0">
                                          <p:val>
                                            <p:strVal val="#ppt_w*0.70"/>
                                          </p:val>
                                        </p:tav>
                                        <p:tav tm="100000">
                                          <p:val>
                                            <p:strVal val="#ppt_w"/>
                                          </p:val>
                                        </p:tav>
                                      </p:tavLst>
                                    </p:anim>
                                    <p:anim calcmode="lin" valueType="num">
                                      <p:cBhvr>
                                        <p:cTn id="28" dur="1000" fill="hold"/>
                                        <p:tgtEl>
                                          <p:spTgt spid="90115">
                                            <p:txEl>
                                              <p:pRg st="8" end="8"/>
                                            </p:txEl>
                                          </p:spTgt>
                                        </p:tgtEl>
                                        <p:attrNameLst>
                                          <p:attrName>ppt_h</p:attrName>
                                        </p:attrNameLst>
                                      </p:cBhvr>
                                      <p:tavLst>
                                        <p:tav tm="0">
                                          <p:val>
                                            <p:strVal val="#ppt_h"/>
                                          </p:val>
                                        </p:tav>
                                        <p:tav tm="100000">
                                          <p:val>
                                            <p:strVal val="#ppt_h"/>
                                          </p:val>
                                        </p:tav>
                                      </p:tavLst>
                                    </p:anim>
                                    <p:animEffect transition="in" filter="fade">
                                      <p:cBhvr>
                                        <p:cTn id="29" dur="1000"/>
                                        <p:tgtEl>
                                          <p:spTgt spid="90115">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2" name="1 Marcador de contenido"/>
              <p:cNvSpPr>
                <a:spLocks noGrp="1"/>
              </p:cNvSpPr>
              <p:nvPr>
                <p:ph idx="1"/>
              </p:nvPr>
            </p:nvSpPr>
            <p:spPr/>
            <p:txBody>
              <a:bodyPr>
                <a:normAutofit/>
              </a:bodyPr>
              <a:lstStyle/>
              <a:p>
                <a:pPr>
                  <a:lnSpc>
                    <a:spcPct val="120000"/>
                  </a:lnSpc>
                </a:pPr>
                <a:r>
                  <a:rPr lang="es-CL" dirty="0"/>
                  <a:t>Calcular el volumen sumergido de un buque de 10.000 toneladas si la densidad del agua del mar es 1030 kg/m</a:t>
                </a:r>
                <a:r>
                  <a:rPr lang="es-CL" baseline="30000" dirty="0"/>
                  <a:t>3</a:t>
                </a:r>
              </a:p>
              <a:p>
                <a:pPr>
                  <a:lnSpc>
                    <a:spcPct val="120000"/>
                  </a:lnSpc>
                </a:pPr>
                <a:r>
                  <a:rPr lang="es-CL" dirty="0"/>
                  <a:t>Respuesta:</a:t>
                </a:r>
              </a:p>
              <a:p>
                <a:pPr marL="393192" lvl="1" indent="0">
                  <a:lnSpc>
                    <a:spcPct val="120000"/>
                  </a:lnSpc>
                  <a:buNone/>
                </a:pPr>
                <a14:m>
                  <m:oMathPara xmlns:m="http://schemas.openxmlformats.org/officeDocument/2006/math">
                    <m:oMathParaPr>
                      <m:jc m:val="centerGroup"/>
                    </m:oMathParaPr>
                    <m:oMath xmlns:m="http://schemas.openxmlformats.org/officeDocument/2006/math">
                      <m:r>
                        <a:rPr lang="es-CL" b="0" i="1" smtClean="0">
                          <a:latin typeface="Cambria Math" panose="02040503050406030204" pitchFamily="18" charset="0"/>
                          <a:ea typeface="Cambria Math" panose="02040503050406030204" pitchFamily="18" charset="0"/>
                        </a:rPr>
                        <m:t>∆=</m:t>
                      </m:r>
                      <m:r>
                        <m:rPr>
                          <m:sty m:val="p"/>
                        </m:rPr>
                        <a:rPr lang="es-CL" b="0" i="1" smtClean="0">
                          <a:latin typeface="Cambria Math" panose="02040503050406030204" pitchFamily="18" charset="0"/>
                          <a:ea typeface="Cambria Math" panose="02040503050406030204" pitchFamily="18" charset="0"/>
                        </a:rPr>
                        <m:t>∇</m:t>
                      </m:r>
                      <m:r>
                        <a:rPr lang="es-CL" b="0" i="1" smtClean="0">
                          <a:latin typeface="Cambria Math" panose="02040503050406030204" pitchFamily="18" charset="0"/>
                          <a:ea typeface="Cambria Math" panose="02040503050406030204" pitchFamily="18" charset="0"/>
                        </a:rPr>
                        <m:t>×</m:t>
                      </m:r>
                      <m:r>
                        <a:rPr lang="es-CL" b="0" i="1" smtClean="0">
                          <a:latin typeface="Cambria Math" panose="02040503050406030204" pitchFamily="18" charset="0"/>
                          <a:ea typeface="Cambria Math" panose="02040503050406030204" pitchFamily="18" charset="0"/>
                        </a:rPr>
                        <m:t>𝜌</m:t>
                      </m:r>
                    </m:oMath>
                  </m:oMathPara>
                </a14:m>
                <a:endParaRPr lang="es-CL" b="0" i="1" dirty="0">
                  <a:latin typeface="Cambria Math" panose="02040503050406030204" pitchFamily="18" charset="0"/>
                  <a:ea typeface="Cambria Math" panose="02040503050406030204" pitchFamily="18" charset="0"/>
                </a:endParaRPr>
              </a:p>
              <a:p>
                <a:pPr marL="393192" lvl="1" indent="0">
                  <a:lnSpc>
                    <a:spcPct val="120000"/>
                  </a:lnSpc>
                  <a:buNone/>
                </a:pPr>
                <a14:m>
                  <m:oMathPara xmlns:m="http://schemas.openxmlformats.org/officeDocument/2006/math">
                    <m:oMathParaPr>
                      <m:jc m:val="centerGroup"/>
                    </m:oMathParaPr>
                    <m:oMath xmlns:m="http://schemas.openxmlformats.org/officeDocument/2006/math">
                      <m:r>
                        <a:rPr lang="es-CL" b="0" i="1" smtClean="0">
                          <a:latin typeface="Cambria Math" panose="02040503050406030204" pitchFamily="18" charset="0"/>
                          <a:ea typeface="Cambria Math" panose="02040503050406030204" pitchFamily="18" charset="0"/>
                        </a:rPr>
                        <m:t>∴</m:t>
                      </m:r>
                      <m:r>
                        <m:rPr>
                          <m:sty m:val="p"/>
                        </m:rPr>
                        <a:rPr lang="es-CL" b="0" i="1" smtClean="0">
                          <a:latin typeface="Cambria Math" panose="02040503050406030204" pitchFamily="18" charset="0"/>
                          <a:ea typeface="Cambria Math" panose="02040503050406030204" pitchFamily="18" charset="0"/>
                        </a:rPr>
                        <m:t>∇</m:t>
                      </m:r>
                      <m:r>
                        <a:rPr lang="es-CL" b="0" i="1" smtClean="0">
                          <a:latin typeface="Cambria Math" panose="02040503050406030204" pitchFamily="18" charset="0"/>
                          <a:ea typeface="Cambria Math" panose="02040503050406030204" pitchFamily="18" charset="0"/>
                        </a:rPr>
                        <m:t>=</m:t>
                      </m:r>
                      <m:f>
                        <m:fPr>
                          <m:ctrlPr>
                            <a:rPr lang="es-CL" b="0" i="1" smtClean="0">
                              <a:latin typeface="Cambria Math" panose="02040503050406030204" pitchFamily="18" charset="0"/>
                              <a:ea typeface="Cambria Math" panose="02040503050406030204" pitchFamily="18" charset="0"/>
                            </a:rPr>
                          </m:ctrlPr>
                        </m:fPr>
                        <m:num>
                          <m:r>
                            <a:rPr lang="es-CL" b="0" i="1" smtClean="0">
                              <a:latin typeface="Cambria Math" panose="02040503050406030204" pitchFamily="18" charset="0"/>
                              <a:ea typeface="Cambria Math" panose="02040503050406030204" pitchFamily="18" charset="0"/>
                            </a:rPr>
                            <m:t>∆</m:t>
                          </m:r>
                        </m:num>
                        <m:den>
                          <m:r>
                            <a:rPr lang="es-CL" b="0" i="1" smtClean="0">
                              <a:latin typeface="Cambria Math" panose="02040503050406030204" pitchFamily="18" charset="0"/>
                              <a:ea typeface="Cambria Math" panose="02040503050406030204" pitchFamily="18" charset="0"/>
                            </a:rPr>
                            <m:t>𝜌</m:t>
                          </m:r>
                        </m:den>
                      </m:f>
                      <m:r>
                        <a:rPr lang="es-CL" b="0" i="1" smtClean="0">
                          <a:latin typeface="Cambria Math" panose="02040503050406030204" pitchFamily="18" charset="0"/>
                          <a:ea typeface="Cambria Math" panose="02040503050406030204" pitchFamily="18" charset="0"/>
                        </a:rPr>
                        <m:t>=</m:t>
                      </m:r>
                      <m:f>
                        <m:fPr>
                          <m:ctrlPr>
                            <a:rPr lang="es-CL" b="0" i="1" smtClean="0">
                              <a:latin typeface="Cambria Math" panose="02040503050406030204" pitchFamily="18" charset="0"/>
                              <a:ea typeface="Cambria Math" panose="02040503050406030204" pitchFamily="18" charset="0"/>
                            </a:rPr>
                          </m:ctrlPr>
                        </m:fPr>
                        <m:num>
                          <m:r>
                            <a:rPr lang="es-CL" b="0" i="1" smtClean="0">
                              <a:latin typeface="Cambria Math" panose="02040503050406030204" pitchFamily="18" charset="0"/>
                              <a:ea typeface="Cambria Math" panose="02040503050406030204" pitchFamily="18" charset="0"/>
                            </a:rPr>
                            <m:t>10.000</m:t>
                          </m:r>
                          <m:d>
                            <m:dPr>
                              <m:ctrlPr>
                                <a:rPr lang="es-CL" b="0" i="1" smtClean="0">
                                  <a:latin typeface="Cambria Math" panose="02040503050406030204" pitchFamily="18" charset="0"/>
                                  <a:ea typeface="Cambria Math" panose="02040503050406030204" pitchFamily="18" charset="0"/>
                                </a:rPr>
                              </m:ctrlPr>
                            </m:dPr>
                            <m:e>
                              <m:r>
                                <a:rPr lang="es-CL" b="0" i="1" smtClean="0">
                                  <a:latin typeface="Cambria Math" panose="02040503050406030204" pitchFamily="18" charset="0"/>
                                  <a:ea typeface="Cambria Math" panose="02040503050406030204" pitchFamily="18" charset="0"/>
                                </a:rPr>
                                <m:t>𝑡</m:t>
                              </m:r>
                            </m:e>
                          </m:d>
                        </m:num>
                        <m:den>
                          <m:r>
                            <a:rPr lang="es-CL" b="0" i="1" smtClean="0">
                              <a:latin typeface="Cambria Math" panose="02040503050406030204" pitchFamily="18" charset="0"/>
                              <a:ea typeface="Cambria Math" panose="02040503050406030204" pitchFamily="18" charset="0"/>
                            </a:rPr>
                            <m:t>1,030</m:t>
                          </m:r>
                          <m:d>
                            <m:dPr>
                              <m:ctrlPr>
                                <a:rPr lang="es-CL" b="0" i="1" smtClean="0">
                                  <a:latin typeface="Cambria Math" panose="02040503050406030204" pitchFamily="18" charset="0"/>
                                  <a:ea typeface="Cambria Math" panose="02040503050406030204" pitchFamily="18" charset="0"/>
                                </a:rPr>
                              </m:ctrlPr>
                            </m:dPr>
                            <m:e>
                              <m:f>
                                <m:fPr>
                                  <m:ctrlPr>
                                    <a:rPr lang="es-CL" b="0" i="1" smtClean="0">
                                      <a:latin typeface="Cambria Math" panose="02040503050406030204" pitchFamily="18" charset="0"/>
                                      <a:ea typeface="Cambria Math" panose="02040503050406030204" pitchFamily="18" charset="0"/>
                                    </a:rPr>
                                  </m:ctrlPr>
                                </m:fPr>
                                <m:num>
                                  <m:r>
                                    <a:rPr lang="es-CL" b="0" i="1" smtClean="0">
                                      <a:latin typeface="Cambria Math" panose="02040503050406030204" pitchFamily="18" charset="0"/>
                                      <a:ea typeface="Cambria Math" panose="02040503050406030204" pitchFamily="18" charset="0"/>
                                    </a:rPr>
                                    <m:t>𝑡</m:t>
                                  </m:r>
                                </m:num>
                                <m:den>
                                  <m:sSup>
                                    <m:sSupPr>
                                      <m:ctrlPr>
                                        <a:rPr lang="es-CL" b="0" i="1" smtClean="0">
                                          <a:latin typeface="Cambria Math" panose="02040503050406030204" pitchFamily="18" charset="0"/>
                                          <a:ea typeface="Cambria Math" panose="02040503050406030204" pitchFamily="18" charset="0"/>
                                        </a:rPr>
                                      </m:ctrlPr>
                                    </m:sSupPr>
                                    <m:e>
                                      <m:r>
                                        <a:rPr lang="es-CL" b="0" i="1" smtClean="0">
                                          <a:latin typeface="Cambria Math" panose="02040503050406030204" pitchFamily="18" charset="0"/>
                                          <a:ea typeface="Cambria Math" panose="02040503050406030204" pitchFamily="18" charset="0"/>
                                        </a:rPr>
                                        <m:t>𝑚</m:t>
                                      </m:r>
                                    </m:e>
                                    <m:sup>
                                      <m:r>
                                        <a:rPr lang="es-CL" b="0" i="1" smtClean="0">
                                          <a:latin typeface="Cambria Math" panose="02040503050406030204" pitchFamily="18" charset="0"/>
                                          <a:ea typeface="Cambria Math" panose="02040503050406030204" pitchFamily="18" charset="0"/>
                                        </a:rPr>
                                        <m:t>3</m:t>
                                      </m:r>
                                    </m:sup>
                                  </m:sSup>
                                </m:den>
                              </m:f>
                            </m:e>
                          </m:d>
                        </m:den>
                      </m:f>
                    </m:oMath>
                  </m:oMathPara>
                </a14:m>
                <a:endParaRPr lang="es-CL" dirty="0"/>
              </a:p>
              <a:p>
                <a:pPr marL="393192" lvl="1" indent="0">
                  <a:lnSpc>
                    <a:spcPct val="120000"/>
                  </a:lnSpc>
                  <a:buNone/>
                </a:pPr>
                <a14:m>
                  <m:oMathPara xmlns:m="http://schemas.openxmlformats.org/officeDocument/2006/math">
                    <m:oMathParaPr>
                      <m:jc m:val="centerGroup"/>
                    </m:oMathParaPr>
                    <m:oMath xmlns:m="http://schemas.openxmlformats.org/officeDocument/2006/math">
                      <m:r>
                        <a:rPr lang="es-CL" i="1">
                          <a:latin typeface="Cambria Math" panose="02040503050406030204" pitchFamily="18" charset="0"/>
                          <a:ea typeface="Cambria Math" panose="02040503050406030204" pitchFamily="18" charset="0"/>
                        </a:rPr>
                        <m:t>∴</m:t>
                      </m:r>
                      <m:r>
                        <m:rPr>
                          <m:sty m:val="p"/>
                        </m:rPr>
                        <a:rPr lang="es-CL" i="1">
                          <a:latin typeface="Cambria Math" panose="02040503050406030204" pitchFamily="18" charset="0"/>
                          <a:ea typeface="Cambria Math" panose="02040503050406030204" pitchFamily="18" charset="0"/>
                        </a:rPr>
                        <m:t>∇</m:t>
                      </m:r>
                      <m:r>
                        <a:rPr lang="es-CL" i="1">
                          <a:latin typeface="Cambria Math" panose="02040503050406030204" pitchFamily="18" charset="0"/>
                          <a:ea typeface="Cambria Math" panose="02040503050406030204" pitchFamily="18" charset="0"/>
                        </a:rPr>
                        <m:t>=9.708,74</m:t>
                      </m:r>
                      <m:d>
                        <m:dPr>
                          <m:ctrlPr>
                            <a:rPr lang="es-CL" b="0" i="1" smtClean="0">
                              <a:latin typeface="Cambria Math" panose="02040503050406030204" pitchFamily="18" charset="0"/>
                              <a:ea typeface="Cambria Math" panose="02040503050406030204" pitchFamily="18" charset="0"/>
                            </a:rPr>
                          </m:ctrlPr>
                        </m:dPr>
                        <m:e>
                          <m:sSup>
                            <m:sSupPr>
                              <m:ctrlPr>
                                <a:rPr lang="es-CL" b="0" i="1" smtClean="0">
                                  <a:latin typeface="Cambria Math" panose="02040503050406030204" pitchFamily="18" charset="0"/>
                                  <a:ea typeface="Cambria Math" panose="02040503050406030204" pitchFamily="18" charset="0"/>
                                </a:rPr>
                              </m:ctrlPr>
                            </m:sSupPr>
                            <m:e>
                              <m:r>
                                <a:rPr lang="es-CL" b="0" i="1" smtClean="0">
                                  <a:latin typeface="Cambria Math" panose="02040503050406030204" pitchFamily="18" charset="0"/>
                                  <a:ea typeface="Cambria Math" panose="02040503050406030204" pitchFamily="18" charset="0"/>
                                </a:rPr>
                                <m:t>𝑚</m:t>
                              </m:r>
                            </m:e>
                            <m:sup>
                              <m:r>
                                <a:rPr lang="es-CL" b="0" i="1" smtClean="0">
                                  <a:latin typeface="Cambria Math" panose="02040503050406030204" pitchFamily="18" charset="0"/>
                                  <a:ea typeface="Cambria Math" panose="02040503050406030204" pitchFamily="18" charset="0"/>
                                </a:rPr>
                                <m:t>3</m:t>
                              </m:r>
                            </m:sup>
                          </m:sSup>
                        </m:e>
                      </m:d>
                    </m:oMath>
                  </m:oMathPara>
                </a14:m>
                <a:endParaRPr lang="es-CL" dirty="0"/>
              </a:p>
              <a:p>
                <a:pPr lvl="1">
                  <a:lnSpc>
                    <a:spcPct val="120000"/>
                  </a:lnSpc>
                  <a:buFont typeface="Symbol"/>
                  <a:buChar char=" "/>
                </a:pPr>
                <a:endParaRPr lang="es-CL" dirty="0"/>
              </a:p>
            </p:txBody>
          </p:sp>
        </mc:Choice>
        <mc:Fallback xmlns="">
          <p:sp>
            <p:nvSpPr>
              <p:cNvPr id="2" name="1 Marcador de contenido"/>
              <p:cNvSpPr>
                <a:spLocks noGrp="1" noRot="1" noChangeAspect="1" noMove="1" noResize="1" noEditPoints="1" noAdjustHandles="1" noChangeArrowheads="1" noChangeShapeType="1" noTextEdit="1"/>
              </p:cNvSpPr>
              <p:nvPr>
                <p:ph idx="1"/>
              </p:nvPr>
            </p:nvSpPr>
            <p:spPr>
              <a:blipFill>
                <a:blip r:embed="rId2"/>
                <a:stretch>
                  <a:fillRect l="-513"/>
                </a:stretch>
              </a:blipFill>
            </p:spPr>
            <p:txBody>
              <a:bodyPr/>
              <a:lstStyle/>
              <a:p>
                <a:r>
                  <a:rPr lang="es-CL">
                    <a:noFill/>
                  </a:rPr>
                  <a:t> </a:t>
                </a:r>
              </a:p>
            </p:txBody>
          </p:sp>
        </mc:Fallback>
      </mc:AlternateContent>
      <p:sp>
        <p:nvSpPr>
          <p:cNvPr id="3" name="2 Título"/>
          <p:cNvSpPr>
            <a:spLocks noGrp="1"/>
          </p:cNvSpPr>
          <p:nvPr>
            <p:ph type="title"/>
          </p:nvPr>
        </p:nvSpPr>
        <p:spPr/>
        <p:txBody>
          <a:bodyPr>
            <a:normAutofit/>
          </a:bodyPr>
          <a:lstStyle/>
          <a:p>
            <a:r>
              <a:rPr lang="es-CL" dirty="0"/>
              <a:t>Flotación</a:t>
            </a:r>
            <a:br>
              <a:rPr lang="es-CL" sz="2800" dirty="0"/>
            </a:br>
            <a:r>
              <a:rPr lang="es-CL" sz="2800" dirty="0"/>
              <a:t>Volumen sumergido – ejemplo 1</a:t>
            </a:r>
            <a:endParaRPr lang="es-CL" dirty="0"/>
          </a:p>
        </p:txBody>
      </p:sp>
      <p:sp>
        <p:nvSpPr>
          <p:cNvPr id="4" name="Marcador de fecha 3">
            <a:extLst>
              <a:ext uri="{FF2B5EF4-FFF2-40B4-BE49-F238E27FC236}">
                <a16:creationId xmlns:a16="http://schemas.microsoft.com/office/drawing/2014/main" id="{EEAEEFE7-41E2-BB50-6CBA-AC92C67C8C60}"/>
              </a:ext>
            </a:extLst>
          </p:cNvPr>
          <p:cNvSpPr>
            <a:spLocks noGrp="1"/>
          </p:cNvSpPr>
          <p:nvPr>
            <p:ph type="dt" sz="half" idx="10"/>
          </p:nvPr>
        </p:nvSpPr>
        <p:spPr/>
        <p:txBody>
          <a:bodyPr/>
          <a:lstStyle/>
          <a:p>
            <a:fld id="{BB908421-F1DF-479A-878A-424A27056B92}" type="datetime1">
              <a:rPr lang="es-CL" smtClean="0"/>
              <a:t>08-02-2026</a:t>
            </a:fld>
            <a:endParaRPr lang="en-US"/>
          </a:p>
        </p:txBody>
      </p:sp>
      <p:sp>
        <p:nvSpPr>
          <p:cNvPr id="5" name="Marcador de pie de página 4">
            <a:extLst>
              <a:ext uri="{FF2B5EF4-FFF2-40B4-BE49-F238E27FC236}">
                <a16:creationId xmlns:a16="http://schemas.microsoft.com/office/drawing/2014/main" id="{7058985B-4869-4017-67C2-35728020E77A}"/>
              </a:ext>
            </a:extLst>
          </p:cNvPr>
          <p:cNvSpPr>
            <a:spLocks noGrp="1"/>
          </p:cNvSpPr>
          <p:nvPr>
            <p:ph type="ftr" sz="quarter" idx="11"/>
          </p:nvPr>
        </p:nvSpPr>
        <p:spPr/>
        <p:txBody>
          <a:bodyPr/>
          <a:lstStyle/>
          <a:p>
            <a:r>
              <a:rPr lang="en-US"/>
              <a:t>Fundamentos de Estabildad UT 1</a:t>
            </a:r>
          </a:p>
        </p:txBody>
      </p:sp>
      <p:sp>
        <p:nvSpPr>
          <p:cNvPr id="6" name="Marcador de número de diapositiva 5">
            <a:extLst>
              <a:ext uri="{FF2B5EF4-FFF2-40B4-BE49-F238E27FC236}">
                <a16:creationId xmlns:a16="http://schemas.microsoft.com/office/drawing/2014/main" id="{F80233CD-E9FF-560D-BB21-294E2B2E6DB0}"/>
              </a:ext>
            </a:extLst>
          </p:cNvPr>
          <p:cNvSpPr>
            <a:spLocks noGrp="1"/>
          </p:cNvSpPr>
          <p:nvPr>
            <p:ph type="sldNum" sz="quarter" idx="12"/>
          </p:nvPr>
        </p:nvSpPr>
        <p:spPr/>
        <p:txBody>
          <a:bodyPr/>
          <a:lstStyle/>
          <a:p>
            <a:fld id="{87E7843D-FF13-4365-9478-9625B70A2705}" type="slidenum">
              <a:rPr lang="en-US" smtClean="0"/>
              <a:t>37</a:t>
            </a:fld>
            <a:endParaRPr lang="en-US"/>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Marcador de número de diapositiva"/>
          <p:cNvSpPr>
            <a:spLocks noGrp="1"/>
          </p:cNvSpPr>
          <p:nvPr>
            <p:ph type="sldNum" sz="quarter" idx="12"/>
          </p:nvPr>
        </p:nvSpPr>
        <p:spPr/>
        <p:txBody>
          <a:bodyPr/>
          <a:lstStyle/>
          <a:p>
            <a:fld id="{FA528081-8130-4669-A00D-8323335D3428}" type="slidenum">
              <a:rPr lang="es-ES"/>
              <a:pPr/>
              <a:t>38</a:t>
            </a:fld>
            <a:endParaRPr lang="es-ES"/>
          </a:p>
        </p:txBody>
      </p:sp>
      <p:sp>
        <p:nvSpPr>
          <p:cNvPr id="98306" name="Rectangle 2"/>
          <p:cNvSpPr>
            <a:spLocks noGrp="1" noChangeArrowheads="1"/>
          </p:cNvSpPr>
          <p:nvPr>
            <p:ph type="title"/>
          </p:nvPr>
        </p:nvSpPr>
        <p:spPr/>
        <p:txBody>
          <a:bodyPr>
            <a:normAutofit/>
          </a:bodyPr>
          <a:lstStyle/>
          <a:p>
            <a:r>
              <a:rPr lang="es-ES" dirty="0"/>
              <a:t>Flotación </a:t>
            </a:r>
            <a:br>
              <a:rPr lang="es-ES" dirty="0"/>
            </a:br>
            <a:r>
              <a:rPr lang="es-ES" sz="3100" dirty="0"/>
              <a:t>volumen sumergido- Ejemplo 2</a:t>
            </a:r>
            <a:endParaRPr lang="es-ES" dirty="0"/>
          </a:p>
        </p:txBody>
      </p:sp>
      <p:sp>
        <p:nvSpPr>
          <p:cNvPr id="98307" name="Rectangle 3"/>
          <p:cNvSpPr>
            <a:spLocks noGrp="1" noChangeArrowheads="1"/>
          </p:cNvSpPr>
          <p:nvPr>
            <p:ph type="body" idx="1"/>
          </p:nvPr>
        </p:nvSpPr>
        <p:spPr/>
        <p:txBody>
          <a:bodyPr/>
          <a:lstStyle/>
          <a:p>
            <a:pPr>
              <a:lnSpc>
                <a:spcPct val="90000"/>
              </a:lnSpc>
            </a:pPr>
            <a:r>
              <a:rPr lang="es-ES" dirty="0"/>
              <a:t>Una barcaza con la forma de cajón rectangular de 16 m x 6 m x 5 m, se encuentra atracada a un buque en agua dulce, con un calado de 3,5 m. La barcaza debe ser izada a bordo por un pescante del buque. </a:t>
            </a:r>
          </a:p>
          <a:p>
            <a:pPr lvl="1">
              <a:lnSpc>
                <a:spcPct val="90000"/>
              </a:lnSpc>
            </a:pPr>
            <a:r>
              <a:rPr lang="es-ES" dirty="0"/>
              <a:t>Encontrar la carga que sustenta el pescante del buque en toneladas cuando la barcaza ha sido izada parcialmente y se encuentra con un calado de 2 m.</a:t>
            </a:r>
          </a:p>
        </p:txBody>
      </p:sp>
      <p:sp>
        <p:nvSpPr>
          <p:cNvPr id="2" name="Marcador de fecha 1">
            <a:extLst>
              <a:ext uri="{FF2B5EF4-FFF2-40B4-BE49-F238E27FC236}">
                <a16:creationId xmlns:a16="http://schemas.microsoft.com/office/drawing/2014/main" id="{5D1EE841-2A54-C4B4-8BAD-B11D87C83136}"/>
              </a:ext>
            </a:extLst>
          </p:cNvPr>
          <p:cNvSpPr>
            <a:spLocks noGrp="1"/>
          </p:cNvSpPr>
          <p:nvPr>
            <p:ph type="dt" sz="half" idx="10"/>
          </p:nvPr>
        </p:nvSpPr>
        <p:spPr/>
        <p:txBody>
          <a:bodyPr/>
          <a:lstStyle/>
          <a:p>
            <a:fld id="{1AB76525-8919-49D1-9661-1287548B0C7B}" type="datetime1">
              <a:rPr lang="es-CL" smtClean="0"/>
              <a:t>08-02-2026</a:t>
            </a:fld>
            <a:endParaRPr lang="en-US"/>
          </a:p>
        </p:txBody>
      </p:sp>
      <p:sp>
        <p:nvSpPr>
          <p:cNvPr id="3" name="Marcador de pie de página 2">
            <a:extLst>
              <a:ext uri="{FF2B5EF4-FFF2-40B4-BE49-F238E27FC236}">
                <a16:creationId xmlns:a16="http://schemas.microsoft.com/office/drawing/2014/main" id="{CBE76F4C-595D-8D61-DE83-9F4F152A2F27}"/>
              </a:ext>
            </a:extLst>
          </p:cNvPr>
          <p:cNvSpPr>
            <a:spLocks noGrp="1"/>
          </p:cNvSpPr>
          <p:nvPr>
            <p:ph type="ftr" sz="quarter" idx="11"/>
          </p:nvPr>
        </p:nvSpPr>
        <p:spPr/>
        <p:txBody>
          <a:bodyPr/>
          <a:lstStyle/>
          <a:p>
            <a:r>
              <a:rPr lang="en-US"/>
              <a:t>Fundamentos de Estabildad UT 1</a:t>
            </a:r>
          </a:p>
        </p:txBody>
      </p:sp>
    </p:spTree>
  </p:cSld>
  <p:clrMapOvr>
    <a:masterClrMapping/>
  </p:clrMapOvr>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Marcador de número de diapositiva"/>
          <p:cNvSpPr>
            <a:spLocks noGrp="1"/>
          </p:cNvSpPr>
          <p:nvPr>
            <p:ph type="sldNum" sz="quarter" idx="12"/>
          </p:nvPr>
        </p:nvSpPr>
        <p:spPr/>
        <p:txBody>
          <a:bodyPr/>
          <a:lstStyle/>
          <a:p>
            <a:fld id="{CCA93E63-7D6E-4DC4-A59F-F76A03CACA68}" type="slidenum">
              <a:rPr lang="es-ES"/>
              <a:pPr/>
              <a:t>39</a:t>
            </a:fld>
            <a:endParaRPr lang="es-ES"/>
          </a:p>
        </p:txBody>
      </p:sp>
      <p:sp>
        <p:nvSpPr>
          <p:cNvPr id="99330" name="Rectangle 2"/>
          <p:cNvSpPr>
            <a:spLocks noGrp="1" noChangeArrowheads="1"/>
          </p:cNvSpPr>
          <p:nvPr>
            <p:ph type="title"/>
          </p:nvPr>
        </p:nvSpPr>
        <p:spPr/>
        <p:txBody>
          <a:bodyPr>
            <a:normAutofit/>
          </a:bodyPr>
          <a:lstStyle/>
          <a:p>
            <a:r>
              <a:rPr lang="es-ES" dirty="0"/>
              <a:t>Flotación </a:t>
            </a:r>
            <a:br>
              <a:rPr lang="es-ES" dirty="0"/>
            </a:br>
            <a:r>
              <a:rPr lang="es-ES" sz="3100" dirty="0"/>
              <a:t>volumen sumergido - Resolución ejemplo 2</a:t>
            </a:r>
          </a:p>
        </p:txBody>
      </p:sp>
      <mc:AlternateContent xmlns:mc="http://schemas.openxmlformats.org/markup-compatibility/2006" xmlns:a14="http://schemas.microsoft.com/office/drawing/2010/main">
        <mc:Choice Requires="a14">
          <p:sp>
            <p:nvSpPr>
              <p:cNvPr id="99331" name="Rectangle 3"/>
              <p:cNvSpPr>
                <a:spLocks noGrp="1" noChangeArrowheads="1"/>
              </p:cNvSpPr>
              <p:nvPr>
                <p:ph type="body" idx="1"/>
              </p:nvPr>
            </p:nvSpPr>
            <p:spPr/>
            <p:txBody>
              <a:bodyPr>
                <a:normAutofit fontScale="70000" lnSpcReduction="20000"/>
              </a:bodyPr>
              <a:lstStyle/>
              <a:p>
                <a:r>
                  <a:rPr lang="es-ES" dirty="0"/>
                  <a:t>La masa de agua dulce desplazada por la barcaza flotando libremente (calado de 3,5 metros) será:</a:t>
                </a:r>
              </a:p>
              <a:p>
                <a:pPr marL="0" indent="0">
                  <a:buNone/>
                </a:pPr>
                <a14:m>
                  <m:oMathPara xmlns:m="http://schemas.openxmlformats.org/officeDocument/2006/math">
                    <m:oMathParaPr>
                      <m:jc m:val="centerGroup"/>
                    </m:oMathParaPr>
                    <m:oMath xmlns:m="http://schemas.openxmlformats.org/officeDocument/2006/math">
                      <m:sSub>
                        <m:sSubPr>
                          <m:ctrlPr>
                            <a:rPr lang="es-ES" i="1" smtClean="0">
                              <a:latin typeface="Cambria Math" panose="02040503050406030204" pitchFamily="18" charset="0"/>
                            </a:rPr>
                          </m:ctrlPr>
                        </m:sSubPr>
                        <m:e>
                          <m:r>
                            <a:rPr lang="es-ES" i="1" smtClean="0">
                              <a:latin typeface="Cambria Math" panose="02040503050406030204" pitchFamily="18" charset="0"/>
                              <a:ea typeface="Cambria Math" panose="02040503050406030204" pitchFamily="18" charset="0"/>
                            </a:rPr>
                            <m:t>∆</m:t>
                          </m:r>
                        </m:e>
                        <m:sub>
                          <m:r>
                            <a:rPr lang="es-CL" b="0" i="1" smtClean="0">
                              <a:latin typeface="Cambria Math" panose="02040503050406030204" pitchFamily="18" charset="0"/>
                            </a:rPr>
                            <m:t>𝑓𝑙𝑜𝑡𝑎𝑛𝑑𝑜</m:t>
                          </m:r>
                          <m:r>
                            <a:rPr lang="es-CL" b="0" i="1" smtClean="0">
                              <a:latin typeface="Cambria Math" panose="02040503050406030204" pitchFamily="18" charset="0"/>
                            </a:rPr>
                            <m:t> </m:t>
                          </m:r>
                          <m:r>
                            <a:rPr lang="es-CL" b="0" i="1" smtClean="0">
                              <a:latin typeface="Cambria Math" panose="02040503050406030204" pitchFamily="18" charset="0"/>
                            </a:rPr>
                            <m:t>𝑙𝑖𝑏𝑟𝑒</m:t>
                          </m:r>
                        </m:sub>
                      </m:sSub>
                      <m:r>
                        <a:rPr lang="es-ES" i="1" smtClean="0">
                          <a:latin typeface="Cambria Math" panose="02040503050406030204" pitchFamily="18" charset="0"/>
                          <a:ea typeface="Cambria Math" panose="02040503050406030204" pitchFamily="18" charset="0"/>
                        </a:rPr>
                        <m:t>=</m:t>
                      </m:r>
                      <m:r>
                        <a:rPr lang="es-CL" b="0" i="1" smtClean="0">
                          <a:latin typeface="Cambria Math" panose="02040503050406030204" pitchFamily="18" charset="0"/>
                          <a:ea typeface="Cambria Math" panose="02040503050406030204" pitchFamily="18" charset="0"/>
                        </a:rPr>
                        <m:t>𝐿</m:t>
                      </m:r>
                      <m:r>
                        <a:rPr lang="es-CL" b="0" i="1" smtClean="0">
                          <a:latin typeface="Cambria Math" panose="02040503050406030204" pitchFamily="18" charset="0"/>
                          <a:ea typeface="Cambria Math" panose="02040503050406030204" pitchFamily="18" charset="0"/>
                        </a:rPr>
                        <m:t>×</m:t>
                      </m:r>
                      <m:r>
                        <a:rPr lang="es-CL" b="0" i="1" smtClean="0">
                          <a:latin typeface="Cambria Math" panose="02040503050406030204" pitchFamily="18" charset="0"/>
                          <a:ea typeface="Cambria Math" panose="02040503050406030204" pitchFamily="18" charset="0"/>
                        </a:rPr>
                        <m:t>𝐵</m:t>
                      </m:r>
                      <m:r>
                        <a:rPr lang="es-CL" b="0" i="1" smtClean="0">
                          <a:latin typeface="Cambria Math" panose="02040503050406030204" pitchFamily="18" charset="0"/>
                          <a:ea typeface="Cambria Math" panose="02040503050406030204" pitchFamily="18" charset="0"/>
                        </a:rPr>
                        <m:t>×</m:t>
                      </m:r>
                      <m:r>
                        <a:rPr lang="es-CL" b="0" i="1" smtClean="0">
                          <a:latin typeface="Cambria Math" panose="02040503050406030204" pitchFamily="18" charset="0"/>
                          <a:ea typeface="Cambria Math" panose="02040503050406030204" pitchFamily="18" charset="0"/>
                        </a:rPr>
                        <m:t>𝑡</m:t>
                      </m:r>
                      <m:r>
                        <a:rPr lang="es-CL" b="0" i="1" smtClean="0">
                          <a:latin typeface="Cambria Math" panose="02040503050406030204" pitchFamily="18" charset="0"/>
                          <a:ea typeface="Cambria Math" panose="02040503050406030204" pitchFamily="18" charset="0"/>
                        </a:rPr>
                        <m:t>×</m:t>
                      </m:r>
                      <m:sSub>
                        <m:sSubPr>
                          <m:ctrlPr>
                            <a:rPr lang="es-CL" b="0" i="1" smtClean="0">
                              <a:latin typeface="Cambria Math" panose="02040503050406030204" pitchFamily="18" charset="0"/>
                              <a:ea typeface="Cambria Math" panose="02040503050406030204" pitchFamily="18" charset="0"/>
                            </a:rPr>
                          </m:ctrlPr>
                        </m:sSubPr>
                        <m:e>
                          <m:r>
                            <a:rPr lang="es-CL" b="0" i="1" smtClean="0">
                              <a:latin typeface="Cambria Math" panose="02040503050406030204" pitchFamily="18" charset="0"/>
                              <a:ea typeface="Cambria Math" panose="02040503050406030204" pitchFamily="18" charset="0"/>
                            </a:rPr>
                            <m:t>𝜌</m:t>
                          </m:r>
                        </m:e>
                        <m:sub>
                          <m:sSub>
                            <m:sSubPr>
                              <m:ctrlPr>
                                <a:rPr lang="es-CL" b="0" i="1" smtClean="0">
                                  <a:latin typeface="Cambria Math" panose="02040503050406030204" pitchFamily="18" charset="0"/>
                                  <a:ea typeface="Cambria Math" panose="02040503050406030204" pitchFamily="18" charset="0"/>
                                </a:rPr>
                              </m:ctrlPr>
                            </m:sSubPr>
                            <m:e>
                              <m:r>
                                <a:rPr lang="es-CL" i="1">
                                  <a:latin typeface="Cambria Math" panose="02040503050406030204" pitchFamily="18" charset="0"/>
                                  <a:ea typeface="Cambria Math" panose="02040503050406030204" pitchFamily="18" charset="0"/>
                                </a:rPr>
                                <m:t>𝐻</m:t>
                              </m:r>
                            </m:e>
                            <m:sub>
                              <m:r>
                                <a:rPr lang="es-CL" b="0" i="1" smtClean="0">
                                  <a:latin typeface="Cambria Math" panose="02040503050406030204" pitchFamily="18" charset="0"/>
                                  <a:ea typeface="Cambria Math" panose="02040503050406030204" pitchFamily="18" charset="0"/>
                                </a:rPr>
                                <m:t>2</m:t>
                              </m:r>
                            </m:sub>
                          </m:sSub>
                          <m:sSub>
                            <m:sSubPr>
                              <m:ctrlPr>
                                <a:rPr lang="es-CL" b="0" i="1" smtClean="0">
                                  <a:latin typeface="Cambria Math" panose="02040503050406030204" pitchFamily="18" charset="0"/>
                                  <a:ea typeface="Cambria Math" panose="02040503050406030204" pitchFamily="18" charset="0"/>
                                </a:rPr>
                              </m:ctrlPr>
                            </m:sSubPr>
                            <m:e>
                              <m:r>
                                <a:rPr lang="es-CL" b="0" i="1" smtClean="0">
                                  <a:latin typeface="Cambria Math" panose="02040503050406030204" pitchFamily="18" charset="0"/>
                                  <a:ea typeface="Cambria Math" panose="02040503050406030204" pitchFamily="18" charset="0"/>
                                </a:rPr>
                                <m:t>𝑂</m:t>
                              </m:r>
                            </m:e>
                            <m:sub>
                              <m:d>
                                <m:dPr>
                                  <m:ctrlPr>
                                    <a:rPr lang="es-CL" b="0" i="1" smtClean="0">
                                      <a:latin typeface="Cambria Math" panose="02040503050406030204" pitchFamily="18" charset="0"/>
                                      <a:ea typeface="Cambria Math" panose="02040503050406030204" pitchFamily="18" charset="0"/>
                                    </a:rPr>
                                  </m:ctrlPr>
                                </m:dPr>
                                <m:e>
                                  <m:r>
                                    <a:rPr lang="es-CL" b="0" i="1" smtClean="0">
                                      <a:latin typeface="Cambria Math" panose="02040503050406030204" pitchFamily="18" charset="0"/>
                                      <a:ea typeface="Cambria Math" panose="02040503050406030204" pitchFamily="18" charset="0"/>
                                    </a:rPr>
                                    <m:t>𝑑𝑢𝑙𝑐𝑒</m:t>
                                  </m:r>
                                </m:e>
                              </m:d>
                            </m:sub>
                          </m:sSub>
                        </m:sub>
                      </m:sSub>
                    </m:oMath>
                  </m:oMathPara>
                </a14:m>
                <a:endParaRPr lang="es-ES" dirty="0"/>
              </a:p>
              <a:p>
                <a:pPr marL="0" indent="0">
                  <a:buNone/>
                </a:pPr>
                <a14:m>
                  <m:oMathPara xmlns:m="http://schemas.openxmlformats.org/officeDocument/2006/math">
                    <m:oMathParaPr>
                      <m:jc m:val="centerGroup"/>
                    </m:oMathParaPr>
                    <m:oMath xmlns:m="http://schemas.openxmlformats.org/officeDocument/2006/math">
                      <m:sSub>
                        <m:sSubPr>
                          <m:ctrlPr>
                            <a:rPr lang="es-ES" i="1" smtClean="0">
                              <a:latin typeface="Cambria Math" panose="02040503050406030204" pitchFamily="18" charset="0"/>
                            </a:rPr>
                          </m:ctrlPr>
                        </m:sSubPr>
                        <m:e>
                          <m:r>
                            <a:rPr lang="es-ES" i="1" smtClean="0">
                              <a:latin typeface="Cambria Math" panose="02040503050406030204" pitchFamily="18" charset="0"/>
                              <a:ea typeface="Cambria Math" panose="02040503050406030204" pitchFamily="18" charset="0"/>
                            </a:rPr>
                            <m:t>∆</m:t>
                          </m:r>
                        </m:e>
                        <m:sub>
                          <m:r>
                            <a:rPr lang="es-CL" b="0" i="1" smtClean="0">
                              <a:latin typeface="Cambria Math" panose="02040503050406030204" pitchFamily="18" charset="0"/>
                            </a:rPr>
                            <m:t>𝑓𝑙𝑜𝑡𝑎𝑛𝑑𝑜</m:t>
                          </m:r>
                          <m:r>
                            <a:rPr lang="es-CL" b="0" i="1" smtClean="0">
                              <a:latin typeface="Cambria Math" panose="02040503050406030204" pitchFamily="18" charset="0"/>
                            </a:rPr>
                            <m:t> </m:t>
                          </m:r>
                          <m:r>
                            <a:rPr lang="es-CL" b="0" i="1" smtClean="0">
                              <a:latin typeface="Cambria Math" panose="02040503050406030204" pitchFamily="18" charset="0"/>
                            </a:rPr>
                            <m:t>𝑙𝑖𝑏𝑟𝑒</m:t>
                          </m:r>
                        </m:sub>
                      </m:sSub>
                      <m:r>
                        <a:rPr lang="es-ES" i="1" smtClean="0">
                          <a:latin typeface="Cambria Math" panose="02040503050406030204" pitchFamily="18" charset="0"/>
                          <a:ea typeface="Cambria Math" panose="02040503050406030204" pitchFamily="18" charset="0"/>
                        </a:rPr>
                        <m:t>=</m:t>
                      </m:r>
                      <m:r>
                        <a:rPr lang="es-CL" b="0" i="1" smtClean="0">
                          <a:latin typeface="Cambria Math" panose="02040503050406030204" pitchFamily="18" charset="0"/>
                          <a:ea typeface="Cambria Math" panose="02040503050406030204" pitchFamily="18" charset="0"/>
                        </a:rPr>
                        <m:t>16</m:t>
                      </m:r>
                      <m:d>
                        <m:dPr>
                          <m:ctrlPr>
                            <a:rPr lang="es-CL" b="0" i="1" smtClean="0">
                              <a:latin typeface="Cambria Math" panose="02040503050406030204" pitchFamily="18" charset="0"/>
                              <a:ea typeface="Cambria Math" panose="02040503050406030204" pitchFamily="18" charset="0"/>
                            </a:rPr>
                          </m:ctrlPr>
                        </m:dPr>
                        <m:e>
                          <m:r>
                            <a:rPr lang="es-CL" b="0" i="1" smtClean="0">
                              <a:latin typeface="Cambria Math" panose="02040503050406030204" pitchFamily="18" charset="0"/>
                              <a:ea typeface="Cambria Math" panose="02040503050406030204" pitchFamily="18" charset="0"/>
                            </a:rPr>
                            <m:t>𝑚</m:t>
                          </m:r>
                        </m:e>
                      </m:d>
                      <m:r>
                        <a:rPr lang="es-CL" b="0" i="1" smtClean="0">
                          <a:latin typeface="Cambria Math" panose="02040503050406030204" pitchFamily="18" charset="0"/>
                          <a:ea typeface="Cambria Math" panose="02040503050406030204" pitchFamily="18" charset="0"/>
                        </a:rPr>
                        <m:t>×6</m:t>
                      </m:r>
                      <m:d>
                        <m:dPr>
                          <m:ctrlPr>
                            <a:rPr lang="es-CL" b="0" i="1" smtClean="0">
                              <a:latin typeface="Cambria Math" panose="02040503050406030204" pitchFamily="18" charset="0"/>
                              <a:ea typeface="Cambria Math" panose="02040503050406030204" pitchFamily="18" charset="0"/>
                            </a:rPr>
                          </m:ctrlPr>
                        </m:dPr>
                        <m:e>
                          <m:r>
                            <a:rPr lang="es-CL" b="0" i="1" smtClean="0">
                              <a:latin typeface="Cambria Math" panose="02040503050406030204" pitchFamily="18" charset="0"/>
                              <a:ea typeface="Cambria Math" panose="02040503050406030204" pitchFamily="18" charset="0"/>
                            </a:rPr>
                            <m:t>𝑚</m:t>
                          </m:r>
                        </m:e>
                      </m:d>
                      <m:r>
                        <a:rPr lang="es-CL" b="0" i="1" smtClean="0">
                          <a:latin typeface="Cambria Math" panose="02040503050406030204" pitchFamily="18" charset="0"/>
                          <a:ea typeface="Cambria Math" panose="02040503050406030204" pitchFamily="18" charset="0"/>
                        </a:rPr>
                        <m:t>×3,5</m:t>
                      </m:r>
                      <m:d>
                        <m:dPr>
                          <m:ctrlPr>
                            <a:rPr lang="es-CL" b="0" i="1" smtClean="0">
                              <a:latin typeface="Cambria Math" panose="02040503050406030204" pitchFamily="18" charset="0"/>
                              <a:ea typeface="Cambria Math" panose="02040503050406030204" pitchFamily="18" charset="0"/>
                            </a:rPr>
                          </m:ctrlPr>
                        </m:dPr>
                        <m:e>
                          <m:r>
                            <a:rPr lang="es-CL" b="0" i="1" smtClean="0">
                              <a:latin typeface="Cambria Math" panose="02040503050406030204" pitchFamily="18" charset="0"/>
                              <a:ea typeface="Cambria Math" panose="02040503050406030204" pitchFamily="18" charset="0"/>
                            </a:rPr>
                            <m:t>𝑚</m:t>
                          </m:r>
                        </m:e>
                      </m:d>
                      <m:r>
                        <a:rPr lang="es-CL" b="0" i="1" smtClean="0">
                          <a:latin typeface="Cambria Math" panose="02040503050406030204" pitchFamily="18" charset="0"/>
                          <a:ea typeface="Cambria Math" panose="02040503050406030204" pitchFamily="18" charset="0"/>
                        </a:rPr>
                        <m:t>×1</m:t>
                      </m:r>
                      <m:d>
                        <m:dPr>
                          <m:ctrlPr>
                            <a:rPr lang="es-CL" b="0" i="1" smtClean="0">
                              <a:latin typeface="Cambria Math" panose="02040503050406030204" pitchFamily="18" charset="0"/>
                              <a:ea typeface="Cambria Math" panose="02040503050406030204" pitchFamily="18" charset="0"/>
                            </a:rPr>
                          </m:ctrlPr>
                        </m:dPr>
                        <m:e>
                          <m:f>
                            <m:fPr>
                              <m:ctrlPr>
                                <a:rPr lang="es-CL" b="0" i="1" smtClean="0">
                                  <a:latin typeface="Cambria Math" panose="02040503050406030204" pitchFamily="18" charset="0"/>
                                  <a:ea typeface="Cambria Math" panose="02040503050406030204" pitchFamily="18" charset="0"/>
                                </a:rPr>
                              </m:ctrlPr>
                            </m:fPr>
                            <m:num>
                              <m:r>
                                <a:rPr lang="es-CL" b="0" i="1" smtClean="0">
                                  <a:latin typeface="Cambria Math" panose="02040503050406030204" pitchFamily="18" charset="0"/>
                                  <a:ea typeface="Cambria Math" panose="02040503050406030204" pitchFamily="18" charset="0"/>
                                </a:rPr>
                                <m:t>𝑡</m:t>
                              </m:r>
                            </m:num>
                            <m:den>
                              <m:sSup>
                                <m:sSupPr>
                                  <m:ctrlPr>
                                    <a:rPr lang="es-CL" b="0" i="1" smtClean="0">
                                      <a:latin typeface="Cambria Math" panose="02040503050406030204" pitchFamily="18" charset="0"/>
                                      <a:ea typeface="Cambria Math" panose="02040503050406030204" pitchFamily="18" charset="0"/>
                                    </a:rPr>
                                  </m:ctrlPr>
                                </m:sSupPr>
                                <m:e>
                                  <m:r>
                                    <a:rPr lang="es-CL" b="0" i="1" smtClean="0">
                                      <a:latin typeface="Cambria Math" panose="02040503050406030204" pitchFamily="18" charset="0"/>
                                      <a:ea typeface="Cambria Math" panose="02040503050406030204" pitchFamily="18" charset="0"/>
                                    </a:rPr>
                                    <m:t>𝑚</m:t>
                                  </m:r>
                                </m:e>
                                <m:sup>
                                  <m:r>
                                    <a:rPr lang="es-CL" b="0" i="1" smtClean="0">
                                      <a:latin typeface="Cambria Math" panose="02040503050406030204" pitchFamily="18" charset="0"/>
                                      <a:ea typeface="Cambria Math" panose="02040503050406030204" pitchFamily="18" charset="0"/>
                                    </a:rPr>
                                    <m:t>3</m:t>
                                  </m:r>
                                </m:sup>
                              </m:sSup>
                            </m:den>
                          </m:f>
                        </m:e>
                      </m:d>
                      <m:r>
                        <a:rPr lang="es-CL" b="0" i="1" smtClean="0">
                          <a:latin typeface="Cambria Math" panose="02040503050406030204" pitchFamily="18" charset="0"/>
                          <a:ea typeface="Cambria Math" panose="02040503050406030204" pitchFamily="18" charset="0"/>
                        </a:rPr>
                        <m:t>=336</m:t>
                      </m:r>
                      <m:d>
                        <m:dPr>
                          <m:ctrlPr>
                            <a:rPr lang="es-CL" b="0" i="1" smtClean="0">
                              <a:latin typeface="Cambria Math" panose="02040503050406030204" pitchFamily="18" charset="0"/>
                              <a:ea typeface="Cambria Math" panose="02040503050406030204" pitchFamily="18" charset="0"/>
                            </a:rPr>
                          </m:ctrlPr>
                        </m:dPr>
                        <m:e>
                          <m:r>
                            <a:rPr lang="es-CL" b="0" i="1" smtClean="0">
                              <a:latin typeface="Cambria Math" panose="02040503050406030204" pitchFamily="18" charset="0"/>
                              <a:ea typeface="Cambria Math" panose="02040503050406030204" pitchFamily="18" charset="0"/>
                            </a:rPr>
                            <m:t>𝑡</m:t>
                          </m:r>
                        </m:e>
                      </m:d>
                    </m:oMath>
                  </m:oMathPara>
                </a14:m>
                <a:endParaRPr lang="es-ES" dirty="0"/>
              </a:p>
              <a:p>
                <a:r>
                  <a:rPr lang="es-ES" dirty="0"/>
                  <a:t>La masa de agua dulce desplazada con 2 metros de calado:</a:t>
                </a:r>
              </a:p>
              <a:p>
                <a:pPr marL="0" indent="0">
                  <a:buNone/>
                </a:pPr>
                <a14:m>
                  <m:oMathPara xmlns:m="http://schemas.openxmlformats.org/officeDocument/2006/math">
                    <m:oMathParaPr>
                      <m:jc m:val="centerGroup"/>
                    </m:oMathParaPr>
                    <m:oMath xmlns:m="http://schemas.openxmlformats.org/officeDocument/2006/math">
                      <m:sSub>
                        <m:sSubPr>
                          <m:ctrlPr>
                            <a:rPr lang="es-ES" i="1">
                              <a:latin typeface="Cambria Math" panose="02040503050406030204" pitchFamily="18" charset="0"/>
                            </a:rPr>
                          </m:ctrlPr>
                        </m:sSubPr>
                        <m:e>
                          <m:r>
                            <a:rPr lang="es-ES" i="1">
                              <a:latin typeface="Cambria Math" panose="02040503050406030204" pitchFamily="18" charset="0"/>
                              <a:ea typeface="Cambria Math" panose="02040503050406030204" pitchFamily="18" charset="0"/>
                            </a:rPr>
                            <m:t>∆</m:t>
                          </m:r>
                        </m:e>
                        <m:sub>
                          <m:r>
                            <a:rPr lang="es-CL" b="0" i="1" smtClean="0">
                              <a:latin typeface="Cambria Math" panose="02040503050406030204" pitchFamily="18" charset="0"/>
                              <a:ea typeface="Cambria Math" panose="02040503050406030204" pitchFamily="18" charset="0"/>
                            </a:rPr>
                            <m:t>𝑐𝑜𝑛</m:t>
                          </m:r>
                          <m:r>
                            <a:rPr lang="es-CL" b="0" i="1" smtClean="0">
                              <a:latin typeface="Cambria Math" panose="02040503050406030204" pitchFamily="18" charset="0"/>
                              <a:ea typeface="Cambria Math" panose="02040503050406030204" pitchFamily="18" charset="0"/>
                            </a:rPr>
                            <m:t> 2 </m:t>
                          </m:r>
                          <m:r>
                            <a:rPr lang="es-CL" b="0" i="1" smtClean="0">
                              <a:latin typeface="Cambria Math" panose="02040503050406030204" pitchFamily="18" charset="0"/>
                              <a:ea typeface="Cambria Math" panose="02040503050406030204" pitchFamily="18" charset="0"/>
                            </a:rPr>
                            <m:t>𝑚𝑒𝑡𝑟𝑜𝑠</m:t>
                          </m:r>
                          <m:r>
                            <a:rPr lang="es-CL" b="0" i="1" smtClean="0">
                              <a:latin typeface="Cambria Math" panose="02040503050406030204" pitchFamily="18" charset="0"/>
                              <a:ea typeface="Cambria Math" panose="02040503050406030204" pitchFamily="18" charset="0"/>
                            </a:rPr>
                            <m:t> </m:t>
                          </m:r>
                          <m:r>
                            <a:rPr lang="es-CL" b="0" i="1" smtClean="0">
                              <a:latin typeface="Cambria Math" panose="02040503050406030204" pitchFamily="18" charset="0"/>
                              <a:ea typeface="Cambria Math" panose="02040503050406030204" pitchFamily="18" charset="0"/>
                            </a:rPr>
                            <m:t>𝑑𝑒</m:t>
                          </m:r>
                          <m:r>
                            <a:rPr lang="es-CL" b="0" i="1" smtClean="0">
                              <a:latin typeface="Cambria Math" panose="02040503050406030204" pitchFamily="18" charset="0"/>
                              <a:ea typeface="Cambria Math" panose="02040503050406030204" pitchFamily="18" charset="0"/>
                            </a:rPr>
                            <m:t> </m:t>
                          </m:r>
                          <m:r>
                            <a:rPr lang="es-CL" b="0" i="1" smtClean="0">
                              <a:latin typeface="Cambria Math" panose="02040503050406030204" pitchFamily="18" charset="0"/>
                              <a:ea typeface="Cambria Math" panose="02040503050406030204" pitchFamily="18" charset="0"/>
                            </a:rPr>
                            <m:t>𝑐𝑎𝑙𝑎𝑑𝑜</m:t>
                          </m:r>
                        </m:sub>
                      </m:sSub>
                      <m:r>
                        <a:rPr lang="es-ES" i="1">
                          <a:latin typeface="Cambria Math" panose="02040503050406030204" pitchFamily="18" charset="0"/>
                          <a:ea typeface="Cambria Math" panose="02040503050406030204" pitchFamily="18" charset="0"/>
                        </a:rPr>
                        <m:t>=</m:t>
                      </m:r>
                      <m:r>
                        <a:rPr lang="es-CL" i="1">
                          <a:latin typeface="Cambria Math" panose="02040503050406030204" pitchFamily="18" charset="0"/>
                          <a:ea typeface="Cambria Math" panose="02040503050406030204" pitchFamily="18" charset="0"/>
                        </a:rPr>
                        <m:t>16</m:t>
                      </m:r>
                      <m:d>
                        <m:dPr>
                          <m:ctrlPr>
                            <a:rPr lang="es-CL" i="1">
                              <a:latin typeface="Cambria Math" panose="02040503050406030204" pitchFamily="18" charset="0"/>
                              <a:ea typeface="Cambria Math" panose="02040503050406030204" pitchFamily="18" charset="0"/>
                            </a:rPr>
                          </m:ctrlPr>
                        </m:dPr>
                        <m:e>
                          <m:r>
                            <a:rPr lang="es-CL" i="1">
                              <a:latin typeface="Cambria Math" panose="02040503050406030204" pitchFamily="18" charset="0"/>
                              <a:ea typeface="Cambria Math" panose="02040503050406030204" pitchFamily="18" charset="0"/>
                            </a:rPr>
                            <m:t>𝑚</m:t>
                          </m:r>
                        </m:e>
                      </m:d>
                      <m:r>
                        <a:rPr lang="es-CL" i="1">
                          <a:latin typeface="Cambria Math" panose="02040503050406030204" pitchFamily="18" charset="0"/>
                          <a:ea typeface="Cambria Math" panose="02040503050406030204" pitchFamily="18" charset="0"/>
                        </a:rPr>
                        <m:t>×6</m:t>
                      </m:r>
                      <m:d>
                        <m:dPr>
                          <m:ctrlPr>
                            <a:rPr lang="es-CL" i="1">
                              <a:latin typeface="Cambria Math" panose="02040503050406030204" pitchFamily="18" charset="0"/>
                              <a:ea typeface="Cambria Math" panose="02040503050406030204" pitchFamily="18" charset="0"/>
                            </a:rPr>
                          </m:ctrlPr>
                        </m:dPr>
                        <m:e>
                          <m:r>
                            <a:rPr lang="es-CL" i="1">
                              <a:latin typeface="Cambria Math" panose="02040503050406030204" pitchFamily="18" charset="0"/>
                              <a:ea typeface="Cambria Math" panose="02040503050406030204" pitchFamily="18" charset="0"/>
                            </a:rPr>
                            <m:t>𝑚</m:t>
                          </m:r>
                        </m:e>
                      </m:d>
                      <m:r>
                        <a:rPr lang="es-CL" i="1">
                          <a:latin typeface="Cambria Math" panose="02040503050406030204" pitchFamily="18" charset="0"/>
                          <a:ea typeface="Cambria Math" panose="02040503050406030204" pitchFamily="18" charset="0"/>
                        </a:rPr>
                        <m:t>×</m:t>
                      </m:r>
                      <m:r>
                        <a:rPr lang="es-CL" b="0" i="1" smtClean="0">
                          <a:latin typeface="Cambria Math" panose="02040503050406030204" pitchFamily="18" charset="0"/>
                          <a:ea typeface="Cambria Math" panose="02040503050406030204" pitchFamily="18" charset="0"/>
                        </a:rPr>
                        <m:t>2</m:t>
                      </m:r>
                      <m:d>
                        <m:dPr>
                          <m:ctrlPr>
                            <a:rPr lang="es-CL" i="1">
                              <a:latin typeface="Cambria Math" panose="02040503050406030204" pitchFamily="18" charset="0"/>
                              <a:ea typeface="Cambria Math" panose="02040503050406030204" pitchFamily="18" charset="0"/>
                            </a:rPr>
                          </m:ctrlPr>
                        </m:dPr>
                        <m:e>
                          <m:r>
                            <a:rPr lang="es-CL" i="1">
                              <a:latin typeface="Cambria Math" panose="02040503050406030204" pitchFamily="18" charset="0"/>
                              <a:ea typeface="Cambria Math" panose="02040503050406030204" pitchFamily="18" charset="0"/>
                            </a:rPr>
                            <m:t>𝑚</m:t>
                          </m:r>
                        </m:e>
                      </m:d>
                      <m:r>
                        <a:rPr lang="es-CL" i="1">
                          <a:latin typeface="Cambria Math" panose="02040503050406030204" pitchFamily="18" charset="0"/>
                          <a:ea typeface="Cambria Math" panose="02040503050406030204" pitchFamily="18" charset="0"/>
                        </a:rPr>
                        <m:t>×1</m:t>
                      </m:r>
                      <m:d>
                        <m:dPr>
                          <m:ctrlPr>
                            <a:rPr lang="es-CL" i="1">
                              <a:latin typeface="Cambria Math" panose="02040503050406030204" pitchFamily="18" charset="0"/>
                              <a:ea typeface="Cambria Math" panose="02040503050406030204" pitchFamily="18" charset="0"/>
                            </a:rPr>
                          </m:ctrlPr>
                        </m:dPr>
                        <m:e>
                          <m:f>
                            <m:fPr>
                              <m:ctrlPr>
                                <a:rPr lang="es-CL" i="1">
                                  <a:latin typeface="Cambria Math" panose="02040503050406030204" pitchFamily="18" charset="0"/>
                                  <a:ea typeface="Cambria Math" panose="02040503050406030204" pitchFamily="18" charset="0"/>
                                </a:rPr>
                              </m:ctrlPr>
                            </m:fPr>
                            <m:num>
                              <m:r>
                                <a:rPr lang="es-CL" i="1">
                                  <a:latin typeface="Cambria Math" panose="02040503050406030204" pitchFamily="18" charset="0"/>
                                  <a:ea typeface="Cambria Math" panose="02040503050406030204" pitchFamily="18" charset="0"/>
                                </a:rPr>
                                <m:t>𝑡</m:t>
                              </m:r>
                            </m:num>
                            <m:den>
                              <m:sSup>
                                <m:sSupPr>
                                  <m:ctrlPr>
                                    <a:rPr lang="es-CL" i="1">
                                      <a:latin typeface="Cambria Math" panose="02040503050406030204" pitchFamily="18" charset="0"/>
                                      <a:ea typeface="Cambria Math" panose="02040503050406030204" pitchFamily="18" charset="0"/>
                                    </a:rPr>
                                  </m:ctrlPr>
                                </m:sSupPr>
                                <m:e>
                                  <m:r>
                                    <a:rPr lang="es-CL" i="1">
                                      <a:latin typeface="Cambria Math" panose="02040503050406030204" pitchFamily="18" charset="0"/>
                                      <a:ea typeface="Cambria Math" panose="02040503050406030204" pitchFamily="18" charset="0"/>
                                    </a:rPr>
                                    <m:t>𝑚</m:t>
                                  </m:r>
                                </m:e>
                                <m:sup>
                                  <m:r>
                                    <a:rPr lang="es-CL" i="1">
                                      <a:latin typeface="Cambria Math" panose="02040503050406030204" pitchFamily="18" charset="0"/>
                                      <a:ea typeface="Cambria Math" panose="02040503050406030204" pitchFamily="18" charset="0"/>
                                    </a:rPr>
                                    <m:t>3</m:t>
                                  </m:r>
                                </m:sup>
                              </m:sSup>
                            </m:den>
                          </m:f>
                        </m:e>
                      </m:d>
                      <m:r>
                        <a:rPr lang="es-CL" i="1">
                          <a:latin typeface="Cambria Math" panose="02040503050406030204" pitchFamily="18" charset="0"/>
                          <a:ea typeface="Cambria Math" panose="02040503050406030204" pitchFamily="18" charset="0"/>
                        </a:rPr>
                        <m:t>=</m:t>
                      </m:r>
                      <m:r>
                        <a:rPr lang="es-CL" b="0" i="1" smtClean="0">
                          <a:latin typeface="Cambria Math" panose="02040503050406030204" pitchFamily="18" charset="0"/>
                          <a:ea typeface="Cambria Math" panose="02040503050406030204" pitchFamily="18" charset="0"/>
                        </a:rPr>
                        <m:t>192</m:t>
                      </m:r>
                      <m:d>
                        <m:dPr>
                          <m:ctrlPr>
                            <a:rPr lang="es-CL" i="1">
                              <a:latin typeface="Cambria Math" panose="02040503050406030204" pitchFamily="18" charset="0"/>
                              <a:ea typeface="Cambria Math" panose="02040503050406030204" pitchFamily="18" charset="0"/>
                            </a:rPr>
                          </m:ctrlPr>
                        </m:dPr>
                        <m:e>
                          <m:r>
                            <a:rPr lang="es-CL" i="1">
                              <a:latin typeface="Cambria Math" panose="02040503050406030204" pitchFamily="18" charset="0"/>
                              <a:ea typeface="Cambria Math" panose="02040503050406030204" pitchFamily="18" charset="0"/>
                            </a:rPr>
                            <m:t>𝑡</m:t>
                          </m:r>
                        </m:e>
                      </m:d>
                    </m:oMath>
                  </m:oMathPara>
                </a14:m>
                <a:endParaRPr lang="es-ES" dirty="0"/>
              </a:p>
              <a:p>
                <a:r>
                  <a:rPr lang="es-ES" dirty="0"/>
                  <a:t>Carga del pescante: </a:t>
                </a:r>
              </a:p>
              <a:p>
                <a:pPr marL="0" indent="0">
                  <a:buNone/>
                </a:pPr>
                <a14:m>
                  <m:oMathPara xmlns:m="http://schemas.openxmlformats.org/officeDocument/2006/math">
                    <m:oMathParaPr>
                      <m:jc m:val="centerGroup"/>
                    </m:oMathParaPr>
                    <m:oMath xmlns:m="http://schemas.openxmlformats.org/officeDocument/2006/math">
                      <m:sSub>
                        <m:sSubPr>
                          <m:ctrlPr>
                            <a:rPr lang="es-ES" i="1">
                              <a:latin typeface="Cambria Math" panose="02040503050406030204" pitchFamily="18" charset="0"/>
                            </a:rPr>
                          </m:ctrlPr>
                        </m:sSubPr>
                        <m:e>
                          <m:r>
                            <a:rPr lang="es-ES" i="1">
                              <a:latin typeface="Cambria Math" panose="02040503050406030204" pitchFamily="18" charset="0"/>
                              <a:ea typeface="Cambria Math" panose="02040503050406030204" pitchFamily="18" charset="0"/>
                            </a:rPr>
                            <m:t>∆</m:t>
                          </m:r>
                        </m:e>
                        <m:sub>
                          <m:r>
                            <a:rPr lang="es-CL" i="1">
                              <a:latin typeface="Cambria Math" panose="02040503050406030204" pitchFamily="18" charset="0"/>
                            </a:rPr>
                            <m:t>𝑓𝑙𝑜𝑡𝑎𝑛𝑑𝑜</m:t>
                          </m:r>
                          <m:r>
                            <a:rPr lang="es-CL" i="1">
                              <a:latin typeface="Cambria Math" panose="02040503050406030204" pitchFamily="18" charset="0"/>
                            </a:rPr>
                            <m:t> </m:t>
                          </m:r>
                          <m:r>
                            <a:rPr lang="es-CL" i="1">
                              <a:latin typeface="Cambria Math" panose="02040503050406030204" pitchFamily="18" charset="0"/>
                            </a:rPr>
                            <m:t>𝑙𝑖𝑏𝑟𝑒</m:t>
                          </m:r>
                        </m:sub>
                      </m:sSub>
                      <m:r>
                        <a:rPr lang="es-CL" b="0" i="1" smtClean="0">
                          <a:latin typeface="Cambria Math" panose="02040503050406030204" pitchFamily="18" charset="0"/>
                        </a:rPr>
                        <m:t>−</m:t>
                      </m:r>
                      <m:sSub>
                        <m:sSubPr>
                          <m:ctrlPr>
                            <a:rPr lang="es-ES" i="1">
                              <a:latin typeface="Cambria Math" panose="02040503050406030204" pitchFamily="18" charset="0"/>
                            </a:rPr>
                          </m:ctrlPr>
                        </m:sSubPr>
                        <m:e>
                          <m:r>
                            <a:rPr lang="es-ES" i="1">
                              <a:latin typeface="Cambria Math" panose="02040503050406030204" pitchFamily="18" charset="0"/>
                              <a:ea typeface="Cambria Math" panose="02040503050406030204" pitchFamily="18" charset="0"/>
                            </a:rPr>
                            <m:t>∆</m:t>
                          </m:r>
                        </m:e>
                        <m:sub>
                          <m:r>
                            <a:rPr lang="es-CL" i="1">
                              <a:latin typeface="Cambria Math" panose="02040503050406030204" pitchFamily="18" charset="0"/>
                              <a:ea typeface="Cambria Math" panose="02040503050406030204" pitchFamily="18" charset="0"/>
                            </a:rPr>
                            <m:t>𝑐𝑜𝑛</m:t>
                          </m:r>
                          <m:r>
                            <a:rPr lang="es-CL" i="1">
                              <a:latin typeface="Cambria Math" panose="02040503050406030204" pitchFamily="18" charset="0"/>
                              <a:ea typeface="Cambria Math" panose="02040503050406030204" pitchFamily="18" charset="0"/>
                            </a:rPr>
                            <m:t> 2 </m:t>
                          </m:r>
                          <m:r>
                            <a:rPr lang="es-CL" i="1">
                              <a:latin typeface="Cambria Math" panose="02040503050406030204" pitchFamily="18" charset="0"/>
                              <a:ea typeface="Cambria Math" panose="02040503050406030204" pitchFamily="18" charset="0"/>
                            </a:rPr>
                            <m:t>𝑚𝑒𝑡𝑟𝑜𝑠</m:t>
                          </m:r>
                          <m:r>
                            <a:rPr lang="es-CL" i="1">
                              <a:latin typeface="Cambria Math" panose="02040503050406030204" pitchFamily="18" charset="0"/>
                              <a:ea typeface="Cambria Math" panose="02040503050406030204" pitchFamily="18" charset="0"/>
                            </a:rPr>
                            <m:t> </m:t>
                          </m:r>
                          <m:r>
                            <a:rPr lang="es-CL" i="1">
                              <a:latin typeface="Cambria Math" panose="02040503050406030204" pitchFamily="18" charset="0"/>
                              <a:ea typeface="Cambria Math" panose="02040503050406030204" pitchFamily="18" charset="0"/>
                            </a:rPr>
                            <m:t>𝑑𝑒</m:t>
                          </m:r>
                          <m:r>
                            <a:rPr lang="es-CL" i="1">
                              <a:latin typeface="Cambria Math" panose="02040503050406030204" pitchFamily="18" charset="0"/>
                              <a:ea typeface="Cambria Math" panose="02040503050406030204" pitchFamily="18" charset="0"/>
                            </a:rPr>
                            <m:t> </m:t>
                          </m:r>
                          <m:r>
                            <a:rPr lang="es-CL" i="1">
                              <a:latin typeface="Cambria Math" panose="02040503050406030204" pitchFamily="18" charset="0"/>
                              <a:ea typeface="Cambria Math" panose="02040503050406030204" pitchFamily="18" charset="0"/>
                            </a:rPr>
                            <m:t>𝑐𝑎𝑙𝑎𝑑𝑜</m:t>
                          </m:r>
                        </m:sub>
                      </m:sSub>
                      <m:r>
                        <a:rPr lang="es-CL" i="1" smtClean="0">
                          <a:latin typeface="Cambria Math" panose="02040503050406030204" pitchFamily="18" charset="0"/>
                          <a:ea typeface="Cambria Math" panose="02040503050406030204" pitchFamily="18" charset="0"/>
                        </a:rPr>
                        <m:t>=</m:t>
                      </m:r>
                      <m:r>
                        <a:rPr lang="es-CL" i="1">
                          <a:latin typeface="Cambria Math" panose="02040503050406030204" pitchFamily="18" charset="0"/>
                          <a:ea typeface="Cambria Math" panose="02040503050406030204" pitchFamily="18" charset="0"/>
                        </a:rPr>
                        <m:t>336</m:t>
                      </m:r>
                      <m:d>
                        <m:dPr>
                          <m:ctrlPr>
                            <a:rPr lang="es-CL" i="1">
                              <a:latin typeface="Cambria Math" panose="02040503050406030204" pitchFamily="18" charset="0"/>
                              <a:ea typeface="Cambria Math" panose="02040503050406030204" pitchFamily="18" charset="0"/>
                            </a:rPr>
                          </m:ctrlPr>
                        </m:dPr>
                        <m:e>
                          <m:r>
                            <a:rPr lang="es-CL" i="1">
                              <a:latin typeface="Cambria Math" panose="02040503050406030204" pitchFamily="18" charset="0"/>
                              <a:ea typeface="Cambria Math" panose="02040503050406030204" pitchFamily="18" charset="0"/>
                            </a:rPr>
                            <m:t>𝑡</m:t>
                          </m:r>
                        </m:e>
                      </m:d>
                      <m:r>
                        <a:rPr lang="es-CL" b="0" i="1" smtClean="0">
                          <a:latin typeface="Cambria Math" panose="02040503050406030204" pitchFamily="18" charset="0"/>
                          <a:ea typeface="Cambria Math" panose="02040503050406030204" pitchFamily="18" charset="0"/>
                        </a:rPr>
                        <m:t>−192</m:t>
                      </m:r>
                      <m:d>
                        <m:dPr>
                          <m:ctrlPr>
                            <a:rPr lang="es-CL" b="0" i="1" smtClean="0">
                              <a:latin typeface="Cambria Math" panose="02040503050406030204" pitchFamily="18" charset="0"/>
                              <a:ea typeface="Cambria Math" panose="02040503050406030204" pitchFamily="18" charset="0"/>
                            </a:rPr>
                          </m:ctrlPr>
                        </m:dPr>
                        <m:e>
                          <m:r>
                            <a:rPr lang="es-CL" b="0" i="1" smtClean="0">
                              <a:latin typeface="Cambria Math" panose="02040503050406030204" pitchFamily="18" charset="0"/>
                              <a:ea typeface="Cambria Math" panose="02040503050406030204" pitchFamily="18" charset="0"/>
                            </a:rPr>
                            <m:t>𝑡</m:t>
                          </m:r>
                        </m:e>
                      </m:d>
                      <m:r>
                        <a:rPr lang="es-CL" b="0" i="1" smtClean="0">
                          <a:latin typeface="Cambria Math" panose="02040503050406030204" pitchFamily="18" charset="0"/>
                          <a:ea typeface="Cambria Math" panose="02040503050406030204" pitchFamily="18" charset="0"/>
                        </a:rPr>
                        <m:t>=144</m:t>
                      </m:r>
                      <m:d>
                        <m:dPr>
                          <m:ctrlPr>
                            <a:rPr lang="es-CL" b="0" i="1" smtClean="0">
                              <a:latin typeface="Cambria Math" panose="02040503050406030204" pitchFamily="18" charset="0"/>
                              <a:ea typeface="Cambria Math" panose="02040503050406030204" pitchFamily="18" charset="0"/>
                            </a:rPr>
                          </m:ctrlPr>
                        </m:dPr>
                        <m:e>
                          <m:r>
                            <a:rPr lang="es-CL" b="0" i="1" smtClean="0">
                              <a:latin typeface="Cambria Math" panose="02040503050406030204" pitchFamily="18" charset="0"/>
                              <a:ea typeface="Cambria Math" panose="02040503050406030204" pitchFamily="18" charset="0"/>
                            </a:rPr>
                            <m:t>𝑡</m:t>
                          </m:r>
                        </m:e>
                      </m:d>
                    </m:oMath>
                  </m:oMathPara>
                </a14:m>
                <a:endParaRPr lang="es-ES" dirty="0"/>
              </a:p>
              <a:p>
                <a:r>
                  <a:rPr lang="es-ES" dirty="0"/>
                  <a:t>Otra forma para calcular el esfuerzo del pescante con 2 m de calado = </a:t>
                </a:r>
                <a:endParaRPr lang="es-CL" i="1" dirty="0">
                  <a:latin typeface="Cambria Math" panose="02040503050406030204" pitchFamily="18" charset="0"/>
                </a:endParaRPr>
              </a:p>
              <a:p>
                <a:pPr marL="0" indent="0">
                  <a:lnSpc>
                    <a:spcPct val="130000"/>
                  </a:lnSpc>
                  <a:buNone/>
                </a:pPr>
                <a14:m>
                  <m:oMathPara xmlns:m="http://schemas.openxmlformats.org/officeDocument/2006/math">
                    <m:oMathParaPr>
                      <m:jc m:val="centerGroup"/>
                    </m:oMathParaPr>
                    <m:oMath xmlns:m="http://schemas.openxmlformats.org/officeDocument/2006/math">
                      <m:r>
                        <a:rPr lang="es-CL" i="1" dirty="0">
                          <a:latin typeface="Cambria Math" panose="02040503050406030204" pitchFamily="18" charset="0"/>
                        </a:rPr>
                        <m:t>𝐶𝑎𝑟𝑔𝑎</m:t>
                      </m:r>
                      <m:r>
                        <a:rPr lang="es-CL" i="1" dirty="0">
                          <a:latin typeface="Cambria Math" panose="02040503050406030204" pitchFamily="18" charset="0"/>
                        </a:rPr>
                        <m:t> </m:t>
                      </m:r>
                      <m:r>
                        <a:rPr lang="es-CL" i="1" dirty="0">
                          <a:latin typeface="Cambria Math" panose="02040503050406030204" pitchFamily="18" charset="0"/>
                        </a:rPr>
                        <m:t>𝑑𝑒𝑙</m:t>
                      </m:r>
                      <m:r>
                        <a:rPr lang="es-CL" i="1" dirty="0">
                          <a:latin typeface="Cambria Math" panose="02040503050406030204" pitchFamily="18" charset="0"/>
                        </a:rPr>
                        <m:t> </m:t>
                      </m:r>
                      <m:r>
                        <a:rPr lang="es-CL" i="1" dirty="0">
                          <a:latin typeface="Cambria Math" panose="02040503050406030204" pitchFamily="18" charset="0"/>
                        </a:rPr>
                        <m:t>𝑝𝑒𝑠𝑐𝑎𝑛𝑡𝑒</m:t>
                      </m:r>
                      <m:r>
                        <a:rPr lang="es-CL" i="1" dirty="0">
                          <a:latin typeface="Cambria Math" panose="02040503050406030204" pitchFamily="18" charset="0"/>
                        </a:rPr>
                        <m:t> =16</m:t>
                      </m:r>
                      <m:d>
                        <m:dPr>
                          <m:ctrlPr>
                            <a:rPr lang="es-ES" i="1" dirty="0">
                              <a:latin typeface="Cambria Math" panose="02040503050406030204" pitchFamily="18" charset="0"/>
                            </a:rPr>
                          </m:ctrlPr>
                        </m:dPr>
                        <m:e>
                          <m:r>
                            <a:rPr lang="es-CL" i="1" dirty="0">
                              <a:latin typeface="Cambria Math" panose="02040503050406030204" pitchFamily="18" charset="0"/>
                            </a:rPr>
                            <m:t>𝑚</m:t>
                          </m:r>
                        </m:e>
                      </m:d>
                      <m:r>
                        <a:rPr lang="es-ES" i="1" dirty="0">
                          <a:latin typeface="Cambria Math" panose="02040503050406030204" pitchFamily="18" charset="0"/>
                        </a:rPr>
                        <m:t> × 6</m:t>
                      </m:r>
                      <m:d>
                        <m:dPr>
                          <m:ctrlPr>
                            <a:rPr lang="es-ES" i="1" dirty="0">
                              <a:latin typeface="Cambria Math" panose="02040503050406030204" pitchFamily="18" charset="0"/>
                            </a:rPr>
                          </m:ctrlPr>
                        </m:dPr>
                        <m:e>
                          <m:r>
                            <a:rPr lang="es-CL" i="1" dirty="0">
                              <a:latin typeface="Cambria Math" panose="02040503050406030204" pitchFamily="18" charset="0"/>
                            </a:rPr>
                            <m:t>𝑚</m:t>
                          </m:r>
                        </m:e>
                      </m:d>
                      <m:r>
                        <a:rPr lang="es-ES" i="1" dirty="0">
                          <a:latin typeface="Cambria Math" panose="02040503050406030204" pitchFamily="18" charset="0"/>
                        </a:rPr>
                        <m:t> ×(3,5</m:t>
                      </m:r>
                      <m:d>
                        <m:dPr>
                          <m:ctrlPr>
                            <a:rPr lang="es-ES" i="1" dirty="0">
                              <a:latin typeface="Cambria Math" panose="02040503050406030204" pitchFamily="18" charset="0"/>
                            </a:rPr>
                          </m:ctrlPr>
                        </m:dPr>
                        <m:e>
                          <m:r>
                            <a:rPr lang="es-CL" i="1" dirty="0">
                              <a:latin typeface="Cambria Math" panose="02040503050406030204" pitchFamily="18" charset="0"/>
                            </a:rPr>
                            <m:t>𝑚</m:t>
                          </m:r>
                        </m:e>
                      </m:d>
                      <m:r>
                        <a:rPr lang="es-ES" i="1" dirty="0">
                          <a:latin typeface="Cambria Math" panose="02040503050406030204" pitchFamily="18" charset="0"/>
                        </a:rPr>
                        <m:t> – 2</m:t>
                      </m:r>
                      <m:d>
                        <m:dPr>
                          <m:ctrlPr>
                            <a:rPr lang="es-ES" i="1" dirty="0">
                              <a:latin typeface="Cambria Math" panose="02040503050406030204" pitchFamily="18" charset="0"/>
                            </a:rPr>
                          </m:ctrlPr>
                        </m:dPr>
                        <m:e>
                          <m:r>
                            <a:rPr lang="es-CL" i="1" dirty="0">
                              <a:latin typeface="Cambria Math" panose="02040503050406030204" pitchFamily="18" charset="0"/>
                            </a:rPr>
                            <m:t>𝑚</m:t>
                          </m:r>
                        </m:e>
                      </m:d>
                      <m:r>
                        <a:rPr lang="es-ES" i="1" dirty="0">
                          <a:latin typeface="Cambria Math" panose="02040503050406030204" pitchFamily="18" charset="0"/>
                        </a:rPr>
                        <m:t>)×</m:t>
                      </m:r>
                      <m:r>
                        <a:rPr lang="es-CL" i="1" dirty="0">
                          <a:latin typeface="Cambria Math" panose="02040503050406030204" pitchFamily="18" charset="0"/>
                        </a:rPr>
                        <m:t>1</m:t>
                      </m:r>
                      <m:d>
                        <m:dPr>
                          <m:ctrlPr>
                            <a:rPr lang="es-CL" i="1" dirty="0">
                              <a:latin typeface="Cambria Math" panose="02040503050406030204" pitchFamily="18" charset="0"/>
                            </a:rPr>
                          </m:ctrlPr>
                        </m:dPr>
                        <m:e>
                          <m:f>
                            <m:fPr>
                              <m:ctrlPr>
                                <a:rPr lang="es-CL" i="1" dirty="0">
                                  <a:latin typeface="Cambria Math" panose="02040503050406030204" pitchFamily="18" charset="0"/>
                                </a:rPr>
                              </m:ctrlPr>
                            </m:fPr>
                            <m:num>
                              <m:r>
                                <a:rPr lang="es-CL" i="1" dirty="0">
                                  <a:latin typeface="Cambria Math" panose="02040503050406030204" pitchFamily="18" charset="0"/>
                                </a:rPr>
                                <m:t>𝑡</m:t>
                              </m:r>
                            </m:num>
                            <m:den>
                              <m:sSup>
                                <m:sSupPr>
                                  <m:ctrlPr>
                                    <a:rPr lang="es-CL" i="1" dirty="0">
                                      <a:latin typeface="Cambria Math" panose="02040503050406030204" pitchFamily="18" charset="0"/>
                                    </a:rPr>
                                  </m:ctrlPr>
                                </m:sSupPr>
                                <m:e>
                                  <m:r>
                                    <a:rPr lang="es-CL" i="1" dirty="0">
                                      <a:latin typeface="Cambria Math" panose="02040503050406030204" pitchFamily="18" charset="0"/>
                                    </a:rPr>
                                    <m:t>𝑚</m:t>
                                  </m:r>
                                </m:e>
                                <m:sup>
                                  <m:r>
                                    <a:rPr lang="es-CL" i="1" dirty="0">
                                      <a:latin typeface="Cambria Math" panose="02040503050406030204" pitchFamily="18" charset="0"/>
                                    </a:rPr>
                                    <m:t>3</m:t>
                                  </m:r>
                                </m:sup>
                              </m:sSup>
                            </m:den>
                          </m:f>
                        </m:e>
                      </m:d>
                      <m:r>
                        <a:rPr lang="es-CL" i="1" dirty="0">
                          <a:latin typeface="Cambria Math" panose="02040503050406030204" pitchFamily="18" charset="0"/>
                        </a:rPr>
                        <m:t>=144</m:t>
                      </m:r>
                      <m:d>
                        <m:dPr>
                          <m:ctrlPr>
                            <a:rPr lang="es-CL" i="1" dirty="0">
                              <a:latin typeface="Cambria Math" panose="02040503050406030204" pitchFamily="18" charset="0"/>
                            </a:rPr>
                          </m:ctrlPr>
                        </m:dPr>
                        <m:e>
                          <m:r>
                            <a:rPr lang="es-CL" i="1" dirty="0">
                              <a:latin typeface="Cambria Math" panose="02040503050406030204" pitchFamily="18" charset="0"/>
                            </a:rPr>
                            <m:t>𝑡</m:t>
                          </m:r>
                        </m:e>
                      </m:d>
                    </m:oMath>
                  </m:oMathPara>
                </a14:m>
                <a:endParaRPr lang="es-CL" i="1" dirty="0">
                  <a:latin typeface="Cambria Math" panose="02040503050406030204" pitchFamily="18" charset="0"/>
                </a:endParaRPr>
              </a:p>
              <a:p>
                <a:r>
                  <a:rPr lang="es-ES" dirty="0"/>
                  <a:t>Respuesta: 144 toneladas.</a:t>
                </a:r>
              </a:p>
            </p:txBody>
          </p:sp>
        </mc:Choice>
        <mc:Fallback xmlns="">
          <p:sp>
            <p:nvSpPr>
              <p:cNvPr id="99331" name="Rectangle 3"/>
              <p:cNvSpPr>
                <a:spLocks noGrp="1" noRot="1" noChangeAspect="1" noMove="1" noResize="1" noEditPoints="1" noAdjustHandles="1" noChangeArrowheads="1" noChangeShapeType="1" noTextEdit="1"/>
              </p:cNvSpPr>
              <p:nvPr>
                <p:ph type="body" idx="1"/>
              </p:nvPr>
            </p:nvSpPr>
            <p:spPr>
              <a:blipFill>
                <a:blip r:embed="rId2"/>
                <a:stretch>
                  <a:fillRect l="-114" t="-838"/>
                </a:stretch>
              </a:blipFill>
            </p:spPr>
            <p:txBody>
              <a:bodyPr/>
              <a:lstStyle/>
              <a:p>
                <a:r>
                  <a:rPr lang="es-CL">
                    <a:noFill/>
                  </a:rPr>
                  <a:t> </a:t>
                </a:r>
              </a:p>
            </p:txBody>
          </p:sp>
        </mc:Fallback>
      </mc:AlternateContent>
      <p:sp>
        <p:nvSpPr>
          <p:cNvPr id="2" name="Marcador de fecha 1">
            <a:extLst>
              <a:ext uri="{FF2B5EF4-FFF2-40B4-BE49-F238E27FC236}">
                <a16:creationId xmlns:a16="http://schemas.microsoft.com/office/drawing/2014/main" id="{323F4DD5-7913-E677-4E91-C6FF2D152FF6}"/>
              </a:ext>
            </a:extLst>
          </p:cNvPr>
          <p:cNvSpPr>
            <a:spLocks noGrp="1"/>
          </p:cNvSpPr>
          <p:nvPr>
            <p:ph type="dt" sz="half" idx="10"/>
          </p:nvPr>
        </p:nvSpPr>
        <p:spPr/>
        <p:txBody>
          <a:bodyPr/>
          <a:lstStyle/>
          <a:p>
            <a:fld id="{96A30AA1-5644-4805-AAC4-8901BB040271}" type="datetime1">
              <a:rPr lang="es-CL" smtClean="0"/>
              <a:t>08-02-2026</a:t>
            </a:fld>
            <a:endParaRPr lang="en-US"/>
          </a:p>
        </p:txBody>
      </p:sp>
      <p:sp>
        <p:nvSpPr>
          <p:cNvPr id="3" name="Marcador de pie de página 2">
            <a:extLst>
              <a:ext uri="{FF2B5EF4-FFF2-40B4-BE49-F238E27FC236}">
                <a16:creationId xmlns:a16="http://schemas.microsoft.com/office/drawing/2014/main" id="{B8BBD3A0-AA59-7766-E7E8-2C39E674CD68}"/>
              </a:ext>
            </a:extLst>
          </p:cNvPr>
          <p:cNvSpPr>
            <a:spLocks noGrp="1"/>
          </p:cNvSpPr>
          <p:nvPr>
            <p:ph type="ftr" sz="quarter" idx="11"/>
          </p:nvPr>
        </p:nvSpPr>
        <p:spPr/>
        <p:txBody>
          <a:bodyPr/>
          <a:lstStyle/>
          <a:p>
            <a:r>
              <a:rPr lang="en-US" dirty="0" err="1"/>
              <a:t>Fundamentos</a:t>
            </a:r>
            <a:r>
              <a:rPr lang="en-US" dirty="0"/>
              <a:t> de </a:t>
            </a:r>
            <a:r>
              <a:rPr lang="en-US" dirty="0" err="1"/>
              <a:t>Estabildad</a:t>
            </a:r>
            <a:r>
              <a:rPr lang="en-US" dirty="0"/>
              <a:t> UT 1</a:t>
            </a:r>
          </a:p>
        </p:txBody>
      </p:sp>
    </p:spTree>
  </p:cSld>
  <p:clrMapOvr>
    <a:masterClrMapping/>
  </p:clrMapOvr>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Marcador de número de diapositiva"/>
          <p:cNvSpPr>
            <a:spLocks noGrp="1"/>
          </p:cNvSpPr>
          <p:nvPr>
            <p:ph type="sldNum" sz="quarter" idx="12"/>
          </p:nvPr>
        </p:nvSpPr>
        <p:spPr/>
        <p:txBody>
          <a:bodyPr/>
          <a:lstStyle/>
          <a:p>
            <a:fld id="{A6F1221D-A274-4AAA-A902-268CFA0FFA6C}" type="slidenum">
              <a:rPr lang="es-ES"/>
              <a:pPr/>
              <a:t>40</a:t>
            </a:fld>
            <a:endParaRPr lang="es-ES"/>
          </a:p>
        </p:txBody>
      </p:sp>
      <p:sp>
        <p:nvSpPr>
          <p:cNvPr id="116738" name="Rectangle 2"/>
          <p:cNvSpPr>
            <a:spLocks noGrp="1" noChangeArrowheads="1"/>
          </p:cNvSpPr>
          <p:nvPr>
            <p:ph type="title"/>
          </p:nvPr>
        </p:nvSpPr>
        <p:spPr/>
        <p:txBody>
          <a:bodyPr>
            <a:normAutofit/>
          </a:bodyPr>
          <a:lstStyle/>
          <a:p>
            <a:r>
              <a:rPr lang="es-ES" dirty="0"/>
              <a:t>Relación de densidad v/s Calado y Desplazamiento</a:t>
            </a:r>
          </a:p>
        </p:txBody>
      </p:sp>
      <p:sp>
        <p:nvSpPr>
          <p:cNvPr id="116739" name="Rectangle 3"/>
          <p:cNvSpPr>
            <a:spLocks noGrp="1" noChangeArrowheads="1"/>
          </p:cNvSpPr>
          <p:nvPr>
            <p:ph type="body" idx="1"/>
          </p:nvPr>
        </p:nvSpPr>
        <p:spPr/>
        <p:txBody>
          <a:bodyPr/>
          <a:lstStyle/>
          <a:p>
            <a:r>
              <a:rPr lang="es-ES" sz="2400" dirty="0"/>
              <a:t>Efecto del cambio de densidad del agua cuando el desplazamiento es constante.</a:t>
            </a:r>
          </a:p>
          <a:p>
            <a:pPr lvl="1"/>
            <a:r>
              <a:rPr lang="es-ES" sz="2000" dirty="0"/>
              <a:t>Cuando un buque se desplaza de agua de una densidad a otra, cambiará su calado.</a:t>
            </a:r>
          </a:p>
          <a:p>
            <a:pPr lvl="1"/>
            <a:r>
              <a:rPr lang="es-ES" sz="2000" dirty="0"/>
              <a:t>Esto se debe a que el buque desplaza la misma cantidad de masa de agua en cada caso.</a:t>
            </a:r>
          </a:p>
          <a:p>
            <a:pPr lvl="1">
              <a:spcBef>
                <a:spcPts val="600"/>
              </a:spcBef>
            </a:pPr>
            <a:r>
              <a:rPr lang="es-ES" sz="2000" dirty="0"/>
              <a:t>Como cambia la densidad del agua, el volumen de agua desplazada también variará</a:t>
            </a:r>
          </a:p>
          <a:p>
            <a:pPr lvl="2">
              <a:spcBef>
                <a:spcPts val="600"/>
              </a:spcBef>
            </a:pPr>
            <a:r>
              <a:rPr lang="es-ES" sz="1800" dirty="0"/>
              <a:t>Masa = Volumen x Densidad</a:t>
            </a:r>
          </a:p>
          <a:p>
            <a:pPr lvl="2">
              <a:spcBef>
                <a:spcPts val="600"/>
              </a:spcBef>
            </a:pPr>
            <a:r>
              <a:rPr lang="es-ES" sz="1800" dirty="0"/>
              <a:t>Si la densidad del agua aumenta, el volumen de agua desplazada disminuirá para mantener la masa constante y viceversa.</a:t>
            </a:r>
          </a:p>
        </p:txBody>
      </p:sp>
      <p:sp>
        <p:nvSpPr>
          <p:cNvPr id="2" name="Marcador de fecha 1">
            <a:extLst>
              <a:ext uri="{FF2B5EF4-FFF2-40B4-BE49-F238E27FC236}">
                <a16:creationId xmlns:a16="http://schemas.microsoft.com/office/drawing/2014/main" id="{4F370B1A-BA39-9B38-19F0-09F0F8610A46}"/>
              </a:ext>
            </a:extLst>
          </p:cNvPr>
          <p:cNvSpPr>
            <a:spLocks noGrp="1"/>
          </p:cNvSpPr>
          <p:nvPr>
            <p:ph type="dt" sz="half" idx="10"/>
          </p:nvPr>
        </p:nvSpPr>
        <p:spPr/>
        <p:txBody>
          <a:bodyPr/>
          <a:lstStyle/>
          <a:p>
            <a:fld id="{9F7C4E70-3F17-4F29-A327-A455F98068AA}" type="datetime1">
              <a:rPr lang="es-CL" smtClean="0"/>
              <a:t>08-02-2026</a:t>
            </a:fld>
            <a:endParaRPr lang="en-US"/>
          </a:p>
        </p:txBody>
      </p:sp>
      <p:sp>
        <p:nvSpPr>
          <p:cNvPr id="3" name="Marcador de pie de página 2">
            <a:extLst>
              <a:ext uri="{FF2B5EF4-FFF2-40B4-BE49-F238E27FC236}">
                <a16:creationId xmlns:a16="http://schemas.microsoft.com/office/drawing/2014/main" id="{879A436D-6D63-78A4-2D92-340E832D280E}"/>
              </a:ext>
            </a:extLst>
          </p:cNvPr>
          <p:cNvSpPr>
            <a:spLocks noGrp="1"/>
          </p:cNvSpPr>
          <p:nvPr>
            <p:ph type="ftr" sz="quarter" idx="11"/>
          </p:nvPr>
        </p:nvSpPr>
        <p:spPr/>
        <p:txBody>
          <a:bodyPr/>
          <a:lstStyle/>
          <a:p>
            <a:r>
              <a:rPr lang="en-US"/>
              <a:t>Fundamentos de Estabildad UT 1</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116739">
                                            <p:txEl>
                                              <p:pRg st="1" end="1"/>
                                            </p:txEl>
                                          </p:spTgt>
                                        </p:tgtEl>
                                        <p:attrNameLst>
                                          <p:attrName>style.visibility</p:attrName>
                                        </p:attrNameLst>
                                      </p:cBhvr>
                                      <p:to>
                                        <p:strVal val="visible"/>
                                      </p:to>
                                    </p:set>
                                    <p:animEffect transition="in" filter="dissolve">
                                      <p:cBhvr>
                                        <p:cTn id="7" dur="500"/>
                                        <p:tgtEl>
                                          <p:spTgt spid="116739">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nodeType="clickEffect">
                                  <p:stCondLst>
                                    <p:cond delay="0"/>
                                  </p:stCondLst>
                                  <p:childTnLst>
                                    <p:set>
                                      <p:cBhvr>
                                        <p:cTn id="11" dur="1" fill="hold">
                                          <p:stCondLst>
                                            <p:cond delay="0"/>
                                          </p:stCondLst>
                                        </p:cTn>
                                        <p:tgtEl>
                                          <p:spTgt spid="116739">
                                            <p:txEl>
                                              <p:pRg st="2" end="2"/>
                                            </p:txEl>
                                          </p:spTgt>
                                        </p:tgtEl>
                                        <p:attrNameLst>
                                          <p:attrName>style.visibility</p:attrName>
                                        </p:attrNameLst>
                                      </p:cBhvr>
                                      <p:to>
                                        <p:strVal val="visible"/>
                                      </p:to>
                                    </p:set>
                                    <p:animEffect transition="in" filter="dissolve">
                                      <p:cBhvr>
                                        <p:cTn id="12" dur="500"/>
                                        <p:tgtEl>
                                          <p:spTgt spid="116739">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nodeType="clickEffect">
                                  <p:stCondLst>
                                    <p:cond delay="0"/>
                                  </p:stCondLst>
                                  <p:childTnLst>
                                    <p:set>
                                      <p:cBhvr>
                                        <p:cTn id="16" dur="1" fill="hold">
                                          <p:stCondLst>
                                            <p:cond delay="0"/>
                                          </p:stCondLst>
                                        </p:cTn>
                                        <p:tgtEl>
                                          <p:spTgt spid="116739">
                                            <p:txEl>
                                              <p:pRg st="3" end="3"/>
                                            </p:txEl>
                                          </p:spTgt>
                                        </p:tgtEl>
                                        <p:attrNameLst>
                                          <p:attrName>style.visibility</p:attrName>
                                        </p:attrNameLst>
                                      </p:cBhvr>
                                      <p:to>
                                        <p:strVal val="visible"/>
                                      </p:to>
                                    </p:set>
                                    <p:animEffect transition="in" filter="dissolve">
                                      <p:cBhvr>
                                        <p:cTn id="17" dur="500"/>
                                        <p:tgtEl>
                                          <p:spTgt spid="116739">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nodeType="clickEffect">
                                  <p:stCondLst>
                                    <p:cond delay="0"/>
                                  </p:stCondLst>
                                  <p:childTnLst>
                                    <p:set>
                                      <p:cBhvr>
                                        <p:cTn id="21" dur="1" fill="hold">
                                          <p:stCondLst>
                                            <p:cond delay="0"/>
                                          </p:stCondLst>
                                        </p:cTn>
                                        <p:tgtEl>
                                          <p:spTgt spid="116739">
                                            <p:txEl>
                                              <p:pRg st="4" end="4"/>
                                            </p:txEl>
                                          </p:spTgt>
                                        </p:tgtEl>
                                        <p:attrNameLst>
                                          <p:attrName>style.visibility</p:attrName>
                                        </p:attrNameLst>
                                      </p:cBhvr>
                                      <p:to>
                                        <p:strVal val="visible"/>
                                      </p:to>
                                    </p:set>
                                    <p:animEffect transition="in" filter="dissolve">
                                      <p:cBhvr>
                                        <p:cTn id="22" dur="500"/>
                                        <p:tgtEl>
                                          <p:spTgt spid="116739">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9" presetClass="entr" presetSubtype="0" fill="hold" nodeType="clickEffect">
                                  <p:stCondLst>
                                    <p:cond delay="0"/>
                                  </p:stCondLst>
                                  <p:childTnLst>
                                    <p:set>
                                      <p:cBhvr>
                                        <p:cTn id="26" dur="1" fill="hold">
                                          <p:stCondLst>
                                            <p:cond delay="0"/>
                                          </p:stCondLst>
                                        </p:cTn>
                                        <p:tgtEl>
                                          <p:spTgt spid="116739">
                                            <p:txEl>
                                              <p:pRg st="5" end="5"/>
                                            </p:txEl>
                                          </p:spTgt>
                                        </p:tgtEl>
                                        <p:attrNameLst>
                                          <p:attrName>style.visibility</p:attrName>
                                        </p:attrNameLst>
                                      </p:cBhvr>
                                      <p:to>
                                        <p:strVal val="visible"/>
                                      </p:to>
                                    </p:set>
                                    <p:animEffect transition="in" filter="dissolve">
                                      <p:cBhvr>
                                        <p:cTn id="27" dur="500"/>
                                        <p:tgtEl>
                                          <p:spTgt spid="116739">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2598B99-6E12-D88C-955E-7E9934785156}"/>
              </a:ext>
            </a:extLst>
          </p:cNvPr>
          <p:cNvSpPr>
            <a:spLocks noGrp="1"/>
          </p:cNvSpPr>
          <p:nvPr>
            <p:ph type="title"/>
          </p:nvPr>
        </p:nvSpPr>
        <p:spPr/>
        <p:txBody>
          <a:bodyPr/>
          <a:lstStyle/>
          <a:p>
            <a:r>
              <a:rPr lang="es-MX" dirty="0"/>
              <a:t>Relación de densidad v/s Calado y Desplazamiento</a:t>
            </a:r>
            <a:endParaRPr lang="es-CL" dirty="0"/>
          </a:p>
        </p:txBody>
      </p:sp>
      <mc:AlternateContent xmlns:mc="http://schemas.openxmlformats.org/markup-compatibility/2006" xmlns:a14="http://schemas.microsoft.com/office/drawing/2010/main">
        <mc:Choice Requires="a14">
          <p:sp>
            <p:nvSpPr>
              <p:cNvPr id="3" name="Marcador de contenido 2">
                <a:extLst>
                  <a:ext uri="{FF2B5EF4-FFF2-40B4-BE49-F238E27FC236}">
                    <a16:creationId xmlns:a16="http://schemas.microsoft.com/office/drawing/2014/main" id="{5AC71A0B-D3F7-2825-8043-F57D8196D03E}"/>
                  </a:ext>
                </a:extLst>
              </p:cNvPr>
              <p:cNvSpPr>
                <a:spLocks noGrp="1"/>
              </p:cNvSpPr>
              <p:nvPr>
                <p:ph idx="1"/>
              </p:nvPr>
            </p:nvSpPr>
            <p:spPr/>
            <p:txBody>
              <a:bodyPr>
                <a:normAutofit fontScale="85000" lnSpcReduction="10000"/>
              </a:bodyPr>
              <a:lstStyle/>
              <a:p>
                <a:r>
                  <a:rPr lang="es-ES" dirty="0"/>
                  <a:t>Para artefactos navales con casco de forma rectangular - Sea 1 para valores nuevos y 2 valores anteriores.</a:t>
                </a:r>
              </a:p>
              <a:p>
                <a:pPr lvl="1"/>
                <a14:m>
                  <m:oMath xmlns:m="http://schemas.openxmlformats.org/officeDocument/2006/math">
                    <m:sSub>
                      <m:sSubPr>
                        <m:ctrlPr>
                          <a:rPr lang="es-ES" i="1" dirty="0">
                            <a:latin typeface="Cambria Math" panose="02040503050406030204" pitchFamily="18" charset="0"/>
                          </a:rPr>
                        </m:ctrlPr>
                      </m:sSubPr>
                      <m:e>
                        <m:r>
                          <a:rPr lang="es-ES" i="1" dirty="0">
                            <a:latin typeface="Cambria Math" panose="02040503050406030204" pitchFamily="18" charset="0"/>
                          </a:rPr>
                          <m:t>𝑀𝑎𝑠𝑎</m:t>
                        </m:r>
                        <m:r>
                          <a:rPr lang="es-ES" i="1" dirty="0">
                            <a:latin typeface="Cambria Math" panose="02040503050406030204" pitchFamily="18" charset="0"/>
                          </a:rPr>
                          <m:t> </m:t>
                        </m:r>
                        <m:r>
                          <a:rPr lang="es-ES" i="1" dirty="0">
                            <a:latin typeface="Cambria Math" panose="02040503050406030204" pitchFamily="18" charset="0"/>
                          </a:rPr>
                          <m:t>𝑑𝑒</m:t>
                        </m:r>
                        <m:r>
                          <a:rPr lang="es-ES" i="1" dirty="0">
                            <a:latin typeface="Cambria Math" panose="02040503050406030204" pitchFamily="18" charset="0"/>
                          </a:rPr>
                          <m:t> </m:t>
                        </m:r>
                        <m:r>
                          <a:rPr lang="es-ES" i="1" dirty="0">
                            <a:latin typeface="Cambria Math" panose="02040503050406030204" pitchFamily="18" charset="0"/>
                          </a:rPr>
                          <m:t>𝑎𝑔𝑢𝑎</m:t>
                        </m:r>
                        <m:r>
                          <a:rPr lang="es-ES" i="1" dirty="0">
                            <a:latin typeface="Cambria Math" panose="02040503050406030204" pitchFamily="18" charset="0"/>
                          </a:rPr>
                          <m:t> </m:t>
                        </m:r>
                        <m:r>
                          <a:rPr lang="es-ES" i="1" dirty="0">
                            <a:latin typeface="Cambria Math" panose="02040503050406030204" pitchFamily="18" charset="0"/>
                          </a:rPr>
                          <m:t>𝑑𝑒𝑠𝑝𝑙𝑎𝑧𝑎𝑑𝑎</m:t>
                        </m:r>
                      </m:e>
                      <m:sub>
                        <m:r>
                          <a:rPr lang="es-ES" i="1" dirty="0">
                            <a:latin typeface="Cambria Math" panose="02040503050406030204" pitchFamily="18" charset="0"/>
                          </a:rPr>
                          <m:t>1</m:t>
                        </m:r>
                      </m:sub>
                    </m:sSub>
                    <m:r>
                      <a:rPr lang="es-ES" i="1" dirty="0">
                        <a:latin typeface="Cambria Math" panose="02040503050406030204" pitchFamily="18" charset="0"/>
                      </a:rPr>
                      <m:t> =</m:t>
                    </m:r>
                    <m:sSub>
                      <m:sSubPr>
                        <m:ctrlPr>
                          <a:rPr lang="es-ES" i="1" dirty="0">
                            <a:latin typeface="Cambria Math" panose="02040503050406030204" pitchFamily="18" charset="0"/>
                          </a:rPr>
                        </m:ctrlPr>
                      </m:sSubPr>
                      <m:e>
                        <m:r>
                          <a:rPr lang="es-ES" i="1" dirty="0">
                            <a:latin typeface="Cambria Math" panose="02040503050406030204" pitchFamily="18" charset="0"/>
                          </a:rPr>
                          <m:t>𝑀𝑎𝑠𝑎</m:t>
                        </m:r>
                        <m:r>
                          <a:rPr lang="es-ES" i="1" dirty="0">
                            <a:latin typeface="Cambria Math" panose="02040503050406030204" pitchFamily="18" charset="0"/>
                          </a:rPr>
                          <m:t> </m:t>
                        </m:r>
                        <m:r>
                          <a:rPr lang="es-ES" i="1" dirty="0">
                            <a:latin typeface="Cambria Math" panose="02040503050406030204" pitchFamily="18" charset="0"/>
                          </a:rPr>
                          <m:t>𝑑𝑒</m:t>
                        </m:r>
                        <m:r>
                          <a:rPr lang="es-ES" i="1" dirty="0">
                            <a:latin typeface="Cambria Math" panose="02040503050406030204" pitchFamily="18" charset="0"/>
                          </a:rPr>
                          <m:t> </m:t>
                        </m:r>
                        <m:r>
                          <a:rPr lang="es-ES" i="1" dirty="0">
                            <a:latin typeface="Cambria Math" panose="02040503050406030204" pitchFamily="18" charset="0"/>
                          </a:rPr>
                          <m:t>𝑎𝑔𝑢𝑎</m:t>
                        </m:r>
                        <m:r>
                          <a:rPr lang="es-ES" i="1" dirty="0">
                            <a:latin typeface="Cambria Math" panose="02040503050406030204" pitchFamily="18" charset="0"/>
                          </a:rPr>
                          <m:t> </m:t>
                        </m:r>
                        <m:r>
                          <a:rPr lang="es-ES" i="1" dirty="0">
                            <a:latin typeface="Cambria Math" panose="02040503050406030204" pitchFamily="18" charset="0"/>
                          </a:rPr>
                          <m:t>𝑑𝑒𝑠𝑝𝑙𝑎𝑧𝑎𝑑𝑎</m:t>
                        </m:r>
                      </m:e>
                      <m:sub>
                        <m:r>
                          <a:rPr lang="es-CL" i="1" dirty="0">
                            <a:latin typeface="Cambria Math" panose="02040503050406030204" pitchFamily="18" charset="0"/>
                          </a:rPr>
                          <m:t>2</m:t>
                        </m:r>
                      </m:sub>
                    </m:sSub>
                  </m:oMath>
                </a14:m>
                <a:endParaRPr lang="es-ES" dirty="0"/>
              </a:p>
              <a:p>
                <a:pPr lvl="1">
                  <a:spcBef>
                    <a:spcPts val="600"/>
                  </a:spcBef>
                </a:pPr>
                <a14:m>
                  <m:oMath xmlns:m="http://schemas.openxmlformats.org/officeDocument/2006/math">
                    <m:sSub>
                      <m:sSubPr>
                        <m:ctrlPr>
                          <a:rPr lang="es-ES" i="1" dirty="0">
                            <a:latin typeface="Cambria Math" panose="02040503050406030204" pitchFamily="18" charset="0"/>
                          </a:rPr>
                        </m:ctrlPr>
                      </m:sSubPr>
                      <m:e>
                        <m:r>
                          <a:rPr lang="es-ES" i="1" dirty="0">
                            <a:latin typeface="Cambria Math" panose="02040503050406030204" pitchFamily="18" charset="0"/>
                          </a:rPr>
                          <m:t>𝑉𝑜𝑙𝑢𝑚𝑒𝑛</m:t>
                        </m:r>
                      </m:e>
                      <m:sub>
                        <m:r>
                          <a:rPr lang="es-ES" i="1" dirty="0">
                            <a:latin typeface="Cambria Math" panose="02040503050406030204" pitchFamily="18" charset="0"/>
                          </a:rPr>
                          <m:t>1</m:t>
                        </m:r>
                      </m:sub>
                    </m:sSub>
                    <m:r>
                      <a:rPr lang="es-ES" i="1" dirty="0">
                        <a:latin typeface="Cambria Math" panose="02040503050406030204" pitchFamily="18" charset="0"/>
                      </a:rPr>
                      <m:t> </m:t>
                    </m:r>
                    <m:r>
                      <a:rPr lang="es-ES" i="1" dirty="0">
                        <a:latin typeface="Cambria Math" panose="02040503050406030204" pitchFamily="18" charset="0"/>
                      </a:rPr>
                      <m:t>𝑥</m:t>
                    </m:r>
                    <m:r>
                      <a:rPr lang="es-ES" i="1" dirty="0">
                        <a:latin typeface="Cambria Math" panose="02040503050406030204" pitchFamily="18" charset="0"/>
                      </a:rPr>
                      <m:t> </m:t>
                    </m:r>
                    <m:sSub>
                      <m:sSubPr>
                        <m:ctrlPr>
                          <a:rPr lang="es-ES" i="1" dirty="0">
                            <a:latin typeface="Cambria Math" panose="02040503050406030204" pitchFamily="18" charset="0"/>
                          </a:rPr>
                        </m:ctrlPr>
                      </m:sSubPr>
                      <m:e>
                        <m:r>
                          <a:rPr lang="es-ES" i="1" dirty="0">
                            <a:latin typeface="Cambria Math" panose="02040503050406030204" pitchFamily="18" charset="0"/>
                            <a:ea typeface="Cambria Math" panose="02040503050406030204" pitchFamily="18" charset="0"/>
                          </a:rPr>
                          <m:t>𝜌</m:t>
                        </m:r>
                      </m:e>
                      <m:sub>
                        <m:r>
                          <a:rPr lang="es-ES" i="1" dirty="0">
                            <a:latin typeface="Cambria Math" panose="02040503050406030204" pitchFamily="18" charset="0"/>
                          </a:rPr>
                          <m:t>1</m:t>
                        </m:r>
                      </m:sub>
                    </m:sSub>
                    <m:r>
                      <a:rPr lang="es-ES" i="1" dirty="0">
                        <a:latin typeface="Cambria Math" panose="02040503050406030204" pitchFamily="18" charset="0"/>
                      </a:rPr>
                      <m:t>=</m:t>
                    </m:r>
                    <m:sSub>
                      <m:sSubPr>
                        <m:ctrlPr>
                          <a:rPr lang="es-ES" i="1" dirty="0">
                            <a:latin typeface="Cambria Math" panose="02040503050406030204" pitchFamily="18" charset="0"/>
                          </a:rPr>
                        </m:ctrlPr>
                      </m:sSubPr>
                      <m:e>
                        <m:r>
                          <a:rPr lang="es-ES" i="1" dirty="0">
                            <a:latin typeface="Cambria Math" panose="02040503050406030204" pitchFamily="18" charset="0"/>
                          </a:rPr>
                          <m:t>𝑉𝑜𝑙𝑢𝑚𝑒𝑛</m:t>
                        </m:r>
                      </m:e>
                      <m:sub>
                        <m:r>
                          <a:rPr lang="es-CL" i="1" dirty="0">
                            <a:latin typeface="Cambria Math" panose="02040503050406030204" pitchFamily="18" charset="0"/>
                          </a:rPr>
                          <m:t>2</m:t>
                        </m:r>
                      </m:sub>
                    </m:sSub>
                    <m:r>
                      <a:rPr lang="es-ES" i="1" dirty="0">
                        <a:latin typeface="Cambria Math" panose="02040503050406030204" pitchFamily="18" charset="0"/>
                      </a:rPr>
                      <m:t> </m:t>
                    </m:r>
                    <m:r>
                      <a:rPr lang="es-ES" i="1" dirty="0">
                        <a:latin typeface="Cambria Math" panose="02040503050406030204" pitchFamily="18" charset="0"/>
                      </a:rPr>
                      <m:t>𝑥</m:t>
                    </m:r>
                    <m:r>
                      <a:rPr lang="es-ES" i="1" dirty="0">
                        <a:latin typeface="Cambria Math" panose="02040503050406030204" pitchFamily="18" charset="0"/>
                      </a:rPr>
                      <m:t> </m:t>
                    </m:r>
                    <m:sSub>
                      <m:sSubPr>
                        <m:ctrlPr>
                          <a:rPr lang="es-ES" i="1" dirty="0">
                            <a:latin typeface="Cambria Math" panose="02040503050406030204" pitchFamily="18" charset="0"/>
                          </a:rPr>
                        </m:ctrlPr>
                      </m:sSubPr>
                      <m:e>
                        <m:r>
                          <a:rPr lang="es-ES" i="1" dirty="0">
                            <a:latin typeface="Cambria Math" panose="02040503050406030204" pitchFamily="18" charset="0"/>
                            <a:ea typeface="Cambria Math" panose="02040503050406030204" pitchFamily="18" charset="0"/>
                          </a:rPr>
                          <m:t>𝜌</m:t>
                        </m:r>
                      </m:e>
                      <m:sub>
                        <m:r>
                          <a:rPr lang="es-CL" i="1" dirty="0">
                            <a:latin typeface="Cambria Math" panose="02040503050406030204" pitchFamily="18" charset="0"/>
                          </a:rPr>
                          <m:t>2</m:t>
                        </m:r>
                      </m:sub>
                    </m:sSub>
                  </m:oMath>
                </a14:m>
                <a:endParaRPr lang="es-ES" dirty="0"/>
              </a:p>
              <a:p>
                <a:pPr lvl="1">
                  <a:spcBef>
                    <a:spcPts val="600"/>
                  </a:spcBef>
                </a:pPr>
                <a14:m>
                  <m:oMath xmlns:m="http://schemas.openxmlformats.org/officeDocument/2006/math">
                    <m:f>
                      <m:fPr>
                        <m:ctrlPr>
                          <a:rPr lang="es-ES" i="1">
                            <a:latin typeface="Cambria Math" panose="02040503050406030204" pitchFamily="18" charset="0"/>
                          </a:rPr>
                        </m:ctrlPr>
                      </m:fPr>
                      <m:num>
                        <m:sSub>
                          <m:sSubPr>
                            <m:ctrlPr>
                              <a:rPr lang="es-ES" i="1" dirty="0">
                                <a:latin typeface="Cambria Math" panose="02040503050406030204" pitchFamily="18" charset="0"/>
                              </a:rPr>
                            </m:ctrlPr>
                          </m:sSubPr>
                          <m:e>
                            <m:r>
                              <a:rPr lang="es-ES" i="1" dirty="0">
                                <a:latin typeface="Cambria Math" panose="02040503050406030204" pitchFamily="18" charset="0"/>
                              </a:rPr>
                              <m:t>𝑉𝑜𝑙𝑢𝑚𝑒𝑛</m:t>
                            </m:r>
                          </m:e>
                          <m:sub>
                            <m:r>
                              <a:rPr lang="es-ES" i="1" dirty="0">
                                <a:latin typeface="Cambria Math" panose="02040503050406030204" pitchFamily="18" charset="0"/>
                              </a:rPr>
                              <m:t>1</m:t>
                            </m:r>
                          </m:sub>
                        </m:sSub>
                      </m:num>
                      <m:den>
                        <m:sSub>
                          <m:sSubPr>
                            <m:ctrlPr>
                              <a:rPr lang="es-ES" i="1" dirty="0">
                                <a:latin typeface="Cambria Math" panose="02040503050406030204" pitchFamily="18" charset="0"/>
                              </a:rPr>
                            </m:ctrlPr>
                          </m:sSubPr>
                          <m:e>
                            <m:r>
                              <a:rPr lang="es-ES" i="1" dirty="0">
                                <a:latin typeface="Cambria Math" panose="02040503050406030204" pitchFamily="18" charset="0"/>
                              </a:rPr>
                              <m:t>𝑉𝑜𝑙𝑢𝑚𝑒𝑛</m:t>
                            </m:r>
                          </m:e>
                          <m:sub>
                            <m:r>
                              <a:rPr lang="es-CL" i="1" dirty="0">
                                <a:latin typeface="Cambria Math" panose="02040503050406030204" pitchFamily="18" charset="0"/>
                              </a:rPr>
                              <m:t>2</m:t>
                            </m:r>
                          </m:sub>
                        </m:sSub>
                      </m:den>
                    </m:f>
                    <m:r>
                      <a:rPr lang="es-ES" i="1">
                        <a:latin typeface="Cambria Math" panose="02040503050406030204" pitchFamily="18" charset="0"/>
                        <a:ea typeface="Cambria Math" panose="02040503050406030204" pitchFamily="18" charset="0"/>
                      </a:rPr>
                      <m:t>=</m:t>
                    </m:r>
                    <m:f>
                      <m:fPr>
                        <m:ctrlPr>
                          <a:rPr lang="es-ES" i="1">
                            <a:latin typeface="Cambria Math" panose="02040503050406030204" pitchFamily="18" charset="0"/>
                            <a:ea typeface="Cambria Math" panose="02040503050406030204" pitchFamily="18" charset="0"/>
                          </a:rPr>
                        </m:ctrlPr>
                      </m:fPr>
                      <m:num>
                        <m:sSub>
                          <m:sSubPr>
                            <m:ctrlPr>
                              <a:rPr lang="es-ES" i="1" dirty="0">
                                <a:latin typeface="Cambria Math" panose="02040503050406030204" pitchFamily="18" charset="0"/>
                              </a:rPr>
                            </m:ctrlPr>
                          </m:sSubPr>
                          <m:e>
                            <m:r>
                              <a:rPr lang="es-ES" i="1" dirty="0">
                                <a:latin typeface="Cambria Math" panose="02040503050406030204" pitchFamily="18" charset="0"/>
                                <a:ea typeface="Cambria Math" panose="02040503050406030204" pitchFamily="18" charset="0"/>
                              </a:rPr>
                              <m:t>𝜌</m:t>
                            </m:r>
                          </m:e>
                          <m:sub>
                            <m:r>
                              <a:rPr lang="es-CL" i="1" dirty="0">
                                <a:latin typeface="Cambria Math" panose="02040503050406030204" pitchFamily="18" charset="0"/>
                              </a:rPr>
                              <m:t>2</m:t>
                            </m:r>
                          </m:sub>
                        </m:sSub>
                      </m:num>
                      <m:den>
                        <m:sSub>
                          <m:sSubPr>
                            <m:ctrlPr>
                              <a:rPr lang="es-ES" i="1" dirty="0">
                                <a:latin typeface="Cambria Math" panose="02040503050406030204" pitchFamily="18" charset="0"/>
                              </a:rPr>
                            </m:ctrlPr>
                          </m:sSubPr>
                          <m:e>
                            <m:r>
                              <a:rPr lang="es-ES" i="1" dirty="0">
                                <a:latin typeface="Cambria Math" panose="02040503050406030204" pitchFamily="18" charset="0"/>
                                <a:ea typeface="Cambria Math" panose="02040503050406030204" pitchFamily="18" charset="0"/>
                              </a:rPr>
                              <m:t>𝜌</m:t>
                            </m:r>
                          </m:e>
                          <m:sub>
                            <m:r>
                              <a:rPr lang="es-ES" i="1" dirty="0">
                                <a:latin typeface="Cambria Math" panose="02040503050406030204" pitchFamily="18" charset="0"/>
                              </a:rPr>
                              <m:t>1</m:t>
                            </m:r>
                          </m:sub>
                        </m:sSub>
                      </m:den>
                    </m:f>
                  </m:oMath>
                </a14:m>
                <a:endParaRPr lang="es-ES" dirty="0"/>
              </a:p>
              <a:p>
                <a:pPr marL="393192" lvl="1" indent="0">
                  <a:spcBef>
                    <a:spcPts val="600"/>
                  </a:spcBef>
                  <a:buNone/>
                </a:pPr>
                <a:r>
                  <a:rPr lang="es-ES" dirty="0"/>
                  <a:t>Pero Volumen es Largo x Ancho x Calado</a:t>
                </a:r>
              </a:p>
              <a:p>
                <a:pPr lvl="1"/>
                <a:r>
                  <a:rPr lang="es-ES" dirty="0"/>
                  <a:t>Luego:</a:t>
                </a:r>
                <a:br>
                  <a:rPr lang="es-ES" dirty="0"/>
                </a:br>
                <a14:m>
                  <m:oMath xmlns:m="http://schemas.openxmlformats.org/officeDocument/2006/math">
                    <m:f>
                      <m:fPr>
                        <m:ctrlPr>
                          <a:rPr lang="es-ES" i="1">
                            <a:latin typeface="Cambria Math" panose="02040503050406030204" pitchFamily="18" charset="0"/>
                          </a:rPr>
                        </m:ctrlPr>
                      </m:fPr>
                      <m:num>
                        <m:r>
                          <a:rPr lang="es-CL" i="1">
                            <a:latin typeface="Cambria Math" panose="02040503050406030204" pitchFamily="18" charset="0"/>
                          </a:rPr>
                          <m:t>𝐿</m:t>
                        </m:r>
                        <m:r>
                          <a:rPr lang="es-CL" i="1">
                            <a:latin typeface="Cambria Math" panose="02040503050406030204" pitchFamily="18" charset="0"/>
                            <a:ea typeface="Cambria Math" panose="02040503050406030204" pitchFamily="18" charset="0"/>
                          </a:rPr>
                          <m:t>×</m:t>
                        </m:r>
                        <m:r>
                          <a:rPr lang="es-CL" i="1">
                            <a:latin typeface="Cambria Math" panose="02040503050406030204" pitchFamily="18" charset="0"/>
                            <a:ea typeface="Cambria Math" panose="02040503050406030204" pitchFamily="18" charset="0"/>
                          </a:rPr>
                          <m:t>𝑀</m:t>
                        </m:r>
                        <m:r>
                          <a:rPr lang="es-CL" i="1">
                            <a:latin typeface="Cambria Math" panose="02040503050406030204" pitchFamily="18" charset="0"/>
                            <a:ea typeface="Cambria Math" panose="02040503050406030204" pitchFamily="18" charset="0"/>
                          </a:rPr>
                          <m:t>×</m:t>
                        </m:r>
                        <m:sSub>
                          <m:sSubPr>
                            <m:ctrlPr>
                              <a:rPr lang="es-CL" i="1">
                                <a:latin typeface="Cambria Math" panose="02040503050406030204" pitchFamily="18" charset="0"/>
                                <a:ea typeface="Cambria Math" panose="02040503050406030204" pitchFamily="18" charset="0"/>
                              </a:rPr>
                            </m:ctrlPr>
                          </m:sSubPr>
                          <m:e>
                            <m:r>
                              <a:rPr lang="es-CL" i="1">
                                <a:latin typeface="Cambria Math" panose="02040503050406030204" pitchFamily="18" charset="0"/>
                                <a:ea typeface="Cambria Math" panose="02040503050406030204" pitchFamily="18" charset="0"/>
                              </a:rPr>
                              <m:t>𝐶𝑎𝑙𝑎𝑑𝑜</m:t>
                            </m:r>
                          </m:e>
                          <m:sub>
                            <m:r>
                              <a:rPr lang="es-CL" i="1">
                                <a:latin typeface="Cambria Math" panose="02040503050406030204" pitchFamily="18" charset="0"/>
                                <a:ea typeface="Cambria Math" panose="02040503050406030204" pitchFamily="18" charset="0"/>
                              </a:rPr>
                              <m:t>1</m:t>
                            </m:r>
                          </m:sub>
                        </m:sSub>
                      </m:num>
                      <m:den>
                        <m:r>
                          <a:rPr lang="es-CL" i="1">
                            <a:latin typeface="Cambria Math" panose="02040503050406030204" pitchFamily="18" charset="0"/>
                          </a:rPr>
                          <m:t>𝐿</m:t>
                        </m:r>
                        <m:r>
                          <a:rPr lang="es-CL" i="1">
                            <a:latin typeface="Cambria Math" panose="02040503050406030204" pitchFamily="18" charset="0"/>
                            <a:ea typeface="Cambria Math" panose="02040503050406030204" pitchFamily="18" charset="0"/>
                          </a:rPr>
                          <m:t>×</m:t>
                        </m:r>
                        <m:r>
                          <a:rPr lang="es-CL" i="1">
                            <a:latin typeface="Cambria Math" panose="02040503050406030204" pitchFamily="18" charset="0"/>
                            <a:ea typeface="Cambria Math" panose="02040503050406030204" pitchFamily="18" charset="0"/>
                          </a:rPr>
                          <m:t>𝑀</m:t>
                        </m:r>
                        <m:r>
                          <a:rPr lang="es-CL" i="1">
                            <a:latin typeface="Cambria Math" panose="02040503050406030204" pitchFamily="18" charset="0"/>
                            <a:ea typeface="Cambria Math" panose="02040503050406030204" pitchFamily="18" charset="0"/>
                          </a:rPr>
                          <m:t>×</m:t>
                        </m:r>
                        <m:sSub>
                          <m:sSubPr>
                            <m:ctrlPr>
                              <a:rPr lang="es-CL" i="1">
                                <a:latin typeface="Cambria Math" panose="02040503050406030204" pitchFamily="18" charset="0"/>
                                <a:ea typeface="Cambria Math" panose="02040503050406030204" pitchFamily="18" charset="0"/>
                              </a:rPr>
                            </m:ctrlPr>
                          </m:sSubPr>
                          <m:e>
                            <m:r>
                              <a:rPr lang="es-CL" i="1">
                                <a:latin typeface="Cambria Math" panose="02040503050406030204" pitchFamily="18" charset="0"/>
                                <a:ea typeface="Cambria Math" panose="02040503050406030204" pitchFamily="18" charset="0"/>
                              </a:rPr>
                              <m:t>𝐶𝑎𝑙𝑎𝑑𝑜</m:t>
                            </m:r>
                          </m:e>
                          <m:sub>
                            <m:r>
                              <a:rPr lang="es-CL" i="1">
                                <a:latin typeface="Cambria Math" panose="02040503050406030204" pitchFamily="18" charset="0"/>
                                <a:ea typeface="Cambria Math" panose="02040503050406030204" pitchFamily="18" charset="0"/>
                              </a:rPr>
                              <m:t>2</m:t>
                            </m:r>
                          </m:sub>
                        </m:sSub>
                      </m:den>
                    </m:f>
                    <m:r>
                      <a:rPr lang="es-ES" i="1">
                        <a:latin typeface="Cambria Math" panose="02040503050406030204" pitchFamily="18" charset="0"/>
                        <a:ea typeface="Cambria Math" panose="02040503050406030204" pitchFamily="18" charset="0"/>
                      </a:rPr>
                      <m:t>=</m:t>
                    </m:r>
                    <m:f>
                      <m:fPr>
                        <m:ctrlPr>
                          <a:rPr lang="es-ES" i="1">
                            <a:latin typeface="Cambria Math" panose="02040503050406030204" pitchFamily="18" charset="0"/>
                            <a:ea typeface="Cambria Math" panose="02040503050406030204" pitchFamily="18" charset="0"/>
                          </a:rPr>
                        </m:ctrlPr>
                      </m:fPr>
                      <m:num>
                        <m:sSub>
                          <m:sSubPr>
                            <m:ctrlPr>
                              <a:rPr lang="es-ES" i="1" dirty="0">
                                <a:latin typeface="Cambria Math" panose="02040503050406030204" pitchFamily="18" charset="0"/>
                              </a:rPr>
                            </m:ctrlPr>
                          </m:sSubPr>
                          <m:e>
                            <m:r>
                              <a:rPr lang="es-ES" i="1" dirty="0">
                                <a:latin typeface="Cambria Math" panose="02040503050406030204" pitchFamily="18" charset="0"/>
                                <a:ea typeface="Cambria Math" panose="02040503050406030204" pitchFamily="18" charset="0"/>
                              </a:rPr>
                              <m:t>𝜌</m:t>
                            </m:r>
                          </m:e>
                          <m:sub>
                            <m:r>
                              <a:rPr lang="es-CL" i="1" dirty="0">
                                <a:latin typeface="Cambria Math" panose="02040503050406030204" pitchFamily="18" charset="0"/>
                              </a:rPr>
                              <m:t>2</m:t>
                            </m:r>
                          </m:sub>
                        </m:sSub>
                      </m:num>
                      <m:den>
                        <m:sSub>
                          <m:sSubPr>
                            <m:ctrlPr>
                              <a:rPr lang="es-ES" i="1" dirty="0">
                                <a:latin typeface="Cambria Math" panose="02040503050406030204" pitchFamily="18" charset="0"/>
                              </a:rPr>
                            </m:ctrlPr>
                          </m:sSubPr>
                          <m:e>
                            <m:r>
                              <a:rPr lang="es-ES" i="1" dirty="0">
                                <a:latin typeface="Cambria Math" panose="02040503050406030204" pitchFamily="18" charset="0"/>
                                <a:ea typeface="Cambria Math" panose="02040503050406030204" pitchFamily="18" charset="0"/>
                              </a:rPr>
                              <m:t>𝜌</m:t>
                            </m:r>
                          </m:e>
                          <m:sub>
                            <m:r>
                              <a:rPr lang="es-ES" i="1" dirty="0">
                                <a:latin typeface="Cambria Math" panose="02040503050406030204" pitchFamily="18" charset="0"/>
                              </a:rPr>
                              <m:t>1</m:t>
                            </m:r>
                          </m:sub>
                        </m:sSub>
                      </m:den>
                    </m:f>
                  </m:oMath>
                </a14:m>
                <a:endParaRPr lang="es-ES" dirty="0"/>
              </a:p>
              <a:p>
                <a:pPr marL="393192" lvl="1" indent="0" algn="ctr">
                  <a:buNone/>
                </a:pPr>
                <a:endParaRPr lang="es-ES" dirty="0"/>
              </a:p>
              <a:p>
                <a:pPr marL="393192" lvl="1" indent="0" algn="ctr">
                  <a:buNone/>
                </a:pPr>
                <a14:m>
                  <m:oMathPara xmlns:m="http://schemas.openxmlformats.org/officeDocument/2006/math">
                    <m:oMathParaPr>
                      <m:jc m:val="centerGroup"/>
                    </m:oMathParaPr>
                    <m:oMath xmlns:m="http://schemas.openxmlformats.org/officeDocument/2006/math">
                      <m:f>
                        <m:fPr>
                          <m:ctrlPr>
                            <a:rPr lang="es-ES" i="1">
                              <a:latin typeface="Cambria Math" panose="02040503050406030204" pitchFamily="18" charset="0"/>
                            </a:rPr>
                          </m:ctrlPr>
                        </m:fPr>
                        <m:num>
                          <m:sSub>
                            <m:sSubPr>
                              <m:ctrlPr>
                                <a:rPr lang="es-CL" i="1">
                                  <a:latin typeface="Cambria Math" panose="02040503050406030204" pitchFamily="18" charset="0"/>
                                  <a:ea typeface="Cambria Math" panose="02040503050406030204" pitchFamily="18" charset="0"/>
                                </a:rPr>
                              </m:ctrlPr>
                            </m:sSubPr>
                            <m:e>
                              <m:r>
                                <a:rPr lang="es-CL" i="1">
                                  <a:latin typeface="Cambria Math" panose="02040503050406030204" pitchFamily="18" charset="0"/>
                                  <a:ea typeface="Cambria Math" panose="02040503050406030204" pitchFamily="18" charset="0"/>
                                </a:rPr>
                                <m:t>𝐶𝑎𝑙𝑎𝑑𝑜</m:t>
                              </m:r>
                            </m:e>
                            <m:sub>
                              <m:r>
                                <a:rPr lang="es-CL" i="1">
                                  <a:latin typeface="Cambria Math" panose="02040503050406030204" pitchFamily="18" charset="0"/>
                                  <a:ea typeface="Cambria Math" panose="02040503050406030204" pitchFamily="18" charset="0"/>
                                </a:rPr>
                                <m:t>1</m:t>
                              </m:r>
                            </m:sub>
                          </m:sSub>
                        </m:num>
                        <m:den>
                          <m:sSub>
                            <m:sSubPr>
                              <m:ctrlPr>
                                <a:rPr lang="es-CL" i="1">
                                  <a:latin typeface="Cambria Math" panose="02040503050406030204" pitchFamily="18" charset="0"/>
                                  <a:ea typeface="Cambria Math" panose="02040503050406030204" pitchFamily="18" charset="0"/>
                                </a:rPr>
                              </m:ctrlPr>
                            </m:sSubPr>
                            <m:e>
                              <m:r>
                                <a:rPr lang="es-CL" i="1">
                                  <a:latin typeface="Cambria Math" panose="02040503050406030204" pitchFamily="18" charset="0"/>
                                  <a:ea typeface="Cambria Math" panose="02040503050406030204" pitchFamily="18" charset="0"/>
                                </a:rPr>
                                <m:t>𝐶𝑎𝑙𝑎𝑑𝑜</m:t>
                              </m:r>
                            </m:e>
                            <m:sub>
                              <m:r>
                                <a:rPr lang="es-CL" i="1">
                                  <a:latin typeface="Cambria Math" panose="02040503050406030204" pitchFamily="18" charset="0"/>
                                  <a:ea typeface="Cambria Math" panose="02040503050406030204" pitchFamily="18" charset="0"/>
                                </a:rPr>
                                <m:t>2</m:t>
                              </m:r>
                            </m:sub>
                          </m:sSub>
                        </m:den>
                      </m:f>
                      <m:r>
                        <a:rPr lang="es-ES" i="1">
                          <a:latin typeface="Cambria Math" panose="02040503050406030204" pitchFamily="18" charset="0"/>
                          <a:ea typeface="Cambria Math" panose="02040503050406030204" pitchFamily="18" charset="0"/>
                        </a:rPr>
                        <m:t>=</m:t>
                      </m:r>
                      <m:f>
                        <m:fPr>
                          <m:ctrlPr>
                            <a:rPr lang="es-ES" i="1">
                              <a:latin typeface="Cambria Math" panose="02040503050406030204" pitchFamily="18" charset="0"/>
                              <a:ea typeface="Cambria Math" panose="02040503050406030204" pitchFamily="18" charset="0"/>
                            </a:rPr>
                          </m:ctrlPr>
                        </m:fPr>
                        <m:num>
                          <m:sSub>
                            <m:sSubPr>
                              <m:ctrlPr>
                                <a:rPr lang="es-ES" i="1" dirty="0">
                                  <a:latin typeface="Cambria Math" panose="02040503050406030204" pitchFamily="18" charset="0"/>
                                </a:rPr>
                              </m:ctrlPr>
                            </m:sSubPr>
                            <m:e>
                              <m:r>
                                <a:rPr lang="es-ES" i="1" dirty="0">
                                  <a:latin typeface="Cambria Math" panose="02040503050406030204" pitchFamily="18" charset="0"/>
                                  <a:ea typeface="Cambria Math" panose="02040503050406030204" pitchFamily="18" charset="0"/>
                                </a:rPr>
                                <m:t>𝜌</m:t>
                              </m:r>
                            </m:e>
                            <m:sub>
                              <m:r>
                                <a:rPr lang="es-CL" i="1" dirty="0">
                                  <a:latin typeface="Cambria Math" panose="02040503050406030204" pitchFamily="18" charset="0"/>
                                </a:rPr>
                                <m:t>2</m:t>
                              </m:r>
                            </m:sub>
                          </m:sSub>
                        </m:num>
                        <m:den>
                          <m:sSub>
                            <m:sSubPr>
                              <m:ctrlPr>
                                <a:rPr lang="es-ES" i="1" dirty="0">
                                  <a:latin typeface="Cambria Math" panose="02040503050406030204" pitchFamily="18" charset="0"/>
                                </a:rPr>
                              </m:ctrlPr>
                            </m:sSubPr>
                            <m:e>
                              <m:r>
                                <a:rPr lang="es-ES" i="1" dirty="0">
                                  <a:latin typeface="Cambria Math" panose="02040503050406030204" pitchFamily="18" charset="0"/>
                                  <a:ea typeface="Cambria Math" panose="02040503050406030204" pitchFamily="18" charset="0"/>
                                </a:rPr>
                                <m:t>𝜌</m:t>
                              </m:r>
                            </m:e>
                            <m:sub>
                              <m:r>
                                <a:rPr lang="es-ES" i="1" dirty="0">
                                  <a:latin typeface="Cambria Math" panose="02040503050406030204" pitchFamily="18" charset="0"/>
                                </a:rPr>
                                <m:t>1</m:t>
                              </m:r>
                            </m:sub>
                          </m:sSub>
                        </m:den>
                      </m:f>
                    </m:oMath>
                  </m:oMathPara>
                </a14:m>
                <a:endParaRPr lang="es-ES" dirty="0"/>
              </a:p>
              <a:p>
                <a:endParaRPr lang="es-CL" dirty="0"/>
              </a:p>
            </p:txBody>
          </p:sp>
        </mc:Choice>
        <mc:Fallback xmlns="">
          <p:sp>
            <p:nvSpPr>
              <p:cNvPr id="3" name="Marcador de contenido 2">
                <a:extLst>
                  <a:ext uri="{FF2B5EF4-FFF2-40B4-BE49-F238E27FC236}">
                    <a16:creationId xmlns:a16="http://schemas.microsoft.com/office/drawing/2014/main" id="{5AC71A0B-D3F7-2825-8043-F57D8196D03E}"/>
                  </a:ext>
                </a:extLst>
              </p:cNvPr>
              <p:cNvSpPr>
                <a:spLocks noGrp="1" noRot="1" noChangeAspect="1" noMove="1" noResize="1" noEditPoints="1" noAdjustHandles="1" noChangeArrowheads="1" noChangeShapeType="1" noTextEdit="1"/>
              </p:cNvSpPr>
              <p:nvPr>
                <p:ph idx="1"/>
              </p:nvPr>
            </p:nvSpPr>
            <p:spPr>
              <a:blipFill>
                <a:blip r:embed="rId2"/>
                <a:stretch>
                  <a:fillRect l="-285" t="-503"/>
                </a:stretch>
              </a:blipFill>
            </p:spPr>
            <p:txBody>
              <a:bodyPr/>
              <a:lstStyle/>
              <a:p>
                <a:r>
                  <a:rPr lang="es-CL">
                    <a:noFill/>
                  </a:rPr>
                  <a:t> </a:t>
                </a:r>
              </a:p>
            </p:txBody>
          </p:sp>
        </mc:Fallback>
      </mc:AlternateContent>
      <p:sp>
        <p:nvSpPr>
          <p:cNvPr id="4" name="Marcador de fecha 3">
            <a:extLst>
              <a:ext uri="{FF2B5EF4-FFF2-40B4-BE49-F238E27FC236}">
                <a16:creationId xmlns:a16="http://schemas.microsoft.com/office/drawing/2014/main" id="{C6801672-CC49-3D23-48C1-0D3E9DA295AB}"/>
              </a:ext>
            </a:extLst>
          </p:cNvPr>
          <p:cNvSpPr>
            <a:spLocks noGrp="1"/>
          </p:cNvSpPr>
          <p:nvPr>
            <p:ph type="dt" sz="half" idx="10"/>
          </p:nvPr>
        </p:nvSpPr>
        <p:spPr/>
        <p:txBody>
          <a:bodyPr/>
          <a:lstStyle/>
          <a:p>
            <a:fld id="{AD90EF2C-5BF9-48F2-9B05-AEEDA82EFDDB}" type="datetime1">
              <a:rPr lang="es-CL" smtClean="0"/>
              <a:t>08-02-2026</a:t>
            </a:fld>
            <a:endParaRPr lang="en-US"/>
          </a:p>
        </p:txBody>
      </p:sp>
      <p:sp>
        <p:nvSpPr>
          <p:cNvPr id="5" name="Marcador de pie de página 4">
            <a:extLst>
              <a:ext uri="{FF2B5EF4-FFF2-40B4-BE49-F238E27FC236}">
                <a16:creationId xmlns:a16="http://schemas.microsoft.com/office/drawing/2014/main" id="{92E91C8F-65D4-8462-8D22-9F34D912D698}"/>
              </a:ext>
            </a:extLst>
          </p:cNvPr>
          <p:cNvSpPr>
            <a:spLocks noGrp="1"/>
          </p:cNvSpPr>
          <p:nvPr>
            <p:ph type="ftr" sz="quarter" idx="11"/>
          </p:nvPr>
        </p:nvSpPr>
        <p:spPr/>
        <p:txBody>
          <a:bodyPr/>
          <a:lstStyle/>
          <a:p>
            <a:r>
              <a:rPr lang="en-US"/>
              <a:t>Fundamentos de Estabildad UT 1</a:t>
            </a:r>
          </a:p>
        </p:txBody>
      </p:sp>
      <p:sp>
        <p:nvSpPr>
          <p:cNvPr id="6" name="Marcador de número de diapositiva 5">
            <a:extLst>
              <a:ext uri="{FF2B5EF4-FFF2-40B4-BE49-F238E27FC236}">
                <a16:creationId xmlns:a16="http://schemas.microsoft.com/office/drawing/2014/main" id="{DBFEC23A-F9CE-CFDF-0D67-DE16AA316C5D}"/>
              </a:ext>
            </a:extLst>
          </p:cNvPr>
          <p:cNvSpPr>
            <a:spLocks noGrp="1"/>
          </p:cNvSpPr>
          <p:nvPr>
            <p:ph type="sldNum" sz="quarter" idx="12"/>
          </p:nvPr>
        </p:nvSpPr>
        <p:spPr/>
        <p:txBody>
          <a:bodyPr/>
          <a:lstStyle/>
          <a:p>
            <a:fld id="{87E7843D-FF13-4365-9478-9625B70A2705}" type="slidenum">
              <a:rPr lang="en-US" smtClean="0"/>
              <a:t>41</a:t>
            </a:fld>
            <a:endParaRPr lang="en-US"/>
          </a:p>
        </p:txBody>
      </p:sp>
      <p:sp>
        <p:nvSpPr>
          <p:cNvPr id="7" name="Rectangle 2">
            <a:extLst>
              <a:ext uri="{FF2B5EF4-FFF2-40B4-BE49-F238E27FC236}">
                <a16:creationId xmlns:a16="http://schemas.microsoft.com/office/drawing/2014/main" id="{3F193282-B11D-A4E9-01A0-924B14A0CD7E}"/>
              </a:ext>
            </a:extLst>
          </p:cNvPr>
          <p:cNvSpPr>
            <a:spLocks noChangeArrowheads="1"/>
          </p:cNvSpPr>
          <p:nvPr/>
        </p:nvSpPr>
        <p:spPr bwMode="auto">
          <a:xfrm>
            <a:off x="4804956" y="4999782"/>
            <a:ext cx="2016224" cy="762000"/>
          </a:xfrm>
          <a:prstGeom prst="rect">
            <a:avLst/>
          </a:prstGeom>
          <a:solidFill>
            <a:schemeClr val="accent1">
              <a:alpha val="50000"/>
            </a:schemeClr>
          </a:solidFill>
          <a:ln w="9525">
            <a:solidFill>
              <a:schemeClr val="tx1"/>
            </a:solidFill>
            <a:miter lim="800000"/>
            <a:headEnd/>
            <a:tailEnd/>
          </a:ln>
          <a:effectLst/>
        </p:spPr>
        <p:txBody>
          <a:bodyPr wrap="none" anchor="ctr"/>
          <a:lstStyle/>
          <a:p>
            <a:endParaRPr lang="es-CL"/>
          </a:p>
        </p:txBody>
      </p:sp>
    </p:spTree>
    <p:extLst>
      <p:ext uri="{BB962C8B-B14F-4D97-AF65-F5344CB8AC3E}">
        <p14:creationId xmlns:p14="http://schemas.microsoft.com/office/powerpoint/2010/main" val="422692214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Marcador de pie de página"/>
          <p:cNvSpPr>
            <a:spLocks noGrp="1"/>
          </p:cNvSpPr>
          <p:nvPr>
            <p:ph type="ftr" sz="quarter" idx="11"/>
          </p:nvPr>
        </p:nvSpPr>
        <p:spPr/>
        <p:txBody>
          <a:bodyPr/>
          <a:lstStyle/>
          <a:p>
            <a:r>
              <a:rPr lang="es-ES"/>
              <a:t>Fundamentos de Estabildad UT 1</a:t>
            </a:r>
          </a:p>
        </p:txBody>
      </p:sp>
      <p:sp>
        <p:nvSpPr>
          <p:cNvPr id="6" name="5 Marcador de número de diapositiva"/>
          <p:cNvSpPr>
            <a:spLocks noGrp="1"/>
          </p:cNvSpPr>
          <p:nvPr>
            <p:ph type="sldNum" sz="quarter" idx="12"/>
          </p:nvPr>
        </p:nvSpPr>
        <p:spPr/>
        <p:txBody>
          <a:bodyPr/>
          <a:lstStyle/>
          <a:p>
            <a:fld id="{3623C41D-F15B-4B09-88F8-1C74E8BE6E06}" type="slidenum">
              <a:rPr lang="es-ES"/>
              <a:pPr/>
              <a:t>42</a:t>
            </a:fld>
            <a:endParaRPr lang="es-ES"/>
          </a:p>
        </p:txBody>
      </p:sp>
      <p:sp>
        <p:nvSpPr>
          <p:cNvPr id="120834" name="Rectangle 2"/>
          <p:cNvSpPr>
            <a:spLocks noGrp="1" noChangeArrowheads="1"/>
          </p:cNvSpPr>
          <p:nvPr>
            <p:ph type="title"/>
          </p:nvPr>
        </p:nvSpPr>
        <p:spPr/>
        <p:txBody>
          <a:bodyPr/>
          <a:lstStyle/>
          <a:p>
            <a:r>
              <a:rPr lang="es-ES"/>
              <a:t>Ejercicio</a:t>
            </a:r>
          </a:p>
        </p:txBody>
      </p:sp>
      <p:sp>
        <p:nvSpPr>
          <p:cNvPr id="120835" name="Rectangle 3"/>
          <p:cNvSpPr>
            <a:spLocks noGrp="1" noChangeArrowheads="1"/>
          </p:cNvSpPr>
          <p:nvPr>
            <p:ph type="body" idx="1"/>
          </p:nvPr>
        </p:nvSpPr>
        <p:spPr/>
        <p:txBody>
          <a:bodyPr/>
          <a:lstStyle/>
          <a:p>
            <a:r>
              <a:rPr lang="es-ES" dirty="0"/>
              <a:t>Un artefacto naval de forma de caja tiene un calado medio de 2.1 metros. Flota en agua de densidad 1020 kg/m</a:t>
            </a:r>
            <a:r>
              <a:rPr lang="es-ES" baseline="30000" dirty="0"/>
              <a:t>3</a:t>
            </a:r>
            <a:r>
              <a:rPr lang="es-ES" dirty="0"/>
              <a:t>. Encontrar su calado medio para un desplazamiento de  misma masa, flotando en agua salada de densidad 1025 kg/m</a:t>
            </a:r>
            <a:r>
              <a:rPr lang="es-ES" baseline="30000" dirty="0"/>
              <a:t>3</a:t>
            </a:r>
            <a:r>
              <a:rPr lang="es-ES" dirty="0"/>
              <a:t>.</a:t>
            </a:r>
          </a:p>
        </p:txBody>
      </p:sp>
      <p:sp>
        <p:nvSpPr>
          <p:cNvPr id="2" name="Marcador de fecha 1">
            <a:extLst>
              <a:ext uri="{FF2B5EF4-FFF2-40B4-BE49-F238E27FC236}">
                <a16:creationId xmlns:a16="http://schemas.microsoft.com/office/drawing/2014/main" id="{39562B92-2ECE-8C37-E206-DE239AE3512F}"/>
              </a:ext>
            </a:extLst>
          </p:cNvPr>
          <p:cNvSpPr>
            <a:spLocks noGrp="1"/>
          </p:cNvSpPr>
          <p:nvPr>
            <p:ph type="dt" sz="half" idx="10"/>
          </p:nvPr>
        </p:nvSpPr>
        <p:spPr/>
        <p:txBody>
          <a:bodyPr/>
          <a:lstStyle/>
          <a:p>
            <a:fld id="{6DE29293-79A7-497D-AE8D-CA3EFACED8DB}" type="datetime1">
              <a:rPr lang="es-CL" smtClean="0"/>
              <a:t>08-02-2026</a:t>
            </a:fld>
            <a:endParaRPr lang="en-US"/>
          </a:p>
        </p:txBody>
      </p:sp>
    </p:spTree>
  </p:cSld>
  <p:clrMapOvr>
    <a:masterClrMapping/>
  </p:clrMapOvr>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Marcador de pie de página"/>
          <p:cNvSpPr>
            <a:spLocks noGrp="1"/>
          </p:cNvSpPr>
          <p:nvPr>
            <p:ph type="ftr" sz="quarter" idx="11"/>
          </p:nvPr>
        </p:nvSpPr>
        <p:spPr/>
        <p:txBody>
          <a:bodyPr/>
          <a:lstStyle/>
          <a:p>
            <a:r>
              <a:rPr lang="es-ES"/>
              <a:t>Fundamentos de Estabildad UT 1</a:t>
            </a:r>
          </a:p>
        </p:txBody>
      </p:sp>
      <p:sp>
        <p:nvSpPr>
          <p:cNvPr id="6" name="5 Marcador de número de diapositiva"/>
          <p:cNvSpPr>
            <a:spLocks noGrp="1"/>
          </p:cNvSpPr>
          <p:nvPr>
            <p:ph type="sldNum" sz="quarter" idx="12"/>
          </p:nvPr>
        </p:nvSpPr>
        <p:spPr/>
        <p:txBody>
          <a:bodyPr/>
          <a:lstStyle/>
          <a:p>
            <a:fld id="{B6CD2538-9F90-4E99-9BD1-AB5EAC6BE6AA}" type="slidenum">
              <a:rPr lang="es-ES"/>
              <a:pPr/>
              <a:t>43</a:t>
            </a:fld>
            <a:endParaRPr lang="es-ES"/>
          </a:p>
        </p:txBody>
      </p:sp>
      <p:sp>
        <p:nvSpPr>
          <p:cNvPr id="121858" name="Rectangle 2"/>
          <p:cNvSpPr>
            <a:spLocks noGrp="1" noChangeArrowheads="1"/>
          </p:cNvSpPr>
          <p:nvPr>
            <p:ph type="title"/>
          </p:nvPr>
        </p:nvSpPr>
        <p:spPr/>
        <p:txBody>
          <a:bodyPr/>
          <a:lstStyle/>
          <a:p>
            <a:r>
              <a:rPr lang="es-ES" dirty="0"/>
              <a:t>Solución</a:t>
            </a:r>
          </a:p>
        </p:txBody>
      </p:sp>
      <mc:AlternateContent xmlns:mc="http://schemas.openxmlformats.org/markup-compatibility/2006" xmlns:a14="http://schemas.microsoft.com/office/drawing/2010/main">
        <mc:Choice Requires="a14">
          <p:sp>
            <p:nvSpPr>
              <p:cNvPr id="121859" name="Rectangle 3"/>
              <p:cNvSpPr>
                <a:spLocks noGrp="1" noChangeArrowheads="1"/>
              </p:cNvSpPr>
              <p:nvPr>
                <p:ph type="body" idx="1"/>
              </p:nvPr>
            </p:nvSpPr>
            <p:spPr/>
            <p:txBody>
              <a:bodyPr>
                <a:normAutofit/>
              </a:bodyPr>
              <a:lstStyle/>
              <a:p>
                <a:pPr lvl="1">
                  <a:spcAft>
                    <a:spcPts val="600"/>
                  </a:spcAft>
                </a:pPr>
                <a14:m>
                  <m:oMath xmlns:m="http://schemas.openxmlformats.org/officeDocument/2006/math">
                    <m:f>
                      <m:fPr>
                        <m:ctrlPr>
                          <a:rPr lang="es-ES" sz="2800" i="1">
                            <a:latin typeface="Cambria Math" panose="02040503050406030204" pitchFamily="18" charset="0"/>
                            <a:ea typeface="Cambria Math" panose="02040503050406030204" pitchFamily="18" charset="0"/>
                          </a:rPr>
                        </m:ctrlPr>
                      </m:fPr>
                      <m:num>
                        <m:sSub>
                          <m:sSubPr>
                            <m:ctrlPr>
                              <a:rPr lang="es-CL" sz="2800" i="1">
                                <a:latin typeface="Cambria Math" panose="02040503050406030204" pitchFamily="18" charset="0"/>
                                <a:ea typeface="Cambria Math" panose="02040503050406030204" pitchFamily="18" charset="0"/>
                              </a:rPr>
                            </m:ctrlPr>
                          </m:sSubPr>
                          <m:e>
                            <m:r>
                              <a:rPr lang="es-CL" sz="2800" i="1">
                                <a:latin typeface="Cambria Math" panose="02040503050406030204" pitchFamily="18" charset="0"/>
                                <a:ea typeface="Cambria Math" panose="02040503050406030204" pitchFamily="18" charset="0"/>
                              </a:rPr>
                              <m:t>𝐶𝑎𝑙𝑎𝑑𝑜</m:t>
                            </m:r>
                          </m:e>
                          <m:sub>
                            <m:r>
                              <a:rPr lang="es-CL" sz="2800" i="1">
                                <a:latin typeface="Cambria Math" panose="02040503050406030204" pitchFamily="18" charset="0"/>
                                <a:ea typeface="Cambria Math" panose="02040503050406030204" pitchFamily="18" charset="0"/>
                              </a:rPr>
                              <m:t>𝑛𝑢𝑒𝑣𝑜</m:t>
                            </m:r>
                          </m:sub>
                        </m:sSub>
                      </m:num>
                      <m:den>
                        <m:sSub>
                          <m:sSubPr>
                            <m:ctrlPr>
                              <a:rPr lang="es-CL" sz="2800" i="1">
                                <a:latin typeface="Cambria Math" panose="02040503050406030204" pitchFamily="18" charset="0"/>
                                <a:ea typeface="Cambria Math" panose="02040503050406030204" pitchFamily="18" charset="0"/>
                              </a:rPr>
                            </m:ctrlPr>
                          </m:sSubPr>
                          <m:e>
                            <m:r>
                              <a:rPr lang="es-CL" sz="2800" i="1">
                                <a:latin typeface="Cambria Math" panose="02040503050406030204" pitchFamily="18" charset="0"/>
                                <a:ea typeface="Cambria Math" panose="02040503050406030204" pitchFamily="18" charset="0"/>
                              </a:rPr>
                              <m:t>𝐶𝑎𝑙𝑎𝑑𝑜</m:t>
                            </m:r>
                          </m:e>
                          <m:sub>
                            <m:r>
                              <a:rPr lang="es-CL" sz="2800" i="1">
                                <a:latin typeface="Cambria Math" panose="02040503050406030204" pitchFamily="18" charset="0"/>
                                <a:ea typeface="Cambria Math" panose="02040503050406030204" pitchFamily="18" charset="0"/>
                              </a:rPr>
                              <m:t>𝑖𝑛𝑖𝑐𝑖𝑎𝑙</m:t>
                            </m:r>
                          </m:sub>
                        </m:sSub>
                      </m:den>
                    </m:f>
                    <m:r>
                      <a:rPr lang="es-ES" sz="2800" i="1">
                        <a:latin typeface="Cambria Math" panose="02040503050406030204" pitchFamily="18" charset="0"/>
                        <a:ea typeface="Cambria Math" panose="02040503050406030204" pitchFamily="18" charset="0"/>
                      </a:rPr>
                      <m:t>=</m:t>
                    </m:r>
                    <m:f>
                      <m:fPr>
                        <m:ctrlPr>
                          <a:rPr lang="es-ES" sz="2800" i="1">
                            <a:latin typeface="Cambria Math" panose="02040503050406030204" pitchFamily="18" charset="0"/>
                            <a:ea typeface="Cambria Math" panose="02040503050406030204" pitchFamily="18" charset="0"/>
                          </a:rPr>
                        </m:ctrlPr>
                      </m:fPr>
                      <m:num>
                        <m:sSub>
                          <m:sSubPr>
                            <m:ctrlPr>
                              <a:rPr lang="es-ES" sz="2800" i="1" dirty="0">
                                <a:latin typeface="Cambria Math" panose="02040503050406030204" pitchFamily="18" charset="0"/>
                                <a:ea typeface="Cambria Math" panose="02040503050406030204" pitchFamily="18" charset="0"/>
                              </a:rPr>
                            </m:ctrlPr>
                          </m:sSubPr>
                          <m:e>
                            <m:r>
                              <a:rPr lang="es-ES" sz="2800" i="1" dirty="0">
                                <a:latin typeface="Cambria Math" panose="02040503050406030204" pitchFamily="18" charset="0"/>
                                <a:ea typeface="Cambria Math" panose="02040503050406030204" pitchFamily="18" charset="0"/>
                              </a:rPr>
                              <m:t>𝜌</m:t>
                            </m:r>
                          </m:e>
                          <m:sub>
                            <m:r>
                              <a:rPr lang="es-CL" sz="2800" i="1" dirty="0">
                                <a:latin typeface="Cambria Math" panose="02040503050406030204" pitchFamily="18" charset="0"/>
                                <a:ea typeface="Cambria Math" panose="02040503050406030204" pitchFamily="18" charset="0"/>
                              </a:rPr>
                              <m:t>𝑖𝑛𝑖𝑐𝑖𝑎𝑙</m:t>
                            </m:r>
                          </m:sub>
                        </m:sSub>
                      </m:num>
                      <m:den>
                        <m:sSub>
                          <m:sSubPr>
                            <m:ctrlPr>
                              <a:rPr lang="es-ES" sz="2800" i="1" dirty="0">
                                <a:latin typeface="Cambria Math" panose="02040503050406030204" pitchFamily="18" charset="0"/>
                                <a:ea typeface="Cambria Math" panose="02040503050406030204" pitchFamily="18" charset="0"/>
                              </a:rPr>
                            </m:ctrlPr>
                          </m:sSubPr>
                          <m:e>
                            <m:r>
                              <a:rPr lang="es-ES" sz="2800" i="1" dirty="0">
                                <a:latin typeface="Cambria Math" panose="02040503050406030204" pitchFamily="18" charset="0"/>
                                <a:ea typeface="Cambria Math" panose="02040503050406030204" pitchFamily="18" charset="0"/>
                              </a:rPr>
                              <m:t>𝜌</m:t>
                            </m:r>
                          </m:e>
                          <m:sub>
                            <m:r>
                              <a:rPr lang="es-CL" sz="2800" i="1" dirty="0">
                                <a:latin typeface="Cambria Math" panose="02040503050406030204" pitchFamily="18" charset="0"/>
                                <a:ea typeface="Cambria Math" panose="02040503050406030204" pitchFamily="18" charset="0"/>
                              </a:rPr>
                              <m:t>𝑛𝑢𝑒𝑣𝑎</m:t>
                            </m:r>
                          </m:sub>
                        </m:sSub>
                      </m:den>
                    </m:f>
                  </m:oMath>
                </a14:m>
                <a:endParaRPr lang="es-ES" sz="2400" i="1" dirty="0">
                  <a:latin typeface="Cambria Math" panose="02040503050406030204" pitchFamily="18" charset="0"/>
                  <a:ea typeface="Cambria Math" panose="02040503050406030204" pitchFamily="18" charset="0"/>
                </a:endParaRPr>
              </a:p>
              <a:p>
                <a:pPr lvl="1">
                  <a:spcAft>
                    <a:spcPts val="600"/>
                  </a:spcAft>
                </a:pPr>
                <a14:m>
                  <m:oMath xmlns:m="http://schemas.openxmlformats.org/officeDocument/2006/math">
                    <m:sSub>
                      <m:sSubPr>
                        <m:ctrlPr>
                          <a:rPr lang="es-CL" sz="2400" i="1">
                            <a:latin typeface="Cambria Math" panose="02040503050406030204" pitchFamily="18" charset="0"/>
                            <a:ea typeface="Cambria Math" panose="02040503050406030204" pitchFamily="18" charset="0"/>
                          </a:rPr>
                        </m:ctrlPr>
                      </m:sSubPr>
                      <m:e>
                        <m:r>
                          <a:rPr lang="es-CL" sz="2400" i="1">
                            <a:latin typeface="Cambria Math" panose="02040503050406030204" pitchFamily="18" charset="0"/>
                            <a:ea typeface="Cambria Math" panose="02040503050406030204" pitchFamily="18" charset="0"/>
                          </a:rPr>
                          <m:t>𝐶𝑎𝑙𝑎𝑑𝑜</m:t>
                        </m:r>
                      </m:e>
                      <m:sub>
                        <m:r>
                          <a:rPr lang="es-CL" sz="2400" i="1">
                            <a:latin typeface="Cambria Math" panose="02040503050406030204" pitchFamily="18" charset="0"/>
                            <a:ea typeface="Cambria Math" panose="02040503050406030204" pitchFamily="18" charset="0"/>
                          </a:rPr>
                          <m:t>𝑛𝑢𝑒𝑣𝑜</m:t>
                        </m:r>
                      </m:sub>
                    </m:sSub>
                    <m:r>
                      <a:rPr lang="es-ES" sz="2400" i="1">
                        <a:latin typeface="Cambria Math" panose="02040503050406030204" pitchFamily="18" charset="0"/>
                        <a:ea typeface="Cambria Math" panose="02040503050406030204" pitchFamily="18" charset="0"/>
                      </a:rPr>
                      <m:t>=</m:t>
                    </m:r>
                    <m:f>
                      <m:fPr>
                        <m:ctrlPr>
                          <a:rPr lang="es-ES" sz="2400" i="1">
                            <a:latin typeface="Cambria Math" panose="02040503050406030204" pitchFamily="18" charset="0"/>
                            <a:ea typeface="Cambria Math" panose="02040503050406030204" pitchFamily="18" charset="0"/>
                          </a:rPr>
                        </m:ctrlPr>
                      </m:fPr>
                      <m:num>
                        <m:sSub>
                          <m:sSubPr>
                            <m:ctrlPr>
                              <a:rPr lang="es-ES" sz="2400" i="1" dirty="0">
                                <a:latin typeface="Cambria Math" panose="02040503050406030204" pitchFamily="18" charset="0"/>
                                <a:ea typeface="Cambria Math" panose="02040503050406030204" pitchFamily="18" charset="0"/>
                              </a:rPr>
                            </m:ctrlPr>
                          </m:sSubPr>
                          <m:e>
                            <m:r>
                              <a:rPr lang="es-ES" sz="2400" i="1" dirty="0">
                                <a:latin typeface="Cambria Math" panose="02040503050406030204" pitchFamily="18" charset="0"/>
                                <a:ea typeface="Cambria Math" panose="02040503050406030204" pitchFamily="18" charset="0"/>
                              </a:rPr>
                              <m:t>𝜌</m:t>
                            </m:r>
                          </m:e>
                          <m:sub>
                            <m:r>
                              <a:rPr lang="es-CL" sz="2400" i="1" dirty="0">
                                <a:latin typeface="Cambria Math" panose="02040503050406030204" pitchFamily="18" charset="0"/>
                                <a:ea typeface="Cambria Math" panose="02040503050406030204" pitchFamily="18" charset="0"/>
                              </a:rPr>
                              <m:t>𝑖𝑛𝑖𝑐𝑖𝑎𝑙</m:t>
                            </m:r>
                          </m:sub>
                        </m:sSub>
                      </m:num>
                      <m:den>
                        <m:sSub>
                          <m:sSubPr>
                            <m:ctrlPr>
                              <a:rPr lang="es-ES" sz="2400" i="1" dirty="0">
                                <a:latin typeface="Cambria Math" panose="02040503050406030204" pitchFamily="18" charset="0"/>
                                <a:ea typeface="Cambria Math" panose="02040503050406030204" pitchFamily="18" charset="0"/>
                              </a:rPr>
                            </m:ctrlPr>
                          </m:sSubPr>
                          <m:e>
                            <m:r>
                              <a:rPr lang="es-ES" sz="2400" i="1" dirty="0">
                                <a:latin typeface="Cambria Math" panose="02040503050406030204" pitchFamily="18" charset="0"/>
                                <a:ea typeface="Cambria Math" panose="02040503050406030204" pitchFamily="18" charset="0"/>
                              </a:rPr>
                              <m:t>𝜌</m:t>
                            </m:r>
                          </m:e>
                          <m:sub>
                            <m:r>
                              <a:rPr lang="es-CL" sz="2400" i="1" dirty="0">
                                <a:latin typeface="Cambria Math" panose="02040503050406030204" pitchFamily="18" charset="0"/>
                                <a:ea typeface="Cambria Math" panose="02040503050406030204" pitchFamily="18" charset="0"/>
                              </a:rPr>
                              <m:t>𝑛𝑢𝑒𝑣𝑎</m:t>
                            </m:r>
                          </m:sub>
                        </m:sSub>
                      </m:den>
                    </m:f>
                    <m:r>
                      <a:rPr lang="es-CL" sz="2400" i="1" dirty="0">
                        <a:latin typeface="Cambria Math" panose="02040503050406030204" pitchFamily="18" charset="0"/>
                        <a:ea typeface="Cambria Math" panose="02040503050406030204" pitchFamily="18" charset="0"/>
                      </a:rPr>
                      <m:t>×</m:t>
                    </m:r>
                    <m:sSub>
                      <m:sSubPr>
                        <m:ctrlPr>
                          <a:rPr lang="es-CL" sz="2400" i="1">
                            <a:latin typeface="Cambria Math" panose="02040503050406030204" pitchFamily="18" charset="0"/>
                            <a:ea typeface="Cambria Math" panose="02040503050406030204" pitchFamily="18" charset="0"/>
                          </a:rPr>
                        </m:ctrlPr>
                      </m:sSubPr>
                      <m:e>
                        <m:r>
                          <a:rPr lang="es-CL" sz="2400" i="1">
                            <a:latin typeface="Cambria Math" panose="02040503050406030204" pitchFamily="18" charset="0"/>
                            <a:ea typeface="Cambria Math" panose="02040503050406030204" pitchFamily="18" charset="0"/>
                          </a:rPr>
                          <m:t>𝐶𝑎𝑙𝑎𝑑𝑜</m:t>
                        </m:r>
                      </m:e>
                      <m:sub>
                        <m:r>
                          <a:rPr lang="es-CL" sz="2400" i="1">
                            <a:latin typeface="Cambria Math" panose="02040503050406030204" pitchFamily="18" charset="0"/>
                            <a:ea typeface="Cambria Math" panose="02040503050406030204" pitchFamily="18" charset="0"/>
                          </a:rPr>
                          <m:t>𝑖𝑛𝑖𝑐𝑖𝑎𝑙</m:t>
                        </m:r>
                      </m:sub>
                    </m:sSub>
                  </m:oMath>
                </a14:m>
                <a:endParaRPr lang="es-ES" sz="2400" i="1" dirty="0">
                  <a:latin typeface="Cambria Math" panose="02040503050406030204" pitchFamily="18" charset="0"/>
                  <a:ea typeface="Cambria Math" panose="02040503050406030204" pitchFamily="18" charset="0"/>
                </a:endParaRPr>
              </a:p>
              <a:p>
                <a:pPr lvl="1">
                  <a:spcAft>
                    <a:spcPts val="600"/>
                  </a:spcAft>
                </a:pPr>
                <a14:m>
                  <m:oMath xmlns:m="http://schemas.openxmlformats.org/officeDocument/2006/math">
                    <m:sSub>
                      <m:sSubPr>
                        <m:ctrlPr>
                          <a:rPr lang="es-CL" sz="2400" i="1">
                            <a:latin typeface="Cambria Math" panose="02040503050406030204" pitchFamily="18" charset="0"/>
                            <a:ea typeface="Cambria Math" panose="02040503050406030204" pitchFamily="18" charset="0"/>
                          </a:rPr>
                        </m:ctrlPr>
                      </m:sSubPr>
                      <m:e>
                        <m:r>
                          <a:rPr lang="es-CL" sz="2400" i="1">
                            <a:latin typeface="Cambria Math" panose="02040503050406030204" pitchFamily="18" charset="0"/>
                            <a:ea typeface="Cambria Math" panose="02040503050406030204" pitchFamily="18" charset="0"/>
                          </a:rPr>
                          <m:t>𝐶𝑎𝑙𝑎𝑑𝑜</m:t>
                        </m:r>
                      </m:e>
                      <m:sub>
                        <m:r>
                          <a:rPr lang="es-CL" sz="2400" i="1">
                            <a:latin typeface="Cambria Math" panose="02040503050406030204" pitchFamily="18" charset="0"/>
                            <a:ea typeface="Cambria Math" panose="02040503050406030204" pitchFamily="18" charset="0"/>
                          </a:rPr>
                          <m:t>𝑛𝑢𝑒𝑣𝑜</m:t>
                        </m:r>
                      </m:sub>
                    </m:sSub>
                    <m:r>
                      <a:rPr lang="es-ES" sz="2400" i="1">
                        <a:latin typeface="Cambria Math" panose="02040503050406030204" pitchFamily="18" charset="0"/>
                        <a:ea typeface="Cambria Math" panose="02040503050406030204" pitchFamily="18" charset="0"/>
                      </a:rPr>
                      <m:t>=</m:t>
                    </m:r>
                    <m:f>
                      <m:fPr>
                        <m:ctrlPr>
                          <a:rPr lang="es-ES" sz="2400" i="1">
                            <a:latin typeface="Cambria Math" panose="02040503050406030204" pitchFamily="18" charset="0"/>
                            <a:ea typeface="Cambria Math" panose="02040503050406030204" pitchFamily="18" charset="0"/>
                          </a:rPr>
                        </m:ctrlPr>
                      </m:fPr>
                      <m:num>
                        <m:r>
                          <a:rPr lang="es-CL" sz="2400" i="1" dirty="0">
                            <a:latin typeface="Cambria Math" panose="02040503050406030204" pitchFamily="18" charset="0"/>
                            <a:ea typeface="Cambria Math" panose="02040503050406030204" pitchFamily="18" charset="0"/>
                          </a:rPr>
                          <m:t>1.020</m:t>
                        </m:r>
                        <m:d>
                          <m:dPr>
                            <m:ctrlPr>
                              <a:rPr lang="es-CL" sz="2400" i="1" dirty="0">
                                <a:latin typeface="Cambria Math" panose="02040503050406030204" pitchFamily="18" charset="0"/>
                                <a:ea typeface="Cambria Math" panose="02040503050406030204" pitchFamily="18" charset="0"/>
                              </a:rPr>
                            </m:ctrlPr>
                          </m:dPr>
                          <m:e>
                            <m:f>
                              <m:fPr>
                                <m:ctrlPr>
                                  <a:rPr lang="es-CL" sz="2400" i="1" dirty="0">
                                    <a:latin typeface="Cambria Math" panose="02040503050406030204" pitchFamily="18" charset="0"/>
                                    <a:ea typeface="Cambria Math" panose="02040503050406030204" pitchFamily="18" charset="0"/>
                                  </a:rPr>
                                </m:ctrlPr>
                              </m:fPr>
                              <m:num>
                                <m:r>
                                  <a:rPr lang="es-CL" sz="2400" i="1" dirty="0">
                                    <a:latin typeface="Cambria Math" panose="02040503050406030204" pitchFamily="18" charset="0"/>
                                    <a:ea typeface="Cambria Math" panose="02040503050406030204" pitchFamily="18" charset="0"/>
                                  </a:rPr>
                                  <m:t>𝑘𝑔</m:t>
                                </m:r>
                              </m:num>
                              <m:den>
                                <m:sSup>
                                  <m:sSupPr>
                                    <m:ctrlPr>
                                      <a:rPr lang="es-CL" sz="2400" i="1" dirty="0">
                                        <a:latin typeface="Cambria Math" panose="02040503050406030204" pitchFamily="18" charset="0"/>
                                        <a:ea typeface="Cambria Math" panose="02040503050406030204" pitchFamily="18" charset="0"/>
                                      </a:rPr>
                                    </m:ctrlPr>
                                  </m:sSupPr>
                                  <m:e>
                                    <m:r>
                                      <a:rPr lang="es-CL" sz="2400" i="1" dirty="0">
                                        <a:latin typeface="Cambria Math" panose="02040503050406030204" pitchFamily="18" charset="0"/>
                                        <a:ea typeface="Cambria Math" panose="02040503050406030204" pitchFamily="18" charset="0"/>
                                      </a:rPr>
                                      <m:t>𝑚</m:t>
                                    </m:r>
                                  </m:e>
                                  <m:sup>
                                    <m:r>
                                      <a:rPr lang="es-CL" sz="2400" i="1" dirty="0">
                                        <a:latin typeface="Cambria Math" panose="02040503050406030204" pitchFamily="18" charset="0"/>
                                        <a:ea typeface="Cambria Math" panose="02040503050406030204" pitchFamily="18" charset="0"/>
                                      </a:rPr>
                                      <m:t>3</m:t>
                                    </m:r>
                                  </m:sup>
                                </m:sSup>
                              </m:den>
                            </m:f>
                          </m:e>
                        </m:d>
                      </m:num>
                      <m:den>
                        <m:r>
                          <a:rPr lang="es-CL" sz="2400" i="1" dirty="0">
                            <a:latin typeface="Cambria Math" panose="02040503050406030204" pitchFamily="18" charset="0"/>
                            <a:ea typeface="Cambria Math" panose="02040503050406030204" pitchFamily="18" charset="0"/>
                          </a:rPr>
                          <m:t>1.025</m:t>
                        </m:r>
                        <m:d>
                          <m:dPr>
                            <m:ctrlPr>
                              <a:rPr lang="es-CL" sz="2400" i="1" dirty="0">
                                <a:latin typeface="Cambria Math" panose="02040503050406030204" pitchFamily="18" charset="0"/>
                                <a:ea typeface="Cambria Math" panose="02040503050406030204" pitchFamily="18" charset="0"/>
                              </a:rPr>
                            </m:ctrlPr>
                          </m:dPr>
                          <m:e>
                            <m:f>
                              <m:fPr>
                                <m:ctrlPr>
                                  <a:rPr lang="es-CL" sz="2400" i="1" dirty="0">
                                    <a:latin typeface="Cambria Math" panose="02040503050406030204" pitchFamily="18" charset="0"/>
                                    <a:ea typeface="Cambria Math" panose="02040503050406030204" pitchFamily="18" charset="0"/>
                                  </a:rPr>
                                </m:ctrlPr>
                              </m:fPr>
                              <m:num>
                                <m:r>
                                  <a:rPr lang="es-CL" sz="2400" i="1" dirty="0">
                                    <a:latin typeface="Cambria Math" panose="02040503050406030204" pitchFamily="18" charset="0"/>
                                    <a:ea typeface="Cambria Math" panose="02040503050406030204" pitchFamily="18" charset="0"/>
                                  </a:rPr>
                                  <m:t>𝑘𝑔</m:t>
                                </m:r>
                              </m:num>
                              <m:den>
                                <m:sSup>
                                  <m:sSupPr>
                                    <m:ctrlPr>
                                      <a:rPr lang="es-CL" sz="2400" i="1" dirty="0">
                                        <a:latin typeface="Cambria Math" panose="02040503050406030204" pitchFamily="18" charset="0"/>
                                        <a:ea typeface="Cambria Math" panose="02040503050406030204" pitchFamily="18" charset="0"/>
                                      </a:rPr>
                                    </m:ctrlPr>
                                  </m:sSupPr>
                                  <m:e>
                                    <m:r>
                                      <a:rPr lang="es-CL" sz="2400" i="1" dirty="0">
                                        <a:latin typeface="Cambria Math" panose="02040503050406030204" pitchFamily="18" charset="0"/>
                                        <a:ea typeface="Cambria Math" panose="02040503050406030204" pitchFamily="18" charset="0"/>
                                      </a:rPr>
                                      <m:t>𝑚</m:t>
                                    </m:r>
                                  </m:e>
                                  <m:sup>
                                    <m:r>
                                      <a:rPr lang="es-CL" sz="2400" i="1" dirty="0">
                                        <a:latin typeface="Cambria Math" panose="02040503050406030204" pitchFamily="18" charset="0"/>
                                        <a:ea typeface="Cambria Math" panose="02040503050406030204" pitchFamily="18" charset="0"/>
                                      </a:rPr>
                                      <m:t>3</m:t>
                                    </m:r>
                                  </m:sup>
                                </m:sSup>
                              </m:den>
                            </m:f>
                          </m:e>
                        </m:d>
                      </m:den>
                    </m:f>
                    <m:r>
                      <a:rPr lang="es-CL" sz="2400" i="1" dirty="0">
                        <a:latin typeface="Cambria Math" panose="02040503050406030204" pitchFamily="18" charset="0"/>
                        <a:ea typeface="Cambria Math" panose="02040503050406030204" pitchFamily="18" charset="0"/>
                      </a:rPr>
                      <m:t>×</m:t>
                    </m:r>
                    <m:r>
                      <a:rPr lang="es-CL" sz="2400" i="1">
                        <a:latin typeface="Cambria Math" panose="02040503050406030204" pitchFamily="18" charset="0"/>
                        <a:ea typeface="Cambria Math" panose="02040503050406030204" pitchFamily="18" charset="0"/>
                      </a:rPr>
                      <m:t>2,1</m:t>
                    </m:r>
                    <m:d>
                      <m:dPr>
                        <m:ctrlPr>
                          <a:rPr lang="es-CL" sz="2400" i="1">
                            <a:latin typeface="Cambria Math" panose="02040503050406030204" pitchFamily="18" charset="0"/>
                            <a:ea typeface="Cambria Math" panose="02040503050406030204" pitchFamily="18" charset="0"/>
                          </a:rPr>
                        </m:ctrlPr>
                      </m:dPr>
                      <m:e>
                        <m:r>
                          <a:rPr lang="es-CL" sz="2400" i="1">
                            <a:latin typeface="Cambria Math" panose="02040503050406030204" pitchFamily="18" charset="0"/>
                            <a:ea typeface="Cambria Math" panose="02040503050406030204" pitchFamily="18" charset="0"/>
                          </a:rPr>
                          <m:t>𝑚</m:t>
                        </m:r>
                      </m:e>
                    </m:d>
                  </m:oMath>
                </a14:m>
                <a:endParaRPr lang="es-ES" sz="2400" i="1" dirty="0">
                  <a:latin typeface="Cambria Math" panose="02040503050406030204" pitchFamily="18" charset="0"/>
                  <a:ea typeface="Cambria Math" panose="02040503050406030204" pitchFamily="18" charset="0"/>
                </a:endParaRPr>
              </a:p>
              <a:p>
                <a:pPr lvl="1">
                  <a:spcAft>
                    <a:spcPts val="600"/>
                  </a:spcAft>
                </a:pPr>
                <a14:m>
                  <m:oMath xmlns:m="http://schemas.openxmlformats.org/officeDocument/2006/math">
                    <m:sSub>
                      <m:sSubPr>
                        <m:ctrlPr>
                          <a:rPr lang="es-CL" sz="2400" i="1">
                            <a:latin typeface="Cambria Math" panose="02040503050406030204" pitchFamily="18" charset="0"/>
                            <a:ea typeface="Cambria Math" panose="02040503050406030204" pitchFamily="18" charset="0"/>
                          </a:rPr>
                        </m:ctrlPr>
                      </m:sSubPr>
                      <m:e>
                        <m:r>
                          <a:rPr lang="es-CL" sz="2400" i="1">
                            <a:latin typeface="Cambria Math" panose="02040503050406030204" pitchFamily="18" charset="0"/>
                            <a:ea typeface="Cambria Math" panose="02040503050406030204" pitchFamily="18" charset="0"/>
                          </a:rPr>
                          <m:t>𝐶𝑎𝑙𝑎𝑑𝑜</m:t>
                        </m:r>
                      </m:e>
                      <m:sub>
                        <m:r>
                          <a:rPr lang="es-CL" sz="2400" i="1">
                            <a:latin typeface="Cambria Math" panose="02040503050406030204" pitchFamily="18" charset="0"/>
                            <a:ea typeface="Cambria Math" panose="02040503050406030204" pitchFamily="18" charset="0"/>
                          </a:rPr>
                          <m:t>𝑛𝑢𝑒𝑣𝑜</m:t>
                        </m:r>
                      </m:sub>
                    </m:sSub>
                    <m:r>
                      <a:rPr lang="es-ES" sz="2400" i="1">
                        <a:latin typeface="Cambria Math" panose="02040503050406030204" pitchFamily="18" charset="0"/>
                        <a:ea typeface="Cambria Math" panose="02040503050406030204" pitchFamily="18" charset="0"/>
                      </a:rPr>
                      <m:t>=</m:t>
                    </m:r>
                    <m:r>
                      <a:rPr lang="es-CL" sz="2400" i="1">
                        <a:latin typeface="Cambria Math" panose="02040503050406030204" pitchFamily="18" charset="0"/>
                        <a:ea typeface="Cambria Math" panose="02040503050406030204" pitchFamily="18" charset="0"/>
                      </a:rPr>
                      <m:t>2,09</m:t>
                    </m:r>
                    <m:d>
                      <m:dPr>
                        <m:ctrlPr>
                          <a:rPr lang="es-CL" sz="2400" i="1">
                            <a:latin typeface="Cambria Math" panose="02040503050406030204" pitchFamily="18" charset="0"/>
                            <a:ea typeface="Cambria Math" panose="02040503050406030204" pitchFamily="18" charset="0"/>
                          </a:rPr>
                        </m:ctrlPr>
                      </m:dPr>
                      <m:e>
                        <m:r>
                          <a:rPr lang="es-CL" sz="2400" i="1">
                            <a:latin typeface="Cambria Math" panose="02040503050406030204" pitchFamily="18" charset="0"/>
                            <a:ea typeface="Cambria Math" panose="02040503050406030204" pitchFamily="18" charset="0"/>
                          </a:rPr>
                          <m:t>𝑚</m:t>
                        </m:r>
                      </m:e>
                    </m:d>
                  </m:oMath>
                </a14:m>
                <a:endParaRPr lang="es-ES" sz="2400" i="1" dirty="0">
                  <a:latin typeface="Cambria Math" panose="02040503050406030204" pitchFamily="18" charset="0"/>
                  <a:ea typeface="Cambria Math" panose="02040503050406030204" pitchFamily="18" charset="0"/>
                </a:endParaRPr>
              </a:p>
            </p:txBody>
          </p:sp>
        </mc:Choice>
        <mc:Fallback xmlns="">
          <p:sp>
            <p:nvSpPr>
              <p:cNvPr id="121859" name="Rectangle 3"/>
              <p:cNvSpPr>
                <a:spLocks noGrp="1" noRot="1" noChangeAspect="1" noMove="1" noResize="1" noEditPoints="1" noAdjustHandles="1" noChangeArrowheads="1" noChangeShapeType="1" noTextEdit="1"/>
              </p:cNvSpPr>
              <p:nvPr>
                <p:ph type="body" idx="1"/>
              </p:nvPr>
            </p:nvSpPr>
            <p:spPr>
              <a:blipFill>
                <a:blip r:embed="rId2"/>
                <a:stretch>
                  <a:fillRect/>
                </a:stretch>
              </a:blipFill>
            </p:spPr>
            <p:txBody>
              <a:bodyPr/>
              <a:lstStyle/>
              <a:p>
                <a:r>
                  <a:rPr lang="es-CL">
                    <a:noFill/>
                  </a:rPr>
                  <a:t> </a:t>
                </a:r>
              </a:p>
            </p:txBody>
          </p:sp>
        </mc:Fallback>
      </mc:AlternateContent>
      <p:sp>
        <p:nvSpPr>
          <p:cNvPr id="2" name="Marcador de fecha 1">
            <a:extLst>
              <a:ext uri="{FF2B5EF4-FFF2-40B4-BE49-F238E27FC236}">
                <a16:creationId xmlns:a16="http://schemas.microsoft.com/office/drawing/2014/main" id="{3A4F5089-33C1-E4C6-C5B5-D58DBEBA6F90}"/>
              </a:ext>
            </a:extLst>
          </p:cNvPr>
          <p:cNvSpPr>
            <a:spLocks noGrp="1"/>
          </p:cNvSpPr>
          <p:nvPr>
            <p:ph type="dt" sz="half" idx="10"/>
          </p:nvPr>
        </p:nvSpPr>
        <p:spPr/>
        <p:txBody>
          <a:bodyPr/>
          <a:lstStyle/>
          <a:p>
            <a:fld id="{88DFA0EB-CF88-4152-ADC8-8127B20B1C69}" type="datetime1">
              <a:rPr lang="es-CL" smtClean="0"/>
              <a:t>08-02-2026</a:t>
            </a:fld>
            <a:endParaRPr lang="en-US"/>
          </a:p>
        </p:txBody>
      </p:sp>
    </p:spTree>
  </p:cSld>
  <p:clrMapOvr>
    <a:masterClrMapping/>
  </p:clrMapOvr>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E78F59E-7DD1-1D99-9FE5-D9542C99C677}"/>
              </a:ext>
            </a:extLst>
          </p:cNvPr>
          <p:cNvSpPr>
            <a:spLocks noGrp="1"/>
          </p:cNvSpPr>
          <p:nvPr>
            <p:ph type="title"/>
          </p:nvPr>
        </p:nvSpPr>
        <p:spPr/>
        <p:txBody>
          <a:bodyPr/>
          <a:lstStyle/>
          <a:p>
            <a:r>
              <a:rPr lang="es-CL" dirty="0"/>
              <a:t>Ejercicio 2</a:t>
            </a:r>
          </a:p>
        </p:txBody>
      </p:sp>
      <mc:AlternateContent xmlns:mc="http://schemas.openxmlformats.org/markup-compatibility/2006" xmlns:a14="http://schemas.microsoft.com/office/drawing/2010/main">
        <mc:Choice Requires="a14">
          <p:sp>
            <p:nvSpPr>
              <p:cNvPr id="7" name="Marcador de contenido 6">
                <a:extLst>
                  <a:ext uri="{FF2B5EF4-FFF2-40B4-BE49-F238E27FC236}">
                    <a16:creationId xmlns:a16="http://schemas.microsoft.com/office/drawing/2014/main" id="{B82357A4-A72A-2051-752D-920CDE06A4E3}"/>
                  </a:ext>
                </a:extLst>
              </p:cNvPr>
              <p:cNvSpPr>
                <a:spLocks noGrp="1"/>
              </p:cNvSpPr>
              <p:nvPr>
                <p:ph sz="half" idx="1"/>
              </p:nvPr>
            </p:nvSpPr>
            <p:spPr/>
            <p:txBody>
              <a:bodyPr/>
              <a:lstStyle/>
              <a:p>
                <a:pPr>
                  <a:lnSpc>
                    <a:spcPct val="90000"/>
                  </a:lnSpc>
                </a:pPr>
                <a:r>
                  <a:rPr lang="es-ES" dirty="0"/>
                  <a:t>Un artefacto naval con forma de caja rectangular flota adrizado en agua dulce (</a:t>
                </a:r>
                <a14:m>
                  <m:oMath xmlns:m="http://schemas.openxmlformats.org/officeDocument/2006/math">
                    <m:sSub>
                      <m:sSubPr>
                        <m:ctrlPr>
                          <a:rPr lang="es-ES" i="1" smtClean="0">
                            <a:latin typeface="Cambria Math" panose="02040503050406030204" pitchFamily="18" charset="0"/>
                          </a:rPr>
                        </m:ctrlPr>
                      </m:sSubPr>
                      <m:e>
                        <m:r>
                          <a:rPr lang="es-ES" i="1" smtClean="0">
                            <a:latin typeface="Cambria Math" panose="02040503050406030204" pitchFamily="18" charset="0"/>
                            <a:ea typeface="Cambria Math" panose="02040503050406030204" pitchFamily="18" charset="0"/>
                          </a:rPr>
                          <m:t>𝜌</m:t>
                        </m:r>
                      </m:e>
                      <m:sub>
                        <m:r>
                          <a:rPr lang="es-CL" b="0" i="1" smtClean="0">
                            <a:latin typeface="Cambria Math" panose="02040503050406030204" pitchFamily="18" charset="0"/>
                          </a:rPr>
                          <m:t>𝐻</m:t>
                        </m:r>
                        <m:r>
                          <a:rPr lang="es-CL" b="0" i="1" smtClean="0">
                            <a:latin typeface="Cambria Math" panose="02040503050406030204" pitchFamily="18" charset="0"/>
                          </a:rPr>
                          <m:t>2</m:t>
                        </m:r>
                        <m:r>
                          <a:rPr lang="es-CL" b="0" i="1" smtClean="0">
                            <a:latin typeface="Cambria Math" panose="02040503050406030204" pitchFamily="18" charset="0"/>
                          </a:rPr>
                          <m:t>𝑂</m:t>
                        </m:r>
                        <m:r>
                          <a:rPr lang="es-CL" b="0" i="1" smtClean="0">
                            <a:latin typeface="Cambria Math" panose="02040503050406030204" pitchFamily="18" charset="0"/>
                          </a:rPr>
                          <m:t> (</m:t>
                        </m:r>
                        <m:r>
                          <a:rPr lang="es-CL" b="0" i="1" smtClean="0">
                            <a:latin typeface="Cambria Math" panose="02040503050406030204" pitchFamily="18" charset="0"/>
                          </a:rPr>
                          <m:t>𝑑</m:t>
                        </m:r>
                        <m:r>
                          <a:rPr lang="es-CL" b="0" i="1" smtClean="0">
                            <a:latin typeface="Cambria Math" panose="02040503050406030204" pitchFamily="18" charset="0"/>
                          </a:rPr>
                          <m:t>)</m:t>
                        </m:r>
                      </m:sub>
                    </m:sSub>
                    <m:r>
                      <a:rPr lang="es-ES" i="1" smtClean="0">
                        <a:latin typeface="Cambria Math" panose="02040503050406030204" pitchFamily="18" charset="0"/>
                        <a:ea typeface="Cambria Math" panose="02040503050406030204" pitchFamily="18" charset="0"/>
                      </a:rPr>
                      <m:t>=</m:t>
                    </m:r>
                    <m:r>
                      <a:rPr lang="es-CL" b="0" i="1" smtClean="0">
                        <a:latin typeface="Cambria Math" panose="02040503050406030204" pitchFamily="18" charset="0"/>
                        <a:ea typeface="Cambria Math" panose="02040503050406030204" pitchFamily="18" charset="0"/>
                      </a:rPr>
                      <m:t>1.000</m:t>
                    </m:r>
                    <m:d>
                      <m:dPr>
                        <m:ctrlPr>
                          <a:rPr lang="es-CL" b="0" i="1" smtClean="0">
                            <a:latin typeface="Cambria Math" panose="02040503050406030204" pitchFamily="18" charset="0"/>
                            <a:ea typeface="Cambria Math" panose="02040503050406030204" pitchFamily="18" charset="0"/>
                          </a:rPr>
                        </m:ctrlPr>
                      </m:dPr>
                      <m:e>
                        <m:f>
                          <m:fPr>
                            <m:type m:val="skw"/>
                            <m:ctrlPr>
                              <a:rPr lang="es-CL" i="1">
                                <a:latin typeface="Cambria Math" panose="02040503050406030204" pitchFamily="18" charset="0"/>
                                <a:ea typeface="Cambria Math" panose="02040503050406030204" pitchFamily="18" charset="0"/>
                              </a:rPr>
                            </m:ctrlPr>
                          </m:fPr>
                          <m:num>
                            <m:r>
                              <a:rPr lang="es-CL" i="1">
                                <a:latin typeface="Cambria Math" panose="02040503050406030204" pitchFamily="18" charset="0"/>
                                <a:ea typeface="Cambria Math" panose="02040503050406030204" pitchFamily="18" charset="0"/>
                              </a:rPr>
                              <m:t>𝑘𝑔</m:t>
                            </m:r>
                          </m:num>
                          <m:den>
                            <m:sSup>
                              <m:sSupPr>
                                <m:ctrlPr>
                                  <a:rPr lang="es-CL" i="1">
                                    <a:latin typeface="Cambria Math" panose="02040503050406030204" pitchFamily="18" charset="0"/>
                                    <a:ea typeface="Cambria Math" panose="02040503050406030204" pitchFamily="18" charset="0"/>
                                  </a:rPr>
                                </m:ctrlPr>
                              </m:sSupPr>
                              <m:e>
                                <m:r>
                                  <a:rPr lang="es-CL" i="1">
                                    <a:latin typeface="Cambria Math" panose="02040503050406030204" pitchFamily="18" charset="0"/>
                                    <a:ea typeface="Cambria Math" panose="02040503050406030204" pitchFamily="18" charset="0"/>
                                  </a:rPr>
                                  <m:t>𝑚</m:t>
                                </m:r>
                              </m:e>
                              <m:sup>
                                <m:r>
                                  <a:rPr lang="es-CL" i="1">
                                    <a:latin typeface="Cambria Math" panose="02040503050406030204" pitchFamily="18" charset="0"/>
                                    <a:ea typeface="Cambria Math" panose="02040503050406030204" pitchFamily="18" charset="0"/>
                                  </a:rPr>
                                  <m:t>3</m:t>
                                </m:r>
                              </m:sup>
                            </m:sSup>
                          </m:den>
                        </m:f>
                      </m:e>
                    </m:d>
                  </m:oMath>
                </a14:m>
                <a:r>
                  <a:rPr lang="es-ES" dirty="0"/>
                  <a:t>, con su centro de boyantez ubicado a 0,5 metros sobre la quilla. Encontrar la posición vertical del centro de boyantez cuando la unidad está flotando en agua salada</a:t>
                </a:r>
              </a:p>
              <a:p>
                <a:pPr lvl="1">
                  <a:lnSpc>
                    <a:spcPct val="90000"/>
                  </a:lnSpc>
                </a:pPr>
                <a:r>
                  <a:rPr lang="es-ES" dirty="0"/>
                  <a:t>Recordar que el centro de boyantez es el centro geométrico del volumen sumergido, que para este caso es KB = ½ calado</a:t>
                </a:r>
              </a:p>
            </p:txBody>
          </p:sp>
        </mc:Choice>
        <mc:Fallback xmlns="">
          <p:sp>
            <p:nvSpPr>
              <p:cNvPr id="7" name="Marcador de contenido 6">
                <a:extLst>
                  <a:ext uri="{FF2B5EF4-FFF2-40B4-BE49-F238E27FC236}">
                    <a16:creationId xmlns:a16="http://schemas.microsoft.com/office/drawing/2014/main" id="{B82357A4-A72A-2051-752D-920CDE06A4E3}"/>
                  </a:ext>
                </a:extLst>
              </p:cNvPr>
              <p:cNvSpPr>
                <a:spLocks noGrp="1" noRot="1" noChangeAspect="1" noMove="1" noResize="1" noEditPoints="1" noAdjustHandles="1" noChangeArrowheads="1" noChangeShapeType="1" noTextEdit="1"/>
              </p:cNvSpPr>
              <p:nvPr>
                <p:ph sz="half" idx="1"/>
              </p:nvPr>
            </p:nvSpPr>
            <p:spPr>
              <a:blipFill>
                <a:blip r:embed="rId2"/>
                <a:stretch>
                  <a:fillRect l="-1033" t="-3011"/>
                </a:stretch>
              </a:blipFill>
            </p:spPr>
            <p:txBody>
              <a:bodyPr/>
              <a:lstStyle/>
              <a:p>
                <a:r>
                  <a:rPr lang="es-CL">
                    <a:noFill/>
                  </a:rPr>
                  <a:t> </a:t>
                </a:r>
              </a:p>
            </p:txBody>
          </p:sp>
        </mc:Fallback>
      </mc:AlternateContent>
      <p:pic>
        <p:nvPicPr>
          <p:cNvPr id="9" name="Marcador de contenido 8">
            <a:extLst>
              <a:ext uri="{FF2B5EF4-FFF2-40B4-BE49-F238E27FC236}">
                <a16:creationId xmlns:a16="http://schemas.microsoft.com/office/drawing/2014/main" id="{8D0CA678-2684-0C76-F72F-2A7DC6DC0D90}"/>
              </a:ext>
            </a:extLst>
          </p:cNvPr>
          <p:cNvPicPr>
            <a:picLocks noGrp="1" noChangeAspect="1"/>
          </p:cNvPicPr>
          <p:nvPr>
            <p:ph sz="half" idx="2"/>
          </p:nvPr>
        </p:nvPicPr>
        <p:blipFill>
          <a:blip r:embed="rId3"/>
          <a:stretch>
            <a:fillRect/>
          </a:stretch>
        </p:blipFill>
        <p:spPr>
          <a:xfrm>
            <a:off x="6555731" y="2618090"/>
            <a:ext cx="3627434" cy="1585097"/>
          </a:xfrm>
          <a:prstGeom prst="rect">
            <a:avLst/>
          </a:prstGeom>
        </p:spPr>
      </p:pic>
      <p:sp>
        <p:nvSpPr>
          <p:cNvPr id="4" name="Marcador de fecha 3">
            <a:extLst>
              <a:ext uri="{FF2B5EF4-FFF2-40B4-BE49-F238E27FC236}">
                <a16:creationId xmlns:a16="http://schemas.microsoft.com/office/drawing/2014/main" id="{8113AA1E-2D7E-66BE-A725-94E5C13B056F}"/>
              </a:ext>
            </a:extLst>
          </p:cNvPr>
          <p:cNvSpPr>
            <a:spLocks noGrp="1"/>
          </p:cNvSpPr>
          <p:nvPr>
            <p:ph type="dt" sz="half" idx="10"/>
          </p:nvPr>
        </p:nvSpPr>
        <p:spPr/>
        <p:txBody>
          <a:bodyPr/>
          <a:lstStyle/>
          <a:p>
            <a:fld id="{99DE3549-F2F0-4BB2-A77F-875E9D89755C}" type="datetime1">
              <a:rPr lang="es-CL" smtClean="0"/>
              <a:t>08-02-2026</a:t>
            </a:fld>
            <a:endParaRPr lang="en-US"/>
          </a:p>
        </p:txBody>
      </p:sp>
      <p:sp>
        <p:nvSpPr>
          <p:cNvPr id="5" name="Marcador de pie de página 4">
            <a:extLst>
              <a:ext uri="{FF2B5EF4-FFF2-40B4-BE49-F238E27FC236}">
                <a16:creationId xmlns:a16="http://schemas.microsoft.com/office/drawing/2014/main" id="{BC421DE5-DDD5-50F8-0104-B65021B5D149}"/>
              </a:ext>
            </a:extLst>
          </p:cNvPr>
          <p:cNvSpPr>
            <a:spLocks noGrp="1"/>
          </p:cNvSpPr>
          <p:nvPr>
            <p:ph type="ftr" sz="quarter" idx="11"/>
          </p:nvPr>
        </p:nvSpPr>
        <p:spPr/>
        <p:txBody>
          <a:bodyPr/>
          <a:lstStyle/>
          <a:p>
            <a:r>
              <a:rPr lang="en-US"/>
              <a:t>Fundamentos de Estabildad UT 1</a:t>
            </a:r>
          </a:p>
        </p:txBody>
      </p:sp>
      <p:sp>
        <p:nvSpPr>
          <p:cNvPr id="6" name="Marcador de número de diapositiva 5">
            <a:extLst>
              <a:ext uri="{FF2B5EF4-FFF2-40B4-BE49-F238E27FC236}">
                <a16:creationId xmlns:a16="http://schemas.microsoft.com/office/drawing/2014/main" id="{9BE580AF-6948-795C-F69A-5F45D0C95F14}"/>
              </a:ext>
            </a:extLst>
          </p:cNvPr>
          <p:cNvSpPr>
            <a:spLocks noGrp="1"/>
          </p:cNvSpPr>
          <p:nvPr>
            <p:ph type="sldNum" sz="quarter" idx="12"/>
          </p:nvPr>
        </p:nvSpPr>
        <p:spPr/>
        <p:txBody>
          <a:bodyPr/>
          <a:lstStyle/>
          <a:p>
            <a:fld id="{87E7843D-FF13-4365-9478-9625B70A2705}" type="slidenum">
              <a:rPr lang="en-US" smtClean="0"/>
              <a:t>44</a:t>
            </a:fld>
            <a:endParaRPr lang="en-US"/>
          </a:p>
        </p:txBody>
      </p:sp>
    </p:spTree>
    <p:extLst>
      <p:ext uri="{BB962C8B-B14F-4D97-AF65-F5344CB8AC3E}">
        <p14:creationId xmlns:p14="http://schemas.microsoft.com/office/powerpoint/2010/main" val="157389174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Marcador de número de diapositiva"/>
          <p:cNvSpPr>
            <a:spLocks noGrp="1"/>
          </p:cNvSpPr>
          <p:nvPr>
            <p:ph type="sldNum" sz="quarter" idx="12"/>
          </p:nvPr>
        </p:nvSpPr>
        <p:spPr/>
        <p:txBody>
          <a:bodyPr/>
          <a:lstStyle/>
          <a:p>
            <a:fld id="{25BB6211-C27A-4BBC-BA70-058161131818}" type="slidenum">
              <a:rPr lang="es-ES"/>
              <a:pPr/>
              <a:t>45</a:t>
            </a:fld>
            <a:endParaRPr lang="es-ES"/>
          </a:p>
        </p:txBody>
      </p:sp>
      <p:sp>
        <p:nvSpPr>
          <p:cNvPr id="124930" name="Rectangle 2"/>
          <p:cNvSpPr>
            <a:spLocks noGrp="1" noChangeArrowheads="1"/>
          </p:cNvSpPr>
          <p:nvPr>
            <p:ph type="title"/>
          </p:nvPr>
        </p:nvSpPr>
        <p:spPr/>
        <p:txBody>
          <a:bodyPr/>
          <a:lstStyle/>
          <a:p>
            <a:r>
              <a:rPr lang="es-ES"/>
              <a:t>Solución 2</a:t>
            </a:r>
          </a:p>
        </p:txBody>
      </p:sp>
      <mc:AlternateContent xmlns:mc="http://schemas.openxmlformats.org/markup-compatibility/2006" xmlns:a14="http://schemas.microsoft.com/office/drawing/2010/main">
        <mc:Choice Requires="a14">
          <p:sp>
            <p:nvSpPr>
              <p:cNvPr id="124931" name="Rectangle 3"/>
              <p:cNvSpPr>
                <a:spLocks noGrp="1" noChangeArrowheads="1"/>
              </p:cNvSpPr>
              <p:nvPr>
                <p:ph type="body" idx="1"/>
              </p:nvPr>
            </p:nvSpPr>
            <p:spPr/>
            <p:txBody>
              <a:bodyPr>
                <a:normAutofit/>
              </a:bodyPr>
              <a:lstStyle/>
              <a:p>
                <a14:m>
                  <m:oMath xmlns:m="http://schemas.openxmlformats.org/officeDocument/2006/math">
                    <m:r>
                      <a:rPr lang="es-CL" sz="2400" i="1">
                        <a:latin typeface="Cambria Math" panose="02040503050406030204" pitchFamily="18" charset="0"/>
                      </a:rPr>
                      <m:t>𝐸𝑛</m:t>
                    </m:r>
                    <m:r>
                      <a:rPr lang="es-CL" sz="2400" i="1">
                        <a:latin typeface="Cambria Math" panose="02040503050406030204" pitchFamily="18" charset="0"/>
                      </a:rPr>
                      <m:t> </m:t>
                    </m:r>
                    <m:r>
                      <a:rPr lang="es-CL" sz="2400" i="1">
                        <a:latin typeface="Cambria Math" panose="02040503050406030204" pitchFamily="18" charset="0"/>
                      </a:rPr>
                      <m:t>𝑎𝑔𝑢𝑎</m:t>
                    </m:r>
                    <m:r>
                      <a:rPr lang="es-CL" sz="2400" i="1">
                        <a:latin typeface="Cambria Math" panose="02040503050406030204" pitchFamily="18" charset="0"/>
                      </a:rPr>
                      <m:t> </m:t>
                    </m:r>
                    <m:r>
                      <a:rPr lang="es-CL" sz="2400" i="1">
                        <a:latin typeface="Cambria Math" panose="02040503050406030204" pitchFamily="18" charset="0"/>
                      </a:rPr>
                      <m:t>𝑑𝑢𝑙𝑐𝑒</m:t>
                    </m:r>
                    <m:r>
                      <a:rPr lang="es-CL" sz="2400" i="1">
                        <a:latin typeface="Cambria Math" panose="02040503050406030204" pitchFamily="18" charset="0"/>
                      </a:rPr>
                      <m:t>;</m:t>
                    </m:r>
                    <m:r>
                      <a:rPr lang="es-CL" sz="2400" i="1">
                        <a:latin typeface="Cambria Math" panose="02040503050406030204" pitchFamily="18" charset="0"/>
                      </a:rPr>
                      <m:t>𝐾𝐵</m:t>
                    </m:r>
                    <m:r>
                      <a:rPr lang="es-CL" sz="2400" i="1">
                        <a:latin typeface="Cambria Math" panose="02040503050406030204" pitchFamily="18" charset="0"/>
                        <a:ea typeface="Cambria Math" panose="02040503050406030204" pitchFamily="18" charset="0"/>
                      </a:rPr>
                      <m:t>=0,5</m:t>
                    </m:r>
                    <m:d>
                      <m:dPr>
                        <m:ctrlPr>
                          <a:rPr lang="es-CL" sz="2400" i="1">
                            <a:latin typeface="Cambria Math" panose="02040503050406030204" pitchFamily="18" charset="0"/>
                            <a:ea typeface="Cambria Math" panose="02040503050406030204" pitchFamily="18" charset="0"/>
                          </a:rPr>
                        </m:ctrlPr>
                      </m:dPr>
                      <m:e>
                        <m:r>
                          <a:rPr lang="es-CL" sz="2400" i="1">
                            <a:latin typeface="Cambria Math" panose="02040503050406030204" pitchFamily="18" charset="0"/>
                            <a:ea typeface="Cambria Math" panose="02040503050406030204" pitchFamily="18" charset="0"/>
                          </a:rPr>
                          <m:t>𝑚</m:t>
                        </m:r>
                      </m:e>
                    </m:d>
                  </m:oMath>
                </a14:m>
                <a:endParaRPr lang="es-CL" sz="2400" dirty="0">
                  <a:ea typeface="Cambria Math" panose="02040503050406030204" pitchFamily="18" charset="0"/>
                </a:endParaRPr>
              </a:p>
              <a:p>
                <a14:m>
                  <m:oMath xmlns:m="http://schemas.openxmlformats.org/officeDocument/2006/math">
                    <m:r>
                      <a:rPr lang="es-CL" sz="2400" i="1">
                        <a:latin typeface="Cambria Math" panose="02040503050406030204" pitchFamily="18" charset="0"/>
                      </a:rPr>
                      <m:t>𝐸𝑛</m:t>
                    </m:r>
                    <m:r>
                      <a:rPr lang="es-CL" sz="2400" i="1">
                        <a:latin typeface="Cambria Math" panose="02040503050406030204" pitchFamily="18" charset="0"/>
                      </a:rPr>
                      <m:t> </m:t>
                    </m:r>
                    <m:r>
                      <a:rPr lang="es-CL" sz="2400" i="1">
                        <a:latin typeface="Cambria Math" panose="02040503050406030204" pitchFamily="18" charset="0"/>
                      </a:rPr>
                      <m:t>𝑎𝑔𝑢𝑎</m:t>
                    </m:r>
                    <m:r>
                      <a:rPr lang="es-CL" sz="2400" i="1">
                        <a:latin typeface="Cambria Math" panose="02040503050406030204" pitchFamily="18" charset="0"/>
                      </a:rPr>
                      <m:t> </m:t>
                    </m:r>
                    <m:r>
                      <a:rPr lang="es-CL" sz="2400" i="1">
                        <a:latin typeface="Cambria Math" panose="02040503050406030204" pitchFamily="18" charset="0"/>
                      </a:rPr>
                      <m:t>𝑠𝑎𝑙𝑎𝑑𝑎</m:t>
                    </m:r>
                    <m:r>
                      <a:rPr lang="es-CL" sz="2400" i="1">
                        <a:latin typeface="Cambria Math" panose="02040503050406030204" pitchFamily="18" charset="0"/>
                      </a:rPr>
                      <m:t>;</m:t>
                    </m:r>
                    <m:sSub>
                      <m:sSubPr>
                        <m:ctrlPr>
                          <a:rPr lang="es-CL" sz="2400" i="1">
                            <a:latin typeface="Cambria Math" panose="02040503050406030204" pitchFamily="18" charset="0"/>
                            <a:ea typeface="Cambria Math" panose="02040503050406030204" pitchFamily="18" charset="0"/>
                          </a:rPr>
                        </m:ctrlPr>
                      </m:sSubPr>
                      <m:e>
                        <m:r>
                          <a:rPr lang="es-CL" sz="2400" i="1">
                            <a:latin typeface="Cambria Math" panose="02040503050406030204" pitchFamily="18" charset="0"/>
                            <a:ea typeface="Cambria Math" panose="02040503050406030204" pitchFamily="18" charset="0"/>
                          </a:rPr>
                          <m:t>𝐶𝑎𝑙𝑎𝑑𝑜</m:t>
                        </m:r>
                      </m:e>
                      <m:sub>
                        <m:sSub>
                          <m:sSubPr>
                            <m:ctrlPr>
                              <a:rPr lang="es-CL" sz="2400" i="1">
                                <a:latin typeface="Cambria Math" panose="02040503050406030204" pitchFamily="18" charset="0"/>
                                <a:ea typeface="Cambria Math" panose="02040503050406030204" pitchFamily="18" charset="0"/>
                              </a:rPr>
                            </m:ctrlPr>
                          </m:sSubPr>
                          <m:e>
                            <m:r>
                              <a:rPr lang="es-CL" sz="2400" i="1">
                                <a:latin typeface="Cambria Math" panose="02040503050406030204" pitchFamily="18" charset="0"/>
                                <a:ea typeface="Cambria Math" panose="02040503050406030204" pitchFamily="18" charset="0"/>
                              </a:rPr>
                              <m:t>𝐻</m:t>
                            </m:r>
                            <m:r>
                              <a:rPr lang="es-CL" sz="2400" i="1">
                                <a:latin typeface="Cambria Math" panose="02040503050406030204" pitchFamily="18" charset="0"/>
                                <a:ea typeface="Cambria Math" panose="02040503050406030204" pitchFamily="18" charset="0"/>
                              </a:rPr>
                              <m:t>2</m:t>
                            </m:r>
                            <m:r>
                              <a:rPr lang="es-CL" sz="2400" i="1">
                                <a:latin typeface="Cambria Math" panose="02040503050406030204" pitchFamily="18" charset="0"/>
                                <a:ea typeface="Cambria Math" panose="02040503050406030204" pitchFamily="18" charset="0"/>
                              </a:rPr>
                              <m:t>𝑂</m:t>
                            </m:r>
                          </m:e>
                          <m:sub>
                            <m:r>
                              <a:rPr lang="es-CL" sz="2400" i="1">
                                <a:latin typeface="Cambria Math" panose="02040503050406030204" pitchFamily="18" charset="0"/>
                                <a:ea typeface="Cambria Math" panose="02040503050406030204" pitchFamily="18" charset="0"/>
                              </a:rPr>
                              <m:t>𝑠</m:t>
                            </m:r>
                          </m:sub>
                        </m:sSub>
                      </m:sub>
                    </m:sSub>
                    <m:r>
                      <a:rPr lang="es-ES" sz="2400" i="1">
                        <a:latin typeface="Cambria Math" panose="02040503050406030204" pitchFamily="18" charset="0"/>
                        <a:ea typeface="Cambria Math" panose="02040503050406030204" pitchFamily="18" charset="0"/>
                      </a:rPr>
                      <m:t>=</m:t>
                    </m:r>
                    <m:sSub>
                      <m:sSubPr>
                        <m:ctrlPr>
                          <a:rPr lang="es-CL" sz="2400" i="1">
                            <a:latin typeface="Cambria Math" panose="02040503050406030204" pitchFamily="18" charset="0"/>
                            <a:ea typeface="Cambria Math" panose="02040503050406030204" pitchFamily="18" charset="0"/>
                          </a:rPr>
                        </m:ctrlPr>
                      </m:sSubPr>
                      <m:e>
                        <m:r>
                          <a:rPr lang="es-CL" sz="2400" i="1">
                            <a:latin typeface="Cambria Math" panose="02040503050406030204" pitchFamily="18" charset="0"/>
                            <a:ea typeface="Cambria Math" panose="02040503050406030204" pitchFamily="18" charset="0"/>
                          </a:rPr>
                          <m:t>𝐶𝑎𝑙𝑎𝑑𝑜</m:t>
                        </m:r>
                      </m:e>
                      <m:sub>
                        <m:sSub>
                          <m:sSubPr>
                            <m:ctrlPr>
                              <a:rPr lang="es-CL" sz="2400" i="1">
                                <a:latin typeface="Cambria Math" panose="02040503050406030204" pitchFamily="18" charset="0"/>
                                <a:ea typeface="Cambria Math" panose="02040503050406030204" pitchFamily="18" charset="0"/>
                              </a:rPr>
                            </m:ctrlPr>
                          </m:sSubPr>
                          <m:e>
                            <m:r>
                              <a:rPr lang="es-CL" sz="2400" i="1">
                                <a:latin typeface="Cambria Math" panose="02040503050406030204" pitchFamily="18" charset="0"/>
                                <a:ea typeface="Cambria Math" panose="02040503050406030204" pitchFamily="18" charset="0"/>
                              </a:rPr>
                              <m:t>𝐻</m:t>
                            </m:r>
                            <m:r>
                              <a:rPr lang="es-CL" sz="2400" i="1">
                                <a:latin typeface="Cambria Math" panose="02040503050406030204" pitchFamily="18" charset="0"/>
                                <a:ea typeface="Cambria Math" panose="02040503050406030204" pitchFamily="18" charset="0"/>
                              </a:rPr>
                              <m:t>2</m:t>
                            </m:r>
                            <m:r>
                              <a:rPr lang="es-CL" sz="2400" i="1">
                                <a:latin typeface="Cambria Math" panose="02040503050406030204" pitchFamily="18" charset="0"/>
                                <a:ea typeface="Cambria Math" panose="02040503050406030204" pitchFamily="18" charset="0"/>
                              </a:rPr>
                              <m:t>𝑂</m:t>
                            </m:r>
                          </m:e>
                          <m:sub>
                            <m:r>
                              <a:rPr lang="es-CL" sz="2400" i="1">
                                <a:latin typeface="Cambria Math" panose="02040503050406030204" pitchFamily="18" charset="0"/>
                                <a:ea typeface="Cambria Math" panose="02040503050406030204" pitchFamily="18" charset="0"/>
                              </a:rPr>
                              <m:t>𝑑</m:t>
                            </m:r>
                          </m:sub>
                        </m:sSub>
                        <m:r>
                          <a:rPr lang="es-CL" sz="2400" i="1">
                            <a:latin typeface="Cambria Math" panose="02040503050406030204" pitchFamily="18" charset="0"/>
                            <a:ea typeface="Cambria Math" panose="02040503050406030204" pitchFamily="18" charset="0"/>
                          </a:rPr>
                          <m:t> </m:t>
                        </m:r>
                      </m:sub>
                    </m:sSub>
                    <m:r>
                      <a:rPr lang="es-CL" sz="2400" i="1">
                        <a:latin typeface="Cambria Math" panose="02040503050406030204" pitchFamily="18" charset="0"/>
                        <a:ea typeface="Cambria Math" panose="02040503050406030204" pitchFamily="18" charset="0"/>
                      </a:rPr>
                      <m:t>×</m:t>
                    </m:r>
                    <m:f>
                      <m:fPr>
                        <m:ctrlPr>
                          <a:rPr lang="es-ES" sz="2400" i="1">
                            <a:latin typeface="Cambria Math" panose="02040503050406030204" pitchFamily="18" charset="0"/>
                            <a:ea typeface="Cambria Math" panose="02040503050406030204" pitchFamily="18" charset="0"/>
                          </a:rPr>
                        </m:ctrlPr>
                      </m:fPr>
                      <m:num>
                        <m:r>
                          <a:rPr lang="es-CL" sz="2400" i="1" dirty="0">
                            <a:latin typeface="Cambria Math" panose="02040503050406030204" pitchFamily="18" charset="0"/>
                            <a:ea typeface="Cambria Math" panose="02040503050406030204" pitchFamily="18" charset="0"/>
                          </a:rPr>
                          <m:t>1.000</m:t>
                        </m:r>
                        <m:d>
                          <m:dPr>
                            <m:ctrlPr>
                              <a:rPr lang="es-CL" sz="2400" i="1" dirty="0">
                                <a:latin typeface="Cambria Math" panose="02040503050406030204" pitchFamily="18" charset="0"/>
                                <a:ea typeface="Cambria Math" panose="02040503050406030204" pitchFamily="18" charset="0"/>
                              </a:rPr>
                            </m:ctrlPr>
                          </m:dPr>
                          <m:e>
                            <m:f>
                              <m:fPr>
                                <m:ctrlPr>
                                  <a:rPr lang="es-CL" sz="2400" i="1" dirty="0">
                                    <a:latin typeface="Cambria Math" panose="02040503050406030204" pitchFamily="18" charset="0"/>
                                    <a:ea typeface="Cambria Math" panose="02040503050406030204" pitchFamily="18" charset="0"/>
                                  </a:rPr>
                                </m:ctrlPr>
                              </m:fPr>
                              <m:num>
                                <m:r>
                                  <a:rPr lang="es-CL" sz="2400" i="1" dirty="0">
                                    <a:latin typeface="Cambria Math" panose="02040503050406030204" pitchFamily="18" charset="0"/>
                                    <a:ea typeface="Cambria Math" panose="02040503050406030204" pitchFamily="18" charset="0"/>
                                  </a:rPr>
                                  <m:t>𝑘𝑔</m:t>
                                </m:r>
                              </m:num>
                              <m:den>
                                <m:sSup>
                                  <m:sSupPr>
                                    <m:ctrlPr>
                                      <a:rPr lang="es-CL" sz="2400" i="1" dirty="0">
                                        <a:latin typeface="Cambria Math" panose="02040503050406030204" pitchFamily="18" charset="0"/>
                                        <a:ea typeface="Cambria Math" panose="02040503050406030204" pitchFamily="18" charset="0"/>
                                      </a:rPr>
                                    </m:ctrlPr>
                                  </m:sSupPr>
                                  <m:e>
                                    <m:r>
                                      <a:rPr lang="es-CL" sz="2400" i="1" dirty="0">
                                        <a:latin typeface="Cambria Math" panose="02040503050406030204" pitchFamily="18" charset="0"/>
                                        <a:ea typeface="Cambria Math" panose="02040503050406030204" pitchFamily="18" charset="0"/>
                                      </a:rPr>
                                      <m:t>𝑚</m:t>
                                    </m:r>
                                  </m:e>
                                  <m:sup>
                                    <m:r>
                                      <a:rPr lang="es-CL" sz="2400" i="1" dirty="0">
                                        <a:latin typeface="Cambria Math" panose="02040503050406030204" pitchFamily="18" charset="0"/>
                                        <a:ea typeface="Cambria Math" panose="02040503050406030204" pitchFamily="18" charset="0"/>
                                      </a:rPr>
                                      <m:t>3</m:t>
                                    </m:r>
                                  </m:sup>
                                </m:sSup>
                              </m:den>
                            </m:f>
                          </m:e>
                        </m:d>
                      </m:num>
                      <m:den>
                        <m:r>
                          <a:rPr lang="es-CL" sz="2400" i="1" dirty="0">
                            <a:latin typeface="Cambria Math" panose="02040503050406030204" pitchFamily="18" charset="0"/>
                            <a:ea typeface="Cambria Math" panose="02040503050406030204" pitchFamily="18" charset="0"/>
                          </a:rPr>
                          <m:t>1.025</m:t>
                        </m:r>
                        <m:d>
                          <m:dPr>
                            <m:ctrlPr>
                              <a:rPr lang="es-CL" sz="2400" i="1" dirty="0">
                                <a:latin typeface="Cambria Math" panose="02040503050406030204" pitchFamily="18" charset="0"/>
                                <a:ea typeface="Cambria Math" panose="02040503050406030204" pitchFamily="18" charset="0"/>
                              </a:rPr>
                            </m:ctrlPr>
                          </m:dPr>
                          <m:e>
                            <m:f>
                              <m:fPr>
                                <m:ctrlPr>
                                  <a:rPr lang="es-CL" sz="2400" i="1" dirty="0">
                                    <a:latin typeface="Cambria Math" panose="02040503050406030204" pitchFamily="18" charset="0"/>
                                    <a:ea typeface="Cambria Math" panose="02040503050406030204" pitchFamily="18" charset="0"/>
                                  </a:rPr>
                                </m:ctrlPr>
                              </m:fPr>
                              <m:num>
                                <m:r>
                                  <a:rPr lang="es-CL" sz="2400" i="1" dirty="0">
                                    <a:latin typeface="Cambria Math" panose="02040503050406030204" pitchFamily="18" charset="0"/>
                                    <a:ea typeface="Cambria Math" panose="02040503050406030204" pitchFamily="18" charset="0"/>
                                  </a:rPr>
                                  <m:t>𝑘𝑔</m:t>
                                </m:r>
                              </m:num>
                              <m:den>
                                <m:sSup>
                                  <m:sSupPr>
                                    <m:ctrlPr>
                                      <a:rPr lang="es-CL" sz="2400" i="1" dirty="0">
                                        <a:latin typeface="Cambria Math" panose="02040503050406030204" pitchFamily="18" charset="0"/>
                                        <a:ea typeface="Cambria Math" panose="02040503050406030204" pitchFamily="18" charset="0"/>
                                      </a:rPr>
                                    </m:ctrlPr>
                                  </m:sSupPr>
                                  <m:e>
                                    <m:r>
                                      <a:rPr lang="es-CL" sz="2400" i="1" dirty="0">
                                        <a:latin typeface="Cambria Math" panose="02040503050406030204" pitchFamily="18" charset="0"/>
                                        <a:ea typeface="Cambria Math" panose="02040503050406030204" pitchFamily="18" charset="0"/>
                                      </a:rPr>
                                      <m:t>𝑚</m:t>
                                    </m:r>
                                  </m:e>
                                  <m:sup>
                                    <m:r>
                                      <a:rPr lang="es-CL" sz="2400" i="1" dirty="0">
                                        <a:latin typeface="Cambria Math" panose="02040503050406030204" pitchFamily="18" charset="0"/>
                                        <a:ea typeface="Cambria Math" panose="02040503050406030204" pitchFamily="18" charset="0"/>
                                      </a:rPr>
                                      <m:t>3</m:t>
                                    </m:r>
                                  </m:sup>
                                </m:sSup>
                              </m:den>
                            </m:f>
                          </m:e>
                        </m:d>
                      </m:den>
                    </m:f>
                  </m:oMath>
                </a14:m>
                <a:endParaRPr lang="es-CL" sz="2400" i="1" dirty="0">
                  <a:latin typeface="Cambria Math" panose="02040503050406030204" pitchFamily="18" charset="0"/>
                  <a:ea typeface="Cambria Math" panose="02040503050406030204" pitchFamily="18" charset="0"/>
                </a:endParaRPr>
              </a:p>
              <a:p>
                <a14:m>
                  <m:oMath xmlns:m="http://schemas.openxmlformats.org/officeDocument/2006/math">
                    <m:sSub>
                      <m:sSubPr>
                        <m:ctrlPr>
                          <a:rPr lang="es-CL" sz="2400" i="1">
                            <a:latin typeface="Cambria Math" panose="02040503050406030204" pitchFamily="18" charset="0"/>
                            <a:ea typeface="Cambria Math" panose="02040503050406030204" pitchFamily="18" charset="0"/>
                          </a:rPr>
                        </m:ctrlPr>
                      </m:sSubPr>
                      <m:e>
                        <m:r>
                          <a:rPr lang="es-CL" sz="2400" i="1">
                            <a:latin typeface="Cambria Math" panose="02040503050406030204" pitchFamily="18" charset="0"/>
                            <a:ea typeface="Cambria Math" panose="02040503050406030204" pitchFamily="18" charset="0"/>
                          </a:rPr>
                          <m:t>𝐶𝑎𝑙𝑎𝑑𝑜</m:t>
                        </m:r>
                      </m:e>
                      <m:sub>
                        <m:sSub>
                          <m:sSubPr>
                            <m:ctrlPr>
                              <a:rPr lang="es-CL" sz="2400" i="1">
                                <a:latin typeface="Cambria Math" panose="02040503050406030204" pitchFamily="18" charset="0"/>
                                <a:ea typeface="Cambria Math" panose="02040503050406030204" pitchFamily="18" charset="0"/>
                              </a:rPr>
                            </m:ctrlPr>
                          </m:sSubPr>
                          <m:e>
                            <m:r>
                              <a:rPr lang="es-CL" sz="2400" i="1">
                                <a:latin typeface="Cambria Math" panose="02040503050406030204" pitchFamily="18" charset="0"/>
                                <a:ea typeface="Cambria Math" panose="02040503050406030204" pitchFamily="18" charset="0"/>
                              </a:rPr>
                              <m:t>𝐻</m:t>
                            </m:r>
                            <m:r>
                              <a:rPr lang="es-CL" sz="2400" i="1">
                                <a:latin typeface="Cambria Math" panose="02040503050406030204" pitchFamily="18" charset="0"/>
                                <a:ea typeface="Cambria Math" panose="02040503050406030204" pitchFamily="18" charset="0"/>
                              </a:rPr>
                              <m:t>2</m:t>
                            </m:r>
                            <m:r>
                              <a:rPr lang="es-CL" sz="2400" i="1">
                                <a:latin typeface="Cambria Math" panose="02040503050406030204" pitchFamily="18" charset="0"/>
                                <a:ea typeface="Cambria Math" panose="02040503050406030204" pitchFamily="18" charset="0"/>
                              </a:rPr>
                              <m:t>𝑂</m:t>
                            </m:r>
                          </m:e>
                          <m:sub>
                            <m:r>
                              <a:rPr lang="es-CL" sz="2400" i="1">
                                <a:latin typeface="Cambria Math" panose="02040503050406030204" pitchFamily="18" charset="0"/>
                                <a:ea typeface="Cambria Math" panose="02040503050406030204" pitchFamily="18" charset="0"/>
                              </a:rPr>
                              <m:t>𝑠</m:t>
                            </m:r>
                          </m:sub>
                        </m:sSub>
                      </m:sub>
                    </m:sSub>
                    <m:r>
                      <a:rPr lang="es-ES" sz="2400" i="1">
                        <a:latin typeface="Cambria Math" panose="02040503050406030204" pitchFamily="18" charset="0"/>
                        <a:ea typeface="Cambria Math" panose="02040503050406030204" pitchFamily="18" charset="0"/>
                      </a:rPr>
                      <m:t>=</m:t>
                    </m:r>
                    <m:r>
                      <a:rPr lang="es-CL" sz="2400" i="1">
                        <a:latin typeface="Cambria Math" panose="02040503050406030204" pitchFamily="18" charset="0"/>
                        <a:ea typeface="Cambria Math" panose="02040503050406030204" pitchFamily="18" charset="0"/>
                      </a:rPr>
                      <m:t>1</m:t>
                    </m:r>
                    <m:d>
                      <m:dPr>
                        <m:ctrlPr>
                          <a:rPr lang="es-CL" sz="2400" i="1">
                            <a:latin typeface="Cambria Math" panose="02040503050406030204" pitchFamily="18" charset="0"/>
                            <a:ea typeface="Cambria Math" panose="02040503050406030204" pitchFamily="18" charset="0"/>
                          </a:rPr>
                        </m:ctrlPr>
                      </m:dPr>
                      <m:e>
                        <m:r>
                          <a:rPr lang="es-CL" sz="2400" i="1">
                            <a:latin typeface="Cambria Math" panose="02040503050406030204" pitchFamily="18" charset="0"/>
                            <a:ea typeface="Cambria Math" panose="02040503050406030204" pitchFamily="18" charset="0"/>
                          </a:rPr>
                          <m:t>𝑚</m:t>
                        </m:r>
                      </m:e>
                    </m:d>
                    <m:r>
                      <a:rPr lang="es-CL" sz="2400" i="1">
                        <a:latin typeface="Cambria Math" panose="02040503050406030204" pitchFamily="18" charset="0"/>
                        <a:ea typeface="Cambria Math" panose="02040503050406030204" pitchFamily="18" charset="0"/>
                      </a:rPr>
                      <m:t>×</m:t>
                    </m:r>
                    <m:f>
                      <m:fPr>
                        <m:ctrlPr>
                          <a:rPr lang="es-ES" sz="2400" i="1">
                            <a:latin typeface="Cambria Math" panose="02040503050406030204" pitchFamily="18" charset="0"/>
                            <a:ea typeface="Cambria Math" panose="02040503050406030204" pitchFamily="18" charset="0"/>
                          </a:rPr>
                        </m:ctrlPr>
                      </m:fPr>
                      <m:num>
                        <m:r>
                          <a:rPr lang="es-CL" sz="2400" i="1" dirty="0">
                            <a:latin typeface="Cambria Math" panose="02040503050406030204" pitchFamily="18" charset="0"/>
                            <a:ea typeface="Cambria Math" panose="02040503050406030204" pitchFamily="18" charset="0"/>
                          </a:rPr>
                          <m:t>1.000</m:t>
                        </m:r>
                        <m:d>
                          <m:dPr>
                            <m:ctrlPr>
                              <a:rPr lang="es-CL" sz="2400" i="1" dirty="0">
                                <a:latin typeface="Cambria Math" panose="02040503050406030204" pitchFamily="18" charset="0"/>
                                <a:ea typeface="Cambria Math" panose="02040503050406030204" pitchFamily="18" charset="0"/>
                              </a:rPr>
                            </m:ctrlPr>
                          </m:dPr>
                          <m:e>
                            <m:f>
                              <m:fPr>
                                <m:ctrlPr>
                                  <a:rPr lang="es-CL" sz="2400" i="1" dirty="0">
                                    <a:latin typeface="Cambria Math" panose="02040503050406030204" pitchFamily="18" charset="0"/>
                                    <a:ea typeface="Cambria Math" panose="02040503050406030204" pitchFamily="18" charset="0"/>
                                  </a:rPr>
                                </m:ctrlPr>
                              </m:fPr>
                              <m:num>
                                <m:r>
                                  <a:rPr lang="es-CL" sz="2400" i="1" dirty="0">
                                    <a:latin typeface="Cambria Math" panose="02040503050406030204" pitchFamily="18" charset="0"/>
                                    <a:ea typeface="Cambria Math" panose="02040503050406030204" pitchFamily="18" charset="0"/>
                                  </a:rPr>
                                  <m:t>𝑘𝑔</m:t>
                                </m:r>
                              </m:num>
                              <m:den>
                                <m:sSup>
                                  <m:sSupPr>
                                    <m:ctrlPr>
                                      <a:rPr lang="es-CL" sz="2400" i="1" dirty="0">
                                        <a:latin typeface="Cambria Math" panose="02040503050406030204" pitchFamily="18" charset="0"/>
                                        <a:ea typeface="Cambria Math" panose="02040503050406030204" pitchFamily="18" charset="0"/>
                                      </a:rPr>
                                    </m:ctrlPr>
                                  </m:sSupPr>
                                  <m:e>
                                    <m:r>
                                      <a:rPr lang="es-CL" sz="2400" i="1" dirty="0">
                                        <a:latin typeface="Cambria Math" panose="02040503050406030204" pitchFamily="18" charset="0"/>
                                        <a:ea typeface="Cambria Math" panose="02040503050406030204" pitchFamily="18" charset="0"/>
                                      </a:rPr>
                                      <m:t>𝑚</m:t>
                                    </m:r>
                                  </m:e>
                                  <m:sup>
                                    <m:r>
                                      <a:rPr lang="es-CL" sz="2400" i="1" dirty="0">
                                        <a:latin typeface="Cambria Math" panose="02040503050406030204" pitchFamily="18" charset="0"/>
                                        <a:ea typeface="Cambria Math" panose="02040503050406030204" pitchFamily="18" charset="0"/>
                                      </a:rPr>
                                      <m:t>3</m:t>
                                    </m:r>
                                  </m:sup>
                                </m:sSup>
                              </m:den>
                            </m:f>
                          </m:e>
                        </m:d>
                      </m:num>
                      <m:den>
                        <m:r>
                          <a:rPr lang="es-CL" sz="2400" i="1" dirty="0">
                            <a:latin typeface="Cambria Math" panose="02040503050406030204" pitchFamily="18" charset="0"/>
                            <a:ea typeface="Cambria Math" panose="02040503050406030204" pitchFamily="18" charset="0"/>
                          </a:rPr>
                          <m:t>1.025</m:t>
                        </m:r>
                        <m:d>
                          <m:dPr>
                            <m:ctrlPr>
                              <a:rPr lang="es-CL" sz="2400" i="1" dirty="0">
                                <a:latin typeface="Cambria Math" panose="02040503050406030204" pitchFamily="18" charset="0"/>
                                <a:ea typeface="Cambria Math" panose="02040503050406030204" pitchFamily="18" charset="0"/>
                              </a:rPr>
                            </m:ctrlPr>
                          </m:dPr>
                          <m:e>
                            <m:f>
                              <m:fPr>
                                <m:ctrlPr>
                                  <a:rPr lang="es-CL" sz="2400" i="1" dirty="0">
                                    <a:latin typeface="Cambria Math" panose="02040503050406030204" pitchFamily="18" charset="0"/>
                                    <a:ea typeface="Cambria Math" panose="02040503050406030204" pitchFamily="18" charset="0"/>
                                  </a:rPr>
                                </m:ctrlPr>
                              </m:fPr>
                              <m:num>
                                <m:r>
                                  <a:rPr lang="es-CL" sz="2400" i="1" dirty="0">
                                    <a:latin typeface="Cambria Math" panose="02040503050406030204" pitchFamily="18" charset="0"/>
                                    <a:ea typeface="Cambria Math" panose="02040503050406030204" pitchFamily="18" charset="0"/>
                                  </a:rPr>
                                  <m:t>𝑘𝑔</m:t>
                                </m:r>
                              </m:num>
                              <m:den>
                                <m:sSup>
                                  <m:sSupPr>
                                    <m:ctrlPr>
                                      <a:rPr lang="es-CL" sz="2400" i="1" dirty="0">
                                        <a:latin typeface="Cambria Math" panose="02040503050406030204" pitchFamily="18" charset="0"/>
                                        <a:ea typeface="Cambria Math" panose="02040503050406030204" pitchFamily="18" charset="0"/>
                                      </a:rPr>
                                    </m:ctrlPr>
                                  </m:sSupPr>
                                  <m:e>
                                    <m:r>
                                      <a:rPr lang="es-CL" sz="2400" i="1" dirty="0">
                                        <a:latin typeface="Cambria Math" panose="02040503050406030204" pitchFamily="18" charset="0"/>
                                        <a:ea typeface="Cambria Math" panose="02040503050406030204" pitchFamily="18" charset="0"/>
                                      </a:rPr>
                                      <m:t>𝑚</m:t>
                                    </m:r>
                                  </m:e>
                                  <m:sup>
                                    <m:r>
                                      <a:rPr lang="es-CL" sz="2400" i="1" dirty="0">
                                        <a:latin typeface="Cambria Math" panose="02040503050406030204" pitchFamily="18" charset="0"/>
                                        <a:ea typeface="Cambria Math" panose="02040503050406030204" pitchFamily="18" charset="0"/>
                                      </a:rPr>
                                      <m:t>3</m:t>
                                    </m:r>
                                  </m:sup>
                                </m:sSup>
                              </m:den>
                            </m:f>
                          </m:e>
                        </m:d>
                      </m:den>
                    </m:f>
                    <m:r>
                      <a:rPr lang="es-CL" sz="2400" i="1" dirty="0">
                        <a:latin typeface="Cambria Math" panose="02040503050406030204" pitchFamily="18" charset="0"/>
                        <a:ea typeface="Cambria Math" panose="02040503050406030204" pitchFamily="18" charset="0"/>
                      </a:rPr>
                      <m:t>=0,977</m:t>
                    </m:r>
                    <m:d>
                      <m:dPr>
                        <m:ctrlPr>
                          <a:rPr lang="es-CL" sz="2400" i="1" dirty="0">
                            <a:latin typeface="Cambria Math" panose="02040503050406030204" pitchFamily="18" charset="0"/>
                            <a:ea typeface="Cambria Math" panose="02040503050406030204" pitchFamily="18" charset="0"/>
                          </a:rPr>
                        </m:ctrlPr>
                      </m:dPr>
                      <m:e>
                        <m:r>
                          <a:rPr lang="es-CL" sz="2400" i="1" dirty="0">
                            <a:latin typeface="Cambria Math" panose="02040503050406030204" pitchFamily="18" charset="0"/>
                            <a:ea typeface="Cambria Math" panose="02040503050406030204" pitchFamily="18" charset="0"/>
                          </a:rPr>
                          <m:t>𝑚</m:t>
                        </m:r>
                      </m:e>
                    </m:d>
                  </m:oMath>
                </a14:m>
                <a:endParaRPr lang="es-CL" sz="2400" i="1" dirty="0">
                  <a:latin typeface="Cambria Math" panose="02040503050406030204" pitchFamily="18" charset="0"/>
                  <a:ea typeface="Cambria Math" panose="02040503050406030204" pitchFamily="18" charset="0"/>
                </a:endParaRPr>
              </a:p>
              <a:p>
                <a14:m>
                  <m:oMath xmlns:m="http://schemas.openxmlformats.org/officeDocument/2006/math">
                    <m:sSub>
                      <m:sSubPr>
                        <m:ctrlPr>
                          <a:rPr lang="es-CL" sz="2400" i="1">
                            <a:latin typeface="Cambria Math" panose="02040503050406030204" pitchFamily="18" charset="0"/>
                          </a:rPr>
                        </m:ctrlPr>
                      </m:sSubPr>
                      <m:e>
                        <m:r>
                          <a:rPr lang="es-CL" sz="2400" i="1">
                            <a:latin typeface="Cambria Math" panose="02040503050406030204" pitchFamily="18" charset="0"/>
                          </a:rPr>
                          <m:t>𝐾𝐵</m:t>
                        </m:r>
                      </m:e>
                      <m:sub>
                        <m:sSub>
                          <m:sSubPr>
                            <m:ctrlPr>
                              <a:rPr lang="es-CL" sz="2400" i="1">
                                <a:latin typeface="Cambria Math" panose="02040503050406030204" pitchFamily="18" charset="0"/>
                                <a:ea typeface="Cambria Math" panose="02040503050406030204" pitchFamily="18" charset="0"/>
                              </a:rPr>
                            </m:ctrlPr>
                          </m:sSubPr>
                          <m:e>
                            <m:r>
                              <a:rPr lang="es-CL" sz="2400" i="1">
                                <a:latin typeface="Cambria Math" panose="02040503050406030204" pitchFamily="18" charset="0"/>
                                <a:ea typeface="Cambria Math" panose="02040503050406030204" pitchFamily="18" charset="0"/>
                              </a:rPr>
                              <m:t>𝐻</m:t>
                            </m:r>
                            <m:r>
                              <a:rPr lang="es-CL" sz="2400" i="1">
                                <a:latin typeface="Cambria Math" panose="02040503050406030204" pitchFamily="18" charset="0"/>
                                <a:ea typeface="Cambria Math" panose="02040503050406030204" pitchFamily="18" charset="0"/>
                              </a:rPr>
                              <m:t>2</m:t>
                            </m:r>
                            <m:r>
                              <a:rPr lang="es-CL" sz="2400" i="1">
                                <a:latin typeface="Cambria Math" panose="02040503050406030204" pitchFamily="18" charset="0"/>
                                <a:ea typeface="Cambria Math" panose="02040503050406030204" pitchFamily="18" charset="0"/>
                              </a:rPr>
                              <m:t>𝑂</m:t>
                            </m:r>
                          </m:e>
                          <m:sub>
                            <m:r>
                              <a:rPr lang="es-CL" sz="2400" i="1">
                                <a:latin typeface="Cambria Math" panose="02040503050406030204" pitchFamily="18" charset="0"/>
                                <a:ea typeface="Cambria Math" panose="02040503050406030204" pitchFamily="18" charset="0"/>
                              </a:rPr>
                              <m:t>𝑠</m:t>
                            </m:r>
                          </m:sub>
                        </m:sSub>
                      </m:sub>
                    </m:sSub>
                    <m:r>
                      <a:rPr lang="es-CL" sz="2400" i="1">
                        <a:latin typeface="Cambria Math" panose="02040503050406030204" pitchFamily="18" charset="0"/>
                        <a:ea typeface="Cambria Math" panose="02040503050406030204" pitchFamily="18" charset="0"/>
                      </a:rPr>
                      <m:t>=</m:t>
                    </m:r>
                    <m:f>
                      <m:fPr>
                        <m:ctrlPr>
                          <a:rPr lang="es-CL" sz="2400" i="1">
                            <a:latin typeface="Cambria Math" panose="02040503050406030204" pitchFamily="18" charset="0"/>
                            <a:ea typeface="Cambria Math" panose="02040503050406030204" pitchFamily="18" charset="0"/>
                          </a:rPr>
                        </m:ctrlPr>
                      </m:fPr>
                      <m:num>
                        <m:r>
                          <a:rPr lang="es-CL" sz="2400" i="1" dirty="0">
                            <a:latin typeface="Cambria Math" panose="02040503050406030204" pitchFamily="18" charset="0"/>
                            <a:ea typeface="Cambria Math" panose="02040503050406030204" pitchFamily="18" charset="0"/>
                          </a:rPr>
                          <m:t>0,977</m:t>
                        </m:r>
                        <m:d>
                          <m:dPr>
                            <m:ctrlPr>
                              <a:rPr lang="es-CL" sz="2400" i="1" dirty="0">
                                <a:latin typeface="Cambria Math" panose="02040503050406030204" pitchFamily="18" charset="0"/>
                                <a:ea typeface="Cambria Math" panose="02040503050406030204" pitchFamily="18" charset="0"/>
                              </a:rPr>
                            </m:ctrlPr>
                          </m:dPr>
                          <m:e>
                            <m:r>
                              <a:rPr lang="es-CL" sz="2400" i="1" dirty="0">
                                <a:latin typeface="Cambria Math" panose="02040503050406030204" pitchFamily="18" charset="0"/>
                                <a:ea typeface="Cambria Math" panose="02040503050406030204" pitchFamily="18" charset="0"/>
                              </a:rPr>
                              <m:t>𝑚</m:t>
                            </m:r>
                          </m:e>
                        </m:d>
                      </m:num>
                      <m:den>
                        <m:r>
                          <a:rPr lang="es-CL" sz="2400" i="1">
                            <a:latin typeface="Cambria Math" panose="02040503050406030204" pitchFamily="18" charset="0"/>
                            <a:ea typeface="Cambria Math" panose="02040503050406030204" pitchFamily="18" charset="0"/>
                          </a:rPr>
                          <m:t>2</m:t>
                        </m:r>
                      </m:den>
                    </m:f>
                    <m:r>
                      <a:rPr lang="es-CL" sz="2400" i="1">
                        <a:latin typeface="Cambria Math" panose="02040503050406030204" pitchFamily="18" charset="0"/>
                        <a:ea typeface="Cambria Math" panose="02040503050406030204" pitchFamily="18" charset="0"/>
                      </a:rPr>
                      <m:t>=0,488</m:t>
                    </m:r>
                    <m:d>
                      <m:dPr>
                        <m:ctrlPr>
                          <a:rPr lang="es-CL" sz="2400" i="1">
                            <a:latin typeface="Cambria Math" panose="02040503050406030204" pitchFamily="18" charset="0"/>
                            <a:ea typeface="Cambria Math" panose="02040503050406030204" pitchFamily="18" charset="0"/>
                          </a:rPr>
                        </m:ctrlPr>
                      </m:dPr>
                      <m:e>
                        <m:r>
                          <a:rPr lang="es-CL" sz="2400" i="1">
                            <a:latin typeface="Cambria Math" panose="02040503050406030204" pitchFamily="18" charset="0"/>
                            <a:ea typeface="Cambria Math" panose="02040503050406030204" pitchFamily="18" charset="0"/>
                          </a:rPr>
                          <m:t>𝑚</m:t>
                        </m:r>
                      </m:e>
                    </m:d>
                  </m:oMath>
                </a14:m>
                <a:endParaRPr lang="es-CL" sz="2400" dirty="0">
                  <a:ea typeface="Cambria Math" panose="02040503050406030204" pitchFamily="18" charset="0"/>
                </a:endParaRPr>
              </a:p>
            </p:txBody>
          </p:sp>
        </mc:Choice>
        <mc:Fallback xmlns="">
          <p:sp>
            <p:nvSpPr>
              <p:cNvPr id="124931" name="Rectangle 3"/>
              <p:cNvSpPr>
                <a:spLocks noGrp="1" noRot="1" noChangeAspect="1" noMove="1" noResize="1" noEditPoints="1" noAdjustHandles="1" noChangeArrowheads="1" noChangeShapeType="1" noTextEdit="1"/>
              </p:cNvSpPr>
              <p:nvPr>
                <p:ph type="body" idx="1"/>
              </p:nvPr>
            </p:nvSpPr>
            <p:spPr>
              <a:blipFill>
                <a:blip r:embed="rId2"/>
                <a:stretch>
                  <a:fillRect/>
                </a:stretch>
              </a:blipFill>
            </p:spPr>
            <p:txBody>
              <a:bodyPr/>
              <a:lstStyle/>
              <a:p>
                <a:r>
                  <a:rPr lang="es-CL">
                    <a:noFill/>
                  </a:rPr>
                  <a:t> </a:t>
                </a:r>
              </a:p>
            </p:txBody>
          </p:sp>
        </mc:Fallback>
      </mc:AlternateContent>
      <p:sp>
        <p:nvSpPr>
          <p:cNvPr id="2" name="Marcador de fecha 1">
            <a:extLst>
              <a:ext uri="{FF2B5EF4-FFF2-40B4-BE49-F238E27FC236}">
                <a16:creationId xmlns:a16="http://schemas.microsoft.com/office/drawing/2014/main" id="{51931409-CB74-D3B2-FB3C-1EAE9E827833}"/>
              </a:ext>
            </a:extLst>
          </p:cNvPr>
          <p:cNvSpPr>
            <a:spLocks noGrp="1"/>
          </p:cNvSpPr>
          <p:nvPr>
            <p:ph type="dt" sz="half" idx="10"/>
          </p:nvPr>
        </p:nvSpPr>
        <p:spPr/>
        <p:txBody>
          <a:bodyPr/>
          <a:lstStyle/>
          <a:p>
            <a:fld id="{D7BA83C3-0891-4232-B552-C25981F4AF95}" type="datetime1">
              <a:rPr lang="es-CL" smtClean="0"/>
              <a:t>08-02-2026</a:t>
            </a:fld>
            <a:endParaRPr lang="en-US"/>
          </a:p>
        </p:txBody>
      </p:sp>
      <p:sp>
        <p:nvSpPr>
          <p:cNvPr id="3" name="Marcador de pie de página 2">
            <a:extLst>
              <a:ext uri="{FF2B5EF4-FFF2-40B4-BE49-F238E27FC236}">
                <a16:creationId xmlns:a16="http://schemas.microsoft.com/office/drawing/2014/main" id="{7A17388B-9208-E26F-FF1D-46EB8B2AD574}"/>
              </a:ext>
            </a:extLst>
          </p:cNvPr>
          <p:cNvSpPr>
            <a:spLocks noGrp="1"/>
          </p:cNvSpPr>
          <p:nvPr>
            <p:ph type="ftr" sz="quarter" idx="11"/>
          </p:nvPr>
        </p:nvSpPr>
        <p:spPr/>
        <p:txBody>
          <a:bodyPr/>
          <a:lstStyle/>
          <a:p>
            <a:r>
              <a:rPr lang="en-US"/>
              <a:t>Fundamentos de Estabildad UT 1</a:t>
            </a:r>
          </a:p>
        </p:txBody>
      </p:sp>
    </p:spTree>
  </p:cSld>
  <p:clrMapOvr>
    <a:masterClrMapping/>
  </p:clrMapOvr>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Marcador de número de diapositiva"/>
          <p:cNvSpPr>
            <a:spLocks noGrp="1"/>
          </p:cNvSpPr>
          <p:nvPr>
            <p:ph type="sldNum" sz="quarter" idx="12"/>
          </p:nvPr>
        </p:nvSpPr>
        <p:spPr/>
        <p:txBody>
          <a:bodyPr/>
          <a:lstStyle/>
          <a:p>
            <a:fld id="{F68DBD7D-99D9-44B1-9A7C-9529AFB8CAC3}" type="slidenum">
              <a:rPr lang="es-ES"/>
              <a:pPr/>
              <a:t>46</a:t>
            </a:fld>
            <a:endParaRPr lang="es-ES"/>
          </a:p>
        </p:txBody>
      </p:sp>
      <p:sp>
        <p:nvSpPr>
          <p:cNvPr id="93186" name="Rectangle 2"/>
          <p:cNvSpPr>
            <a:spLocks noGrp="1" noChangeArrowheads="1"/>
          </p:cNvSpPr>
          <p:nvPr>
            <p:ph type="title"/>
          </p:nvPr>
        </p:nvSpPr>
        <p:spPr/>
        <p:txBody>
          <a:bodyPr>
            <a:normAutofit/>
          </a:bodyPr>
          <a:lstStyle/>
          <a:p>
            <a:r>
              <a:rPr lang="es-ES" dirty="0"/>
              <a:t>Reserva de Boyantéz</a:t>
            </a:r>
          </a:p>
        </p:txBody>
      </p:sp>
      <p:sp>
        <p:nvSpPr>
          <p:cNvPr id="93187" name="Rectangle 3"/>
          <p:cNvSpPr>
            <a:spLocks noGrp="1" noChangeArrowheads="1"/>
          </p:cNvSpPr>
          <p:nvPr>
            <p:ph type="body" idx="1"/>
          </p:nvPr>
        </p:nvSpPr>
        <p:spPr/>
        <p:txBody>
          <a:bodyPr>
            <a:normAutofit fontScale="92500" lnSpcReduction="10000"/>
          </a:bodyPr>
          <a:lstStyle/>
          <a:p>
            <a:r>
              <a:rPr lang="es-ES" dirty="0"/>
              <a:t>Un cuerpo que flota desplaza su propio peso en el agua, por ello la parte sumergida del cuerpo flotante el que le provee flotabilidad o boyantéz.</a:t>
            </a:r>
          </a:p>
          <a:p>
            <a:r>
              <a:rPr lang="es-ES" dirty="0"/>
              <a:t>El volumen superior del casco (medido hasta la cubierta principal o cubierta estanca más alta) que se encuentra sobre la línea de agua no está generando boyantéz; sin embargo, es la </a:t>
            </a:r>
            <a:r>
              <a:rPr lang="es-ES" b="1" dirty="0"/>
              <a:t>reserva</a:t>
            </a:r>
            <a:r>
              <a:rPr lang="es-ES" dirty="0"/>
              <a:t> para casos de aumento de calado por incremento de carga.</a:t>
            </a:r>
          </a:p>
          <a:p>
            <a:pPr lvl="1"/>
            <a:r>
              <a:rPr lang="es-ES" sz="1600" dirty="0"/>
              <a:t>Si se agrega carga adicional, el calado del aumentará y disminuirá el francobordo, pero será la Reserva de Boyantez remanente la que le permitirá al buque seguir flotado.</a:t>
            </a:r>
          </a:p>
          <a:p>
            <a:pPr lvl="1"/>
            <a:r>
              <a:rPr lang="es-ES" sz="1600" dirty="0"/>
              <a:t>Si la carga adicional hace desaparecer el francobordo, el buque se hundirá.</a:t>
            </a:r>
          </a:p>
          <a:p>
            <a:r>
              <a:rPr lang="es-ES" dirty="0"/>
              <a:t>Por ello, la Reserva de Boyantéz se define como el volumen del espacio que se encuentra sobre la línea de agua. </a:t>
            </a:r>
          </a:p>
          <a:p>
            <a:pPr lvl="1"/>
            <a:r>
              <a:rPr lang="es-ES" sz="1600" dirty="0"/>
              <a:t>Puede ser expresado como volumen o como porcentaje del total del volumen del buque.</a:t>
            </a:r>
          </a:p>
        </p:txBody>
      </p:sp>
      <p:sp>
        <p:nvSpPr>
          <p:cNvPr id="2" name="Marcador de fecha 1">
            <a:extLst>
              <a:ext uri="{FF2B5EF4-FFF2-40B4-BE49-F238E27FC236}">
                <a16:creationId xmlns:a16="http://schemas.microsoft.com/office/drawing/2014/main" id="{AC79B6FC-2AD9-B83E-9114-CDF5FAD81ACE}"/>
              </a:ext>
            </a:extLst>
          </p:cNvPr>
          <p:cNvSpPr>
            <a:spLocks noGrp="1"/>
          </p:cNvSpPr>
          <p:nvPr>
            <p:ph type="dt" sz="half" idx="10"/>
          </p:nvPr>
        </p:nvSpPr>
        <p:spPr/>
        <p:txBody>
          <a:bodyPr/>
          <a:lstStyle/>
          <a:p>
            <a:fld id="{5B2BFFF2-84D3-47EF-951A-6268C9C099BC}" type="datetime1">
              <a:rPr lang="es-CL" smtClean="0"/>
              <a:t>08-02-2026</a:t>
            </a:fld>
            <a:endParaRPr lang="en-US"/>
          </a:p>
        </p:txBody>
      </p:sp>
      <p:sp>
        <p:nvSpPr>
          <p:cNvPr id="3" name="Marcador de pie de página 2">
            <a:extLst>
              <a:ext uri="{FF2B5EF4-FFF2-40B4-BE49-F238E27FC236}">
                <a16:creationId xmlns:a16="http://schemas.microsoft.com/office/drawing/2014/main" id="{DE68B590-0602-A4CD-0FCE-8F661A7DD7A7}"/>
              </a:ext>
            </a:extLst>
          </p:cNvPr>
          <p:cNvSpPr>
            <a:spLocks noGrp="1"/>
          </p:cNvSpPr>
          <p:nvPr>
            <p:ph type="ftr" sz="quarter" idx="11"/>
          </p:nvPr>
        </p:nvSpPr>
        <p:spPr/>
        <p:txBody>
          <a:bodyPr/>
          <a:lstStyle/>
          <a:p>
            <a:r>
              <a:rPr lang="en-US"/>
              <a:t>Fundamentos de Estabildad UT 1</a:t>
            </a:r>
          </a:p>
        </p:txBody>
      </p:sp>
    </p:spTree>
  </p:cSld>
  <p:clrMapOvr>
    <a:masterClrMapping/>
  </p:clrMapOvr>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8D53EAB-C407-A497-C756-3A138500CFC5}"/>
              </a:ext>
            </a:extLst>
          </p:cNvPr>
          <p:cNvSpPr>
            <a:spLocks noGrp="1"/>
          </p:cNvSpPr>
          <p:nvPr>
            <p:ph type="title"/>
          </p:nvPr>
        </p:nvSpPr>
        <p:spPr/>
        <p:txBody>
          <a:bodyPr/>
          <a:lstStyle/>
          <a:p>
            <a:r>
              <a:rPr lang="es-CL" dirty="0"/>
              <a:t>Reserva de boyantez</a:t>
            </a:r>
          </a:p>
        </p:txBody>
      </p:sp>
      <p:sp>
        <p:nvSpPr>
          <p:cNvPr id="4" name="Marcador de fecha 3">
            <a:extLst>
              <a:ext uri="{FF2B5EF4-FFF2-40B4-BE49-F238E27FC236}">
                <a16:creationId xmlns:a16="http://schemas.microsoft.com/office/drawing/2014/main" id="{9D02E4BB-955D-5299-FC2C-F32C82CA9F25}"/>
              </a:ext>
            </a:extLst>
          </p:cNvPr>
          <p:cNvSpPr>
            <a:spLocks noGrp="1"/>
          </p:cNvSpPr>
          <p:nvPr>
            <p:ph type="dt" sz="half" idx="10"/>
          </p:nvPr>
        </p:nvSpPr>
        <p:spPr/>
        <p:txBody>
          <a:bodyPr/>
          <a:lstStyle/>
          <a:p>
            <a:fld id="{2EEBA433-B0FC-4449-B922-8D526B0D74C0}" type="datetime1">
              <a:rPr lang="es-CL" smtClean="0"/>
              <a:t>08-02-2026</a:t>
            </a:fld>
            <a:endParaRPr lang="en-US"/>
          </a:p>
        </p:txBody>
      </p:sp>
      <p:sp>
        <p:nvSpPr>
          <p:cNvPr id="5" name="Marcador de pie de página 4">
            <a:extLst>
              <a:ext uri="{FF2B5EF4-FFF2-40B4-BE49-F238E27FC236}">
                <a16:creationId xmlns:a16="http://schemas.microsoft.com/office/drawing/2014/main" id="{91B7728A-A856-232B-AA50-241D8FD92C82}"/>
              </a:ext>
            </a:extLst>
          </p:cNvPr>
          <p:cNvSpPr>
            <a:spLocks noGrp="1"/>
          </p:cNvSpPr>
          <p:nvPr>
            <p:ph type="ftr" sz="quarter" idx="11"/>
          </p:nvPr>
        </p:nvSpPr>
        <p:spPr/>
        <p:txBody>
          <a:bodyPr/>
          <a:lstStyle/>
          <a:p>
            <a:r>
              <a:rPr lang="en-US"/>
              <a:t>Fundamentos de Estabildad UT 1</a:t>
            </a:r>
          </a:p>
        </p:txBody>
      </p:sp>
      <p:sp>
        <p:nvSpPr>
          <p:cNvPr id="6" name="Marcador de número de diapositiva 5">
            <a:extLst>
              <a:ext uri="{FF2B5EF4-FFF2-40B4-BE49-F238E27FC236}">
                <a16:creationId xmlns:a16="http://schemas.microsoft.com/office/drawing/2014/main" id="{874C0630-5D0E-B6FC-9563-98896C552589}"/>
              </a:ext>
            </a:extLst>
          </p:cNvPr>
          <p:cNvSpPr>
            <a:spLocks noGrp="1"/>
          </p:cNvSpPr>
          <p:nvPr>
            <p:ph type="sldNum" sz="quarter" idx="12"/>
          </p:nvPr>
        </p:nvSpPr>
        <p:spPr/>
        <p:txBody>
          <a:bodyPr/>
          <a:lstStyle/>
          <a:p>
            <a:fld id="{87E7843D-FF13-4365-9478-9625B70A2705}" type="slidenum">
              <a:rPr lang="en-US" smtClean="0"/>
              <a:t>47</a:t>
            </a:fld>
            <a:endParaRPr lang="en-US"/>
          </a:p>
        </p:txBody>
      </p:sp>
      <p:pic>
        <p:nvPicPr>
          <p:cNvPr id="7" name="Imagen 6">
            <a:extLst>
              <a:ext uri="{FF2B5EF4-FFF2-40B4-BE49-F238E27FC236}">
                <a16:creationId xmlns:a16="http://schemas.microsoft.com/office/drawing/2014/main" id="{F60666C7-DAA2-2B59-87A1-FBFB16877E09}"/>
              </a:ext>
            </a:extLst>
          </p:cNvPr>
          <p:cNvPicPr>
            <a:picLocks noChangeAspect="1"/>
          </p:cNvPicPr>
          <p:nvPr/>
        </p:nvPicPr>
        <p:blipFill>
          <a:blip r:embed="rId2"/>
          <a:stretch>
            <a:fillRect/>
          </a:stretch>
        </p:blipFill>
        <p:spPr>
          <a:xfrm>
            <a:off x="5891646" y="779890"/>
            <a:ext cx="6183545" cy="3445691"/>
          </a:xfrm>
          <a:prstGeom prst="rect">
            <a:avLst/>
          </a:prstGeom>
        </p:spPr>
      </p:pic>
      <p:pic>
        <p:nvPicPr>
          <p:cNvPr id="9" name="Imagen 8">
            <a:extLst>
              <a:ext uri="{FF2B5EF4-FFF2-40B4-BE49-F238E27FC236}">
                <a16:creationId xmlns:a16="http://schemas.microsoft.com/office/drawing/2014/main" id="{B1EBD549-802C-F6DE-CFD7-F733CA5E7F40}"/>
              </a:ext>
            </a:extLst>
          </p:cNvPr>
          <p:cNvPicPr>
            <a:picLocks noChangeAspect="1"/>
          </p:cNvPicPr>
          <p:nvPr/>
        </p:nvPicPr>
        <p:blipFill>
          <a:blip r:embed="rId3"/>
          <a:stretch>
            <a:fillRect/>
          </a:stretch>
        </p:blipFill>
        <p:spPr>
          <a:xfrm>
            <a:off x="1176429" y="4225581"/>
            <a:ext cx="8675360" cy="1950889"/>
          </a:xfrm>
          <a:prstGeom prst="rect">
            <a:avLst/>
          </a:prstGeom>
        </p:spPr>
      </p:pic>
    </p:spTree>
    <p:extLst>
      <p:ext uri="{BB962C8B-B14F-4D97-AF65-F5344CB8AC3E}">
        <p14:creationId xmlns:p14="http://schemas.microsoft.com/office/powerpoint/2010/main" val="2064475755"/>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3" name="Rectangle 22">
            <a:extLst>
              <a:ext uri="{FF2B5EF4-FFF2-40B4-BE49-F238E27FC236}">
                <a16:creationId xmlns:a16="http://schemas.microsoft.com/office/drawing/2014/main" id="{E49D7415-2F11-44C2-B6AA-13A25B6814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5" name="Straight Connector 24">
            <a:extLst>
              <a:ext uri="{FF2B5EF4-FFF2-40B4-BE49-F238E27FC236}">
                <a16:creationId xmlns:a16="http://schemas.microsoft.com/office/drawing/2014/main" id="{C19EF34C-5622-413F-9C9F-AC937E306E7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723900"/>
            <a:ext cx="105918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1" name="Straight Connector 26">
            <a:extLst>
              <a:ext uri="{FF2B5EF4-FFF2-40B4-BE49-F238E27FC236}">
                <a16:creationId xmlns:a16="http://schemas.microsoft.com/office/drawing/2014/main" id="{28549954-3C0C-48B7-9BE6-9B32C39D044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6142781"/>
            <a:ext cx="105918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pic>
        <p:nvPicPr>
          <p:cNvPr id="7" name="Marcador de contenido 6" descr="Diagrama&#10;&#10;El contenido generado por IA puede ser incorrecto.">
            <a:extLst>
              <a:ext uri="{FF2B5EF4-FFF2-40B4-BE49-F238E27FC236}">
                <a16:creationId xmlns:a16="http://schemas.microsoft.com/office/drawing/2014/main" id="{4D4DA165-31DF-E9AD-B4F1-7389B818934F}"/>
              </a:ext>
            </a:extLst>
          </p:cNvPr>
          <p:cNvPicPr>
            <a:picLocks noGrp="1" noChangeAspect="1"/>
          </p:cNvPicPr>
          <p:nvPr>
            <p:ph idx="1"/>
          </p:nvPr>
        </p:nvPicPr>
        <p:blipFill>
          <a:blip r:embed="rId2"/>
          <a:srcRect t="7667"/>
          <a:stretch/>
        </p:blipFill>
        <p:spPr>
          <a:xfrm>
            <a:off x="800100" y="3048000"/>
            <a:ext cx="5133990" cy="2737551"/>
          </a:xfrm>
          <a:prstGeom prst="rect">
            <a:avLst/>
          </a:prstGeom>
        </p:spPr>
      </p:pic>
      <p:pic>
        <p:nvPicPr>
          <p:cNvPr id="8" name="Imagen 7" descr="Gráfico&#10;&#10;El contenido generado por IA puede ser incorrecto.">
            <a:extLst>
              <a:ext uri="{FF2B5EF4-FFF2-40B4-BE49-F238E27FC236}">
                <a16:creationId xmlns:a16="http://schemas.microsoft.com/office/drawing/2014/main" id="{BBD54F1B-C38F-6DDB-753D-C8E97A17035B}"/>
              </a:ext>
            </a:extLst>
          </p:cNvPr>
          <p:cNvPicPr>
            <a:picLocks noChangeAspect="1"/>
          </p:cNvPicPr>
          <p:nvPr/>
        </p:nvPicPr>
        <p:blipFill>
          <a:blip r:embed="rId3"/>
          <a:srcRect t="24445" r="2" b="5123"/>
          <a:stretch/>
        </p:blipFill>
        <p:spPr>
          <a:xfrm>
            <a:off x="6209622" y="3048000"/>
            <a:ext cx="5182278" cy="2737551"/>
          </a:xfrm>
          <a:prstGeom prst="rect">
            <a:avLst/>
          </a:prstGeom>
        </p:spPr>
      </p:pic>
      <p:sp>
        <p:nvSpPr>
          <p:cNvPr id="2" name="Título 1">
            <a:extLst>
              <a:ext uri="{FF2B5EF4-FFF2-40B4-BE49-F238E27FC236}">
                <a16:creationId xmlns:a16="http://schemas.microsoft.com/office/drawing/2014/main" id="{319022F4-DC69-189F-5411-EE7552F95CCD}"/>
              </a:ext>
            </a:extLst>
          </p:cNvPr>
          <p:cNvSpPr>
            <a:spLocks noGrp="1"/>
          </p:cNvSpPr>
          <p:nvPr>
            <p:ph type="title"/>
          </p:nvPr>
        </p:nvSpPr>
        <p:spPr>
          <a:xfrm>
            <a:off x="704088" y="904729"/>
            <a:ext cx="4206240" cy="1821525"/>
          </a:xfrm>
        </p:spPr>
        <p:txBody>
          <a:bodyPr vert="horz" lIns="91440" tIns="45720" rIns="91440" bIns="45720" rtlCol="0" anchor="t">
            <a:normAutofit/>
          </a:bodyPr>
          <a:lstStyle/>
          <a:p>
            <a:r>
              <a:rPr lang="en-US"/>
              <a:t>Marca de Plimsoll</a:t>
            </a:r>
          </a:p>
        </p:txBody>
      </p:sp>
      <p:sp>
        <p:nvSpPr>
          <p:cNvPr id="9" name="CuadroTexto 8">
            <a:extLst>
              <a:ext uri="{FF2B5EF4-FFF2-40B4-BE49-F238E27FC236}">
                <a16:creationId xmlns:a16="http://schemas.microsoft.com/office/drawing/2014/main" id="{315AF629-F3E1-1DDC-379E-5543C208DDE4}"/>
              </a:ext>
            </a:extLst>
          </p:cNvPr>
          <p:cNvSpPr txBox="1"/>
          <p:nvPr/>
        </p:nvSpPr>
        <p:spPr>
          <a:xfrm>
            <a:off x="5133974" y="952368"/>
            <a:ext cx="6418727" cy="1773893"/>
          </a:xfrm>
          <a:prstGeom prst="rect">
            <a:avLst/>
          </a:prstGeom>
        </p:spPr>
        <p:txBody>
          <a:bodyPr vert="horz" lIns="91440" tIns="45720" rIns="91440" bIns="45720" rtlCol="0">
            <a:normAutofit fontScale="85000" lnSpcReduction="10000"/>
          </a:bodyPr>
          <a:lstStyle/>
          <a:p>
            <a:pPr>
              <a:lnSpc>
                <a:spcPct val="110000"/>
              </a:lnSpc>
              <a:spcAft>
                <a:spcPts val="600"/>
              </a:spcAft>
            </a:pPr>
            <a:r>
              <a:rPr lang="es-CL" noProof="0" dirty="0"/>
              <a:t>Marca el Calado Máximo y el francobordo Mínimo permitido para distintas condiciones de operación de un buque.</a:t>
            </a:r>
          </a:p>
          <a:p>
            <a:pPr>
              <a:lnSpc>
                <a:spcPct val="110000"/>
              </a:lnSpc>
              <a:spcAft>
                <a:spcPts val="600"/>
              </a:spcAft>
            </a:pPr>
            <a:r>
              <a:rPr lang="es-MX" noProof="0" dirty="0"/>
              <a:t>El calado varía según las dimensiones del buque, tipo de carga, época del año y las densidades del agua en puerto y en el mar. Todas las embarcaciones de 24 metros o más deben tener esta marca de línea de carga en la posición central de la longitud de la línea de agua de carga de verano</a:t>
            </a:r>
          </a:p>
          <a:p>
            <a:pPr>
              <a:lnSpc>
                <a:spcPct val="110000"/>
              </a:lnSpc>
              <a:spcAft>
                <a:spcPts val="600"/>
              </a:spcAft>
            </a:pPr>
            <a:endParaRPr lang="es-MX" noProof="0" dirty="0"/>
          </a:p>
        </p:txBody>
      </p:sp>
      <p:sp>
        <p:nvSpPr>
          <p:cNvPr id="4" name="Marcador de fecha 3">
            <a:extLst>
              <a:ext uri="{FF2B5EF4-FFF2-40B4-BE49-F238E27FC236}">
                <a16:creationId xmlns:a16="http://schemas.microsoft.com/office/drawing/2014/main" id="{39708A7D-701D-199F-3D03-A695C1568E3B}"/>
              </a:ext>
            </a:extLst>
          </p:cNvPr>
          <p:cNvSpPr>
            <a:spLocks noGrp="1"/>
          </p:cNvSpPr>
          <p:nvPr>
            <p:ph type="dt" sz="half" idx="10"/>
          </p:nvPr>
        </p:nvSpPr>
        <p:spPr>
          <a:xfrm>
            <a:off x="8369448" y="6356350"/>
            <a:ext cx="2549564" cy="365125"/>
          </a:xfrm>
        </p:spPr>
        <p:txBody>
          <a:bodyPr vert="horz" lIns="91440" tIns="45720" rIns="91440" bIns="45720" rtlCol="0" anchor="ctr">
            <a:normAutofit/>
          </a:bodyPr>
          <a:lstStyle/>
          <a:p>
            <a:pPr>
              <a:spcAft>
                <a:spcPts val="600"/>
              </a:spcAft>
            </a:pPr>
            <a:fld id="{2CE7C1C5-3EEA-46D4-8649-E4476F69320F}" type="datetime1">
              <a:rPr lang="en-US" smtClean="0"/>
              <a:pPr>
                <a:spcAft>
                  <a:spcPts val="600"/>
                </a:spcAft>
              </a:pPr>
              <a:t>2/8/2026</a:t>
            </a:fld>
            <a:endParaRPr lang="en-US"/>
          </a:p>
        </p:txBody>
      </p:sp>
      <p:sp>
        <p:nvSpPr>
          <p:cNvPr id="5" name="Marcador de pie de página 4">
            <a:extLst>
              <a:ext uri="{FF2B5EF4-FFF2-40B4-BE49-F238E27FC236}">
                <a16:creationId xmlns:a16="http://schemas.microsoft.com/office/drawing/2014/main" id="{F44BF793-4C1E-8D6E-0040-CE15BCC73B20}"/>
              </a:ext>
            </a:extLst>
          </p:cNvPr>
          <p:cNvSpPr>
            <a:spLocks noGrp="1"/>
          </p:cNvSpPr>
          <p:nvPr>
            <p:ph type="ftr" sz="quarter" idx="11"/>
          </p:nvPr>
        </p:nvSpPr>
        <p:spPr>
          <a:xfrm>
            <a:off x="704088" y="6356350"/>
            <a:ext cx="4539727" cy="365125"/>
          </a:xfrm>
        </p:spPr>
        <p:txBody>
          <a:bodyPr vert="horz" lIns="91440" tIns="45720" rIns="91440" bIns="45720" rtlCol="0" anchor="ctr">
            <a:normAutofit/>
          </a:bodyPr>
          <a:lstStyle/>
          <a:p>
            <a:pPr>
              <a:spcAft>
                <a:spcPts val="600"/>
              </a:spcAft>
            </a:pPr>
            <a:r>
              <a:rPr lang="en-US" kern="1200">
                <a:solidFill>
                  <a:schemeClr val="tx1"/>
                </a:solidFill>
                <a:latin typeface="+mj-lt"/>
                <a:ea typeface="+mn-ea"/>
                <a:cs typeface="+mn-cs"/>
              </a:rPr>
              <a:t>Fundamentos de Estabildad UT 1</a:t>
            </a:r>
            <a:endParaRPr lang="en-US" kern="1200" dirty="0">
              <a:solidFill>
                <a:schemeClr val="tx1"/>
              </a:solidFill>
              <a:latin typeface="+mj-lt"/>
              <a:ea typeface="+mn-ea"/>
              <a:cs typeface="+mn-cs"/>
            </a:endParaRPr>
          </a:p>
        </p:txBody>
      </p:sp>
      <p:sp>
        <p:nvSpPr>
          <p:cNvPr id="6" name="Marcador de número de diapositiva 5">
            <a:extLst>
              <a:ext uri="{FF2B5EF4-FFF2-40B4-BE49-F238E27FC236}">
                <a16:creationId xmlns:a16="http://schemas.microsoft.com/office/drawing/2014/main" id="{4A8A93F5-54AC-75C0-7F07-D435E4FEF17B}"/>
              </a:ext>
            </a:extLst>
          </p:cNvPr>
          <p:cNvSpPr>
            <a:spLocks noGrp="1"/>
          </p:cNvSpPr>
          <p:nvPr>
            <p:ph type="sldNum" sz="quarter" idx="12"/>
          </p:nvPr>
        </p:nvSpPr>
        <p:spPr>
          <a:xfrm>
            <a:off x="10919012" y="6356350"/>
            <a:ext cx="672354" cy="365125"/>
          </a:xfrm>
        </p:spPr>
        <p:txBody>
          <a:bodyPr vert="horz" lIns="91440" tIns="45720" rIns="91440" bIns="45720" rtlCol="0" anchor="ctr">
            <a:normAutofit/>
          </a:bodyPr>
          <a:lstStyle/>
          <a:p>
            <a:pPr>
              <a:lnSpc>
                <a:spcPct val="90000"/>
              </a:lnSpc>
              <a:spcAft>
                <a:spcPts val="600"/>
              </a:spcAft>
            </a:pPr>
            <a:fld id="{87E7843D-FF13-4365-9478-9625B70A2705}" type="slidenum">
              <a:rPr lang="en-US" smtClean="0"/>
              <a:pPr>
                <a:lnSpc>
                  <a:spcPct val="90000"/>
                </a:lnSpc>
                <a:spcAft>
                  <a:spcPts val="600"/>
                </a:spcAft>
              </a:pPr>
              <a:t>48</a:t>
            </a:fld>
            <a:endParaRPr lang="en-US"/>
          </a:p>
        </p:txBody>
      </p:sp>
    </p:spTree>
    <p:extLst>
      <p:ext uri="{BB962C8B-B14F-4D97-AF65-F5344CB8AC3E}">
        <p14:creationId xmlns:p14="http://schemas.microsoft.com/office/powerpoint/2010/main" val="1735406070"/>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 name="2 Título"/>
          <p:cNvSpPr>
            <a:spLocks noGrp="1"/>
          </p:cNvSpPr>
          <p:nvPr>
            <p:ph type="title"/>
          </p:nvPr>
        </p:nvSpPr>
        <p:spPr>
          <a:xfrm>
            <a:off x="1826684" y="169545"/>
            <a:ext cx="9751483" cy="1143000"/>
          </a:xfrm>
        </p:spPr>
        <p:txBody>
          <a:bodyPr>
            <a:normAutofit/>
          </a:bodyPr>
          <a:lstStyle/>
          <a:p>
            <a:r>
              <a:rPr lang="es-CL" sz="3100" dirty="0"/>
              <a:t>Marca de </a:t>
            </a:r>
            <a:r>
              <a:rPr lang="es-CL" sz="3100" dirty="0" err="1"/>
              <a:t>Pimsoll</a:t>
            </a:r>
            <a:endParaRPr lang="es-CL" sz="3100" dirty="0"/>
          </a:p>
        </p:txBody>
      </p:sp>
      <p:sp>
        <p:nvSpPr>
          <p:cNvPr id="4" name="3 Marcador de texto"/>
          <p:cNvSpPr>
            <a:spLocks noGrp="1"/>
          </p:cNvSpPr>
          <p:nvPr>
            <p:ph type="body" sz="half" idx="2"/>
          </p:nvPr>
        </p:nvSpPr>
        <p:spPr/>
        <p:txBody>
          <a:bodyPr>
            <a:normAutofit fontScale="70000" lnSpcReduction="20000"/>
          </a:bodyPr>
          <a:lstStyle/>
          <a:p>
            <a:r>
              <a:rPr lang="es-CL" dirty="0"/>
              <a:t>La Figura adjunta muestra las marcas de línea de carga de una nave. </a:t>
            </a:r>
          </a:p>
          <a:p>
            <a:pPr lvl="1"/>
            <a:r>
              <a:rPr lang="es-CL" dirty="0"/>
              <a:t>El centro del disco está bajo la línea de cubierta a una distancia igual al Francobordo autorizado del buque. </a:t>
            </a:r>
          </a:p>
          <a:p>
            <a:pPr lvl="1"/>
            <a:r>
              <a:rPr lang="es-CL" dirty="0"/>
              <a:t>540 mm a proa del disco hay una línea vertical de 25 mm de grosor, con líneas horizontales que miden 230 x 25 mm a cada lado. </a:t>
            </a:r>
          </a:p>
          <a:p>
            <a:pPr lvl="1"/>
            <a:r>
              <a:rPr lang="es-CL" dirty="0"/>
              <a:t>El borde superior, marcado con  una "S" está en línea con la horizontal que atraviesa el disco  y ambas indican el calado máximo al que se puede cargar cuando flota en agua salada en verano. </a:t>
            </a:r>
          </a:p>
          <a:p>
            <a:pPr lvl="1"/>
            <a:r>
              <a:rPr lang="es-CL" dirty="0"/>
              <a:t>Encima de esta línea y apuntando hacia popa hay otra línea marcada con “F”, cuyo borde superior indica el calado máximo que se puede cargar cuando flota en agua dulce en Verano. </a:t>
            </a:r>
          </a:p>
          <a:p>
            <a:pPr lvl="2"/>
            <a:r>
              <a:rPr lang="es-CL" dirty="0"/>
              <a:t>Si se carga en este calado en agua dulce, el barco aumentará automáticamente a "S" cuando entre en agua salada. </a:t>
            </a:r>
          </a:p>
          <a:p>
            <a:pPr lvl="2"/>
            <a:r>
              <a:rPr lang="es-CL" dirty="0"/>
              <a:t>La distancia perpendicular en milímetros entre los bordes superiores de estas dos líneas es, por lo tanto, el </a:t>
            </a:r>
            <a:r>
              <a:rPr lang="es-CL" b="1" dirty="0"/>
              <a:t>Permiso de agua dulce </a:t>
            </a:r>
            <a:r>
              <a:rPr lang="es-CL" dirty="0"/>
              <a:t>del barco.</a:t>
            </a:r>
          </a:p>
        </p:txBody>
      </p:sp>
      <p:pic>
        <p:nvPicPr>
          <p:cNvPr id="234501" name="Picture 5"/>
          <p:cNvPicPr>
            <a:picLocks noGrp="1" noChangeAspect="1" noChangeArrowheads="1"/>
          </p:cNvPicPr>
          <p:nvPr>
            <p:ph sz="half" idx="1"/>
          </p:nvPr>
        </p:nvPicPr>
        <p:blipFill>
          <a:blip r:embed="rId2"/>
          <a:srcRect/>
          <a:stretch>
            <a:fillRect/>
          </a:stretch>
        </p:blipFill>
        <p:spPr bwMode="auto">
          <a:xfrm>
            <a:off x="1815610" y="1785926"/>
            <a:ext cx="4431179" cy="3286148"/>
          </a:xfrm>
          <a:prstGeom prst="rect">
            <a:avLst/>
          </a:prstGeom>
          <a:noFill/>
          <a:ln w="9525">
            <a:noFill/>
            <a:miter lim="800000"/>
            <a:headEnd/>
            <a:tailEnd/>
          </a:ln>
          <a:effectLst/>
        </p:spPr>
      </p:pic>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 name="2 Título"/>
          <p:cNvSpPr>
            <a:spLocks noGrp="1"/>
          </p:cNvSpPr>
          <p:nvPr>
            <p:ph type="title"/>
          </p:nvPr>
        </p:nvSpPr>
        <p:spPr>
          <a:xfrm>
            <a:off x="1795511" y="83416"/>
            <a:ext cx="9751483" cy="1143000"/>
          </a:xfrm>
        </p:spPr>
        <p:txBody>
          <a:bodyPr>
            <a:normAutofit/>
          </a:bodyPr>
          <a:lstStyle/>
          <a:p>
            <a:r>
              <a:rPr lang="es-CL" dirty="0"/>
              <a:t>Flotación </a:t>
            </a:r>
            <a:r>
              <a:rPr lang="es-CL" sz="3100" dirty="0"/>
              <a:t>Marca de </a:t>
            </a:r>
            <a:r>
              <a:rPr lang="es-CL" sz="3100" dirty="0" err="1"/>
              <a:t>Pimsoll</a:t>
            </a:r>
            <a:endParaRPr lang="es-CL" sz="3100" dirty="0"/>
          </a:p>
        </p:txBody>
      </p:sp>
      <p:sp>
        <p:nvSpPr>
          <p:cNvPr id="4" name="3 Marcador de texto"/>
          <p:cNvSpPr>
            <a:spLocks noGrp="1"/>
          </p:cNvSpPr>
          <p:nvPr>
            <p:ph type="body" sz="half" idx="2"/>
          </p:nvPr>
        </p:nvSpPr>
        <p:spPr>
          <a:xfrm>
            <a:off x="6167439" y="1827213"/>
            <a:ext cx="4040187" cy="4114800"/>
          </a:xfrm>
        </p:spPr>
        <p:txBody>
          <a:bodyPr>
            <a:normAutofit fontScale="40000" lnSpcReduction="20000"/>
          </a:bodyPr>
          <a:lstStyle/>
          <a:p>
            <a:r>
              <a:rPr lang="es-CL" sz="3200" dirty="0"/>
              <a:t>Cuando la nave se carga en un puerto cuya agua tiene una densidad de entre agua dulce y salada, podrá cargarse hasta un calado tal, que cuando alcance el mar abierto y el agua salada, su calado se reduzca hasta alcanzar la marca “S”.</a:t>
            </a:r>
          </a:p>
          <a:p>
            <a:pPr lvl="1"/>
            <a:r>
              <a:rPr lang="es-CL" sz="2800" dirty="0"/>
              <a:t>Esto se conoce como “Autorización para densidad de agua del muelle o puerto (DWA)”. </a:t>
            </a:r>
          </a:p>
          <a:p>
            <a:r>
              <a:rPr lang="es-CL" sz="3200" dirty="0"/>
              <a:t>El DWA se puede estimar a partir de una fórmula:</a:t>
            </a:r>
          </a:p>
          <a:p>
            <a:pPr lvl="1"/>
            <a:r>
              <a:rPr lang="es-CL" sz="2700" dirty="0"/>
              <a:t>DWA = FWA (1.025 – d)/(1.025 - 1.000)</a:t>
            </a:r>
          </a:p>
          <a:p>
            <a:pPr lvl="1">
              <a:buNone/>
            </a:pPr>
            <a:r>
              <a:rPr lang="es-CL" sz="2800" dirty="0"/>
              <a:t>	o puede expresarse como:</a:t>
            </a:r>
          </a:p>
          <a:p>
            <a:pPr lvl="1"/>
            <a:r>
              <a:rPr lang="es-CL" sz="2700" dirty="0"/>
              <a:t>DWA = FWA (1025 – d)/25</a:t>
            </a:r>
          </a:p>
          <a:p>
            <a:pPr lvl="1">
              <a:buNone/>
            </a:pPr>
            <a:r>
              <a:rPr lang="es-CL" sz="2700" dirty="0"/>
              <a:t>	donde d = la densidad del agua en la que flota el barco.</a:t>
            </a:r>
          </a:p>
          <a:p>
            <a:r>
              <a:rPr lang="es-CL" sz="3100" dirty="0"/>
              <a:t>EL siguiente video en Inglés ilustra este concepto:</a:t>
            </a:r>
          </a:p>
          <a:p>
            <a:pPr lvl="2">
              <a:buNone/>
            </a:pPr>
            <a:r>
              <a:rPr lang="es-CL" sz="3100" dirty="0"/>
              <a:t>	</a:t>
            </a:r>
            <a:r>
              <a:rPr lang="es-CL" sz="3100" dirty="0">
                <a:hlinkClick r:id="rId2"/>
              </a:rPr>
              <a:t>https://www.youtube.com/watch?v=GUfnDbI_iaQ</a:t>
            </a:r>
            <a:r>
              <a:rPr lang="es-CL" sz="3100" dirty="0"/>
              <a:t> </a:t>
            </a:r>
          </a:p>
          <a:p>
            <a:pPr lvl="1"/>
            <a:endParaRPr lang="es-CL" dirty="0"/>
          </a:p>
        </p:txBody>
      </p:sp>
      <p:pic>
        <p:nvPicPr>
          <p:cNvPr id="7" name="Picture 2" descr="Imagen relacionada"/>
          <p:cNvPicPr>
            <a:picLocks noGrp="1" noChangeAspect="1" noChangeArrowheads="1"/>
          </p:cNvPicPr>
          <p:nvPr>
            <p:ph sz="half" idx="1"/>
          </p:nvPr>
        </p:nvPicPr>
        <p:blipFill>
          <a:blip r:embed="rId3" cstate="print"/>
          <a:srcRect/>
          <a:stretch>
            <a:fillRect/>
          </a:stretch>
        </p:blipFill>
        <p:spPr bwMode="auto">
          <a:xfrm>
            <a:off x="2174503" y="1785926"/>
            <a:ext cx="3832004" cy="2928958"/>
          </a:xfrm>
          <a:prstGeom prst="rect">
            <a:avLst/>
          </a:prstGeom>
          <a:noFill/>
        </p:spPr>
      </p:pic>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Marcador de número de diapositiva"/>
          <p:cNvSpPr>
            <a:spLocks noGrp="1"/>
          </p:cNvSpPr>
          <p:nvPr>
            <p:ph type="sldNum" sz="quarter" idx="12"/>
          </p:nvPr>
        </p:nvSpPr>
        <p:spPr/>
        <p:txBody>
          <a:bodyPr/>
          <a:lstStyle/>
          <a:p>
            <a:fld id="{F8B87485-5BDF-4FB3-81C7-F395C7AA5B8B}" type="slidenum">
              <a:rPr lang="es-ES"/>
              <a:pPr/>
              <a:t>51</a:t>
            </a:fld>
            <a:endParaRPr lang="es-ES"/>
          </a:p>
        </p:txBody>
      </p:sp>
      <p:sp>
        <p:nvSpPr>
          <p:cNvPr id="96258" name="Rectangle 2"/>
          <p:cNvSpPr>
            <a:spLocks noGrp="1" noChangeArrowheads="1"/>
          </p:cNvSpPr>
          <p:nvPr>
            <p:ph type="title"/>
          </p:nvPr>
        </p:nvSpPr>
        <p:spPr/>
        <p:txBody>
          <a:bodyPr>
            <a:normAutofit/>
          </a:bodyPr>
          <a:lstStyle/>
          <a:p>
            <a:r>
              <a:rPr lang="es-ES" dirty="0"/>
              <a:t>Flotación </a:t>
            </a:r>
            <a:br>
              <a:rPr lang="es-ES" dirty="0"/>
            </a:br>
            <a:r>
              <a:rPr lang="es-ES" sz="3100" dirty="0"/>
              <a:t>Reserva de boyantéz - Ejemplo 1</a:t>
            </a:r>
            <a:endParaRPr lang="es-ES" dirty="0"/>
          </a:p>
        </p:txBody>
      </p:sp>
      <p:sp>
        <p:nvSpPr>
          <p:cNvPr id="96259" name="Rectangle 3"/>
          <p:cNvSpPr>
            <a:spLocks noGrp="1" noChangeArrowheads="1"/>
          </p:cNvSpPr>
          <p:nvPr>
            <p:ph type="body" idx="1"/>
          </p:nvPr>
        </p:nvSpPr>
        <p:spPr/>
        <p:txBody>
          <a:bodyPr/>
          <a:lstStyle/>
          <a:p>
            <a:r>
              <a:rPr lang="es-ES" dirty="0"/>
              <a:t>Un buque con la forma de una caja rectangular tiene una eslora de 105 m, una manga de 30 m y un puntal de 20 m, se encuentra flotando adrizado en agua dulce. Su desplazamiento es de 19.500 toneladas. Encontrar el volumen de la reserva de boyantéz.</a:t>
            </a:r>
          </a:p>
        </p:txBody>
      </p:sp>
      <p:sp>
        <p:nvSpPr>
          <p:cNvPr id="2" name="Marcador de fecha 1">
            <a:extLst>
              <a:ext uri="{FF2B5EF4-FFF2-40B4-BE49-F238E27FC236}">
                <a16:creationId xmlns:a16="http://schemas.microsoft.com/office/drawing/2014/main" id="{2B550A46-ED10-7594-8639-14C9DC5ED31E}"/>
              </a:ext>
            </a:extLst>
          </p:cNvPr>
          <p:cNvSpPr>
            <a:spLocks noGrp="1"/>
          </p:cNvSpPr>
          <p:nvPr>
            <p:ph type="dt" sz="half" idx="10"/>
          </p:nvPr>
        </p:nvSpPr>
        <p:spPr/>
        <p:txBody>
          <a:bodyPr/>
          <a:lstStyle/>
          <a:p>
            <a:fld id="{D9BF1ED9-CEF3-46AA-9BE4-7CC3C902AD47}" type="datetime1">
              <a:rPr lang="es-CL" smtClean="0"/>
              <a:t>08-02-2026</a:t>
            </a:fld>
            <a:endParaRPr lang="en-US"/>
          </a:p>
        </p:txBody>
      </p:sp>
      <p:sp>
        <p:nvSpPr>
          <p:cNvPr id="3" name="Marcador de pie de página 2">
            <a:extLst>
              <a:ext uri="{FF2B5EF4-FFF2-40B4-BE49-F238E27FC236}">
                <a16:creationId xmlns:a16="http://schemas.microsoft.com/office/drawing/2014/main" id="{F309A695-0BB4-7D6B-2662-127DF4D6CA0C}"/>
              </a:ext>
            </a:extLst>
          </p:cNvPr>
          <p:cNvSpPr>
            <a:spLocks noGrp="1"/>
          </p:cNvSpPr>
          <p:nvPr>
            <p:ph type="ftr" sz="quarter" idx="11"/>
          </p:nvPr>
        </p:nvSpPr>
        <p:spPr/>
        <p:txBody>
          <a:bodyPr/>
          <a:lstStyle/>
          <a:p>
            <a:r>
              <a:rPr lang="en-US"/>
              <a:t>Fundamentos de Estabildad UT 1</a:t>
            </a:r>
          </a:p>
        </p:txBody>
      </p:sp>
    </p:spTree>
  </p:cSld>
  <p:clrMapOvr>
    <a:masterClrMapping/>
  </p:clrMapOvr>
  <p:transition/>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Marcador de número de diapositiva"/>
          <p:cNvSpPr>
            <a:spLocks noGrp="1"/>
          </p:cNvSpPr>
          <p:nvPr>
            <p:ph type="sldNum" sz="quarter" idx="12"/>
          </p:nvPr>
        </p:nvSpPr>
        <p:spPr/>
        <p:txBody>
          <a:bodyPr/>
          <a:lstStyle/>
          <a:p>
            <a:fld id="{C23F2E04-8AC1-4891-9074-EF16E7493C46}" type="slidenum">
              <a:rPr lang="es-ES"/>
              <a:pPr/>
              <a:t>52</a:t>
            </a:fld>
            <a:endParaRPr lang="es-ES"/>
          </a:p>
        </p:txBody>
      </p:sp>
      <p:sp>
        <p:nvSpPr>
          <p:cNvPr id="97282" name="Rectangle 2"/>
          <p:cNvSpPr>
            <a:spLocks noGrp="1" noChangeArrowheads="1"/>
          </p:cNvSpPr>
          <p:nvPr>
            <p:ph type="title"/>
          </p:nvPr>
        </p:nvSpPr>
        <p:spPr/>
        <p:txBody>
          <a:bodyPr>
            <a:normAutofit/>
          </a:bodyPr>
          <a:lstStyle/>
          <a:p>
            <a:r>
              <a:rPr lang="es-ES" dirty="0"/>
              <a:t>Flotación </a:t>
            </a:r>
            <a:br>
              <a:rPr lang="es-ES" dirty="0"/>
            </a:br>
            <a:r>
              <a:rPr lang="es-ES" sz="3100" dirty="0"/>
              <a:t>Reserva de boyantéz - Resolución ejemplo 1</a:t>
            </a:r>
          </a:p>
        </p:txBody>
      </p:sp>
      <mc:AlternateContent xmlns:mc="http://schemas.openxmlformats.org/markup-compatibility/2006" xmlns:a14="http://schemas.microsoft.com/office/drawing/2010/main">
        <mc:Choice Requires="a14">
          <p:sp>
            <p:nvSpPr>
              <p:cNvPr id="97283" name="Rectangle 3"/>
              <p:cNvSpPr>
                <a:spLocks noGrp="1" noChangeArrowheads="1"/>
              </p:cNvSpPr>
              <p:nvPr>
                <p:ph type="body" idx="1"/>
              </p:nvPr>
            </p:nvSpPr>
            <p:spPr/>
            <p:txBody>
              <a:bodyPr>
                <a:normAutofit fontScale="77500" lnSpcReduction="20000"/>
              </a:bodyPr>
              <a:lstStyle/>
              <a:p>
                <a:pPr>
                  <a:lnSpc>
                    <a:spcPct val="90000"/>
                  </a:lnSpc>
                  <a:spcAft>
                    <a:spcPts val="1200"/>
                  </a:spcAft>
                </a:pPr>
                <a14:m>
                  <m:oMath xmlns:m="http://schemas.openxmlformats.org/officeDocument/2006/math">
                    <m:r>
                      <a:rPr lang="es-ES" sz="2800" i="1" dirty="0" smtClean="0">
                        <a:latin typeface="Cambria Math" panose="02040503050406030204" pitchFamily="18" charset="0"/>
                      </a:rPr>
                      <m:t>𝑉𝑜𝑙𝑢𝑚𝑒𝑛</m:t>
                    </m:r>
                    <m:r>
                      <a:rPr lang="es-ES" sz="2800" i="1" dirty="0" smtClean="0">
                        <a:latin typeface="Cambria Math" panose="02040503050406030204" pitchFamily="18" charset="0"/>
                      </a:rPr>
                      <m:t> </m:t>
                    </m:r>
                    <m:r>
                      <a:rPr lang="es-ES" sz="2800" i="1" dirty="0" smtClean="0">
                        <a:latin typeface="Cambria Math" panose="02040503050406030204" pitchFamily="18" charset="0"/>
                      </a:rPr>
                      <m:t>𝑑𝑒</m:t>
                    </m:r>
                    <m:r>
                      <a:rPr lang="es-ES" sz="2800" i="1" dirty="0" smtClean="0">
                        <a:latin typeface="Cambria Math" panose="02040503050406030204" pitchFamily="18" charset="0"/>
                      </a:rPr>
                      <m:t> </m:t>
                    </m:r>
                    <m:r>
                      <a:rPr lang="es-ES" sz="2800" i="1" dirty="0" smtClean="0">
                        <a:latin typeface="Cambria Math" panose="02040503050406030204" pitchFamily="18" charset="0"/>
                      </a:rPr>
                      <m:t>𝑎𝑔𝑢𝑎</m:t>
                    </m:r>
                    <m:r>
                      <a:rPr lang="es-ES" sz="2800" i="1" dirty="0" smtClean="0">
                        <a:latin typeface="Cambria Math" panose="02040503050406030204" pitchFamily="18" charset="0"/>
                      </a:rPr>
                      <m:t> </m:t>
                    </m:r>
                    <m:r>
                      <a:rPr lang="es-ES" sz="2800" i="1" dirty="0" smtClean="0">
                        <a:latin typeface="Cambria Math" panose="02040503050406030204" pitchFamily="18" charset="0"/>
                      </a:rPr>
                      <m:t>𝑑𝑒𝑠𝑝𝑙𝑎𝑧𝑎𝑑𝑜</m:t>
                    </m:r>
                    <m:r>
                      <a:rPr lang="es-ES" sz="2800" i="1" dirty="0" smtClean="0">
                        <a:latin typeface="Cambria Math" panose="02040503050406030204" pitchFamily="18" charset="0"/>
                      </a:rPr>
                      <m:t> =</m:t>
                    </m:r>
                    <m:f>
                      <m:fPr>
                        <m:ctrlPr>
                          <a:rPr lang="es-ES" sz="2800" i="1" dirty="0" smtClean="0">
                            <a:latin typeface="Cambria Math" panose="02040503050406030204" pitchFamily="18" charset="0"/>
                          </a:rPr>
                        </m:ctrlPr>
                      </m:fPr>
                      <m:num>
                        <m:r>
                          <a:rPr lang="es-CL" sz="2800" b="0" i="1" dirty="0" smtClean="0">
                            <a:latin typeface="Cambria Math" panose="02040503050406030204" pitchFamily="18" charset="0"/>
                          </a:rPr>
                          <m:t>𝑀𝑎𝑠𝑎</m:t>
                        </m:r>
                      </m:num>
                      <m:den>
                        <m:r>
                          <a:rPr lang="es-CL" sz="2800" b="0" i="1" dirty="0" smtClean="0">
                            <a:latin typeface="Cambria Math" panose="02040503050406030204" pitchFamily="18" charset="0"/>
                          </a:rPr>
                          <m:t>𝐷𝑒𝑛𝑠𝑖𝑑𝑎𝑑</m:t>
                        </m:r>
                      </m:den>
                    </m:f>
                  </m:oMath>
                </a14:m>
                <a:endParaRPr lang="es-CL" sz="2800" i="1" dirty="0">
                  <a:latin typeface="Cambria Math" panose="02040503050406030204" pitchFamily="18" charset="0"/>
                </a:endParaRPr>
              </a:p>
              <a:p>
                <a:pPr marL="0" indent="0">
                  <a:lnSpc>
                    <a:spcPct val="90000"/>
                  </a:lnSpc>
                  <a:buNone/>
                </a:pPr>
                <a14:m>
                  <m:oMathPara xmlns:m="http://schemas.openxmlformats.org/officeDocument/2006/math">
                    <m:oMathParaPr>
                      <m:jc m:val="centerGroup"/>
                    </m:oMathParaPr>
                    <m:oMath xmlns:m="http://schemas.openxmlformats.org/officeDocument/2006/math">
                      <m:r>
                        <m:rPr>
                          <m:sty m:val="p"/>
                        </m:rPr>
                        <a:rPr lang="es-ES" sz="2800" i="1" dirty="0" smtClean="0">
                          <a:latin typeface="Cambria Math" panose="02040503050406030204" pitchFamily="18" charset="0"/>
                          <a:ea typeface="Cambria Math" panose="02040503050406030204" pitchFamily="18" charset="0"/>
                        </a:rPr>
                        <m:t>∇</m:t>
                      </m:r>
                      <m:r>
                        <a:rPr lang="es-ES" sz="2800" i="1" dirty="0" smtClean="0">
                          <a:latin typeface="Cambria Math" panose="02040503050406030204" pitchFamily="18" charset="0"/>
                          <a:ea typeface="Cambria Math" panose="02040503050406030204" pitchFamily="18" charset="0"/>
                        </a:rPr>
                        <m:t>=</m:t>
                      </m:r>
                      <m:f>
                        <m:fPr>
                          <m:ctrlPr>
                            <a:rPr lang="es-ES" sz="2800" i="1" dirty="0" smtClean="0">
                              <a:latin typeface="Cambria Math" panose="02040503050406030204" pitchFamily="18" charset="0"/>
                              <a:ea typeface="Cambria Math" panose="02040503050406030204" pitchFamily="18" charset="0"/>
                            </a:rPr>
                          </m:ctrlPr>
                        </m:fPr>
                        <m:num>
                          <m:r>
                            <a:rPr lang="es-ES" sz="2800" i="1" dirty="0">
                              <a:latin typeface="Cambria Math" panose="02040503050406030204" pitchFamily="18" charset="0"/>
                            </a:rPr>
                            <m:t>19</m:t>
                          </m:r>
                          <m:r>
                            <a:rPr lang="es-CL" sz="2800" b="0" i="1" dirty="0" smtClean="0">
                              <a:latin typeface="Cambria Math" panose="02040503050406030204" pitchFamily="18" charset="0"/>
                            </a:rPr>
                            <m:t>.</m:t>
                          </m:r>
                          <m:r>
                            <a:rPr lang="es-ES" sz="2800" i="1" dirty="0">
                              <a:latin typeface="Cambria Math" panose="02040503050406030204" pitchFamily="18" charset="0"/>
                            </a:rPr>
                            <m:t>500 </m:t>
                          </m:r>
                          <m:d>
                            <m:dPr>
                              <m:ctrlPr>
                                <a:rPr lang="es-ES" sz="2800" i="1" dirty="0" smtClean="0">
                                  <a:latin typeface="Cambria Math" panose="02040503050406030204" pitchFamily="18" charset="0"/>
                                </a:rPr>
                              </m:ctrlPr>
                            </m:dPr>
                            <m:e>
                              <m:r>
                                <a:rPr lang="es-CL" sz="2800" b="0" i="1" dirty="0" smtClean="0">
                                  <a:latin typeface="Cambria Math" panose="02040503050406030204" pitchFamily="18" charset="0"/>
                                </a:rPr>
                                <m:t>𝑡</m:t>
                              </m:r>
                            </m:e>
                          </m:d>
                          <m:r>
                            <a:rPr lang="es-ES" sz="2800" i="1" dirty="0">
                              <a:latin typeface="Cambria Math" panose="02040503050406030204" pitchFamily="18" charset="0"/>
                            </a:rPr>
                            <m:t>  </m:t>
                          </m:r>
                          <m:r>
                            <a:rPr lang="es-ES" sz="2800" i="1" dirty="0">
                              <a:latin typeface="Cambria Math" panose="02040503050406030204" pitchFamily="18" charset="0"/>
                            </a:rPr>
                            <m:t>𝑡𝑜𝑛</m:t>
                          </m:r>
                        </m:num>
                        <m:den>
                          <m:r>
                            <a:rPr lang="es-ES" sz="2800" i="1" dirty="0">
                              <a:latin typeface="Cambria Math" panose="02040503050406030204" pitchFamily="18" charset="0"/>
                            </a:rPr>
                            <m:t>1</m:t>
                          </m:r>
                          <m:r>
                            <a:rPr lang="es-CL" sz="2800" b="0" i="1" dirty="0" smtClean="0">
                              <a:latin typeface="Cambria Math" panose="02040503050406030204" pitchFamily="18" charset="0"/>
                            </a:rPr>
                            <m:t>.</m:t>
                          </m:r>
                          <m:r>
                            <a:rPr lang="es-ES" sz="2800" i="1" dirty="0">
                              <a:latin typeface="Cambria Math" panose="02040503050406030204" pitchFamily="18" charset="0"/>
                            </a:rPr>
                            <m:t>000</m:t>
                          </m:r>
                          <m:d>
                            <m:dPr>
                              <m:ctrlPr>
                                <a:rPr lang="es-ES" sz="2800" i="1" dirty="0" smtClean="0">
                                  <a:latin typeface="Cambria Math" panose="02040503050406030204" pitchFamily="18" charset="0"/>
                                </a:rPr>
                              </m:ctrlPr>
                            </m:dPr>
                            <m:e>
                              <m:f>
                                <m:fPr>
                                  <m:ctrlPr>
                                    <a:rPr lang="es-ES" sz="2800" i="1" dirty="0" smtClean="0">
                                      <a:latin typeface="Cambria Math" panose="02040503050406030204" pitchFamily="18" charset="0"/>
                                    </a:rPr>
                                  </m:ctrlPr>
                                </m:fPr>
                                <m:num>
                                  <m:r>
                                    <a:rPr lang="es-CL" sz="2800" b="0" i="1" dirty="0" smtClean="0">
                                      <a:latin typeface="Cambria Math" panose="02040503050406030204" pitchFamily="18" charset="0"/>
                                    </a:rPr>
                                    <m:t>𝑘𝑔</m:t>
                                  </m:r>
                                </m:num>
                                <m:den>
                                  <m:sSup>
                                    <m:sSupPr>
                                      <m:ctrlPr>
                                        <a:rPr lang="es-ES" sz="2800" i="1" dirty="0" smtClean="0">
                                          <a:latin typeface="Cambria Math" panose="02040503050406030204" pitchFamily="18" charset="0"/>
                                        </a:rPr>
                                      </m:ctrlPr>
                                    </m:sSupPr>
                                    <m:e>
                                      <m:r>
                                        <a:rPr lang="es-CL" sz="2800" b="0" i="1" dirty="0" smtClean="0">
                                          <a:latin typeface="Cambria Math" panose="02040503050406030204" pitchFamily="18" charset="0"/>
                                        </a:rPr>
                                        <m:t>𝑚</m:t>
                                      </m:r>
                                    </m:e>
                                    <m:sup>
                                      <m:r>
                                        <a:rPr lang="es-CL" sz="2800" b="0" i="1" dirty="0" smtClean="0">
                                          <a:latin typeface="Cambria Math" panose="02040503050406030204" pitchFamily="18" charset="0"/>
                                        </a:rPr>
                                        <m:t>3</m:t>
                                      </m:r>
                                    </m:sup>
                                  </m:sSup>
                                </m:den>
                              </m:f>
                            </m:e>
                          </m:d>
                        </m:den>
                      </m:f>
                      <m:r>
                        <a:rPr lang="es-ES" sz="2800" i="1" dirty="0">
                          <a:latin typeface="Cambria Math" panose="02040503050406030204" pitchFamily="18" charset="0"/>
                        </a:rPr>
                        <m:t>	=  19</m:t>
                      </m:r>
                      <m:r>
                        <a:rPr lang="es-CL" sz="2800" b="0" i="1" dirty="0" smtClean="0">
                          <a:latin typeface="Cambria Math" panose="02040503050406030204" pitchFamily="18" charset="0"/>
                        </a:rPr>
                        <m:t>.</m:t>
                      </m:r>
                      <m:r>
                        <a:rPr lang="es-ES" sz="2800" i="1" dirty="0">
                          <a:latin typeface="Cambria Math" panose="02040503050406030204" pitchFamily="18" charset="0"/>
                        </a:rPr>
                        <m:t>500 </m:t>
                      </m:r>
                      <m:d>
                        <m:dPr>
                          <m:ctrlPr>
                            <a:rPr lang="es-ES" sz="2800" i="1" dirty="0" smtClean="0">
                              <a:latin typeface="Cambria Math" panose="02040503050406030204" pitchFamily="18" charset="0"/>
                            </a:rPr>
                          </m:ctrlPr>
                        </m:dPr>
                        <m:e>
                          <m:r>
                            <a:rPr lang="es-ES" sz="2800" i="1" dirty="0">
                              <a:latin typeface="Cambria Math" panose="02040503050406030204" pitchFamily="18" charset="0"/>
                            </a:rPr>
                            <m:t>𝑚</m:t>
                          </m:r>
                          <m:r>
                            <a:rPr lang="es-ES" sz="2800" i="1" baseline="30000" dirty="0">
                              <a:latin typeface="Cambria Math" panose="02040503050406030204" pitchFamily="18" charset="0"/>
                            </a:rPr>
                            <m:t>3</m:t>
                          </m:r>
                        </m:e>
                      </m:d>
                    </m:oMath>
                  </m:oMathPara>
                </a14:m>
                <a:endParaRPr lang="es-ES" sz="2800" dirty="0"/>
              </a:p>
              <a:p>
                <a:pPr>
                  <a:lnSpc>
                    <a:spcPct val="90000"/>
                  </a:lnSpc>
                </a:pPr>
                <a14:m>
                  <m:oMath xmlns:m="http://schemas.openxmlformats.org/officeDocument/2006/math">
                    <m:r>
                      <a:rPr lang="es-ES" sz="2800" i="1" dirty="0" smtClean="0">
                        <a:latin typeface="Cambria Math" panose="02040503050406030204" pitchFamily="18" charset="0"/>
                      </a:rPr>
                      <m:t>𝑉𝑜𝑙𝑢𝑚𝑒𝑛</m:t>
                    </m:r>
                    <m:r>
                      <a:rPr lang="es-ES" sz="2800" i="1" dirty="0" smtClean="0">
                        <a:latin typeface="Cambria Math" panose="02040503050406030204" pitchFamily="18" charset="0"/>
                      </a:rPr>
                      <m:t> </m:t>
                    </m:r>
                    <m:r>
                      <a:rPr lang="es-ES" sz="2800" i="1" dirty="0">
                        <a:latin typeface="Cambria Math" panose="02040503050406030204" pitchFamily="18" charset="0"/>
                      </a:rPr>
                      <m:t>𝑑𝑒𝑙</m:t>
                    </m:r>
                    <m:r>
                      <a:rPr lang="es-ES" sz="2800" i="1" dirty="0">
                        <a:latin typeface="Cambria Math" panose="02040503050406030204" pitchFamily="18" charset="0"/>
                      </a:rPr>
                      <m:t> </m:t>
                    </m:r>
                    <m:r>
                      <a:rPr lang="es-ES" sz="2800" i="1" dirty="0">
                        <a:latin typeface="Cambria Math" panose="02040503050406030204" pitchFamily="18" charset="0"/>
                      </a:rPr>
                      <m:t>𝑏𝑢𝑞𝑢𝑒</m:t>
                    </m:r>
                    <m:r>
                      <a:rPr lang="es-ES" sz="2800" i="1" dirty="0">
                        <a:latin typeface="Cambria Math" panose="02040503050406030204" pitchFamily="18" charset="0"/>
                      </a:rPr>
                      <m:t> = 105 × 30 × 20=63.000</m:t>
                    </m:r>
                    <m:d>
                      <m:dPr>
                        <m:ctrlPr>
                          <a:rPr lang="es-CL" sz="2800" b="0" i="1" dirty="0" smtClean="0">
                            <a:latin typeface="Cambria Math" panose="02040503050406030204" pitchFamily="18" charset="0"/>
                            <a:ea typeface="Cambria Math" panose="02040503050406030204" pitchFamily="18" charset="0"/>
                          </a:rPr>
                        </m:ctrlPr>
                      </m:dPr>
                      <m:e>
                        <m:sSup>
                          <m:sSupPr>
                            <m:ctrlPr>
                              <a:rPr lang="es-CL" sz="2800" b="0" i="1" dirty="0" smtClean="0">
                                <a:latin typeface="Cambria Math" panose="02040503050406030204" pitchFamily="18" charset="0"/>
                                <a:ea typeface="Cambria Math" panose="02040503050406030204" pitchFamily="18" charset="0"/>
                              </a:rPr>
                            </m:ctrlPr>
                          </m:sSupPr>
                          <m:e>
                            <m:r>
                              <a:rPr lang="es-CL" sz="2800" b="0" i="1" dirty="0" smtClean="0">
                                <a:latin typeface="Cambria Math" panose="02040503050406030204" pitchFamily="18" charset="0"/>
                                <a:ea typeface="Cambria Math" panose="02040503050406030204" pitchFamily="18" charset="0"/>
                              </a:rPr>
                              <m:t>𝑚</m:t>
                            </m:r>
                          </m:e>
                          <m:sup>
                            <m:r>
                              <a:rPr lang="es-CL" sz="2800" b="0" i="1" dirty="0" smtClean="0">
                                <a:latin typeface="Cambria Math" panose="02040503050406030204" pitchFamily="18" charset="0"/>
                                <a:ea typeface="Cambria Math" panose="02040503050406030204" pitchFamily="18" charset="0"/>
                              </a:rPr>
                              <m:t>3</m:t>
                            </m:r>
                          </m:sup>
                        </m:sSup>
                      </m:e>
                    </m:d>
                  </m:oMath>
                </a14:m>
                <a:endParaRPr lang="es-ES" sz="2800" dirty="0"/>
              </a:p>
              <a:p>
                <a:pPr>
                  <a:lnSpc>
                    <a:spcPct val="90000"/>
                  </a:lnSpc>
                  <a:spcAft>
                    <a:spcPts val="1200"/>
                  </a:spcAft>
                </a:pPr>
                <a14:m>
                  <m:oMath xmlns:m="http://schemas.openxmlformats.org/officeDocument/2006/math">
                    <m:r>
                      <a:rPr lang="es-CL" sz="2800" b="0" i="1" smtClean="0">
                        <a:latin typeface="Cambria Math" panose="02040503050406030204" pitchFamily="18" charset="0"/>
                      </a:rPr>
                      <m:t>𝑅𝑒𝑠𝑒𝑟𝑣𝑎</m:t>
                    </m:r>
                    <m:r>
                      <a:rPr lang="es-CL" sz="2800" b="0" i="1" smtClean="0">
                        <a:latin typeface="Cambria Math" panose="02040503050406030204" pitchFamily="18" charset="0"/>
                      </a:rPr>
                      <m:t> </m:t>
                    </m:r>
                    <m:r>
                      <a:rPr lang="es-CL" sz="2800" b="0" i="1" smtClean="0">
                        <a:latin typeface="Cambria Math" panose="02040503050406030204" pitchFamily="18" charset="0"/>
                      </a:rPr>
                      <m:t>𝑑𝑒</m:t>
                    </m:r>
                    <m:r>
                      <a:rPr lang="es-CL" sz="2800" b="0" i="1" smtClean="0">
                        <a:latin typeface="Cambria Math" panose="02040503050406030204" pitchFamily="18" charset="0"/>
                      </a:rPr>
                      <m:t> </m:t>
                    </m:r>
                    <m:r>
                      <a:rPr lang="es-CL" sz="2800" b="0" i="1" smtClean="0">
                        <a:latin typeface="Cambria Math" panose="02040503050406030204" pitchFamily="18" charset="0"/>
                      </a:rPr>
                      <m:t>𝑏𝑜𝑦𝑎𝑛𝑡𝑒𝑧</m:t>
                    </m:r>
                    <m:r>
                      <a:rPr lang="es-CL" sz="2800" b="0" i="1" smtClean="0">
                        <a:latin typeface="Cambria Math" panose="02040503050406030204" pitchFamily="18" charset="0"/>
                        <a:ea typeface="Cambria Math" panose="02040503050406030204" pitchFamily="18" charset="0"/>
                      </a:rPr>
                      <m:t>=</m:t>
                    </m:r>
                    <m:sSub>
                      <m:sSubPr>
                        <m:ctrlPr>
                          <a:rPr lang="es-CL" sz="2800" b="0" i="1" smtClean="0">
                            <a:latin typeface="Cambria Math" panose="02040503050406030204" pitchFamily="18" charset="0"/>
                            <a:ea typeface="Cambria Math" panose="02040503050406030204" pitchFamily="18" charset="0"/>
                          </a:rPr>
                        </m:ctrlPr>
                      </m:sSubPr>
                      <m:e>
                        <m:r>
                          <m:rPr>
                            <m:sty m:val="p"/>
                          </m:rPr>
                          <a:rPr lang="es-CL" sz="2800" b="0" i="1" smtClean="0">
                            <a:latin typeface="Cambria Math" panose="02040503050406030204" pitchFamily="18" charset="0"/>
                            <a:ea typeface="Cambria Math" panose="02040503050406030204" pitchFamily="18" charset="0"/>
                          </a:rPr>
                          <m:t>∇</m:t>
                        </m:r>
                      </m:e>
                      <m:sub>
                        <m:r>
                          <a:rPr lang="es-CL" sz="2800" b="0" i="1" smtClean="0">
                            <a:latin typeface="Cambria Math" panose="02040503050406030204" pitchFamily="18" charset="0"/>
                            <a:ea typeface="Cambria Math" panose="02040503050406030204" pitchFamily="18" charset="0"/>
                          </a:rPr>
                          <m:t>𝐵𝑢𝑞𝑢𝑒</m:t>
                        </m:r>
                      </m:sub>
                    </m:sSub>
                    <m:r>
                      <a:rPr lang="es-CL" sz="2800" b="0" i="1" smtClean="0">
                        <a:latin typeface="Cambria Math" panose="02040503050406030204" pitchFamily="18" charset="0"/>
                        <a:ea typeface="Cambria Math" panose="02040503050406030204" pitchFamily="18" charset="0"/>
                      </a:rPr>
                      <m:t>−</m:t>
                    </m:r>
                    <m:sSub>
                      <m:sSubPr>
                        <m:ctrlPr>
                          <a:rPr lang="es-CL" sz="2800" b="0" i="1" smtClean="0">
                            <a:latin typeface="Cambria Math" panose="02040503050406030204" pitchFamily="18" charset="0"/>
                            <a:ea typeface="Cambria Math" panose="02040503050406030204" pitchFamily="18" charset="0"/>
                          </a:rPr>
                        </m:ctrlPr>
                      </m:sSubPr>
                      <m:e>
                        <m:r>
                          <m:rPr>
                            <m:sty m:val="p"/>
                          </m:rPr>
                          <a:rPr lang="es-CL" sz="2800" b="0" i="1" smtClean="0">
                            <a:latin typeface="Cambria Math" panose="02040503050406030204" pitchFamily="18" charset="0"/>
                            <a:ea typeface="Cambria Math" panose="02040503050406030204" pitchFamily="18" charset="0"/>
                          </a:rPr>
                          <m:t>∇</m:t>
                        </m:r>
                      </m:e>
                      <m:sub>
                        <m:r>
                          <a:rPr lang="es-CL" sz="2800" b="0" i="1" smtClean="0">
                            <a:latin typeface="Cambria Math" panose="02040503050406030204" pitchFamily="18" charset="0"/>
                            <a:ea typeface="Cambria Math" panose="02040503050406030204" pitchFamily="18" charset="0"/>
                          </a:rPr>
                          <m:t>𝐴𝑔𝑢𝑎</m:t>
                        </m:r>
                        <m:r>
                          <a:rPr lang="es-CL" sz="2800" b="0" i="1" smtClean="0">
                            <a:latin typeface="Cambria Math" panose="02040503050406030204" pitchFamily="18" charset="0"/>
                            <a:ea typeface="Cambria Math" panose="02040503050406030204" pitchFamily="18" charset="0"/>
                          </a:rPr>
                          <m:t> </m:t>
                        </m:r>
                        <m:r>
                          <a:rPr lang="es-CL" sz="2800" b="0" i="1" smtClean="0">
                            <a:latin typeface="Cambria Math" panose="02040503050406030204" pitchFamily="18" charset="0"/>
                            <a:ea typeface="Cambria Math" panose="02040503050406030204" pitchFamily="18" charset="0"/>
                          </a:rPr>
                          <m:t>𝑑𝑒𝑠𝑝𝑙𝑎𝑧𝑎𝑑𝑎</m:t>
                        </m:r>
                      </m:sub>
                    </m:sSub>
                  </m:oMath>
                </a14:m>
                <a:endParaRPr lang="es-CL" sz="2800" b="0" dirty="0">
                  <a:ea typeface="Cambria Math" panose="02040503050406030204" pitchFamily="18" charset="0"/>
                </a:endParaRPr>
              </a:p>
              <a:p>
                <a:pPr marL="0" indent="0">
                  <a:lnSpc>
                    <a:spcPct val="90000"/>
                  </a:lnSpc>
                  <a:buNone/>
                </a:pPr>
                <a14:m>
                  <m:oMathPara xmlns:m="http://schemas.openxmlformats.org/officeDocument/2006/math">
                    <m:oMathParaPr>
                      <m:jc m:val="centerGroup"/>
                    </m:oMathParaPr>
                    <m:oMath xmlns:m="http://schemas.openxmlformats.org/officeDocument/2006/math">
                      <m:r>
                        <a:rPr lang="es-CL" sz="2800" b="0" i="1" smtClean="0">
                          <a:latin typeface="Cambria Math" panose="02040503050406030204" pitchFamily="18" charset="0"/>
                        </a:rPr>
                        <m:t>𝑅</m:t>
                      </m:r>
                      <m:r>
                        <a:rPr lang="es-CL" sz="2800" b="0" i="1" smtClean="0">
                          <a:latin typeface="Cambria Math" panose="02040503050406030204" pitchFamily="18" charset="0"/>
                        </a:rPr>
                        <m:t>.</m:t>
                      </m:r>
                      <m:r>
                        <a:rPr lang="es-CL" sz="2800" b="0" i="1" smtClean="0">
                          <a:latin typeface="Cambria Math" panose="02040503050406030204" pitchFamily="18" charset="0"/>
                        </a:rPr>
                        <m:t>𝐵</m:t>
                      </m:r>
                      <m:r>
                        <a:rPr lang="es-CL" sz="2800" b="0" i="1" smtClean="0">
                          <a:latin typeface="Cambria Math" panose="02040503050406030204" pitchFamily="18" charset="0"/>
                        </a:rPr>
                        <m:t>.=63.000</m:t>
                      </m:r>
                      <m:d>
                        <m:dPr>
                          <m:ctrlPr>
                            <a:rPr lang="es-CL" sz="2800" i="1" dirty="0">
                              <a:latin typeface="Cambria Math" panose="02040503050406030204" pitchFamily="18" charset="0"/>
                              <a:ea typeface="Cambria Math" panose="02040503050406030204" pitchFamily="18" charset="0"/>
                            </a:rPr>
                          </m:ctrlPr>
                        </m:dPr>
                        <m:e>
                          <m:sSup>
                            <m:sSupPr>
                              <m:ctrlPr>
                                <a:rPr lang="es-CL" sz="2800" i="1" dirty="0">
                                  <a:latin typeface="Cambria Math" panose="02040503050406030204" pitchFamily="18" charset="0"/>
                                  <a:ea typeface="Cambria Math" panose="02040503050406030204" pitchFamily="18" charset="0"/>
                                </a:rPr>
                              </m:ctrlPr>
                            </m:sSupPr>
                            <m:e>
                              <m:r>
                                <a:rPr lang="es-CL" sz="2800" i="1" dirty="0">
                                  <a:latin typeface="Cambria Math" panose="02040503050406030204" pitchFamily="18" charset="0"/>
                                  <a:ea typeface="Cambria Math" panose="02040503050406030204" pitchFamily="18" charset="0"/>
                                </a:rPr>
                                <m:t>𝑚</m:t>
                              </m:r>
                            </m:e>
                            <m:sup>
                              <m:r>
                                <a:rPr lang="es-CL" sz="2800" i="1" dirty="0">
                                  <a:latin typeface="Cambria Math" panose="02040503050406030204" pitchFamily="18" charset="0"/>
                                  <a:ea typeface="Cambria Math" panose="02040503050406030204" pitchFamily="18" charset="0"/>
                                </a:rPr>
                                <m:t>3</m:t>
                              </m:r>
                            </m:sup>
                          </m:sSup>
                        </m:e>
                      </m:d>
                      <m:r>
                        <a:rPr lang="es-CL" sz="2800" b="0" i="1" dirty="0" smtClean="0">
                          <a:latin typeface="Cambria Math" panose="02040503050406030204" pitchFamily="18" charset="0"/>
                          <a:ea typeface="Cambria Math" panose="02040503050406030204" pitchFamily="18" charset="0"/>
                        </a:rPr>
                        <m:t>−</m:t>
                      </m:r>
                      <m:r>
                        <a:rPr lang="es-ES" sz="2800" i="1" dirty="0">
                          <a:latin typeface="Cambria Math" panose="02040503050406030204" pitchFamily="18" charset="0"/>
                        </a:rPr>
                        <m:t>19</m:t>
                      </m:r>
                      <m:r>
                        <a:rPr lang="es-CL" sz="2800" i="1" dirty="0">
                          <a:latin typeface="Cambria Math" panose="02040503050406030204" pitchFamily="18" charset="0"/>
                        </a:rPr>
                        <m:t>.</m:t>
                      </m:r>
                      <m:r>
                        <a:rPr lang="es-ES" sz="2800" i="1" dirty="0">
                          <a:latin typeface="Cambria Math" panose="02040503050406030204" pitchFamily="18" charset="0"/>
                        </a:rPr>
                        <m:t>500 </m:t>
                      </m:r>
                      <m:d>
                        <m:dPr>
                          <m:ctrlPr>
                            <a:rPr lang="es-ES" sz="2800" i="1" dirty="0">
                              <a:latin typeface="Cambria Math" panose="02040503050406030204" pitchFamily="18" charset="0"/>
                            </a:rPr>
                          </m:ctrlPr>
                        </m:dPr>
                        <m:e>
                          <m:r>
                            <a:rPr lang="es-ES" sz="2800" i="1" dirty="0">
                              <a:latin typeface="Cambria Math" panose="02040503050406030204" pitchFamily="18" charset="0"/>
                            </a:rPr>
                            <m:t>𝑚</m:t>
                          </m:r>
                          <m:r>
                            <a:rPr lang="es-ES" sz="2800" i="1" baseline="30000" dirty="0">
                              <a:latin typeface="Cambria Math" panose="02040503050406030204" pitchFamily="18" charset="0"/>
                            </a:rPr>
                            <m:t>3</m:t>
                          </m:r>
                        </m:e>
                      </m:d>
                    </m:oMath>
                    <m:oMath xmlns:m="http://schemas.openxmlformats.org/officeDocument/2006/math">
                      <m:r>
                        <a:rPr lang="es-ES" sz="2800" i="1" dirty="0" smtClean="0">
                          <a:latin typeface="Cambria Math" panose="02040503050406030204" pitchFamily="18" charset="0"/>
                        </a:rPr>
                        <m:t>			</m:t>
                      </m:r>
                    </m:oMath>
                  </m:oMathPara>
                </a14:m>
                <a:endParaRPr lang="es-ES" sz="2800" dirty="0"/>
              </a:p>
              <a:p>
                <a:pPr>
                  <a:lnSpc>
                    <a:spcPct val="90000"/>
                  </a:lnSpc>
                </a:pPr>
                <a14:m>
                  <m:oMath xmlns:m="http://schemas.openxmlformats.org/officeDocument/2006/math">
                    <m:r>
                      <a:rPr lang="es-ES" sz="2800" i="1" dirty="0" smtClean="0">
                        <a:latin typeface="Cambria Math" panose="02040503050406030204" pitchFamily="18" charset="0"/>
                      </a:rPr>
                      <m:t>𝑅𝑒𝑠𝑒𝑟𝑣𝑎</m:t>
                    </m:r>
                    <m:r>
                      <a:rPr lang="es-ES" sz="2800" i="1" dirty="0" smtClean="0">
                        <a:latin typeface="Cambria Math" panose="02040503050406030204" pitchFamily="18" charset="0"/>
                      </a:rPr>
                      <m:t> </m:t>
                    </m:r>
                    <m:r>
                      <a:rPr lang="es-ES" sz="2800" i="1" dirty="0" smtClean="0">
                        <a:latin typeface="Cambria Math" panose="02040503050406030204" pitchFamily="18" charset="0"/>
                      </a:rPr>
                      <m:t>𝑑𝑒</m:t>
                    </m:r>
                    <m:r>
                      <a:rPr lang="es-ES" sz="2800" i="1" dirty="0" smtClean="0">
                        <a:latin typeface="Cambria Math" panose="02040503050406030204" pitchFamily="18" charset="0"/>
                      </a:rPr>
                      <m:t> </m:t>
                    </m:r>
                    <m:r>
                      <a:rPr lang="es-ES" sz="2800" i="1" dirty="0" smtClean="0">
                        <a:latin typeface="Cambria Math" panose="02040503050406030204" pitchFamily="18" charset="0"/>
                      </a:rPr>
                      <m:t>𝑏𝑜𝑦𝑎𝑛𝑡</m:t>
                    </m:r>
                    <m:r>
                      <a:rPr lang="es-ES" sz="2800" i="1" dirty="0" smtClean="0">
                        <a:latin typeface="Cambria Math" panose="02040503050406030204" pitchFamily="18" charset="0"/>
                      </a:rPr>
                      <m:t>é</m:t>
                    </m:r>
                    <m:r>
                      <a:rPr lang="es-ES" sz="2800" i="1" dirty="0" smtClean="0">
                        <a:latin typeface="Cambria Math" panose="02040503050406030204" pitchFamily="18" charset="0"/>
                      </a:rPr>
                      <m:t>𝑧</m:t>
                    </m:r>
                    <m:r>
                      <a:rPr lang="es-ES" sz="2800" i="1" dirty="0" smtClean="0">
                        <a:latin typeface="Cambria Math" panose="02040503050406030204" pitchFamily="18" charset="0"/>
                      </a:rPr>
                      <m:t> = 43500 </m:t>
                    </m:r>
                    <m:r>
                      <a:rPr lang="es-ES" sz="2800" i="1" dirty="0" smtClean="0">
                        <a:latin typeface="Cambria Math" panose="02040503050406030204" pitchFamily="18" charset="0"/>
                      </a:rPr>
                      <m:t>𝑚</m:t>
                    </m:r>
                    <m:r>
                      <a:rPr lang="es-ES" sz="2800" i="1" dirty="0" smtClean="0">
                        <a:latin typeface="Cambria Math" panose="02040503050406030204" pitchFamily="18" charset="0"/>
                      </a:rPr>
                      <m:t>3 ó 69%</m:t>
                    </m:r>
                  </m:oMath>
                </a14:m>
                <a:r>
                  <a:rPr lang="es-ES" sz="2800" dirty="0"/>
                  <a:t>	</a:t>
                </a:r>
              </a:p>
            </p:txBody>
          </p:sp>
        </mc:Choice>
        <mc:Fallback xmlns="">
          <p:sp>
            <p:nvSpPr>
              <p:cNvPr id="97283" name="Rectangle 3"/>
              <p:cNvSpPr>
                <a:spLocks noGrp="1" noRot="1" noChangeAspect="1" noMove="1" noResize="1" noEditPoints="1" noAdjustHandles="1" noChangeArrowheads="1" noChangeShapeType="1" noTextEdit="1"/>
              </p:cNvSpPr>
              <p:nvPr>
                <p:ph type="body" idx="1"/>
              </p:nvPr>
            </p:nvSpPr>
            <p:spPr>
              <a:blipFill>
                <a:blip r:embed="rId2"/>
                <a:stretch>
                  <a:fillRect l="-684" b="-1005"/>
                </a:stretch>
              </a:blipFill>
            </p:spPr>
            <p:txBody>
              <a:bodyPr/>
              <a:lstStyle/>
              <a:p>
                <a:r>
                  <a:rPr lang="es-CL">
                    <a:noFill/>
                  </a:rPr>
                  <a:t> </a:t>
                </a:r>
              </a:p>
            </p:txBody>
          </p:sp>
        </mc:Fallback>
      </mc:AlternateContent>
      <p:sp>
        <p:nvSpPr>
          <p:cNvPr id="2" name="Marcador de fecha 1">
            <a:extLst>
              <a:ext uri="{FF2B5EF4-FFF2-40B4-BE49-F238E27FC236}">
                <a16:creationId xmlns:a16="http://schemas.microsoft.com/office/drawing/2014/main" id="{C825CAFA-3D63-F015-C4E7-4DDAB26E1FE6}"/>
              </a:ext>
            </a:extLst>
          </p:cNvPr>
          <p:cNvSpPr>
            <a:spLocks noGrp="1"/>
          </p:cNvSpPr>
          <p:nvPr>
            <p:ph type="dt" sz="half" idx="10"/>
          </p:nvPr>
        </p:nvSpPr>
        <p:spPr/>
        <p:txBody>
          <a:bodyPr/>
          <a:lstStyle/>
          <a:p>
            <a:fld id="{DA1868C7-A465-4721-8E60-623CE4D445E0}" type="datetime1">
              <a:rPr lang="es-CL" smtClean="0"/>
              <a:t>08-02-2026</a:t>
            </a:fld>
            <a:endParaRPr lang="en-US"/>
          </a:p>
        </p:txBody>
      </p:sp>
      <p:sp>
        <p:nvSpPr>
          <p:cNvPr id="3" name="Marcador de pie de página 2">
            <a:extLst>
              <a:ext uri="{FF2B5EF4-FFF2-40B4-BE49-F238E27FC236}">
                <a16:creationId xmlns:a16="http://schemas.microsoft.com/office/drawing/2014/main" id="{563055A1-E1D8-4DAF-7621-E3F1F98FA167}"/>
              </a:ext>
            </a:extLst>
          </p:cNvPr>
          <p:cNvSpPr>
            <a:spLocks noGrp="1"/>
          </p:cNvSpPr>
          <p:nvPr>
            <p:ph type="ftr" sz="quarter" idx="11"/>
          </p:nvPr>
        </p:nvSpPr>
        <p:spPr/>
        <p:txBody>
          <a:bodyPr/>
          <a:lstStyle/>
          <a:p>
            <a:r>
              <a:rPr lang="en-US"/>
              <a:t>Fundamentos de Estabildad UT 1</a:t>
            </a:r>
          </a:p>
        </p:txBody>
      </p:sp>
    </p:spTree>
  </p:cSld>
  <p:clrMapOvr>
    <a:masterClrMapping/>
  </p:clrMapOvr>
  <p:transition/>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9512585-223E-857B-D554-9E1735BEE616}"/>
              </a:ext>
            </a:extLst>
          </p:cNvPr>
          <p:cNvSpPr>
            <a:spLocks noGrp="1"/>
          </p:cNvSpPr>
          <p:nvPr>
            <p:ph type="title"/>
          </p:nvPr>
        </p:nvSpPr>
        <p:spPr>
          <a:xfrm>
            <a:off x="715383" y="914400"/>
            <a:ext cx="5195889" cy="1316736"/>
          </a:xfrm>
        </p:spPr>
        <p:txBody>
          <a:bodyPr vert="horz" lIns="91440" tIns="45720" rIns="91440" bIns="45720" rtlCol="0" anchor="t">
            <a:normAutofit/>
          </a:bodyPr>
          <a:lstStyle/>
          <a:p>
            <a:pPr>
              <a:lnSpc>
                <a:spcPct val="90000"/>
              </a:lnSpc>
            </a:pPr>
            <a:r>
              <a:rPr lang="en-US" sz="2800" kern="1200" cap="all" spc="30" baseline="0">
                <a:solidFill>
                  <a:schemeClr val="tx1"/>
                </a:solidFill>
                <a:latin typeface="+mj-lt"/>
                <a:ea typeface="+mj-ea"/>
                <a:cs typeface="+mj-cs"/>
              </a:rPr>
              <a:t>Flotación </a:t>
            </a:r>
            <a:br>
              <a:rPr lang="en-US" sz="2800" kern="1200" cap="all" spc="30" baseline="0">
                <a:solidFill>
                  <a:schemeClr val="tx1"/>
                </a:solidFill>
                <a:latin typeface="+mj-lt"/>
                <a:ea typeface="+mj-ea"/>
                <a:cs typeface="+mj-cs"/>
              </a:rPr>
            </a:br>
            <a:r>
              <a:rPr lang="en-US" sz="2800" kern="1200" cap="all" spc="30" baseline="0">
                <a:solidFill>
                  <a:schemeClr val="tx1"/>
                </a:solidFill>
                <a:latin typeface="+mj-lt"/>
                <a:ea typeface="+mj-ea"/>
                <a:cs typeface="+mj-cs"/>
              </a:rPr>
              <a:t>Reserva de boyantez - Ejemplo 2</a:t>
            </a:r>
          </a:p>
        </p:txBody>
      </p:sp>
      <p:sp>
        <p:nvSpPr>
          <p:cNvPr id="7" name="Marcador de contenido 6">
            <a:extLst>
              <a:ext uri="{FF2B5EF4-FFF2-40B4-BE49-F238E27FC236}">
                <a16:creationId xmlns:a16="http://schemas.microsoft.com/office/drawing/2014/main" id="{15DF9B27-792E-6BB6-AF5B-A87DDCF8CF25}"/>
              </a:ext>
            </a:extLst>
          </p:cNvPr>
          <p:cNvSpPr>
            <a:spLocks noGrp="1"/>
          </p:cNvSpPr>
          <p:nvPr>
            <p:ph sz="half" idx="1"/>
          </p:nvPr>
        </p:nvSpPr>
        <p:spPr>
          <a:xfrm>
            <a:off x="715383" y="2231136"/>
            <a:ext cx="5195889" cy="3931920"/>
          </a:xfrm>
        </p:spPr>
        <p:txBody>
          <a:bodyPr vert="horz" lIns="91440" tIns="45720" rIns="91440" bIns="45720" rtlCol="0">
            <a:normAutofit/>
          </a:bodyPr>
          <a:lstStyle/>
          <a:p>
            <a:r>
              <a:rPr lang="en-US"/>
              <a:t>Un cilindro de 1,5 m de largo y 60 cm de diámetro tiene una masa de 20 Kg cuando se encuentra vacío.</a:t>
            </a:r>
          </a:p>
          <a:p>
            <a:r>
              <a:rPr lang="en-US"/>
              <a:t>Encontrar su calado en agua de densidad de 1024 Kg/m</a:t>
            </a:r>
            <a:r>
              <a:rPr lang="en-US" baseline="30000"/>
              <a:t>3</a:t>
            </a:r>
            <a:r>
              <a:rPr lang="en-US"/>
              <a:t> cuando en su interior contiene 200 litros de kerosén de densidad relativa 0,6 y se encuentra flotado con su eje perpendicular a la línea de agua, como lo ilustra la figura adjunta. </a:t>
            </a:r>
          </a:p>
          <a:p>
            <a:endParaRPr lang="en-US"/>
          </a:p>
        </p:txBody>
      </p:sp>
      <p:sp>
        <p:nvSpPr>
          <p:cNvPr id="4" name="Marcador de fecha 3">
            <a:extLst>
              <a:ext uri="{FF2B5EF4-FFF2-40B4-BE49-F238E27FC236}">
                <a16:creationId xmlns:a16="http://schemas.microsoft.com/office/drawing/2014/main" id="{CB8B391F-B194-8BEB-1F52-94E2441E8D57}"/>
              </a:ext>
            </a:extLst>
          </p:cNvPr>
          <p:cNvSpPr>
            <a:spLocks noGrp="1"/>
          </p:cNvSpPr>
          <p:nvPr>
            <p:ph type="dt" sz="half" idx="10"/>
          </p:nvPr>
        </p:nvSpPr>
        <p:spPr>
          <a:xfrm>
            <a:off x="8369448" y="6356350"/>
            <a:ext cx="2592594" cy="365125"/>
          </a:xfrm>
        </p:spPr>
        <p:txBody>
          <a:bodyPr vert="horz" lIns="91440" tIns="45720" rIns="91440" bIns="45720" rtlCol="0" anchor="ctr">
            <a:normAutofit/>
          </a:bodyPr>
          <a:lstStyle/>
          <a:p>
            <a:pPr>
              <a:spcAft>
                <a:spcPts val="600"/>
              </a:spcAft>
            </a:pPr>
            <a:fld id="{2EEBA433-B0FC-4449-B922-8D526B0D74C0}" type="datetime1">
              <a:rPr lang="en-US" smtClean="0"/>
              <a:pPr>
                <a:spcAft>
                  <a:spcPts val="600"/>
                </a:spcAft>
              </a:pPr>
              <a:t>2/8/2026</a:t>
            </a:fld>
            <a:endParaRPr lang="en-US"/>
          </a:p>
        </p:txBody>
      </p:sp>
      <p:sp>
        <p:nvSpPr>
          <p:cNvPr id="5" name="Marcador de pie de página 4">
            <a:extLst>
              <a:ext uri="{FF2B5EF4-FFF2-40B4-BE49-F238E27FC236}">
                <a16:creationId xmlns:a16="http://schemas.microsoft.com/office/drawing/2014/main" id="{01859368-7368-1E01-03F0-58A75175769C}"/>
              </a:ext>
            </a:extLst>
          </p:cNvPr>
          <p:cNvSpPr>
            <a:spLocks noGrp="1"/>
          </p:cNvSpPr>
          <p:nvPr>
            <p:ph type="ftr" sz="quarter" idx="11"/>
          </p:nvPr>
        </p:nvSpPr>
        <p:spPr>
          <a:xfrm>
            <a:off x="715383" y="6356350"/>
            <a:ext cx="4539727" cy="365125"/>
          </a:xfrm>
        </p:spPr>
        <p:txBody>
          <a:bodyPr vert="horz" lIns="91440" tIns="45720" rIns="91440" bIns="45720" rtlCol="0" anchor="ctr">
            <a:normAutofit/>
          </a:bodyPr>
          <a:lstStyle/>
          <a:p>
            <a:pPr>
              <a:spcAft>
                <a:spcPts val="600"/>
              </a:spcAft>
            </a:pPr>
            <a:r>
              <a:rPr lang="en-US" kern="1200">
                <a:solidFill>
                  <a:schemeClr val="tx1"/>
                </a:solidFill>
                <a:latin typeface="+mj-lt"/>
                <a:ea typeface="+mn-ea"/>
                <a:cs typeface="+mn-cs"/>
              </a:rPr>
              <a:t>Fundamentos de Estabildad UT 1</a:t>
            </a:r>
          </a:p>
        </p:txBody>
      </p:sp>
      <p:sp>
        <p:nvSpPr>
          <p:cNvPr id="6" name="Marcador de número de diapositiva 5">
            <a:extLst>
              <a:ext uri="{FF2B5EF4-FFF2-40B4-BE49-F238E27FC236}">
                <a16:creationId xmlns:a16="http://schemas.microsoft.com/office/drawing/2014/main" id="{F15E1D20-767C-2842-4092-ECF4037BAEC2}"/>
              </a:ext>
            </a:extLst>
          </p:cNvPr>
          <p:cNvSpPr>
            <a:spLocks noGrp="1"/>
          </p:cNvSpPr>
          <p:nvPr>
            <p:ph type="sldNum" sz="quarter" idx="12"/>
          </p:nvPr>
        </p:nvSpPr>
        <p:spPr>
          <a:xfrm>
            <a:off x="10919012" y="6356350"/>
            <a:ext cx="672354" cy="365125"/>
          </a:xfrm>
        </p:spPr>
        <p:txBody>
          <a:bodyPr vert="horz" lIns="91440" tIns="45720" rIns="91440" bIns="45720" rtlCol="0" anchor="ctr">
            <a:normAutofit/>
          </a:bodyPr>
          <a:lstStyle/>
          <a:p>
            <a:pPr>
              <a:lnSpc>
                <a:spcPct val="90000"/>
              </a:lnSpc>
              <a:spcAft>
                <a:spcPts val="600"/>
              </a:spcAft>
            </a:pPr>
            <a:fld id="{87E7843D-FF13-4365-9478-9625B70A2705}" type="slidenum">
              <a:rPr lang="en-US" smtClean="0"/>
              <a:pPr>
                <a:lnSpc>
                  <a:spcPct val="90000"/>
                </a:lnSpc>
                <a:spcAft>
                  <a:spcPts val="600"/>
                </a:spcAft>
              </a:pPr>
              <a:t>53</a:t>
            </a:fld>
            <a:endParaRPr lang="en-US"/>
          </a:p>
        </p:txBody>
      </p:sp>
      <p:pic>
        <p:nvPicPr>
          <p:cNvPr id="31" name="Marcador de contenido 30">
            <a:extLst>
              <a:ext uri="{FF2B5EF4-FFF2-40B4-BE49-F238E27FC236}">
                <a16:creationId xmlns:a16="http://schemas.microsoft.com/office/drawing/2014/main" id="{B619CAD7-E49B-4453-A57C-097FE6F1835D}"/>
              </a:ext>
            </a:extLst>
          </p:cNvPr>
          <p:cNvPicPr>
            <a:picLocks noGrp="1" noChangeAspect="1"/>
          </p:cNvPicPr>
          <p:nvPr>
            <p:ph sz="half" idx="2"/>
          </p:nvPr>
        </p:nvPicPr>
        <p:blipFill>
          <a:blip r:embed="rId2"/>
          <a:stretch>
            <a:fillRect/>
          </a:stretch>
        </p:blipFill>
        <p:spPr>
          <a:xfrm>
            <a:off x="6835323" y="731520"/>
            <a:ext cx="4226723" cy="5422392"/>
          </a:xfrm>
          <a:prstGeom prst="rect">
            <a:avLst/>
          </a:prstGeom>
        </p:spPr>
      </p:pic>
    </p:spTree>
    <p:extLst>
      <p:ext uri="{BB962C8B-B14F-4D97-AF65-F5344CB8AC3E}">
        <p14:creationId xmlns:p14="http://schemas.microsoft.com/office/powerpoint/2010/main" val="2678538901"/>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5AC7539-ECDA-C56D-33E5-1293226A4A33}"/>
              </a:ext>
            </a:extLst>
          </p:cNvPr>
          <p:cNvSpPr>
            <a:spLocks noGrp="1"/>
          </p:cNvSpPr>
          <p:nvPr>
            <p:ph type="title"/>
          </p:nvPr>
        </p:nvSpPr>
        <p:spPr/>
        <p:txBody>
          <a:bodyPr>
            <a:normAutofit fontScale="90000"/>
          </a:bodyPr>
          <a:lstStyle/>
          <a:p>
            <a:r>
              <a:rPr lang="es-MX" dirty="0"/>
              <a:t>Flotación </a:t>
            </a:r>
            <a:br>
              <a:rPr lang="es-MX" dirty="0"/>
            </a:br>
            <a:r>
              <a:rPr lang="es-MX" dirty="0"/>
              <a:t>Reserva de boyantez - Resolución ejemplo 3</a:t>
            </a:r>
            <a:endParaRPr lang="es-CL" dirty="0"/>
          </a:p>
        </p:txBody>
      </p:sp>
      <mc:AlternateContent xmlns:mc="http://schemas.openxmlformats.org/markup-compatibility/2006" xmlns:a14="http://schemas.microsoft.com/office/drawing/2010/main">
        <mc:Choice Requires="a14">
          <p:sp>
            <p:nvSpPr>
              <p:cNvPr id="8" name="Marcador de contenido 7">
                <a:extLst>
                  <a:ext uri="{FF2B5EF4-FFF2-40B4-BE49-F238E27FC236}">
                    <a16:creationId xmlns:a16="http://schemas.microsoft.com/office/drawing/2014/main" id="{DA921EDC-DFB2-3BA5-E0EB-FAA13205B4EF}"/>
                  </a:ext>
                </a:extLst>
              </p:cNvPr>
              <p:cNvSpPr>
                <a:spLocks noGrp="1"/>
              </p:cNvSpPr>
              <p:nvPr>
                <p:ph idx="1"/>
              </p:nvPr>
            </p:nvSpPr>
            <p:spPr/>
            <p:txBody>
              <a:bodyPr>
                <a:normAutofit fontScale="85000" lnSpcReduction="10000"/>
              </a:bodyPr>
              <a:lstStyle/>
              <a:p>
                <a:pPr>
                  <a:lnSpc>
                    <a:spcPct val="90000"/>
                  </a:lnSpc>
                </a:pPr>
                <a:r>
                  <a:rPr lang="es-ES" sz="2000" dirty="0"/>
                  <a:t>Nota; el cilindro desplazará la masa de agua equivalente a la masa del cilindro más la masa de kerosén.</a:t>
                </a:r>
                <a:endParaRPr lang="es-ES" sz="2000" baseline="30000" dirty="0"/>
              </a:p>
              <a:p>
                <a:pPr>
                  <a:lnSpc>
                    <a:spcPct val="90000"/>
                  </a:lnSpc>
                </a:pPr>
                <a14:m>
                  <m:oMath xmlns:m="http://schemas.openxmlformats.org/officeDocument/2006/math">
                    <m:r>
                      <a:rPr lang="es-ES" sz="2000" i="1" dirty="0" smtClean="0">
                        <a:latin typeface="Cambria Math" panose="02040503050406030204" pitchFamily="18" charset="0"/>
                      </a:rPr>
                      <m:t>𝐷𝑒𝑛𝑠𝑖𝑑𝑎𝑑</m:t>
                    </m:r>
                    <m:r>
                      <a:rPr lang="es-ES" sz="2000" i="1" dirty="0" smtClean="0">
                        <a:latin typeface="Cambria Math" panose="02040503050406030204" pitchFamily="18" charset="0"/>
                      </a:rPr>
                      <m:t> </m:t>
                    </m:r>
                    <m:r>
                      <a:rPr lang="es-ES" sz="2000" i="1" dirty="0" smtClean="0">
                        <a:latin typeface="Cambria Math" panose="02040503050406030204" pitchFamily="18" charset="0"/>
                      </a:rPr>
                      <m:t>𝑑𝑒𝑙</m:t>
                    </m:r>
                    <m:r>
                      <a:rPr lang="es-ES" sz="2000" i="1" dirty="0" smtClean="0">
                        <a:latin typeface="Cambria Math" panose="02040503050406030204" pitchFamily="18" charset="0"/>
                      </a:rPr>
                      <m:t> </m:t>
                    </m:r>
                    <m:r>
                      <a:rPr lang="es-ES" sz="2000" i="1" dirty="0" smtClean="0">
                        <a:latin typeface="Cambria Math" panose="02040503050406030204" pitchFamily="18" charset="0"/>
                      </a:rPr>
                      <m:t>𝑘𝑒𝑟𝑜𝑠</m:t>
                    </m:r>
                    <m:r>
                      <a:rPr lang="es-ES" sz="2000" i="1" dirty="0" smtClean="0">
                        <a:latin typeface="Cambria Math" panose="02040503050406030204" pitchFamily="18" charset="0"/>
                      </a:rPr>
                      <m:t>é</m:t>
                    </m:r>
                    <m:r>
                      <a:rPr lang="es-ES" sz="2000" i="1" dirty="0" smtClean="0">
                        <a:latin typeface="Cambria Math" panose="02040503050406030204" pitchFamily="18" charset="0"/>
                      </a:rPr>
                      <m:t>𝑛</m:t>
                    </m:r>
                    <m:r>
                      <a:rPr lang="es-ES" sz="2000" i="1" dirty="0" smtClean="0">
                        <a:latin typeface="Cambria Math" panose="02040503050406030204" pitchFamily="18" charset="0"/>
                      </a:rPr>
                      <m:t> 	= </m:t>
                    </m:r>
                    <m:sSub>
                      <m:sSubPr>
                        <m:ctrlPr>
                          <a:rPr lang="es-ES" sz="2000" i="1" dirty="0" smtClean="0">
                            <a:latin typeface="Cambria Math" panose="02040503050406030204" pitchFamily="18" charset="0"/>
                          </a:rPr>
                        </m:ctrlPr>
                      </m:sSubPr>
                      <m:e>
                        <m:r>
                          <a:rPr lang="es-CL" sz="2000" b="0" i="1" dirty="0" smtClean="0">
                            <a:latin typeface="Cambria Math" panose="02040503050406030204" pitchFamily="18" charset="0"/>
                          </a:rPr>
                          <m:t>𝑆</m:t>
                        </m:r>
                      </m:e>
                      <m:sub>
                        <m:r>
                          <a:rPr lang="es-CL" sz="2000" b="0" i="1" dirty="0" smtClean="0">
                            <a:latin typeface="Cambria Math" panose="02040503050406030204" pitchFamily="18" charset="0"/>
                          </a:rPr>
                          <m:t>𝑘𝑒𝑟𝑜𝑠</m:t>
                        </m:r>
                        <m:r>
                          <a:rPr lang="es-CL" sz="2000" b="0" i="1" dirty="0" smtClean="0">
                            <a:latin typeface="Cambria Math" panose="02040503050406030204" pitchFamily="18" charset="0"/>
                          </a:rPr>
                          <m:t>é</m:t>
                        </m:r>
                        <m:r>
                          <a:rPr lang="es-CL" sz="2000" b="0" i="1" dirty="0" smtClean="0">
                            <a:latin typeface="Cambria Math" panose="02040503050406030204" pitchFamily="18" charset="0"/>
                          </a:rPr>
                          <m:t>𝑛</m:t>
                        </m:r>
                      </m:sub>
                    </m:sSub>
                    <m:r>
                      <a:rPr lang="es-ES" sz="2000" i="1" dirty="0" smtClean="0">
                        <a:latin typeface="Cambria Math" panose="02040503050406030204" pitchFamily="18" charset="0"/>
                        <a:ea typeface="Cambria Math" panose="02040503050406030204" pitchFamily="18" charset="0"/>
                      </a:rPr>
                      <m:t>×</m:t>
                    </m:r>
                    <m:r>
                      <a:rPr lang="es-ES" sz="2000" i="1" dirty="0" smtClean="0">
                        <a:latin typeface="Cambria Math" panose="02040503050406030204" pitchFamily="18" charset="0"/>
                      </a:rPr>
                      <m:t>1</m:t>
                    </m:r>
                    <m:r>
                      <a:rPr lang="es-CL" sz="2000" b="0" i="1" dirty="0" smtClean="0">
                        <a:latin typeface="Cambria Math" panose="02040503050406030204" pitchFamily="18" charset="0"/>
                      </a:rPr>
                      <m:t>.</m:t>
                    </m:r>
                    <m:r>
                      <a:rPr lang="es-ES" sz="2000" i="1" dirty="0" smtClean="0">
                        <a:latin typeface="Cambria Math" panose="02040503050406030204" pitchFamily="18" charset="0"/>
                      </a:rPr>
                      <m:t>000 </m:t>
                    </m:r>
                    <m:d>
                      <m:dPr>
                        <m:ctrlPr>
                          <a:rPr lang="es-ES" sz="2000" i="1" dirty="0" smtClean="0">
                            <a:latin typeface="Cambria Math" panose="02040503050406030204" pitchFamily="18" charset="0"/>
                          </a:rPr>
                        </m:ctrlPr>
                      </m:dPr>
                      <m:e>
                        <m:f>
                          <m:fPr>
                            <m:ctrlPr>
                              <a:rPr lang="es-ES" sz="2000" i="1" dirty="0" smtClean="0">
                                <a:latin typeface="Cambria Math" panose="02040503050406030204" pitchFamily="18" charset="0"/>
                              </a:rPr>
                            </m:ctrlPr>
                          </m:fPr>
                          <m:num>
                            <m:r>
                              <a:rPr lang="es-CL" sz="2000" b="0" i="1" dirty="0" smtClean="0">
                                <a:latin typeface="Cambria Math" panose="02040503050406030204" pitchFamily="18" charset="0"/>
                              </a:rPr>
                              <m:t>𝑘𝑔</m:t>
                            </m:r>
                          </m:num>
                          <m:den>
                            <m:sSup>
                              <m:sSupPr>
                                <m:ctrlPr>
                                  <a:rPr lang="es-ES" sz="2000" i="1" dirty="0" smtClean="0">
                                    <a:latin typeface="Cambria Math" panose="02040503050406030204" pitchFamily="18" charset="0"/>
                                  </a:rPr>
                                </m:ctrlPr>
                              </m:sSupPr>
                              <m:e>
                                <m:r>
                                  <a:rPr lang="es-CL" sz="2000" b="0" i="1" dirty="0" smtClean="0">
                                    <a:latin typeface="Cambria Math" panose="02040503050406030204" pitchFamily="18" charset="0"/>
                                  </a:rPr>
                                  <m:t>𝑚</m:t>
                                </m:r>
                              </m:e>
                              <m:sup>
                                <m:r>
                                  <a:rPr lang="es-CL" sz="2000" b="0" i="1" dirty="0" smtClean="0">
                                    <a:latin typeface="Cambria Math" panose="02040503050406030204" pitchFamily="18" charset="0"/>
                                  </a:rPr>
                                  <m:t>3</m:t>
                                </m:r>
                              </m:sup>
                            </m:sSup>
                          </m:den>
                        </m:f>
                      </m:e>
                    </m:d>
                    <m:r>
                      <a:rPr lang="es-ES" sz="2000" i="1" dirty="0" smtClean="0">
                        <a:latin typeface="Cambria Math" panose="02040503050406030204" pitchFamily="18" charset="0"/>
                        <a:ea typeface="Cambria Math" panose="02040503050406030204" pitchFamily="18" charset="0"/>
                      </a:rPr>
                      <m:t>=</m:t>
                    </m:r>
                    <m:r>
                      <a:rPr lang="es-CL" sz="2000" b="0" i="1" dirty="0" smtClean="0">
                        <a:latin typeface="Cambria Math" panose="02040503050406030204" pitchFamily="18" charset="0"/>
                        <a:ea typeface="Cambria Math" panose="02040503050406030204" pitchFamily="18" charset="0"/>
                      </a:rPr>
                      <m:t>600</m:t>
                    </m:r>
                    <m:d>
                      <m:dPr>
                        <m:ctrlPr>
                          <a:rPr lang="es-ES" i="1" dirty="0">
                            <a:latin typeface="Cambria Math" panose="02040503050406030204" pitchFamily="18" charset="0"/>
                          </a:rPr>
                        </m:ctrlPr>
                      </m:dPr>
                      <m:e>
                        <m:f>
                          <m:fPr>
                            <m:ctrlPr>
                              <a:rPr lang="es-ES" i="1" dirty="0">
                                <a:latin typeface="Cambria Math" panose="02040503050406030204" pitchFamily="18" charset="0"/>
                              </a:rPr>
                            </m:ctrlPr>
                          </m:fPr>
                          <m:num>
                            <m:r>
                              <a:rPr lang="es-CL" i="1" dirty="0">
                                <a:latin typeface="Cambria Math" panose="02040503050406030204" pitchFamily="18" charset="0"/>
                              </a:rPr>
                              <m:t>𝑘𝑔</m:t>
                            </m:r>
                          </m:num>
                          <m:den>
                            <m:sSup>
                              <m:sSupPr>
                                <m:ctrlPr>
                                  <a:rPr lang="es-ES" i="1" dirty="0">
                                    <a:latin typeface="Cambria Math" panose="02040503050406030204" pitchFamily="18" charset="0"/>
                                  </a:rPr>
                                </m:ctrlPr>
                              </m:sSupPr>
                              <m:e>
                                <m:r>
                                  <a:rPr lang="es-CL" i="1" dirty="0">
                                    <a:latin typeface="Cambria Math" panose="02040503050406030204" pitchFamily="18" charset="0"/>
                                  </a:rPr>
                                  <m:t>𝑚</m:t>
                                </m:r>
                              </m:e>
                              <m:sup>
                                <m:r>
                                  <a:rPr lang="es-CL" i="1" dirty="0">
                                    <a:latin typeface="Cambria Math" panose="02040503050406030204" pitchFamily="18" charset="0"/>
                                  </a:rPr>
                                  <m:t>3</m:t>
                                </m:r>
                              </m:sup>
                            </m:sSup>
                          </m:den>
                        </m:f>
                      </m:e>
                    </m:d>
                  </m:oMath>
                </a14:m>
                <a:endParaRPr lang="es-ES" sz="2000" dirty="0"/>
              </a:p>
              <a:p>
                <a:pPr>
                  <a:lnSpc>
                    <a:spcPct val="90000"/>
                  </a:lnSpc>
                </a:pPr>
                <a14:m>
                  <m:oMath xmlns:m="http://schemas.openxmlformats.org/officeDocument/2006/math">
                    <m:r>
                      <a:rPr lang="es-CL" sz="2000" b="0" i="1" smtClean="0">
                        <a:latin typeface="Cambria Math" panose="02040503050406030204" pitchFamily="18" charset="0"/>
                      </a:rPr>
                      <m:t>𝑀𝑎𝑠𝑎</m:t>
                    </m:r>
                    <m:r>
                      <a:rPr lang="es-CL" sz="2000" b="0" i="1" smtClean="0">
                        <a:latin typeface="Cambria Math" panose="02040503050406030204" pitchFamily="18" charset="0"/>
                      </a:rPr>
                      <m:t> </m:t>
                    </m:r>
                    <m:r>
                      <a:rPr lang="es-CL" sz="2000" b="0" i="1" smtClean="0">
                        <a:latin typeface="Cambria Math" panose="02040503050406030204" pitchFamily="18" charset="0"/>
                      </a:rPr>
                      <m:t>𝑑𝑒𝑙</m:t>
                    </m:r>
                    <m:r>
                      <a:rPr lang="es-CL" sz="2000" b="0" i="1" smtClean="0">
                        <a:latin typeface="Cambria Math" panose="02040503050406030204" pitchFamily="18" charset="0"/>
                      </a:rPr>
                      <m:t> </m:t>
                    </m:r>
                    <m:r>
                      <a:rPr lang="es-CL" sz="2000" b="0" i="1" smtClean="0">
                        <a:latin typeface="Cambria Math" panose="02040503050406030204" pitchFamily="18" charset="0"/>
                      </a:rPr>
                      <m:t>𝑘𝑒𝑟𝑜𝑠𝑒𝑛</m:t>
                    </m:r>
                    <m:r>
                      <a:rPr lang="es-CL" i="1">
                        <a:latin typeface="Cambria Math" panose="02040503050406030204" pitchFamily="18" charset="0"/>
                        <a:ea typeface="Cambria Math" panose="02040503050406030204" pitchFamily="18" charset="0"/>
                      </a:rPr>
                      <m:t>=</m:t>
                    </m:r>
                    <m:sSub>
                      <m:sSubPr>
                        <m:ctrlPr>
                          <a:rPr lang="es-CL" sz="2000" b="0" i="1" smtClean="0">
                            <a:latin typeface="Cambria Math" panose="02040503050406030204" pitchFamily="18" charset="0"/>
                            <a:ea typeface="Cambria Math" panose="02040503050406030204" pitchFamily="18" charset="0"/>
                          </a:rPr>
                        </m:ctrlPr>
                      </m:sSubPr>
                      <m:e>
                        <m:r>
                          <a:rPr lang="es-CL" i="1">
                            <a:latin typeface="Cambria Math" panose="02040503050406030204" pitchFamily="18" charset="0"/>
                            <a:ea typeface="Cambria Math" panose="02040503050406030204" pitchFamily="18" charset="0"/>
                          </a:rPr>
                          <m:t>𝑉𝑜𝑙𝑢𝑚𝑒𝑛</m:t>
                        </m:r>
                      </m:e>
                      <m:sub>
                        <m:r>
                          <a:rPr lang="es-CL" sz="2000" b="0" i="1" smtClean="0">
                            <a:latin typeface="Cambria Math" panose="02040503050406030204" pitchFamily="18" charset="0"/>
                            <a:ea typeface="Cambria Math" panose="02040503050406030204" pitchFamily="18" charset="0"/>
                          </a:rPr>
                          <m:t>𝑘𝑒𝑟𝑜𝑠</m:t>
                        </m:r>
                        <m:r>
                          <a:rPr lang="es-CL" sz="2000" b="0" i="1" smtClean="0">
                            <a:latin typeface="Cambria Math" panose="02040503050406030204" pitchFamily="18" charset="0"/>
                            <a:ea typeface="Cambria Math" panose="02040503050406030204" pitchFamily="18" charset="0"/>
                          </a:rPr>
                          <m:t>é</m:t>
                        </m:r>
                        <m:r>
                          <a:rPr lang="es-CL" sz="2000" b="0" i="1" smtClean="0">
                            <a:latin typeface="Cambria Math" panose="02040503050406030204" pitchFamily="18" charset="0"/>
                            <a:ea typeface="Cambria Math" panose="02040503050406030204" pitchFamily="18" charset="0"/>
                          </a:rPr>
                          <m:t>𝑛</m:t>
                        </m:r>
                      </m:sub>
                    </m:sSub>
                    <m:r>
                      <a:rPr lang="es-CL" sz="2000" b="0" i="1" smtClean="0">
                        <a:latin typeface="Cambria Math" panose="02040503050406030204" pitchFamily="18" charset="0"/>
                        <a:ea typeface="Cambria Math" panose="02040503050406030204" pitchFamily="18" charset="0"/>
                      </a:rPr>
                      <m:t>×</m:t>
                    </m:r>
                    <m:sSub>
                      <m:sSubPr>
                        <m:ctrlPr>
                          <a:rPr lang="es-CL" sz="2000" b="0" i="1" smtClean="0">
                            <a:latin typeface="Cambria Math" panose="02040503050406030204" pitchFamily="18" charset="0"/>
                            <a:ea typeface="Cambria Math" panose="02040503050406030204" pitchFamily="18" charset="0"/>
                          </a:rPr>
                        </m:ctrlPr>
                      </m:sSubPr>
                      <m:e>
                        <m:r>
                          <a:rPr lang="es-CL" sz="2000" b="0" i="1" smtClean="0">
                            <a:latin typeface="Cambria Math" panose="02040503050406030204" pitchFamily="18" charset="0"/>
                            <a:ea typeface="Cambria Math" panose="02040503050406030204" pitchFamily="18" charset="0"/>
                          </a:rPr>
                          <m:t>𝜌</m:t>
                        </m:r>
                      </m:e>
                      <m:sub>
                        <m:r>
                          <a:rPr lang="es-CL" sz="2000" b="0" i="1" smtClean="0">
                            <a:latin typeface="Cambria Math" panose="02040503050406030204" pitchFamily="18" charset="0"/>
                            <a:ea typeface="Cambria Math" panose="02040503050406030204" pitchFamily="18" charset="0"/>
                          </a:rPr>
                          <m:t>𝑘𝑒𝑟𝑜𝑠</m:t>
                        </m:r>
                        <m:r>
                          <a:rPr lang="es-CL" sz="2000" b="0" i="1" smtClean="0">
                            <a:latin typeface="Cambria Math" panose="02040503050406030204" pitchFamily="18" charset="0"/>
                            <a:ea typeface="Cambria Math" panose="02040503050406030204" pitchFamily="18" charset="0"/>
                          </a:rPr>
                          <m:t>é</m:t>
                        </m:r>
                        <m:r>
                          <a:rPr lang="es-CL" sz="2000" b="0" i="1" smtClean="0">
                            <a:latin typeface="Cambria Math" panose="02040503050406030204" pitchFamily="18" charset="0"/>
                            <a:ea typeface="Cambria Math" panose="02040503050406030204" pitchFamily="18" charset="0"/>
                          </a:rPr>
                          <m:t>𝑛</m:t>
                        </m:r>
                      </m:sub>
                    </m:sSub>
                    <m:r>
                      <a:rPr lang="es-CL" sz="2000" b="0" i="1" smtClean="0">
                        <a:latin typeface="Cambria Math" panose="02040503050406030204" pitchFamily="18" charset="0"/>
                        <a:ea typeface="Cambria Math" panose="02040503050406030204" pitchFamily="18" charset="0"/>
                      </a:rPr>
                      <m:t>=0,2</m:t>
                    </m:r>
                    <m:d>
                      <m:dPr>
                        <m:ctrlPr>
                          <a:rPr lang="es-CL" sz="2000" b="0" i="1" smtClean="0">
                            <a:latin typeface="Cambria Math" panose="02040503050406030204" pitchFamily="18" charset="0"/>
                            <a:ea typeface="Cambria Math" panose="02040503050406030204" pitchFamily="18" charset="0"/>
                          </a:rPr>
                        </m:ctrlPr>
                      </m:dPr>
                      <m:e>
                        <m:sSup>
                          <m:sSupPr>
                            <m:ctrlPr>
                              <a:rPr lang="es-CL" i="1">
                                <a:latin typeface="Cambria Math" panose="02040503050406030204" pitchFamily="18" charset="0"/>
                                <a:ea typeface="Cambria Math" panose="02040503050406030204" pitchFamily="18" charset="0"/>
                              </a:rPr>
                            </m:ctrlPr>
                          </m:sSupPr>
                          <m:e>
                            <m:r>
                              <a:rPr lang="es-CL" i="1">
                                <a:latin typeface="Cambria Math" panose="02040503050406030204" pitchFamily="18" charset="0"/>
                                <a:ea typeface="Cambria Math" panose="02040503050406030204" pitchFamily="18" charset="0"/>
                              </a:rPr>
                              <m:t>𝑚</m:t>
                            </m:r>
                          </m:e>
                          <m:sup>
                            <m:r>
                              <a:rPr lang="es-CL" i="1">
                                <a:latin typeface="Cambria Math" panose="02040503050406030204" pitchFamily="18" charset="0"/>
                                <a:ea typeface="Cambria Math" panose="02040503050406030204" pitchFamily="18" charset="0"/>
                              </a:rPr>
                              <m:t>3</m:t>
                            </m:r>
                          </m:sup>
                        </m:sSup>
                      </m:e>
                    </m:d>
                    <m:r>
                      <a:rPr lang="es-CL" sz="2000" b="0" i="1" smtClean="0">
                        <a:latin typeface="Cambria Math" panose="02040503050406030204" pitchFamily="18" charset="0"/>
                        <a:ea typeface="Cambria Math" panose="02040503050406030204" pitchFamily="18" charset="0"/>
                      </a:rPr>
                      <m:t>×</m:t>
                    </m:r>
                    <m:r>
                      <a:rPr lang="es-CL" i="1" dirty="0">
                        <a:latin typeface="Cambria Math" panose="02040503050406030204" pitchFamily="18" charset="0"/>
                        <a:ea typeface="Cambria Math" panose="02040503050406030204" pitchFamily="18" charset="0"/>
                      </a:rPr>
                      <m:t>600</m:t>
                    </m:r>
                    <m:d>
                      <m:dPr>
                        <m:ctrlPr>
                          <a:rPr lang="es-ES" i="1" dirty="0">
                            <a:latin typeface="Cambria Math" panose="02040503050406030204" pitchFamily="18" charset="0"/>
                          </a:rPr>
                        </m:ctrlPr>
                      </m:dPr>
                      <m:e>
                        <m:f>
                          <m:fPr>
                            <m:ctrlPr>
                              <a:rPr lang="es-ES" i="1" dirty="0">
                                <a:latin typeface="Cambria Math" panose="02040503050406030204" pitchFamily="18" charset="0"/>
                              </a:rPr>
                            </m:ctrlPr>
                          </m:fPr>
                          <m:num>
                            <m:r>
                              <a:rPr lang="es-CL" i="1" dirty="0">
                                <a:latin typeface="Cambria Math" panose="02040503050406030204" pitchFamily="18" charset="0"/>
                              </a:rPr>
                              <m:t>𝑘𝑔</m:t>
                            </m:r>
                          </m:num>
                          <m:den>
                            <m:sSup>
                              <m:sSupPr>
                                <m:ctrlPr>
                                  <a:rPr lang="es-ES" i="1" dirty="0">
                                    <a:latin typeface="Cambria Math" panose="02040503050406030204" pitchFamily="18" charset="0"/>
                                  </a:rPr>
                                </m:ctrlPr>
                              </m:sSupPr>
                              <m:e>
                                <m:r>
                                  <a:rPr lang="es-CL" i="1" dirty="0">
                                    <a:latin typeface="Cambria Math" panose="02040503050406030204" pitchFamily="18" charset="0"/>
                                  </a:rPr>
                                  <m:t>𝑚</m:t>
                                </m:r>
                              </m:e>
                              <m:sup>
                                <m:r>
                                  <a:rPr lang="es-CL" i="1" dirty="0">
                                    <a:latin typeface="Cambria Math" panose="02040503050406030204" pitchFamily="18" charset="0"/>
                                  </a:rPr>
                                  <m:t>3</m:t>
                                </m:r>
                              </m:sup>
                            </m:sSup>
                          </m:den>
                        </m:f>
                      </m:e>
                    </m:d>
                    <m:r>
                      <a:rPr lang="es-CL" i="1" dirty="0" smtClean="0">
                        <a:latin typeface="Cambria Math" panose="02040503050406030204" pitchFamily="18" charset="0"/>
                        <a:ea typeface="Cambria Math" panose="02040503050406030204" pitchFamily="18" charset="0"/>
                      </a:rPr>
                      <m:t>=</m:t>
                    </m:r>
                    <m:r>
                      <a:rPr lang="es-CL" b="0" i="1" dirty="0" smtClean="0">
                        <a:latin typeface="Cambria Math" panose="02040503050406030204" pitchFamily="18" charset="0"/>
                        <a:ea typeface="Cambria Math" panose="02040503050406030204" pitchFamily="18" charset="0"/>
                      </a:rPr>
                      <m:t>120</m:t>
                    </m:r>
                    <m:d>
                      <m:dPr>
                        <m:ctrlPr>
                          <a:rPr lang="es-CL" b="0" i="1" dirty="0" smtClean="0">
                            <a:latin typeface="Cambria Math" panose="02040503050406030204" pitchFamily="18" charset="0"/>
                            <a:ea typeface="Cambria Math" panose="02040503050406030204" pitchFamily="18" charset="0"/>
                          </a:rPr>
                        </m:ctrlPr>
                      </m:dPr>
                      <m:e>
                        <m:r>
                          <a:rPr lang="es-CL" b="0" i="1" dirty="0" smtClean="0">
                            <a:latin typeface="Cambria Math" panose="02040503050406030204" pitchFamily="18" charset="0"/>
                            <a:ea typeface="Cambria Math" panose="02040503050406030204" pitchFamily="18" charset="0"/>
                          </a:rPr>
                          <m:t>𝑘𝑔</m:t>
                        </m:r>
                      </m:e>
                    </m:d>
                  </m:oMath>
                </a14:m>
                <a:endParaRPr lang="es-ES" sz="2000" dirty="0"/>
              </a:p>
              <a:p>
                <a:pPr>
                  <a:lnSpc>
                    <a:spcPct val="90000"/>
                  </a:lnSpc>
                </a:pPr>
                <a:r>
                  <a:rPr lang="es-ES" sz="2000" dirty="0"/>
                  <a:t>Resolviendo:</a:t>
                </a:r>
              </a:p>
              <a:p>
                <a:pPr marL="0" indent="0">
                  <a:lnSpc>
                    <a:spcPct val="90000"/>
                  </a:lnSpc>
                  <a:spcAft>
                    <a:spcPts val="1200"/>
                  </a:spcAft>
                  <a:buNone/>
                </a:pPr>
                <a14:m>
                  <m:oMathPara xmlns:m="http://schemas.openxmlformats.org/officeDocument/2006/math">
                    <m:oMathParaPr>
                      <m:jc m:val="centerGroup"/>
                    </m:oMathParaPr>
                    <m:oMath xmlns:m="http://schemas.openxmlformats.org/officeDocument/2006/math">
                      <m:sSub>
                        <m:sSubPr>
                          <m:ctrlPr>
                            <a:rPr lang="es-CL" i="1">
                              <a:latin typeface="Cambria Math" panose="02040503050406030204" pitchFamily="18" charset="0"/>
                            </a:rPr>
                          </m:ctrlPr>
                        </m:sSubPr>
                        <m:e>
                          <m:r>
                            <a:rPr lang="es-CL" i="1">
                              <a:latin typeface="Cambria Math" panose="02040503050406030204" pitchFamily="18" charset="0"/>
                            </a:rPr>
                            <m:t>𝑀𝑎𝑠𝑎</m:t>
                          </m:r>
                        </m:e>
                        <m:sub>
                          <m:r>
                            <a:rPr lang="es-CL" b="0" i="1" smtClean="0">
                              <a:latin typeface="Cambria Math" panose="02040503050406030204" pitchFamily="18" charset="0"/>
                            </a:rPr>
                            <m:t>𝑡𝑜𝑡𝑎𝑙</m:t>
                          </m:r>
                          <m:r>
                            <a:rPr lang="es-CL" b="0" i="1" smtClean="0">
                              <a:latin typeface="Cambria Math" panose="02040503050406030204" pitchFamily="18" charset="0"/>
                            </a:rPr>
                            <m:t> </m:t>
                          </m:r>
                          <m:r>
                            <a:rPr lang="es-CL" b="0" i="1" smtClean="0">
                              <a:latin typeface="Cambria Math" panose="02040503050406030204" pitchFamily="18" charset="0"/>
                            </a:rPr>
                            <m:t>𝑑𝑒𝑙</m:t>
                          </m:r>
                          <m:r>
                            <a:rPr lang="es-CL" b="0" i="1" smtClean="0">
                              <a:latin typeface="Cambria Math" panose="02040503050406030204" pitchFamily="18" charset="0"/>
                            </a:rPr>
                            <m:t> </m:t>
                          </m:r>
                          <m:r>
                            <a:rPr lang="es-CL" i="1">
                              <a:latin typeface="Cambria Math" panose="02040503050406030204" pitchFamily="18" charset="0"/>
                            </a:rPr>
                            <m:t>𝑡𝑎𝑚𝑏𝑜𝑟</m:t>
                          </m:r>
                        </m:sub>
                      </m:sSub>
                      <m:r>
                        <a:rPr lang="es-CL" i="1" smtClean="0">
                          <a:latin typeface="Cambria Math" panose="02040503050406030204" pitchFamily="18" charset="0"/>
                          <a:ea typeface="Cambria Math" panose="02040503050406030204" pitchFamily="18" charset="0"/>
                        </a:rPr>
                        <m:t>=</m:t>
                      </m:r>
                      <m:sSub>
                        <m:sSubPr>
                          <m:ctrlPr>
                            <a:rPr lang="es-CL" sz="2000" b="0" i="1" smtClean="0">
                              <a:latin typeface="Cambria Math" panose="02040503050406030204" pitchFamily="18" charset="0"/>
                            </a:rPr>
                          </m:ctrlPr>
                        </m:sSubPr>
                        <m:e>
                          <m:r>
                            <a:rPr lang="es-CL" i="1">
                              <a:latin typeface="Cambria Math" panose="02040503050406030204" pitchFamily="18" charset="0"/>
                            </a:rPr>
                            <m:t>𝑀𝑎𝑠𝑎</m:t>
                          </m:r>
                        </m:e>
                        <m:sub>
                          <m:r>
                            <a:rPr lang="es-CL" sz="2000" b="0" i="1" smtClean="0">
                              <a:latin typeface="Cambria Math" panose="02040503050406030204" pitchFamily="18" charset="0"/>
                            </a:rPr>
                            <m:t>𝑘𝑒𝑟𝑜𝑠</m:t>
                          </m:r>
                          <m:r>
                            <a:rPr lang="es-CL" sz="2000" b="0" i="1" smtClean="0">
                              <a:latin typeface="Cambria Math" panose="02040503050406030204" pitchFamily="18" charset="0"/>
                            </a:rPr>
                            <m:t>é</m:t>
                          </m:r>
                          <m:r>
                            <a:rPr lang="es-CL" sz="2000" b="0" i="1" smtClean="0">
                              <a:latin typeface="Cambria Math" panose="02040503050406030204" pitchFamily="18" charset="0"/>
                            </a:rPr>
                            <m:t>𝑛</m:t>
                          </m:r>
                        </m:sub>
                      </m:sSub>
                      <m:sSub>
                        <m:sSubPr>
                          <m:ctrlPr>
                            <a:rPr lang="es-CL" i="1">
                              <a:latin typeface="Cambria Math" panose="02040503050406030204" pitchFamily="18" charset="0"/>
                            </a:rPr>
                          </m:ctrlPr>
                        </m:sSubPr>
                        <m:e>
                          <m:r>
                            <a:rPr lang="es-CL" b="0" i="1" smtClean="0">
                              <a:latin typeface="Cambria Math" panose="02040503050406030204" pitchFamily="18" charset="0"/>
                            </a:rPr>
                            <m:t>+ </m:t>
                          </m:r>
                          <m:r>
                            <a:rPr lang="es-CL" i="1">
                              <a:latin typeface="Cambria Math" panose="02040503050406030204" pitchFamily="18" charset="0"/>
                            </a:rPr>
                            <m:t>𝑀𝑎𝑠𝑎</m:t>
                          </m:r>
                        </m:e>
                        <m:sub>
                          <m:r>
                            <a:rPr lang="es-CL" i="1">
                              <a:latin typeface="Cambria Math" panose="02040503050406030204" pitchFamily="18" charset="0"/>
                            </a:rPr>
                            <m:t>𝑡𝑎𝑚𝑏𝑜𝑟</m:t>
                          </m:r>
                        </m:sub>
                      </m:sSub>
                      <m:r>
                        <a:rPr lang="es-CL" sz="2000" b="0" i="1" smtClean="0">
                          <a:latin typeface="Cambria Math" panose="02040503050406030204" pitchFamily="18" charset="0"/>
                          <a:ea typeface="Cambria Math" panose="02040503050406030204" pitchFamily="18" charset="0"/>
                        </a:rPr>
                        <m:t>=120</m:t>
                      </m:r>
                      <m:d>
                        <m:dPr>
                          <m:ctrlPr>
                            <a:rPr lang="es-CL" sz="2000" b="0" i="1" smtClean="0">
                              <a:latin typeface="Cambria Math" panose="02040503050406030204" pitchFamily="18" charset="0"/>
                              <a:ea typeface="Cambria Math" panose="02040503050406030204" pitchFamily="18" charset="0"/>
                            </a:rPr>
                          </m:ctrlPr>
                        </m:dPr>
                        <m:e>
                          <m:r>
                            <a:rPr lang="es-CL" sz="2000" b="0" i="1" smtClean="0">
                              <a:latin typeface="Cambria Math" panose="02040503050406030204" pitchFamily="18" charset="0"/>
                              <a:ea typeface="Cambria Math" panose="02040503050406030204" pitchFamily="18" charset="0"/>
                            </a:rPr>
                            <m:t>𝑘𝑔</m:t>
                          </m:r>
                        </m:e>
                      </m:d>
                      <m:r>
                        <a:rPr lang="es-CL" sz="2000" b="0" i="1" smtClean="0">
                          <a:latin typeface="Cambria Math" panose="02040503050406030204" pitchFamily="18" charset="0"/>
                          <a:ea typeface="Cambria Math" panose="02040503050406030204" pitchFamily="18" charset="0"/>
                        </a:rPr>
                        <m:t>+</m:t>
                      </m:r>
                      <m:r>
                        <a:rPr lang="es-CL" i="1">
                          <a:latin typeface="Cambria Math" panose="02040503050406030204" pitchFamily="18" charset="0"/>
                          <a:ea typeface="Cambria Math" panose="02040503050406030204" pitchFamily="18" charset="0"/>
                        </a:rPr>
                        <m:t>20</m:t>
                      </m:r>
                      <m:d>
                        <m:dPr>
                          <m:ctrlPr>
                            <a:rPr lang="es-CL" i="1">
                              <a:latin typeface="Cambria Math" panose="02040503050406030204" pitchFamily="18" charset="0"/>
                              <a:ea typeface="Cambria Math" panose="02040503050406030204" pitchFamily="18" charset="0"/>
                            </a:rPr>
                          </m:ctrlPr>
                        </m:dPr>
                        <m:e>
                          <m:r>
                            <a:rPr lang="es-CL" i="1">
                              <a:latin typeface="Cambria Math" panose="02040503050406030204" pitchFamily="18" charset="0"/>
                              <a:ea typeface="Cambria Math" panose="02040503050406030204" pitchFamily="18" charset="0"/>
                            </a:rPr>
                            <m:t>𝑘𝑔</m:t>
                          </m:r>
                        </m:e>
                      </m:d>
                      <m:r>
                        <a:rPr lang="es-CL" i="1" smtClean="0">
                          <a:latin typeface="Cambria Math" panose="02040503050406030204" pitchFamily="18" charset="0"/>
                          <a:ea typeface="Cambria Math" panose="02040503050406030204" pitchFamily="18" charset="0"/>
                        </a:rPr>
                        <m:t>=</m:t>
                      </m:r>
                      <m:r>
                        <a:rPr lang="es-CL" b="0" i="1" smtClean="0">
                          <a:latin typeface="Cambria Math" panose="02040503050406030204" pitchFamily="18" charset="0"/>
                          <a:ea typeface="Cambria Math" panose="02040503050406030204" pitchFamily="18" charset="0"/>
                        </a:rPr>
                        <m:t>140</m:t>
                      </m:r>
                      <m:d>
                        <m:dPr>
                          <m:ctrlPr>
                            <a:rPr lang="es-CL" i="1">
                              <a:latin typeface="Cambria Math" panose="02040503050406030204" pitchFamily="18" charset="0"/>
                              <a:ea typeface="Cambria Math" panose="02040503050406030204" pitchFamily="18" charset="0"/>
                            </a:rPr>
                          </m:ctrlPr>
                        </m:dPr>
                        <m:e>
                          <m:r>
                            <a:rPr lang="es-CL" i="1">
                              <a:latin typeface="Cambria Math" panose="02040503050406030204" pitchFamily="18" charset="0"/>
                              <a:ea typeface="Cambria Math" panose="02040503050406030204" pitchFamily="18" charset="0"/>
                            </a:rPr>
                            <m:t>𝑘𝑔</m:t>
                          </m:r>
                        </m:e>
                      </m:d>
                    </m:oMath>
                  </m:oMathPara>
                </a14:m>
                <a:endParaRPr lang="es-ES" sz="2000" dirty="0"/>
              </a:p>
              <a:p>
                <a:pPr marL="0" indent="0">
                  <a:lnSpc>
                    <a:spcPct val="90000"/>
                  </a:lnSpc>
                  <a:buNone/>
                </a:pPr>
                <a14:m>
                  <m:oMathPara xmlns:m="http://schemas.openxmlformats.org/officeDocument/2006/math">
                    <m:oMathParaPr>
                      <m:jc m:val="centerGroup"/>
                    </m:oMathParaPr>
                    <m:oMath xmlns:m="http://schemas.openxmlformats.org/officeDocument/2006/math">
                      <m:r>
                        <a:rPr lang="es-CL" sz="2000" b="0" i="1" smtClean="0">
                          <a:latin typeface="Cambria Math" panose="02040503050406030204" pitchFamily="18" charset="0"/>
                        </a:rPr>
                        <m:t>𝑉𝑜𝑙𝑢𝑚𝑒𝑛</m:t>
                      </m:r>
                      <m:r>
                        <a:rPr lang="es-CL" sz="2000" b="0" i="1" smtClean="0">
                          <a:latin typeface="Cambria Math" panose="02040503050406030204" pitchFamily="18" charset="0"/>
                        </a:rPr>
                        <m:t> </m:t>
                      </m:r>
                      <m:r>
                        <a:rPr lang="es-CL" sz="2000" b="0" i="1" smtClean="0">
                          <a:latin typeface="Cambria Math" panose="02040503050406030204" pitchFamily="18" charset="0"/>
                        </a:rPr>
                        <m:t>𝑑𝑒</m:t>
                      </m:r>
                      <m:r>
                        <a:rPr lang="es-CL" sz="2000" b="0" i="1" smtClean="0">
                          <a:latin typeface="Cambria Math" panose="02040503050406030204" pitchFamily="18" charset="0"/>
                        </a:rPr>
                        <m:t> </m:t>
                      </m:r>
                      <m:r>
                        <a:rPr lang="es-CL" sz="2000" b="0" i="1" smtClean="0">
                          <a:latin typeface="Cambria Math" panose="02040503050406030204" pitchFamily="18" charset="0"/>
                        </a:rPr>
                        <m:t>𝑎𝑔𝑢𝑎</m:t>
                      </m:r>
                      <m:r>
                        <a:rPr lang="es-CL" sz="2000" b="0" i="1" smtClean="0">
                          <a:latin typeface="Cambria Math" panose="02040503050406030204" pitchFamily="18" charset="0"/>
                        </a:rPr>
                        <m:t> </m:t>
                      </m:r>
                      <m:r>
                        <a:rPr lang="es-CL" sz="2000" b="0" i="1" smtClean="0">
                          <a:latin typeface="Cambria Math" panose="02040503050406030204" pitchFamily="18" charset="0"/>
                        </a:rPr>
                        <m:t>𝑑𝑒𝑠𝑝𝑙𝑎𝑧𝑎𝑑𝑎</m:t>
                      </m:r>
                      <m:r>
                        <a:rPr lang="es-CL" sz="2000" b="0" i="1" smtClean="0">
                          <a:latin typeface="Cambria Math" panose="02040503050406030204" pitchFamily="18" charset="0"/>
                          <a:ea typeface="Cambria Math" panose="02040503050406030204" pitchFamily="18" charset="0"/>
                        </a:rPr>
                        <m:t>=</m:t>
                      </m:r>
                      <m:f>
                        <m:fPr>
                          <m:ctrlPr>
                            <a:rPr lang="es-CL" sz="2000" b="0" i="1" smtClean="0">
                              <a:latin typeface="Cambria Math" panose="02040503050406030204" pitchFamily="18" charset="0"/>
                              <a:ea typeface="Cambria Math" panose="02040503050406030204" pitchFamily="18" charset="0"/>
                            </a:rPr>
                          </m:ctrlPr>
                        </m:fPr>
                        <m:num>
                          <m:r>
                            <a:rPr lang="es-CL" sz="2000" b="0" i="1" smtClean="0">
                              <a:latin typeface="Cambria Math" panose="02040503050406030204" pitchFamily="18" charset="0"/>
                              <a:ea typeface="Cambria Math" panose="02040503050406030204" pitchFamily="18" charset="0"/>
                            </a:rPr>
                            <m:t>𝑀𝑎𝑠𝑎</m:t>
                          </m:r>
                          <m:r>
                            <a:rPr lang="es-CL" sz="2000" b="0" i="1" smtClean="0">
                              <a:latin typeface="Cambria Math" panose="02040503050406030204" pitchFamily="18" charset="0"/>
                              <a:ea typeface="Cambria Math" panose="02040503050406030204" pitchFamily="18" charset="0"/>
                            </a:rPr>
                            <m:t> </m:t>
                          </m:r>
                          <m:r>
                            <a:rPr lang="es-CL" sz="2000" b="0" i="1" smtClean="0">
                              <a:latin typeface="Cambria Math" panose="02040503050406030204" pitchFamily="18" charset="0"/>
                              <a:ea typeface="Cambria Math" panose="02040503050406030204" pitchFamily="18" charset="0"/>
                            </a:rPr>
                            <m:t>𝑡𝑎𝑚𝑏𝑜𝑟</m:t>
                          </m:r>
                        </m:num>
                        <m:den>
                          <m:sSub>
                            <m:sSubPr>
                              <m:ctrlPr>
                                <a:rPr lang="es-CL" sz="2000" b="0" i="1" smtClean="0">
                                  <a:latin typeface="Cambria Math" panose="02040503050406030204" pitchFamily="18" charset="0"/>
                                  <a:ea typeface="Cambria Math" panose="02040503050406030204" pitchFamily="18" charset="0"/>
                                </a:rPr>
                              </m:ctrlPr>
                            </m:sSubPr>
                            <m:e>
                              <m:r>
                                <a:rPr lang="es-CL" sz="2000" b="0" i="1" smtClean="0">
                                  <a:latin typeface="Cambria Math" panose="02040503050406030204" pitchFamily="18" charset="0"/>
                                  <a:ea typeface="Cambria Math" panose="02040503050406030204" pitchFamily="18" charset="0"/>
                                </a:rPr>
                                <m:t>𝜌</m:t>
                              </m:r>
                            </m:e>
                            <m:sub>
                              <m:r>
                                <a:rPr lang="es-CL" sz="2000" b="0" i="1" smtClean="0">
                                  <a:latin typeface="Cambria Math" panose="02040503050406030204" pitchFamily="18" charset="0"/>
                                  <a:ea typeface="Cambria Math" panose="02040503050406030204" pitchFamily="18" charset="0"/>
                                </a:rPr>
                                <m:t>𝑎𝑔𝑢𝑎</m:t>
                              </m:r>
                            </m:sub>
                          </m:sSub>
                        </m:den>
                      </m:f>
                      <m:r>
                        <a:rPr lang="es-CL" sz="2000" b="0" i="1" smtClean="0">
                          <a:latin typeface="Cambria Math" panose="02040503050406030204" pitchFamily="18" charset="0"/>
                          <a:ea typeface="Cambria Math" panose="02040503050406030204" pitchFamily="18" charset="0"/>
                        </a:rPr>
                        <m:t>=</m:t>
                      </m:r>
                      <m:f>
                        <m:fPr>
                          <m:ctrlPr>
                            <a:rPr lang="es-CL" sz="2000" b="0" i="1" smtClean="0">
                              <a:latin typeface="Cambria Math" panose="02040503050406030204" pitchFamily="18" charset="0"/>
                              <a:ea typeface="Cambria Math" panose="02040503050406030204" pitchFamily="18" charset="0"/>
                            </a:rPr>
                          </m:ctrlPr>
                        </m:fPr>
                        <m:num>
                          <m:r>
                            <a:rPr lang="es-CL" i="1">
                              <a:latin typeface="Cambria Math" panose="02040503050406030204" pitchFamily="18" charset="0"/>
                              <a:ea typeface="Cambria Math" panose="02040503050406030204" pitchFamily="18" charset="0"/>
                            </a:rPr>
                            <m:t>140</m:t>
                          </m:r>
                          <m:d>
                            <m:dPr>
                              <m:ctrlPr>
                                <a:rPr lang="es-CL" i="1">
                                  <a:latin typeface="Cambria Math" panose="02040503050406030204" pitchFamily="18" charset="0"/>
                                  <a:ea typeface="Cambria Math" panose="02040503050406030204" pitchFamily="18" charset="0"/>
                                </a:rPr>
                              </m:ctrlPr>
                            </m:dPr>
                            <m:e>
                              <m:r>
                                <a:rPr lang="es-CL" i="1">
                                  <a:latin typeface="Cambria Math" panose="02040503050406030204" pitchFamily="18" charset="0"/>
                                  <a:ea typeface="Cambria Math" panose="02040503050406030204" pitchFamily="18" charset="0"/>
                                </a:rPr>
                                <m:t>𝑘𝑔</m:t>
                              </m:r>
                            </m:e>
                          </m:d>
                        </m:num>
                        <m:den>
                          <m:r>
                            <a:rPr lang="es-CL" sz="2000" b="0" i="1" smtClean="0">
                              <a:latin typeface="Cambria Math" panose="02040503050406030204" pitchFamily="18" charset="0"/>
                              <a:ea typeface="Cambria Math" panose="02040503050406030204" pitchFamily="18" charset="0"/>
                            </a:rPr>
                            <m:t>1.024</m:t>
                          </m:r>
                          <m:d>
                            <m:dPr>
                              <m:ctrlPr>
                                <a:rPr lang="es-CL" sz="2000" b="0" i="1" smtClean="0">
                                  <a:latin typeface="Cambria Math" panose="02040503050406030204" pitchFamily="18" charset="0"/>
                                  <a:ea typeface="Cambria Math" panose="02040503050406030204" pitchFamily="18" charset="0"/>
                                </a:rPr>
                              </m:ctrlPr>
                            </m:dPr>
                            <m:e>
                              <m:f>
                                <m:fPr>
                                  <m:ctrlPr>
                                    <a:rPr lang="es-CL" sz="2000" b="0" i="1" smtClean="0">
                                      <a:latin typeface="Cambria Math" panose="02040503050406030204" pitchFamily="18" charset="0"/>
                                      <a:ea typeface="Cambria Math" panose="02040503050406030204" pitchFamily="18" charset="0"/>
                                    </a:rPr>
                                  </m:ctrlPr>
                                </m:fPr>
                                <m:num>
                                  <m:r>
                                    <a:rPr lang="es-CL" sz="2000" b="0" i="1" smtClean="0">
                                      <a:latin typeface="Cambria Math" panose="02040503050406030204" pitchFamily="18" charset="0"/>
                                      <a:ea typeface="Cambria Math" panose="02040503050406030204" pitchFamily="18" charset="0"/>
                                    </a:rPr>
                                    <m:t>𝑘𝑔</m:t>
                                  </m:r>
                                </m:num>
                                <m:den>
                                  <m:sSup>
                                    <m:sSupPr>
                                      <m:ctrlPr>
                                        <a:rPr lang="es-CL" sz="2000" b="0" i="1" smtClean="0">
                                          <a:latin typeface="Cambria Math" panose="02040503050406030204" pitchFamily="18" charset="0"/>
                                          <a:ea typeface="Cambria Math" panose="02040503050406030204" pitchFamily="18" charset="0"/>
                                        </a:rPr>
                                      </m:ctrlPr>
                                    </m:sSupPr>
                                    <m:e>
                                      <m:r>
                                        <a:rPr lang="es-CL" sz="2000" b="0" i="1" smtClean="0">
                                          <a:latin typeface="Cambria Math" panose="02040503050406030204" pitchFamily="18" charset="0"/>
                                          <a:ea typeface="Cambria Math" panose="02040503050406030204" pitchFamily="18" charset="0"/>
                                        </a:rPr>
                                        <m:t>𝑚</m:t>
                                      </m:r>
                                    </m:e>
                                    <m:sup>
                                      <m:r>
                                        <a:rPr lang="es-CL" sz="2000" b="0" i="1" smtClean="0">
                                          <a:latin typeface="Cambria Math" panose="02040503050406030204" pitchFamily="18" charset="0"/>
                                          <a:ea typeface="Cambria Math" panose="02040503050406030204" pitchFamily="18" charset="0"/>
                                        </a:rPr>
                                        <m:t>3</m:t>
                                      </m:r>
                                    </m:sup>
                                  </m:sSup>
                                </m:den>
                              </m:f>
                            </m:e>
                          </m:d>
                        </m:den>
                      </m:f>
                      <m:r>
                        <a:rPr lang="es-CL" sz="2000" b="0" i="1" smtClean="0">
                          <a:latin typeface="Cambria Math" panose="02040503050406030204" pitchFamily="18" charset="0"/>
                          <a:ea typeface="Cambria Math" panose="02040503050406030204" pitchFamily="18" charset="0"/>
                        </a:rPr>
                        <m:t>=0,137</m:t>
                      </m:r>
                      <m:d>
                        <m:dPr>
                          <m:ctrlPr>
                            <a:rPr lang="es-CL" i="1">
                              <a:latin typeface="Cambria Math" panose="02040503050406030204" pitchFamily="18" charset="0"/>
                              <a:ea typeface="Cambria Math" panose="02040503050406030204" pitchFamily="18" charset="0"/>
                            </a:rPr>
                          </m:ctrlPr>
                        </m:dPr>
                        <m:e>
                          <m:sSup>
                            <m:sSupPr>
                              <m:ctrlPr>
                                <a:rPr lang="es-CL" i="1">
                                  <a:latin typeface="Cambria Math" panose="02040503050406030204" pitchFamily="18" charset="0"/>
                                  <a:ea typeface="Cambria Math" panose="02040503050406030204" pitchFamily="18" charset="0"/>
                                </a:rPr>
                              </m:ctrlPr>
                            </m:sSupPr>
                            <m:e>
                              <m:r>
                                <a:rPr lang="es-CL" i="1">
                                  <a:latin typeface="Cambria Math" panose="02040503050406030204" pitchFamily="18" charset="0"/>
                                  <a:ea typeface="Cambria Math" panose="02040503050406030204" pitchFamily="18" charset="0"/>
                                </a:rPr>
                                <m:t>𝑚</m:t>
                              </m:r>
                            </m:e>
                            <m:sup>
                              <m:r>
                                <a:rPr lang="es-CL" i="1">
                                  <a:latin typeface="Cambria Math" panose="02040503050406030204" pitchFamily="18" charset="0"/>
                                  <a:ea typeface="Cambria Math" panose="02040503050406030204" pitchFamily="18" charset="0"/>
                                </a:rPr>
                                <m:t>3</m:t>
                              </m:r>
                            </m:sup>
                          </m:sSup>
                        </m:e>
                      </m:d>
                    </m:oMath>
                  </m:oMathPara>
                </a14:m>
                <a:endParaRPr lang="es-ES" sz="2000" dirty="0"/>
              </a:p>
              <a:p>
                <a:pPr marL="0" indent="0">
                  <a:lnSpc>
                    <a:spcPct val="90000"/>
                  </a:lnSpc>
                  <a:buNone/>
                </a:pPr>
                <a14:m>
                  <m:oMathPara xmlns:m="http://schemas.openxmlformats.org/officeDocument/2006/math">
                    <m:oMathParaPr>
                      <m:jc m:val="centerGroup"/>
                    </m:oMathParaPr>
                    <m:oMath xmlns:m="http://schemas.openxmlformats.org/officeDocument/2006/math">
                      <m:r>
                        <a:rPr lang="es-CL" sz="2000" b="0" i="1" smtClean="0">
                          <a:latin typeface="Cambria Math" panose="02040503050406030204" pitchFamily="18" charset="0"/>
                        </a:rPr>
                        <m:t>𝑉𝑜𝑙𝑢𝑚𝑒𝑛</m:t>
                      </m:r>
                      <m:r>
                        <a:rPr lang="es-CL" sz="2000" b="0" i="1" smtClean="0">
                          <a:latin typeface="Cambria Math" panose="02040503050406030204" pitchFamily="18" charset="0"/>
                        </a:rPr>
                        <m:t> </m:t>
                      </m:r>
                      <m:r>
                        <a:rPr lang="es-CL" sz="2000" b="0" i="1" smtClean="0">
                          <a:latin typeface="Cambria Math" panose="02040503050406030204" pitchFamily="18" charset="0"/>
                        </a:rPr>
                        <m:t>𝑠𝑢𝑚𝑒𝑟𝑔𝑖𝑑𝑜</m:t>
                      </m:r>
                      <m:r>
                        <a:rPr lang="es-CL" sz="2000" b="0" i="1" smtClean="0">
                          <a:latin typeface="Cambria Math" panose="02040503050406030204" pitchFamily="18" charset="0"/>
                        </a:rPr>
                        <m:t> </m:t>
                      </m:r>
                      <m:r>
                        <a:rPr lang="es-CL" sz="2000" b="0" i="1" smtClean="0">
                          <a:latin typeface="Cambria Math" panose="02040503050406030204" pitchFamily="18" charset="0"/>
                        </a:rPr>
                        <m:t>𝑑𝑒𝑙</m:t>
                      </m:r>
                      <m:r>
                        <a:rPr lang="es-CL" sz="2000" b="0" i="1" smtClean="0">
                          <a:latin typeface="Cambria Math" panose="02040503050406030204" pitchFamily="18" charset="0"/>
                        </a:rPr>
                        <m:t> </m:t>
                      </m:r>
                      <m:r>
                        <a:rPr lang="es-CL" sz="2000" b="0" i="1" smtClean="0">
                          <a:latin typeface="Cambria Math" panose="02040503050406030204" pitchFamily="18" charset="0"/>
                        </a:rPr>
                        <m:t>𝑡𝑎𝑚𝑏𝑜𝑟</m:t>
                      </m:r>
                      <m:r>
                        <a:rPr lang="es-CL" sz="2000" b="0" i="1" smtClean="0">
                          <a:latin typeface="Cambria Math" panose="02040503050406030204" pitchFamily="18" charset="0"/>
                          <a:ea typeface="Cambria Math" panose="02040503050406030204" pitchFamily="18" charset="0"/>
                        </a:rPr>
                        <m:t>=</m:t>
                      </m:r>
                      <m:r>
                        <a:rPr lang="es-CL" sz="2000" b="0" i="1" smtClean="0">
                          <a:latin typeface="Cambria Math" panose="02040503050406030204" pitchFamily="18" charset="0"/>
                          <a:ea typeface="Cambria Math" panose="02040503050406030204" pitchFamily="18" charset="0"/>
                        </a:rPr>
                        <m:t>𝜋</m:t>
                      </m:r>
                      <m:sSup>
                        <m:sSupPr>
                          <m:ctrlPr>
                            <a:rPr lang="es-CL" sz="2000" b="0" i="1" smtClean="0">
                              <a:latin typeface="Cambria Math" panose="02040503050406030204" pitchFamily="18" charset="0"/>
                              <a:ea typeface="Cambria Math" panose="02040503050406030204" pitchFamily="18" charset="0"/>
                            </a:rPr>
                          </m:ctrlPr>
                        </m:sSupPr>
                        <m:e>
                          <m:r>
                            <a:rPr lang="es-CL" sz="2000" b="0" i="1" smtClean="0">
                              <a:latin typeface="Cambria Math" panose="02040503050406030204" pitchFamily="18" charset="0"/>
                              <a:ea typeface="Cambria Math" panose="02040503050406030204" pitchFamily="18" charset="0"/>
                            </a:rPr>
                            <m:t>𝑟</m:t>
                          </m:r>
                        </m:e>
                        <m:sup>
                          <m:r>
                            <a:rPr lang="es-CL" sz="2000" b="0" i="1" smtClean="0">
                              <a:latin typeface="Cambria Math" panose="02040503050406030204" pitchFamily="18" charset="0"/>
                              <a:ea typeface="Cambria Math" panose="02040503050406030204" pitchFamily="18" charset="0"/>
                            </a:rPr>
                            <m:t>2</m:t>
                          </m:r>
                        </m:sup>
                      </m:sSup>
                      <m:r>
                        <a:rPr lang="es-CL" sz="2000" b="0" i="1" smtClean="0">
                          <a:latin typeface="Cambria Math" panose="02040503050406030204" pitchFamily="18" charset="0"/>
                          <a:ea typeface="Cambria Math" panose="02040503050406030204" pitchFamily="18" charset="0"/>
                        </a:rPr>
                        <m:t>×</m:t>
                      </m:r>
                      <m:r>
                        <a:rPr lang="es-CL" sz="2000" b="0" i="1" smtClean="0">
                          <a:latin typeface="Cambria Math" panose="02040503050406030204" pitchFamily="18" charset="0"/>
                          <a:ea typeface="Cambria Math" panose="02040503050406030204" pitchFamily="18" charset="0"/>
                        </a:rPr>
                        <m:t>𝑐𝑎𝑙𝑎𝑑𝑜</m:t>
                      </m:r>
                      <m:r>
                        <a:rPr lang="es-CL" sz="2000" b="0" i="1" smtClean="0">
                          <a:latin typeface="Cambria Math" panose="02040503050406030204" pitchFamily="18" charset="0"/>
                          <a:ea typeface="Cambria Math" panose="02040503050406030204" pitchFamily="18" charset="0"/>
                        </a:rPr>
                        <m:t>=</m:t>
                      </m:r>
                      <m:r>
                        <a:rPr lang="es-CL" sz="2000" b="0" i="1" smtClean="0">
                          <a:latin typeface="Cambria Math" panose="02040503050406030204" pitchFamily="18" charset="0"/>
                          <a:ea typeface="Cambria Math" panose="02040503050406030204" pitchFamily="18" charset="0"/>
                        </a:rPr>
                        <m:t>𝜋</m:t>
                      </m:r>
                      <m:r>
                        <a:rPr lang="es-CL" sz="2000" b="0" i="1" smtClean="0">
                          <a:latin typeface="Cambria Math" panose="02040503050406030204" pitchFamily="18" charset="0"/>
                          <a:ea typeface="Cambria Math" panose="02040503050406030204" pitchFamily="18" charset="0"/>
                        </a:rPr>
                        <m:t>×</m:t>
                      </m:r>
                      <m:sSup>
                        <m:sSupPr>
                          <m:ctrlPr>
                            <a:rPr lang="es-CL" sz="2000" b="0" i="1" smtClean="0">
                              <a:latin typeface="Cambria Math" panose="02040503050406030204" pitchFamily="18" charset="0"/>
                              <a:ea typeface="Cambria Math" panose="02040503050406030204" pitchFamily="18" charset="0"/>
                            </a:rPr>
                          </m:ctrlPr>
                        </m:sSupPr>
                        <m:e>
                          <m:d>
                            <m:dPr>
                              <m:ctrlPr>
                                <a:rPr lang="es-CL" sz="2000" b="0" i="1" smtClean="0">
                                  <a:latin typeface="Cambria Math" panose="02040503050406030204" pitchFamily="18" charset="0"/>
                                  <a:ea typeface="Cambria Math" panose="02040503050406030204" pitchFamily="18" charset="0"/>
                                </a:rPr>
                              </m:ctrlPr>
                            </m:dPr>
                            <m:e>
                              <m:r>
                                <a:rPr lang="es-CL" i="1">
                                  <a:latin typeface="Cambria Math" panose="02040503050406030204" pitchFamily="18" charset="0"/>
                                  <a:ea typeface="Cambria Math" panose="02040503050406030204" pitchFamily="18" charset="0"/>
                                </a:rPr>
                                <m:t>0,3</m:t>
                              </m:r>
                              <m:d>
                                <m:dPr>
                                  <m:ctrlPr>
                                    <a:rPr lang="es-CL" i="1">
                                      <a:latin typeface="Cambria Math" panose="02040503050406030204" pitchFamily="18" charset="0"/>
                                      <a:ea typeface="Cambria Math" panose="02040503050406030204" pitchFamily="18" charset="0"/>
                                    </a:rPr>
                                  </m:ctrlPr>
                                </m:dPr>
                                <m:e>
                                  <m:r>
                                    <a:rPr lang="es-CL" i="1">
                                      <a:latin typeface="Cambria Math" panose="02040503050406030204" pitchFamily="18" charset="0"/>
                                      <a:ea typeface="Cambria Math" panose="02040503050406030204" pitchFamily="18" charset="0"/>
                                    </a:rPr>
                                    <m:t>𝑚</m:t>
                                  </m:r>
                                </m:e>
                              </m:d>
                            </m:e>
                          </m:d>
                        </m:e>
                        <m:sup>
                          <m:r>
                            <a:rPr lang="es-CL" sz="2000" b="0" i="1" smtClean="0">
                              <a:latin typeface="Cambria Math" panose="02040503050406030204" pitchFamily="18" charset="0"/>
                              <a:ea typeface="Cambria Math" panose="02040503050406030204" pitchFamily="18" charset="0"/>
                            </a:rPr>
                            <m:t>2</m:t>
                          </m:r>
                        </m:sup>
                      </m:sSup>
                      <m:r>
                        <a:rPr lang="es-CL" i="1">
                          <a:latin typeface="Cambria Math" panose="02040503050406030204" pitchFamily="18" charset="0"/>
                          <a:ea typeface="Cambria Math" panose="02040503050406030204" pitchFamily="18" charset="0"/>
                        </a:rPr>
                        <m:t>×</m:t>
                      </m:r>
                      <m:r>
                        <a:rPr lang="es-CL" i="1">
                          <a:latin typeface="Cambria Math" panose="02040503050406030204" pitchFamily="18" charset="0"/>
                          <a:ea typeface="Cambria Math" panose="02040503050406030204" pitchFamily="18" charset="0"/>
                        </a:rPr>
                        <m:t>𝑐𝑎𝑙𝑎𝑑𝑜</m:t>
                      </m:r>
                      <m:r>
                        <a:rPr lang="es-CL" i="1">
                          <a:latin typeface="Cambria Math" panose="02040503050406030204" pitchFamily="18" charset="0"/>
                          <a:ea typeface="Cambria Math" panose="02040503050406030204" pitchFamily="18" charset="0"/>
                        </a:rPr>
                        <m:t>=0,137</m:t>
                      </m:r>
                      <m:d>
                        <m:dPr>
                          <m:ctrlPr>
                            <a:rPr lang="es-CL" i="1">
                              <a:latin typeface="Cambria Math" panose="02040503050406030204" pitchFamily="18" charset="0"/>
                              <a:ea typeface="Cambria Math" panose="02040503050406030204" pitchFamily="18" charset="0"/>
                            </a:rPr>
                          </m:ctrlPr>
                        </m:dPr>
                        <m:e>
                          <m:sSup>
                            <m:sSupPr>
                              <m:ctrlPr>
                                <a:rPr lang="es-CL" i="1">
                                  <a:latin typeface="Cambria Math" panose="02040503050406030204" pitchFamily="18" charset="0"/>
                                  <a:ea typeface="Cambria Math" panose="02040503050406030204" pitchFamily="18" charset="0"/>
                                </a:rPr>
                              </m:ctrlPr>
                            </m:sSupPr>
                            <m:e>
                              <m:r>
                                <a:rPr lang="es-CL" i="1">
                                  <a:latin typeface="Cambria Math" panose="02040503050406030204" pitchFamily="18" charset="0"/>
                                  <a:ea typeface="Cambria Math" panose="02040503050406030204" pitchFamily="18" charset="0"/>
                                </a:rPr>
                                <m:t>𝑚</m:t>
                              </m:r>
                            </m:e>
                            <m:sup>
                              <m:r>
                                <a:rPr lang="es-CL" i="1">
                                  <a:latin typeface="Cambria Math" panose="02040503050406030204" pitchFamily="18" charset="0"/>
                                  <a:ea typeface="Cambria Math" panose="02040503050406030204" pitchFamily="18" charset="0"/>
                                </a:rPr>
                                <m:t>3</m:t>
                              </m:r>
                            </m:sup>
                          </m:sSup>
                        </m:e>
                      </m:d>
                    </m:oMath>
                  </m:oMathPara>
                </a14:m>
                <a:endParaRPr lang="es-ES" sz="2000" dirty="0"/>
              </a:p>
              <a:p>
                <a:pPr marL="0" indent="0">
                  <a:lnSpc>
                    <a:spcPct val="90000"/>
                  </a:lnSpc>
                  <a:buNone/>
                </a:pPr>
                <a14:m>
                  <m:oMathPara xmlns:m="http://schemas.openxmlformats.org/officeDocument/2006/math">
                    <m:oMathParaPr>
                      <m:jc m:val="centerGroup"/>
                    </m:oMathParaPr>
                    <m:oMath xmlns:m="http://schemas.openxmlformats.org/officeDocument/2006/math">
                      <m:r>
                        <a:rPr lang="es-CL" sz="2000" b="0" i="1" smtClean="0">
                          <a:latin typeface="Cambria Math" panose="02040503050406030204" pitchFamily="18" charset="0"/>
                        </a:rPr>
                        <m:t>𝑐𝑎𝑙𝑎𝑑𝑜</m:t>
                      </m:r>
                      <m:r>
                        <a:rPr lang="es-CL" sz="2000" b="0" i="1" smtClean="0">
                          <a:latin typeface="Cambria Math" panose="02040503050406030204" pitchFamily="18" charset="0"/>
                          <a:ea typeface="Cambria Math" panose="02040503050406030204" pitchFamily="18" charset="0"/>
                        </a:rPr>
                        <m:t>=</m:t>
                      </m:r>
                      <m:f>
                        <m:fPr>
                          <m:ctrlPr>
                            <a:rPr lang="es-CL" sz="2000" b="0" i="1" smtClean="0">
                              <a:latin typeface="Cambria Math" panose="02040503050406030204" pitchFamily="18" charset="0"/>
                              <a:ea typeface="Cambria Math" panose="02040503050406030204" pitchFamily="18" charset="0"/>
                            </a:rPr>
                          </m:ctrlPr>
                        </m:fPr>
                        <m:num>
                          <m:r>
                            <a:rPr lang="es-CL" i="1">
                              <a:latin typeface="Cambria Math" panose="02040503050406030204" pitchFamily="18" charset="0"/>
                              <a:ea typeface="Cambria Math" panose="02040503050406030204" pitchFamily="18" charset="0"/>
                            </a:rPr>
                            <m:t>0,137</m:t>
                          </m:r>
                          <m:d>
                            <m:dPr>
                              <m:ctrlPr>
                                <a:rPr lang="es-CL" i="1">
                                  <a:latin typeface="Cambria Math" panose="02040503050406030204" pitchFamily="18" charset="0"/>
                                  <a:ea typeface="Cambria Math" panose="02040503050406030204" pitchFamily="18" charset="0"/>
                                </a:rPr>
                              </m:ctrlPr>
                            </m:dPr>
                            <m:e>
                              <m:sSup>
                                <m:sSupPr>
                                  <m:ctrlPr>
                                    <a:rPr lang="es-CL" i="1">
                                      <a:latin typeface="Cambria Math" panose="02040503050406030204" pitchFamily="18" charset="0"/>
                                      <a:ea typeface="Cambria Math" panose="02040503050406030204" pitchFamily="18" charset="0"/>
                                    </a:rPr>
                                  </m:ctrlPr>
                                </m:sSupPr>
                                <m:e>
                                  <m:r>
                                    <a:rPr lang="es-CL" i="1">
                                      <a:latin typeface="Cambria Math" panose="02040503050406030204" pitchFamily="18" charset="0"/>
                                      <a:ea typeface="Cambria Math" panose="02040503050406030204" pitchFamily="18" charset="0"/>
                                    </a:rPr>
                                    <m:t>𝑚</m:t>
                                  </m:r>
                                </m:e>
                                <m:sup>
                                  <m:r>
                                    <a:rPr lang="es-CL" i="1">
                                      <a:latin typeface="Cambria Math" panose="02040503050406030204" pitchFamily="18" charset="0"/>
                                      <a:ea typeface="Cambria Math" panose="02040503050406030204" pitchFamily="18" charset="0"/>
                                    </a:rPr>
                                    <m:t>3</m:t>
                                  </m:r>
                                </m:sup>
                              </m:sSup>
                            </m:e>
                          </m:d>
                        </m:num>
                        <m:den>
                          <m:r>
                            <a:rPr lang="es-CL" i="1">
                              <a:latin typeface="Cambria Math" panose="02040503050406030204" pitchFamily="18" charset="0"/>
                              <a:ea typeface="Cambria Math" panose="02040503050406030204" pitchFamily="18" charset="0"/>
                            </a:rPr>
                            <m:t>𝜋</m:t>
                          </m:r>
                          <m:r>
                            <a:rPr lang="es-CL" i="1">
                              <a:latin typeface="Cambria Math" panose="02040503050406030204" pitchFamily="18" charset="0"/>
                              <a:ea typeface="Cambria Math" panose="02040503050406030204" pitchFamily="18" charset="0"/>
                            </a:rPr>
                            <m:t>×</m:t>
                          </m:r>
                          <m:sSup>
                            <m:sSupPr>
                              <m:ctrlPr>
                                <a:rPr lang="es-CL" i="1">
                                  <a:latin typeface="Cambria Math" panose="02040503050406030204" pitchFamily="18" charset="0"/>
                                  <a:ea typeface="Cambria Math" panose="02040503050406030204" pitchFamily="18" charset="0"/>
                                </a:rPr>
                              </m:ctrlPr>
                            </m:sSupPr>
                            <m:e>
                              <m:r>
                                <a:rPr lang="es-CL" i="1">
                                  <a:latin typeface="Cambria Math" panose="02040503050406030204" pitchFamily="18" charset="0"/>
                                  <a:ea typeface="Cambria Math" panose="02040503050406030204" pitchFamily="18" charset="0"/>
                                </a:rPr>
                                <m:t>0,3</m:t>
                              </m:r>
                              <m:d>
                                <m:dPr>
                                  <m:ctrlPr>
                                    <a:rPr lang="es-CL" i="1">
                                      <a:latin typeface="Cambria Math" panose="02040503050406030204" pitchFamily="18" charset="0"/>
                                      <a:ea typeface="Cambria Math" panose="02040503050406030204" pitchFamily="18" charset="0"/>
                                    </a:rPr>
                                  </m:ctrlPr>
                                </m:dPr>
                                <m:e>
                                  <m:r>
                                    <a:rPr lang="es-CL" i="1">
                                      <a:latin typeface="Cambria Math" panose="02040503050406030204" pitchFamily="18" charset="0"/>
                                      <a:ea typeface="Cambria Math" panose="02040503050406030204" pitchFamily="18" charset="0"/>
                                    </a:rPr>
                                    <m:t>𝑚</m:t>
                                  </m:r>
                                </m:e>
                              </m:d>
                            </m:e>
                            <m:sup>
                              <m:r>
                                <a:rPr lang="es-CL" i="1">
                                  <a:latin typeface="Cambria Math" panose="02040503050406030204" pitchFamily="18" charset="0"/>
                                  <a:ea typeface="Cambria Math" panose="02040503050406030204" pitchFamily="18" charset="0"/>
                                </a:rPr>
                                <m:t>2</m:t>
                              </m:r>
                            </m:sup>
                          </m:sSup>
                        </m:den>
                      </m:f>
                      <m:r>
                        <a:rPr lang="es-CL" sz="2000" b="0" i="1" smtClean="0">
                          <a:latin typeface="Cambria Math" panose="02040503050406030204" pitchFamily="18" charset="0"/>
                          <a:ea typeface="Cambria Math" panose="02040503050406030204" pitchFamily="18" charset="0"/>
                        </a:rPr>
                        <m:t>=</m:t>
                      </m:r>
                      <m:f>
                        <m:fPr>
                          <m:ctrlPr>
                            <a:rPr lang="es-CL" sz="2000" b="0" i="1" smtClean="0">
                              <a:latin typeface="Cambria Math" panose="02040503050406030204" pitchFamily="18" charset="0"/>
                              <a:ea typeface="Cambria Math" panose="02040503050406030204" pitchFamily="18" charset="0"/>
                            </a:rPr>
                          </m:ctrlPr>
                        </m:fPr>
                        <m:num>
                          <m:r>
                            <a:rPr lang="es-CL" i="1">
                              <a:latin typeface="Cambria Math" panose="02040503050406030204" pitchFamily="18" charset="0"/>
                              <a:ea typeface="Cambria Math" panose="02040503050406030204" pitchFamily="18" charset="0"/>
                            </a:rPr>
                            <m:t>0,137</m:t>
                          </m:r>
                          <m:d>
                            <m:dPr>
                              <m:ctrlPr>
                                <a:rPr lang="es-CL" i="1">
                                  <a:latin typeface="Cambria Math" panose="02040503050406030204" pitchFamily="18" charset="0"/>
                                  <a:ea typeface="Cambria Math" panose="02040503050406030204" pitchFamily="18" charset="0"/>
                                </a:rPr>
                              </m:ctrlPr>
                            </m:dPr>
                            <m:e>
                              <m:sSup>
                                <m:sSupPr>
                                  <m:ctrlPr>
                                    <a:rPr lang="es-CL" i="1">
                                      <a:latin typeface="Cambria Math" panose="02040503050406030204" pitchFamily="18" charset="0"/>
                                      <a:ea typeface="Cambria Math" panose="02040503050406030204" pitchFamily="18" charset="0"/>
                                    </a:rPr>
                                  </m:ctrlPr>
                                </m:sSupPr>
                                <m:e>
                                  <m:r>
                                    <a:rPr lang="es-CL" i="1">
                                      <a:latin typeface="Cambria Math" panose="02040503050406030204" pitchFamily="18" charset="0"/>
                                      <a:ea typeface="Cambria Math" panose="02040503050406030204" pitchFamily="18" charset="0"/>
                                    </a:rPr>
                                    <m:t>𝑚</m:t>
                                  </m:r>
                                </m:e>
                                <m:sup>
                                  <m:r>
                                    <a:rPr lang="es-CL" i="1">
                                      <a:latin typeface="Cambria Math" panose="02040503050406030204" pitchFamily="18" charset="0"/>
                                      <a:ea typeface="Cambria Math" panose="02040503050406030204" pitchFamily="18" charset="0"/>
                                    </a:rPr>
                                    <m:t>3</m:t>
                                  </m:r>
                                </m:sup>
                              </m:sSup>
                            </m:e>
                          </m:d>
                        </m:num>
                        <m:den>
                          <m:r>
                            <a:rPr lang="es-CL" i="1">
                              <a:latin typeface="Cambria Math" panose="02040503050406030204" pitchFamily="18" charset="0"/>
                              <a:ea typeface="Cambria Math" panose="02040503050406030204" pitchFamily="18" charset="0"/>
                            </a:rPr>
                            <m:t>0,28</m:t>
                          </m:r>
                          <m:r>
                            <a:rPr lang="es-CL" b="0" i="1" smtClean="0">
                              <a:latin typeface="Cambria Math" panose="02040503050406030204" pitchFamily="18" charset="0"/>
                              <a:ea typeface="Cambria Math" panose="02040503050406030204" pitchFamily="18" charset="0"/>
                            </a:rPr>
                            <m:t>3</m:t>
                          </m:r>
                          <m:d>
                            <m:dPr>
                              <m:ctrlPr>
                                <a:rPr lang="es-CL" b="0" i="1" smtClean="0">
                                  <a:latin typeface="Cambria Math" panose="02040503050406030204" pitchFamily="18" charset="0"/>
                                  <a:ea typeface="Cambria Math" panose="02040503050406030204" pitchFamily="18" charset="0"/>
                                </a:rPr>
                              </m:ctrlPr>
                            </m:dPr>
                            <m:e>
                              <m:sSup>
                                <m:sSupPr>
                                  <m:ctrlPr>
                                    <a:rPr lang="es-CL" b="0" i="1" smtClean="0">
                                      <a:latin typeface="Cambria Math" panose="02040503050406030204" pitchFamily="18" charset="0"/>
                                      <a:ea typeface="Cambria Math" panose="02040503050406030204" pitchFamily="18" charset="0"/>
                                    </a:rPr>
                                  </m:ctrlPr>
                                </m:sSupPr>
                                <m:e>
                                  <m:r>
                                    <a:rPr lang="es-CL" b="0" i="1" smtClean="0">
                                      <a:latin typeface="Cambria Math" panose="02040503050406030204" pitchFamily="18" charset="0"/>
                                      <a:ea typeface="Cambria Math" panose="02040503050406030204" pitchFamily="18" charset="0"/>
                                    </a:rPr>
                                    <m:t>𝑚</m:t>
                                  </m:r>
                                </m:e>
                                <m:sup>
                                  <m:r>
                                    <a:rPr lang="es-CL" b="0" i="1" smtClean="0">
                                      <a:latin typeface="Cambria Math" panose="02040503050406030204" pitchFamily="18" charset="0"/>
                                      <a:ea typeface="Cambria Math" panose="02040503050406030204" pitchFamily="18" charset="0"/>
                                    </a:rPr>
                                    <m:t>2</m:t>
                                  </m:r>
                                </m:sup>
                              </m:sSup>
                            </m:e>
                          </m:d>
                        </m:den>
                      </m:f>
                      <m:r>
                        <a:rPr lang="es-CL" i="1" smtClean="0">
                          <a:latin typeface="Cambria Math" panose="02040503050406030204" pitchFamily="18" charset="0"/>
                          <a:ea typeface="Cambria Math" panose="02040503050406030204" pitchFamily="18" charset="0"/>
                        </a:rPr>
                        <m:t>=</m:t>
                      </m:r>
                      <m:r>
                        <a:rPr lang="es-CL" b="0" i="1" smtClean="0">
                          <a:latin typeface="Cambria Math" panose="02040503050406030204" pitchFamily="18" charset="0"/>
                          <a:ea typeface="Cambria Math" panose="02040503050406030204" pitchFamily="18" charset="0"/>
                        </a:rPr>
                        <m:t>0,485</m:t>
                      </m:r>
                      <m:d>
                        <m:dPr>
                          <m:ctrlPr>
                            <a:rPr lang="es-CL" b="0" i="1" smtClean="0">
                              <a:latin typeface="Cambria Math" panose="02040503050406030204" pitchFamily="18" charset="0"/>
                              <a:ea typeface="Cambria Math" panose="02040503050406030204" pitchFamily="18" charset="0"/>
                            </a:rPr>
                          </m:ctrlPr>
                        </m:dPr>
                        <m:e>
                          <m:r>
                            <a:rPr lang="es-CL" b="0" i="1" smtClean="0">
                              <a:latin typeface="Cambria Math" panose="02040503050406030204" pitchFamily="18" charset="0"/>
                              <a:ea typeface="Cambria Math" panose="02040503050406030204" pitchFamily="18" charset="0"/>
                            </a:rPr>
                            <m:t>𝑚</m:t>
                          </m:r>
                        </m:e>
                      </m:d>
                      <m:r>
                        <a:rPr lang="es-CL" sz="2000" b="0" i="1" smtClean="0">
                          <a:latin typeface="Cambria Math" panose="02040503050406030204" pitchFamily="18" charset="0"/>
                          <a:ea typeface="Cambria Math" panose="02040503050406030204" pitchFamily="18" charset="0"/>
                        </a:rPr>
                        <m:t>=48,5</m:t>
                      </m:r>
                      <m:d>
                        <m:dPr>
                          <m:ctrlPr>
                            <a:rPr lang="es-CL" sz="2000" b="0" i="1" smtClean="0">
                              <a:latin typeface="Cambria Math" panose="02040503050406030204" pitchFamily="18" charset="0"/>
                              <a:ea typeface="Cambria Math" panose="02040503050406030204" pitchFamily="18" charset="0"/>
                            </a:rPr>
                          </m:ctrlPr>
                        </m:dPr>
                        <m:e>
                          <m:r>
                            <a:rPr lang="es-CL" sz="2000" b="0" i="1" smtClean="0">
                              <a:latin typeface="Cambria Math" panose="02040503050406030204" pitchFamily="18" charset="0"/>
                              <a:ea typeface="Cambria Math" panose="02040503050406030204" pitchFamily="18" charset="0"/>
                            </a:rPr>
                            <m:t>𝑐𝑚</m:t>
                          </m:r>
                        </m:e>
                      </m:d>
                    </m:oMath>
                  </m:oMathPara>
                </a14:m>
                <a:endParaRPr lang="es-ES" sz="2000" dirty="0"/>
              </a:p>
            </p:txBody>
          </p:sp>
        </mc:Choice>
        <mc:Fallback xmlns="">
          <p:sp>
            <p:nvSpPr>
              <p:cNvPr id="8" name="Marcador de contenido 7">
                <a:extLst>
                  <a:ext uri="{FF2B5EF4-FFF2-40B4-BE49-F238E27FC236}">
                    <a16:creationId xmlns:a16="http://schemas.microsoft.com/office/drawing/2014/main" id="{DA921EDC-DFB2-3BA5-E0EB-FAA13205B4EF}"/>
                  </a:ext>
                </a:extLst>
              </p:cNvPr>
              <p:cNvSpPr>
                <a:spLocks noGrp="1" noRot="1" noChangeAspect="1" noMove="1" noResize="1" noEditPoints="1" noAdjustHandles="1" noChangeArrowheads="1" noChangeShapeType="1" noTextEdit="1"/>
              </p:cNvSpPr>
              <p:nvPr>
                <p:ph idx="1"/>
              </p:nvPr>
            </p:nvSpPr>
            <p:spPr>
              <a:blipFill>
                <a:blip r:embed="rId2"/>
                <a:stretch>
                  <a:fillRect l="-285" t="-1843"/>
                </a:stretch>
              </a:blipFill>
            </p:spPr>
            <p:txBody>
              <a:bodyPr/>
              <a:lstStyle/>
              <a:p>
                <a:r>
                  <a:rPr lang="es-CL">
                    <a:noFill/>
                  </a:rPr>
                  <a:t> </a:t>
                </a:r>
              </a:p>
            </p:txBody>
          </p:sp>
        </mc:Fallback>
      </mc:AlternateContent>
      <p:sp>
        <p:nvSpPr>
          <p:cNvPr id="5" name="Marcador de fecha 4">
            <a:extLst>
              <a:ext uri="{FF2B5EF4-FFF2-40B4-BE49-F238E27FC236}">
                <a16:creationId xmlns:a16="http://schemas.microsoft.com/office/drawing/2014/main" id="{BA2437EE-01B8-448F-B915-147217B2532E}"/>
              </a:ext>
            </a:extLst>
          </p:cNvPr>
          <p:cNvSpPr>
            <a:spLocks noGrp="1"/>
          </p:cNvSpPr>
          <p:nvPr>
            <p:ph type="dt" sz="half" idx="10"/>
          </p:nvPr>
        </p:nvSpPr>
        <p:spPr/>
        <p:txBody>
          <a:bodyPr/>
          <a:lstStyle/>
          <a:p>
            <a:fld id="{AB1BF7B6-0351-4C67-B82E-74DB5C7D8F95}" type="datetime1">
              <a:rPr lang="es-CL" smtClean="0"/>
              <a:t>08-02-2026</a:t>
            </a:fld>
            <a:endParaRPr lang="en-US"/>
          </a:p>
        </p:txBody>
      </p:sp>
      <p:sp>
        <p:nvSpPr>
          <p:cNvPr id="6" name="Marcador de pie de página 5">
            <a:extLst>
              <a:ext uri="{FF2B5EF4-FFF2-40B4-BE49-F238E27FC236}">
                <a16:creationId xmlns:a16="http://schemas.microsoft.com/office/drawing/2014/main" id="{93E004DD-F5C2-AAEA-AA80-0492853CC3C3}"/>
              </a:ext>
            </a:extLst>
          </p:cNvPr>
          <p:cNvSpPr>
            <a:spLocks noGrp="1"/>
          </p:cNvSpPr>
          <p:nvPr>
            <p:ph type="ftr" sz="quarter" idx="11"/>
          </p:nvPr>
        </p:nvSpPr>
        <p:spPr/>
        <p:txBody>
          <a:bodyPr/>
          <a:lstStyle/>
          <a:p>
            <a:r>
              <a:rPr lang="en-US"/>
              <a:t>Fundamentos de Estabildad UT 1</a:t>
            </a:r>
          </a:p>
        </p:txBody>
      </p:sp>
      <p:sp>
        <p:nvSpPr>
          <p:cNvPr id="7" name="Marcador de número de diapositiva 6">
            <a:extLst>
              <a:ext uri="{FF2B5EF4-FFF2-40B4-BE49-F238E27FC236}">
                <a16:creationId xmlns:a16="http://schemas.microsoft.com/office/drawing/2014/main" id="{69FA76A6-E898-E0C9-4F56-B977C9DFE2C5}"/>
              </a:ext>
            </a:extLst>
          </p:cNvPr>
          <p:cNvSpPr>
            <a:spLocks noGrp="1"/>
          </p:cNvSpPr>
          <p:nvPr>
            <p:ph type="sldNum" sz="quarter" idx="12"/>
          </p:nvPr>
        </p:nvSpPr>
        <p:spPr/>
        <p:txBody>
          <a:bodyPr/>
          <a:lstStyle/>
          <a:p>
            <a:fld id="{87E7843D-FF13-4365-9478-9625B70A2705}" type="slidenum">
              <a:rPr lang="en-US" smtClean="0"/>
              <a:t>54</a:t>
            </a:fld>
            <a:endParaRPr lang="en-US"/>
          </a:p>
        </p:txBody>
      </p:sp>
    </p:spTree>
    <p:extLst>
      <p:ext uri="{BB962C8B-B14F-4D97-AF65-F5344CB8AC3E}">
        <p14:creationId xmlns:p14="http://schemas.microsoft.com/office/powerpoint/2010/main" val="2929911559"/>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F799ED-ECDF-815A-5CAC-821AAE4A0D4B}"/>
            </a:ext>
          </a:extLst>
        </p:cNvPr>
        <p:cNvGrpSpPr/>
        <p:nvPr/>
      </p:nvGrpSpPr>
      <p:grpSpPr>
        <a:xfrm>
          <a:off x="0" y="0"/>
          <a:ext cx="0" cy="0"/>
          <a:chOff x="0" y="0"/>
          <a:chExt cx="0" cy="0"/>
        </a:xfrm>
      </p:grpSpPr>
      <p:sp>
        <p:nvSpPr>
          <p:cNvPr id="2" name="Título 1">
            <a:extLst>
              <a:ext uri="{FF2B5EF4-FFF2-40B4-BE49-F238E27FC236}">
                <a16:creationId xmlns:a16="http://schemas.microsoft.com/office/drawing/2014/main" id="{60498C0E-012B-1494-8CCC-50BC75A98B29}"/>
              </a:ext>
            </a:extLst>
          </p:cNvPr>
          <p:cNvSpPr>
            <a:spLocks noGrp="1"/>
          </p:cNvSpPr>
          <p:nvPr>
            <p:ph type="title"/>
          </p:nvPr>
        </p:nvSpPr>
        <p:spPr>
          <a:xfrm>
            <a:off x="715383" y="914400"/>
            <a:ext cx="5195889" cy="1316736"/>
          </a:xfrm>
        </p:spPr>
        <p:txBody>
          <a:bodyPr vert="horz" lIns="91440" tIns="45720" rIns="91440" bIns="45720" rtlCol="0" anchor="t">
            <a:normAutofit/>
          </a:bodyPr>
          <a:lstStyle/>
          <a:p>
            <a:pPr>
              <a:lnSpc>
                <a:spcPct val="90000"/>
              </a:lnSpc>
            </a:pPr>
            <a:r>
              <a:rPr lang="es-CL" sz="2800" kern="1200" cap="all" spc="30" baseline="0" dirty="0">
                <a:solidFill>
                  <a:schemeClr val="tx1"/>
                </a:solidFill>
                <a:latin typeface="+mj-lt"/>
                <a:ea typeface="+mj-ea"/>
                <a:cs typeface="+mj-cs"/>
              </a:rPr>
              <a:t>Flotación </a:t>
            </a:r>
            <a:br>
              <a:rPr lang="es-CL" sz="2800" kern="1200" cap="all" spc="30" baseline="0" dirty="0">
                <a:solidFill>
                  <a:schemeClr val="tx1"/>
                </a:solidFill>
                <a:latin typeface="+mj-lt"/>
                <a:ea typeface="+mj-ea"/>
                <a:cs typeface="+mj-cs"/>
              </a:rPr>
            </a:br>
            <a:r>
              <a:rPr lang="es-CL" sz="2800" kern="1200" cap="all" spc="30" baseline="0" dirty="0">
                <a:solidFill>
                  <a:schemeClr val="tx1"/>
                </a:solidFill>
                <a:latin typeface="+mj-lt"/>
                <a:ea typeface="+mj-ea"/>
                <a:cs typeface="+mj-cs"/>
              </a:rPr>
              <a:t>Reserva de boyantez - Ejemplo 3</a:t>
            </a:r>
          </a:p>
        </p:txBody>
      </p:sp>
      <p:sp>
        <p:nvSpPr>
          <p:cNvPr id="7" name="Marcador de contenido 6">
            <a:extLst>
              <a:ext uri="{FF2B5EF4-FFF2-40B4-BE49-F238E27FC236}">
                <a16:creationId xmlns:a16="http://schemas.microsoft.com/office/drawing/2014/main" id="{78090384-82AB-DDCC-C368-9DABE496D58A}"/>
              </a:ext>
            </a:extLst>
          </p:cNvPr>
          <p:cNvSpPr>
            <a:spLocks noGrp="1"/>
          </p:cNvSpPr>
          <p:nvPr>
            <p:ph sz="half" idx="1"/>
          </p:nvPr>
        </p:nvSpPr>
        <p:spPr>
          <a:xfrm>
            <a:off x="715383" y="2231136"/>
            <a:ext cx="5195889" cy="3931920"/>
          </a:xfrm>
        </p:spPr>
        <p:txBody>
          <a:bodyPr vert="horz" lIns="91440" tIns="45720" rIns="91440" bIns="45720" rtlCol="0">
            <a:normAutofit/>
          </a:bodyPr>
          <a:lstStyle/>
          <a:p>
            <a:r>
              <a:rPr lang="es-ES" dirty="0"/>
              <a:t>Encontrar la distancia entre los centros de gravedad y boyantez (ambos transversales) de un madero rectangular de 1,2 m de ancho, 0.6 de alto y de una densidad relativa de 0.8, cuando flota en agua dulce con los dos de sus lados paralelos a la línea de agua.</a:t>
            </a:r>
          </a:p>
          <a:p>
            <a:r>
              <a:rPr lang="es-ES" dirty="0"/>
              <a:t>Nota; El centro de gravedad de un madero homogéneo está en su centro geométrico.</a:t>
            </a:r>
          </a:p>
        </p:txBody>
      </p:sp>
      <p:sp>
        <p:nvSpPr>
          <p:cNvPr id="4" name="Marcador de fecha 3">
            <a:extLst>
              <a:ext uri="{FF2B5EF4-FFF2-40B4-BE49-F238E27FC236}">
                <a16:creationId xmlns:a16="http://schemas.microsoft.com/office/drawing/2014/main" id="{B3CD3D8D-17FD-66E9-2502-7A8A9152F14E}"/>
              </a:ext>
            </a:extLst>
          </p:cNvPr>
          <p:cNvSpPr>
            <a:spLocks noGrp="1"/>
          </p:cNvSpPr>
          <p:nvPr>
            <p:ph type="dt" sz="half" idx="10"/>
          </p:nvPr>
        </p:nvSpPr>
        <p:spPr>
          <a:xfrm>
            <a:off x="8369448" y="6356350"/>
            <a:ext cx="2592594" cy="365125"/>
          </a:xfrm>
        </p:spPr>
        <p:txBody>
          <a:bodyPr vert="horz" lIns="91440" tIns="45720" rIns="91440" bIns="45720" rtlCol="0" anchor="ctr">
            <a:normAutofit/>
          </a:bodyPr>
          <a:lstStyle/>
          <a:p>
            <a:pPr>
              <a:spcAft>
                <a:spcPts val="600"/>
              </a:spcAft>
            </a:pPr>
            <a:fld id="{2EEBA433-B0FC-4449-B922-8D526B0D74C0}" type="datetime1">
              <a:rPr lang="en-US" smtClean="0"/>
              <a:pPr>
                <a:spcAft>
                  <a:spcPts val="600"/>
                </a:spcAft>
              </a:pPr>
              <a:t>2/8/2026</a:t>
            </a:fld>
            <a:endParaRPr lang="en-US"/>
          </a:p>
        </p:txBody>
      </p:sp>
      <p:sp>
        <p:nvSpPr>
          <p:cNvPr id="5" name="Marcador de pie de página 4">
            <a:extLst>
              <a:ext uri="{FF2B5EF4-FFF2-40B4-BE49-F238E27FC236}">
                <a16:creationId xmlns:a16="http://schemas.microsoft.com/office/drawing/2014/main" id="{3AC77AD0-1E4B-572E-DA18-F57494660021}"/>
              </a:ext>
            </a:extLst>
          </p:cNvPr>
          <p:cNvSpPr>
            <a:spLocks noGrp="1"/>
          </p:cNvSpPr>
          <p:nvPr>
            <p:ph type="ftr" sz="quarter" idx="11"/>
          </p:nvPr>
        </p:nvSpPr>
        <p:spPr>
          <a:xfrm>
            <a:off x="715383" y="6356350"/>
            <a:ext cx="4539727" cy="365125"/>
          </a:xfrm>
        </p:spPr>
        <p:txBody>
          <a:bodyPr vert="horz" lIns="91440" tIns="45720" rIns="91440" bIns="45720" rtlCol="0" anchor="ctr">
            <a:normAutofit/>
          </a:bodyPr>
          <a:lstStyle/>
          <a:p>
            <a:pPr>
              <a:spcAft>
                <a:spcPts val="600"/>
              </a:spcAft>
            </a:pPr>
            <a:r>
              <a:rPr lang="en-US" kern="1200" dirty="0" err="1">
                <a:solidFill>
                  <a:schemeClr val="tx1"/>
                </a:solidFill>
                <a:latin typeface="+mj-lt"/>
                <a:ea typeface="+mn-ea"/>
                <a:cs typeface="+mn-cs"/>
              </a:rPr>
              <a:t>Fundamentos</a:t>
            </a:r>
            <a:r>
              <a:rPr lang="en-US" kern="1200" dirty="0">
                <a:solidFill>
                  <a:schemeClr val="tx1"/>
                </a:solidFill>
                <a:latin typeface="+mj-lt"/>
                <a:ea typeface="+mn-ea"/>
                <a:cs typeface="+mn-cs"/>
              </a:rPr>
              <a:t> de </a:t>
            </a:r>
            <a:r>
              <a:rPr lang="en-US" kern="1200" dirty="0" err="1">
                <a:solidFill>
                  <a:schemeClr val="tx1"/>
                </a:solidFill>
                <a:latin typeface="+mj-lt"/>
                <a:ea typeface="+mn-ea"/>
                <a:cs typeface="+mn-cs"/>
              </a:rPr>
              <a:t>Estabildad</a:t>
            </a:r>
            <a:r>
              <a:rPr lang="en-US" kern="1200" dirty="0">
                <a:solidFill>
                  <a:schemeClr val="tx1"/>
                </a:solidFill>
                <a:latin typeface="+mj-lt"/>
                <a:ea typeface="+mn-ea"/>
                <a:cs typeface="+mn-cs"/>
              </a:rPr>
              <a:t> UT 1</a:t>
            </a:r>
          </a:p>
        </p:txBody>
      </p:sp>
      <p:sp>
        <p:nvSpPr>
          <p:cNvPr id="6" name="Marcador de número de diapositiva 5">
            <a:extLst>
              <a:ext uri="{FF2B5EF4-FFF2-40B4-BE49-F238E27FC236}">
                <a16:creationId xmlns:a16="http://schemas.microsoft.com/office/drawing/2014/main" id="{FC8E51F4-9BA1-EEB2-E915-C70FA77701B2}"/>
              </a:ext>
            </a:extLst>
          </p:cNvPr>
          <p:cNvSpPr>
            <a:spLocks noGrp="1"/>
          </p:cNvSpPr>
          <p:nvPr>
            <p:ph type="sldNum" sz="quarter" idx="12"/>
          </p:nvPr>
        </p:nvSpPr>
        <p:spPr>
          <a:xfrm>
            <a:off x="10919012" y="6356350"/>
            <a:ext cx="672354" cy="365125"/>
          </a:xfrm>
        </p:spPr>
        <p:txBody>
          <a:bodyPr vert="horz" lIns="91440" tIns="45720" rIns="91440" bIns="45720" rtlCol="0" anchor="ctr">
            <a:normAutofit/>
          </a:bodyPr>
          <a:lstStyle/>
          <a:p>
            <a:pPr>
              <a:lnSpc>
                <a:spcPct val="90000"/>
              </a:lnSpc>
              <a:spcAft>
                <a:spcPts val="600"/>
              </a:spcAft>
            </a:pPr>
            <a:fld id="{87E7843D-FF13-4365-9478-9625B70A2705}" type="slidenum">
              <a:rPr lang="en-US" smtClean="0"/>
              <a:pPr>
                <a:lnSpc>
                  <a:spcPct val="90000"/>
                </a:lnSpc>
                <a:spcAft>
                  <a:spcPts val="600"/>
                </a:spcAft>
              </a:pPr>
              <a:t>55</a:t>
            </a:fld>
            <a:endParaRPr lang="en-US"/>
          </a:p>
        </p:txBody>
      </p:sp>
      <p:pic>
        <p:nvPicPr>
          <p:cNvPr id="9" name="Marcador de contenido 8">
            <a:extLst>
              <a:ext uri="{FF2B5EF4-FFF2-40B4-BE49-F238E27FC236}">
                <a16:creationId xmlns:a16="http://schemas.microsoft.com/office/drawing/2014/main" id="{1602FC36-DB08-81C8-687A-9D9A6E07AAC2}"/>
              </a:ext>
            </a:extLst>
          </p:cNvPr>
          <p:cNvPicPr>
            <a:picLocks noGrp="1" noChangeAspect="1"/>
          </p:cNvPicPr>
          <p:nvPr>
            <p:ph sz="half" idx="2"/>
          </p:nvPr>
        </p:nvPicPr>
        <p:blipFill>
          <a:blip r:embed="rId2"/>
          <a:stretch>
            <a:fillRect/>
          </a:stretch>
        </p:blipFill>
        <p:spPr>
          <a:xfrm>
            <a:off x="7018845" y="2511472"/>
            <a:ext cx="3548180" cy="1835055"/>
          </a:xfrm>
          <a:prstGeom prst="rect">
            <a:avLst/>
          </a:prstGeom>
        </p:spPr>
      </p:pic>
      <mc:AlternateContent xmlns:mc="http://schemas.openxmlformats.org/markup-compatibility/2006" xmlns:a14="http://schemas.microsoft.com/office/drawing/2010/main">
        <mc:Choice Requires="a14">
          <p:sp>
            <p:nvSpPr>
              <p:cNvPr id="10" name="CuadroTexto 9">
                <a:extLst>
                  <a:ext uri="{FF2B5EF4-FFF2-40B4-BE49-F238E27FC236}">
                    <a16:creationId xmlns:a16="http://schemas.microsoft.com/office/drawing/2014/main" id="{15ADCAF2-D698-DEA7-DD75-F16EE9A4CFD9}"/>
                  </a:ext>
                </a:extLst>
              </p:cNvPr>
              <p:cNvSpPr txBox="1"/>
              <p:nvPr/>
            </p:nvSpPr>
            <p:spPr>
              <a:xfrm>
                <a:off x="1055914" y="5297269"/>
                <a:ext cx="10080172" cy="670761"/>
              </a:xfrm>
              <a:prstGeom prst="rect">
                <a:avLst/>
              </a:prstGeom>
              <a:noFill/>
            </p:spPr>
            <p:txBody>
              <a:bodyPr wrap="square" rtlCol="0">
                <a:spAutoFit/>
              </a:bodyPr>
              <a:lstStyle/>
              <a:p>
                <a:r>
                  <a:rPr lang="es-CL" dirty="0">
                    <a:solidFill>
                      <a:srgbClr val="FF0000"/>
                    </a:solidFill>
                  </a:rPr>
                  <a:t>Respuestas:</a:t>
                </a:r>
              </a:p>
              <a:p>
                <a:r>
                  <a:rPr lang="es-CL" dirty="0">
                    <a:solidFill>
                      <a:srgbClr val="FF0000"/>
                    </a:solidFill>
                  </a:rPr>
                  <a:t>KG: 0,3 (m); KB: 0,24 (m). Luego </a:t>
                </a:r>
                <a14:m>
                  <m:oMath xmlns:m="http://schemas.openxmlformats.org/officeDocument/2006/math">
                    <m:acc>
                      <m:accPr>
                        <m:chr m:val="̅"/>
                        <m:ctrlPr>
                          <a:rPr lang="es-CL" i="1" smtClean="0">
                            <a:solidFill>
                              <a:srgbClr val="FF0000"/>
                            </a:solidFill>
                            <a:latin typeface="Cambria Math" panose="02040503050406030204" pitchFamily="18" charset="0"/>
                          </a:rPr>
                        </m:ctrlPr>
                      </m:accPr>
                      <m:e>
                        <m:r>
                          <a:rPr lang="es-CL" b="0" i="1" smtClean="0">
                            <a:solidFill>
                              <a:srgbClr val="FF0000"/>
                            </a:solidFill>
                            <a:latin typeface="Cambria Math" panose="02040503050406030204" pitchFamily="18" charset="0"/>
                          </a:rPr>
                          <m:t>𝐵𝐺</m:t>
                        </m:r>
                      </m:e>
                    </m:acc>
                    <m:r>
                      <a:rPr lang="es-CL" i="1" smtClean="0">
                        <a:solidFill>
                          <a:srgbClr val="FF0000"/>
                        </a:solidFill>
                        <a:latin typeface="Cambria Math" panose="02040503050406030204" pitchFamily="18" charset="0"/>
                        <a:ea typeface="Cambria Math" panose="02040503050406030204" pitchFamily="18" charset="0"/>
                      </a:rPr>
                      <m:t>=</m:t>
                    </m:r>
                    <m:r>
                      <a:rPr lang="es-CL" b="0" i="1" smtClean="0">
                        <a:solidFill>
                          <a:srgbClr val="FF0000"/>
                        </a:solidFill>
                        <a:latin typeface="Cambria Math" panose="02040503050406030204" pitchFamily="18" charset="0"/>
                        <a:ea typeface="Cambria Math" panose="02040503050406030204" pitchFamily="18" charset="0"/>
                      </a:rPr>
                      <m:t>0,06</m:t>
                    </m:r>
                    <m:d>
                      <m:dPr>
                        <m:ctrlPr>
                          <a:rPr lang="es-CL" b="0" i="1" smtClean="0">
                            <a:solidFill>
                              <a:srgbClr val="FF0000"/>
                            </a:solidFill>
                            <a:latin typeface="Cambria Math" panose="02040503050406030204" pitchFamily="18" charset="0"/>
                            <a:ea typeface="Cambria Math" panose="02040503050406030204" pitchFamily="18" charset="0"/>
                          </a:rPr>
                        </m:ctrlPr>
                      </m:dPr>
                      <m:e>
                        <m:r>
                          <a:rPr lang="es-CL" b="0" i="1" smtClean="0">
                            <a:solidFill>
                              <a:srgbClr val="FF0000"/>
                            </a:solidFill>
                            <a:latin typeface="Cambria Math" panose="02040503050406030204" pitchFamily="18" charset="0"/>
                            <a:ea typeface="Cambria Math" panose="02040503050406030204" pitchFamily="18" charset="0"/>
                          </a:rPr>
                          <m:t>𝑚</m:t>
                        </m:r>
                      </m:e>
                    </m:d>
                  </m:oMath>
                </a14:m>
                <a:endParaRPr lang="es-CL" dirty="0">
                  <a:solidFill>
                    <a:srgbClr val="FF0000"/>
                  </a:solidFill>
                </a:endParaRPr>
              </a:p>
            </p:txBody>
          </p:sp>
        </mc:Choice>
        <mc:Fallback xmlns="">
          <p:sp>
            <p:nvSpPr>
              <p:cNvPr id="10" name="CuadroTexto 9">
                <a:extLst>
                  <a:ext uri="{FF2B5EF4-FFF2-40B4-BE49-F238E27FC236}">
                    <a16:creationId xmlns:a16="http://schemas.microsoft.com/office/drawing/2014/main" id="{15ADCAF2-D698-DEA7-DD75-F16EE9A4CFD9}"/>
                  </a:ext>
                </a:extLst>
              </p:cNvPr>
              <p:cNvSpPr txBox="1">
                <a:spLocks noRot="1" noChangeAspect="1" noMove="1" noResize="1" noEditPoints="1" noAdjustHandles="1" noChangeArrowheads="1" noChangeShapeType="1" noTextEdit="1"/>
              </p:cNvSpPr>
              <p:nvPr/>
            </p:nvSpPr>
            <p:spPr>
              <a:xfrm>
                <a:off x="1055914" y="5297269"/>
                <a:ext cx="10080172" cy="670761"/>
              </a:xfrm>
              <a:prstGeom prst="rect">
                <a:avLst/>
              </a:prstGeom>
              <a:blipFill>
                <a:blip r:embed="rId3"/>
                <a:stretch>
                  <a:fillRect l="-484" t="-5455" b="-10000"/>
                </a:stretch>
              </a:blipFill>
            </p:spPr>
            <p:txBody>
              <a:bodyPr/>
              <a:lstStyle/>
              <a:p>
                <a:r>
                  <a:rPr lang="es-CL">
                    <a:noFill/>
                  </a:rPr>
                  <a:t> </a:t>
                </a:r>
              </a:p>
            </p:txBody>
          </p:sp>
        </mc:Fallback>
      </mc:AlternateContent>
    </p:spTree>
    <p:extLst>
      <p:ext uri="{BB962C8B-B14F-4D97-AF65-F5344CB8AC3E}">
        <p14:creationId xmlns:p14="http://schemas.microsoft.com/office/powerpoint/2010/main" val="15868207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Marcador de número de diapositiva"/>
          <p:cNvSpPr>
            <a:spLocks noGrp="1"/>
          </p:cNvSpPr>
          <p:nvPr>
            <p:ph type="sldNum" sz="quarter" idx="12"/>
          </p:nvPr>
        </p:nvSpPr>
        <p:spPr/>
        <p:txBody>
          <a:bodyPr/>
          <a:lstStyle/>
          <a:p>
            <a:fld id="{4CDAF9BD-F31C-409A-8DF3-C28E2B6597A5}" type="slidenum">
              <a:rPr lang="es-ES"/>
              <a:pPr/>
              <a:t>56</a:t>
            </a:fld>
            <a:endParaRPr lang="es-ES"/>
          </a:p>
        </p:txBody>
      </p:sp>
      <p:sp>
        <p:nvSpPr>
          <p:cNvPr id="93186" name="Rectangle 2"/>
          <p:cNvSpPr>
            <a:spLocks noGrp="1" noChangeArrowheads="1"/>
          </p:cNvSpPr>
          <p:nvPr>
            <p:ph type="title"/>
          </p:nvPr>
        </p:nvSpPr>
        <p:spPr/>
        <p:txBody>
          <a:bodyPr/>
          <a:lstStyle/>
          <a:p>
            <a:r>
              <a:rPr lang="es-ES" dirty="0"/>
              <a:t>Ejercicios de estudio</a:t>
            </a:r>
          </a:p>
        </p:txBody>
      </p:sp>
      <p:sp>
        <p:nvSpPr>
          <p:cNvPr id="93187" name="Rectangle 3"/>
          <p:cNvSpPr>
            <a:spLocks noGrp="1" noChangeArrowheads="1"/>
          </p:cNvSpPr>
          <p:nvPr>
            <p:ph type="body" idx="1"/>
          </p:nvPr>
        </p:nvSpPr>
        <p:spPr/>
        <p:txBody>
          <a:bodyPr>
            <a:normAutofit lnSpcReduction="10000"/>
          </a:bodyPr>
          <a:lstStyle/>
          <a:p>
            <a:pPr>
              <a:lnSpc>
                <a:spcPct val="90000"/>
              </a:lnSpc>
            </a:pPr>
            <a:r>
              <a:rPr lang="es-ES" dirty="0"/>
              <a:t>¿Qué cantidad de agua dulce desplazará un pontón cilíndrico de 3,5 metros de diámetro por 9 metros de longitud cuando está totalmente sumergido totalmente? ¿Cuál sería la fuerza de boyantez que experimenta cuando se encuentra sumergido en agua salada? ¿Cuál será su desplazamiento cuando flota en agua salada con su eje en la línea de agua?</a:t>
            </a:r>
          </a:p>
          <a:p>
            <a:pPr lvl="1">
              <a:lnSpc>
                <a:spcPct val="90000"/>
              </a:lnSpc>
            </a:pPr>
            <a:r>
              <a:rPr lang="es-ES" dirty="0"/>
              <a:t>Respuestas: 86,6 (t) o 849,55 (kN) LT; 88,8 (t) o 871,13 (kN) y 44,4 (t) o 435,56 (kN).</a:t>
            </a:r>
          </a:p>
          <a:p>
            <a:pPr>
              <a:lnSpc>
                <a:spcPct val="90000"/>
              </a:lnSpc>
            </a:pPr>
            <a:r>
              <a:rPr lang="es-ES" dirty="0"/>
              <a:t>Cuál es la reserva de flotabilidad de una barcaza de casco rectangular que mide 6 x 3 x 2 metros, si flota en agua salada con un calado de 1 metro.</a:t>
            </a:r>
          </a:p>
          <a:p>
            <a:pPr lvl="1">
              <a:lnSpc>
                <a:spcPct val="90000"/>
              </a:lnSpc>
            </a:pPr>
            <a:r>
              <a:rPr lang="es-ES" dirty="0"/>
              <a:t>Respuesta;  18 m</a:t>
            </a:r>
            <a:r>
              <a:rPr lang="es-ES" baseline="30000" dirty="0"/>
              <a:t>3</a:t>
            </a:r>
            <a:r>
              <a:rPr lang="es-ES" dirty="0"/>
              <a:t> o 100%.</a:t>
            </a:r>
          </a:p>
          <a:p>
            <a:pPr>
              <a:lnSpc>
                <a:spcPct val="90000"/>
              </a:lnSpc>
            </a:pPr>
            <a:r>
              <a:rPr lang="es-ES" dirty="0"/>
              <a:t>Una barcaza rectangular de 10m x 5m x 2m tiene un calado de 1 m a proa y a popa cuando flota en agua dulce. Determinar; desplazamiento, calado en agua salada, Ubicación del Centro de Boyantez sobre la quilla y ubicación del Centro de Flotación.</a:t>
            </a:r>
          </a:p>
          <a:p>
            <a:pPr lvl="1">
              <a:lnSpc>
                <a:spcPct val="90000"/>
              </a:lnSpc>
            </a:pPr>
            <a:r>
              <a:rPr lang="es-ES" dirty="0"/>
              <a:t>Respuesta; Desplazamiento 50(t); calado 0,977(m); KB 0,49(m) y 5(m) desde la  proa en la línea de crujía.</a:t>
            </a:r>
          </a:p>
        </p:txBody>
      </p:sp>
      <p:sp>
        <p:nvSpPr>
          <p:cNvPr id="2" name="Marcador de fecha 1">
            <a:extLst>
              <a:ext uri="{FF2B5EF4-FFF2-40B4-BE49-F238E27FC236}">
                <a16:creationId xmlns:a16="http://schemas.microsoft.com/office/drawing/2014/main" id="{4E33B75C-9D1E-31EF-CA27-CC3EC815E69A}"/>
              </a:ext>
            </a:extLst>
          </p:cNvPr>
          <p:cNvSpPr>
            <a:spLocks noGrp="1"/>
          </p:cNvSpPr>
          <p:nvPr>
            <p:ph type="dt" sz="half" idx="10"/>
          </p:nvPr>
        </p:nvSpPr>
        <p:spPr/>
        <p:txBody>
          <a:bodyPr/>
          <a:lstStyle/>
          <a:p>
            <a:fld id="{E25855F7-C45F-41DA-ADF0-4FA2BD66C9F0}" type="datetime1">
              <a:rPr lang="es-CL" smtClean="0"/>
              <a:t>08-02-2026</a:t>
            </a:fld>
            <a:endParaRPr lang="en-US"/>
          </a:p>
        </p:txBody>
      </p:sp>
      <p:sp>
        <p:nvSpPr>
          <p:cNvPr id="3" name="Marcador de pie de página 2">
            <a:extLst>
              <a:ext uri="{FF2B5EF4-FFF2-40B4-BE49-F238E27FC236}">
                <a16:creationId xmlns:a16="http://schemas.microsoft.com/office/drawing/2014/main" id="{77F2C0AE-617A-6F07-32CF-7D0B58FDA51D}"/>
              </a:ext>
            </a:extLst>
          </p:cNvPr>
          <p:cNvSpPr>
            <a:spLocks noGrp="1"/>
          </p:cNvSpPr>
          <p:nvPr>
            <p:ph type="ftr" sz="quarter" idx="11"/>
          </p:nvPr>
        </p:nvSpPr>
        <p:spPr/>
        <p:txBody>
          <a:bodyPr/>
          <a:lstStyle/>
          <a:p>
            <a:r>
              <a:rPr lang="en-US"/>
              <a:t>Fundamentos de Estabildad UT 1</a:t>
            </a:r>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1FB730A-7D39-6EF5-A8DE-AA06A06CB272}"/>
              </a:ext>
            </a:extLst>
          </p:cNvPr>
          <p:cNvSpPr>
            <a:spLocks noGrp="1"/>
          </p:cNvSpPr>
          <p:nvPr>
            <p:ph type="title"/>
          </p:nvPr>
        </p:nvSpPr>
        <p:spPr/>
        <p:txBody>
          <a:bodyPr/>
          <a:lstStyle/>
          <a:p>
            <a:r>
              <a:rPr lang="es-MX" dirty="0"/>
              <a:t>Flotación</a:t>
            </a:r>
            <a:br>
              <a:rPr lang="es-MX" dirty="0"/>
            </a:br>
            <a:r>
              <a:rPr lang="es-MX" sz="3200" dirty="0"/>
              <a:t>Toneladas por centímetro de inmersión</a:t>
            </a:r>
            <a:endParaRPr lang="es-CL" dirty="0"/>
          </a:p>
        </p:txBody>
      </p:sp>
      <mc:AlternateContent xmlns:mc="http://schemas.openxmlformats.org/markup-compatibility/2006" xmlns:a14="http://schemas.microsoft.com/office/drawing/2010/main">
        <mc:Choice Requires="a14">
          <p:sp>
            <p:nvSpPr>
              <p:cNvPr id="3" name="Marcador de contenido 2">
                <a:extLst>
                  <a:ext uri="{FF2B5EF4-FFF2-40B4-BE49-F238E27FC236}">
                    <a16:creationId xmlns:a16="http://schemas.microsoft.com/office/drawing/2014/main" id="{18593796-9774-E5F5-0DE2-C62CC43B5EBB}"/>
                  </a:ext>
                </a:extLst>
              </p:cNvPr>
              <p:cNvSpPr>
                <a:spLocks noGrp="1"/>
              </p:cNvSpPr>
              <p:nvPr>
                <p:ph idx="1"/>
              </p:nvPr>
            </p:nvSpPr>
            <p:spPr/>
            <p:txBody>
              <a:bodyPr/>
              <a:lstStyle/>
              <a:p>
                <a:r>
                  <a:rPr lang="es-MX" dirty="0"/>
                  <a:t>Las toneladas por centímetro de inmersión o TPC, se refiere a la masa que es necesario cargar o descargar en un buque para que su calado medio varíe 1 centímetro.</a:t>
                </a:r>
              </a:p>
              <a:p>
                <a:pPr lvl="1"/>
                <a:r>
                  <a:rPr lang="es-MX" dirty="0"/>
                  <a:t>Su ecuación es:</a:t>
                </a:r>
              </a:p>
              <a:p>
                <a:pPr marL="1257300" indent="0">
                  <a:buNone/>
                </a:pPr>
                <a14:m>
                  <m:oMathPara xmlns:m="http://schemas.openxmlformats.org/officeDocument/2006/math">
                    <m:oMathParaPr>
                      <m:jc m:val="centerGroup"/>
                    </m:oMathParaPr>
                    <m:oMath xmlns:m="http://schemas.openxmlformats.org/officeDocument/2006/math">
                      <m:r>
                        <a:rPr lang="es-MX" i="1" dirty="0" smtClean="0">
                          <a:latin typeface="Cambria Math" panose="02040503050406030204" pitchFamily="18" charset="0"/>
                        </a:rPr>
                        <m:t>	</m:t>
                      </m:r>
                      <m:r>
                        <a:rPr lang="es-MX" i="1" dirty="0" smtClean="0">
                          <a:latin typeface="Cambria Math" panose="02040503050406030204" pitchFamily="18" charset="0"/>
                        </a:rPr>
                        <m:t>𝑇𝑃𝐶</m:t>
                      </m:r>
                      <m:r>
                        <a:rPr lang="es-MX" i="1" dirty="0" smtClean="0">
                          <a:latin typeface="Cambria Math" panose="02040503050406030204" pitchFamily="18" charset="0"/>
                        </a:rPr>
                        <m:t> = </m:t>
                      </m:r>
                      <m:f>
                        <m:fPr>
                          <m:ctrlPr>
                            <a:rPr lang="es-MX" i="1" dirty="0" smtClean="0">
                              <a:latin typeface="Cambria Math" panose="02040503050406030204" pitchFamily="18" charset="0"/>
                            </a:rPr>
                          </m:ctrlPr>
                        </m:fPr>
                        <m:num>
                          <m:r>
                            <a:rPr lang="es-MX" i="1" dirty="0">
                              <a:latin typeface="Cambria Math" panose="02040503050406030204" pitchFamily="18" charset="0"/>
                            </a:rPr>
                            <m:t>Á</m:t>
                          </m:r>
                          <m:r>
                            <a:rPr lang="es-MX" i="1" dirty="0">
                              <a:latin typeface="Cambria Math" panose="02040503050406030204" pitchFamily="18" charset="0"/>
                            </a:rPr>
                            <m:t>𝑟𝑒𝑎</m:t>
                          </m:r>
                          <m:r>
                            <a:rPr lang="es-MX" i="1" dirty="0">
                              <a:latin typeface="Cambria Math" panose="02040503050406030204" pitchFamily="18" charset="0"/>
                            </a:rPr>
                            <m:t> </m:t>
                          </m:r>
                          <m:r>
                            <a:rPr lang="es-MX" i="1" dirty="0">
                              <a:latin typeface="Cambria Math" panose="02040503050406030204" pitchFamily="18" charset="0"/>
                            </a:rPr>
                            <m:t>𝑝𝑙𝑎𝑛𝑜</m:t>
                          </m:r>
                          <m:r>
                            <a:rPr lang="es-MX" i="1" dirty="0">
                              <a:latin typeface="Cambria Math" panose="02040503050406030204" pitchFamily="18" charset="0"/>
                            </a:rPr>
                            <m:t> </m:t>
                          </m:r>
                          <m:r>
                            <a:rPr lang="es-MX" i="1" dirty="0">
                              <a:latin typeface="Cambria Math" panose="02040503050406030204" pitchFamily="18" charset="0"/>
                            </a:rPr>
                            <m:t>𝑓𝑙𝑜𝑡𝑎𝑐𝑖</m:t>
                          </m:r>
                          <m:r>
                            <a:rPr lang="es-MX" i="1" dirty="0">
                              <a:latin typeface="Cambria Math" panose="02040503050406030204" pitchFamily="18" charset="0"/>
                            </a:rPr>
                            <m:t>ó</m:t>
                          </m:r>
                          <m:r>
                            <a:rPr lang="es-MX" i="1" dirty="0">
                              <a:latin typeface="Cambria Math" panose="02040503050406030204" pitchFamily="18" charset="0"/>
                            </a:rPr>
                            <m:t>𝑛</m:t>
                          </m:r>
                          <m:r>
                            <a:rPr lang="es-MX" i="1" dirty="0" smtClean="0">
                              <a:latin typeface="Cambria Math" panose="02040503050406030204" pitchFamily="18" charset="0"/>
                              <a:ea typeface="Cambria Math" panose="02040503050406030204" pitchFamily="18" charset="0"/>
                            </a:rPr>
                            <m:t>×</m:t>
                          </m:r>
                          <m:r>
                            <a:rPr lang="es-MX" i="1" dirty="0">
                              <a:latin typeface="Cambria Math" panose="02040503050406030204" pitchFamily="18" charset="0"/>
                            </a:rPr>
                            <m:t>𝑑𝑒𝑛𝑠𝑖𝑑𝑎𝑑</m:t>
                          </m:r>
                          <m:r>
                            <a:rPr lang="es-MX" i="1" dirty="0">
                              <a:latin typeface="Cambria Math" panose="02040503050406030204" pitchFamily="18" charset="0"/>
                            </a:rPr>
                            <m:t> </m:t>
                          </m:r>
                          <m:r>
                            <a:rPr lang="es-MX" i="1" dirty="0">
                              <a:latin typeface="Cambria Math" panose="02040503050406030204" pitchFamily="18" charset="0"/>
                            </a:rPr>
                            <m:t>𝑑𝑒𝑙</m:t>
                          </m:r>
                          <m:r>
                            <a:rPr lang="es-MX" i="1" dirty="0">
                              <a:latin typeface="Cambria Math" panose="02040503050406030204" pitchFamily="18" charset="0"/>
                            </a:rPr>
                            <m:t> </m:t>
                          </m:r>
                          <m:r>
                            <a:rPr lang="es-MX" i="1" dirty="0">
                              <a:latin typeface="Cambria Math" panose="02040503050406030204" pitchFamily="18" charset="0"/>
                            </a:rPr>
                            <m:t>𝑎𝑔𝑢𝑎</m:t>
                          </m:r>
                        </m:num>
                        <m:den>
                          <m:r>
                            <a:rPr lang="es-CL" b="0" i="1" dirty="0" smtClean="0">
                              <a:latin typeface="Cambria Math" panose="02040503050406030204" pitchFamily="18" charset="0"/>
                            </a:rPr>
                            <m:t>100</m:t>
                          </m:r>
                        </m:den>
                      </m:f>
                    </m:oMath>
                  </m:oMathPara>
                </a14:m>
                <a:br>
                  <a:rPr lang="es-MX" dirty="0"/>
                </a:br>
                <a:r>
                  <a:rPr lang="es-MX" dirty="0"/>
                  <a:t>Normalmente:</a:t>
                </a:r>
              </a:p>
              <a:p>
                <a:pPr marL="2139950" indent="-342900"/>
                <a:r>
                  <a:rPr lang="es-MX" dirty="0"/>
                  <a:t>Área plano flotación en m</a:t>
                </a:r>
                <a:r>
                  <a:rPr lang="es-MX" baseline="30000" dirty="0"/>
                  <a:t>2</a:t>
                </a:r>
                <a:r>
                  <a:rPr lang="es-MX" dirty="0"/>
                  <a:t> (unidades de superficie)</a:t>
                </a:r>
              </a:p>
              <a:p>
                <a:pPr marL="2139950" indent="-342900"/>
                <a:r>
                  <a:rPr lang="es-MX" dirty="0"/>
                  <a:t>Densidad (ρ) en t/m</a:t>
                </a:r>
                <a:r>
                  <a:rPr lang="es-MX" baseline="30000" dirty="0"/>
                  <a:t>3</a:t>
                </a:r>
                <a:r>
                  <a:rPr lang="es-MX" dirty="0"/>
                  <a:t> (masa/volumen)</a:t>
                </a:r>
              </a:p>
              <a:p>
                <a:endParaRPr lang="es-CL" dirty="0"/>
              </a:p>
            </p:txBody>
          </p:sp>
        </mc:Choice>
        <mc:Fallback xmlns="">
          <p:sp>
            <p:nvSpPr>
              <p:cNvPr id="3" name="Marcador de contenido 2">
                <a:extLst>
                  <a:ext uri="{FF2B5EF4-FFF2-40B4-BE49-F238E27FC236}">
                    <a16:creationId xmlns:a16="http://schemas.microsoft.com/office/drawing/2014/main" id="{18593796-9774-E5F5-0DE2-C62CC43B5EBB}"/>
                  </a:ext>
                </a:extLst>
              </p:cNvPr>
              <p:cNvSpPr>
                <a:spLocks noGrp="1" noRot="1" noChangeAspect="1" noMove="1" noResize="1" noEditPoints="1" noAdjustHandles="1" noChangeArrowheads="1" noChangeShapeType="1" noTextEdit="1"/>
              </p:cNvSpPr>
              <p:nvPr>
                <p:ph idx="1"/>
              </p:nvPr>
            </p:nvSpPr>
            <p:spPr>
              <a:blipFill>
                <a:blip r:embed="rId2"/>
                <a:stretch>
                  <a:fillRect l="-513" t="-670" r="-969"/>
                </a:stretch>
              </a:blipFill>
            </p:spPr>
            <p:txBody>
              <a:bodyPr/>
              <a:lstStyle/>
              <a:p>
                <a:r>
                  <a:rPr lang="es-CL">
                    <a:noFill/>
                  </a:rPr>
                  <a:t> </a:t>
                </a:r>
              </a:p>
            </p:txBody>
          </p:sp>
        </mc:Fallback>
      </mc:AlternateContent>
      <p:sp>
        <p:nvSpPr>
          <p:cNvPr id="4" name="Marcador de fecha 3">
            <a:extLst>
              <a:ext uri="{FF2B5EF4-FFF2-40B4-BE49-F238E27FC236}">
                <a16:creationId xmlns:a16="http://schemas.microsoft.com/office/drawing/2014/main" id="{96B0AD2E-D2D1-6AAD-9E4E-60D59B42955E}"/>
              </a:ext>
            </a:extLst>
          </p:cNvPr>
          <p:cNvSpPr>
            <a:spLocks noGrp="1"/>
          </p:cNvSpPr>
          <p:nvPr>
            <p:ph type="dt" sz="half" idx="10"/>
          </p:nvPr>
        </p:nvSpPr>
        <p:spPr/>
        <p:txBody>
          <a:bodyPr/>
          <a:lstStyle/>
          <a:p>
            <a:fld id="{7C1BA515-3347-445A-98C0-B49551ED329B}" type="datetime1">
              <a:rPr lang="es-CL" smtClean="0"/>
              <a:t>08-02-2026</a:t>
            </a:fld>
            <a:endParaRPr lang="en-US"/>
          </a:p>
        </p:txBody>
      </p:sp>
      <p:sp>
        <p:nvSpPr>
          <p:cNvPr id="5" name="Marcador de pie de página 4">
            <a:extLst>
              <a:ext uri="{FF2B5EF4-FFF2-40B4-BE49-F238E27FC236}">
                <a16:creationId xmlns:a16="http://schemas.microsoft.com/office/drawing/2014/main" id="{4793654A-6A68-943B-A6B5-7424971ED448}"/>
              </a:ext>
            </a:extLst>
          </p:cNvPr>
          <p:cNvSpPr>
            <a:spLocks noGrp="1"/>
          </p:cNvSpPr>
          <p:nvPr>
            <p:ph type="ftr" sz="quarter" idx="11"/>
          </p:nvPr>
        </p:nvSpPr>
        <p:spPr/>
        <p:txBody>
          <a:bodyPr/>
          <a:lstStyle/>
          <a:p>
            <a:r>
              <a:rPr lang="en-US"/>
              <a:t>Fundamentos de Estabildad UT 1</a:t>
            </a:r>
          </a:p>
        </p:txBody>
      </p:sp>
      <p:sp>
        <p:nvSpPr>
          <p:cNvPr id="6" name="Marcador de número de diapositiva 5">
            <a:extLst>
              <a:ext uri="{FF2B5EF4-FFF2-40B4-BE49-F238E27FC236}">
                <a16:creationId xmlns:a16="http://schemas.microsoft.com/office/drawing/2014/main" id="{6CD95C8B-EB5F-08E1-2342-D323C1942013}"/>
              </a:ext>
            </a:extLst>
          </p:cNvPr>
          <p:cNvSpPr>
            <a:spLocks noGrp="1"/>
          </p:cNvSpPr>
          <p:nvPr>
            <p:ph type="sldNum" sz="quarter" idx="12"/>
          </p:nvPr>
        </p:nvSpPr>
        <p:spPr/>
        <p:txBody>
          <a:bodyPr/>
          <a:lstStyle/>
          <a:p>
            <a:fld id="{87E7843D-FF13-4365-9478-9625B70A2705}" type="slidenum">
              <a:rPr lang="en-US" smtClean="0"/>
              <a:t>57</a:t>
            </a:fld>
            <a:endParaRPr lang="en-US"/>
          </a:p>
        </p:txBody>
      </p:sp>
    </p:spTree>
    <p:extLst>
      <p:ext uri="{BB962C8B-B14F-4D97-AF65-F5344CB8AC3E}">
        <p14:creationId xmlns:p14="http://schemas.microsoft.com/office/powerpoint/2010/main" val="4240377653"/>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Marcador de número de diapositiva"/>
          <p:cNvSpPr>
            <a:spLocks noGrp="1"/>
          </p:cNvSpPr>
          <p:nvPr>
            <p:ph type="sldNum" sz="quarter" idx="12"/>
          </p:nvPr>
        </p:nvSpPr>
        <p:spPr/>
        <p:txBody>
          <a:bodyPr/>
          <a:lstStyle/>
          <a:p>
            <a:fld id="{66BF729F-6D2B-482D-A67F-AFAB6DDA5696}" type="slidenum">
              <a:rPr lang="es-ES"/>
              <a:pPr/>
              <a:t>58</a:t>
            </a:fld>
            <a:endParaRPr lang="es-ES"/>
          </a:p>
        </p:txBody>
      </p:sp>
      <p:sp>
        <p:nvSpPr>
          <p:cNvPr id="109570" name="Rectangle 2"/>
          <p:cNvSpPr>
            <a:spLocks noGrp="1" noChangeArrowheads="1"/>
          </p:cNvSpPr>
          <p:nvPr>
            <p:ph type="title"/>
          </p:nvPr>
        </p:nvSpPr>
        <p:spPr/>
        <p:txBody>
          <a:bodyPr>
            <a:normAutofit/>
          </a:bodyPr>
          <a:lstStyle/>
          <a:p>
            <a:r>
              <a:rPr lang="es-ES" dirty="0"/>
              <a:t>Ejemplo 1 TONELADAS POR CENTÍMETRO DE INMERSIÓN</a:t>
            </a:r>
          </a:p>
        </p:txBody>
      </p:sp>
      <mc:AlternateContent xmlns:mc="http://schemas.openxmlformats.org/markup-compatibility/2006" xmlns:a14="http://schemas.microsoft.com/office/drawing/2010/main">
        <mc:Choice Requires="a14">
          <p:sp>
            <p:nvSpPr>
              <p:cNvPr id="109571" name="Rectangle 3"/>
              <p:cNvSpPr>
                <a:spLocks noGrp="1" noChangeArrowheads="1"/>
              </p:cNvSpPr>
              <p:nvPr>
                <p:ph type="body" idx="1"/>
              </p:nvPr>
            </p:nvSpPr>
            <p:spPr/>
            <p:txBody>
              <a:bodyPr>
                <a:normAutofit/>
              </a:bodyPr>
              <a:lstStyle/>
              <a:p>
                <a:r>
                  <a:rPr lang="es-ES" sz="2800" dirty="0"/>
                  <a:t>Encontrar las TPC de una barcaza de casco rectangular de 128 metros de eslora y 20 de manga cuando flota en agua salada</a:t>
                </a:r>
              </a:p>
              <a:p>
                <a:pPr lvl="1">
                  <a:spcBef>
                    <a:spcPts val="600"/>
                  </a:spcBef>
                </a:pPr>
                <a:r>
                  <a:rPr lang="es-ES" sz="2400" dirty="0"/>
                  <a:t>Área plano flotación = L x B</a:t>
                </a:r>
                <a:br>
                  <a:rPr lang="es-ES" sz="2400" baseline="-25000" dirty="0"/>
                </a:br>
                <a:r>
                  <a:rPr lang="es-ES" sz="2400" baseline="-25000" dirty="0"/>
                  <a:t>			         </a:t>
                </a:r>
                <a:r>
                  <a:rPr lang="es-ES" sz="2400" dirty="0"/>
                  <a:t>  = 128 x 20</a:t>
                </a:r>
                <a:br>
                  <a:rPr lang="es-ES" sz="2400" dirty="0"/>
                </a:br>
                <a:r>
                  <a:rPr lang="es-ES" sz="2400" dirty="0"/>
                  <a:t>Área plano flotación = 2.560 m</a:t>
                </a:r>
                <a:r>
                  <a:rPr lang="es-ES" sz="2400" baseline="30000" dirty="0"/>
                  <a:t>2</a:t>
                </a:r>
              </a:p>
              <a:p>
                <a:pPr lvl="1">
                  <a:spcBef>
                    <a:spcPts val="600"/>
                  </a:spcBef>
                </a:pPr>
                <a14:m>
                  <m:oMath xmlns:m="http://schemas.openxmlformats.org/officeDocument/2006/math">
                    <m:r>
                      <a:rPr lang="es-CL" sz="2400" b="0" i="1" smtClean="0">
                        <a:latin typeface="Cambria Math" panose="02040503050406030204" pitchFamily="18" charset="0"/>
                      </a:rPr>
                      <m:t>𝑇𝑃𝐶</m:t>
                    </m:r>
                    <m:r>
                      <a:rPr lang="es-CL" sz="2400" b="0" i="1" smtClean="0">
                        <a:latin typeface="Cambria Math" panose="02040503050406030204" pitchFamily="18" charset="0"/>
                        <a:ea typeface="Cambria Math" panose="02040503050406030204" pitchFamily="18" charset="0"/>
                      </a:rPr>
                      <m:t>=</m:t>
                    </m:r>
                    <m:f>
                      <m:fPr>
                        <m:ctrlPr>
                          <a:rPr lang="es-CL" sz="2400" b="0" i="1" smtClean="0">
                            <a:latin typeface="Cambria Math" panose="02040503050406030204" pitchFamily="18" charset="0"/>
                            <a:ea typeface="Cambria Math" panose="02040503050406030204" pitchFamily="18" charset="0"/>
                          </a:rPr>
                        </m:ctrlPr>
                      </m:fPr>
                      <m:num>
                        <m:r>
                          <a:rPr lang="es-CL" sz="2400" b="0" i="1" smtClean="0">
                            <a:latin typeface="Cambria Math" panose="02040503050406030204" pitchFamily="18" charset="0"/>
                            <a:ea typeface="Cambria Math" panose="02040503050406030204" pitchFamily="18" charset="0"/>
                          </a:rPr>
                          <m:t>Á</m:t>
                        </m:r>
                        <m:r>
                          <a:rPr lang="es-CL" sz="2400" b="0" i="1" smtClean="0">
                            <a:latin typeface="Cambria Math" panose="02040503050406030204" pitchFamily="18" charset="0"/>
                            <a:ea typeface="Cambria Math" panose="02040503050406030204" pitchFamily="18" charset="0"/>
                          </a:rPr>
                          <m:t>𝑟𝑒𝑎</m:t>
                        </m:r>
                        <m:r>
                          <a:rPr lang="es-CL" sz="2400" b="0" i="1" smtClean="0">
                            <a:latin typeface="Cambria Math" panose="02040503050406030204" pitchFamily="18" charset="0"/>
                            <a:ea typeface="Cambria Math" panose="02040503050406030204" pitchFamily="18" charset="0"/>
                          </a:rPr>
                          <m:t> </m:t>
                        </m:r>
                        <m:r>
                          <a:rPr lang="es-CL" sz="2400" b="0" i="1" smtClean="0">
                            <a:latin typeface="Cambria Math" panose="02040503050406030204" pitchFamily="18" charset="0"/>
                            <a:ea typeface="Cambria Math" panose="02040503050406030204" pitchFamily="18" charset="0"/>
                          </a:rPr>
                          <m:t>𝑑𝑒𝑙</m:t>
                        </m:r>
                        <m:r>
                          <a:rPr lang="es-CL" sz="2400" b="0" i="1" smtClean="0">
                            <a:latin typeface="Cambria Math" panose="02040503050406030204" pitchFamily="18" charset="0"/>
                            <a:ea typeface="Cambria Math" panose="02040503050406030204" pitchFamily="18" charset="0"/>
                          </a:rPr>
                          <m:t> </m:t>
                        </m:r>
                        <m:r>
                          <a:rPr lang="es-CL" sz="2400" b="0" i="1" smtClean="0">
                            <a:latin typeface="Cambria Math" panose="02040503050406030204" pitchFamily="18" charset="0"/>
                            <a:ea typeface="Cambria Math" panose="02040503050406030204" pitchFamily="18" charset="0"/>
                          </a:rPr>
                          <m:t>𝑝𝑙𝑎𝑛𝑜</m:t>
                        </m:r>
                        <m:r>
                          <a:rPr lang="es-CL" sz="2400" b="0" i="1" smtClean="0">
                            <a:latin typeface="Cambria Math" panose="02040503050406030204" pitchFamily="18" charset="0"/>
                            <a:ea typeface="Cambria Math" panose="02040503050406030204" pitchFamily="18" charset="0"/>
                          </a:rPr>
                          <m:t> </m:t>
                        </m:r>
                        <m:r>
                          <a:rPr lang="es-CL" sz="2400" b="0" i="1" smtClean="0">
                            <a:latin typeface="Cambria Math" panose="02040503050406030204" pitchFamily="18" charset="0"/>
                            <a:ea typeface="Cambria Math" panose="02040503050406030204" pitchFamily="18" charset="0"/>
                          </a:rPr>
                          <m:t>𝑑𝑒</m:t>
                        </m:r>
                        <m:r>
                          <a:rPr lang="es-CL" sz="2400" b="0" i="1" smtClean="0">
                            <a:latin typeface="Cambria Math" panose="02040503050406030204" pitchFamily="18" charset="0"/>
                            <a:ea typeface="Cambria Math" panose="02040503050406030204" pitchFamily="18" charset="0"/>
                          </a:rPr>
                          <m:t> </m:t>
                        </m:r>
                        <m:r>
                          <a:rPr lang="es-CL" sz="2400" b="0" i="1" smtClean="0">
                            <a:latin typeface="Cambria Math" panose="02040503050406030204" pitchFamily="18" charset="0"/>
                            <a:ea typeface="Cambria Math" panose="02040503050406030204" pitchFamily="18" charset="0"/>
                          </a:rPr>
                          <m:t>𝑓𝑙𝑜𝑡𝑎𝑐𝑖</m:t>
                        </m:r>
                        <m:r>
                          <a:rPr lang="es-CL" sz="2400" b="0" i="1" smtClean="0">
                            <a:latin typeface="Cambria Math" panose="02040503050406030204" pitchFamily="18" charset="0"/>
                            <a:ea typeface="Cambria Math" panose="02040503050406030204" pitchFamily="18" charset="0"/>
                          </a:rPr>
                          <m:t>ó</m:t>
                        </m:r>
                        <m:r>
                          <a:rPr lang="es-CL" sz="2400" b="0" i="1" smtClean="0">
                            <a:latin typeface="Cambria Math" panose="02040503050406030204" pitchFamily="18" charset="0"/>
                            <a:ea typeface="Cambria Math" panose="02040503050406030204" pitchFamily="18" charset="0"/>
                          </a:rPr>
                          <m:t>𝑛</m:t>
                        </m:r>
                      </m:num>
                      <m:den>
                        <m:r>
                          <a:rPr lang="es-CL" sz="2400" b="0" i="1" smtClean="0">
                            <a:latin typeface="Cambria Math" panose="02040503050406030204" pitchFamily="18" charset="0"/>
                            <a:ea typeface="Cambria Math" panose="02040503050406030204" pitchFamily="18" charset="0"/>
                          </a:rPr>
                          <m:t>100</m:t>
                        </m:r>
                      </m:den>
                    </m:f>
                    <m:r>
                      <a:rPr lang="es-CL" sz="2400" b="0" i="1" smtClean="0">
                        <a:latin typeface="Cambria Math" panose="02040503050406030204" pitchFamily="18" charset="0"/>
                        <a:ea typeface="Cambria Math" panose="02040503050406030204" pitchFamily="18" charset="0"/>
                      </a:rPr>
                      <m:t>×</m:t>
                    </m:r>
                    <m:sSub>
                      <m:sSubPr>
                        <m:ctrlPr>
                          <a:rPr lang="es-CL" sz="2400" b="0" i="1" smtClean="0">
                            <a:latin typeface="Cambria Math" panose="02040503050406030204" pitchFamily="18" charset="0"/>
                            <a:ea typeface="Cambria Math" panose="02040503050406030204" pitchFamily="18" charset="0"/>
                          </a:rPr>
                        </m:ctrlPr>
                      </m:sSubPr>
                      <m:e>
                        <m:r>
                          <a:rPr lang="es-CL" sz="2400" b="0" i="1" smtClean="0">
                            <a:latin typeface="Cambria Math" panose="02040503050406030204" pitchFamily="18" charset="0"/>
                            <a:ea typeface="Cambria Math" panose="02040503050406030204" pitchFamily="18" charset="0"/>
                          </a:rPr>
                          <m:t>𝜌</m:t>
                        </m:r>
                      </m:e>
                      <m:sub>
                        <m:r>
                          <a:rPr lang="es-CL" sz="2400" b="0" i="1" smtClean="0">
                            <a:latin typeface="Cambria Math" panose="02040503050406030204" pitchFamily="18" charset="0"/>
                            <a:ea typeface="Cambria Math" panose="02040503050406030204" pitchFamily="18" charset="0"/>
                          </a:rPr>
                          <m:t>𝐻</m:t>
                        </m:r>
                        <m:r>
                          <a:rPr lang="es-CL" sz="2400" b="0" i="1" smtClean="0">
                            <a:latin typeface="Cambria Math" panose="02040503050406030204" pitchFamily="18" charset="0"/>
                            <a:ea typeface="Cambria Math" panose="02040503050406030204" pitchFamily="18" charset="0"/>
                          </a:rPr>
                          <m:t>2</m:t>
                        </m:r>
                        <m:r>
                          <a:rPr lang="es-CL" sz="2400" b="0" i="1" smtClean="0">
                            <a:latin typeface="Cambria Math" panose="02040503050406030204" pitchFamily="18" charset="0"/>
                            <a:ea typeface="Cambria Math" panose="02040503050406030204" pitchFamily="18" charset="0"/>
                          </a:rPr>
                          <m:t>𝑂</m:t>
                        </m:r>
                        <m:r>
                          <a:rPr lang="es-CL" sz="2400" b="0" i="1" smtClean="0">
                            <a:latin typeface="Cambria Math" panose="02040503050406030204" pitchFamily="18" charset="0"/>
                            <a:ea typeface="Cambria Math" panose="02040503050406030204" pitchFamily="18" charset="0"/>
                          </a:rPr>
                          <m:t>(</m:t>
                        </m:r>
                        <m:r>
                          <a:rPr lang="es-CL" sz="2400" b="0" i="1" smtClean="0">
                            <a:latin typeface="Cambria Math" panose="02040503050406030204" pitchFamily="18" charset="0"/>
                            <a:ea typeface="Cambria Math" panose="02040503050406030204" pitchFamily="18" charset="0"/>
                          </a:rPr>
                          <m:t>𝑠</m:t>
                        </m:r>
                        <m:r>
                          <a:rPr lang="es-CL" sz="2400" b="0" i="1" smtClean="0">
                            <a:latin typeface="Cambria Math" panose="02040503050406030204" pitchFamily="18" charset="0"/>
                            <a:ea typeface="Cambria Math" panose="02040503050406030204" pitchFamily="18" charset="0"/>
                          </a:rPr>
                          <m:t>)</m:t>
                        </m:r>
                      </m:sub>
                    </m:sSub>
                    <m:r>
                      <a:rPr lang="es-CL" sz="2400" b="0" i="1" smtClean="0">
                        <a:latin typeface="Cambria Math" panose="02040503050406030204" pitchFamily="18" charset="0"/>
                        <a:ea typeface="Cambria Math" panose="02040503050406030204" pitchFamily="18" charset="0"/>
                      </a:rPr>
                      <m:t>=</m:t>
                    </m:r>
                    <m:f>
                      <m:fPr>
                        <m:ctrlPr>
                          <a:rPr lang="es-CL" sz="2400" b="0" i="1" smtClean="0">
                            <a:latin typeface="Cambria Math" panose="02040503050406030204" pitchFamily="18" charset="0"/>
                            <a:ea typeface="Cambria Math" panose="02040503050406030204" pitchFamily="18" charset="0"/>
                          </a:rPr>
                        </m:ctrlPr>
                      </m:fPr>
                      <m:num>
                        <m:r>
                          <a:rPr lang="es-CL" sz="2400" b="0" i="1" smtClean="0">
                            <a:latin typeface="Cambria Math" panose="02040503050406030204" pitchFamily="18" charset="0"/>
                            <a:ea typeface="Cambria Math" panose="02040503050406030204" pitchFamily="18" charset="0"/>
                          </a:rPr>
                          <m:t>2.560</m:t>
                        </m:r>
                        <m:d>
                          <m:dPr>
                            <m:ctrlPr>
                              <a:rPr lang="es-CL" sz="2400" b="0" i="1" smtClean="0">
                                <a:latin typeface="Cambria Math" panose="02040503050406030204" pitchFamily="18" charset="0"/>
                                <a:ea typeface="Cambria Math" panose="02040503050406030204" pitchFamily="18" charset="0"/>
                              </a:rPr>
                            </m:ctrlPr>
                          </m:dPr>
                          <m:e>
                            <m:sSup>
                              <m:sSupPr>
                                <m:ctrlPr>
                                  <a:rPr lang="es-CL" sz="2400" b="0" i="1" smtClean="0">
                                    <a:latin typeface="Cambria Math" panose="02040503050406030204" pitchFamily="18" charset="0"/>
                                    <a:ea typeface="Cambria Math" panose="02040503050406030204" pitchFamily="18" charset="0"/>
                                  </a:rPr>
                                </m:ctrlPr>
                              </m:sSupPr>
                              <m:e>
                                <m:r>
                                  <a:rPr lang="es-CL" sz="2400" b="0" i="1" smtClean="0">
                                    <a:latin typeface="Cambria Math" panose="02040503050406030204" pitchFamily="18" charset="0"/>
                                    <a:ea typeface="Cambria Math" panose="02040503050406030204" pitchFamily="18" charset="0"/>
                                  </a:rPr>
                                  <m:t>𝑚</m:t>
                                </m:r>
                              </m:e>
                              <m:sup>
                                <m:r>
                                  <a:rPr lang="es-CL" sz="2400" b="0" i="1" smtClean="0">
                                    <a:latin typeface="Cambria Math" panose="02040503050406030204" pitchFamily="18" charset="0"/>
                                    <a:ea typeface="Cambria Math" panose="02040503050406030204" pitchFamily="18" charset="0"/>
                                  </a:rPr>
                                  <m:t>2</m:t>
                                </m:r>
                              </m:sup>
                            </m:sSup>
                          </m:e>
                        </m:d>
                      </m:num>
                      <m:den>
                        <m:r>
                          <a:rPr lang="es-CL" sz="2400" b="0" i="1" smtClean="0">
                            <a:latin typeface="Cambria Math" panose="02040503050406030204" pitchFamily="18" charset="0"/>
                            <a:ea typeface="Cambria Math" panose="02040503050406030204" pitchFamily="18" charset="0"/>
                          </a:rPr>
                          <m:t>100</m:t>
                        </m:r>
                      </m:den>
                    </m:f>
                    <m:r>
                      <a:rPr lang="es-CL" sz="2400" b="0" i="1" smtClean="0">
                        <a:latin typeface="Cambria Math" panose="02040503050406030204" pitchFamily="18" charset="0"/>
                        <a:ea typeface="Cambria Math" panose="02040503050406030204" pitchFamily="18" charset="0"/>
                      </a:rPr>
                      <m:t>×1,025</m:t>
                    </m:r>
                    <m:d>
                      <m:dPr>
                        <m:ctrlPr>
                          <a:rPr lang="es-CL" sz="2400" b="0" i="1" smtClean="0">
                            <a:latin typeface="Cambria Math" panose="02040503050406030204" pitchFamily="18" charset="0"/>
                            <a:ea typeface="Cambria Math" panose="02040503050406030204" pitchFamily="18" charset="0"/>
                          </a:rPr>
                        </m:ctrlPr>
                      </m:dPr>
                      <m:e>
                        <m:f>
                          <m:fPr>
                            <m:type m:val="skw"/>
                            <m:ctrlPr>
                              <a:rPr lang="es-CL" sz="2400" b="0" i="1" smtClean="0">
                                <a:latin typeface="Cambria Math" panose="02040503050406030204" pitchFamily="18" charset="0"/>
                                <a:ea typeface="Cambria Math" panose="02040503050406030204" pitchFamily="18" charset="0"/>
                              </a:rPr>
                            </m:ctrlPr>
                          </m:fPr>
                          <m:num>
                            <m:r>
                              <a:rPr lang="es-CL" sz="2400" b="0" i="1" smtClean="0">
                                <a:latin typeface="Cambria Math" panose="02040503050406030204" pitchFamily="18" charset="0"/>
                                <a:ea typeface="Cambria Math" panose="02040503050406030204" pitchFamily="18" charset="0"/>
                              </a:rPr>
                              <m:t>𝑡</m:t>
                            </m:r>
                          </m:num>
                          <m:den>
                            <m:sSup>
                              <m:sSupPr>
                                <m:ctrlPr>
                                  <a:rPr lang="es-CL" sz="2400" b="0" i="1" smtClean="0">
                                    <a:latin typeface="Cambria Math" panose="02040503050406030204" pitchFamily="18" charset="0"/>
                                    <a:ea typeface="Cambria Math" panose="02040503050406030204" pitchFamily="18" charset="0"/>
                                  </a:rPr>
                                </m:ctrlPr>
                              </m:sSupPr>
                              <m:e>
                                <m:r>
                                  <a:rPr lang="es-CL" sz="2400" b="0" i="1" smtClean="0">
                                    <a:latin typeface="Cambria Math" panose="02040503050406030204" pitchFamily="18" charset="0"/>
                                    <a:ea typeface="Cambria Math" panose="02040503050406030204" pitchFamily="18" charset="0"/>
                                  </a:rPr>
                                  <m:t>𝑚</m:t>
                                </m:r>
                              </m:e>
                              <m:sup>
                                <m:r>
                                  <a:rPr lang="es-CL" sz="2400" b="0" i="1" smtClean="0">
                                    <a:latin typeface="Cambria Math" panose="02040503050406030204" pitchFamily="18" charset="0"/>
                                    <a:ea typeface="Cambria Math" panose="02040503050406030204" pitchFamily="18" charset="0"/>
                                  </a:rPr>
                                  <m:t>3</m:t>
                                </m:r>
                              </m:sup>
                            </m:sSup>
                          </m:den>
                        </m:f>
                      </m:e>
                    </m:d>
                  </m:oMath>
                </a14:m>
                <a:br>
                  <a:rPr lang="es-ES" sz="2400" dirty="0"/>
                </a:br>
                <a:r>
                  <a:rPr lang="es-ES" sz="2400" dirty="0"/>
                  <a:t>TPC = 26.240 kg/cm </a:t>
                </a:r>
                <a:r>
                  <a:rPr lang="es-ES" sz="2400" dirty="0" err="1"/>
                  <a:t>ó</a:t>
                </a:r>
                <a:r>
                  <a:rPr lang="es-ES" sz="2400" dirty="0"/>
                  <a:t> 26,2 t/cm</a:t>
                </a:r>
              </a:p>
            </p:txBody>
          </p:sp>
        </mc:Choice>
        <mc:Fallback xmlns="">
          <p:sp>
            <p:nvSpPr>
              <p:cNvPr id="109571" name="Rectangle 3"/>
              <p:cNvSpPr>
                <a:spLocks noGrp="1" noRot="1" noChangeAspect="1" noMove="1" noResize="1" noEditPoints="1" noAdjustHandles="1" noChangeArrowheads="1" noChangeShapeType="1" noTextEdit="1"/>
              </p:cNvSpPr>
              <p:nvPr>
                <p:ph type="body" idx="1"/>
              </p:nvPr>
            </p:nvSpPr>
            <p:spPr>
              <a:blipFill>
                <a:blip r:embed="rId2"/>
                <a:stretch>
                  <a:fillRect l="-1026" t="-1340"/>
                </a:stretch>
              </a:blipFill>
            </p:spPr>
            <p:txBody>
              <a:bodyPr/>
              <a:lstStyle/>
              <a:p>
                <a:r>
                  <a:rPr lang="es-CL">
                    <a:noFill/>
                  </a:rPr>
                  <a:t> </a:t>
                </a:r>
              </a:p>
            </p:txBody>
          </p:sp>
        </mc:Fallback>
      </mc:AlternateContent>
      <p:sp>
        <p:nvSpPr>
          <p:cNvPr id="2" name="Marcador de fecha 1">
            <a:extLst>
              <a:ext uri="{FF2B5EF4-FFF2-40B4-BE49-F238E27FC236}">
                <a16:creationId xmlns:a16="http://schemas.microsoft.com/office/drawing/2014/main" id="{DECF9BC6-A38E-7C0B-7272-638292C8D70E}"/>
              </a:ext>
            </a:extLst>
          </p:cNvPr>
          <p:cNvSpPr>
            <a:spLocks noGrp="1"/>
          </p:cNvSpPr>
          <p:nvPr>
            <p:ph type="dt" sz="half" idx="10"/>
          </p:nvPr>
        </p:nvSpPr>
        <p:spPr/>
        <p:txBody>
          <a:bodyPr/>
          <a:lstStyle/>
          <a:p>
            <a:fld id="{DC590E85-4ED3-48C2-99E8-896C7864DAD6}" type="datetime1">
              <a:rPr lang="es-CL" smtClean="0"/>
              <a:t>08-02-2026</a:t>
            </a:fld>
            <a:endParaRPr lang="en-US"/>
          </a:p>
        </p:txBody>
      </p:sp>
      <p:sp>
        <p:nvSpPr>
          <p:cNvPr id="3" name="Marcador de pie de página 2">
            <a:extLst>
              <a:ext uri="{FF2B5EF4-FFF2-40B4-BE49-F238E27FC236}">
                <a16:creationId xmlns:a16="http://schemas.microsoft.com/office/drawing/2014/main" id="{4334C792-36A4-92F8-CF2A-214BCF9459A0}"/>
              </a:ext>
            </a:extLst>
          </p:cNvPr>
          <p:cNvSpPr>
            <a:spLocks noGrp="1"/>
          </p:cNvSpPr>
          <p:nvPr>
            <p:ph type="ftr" sz="quarter" idx="11"/>
          </p:nvPr>
        </p:nvSpPr>
        <p:spPr/>
        <p:txBody>
          <a:bodyPr/>
          <a:lstStyle/>
          <a:p>
            <a:r>
              <a:rPr lang="en-US"/>
              <a:t>Fundamentos de Estabildad UT 1</a:t>
            </a:r>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91139" name="Rectangle 3"/>
              <p:cNvSpPr>
                <a:spLocks noGrp="1" noChangeArrowheads="1"/>
              </p:cNvSpPr>
              <p:nvPr>
                <p:ph type="body" idx="1"/>
              </p:nvPr>
            </p:nvSpPr>
            <p:spPr/>
            <p:txBody>
              <a:bodyPr>
                <a:normAutofit fontScale="92500" lnSpcReduction="20000"/>
              </a:bodyPr>
              <a:lstStyle/>
              <a:p>
                <a:r>
                  <a:rPr lang="es-ES" sz="1800" dirty="0"/>
                  <a:t>Masa 	= Volumen x densidad;   y</a:t>
                </a:r>
              </a:p>
              <a:p>
                <a:pPr>
                  <a:buNone/>
                </a:pPr>
                <a:r>
                  <a:rPr lang="es-ES" sz="1800" dirty="0"/>
                  <a:t>	TPC 		= </a:t>
                </a:r>
                <a:r>
                  <a:rPr lang="es-ES" sz="1800" u="sng" dirty="0"/>
                  <a:t>Área plano flotación</a:t>
                </a:r>
                <a:r>
                  <a:rPr lang="es-ES" sz="1800" dirty="0"/>
                  <a:t> x densidad del agua </a:t>
                </a:r>
                <a:br>
                  <a:rPr lang="es-ES" sz="1800" dirty="0"/>
                </a:br>
                <a:r>
                  <a:rPr lang="es-ES" sz="1800" dirty="0"/>
                  <a:t>			     100</a:t>
                </a:r>
                <a:br>
                  <a:rPr lang="es-ES" sz="1800" dirty="0"/>
                </a:br>
                <a:r>
                  <a:rPr lang="es-ES" sz="1800" dirty="0"/>
                  <a:t>Entonces:</a:t>
                </a:r>
              </a:p>
              <a:p>
                <a:pPr>
                  <a:buNone/>
                </a:pPr>
                <a:r>
                  <a:rPr lang="es-ES" sz="1800" dirty="0"/>
                  <a:t>	</a:t>
                </a:r>
                <a14:m>
                  <m:oMath xmlns:m="http://schemas.openxmlformats.org/officeDocument/2006/math">
                    <m:r>
                      <a:rPr lang="es-CL" sz="1800" i="1">
                        <a:latin typeface="Cambria Math" panose="02040503050406030204" pitchFamily="18" charset="0"/>
                      </a:rPr>
                      <m:t>𝑀𝑎𝑠𝑎</m:t>
                    </m:r>
                    <m:r>
                      <a:rPr lang="es-CL" sz="1800" i="1">
                        <a:latin typeface="Cambria Math" panose="02040503050406030204" pitchFamily="18" charset="0"/>
                      </a:rPr>
                      <m:t> =</m:t>
                    </m:r>
                    <m:r>
                      <a:rPr lang="es-CL" sz="1800" i="1">
                        <a:latin typeface="Cambria Math" panose="02040503050406030204" pitchFamily="18" charset="0"/>
                        <a:ea typeface="Cambria Math" panose="02040503050406030204" pitchFamily="18" charset="0"/>
                      </a:rPr>
                      <m:t>𝐴</m:t>
                    </m:r>
                    <m:d>
                      <m:dPr>
                        <m:ctrlPr>
                          <a:rPr lang="es-CL" sz="1800" i="1">
                            <a:latin typeface="Cambria Math" panose="02040503050406030204" pitchFamily="18" charset="0"/>
                            <a:ea typeface="Cambria Math" panose="02040503050406030204" pitchFamily="18" charset="0"/>
                          </a:rPr>
                        </m:ctrlPr>
                      </m:dPr>
                      <m:e>
                        <m:sSup>
                          <m:sSupPr>
                            <m:ctrlPr>
                              <a:rPr lang="es-CL" sz="1800" i="1">
                                <a:latin typeface="Cambria Math" panose="02040503050406030204" pitchFamily="18" charset="0"/>
                                <a:ea typeface="Cambria Math" panose="02040503050406030204" pitchFamily="18" charset="0"/>
                              </a:rPr>
                            </m:ctrlPr>
                          </m:sSupPr>
                          <m:e>
                            <m:r>
                              <a:rPr lang="es-CL" sz="1800" i="1">
                                <a:latin typeface="Cambria Math" panose="02040503050406030204" pitchFamily="18" charset="0"/>
                                <a:ea typeface="Cambria Math" panose="02040503050406030204" pitchFamily="18" charset="0"/>
                              </a:rPr>
                              <m:t>𝑚</m:t>
                            </m:r>
                          </m:e>
                          <m:sup>
                            <m:r>
                              <a:rPr lang="es-CL" sz="1800" i="1">
                                <a:latin typeface="Cambria Math" panose="02040503050406030204" pitchFamily="18" charset="0"/>
                                <a:ea typeface="Cambria Math" panose="02040503050406030204" pitchFamily="18" charset="0"/>
                              </a:rPr>
                              <m:t>2</m:t>
                            </m:r>
                          </m:sup>
                        </m:sSup>
                      </m:e>
                    </m:d>
                    <m:r>
                      <a:rPr lang="es-CL" sz="1800" i="1">
                        <a:latin typeface="Cambria Math" panose="02040503050406030204" pitchFamily="18" charset="0"/>
                        <a:ea typeface="Cambria Math" panose="02040503050406030204" pitchFamily="18" charset="0"/>
                      </a:rPr>
                      <m:t>×</m:t>
                    </m:r>
                    <m:f>
                      <m:fPr>
                        <m:ctrlPr>
                          <a:rPr lang="es-CL" sz="1800" i="1">
                            <a:latin typeface="Cambria Math" panose="02040503050406030204" pitchFamily="18" charset="0"/>
                            <a:ea typeface="Cambria Math" panose="02040503050406030204" pitchFamily="18" charset="0"/>
                          </a:rPr>
                        </m:ctrlPr>
                      </m:fPr>
                      <m:num>
                        <m:r>
                          <a:rPr lang="es-CL" sz="1800" i="1">
                            <a:latin typeface="Cambria Math" panose="02040503050406030204" pitchFamily="18" charset="0"/>
                            <a:ea typeface="Cambria Math" panose="02040503050406030204" pitchFamily="18" charset="0"/>
                          </a:rPr>
                          <m:t>1</m:t>
                        </m:r>
                        <m:d>
                          <m:dPr>
                            <m:ctrlPr>
                              <a:rPr lang="es-CL" sz="1800" i="1">
                                <a:latin typeface="Cambria Math" panose="02040503050406030204" pitchFamily="18" charset="0"/>
                                <a:ea typeface="Cambria Math" panose="02040503050406030204" pitchFamily="18" charset="0"/>
                              </a:rPr>
                            </m:ctrlPr>
                          </m:dPr>
                          <m:e>
                            <m:r>
                              <a:rPr lang="es-CL" sz="1800" i="1">
                                <a:latin typeface="Cambria Math" panose="02040503050406030204" pitchFamily="18" charset="0"/>
                                <a:ea typeface="Cambria Math" panose="02040503050406030204" pitchFamily="18" charset="0"/>
                              </a:rPr>
                              <m:t>𝑚</m:t>
                            </m:r>
                          </m:e>
                        </m:d>
                      </m:num>
                      <m:den>
                        <m:r>
                          <a:rPr lang="es-CL" sz="1800" i="1">
                            <a:latin typeface="Cambria Math" panose="02040503050406030204" pitchFamily="18" charset="0"/>
                            <a:ea typeface="Cambria Math" panose="02040503050406030204" pitchFamily="18" charset="0"/>
                          </a:rPr>
                          <m:t>100</m:t>
                        </m:r>
                        <m:d>
                          <m:dPr>
                            <m:ctrlPr>
                              <a:rPr lang="es-CL" sz="1800" i="1">
                                <a:latin typeface="Cambria Math" panose="02040503050406030204" pitchFamily="18" charset="0"/>
                                <a:ea typeface="Cambria Math" panose="02040503050406030204" pitchFamily="18" charset="0"/>
                              </a:rPr>
                            </m:ctrlPr>
                          </m:dPr>
                          <m:e>
                            <m:r>
                              <a:rPr lang="es-CL" sz="1800" i="1">
                                <a:latin typeface="Cambria Math" panose="02040503050406030204" pitchFamily="18" charset="0"/>
                                <a:ea typeface="Cambria Math" panose="02040503050406030204" pitchFamily="18" charset="0"/>
                              </a:rPr>
                              <m:t>𝑐𝑚</m:t>
                            </m:r>
                          </m:e>
                        </m:d>
                      </m:den>
                    </m:f>
                    <m:r>
                      <a:rPr lang="es-CL" sz="1800" i="1">
                        <a:latin typeface="Cambria Math" panose="02040503050406030204" pitchFamily="18" charset="0"/>
                        <a:ea typeface="Cambria Math" panose="02040503050406030204" pitchFamily="18" charset="0"/>
                      </a:rPr>
                      <m:t>×</m:t>
                    </m:r>
                    <m:f>
                      <m:fPr>
                        <m:ctrlPr>
                          <a:rPr lang="es-CL" sz="1800" i="1">
                            <a:latin typeface="Cambria Math" panose="02040503050406030204" pitchFamily="18" charset="0"/>
                            <a:ea typeface="Cambria Math" panose="02040503050406030204" pitchFamily="18" charset="0"/>
                          </a:rPr>
                        </m:ctrlPr>
                      </m:fPr>
                      <m:num>
                        <m:r>
                          <a:rPr lang="es-CL" sz="1800" i="1">
                            <a:latin typeface="Cambria Math" panose="02040503050406030204" pitchFamily="18" charset="0"/>
                            <a:ea typeface="Cambria Math" panose="02040503050406030204" pitchFamily="18" charset="0"/>
                          </a:rPr>
                          <m:t>1025</m:t>
                        </m:r>
                        <m:d>
                          <m:dPr>
                            <m:ctrlPr>
                              <a:rPr lang="es-CL" sz="1800" i="1">
                                <a:latin typeface="Cambria Math" panose="02040503050406030204" pitchFamily="18" charset="0"/>
                                <a:ea typeface="Cambria Math" panose="02040503050406030204" pitchFamily="18" charset="0"/>
                              </a:rPr>
                            </m:ctrlPr>
                          </m:dPr>
                          <m:e>
                            <m:f>
                              <m:fPr>
                                <m:ctrlPr>
                                  <a:rPr lang="es-CL" sz="1800" i="1">
                                    <a:latin typeface="Cambria Math" panose="02040503050406030204" pitchFamily="18" charset="0"/>
                                    <a:ea typeface="Cambria Math" panose="02040503050406030204" pitchFamily="18" charset="0"/>
                                  </a:rPr>
                                </m:ctrlPr>
                              </m:fPr>
                              <m:num>
                                <m:r>
                                  <a:rPr lang="es-CL" sz="1800" i="1">
                                    <a:latin typeface="Cambria Math" panose="02040503050406030204" pitchFamily="18" charset="0"/>
                                    <a:ea typeface="Cambria Math" panose="02040503050406030204" pitchFamily="18" charset="0"/>
                                  </a:rPr>
                                  <m:t>𝑘𝑔</m:t>
                                </m:r>
                              </m:num>
                              <m:den>
                                <m:sSup>
                                  <m:sSupPr>
                                    <m:ctrlPr>
                                      <a:rPr lang="es-CL" sz="1800" i="1">
                                        <a:latin typeface="Cambria Math" panose="02040503050406030204" pitchFamily="18" charset="0"/>
                                        <a:ea typeface="Cambria Math" panose="02040503050406030204" pitchFamily="18" charset="0"/>
                                      </a:rPr>
                                    </m:ctrlPr>
                                  </m:sSupPr>
                                  <m:e>
                                    <m:r>
                                      <a:rPr lang="es-CL" sz="1800" i="1">
                                        <a:latin typeface="Cambria Math" panose="02040503050406030204" pitchFamily="18" charset="0"/>
                                        <a:ea typeface="Cambria Math" panose="02040503050406030204" pitchFamily="18" charset="0"/>
                                      </a:rPr>
                                      <m:t>𝑚</m:t>
                                    </m:r>
                                  </m:e>
                                  <m:sup>
                                    <m:r>
                                      <a:rPr lang="es-CL" sz="1800" i="1">
                                        <a:latin typeface="Cambria Math" panose="02040503050406030204" pitchFamily="18" charset="0"/>
                                        <a:ea typeface="Cambria Math" panose="02040503050406030204" pitchFamily="18" charset="0"/>
                                      </a:rPr>
                                      <m:t>3</m:t>
                                    </m:r>
                                  </m:sup>
                                </m:sSup>
                              </m:den>
                            </m:f>
                          </m:e>
                        </m:d>
                      </m:num>
                      <m:den>
                        <m:r>
                          <a:rPr lang="es-CL" sz="1800" i="1">
                            <a:latin typeface="Cambria Math" panose="02040503050406030204" pitchFamily="18" charset="0"/>
                            <a:ea typeface="Cambria Math" panose="02040503050406030204" pitchFamily="18" charset="0"/>
                          </a:rPr>
                          <m:t>1000</m:t>
                        </m:r>
                        <m:d>
                          <m:dPr>
                            <m:ctrlPr>
                              <a:rPr lang="es-CL" sz="1800" i="1">
                                <a:latin typeface="Cambria Math" panose="02040503050406030204" pitchFamily="18" charset="0"/>
                                <a:ea typeface="Cambria Math" panose="02040503050406030204" pitchFamily="18" charset="0"/>
                              </a:rPr>
                            </m:ctrlPr>
                          </m:dPr>
                          <m:e>
                            <m:f>
                              <m:fPr>
                                <m:ctrlPr>
                                  <a:rPr lang="es-CL" sz="1800" i="1">
                                    <a:latin typeface="Cambria Math" panose="02040503050406030204" pitchFamily="18" charset="0"/>
                                    <a:ea typeface="Cambria Math" panose="02040503050406030204" pitchFamily="18" charset="0"/>
                                  </a:rPr>
                                </m:ctrlPr>
                              </m:fPr>
                              <m:num>
                                <m:r>
                                  <a:rPr lang="es-CL" sz="1800" i="1">
                                    <a:latin typeface="Cambria Math" panose="02040503050406030204" pitchFamily="18" charset="0"/>
                                    <a:ea typeface="Cambria Math" panose="02040503050406030204" pitchFamily="18" charset="0"/>
                                  </a:rPr>
                                  <m:t>𝑘𝑔</m:t>
                                </m:r>
                              </m:num>
                              <m:den>
                                <m:r>
                                  <a:rPr lang="es-CL" sz="1800" i="1">
                                    <a:latin typeface="Cambria Math" panose="02040503050406030204" pitchFamily="18" charset="0"/>
                                    <a:ea typeface="Cambria Math" panose="02040503050406030204" pitchFamily="18" charset="0"/>
                                  </a:rPr>
                                  <m:t>𝑇</m:t>
                                </m:r>
                              </m:den>
                            </m:f>
                          </m:e>
                        </m:d>
                      </m:den>
                    </m:f>
                    <m:r>
                      <a:rPr lang="es-CL" sz="1800" i="1">
                        <a:latin typeface="Cambria Math" panose="02040503050406030204" pitchFamily="18" charset="0"/>
                        <a:ea typeface="Cambria Math" panose="02040503050406030204" pitchFamily="18" charset="0"/>
                      </a:rPr>
                      <m:t>=</m:t>
                    </m:r>
                    <m:f>
                      <m:fPr>
                        <m:ctrlPr>
                          <a:rPr lang="es-CL" sz="1800" i="1">
                            <a:latin typeface="Cambria Math" panose="02040503050406030204" pitchFamily="18" charset="0"/>
                            <a:ea typeface="Cambria Math" panose="02040503050406030204" pitchFamily="18" charset="0"/>
                          </a:rPr>
                        </m:ctrlPr>
                      </m:fPr>
                      <m:num>
                        <m:r>
                          <a:rPr lang="es-CL" sz="1800" i="1">
                            <a:latin typeface="Cambria Math" panose="02040503050406030204" pitchFamily="18" charset="0"/>
                            <a:ea typeface="Cambria Math" panose="02040503050406030204" pitchFamily="18" charset="0"/>
                          </a:rPr>
                          <m:t>1,025</m:t>
                        </m:r>
                        <m:d>
                          <m:dPr>
                            <m:ctrlPr>
                              <a:rPr lang="es-CL" sz="1800" i="1">
                                <a:latin typeface="Cambria Math" panose="02040503050406030204" pitchFamily="18" charset="0"/>
                                <a:ea typeface="Cambria Math" panose="02040503050406030204" pitchFamily="18" charset="0"/>
                              </a:rPr>
                            </m:ctrlPr>
                          </m:dPr>
                          <m:e>
                            <m:r>
                              <a:rPr lang="es-CL" sz="1800" i="1">
                                <a:latin typeface="Cambria Math" panose="02040503050406030204" pitchFamily="18" charset="0"/>
                                <a:ea typeface="Cambria Math" panose="02040503050406030204" pitchFamily="18" charset="0"/>
                              </a:rPr>
                              <m:t>𝑇</m:t>
                            </m:r>
                          </m:e>
                        </m:d>
                      </m:num>
                      <m:den>
                        <m:r>
                          <a:rPr lang="es-CL" sz="1800" i="1">
                            <a:latin typeface="Cambria Math" panose="02040503050406030204" pitchFamily="18" charset="0"/>
                            <a:ea typeface="Cambria Math" panose="02040503050406030204" pitchFamily="18" charset="0"/>
                          </a:rPr>
                          <m:t>100</m:t>
                        </m:r>
                        <m:d>
                          <m:dPr>
                            <m:ctrlPr>
                              <a:rPr lang="es-CL" sz="1800" i="1">
                                <a:latin typeface="Cambria Math" panose="02040503050406030204" pitchFamily="18" charset="0"/>
                                <a:ea typeface="Cambria Math" panose="02040503050406030204" pitchFamily="18" charset="0"/>
                              </a:rPr>
                            </m:ctrlPr>
                          </m:dPr>
                          <m:e>
                            <m:r>
                              <a:rPr lang="es-CL" sz="1800" i="1">
                                <a:latin typeface="Cambria Math" panose="02040503050406030204" pitchFamily="18" charset="0"/>
                                <a:ea typeface="Cambria Math" panose="02040503050406030204" pitchFamily="18" charset="0"/>
                              </a:rPr>
                              <m:t>𝑐𝑚</m:t>
                            </m:r>
                          </m:e>
                        </m:d>
                      </m:den>
                    </m:f>
                    <m:r>
                      <a:rPr lang="es-CL" sz="1800" i="1">
                        <a:latin typeface="Cambria Math" panose="02040503050406030204" pitchFamily="18" charset="0"/>
                        <a:ea typeface="Cambria Math" panose="02040503050406030204" pitchFamily="18" charset="0"/>
                      </a:rPr>
                      <m:t>×</m:t>
                    </m:r>
                    <m:r>
                      <a:rPr lang="es-CL" sz="1800" i="1">
                        <a:latin typeface="Cambria Math" panose="02040503050406030204" pitchFamily="18" charset="0"/>
                        <a:ea typeface="Cambria Math" panose="02040503050406030204" pitchFamily="18" charset="0"/>
                      </a:rPr>
                      <m:t>𝐴</m:t>
                    </m:r>
                  </m:oMath>
                </a14:m>
                <a:endParaRPr lang="es-ES" sz="1800" dirty="0"/>
              </a:p>
              <a:p>
                <a:pPr>
                  <a:buNone/>
                  <a:tabLst>
                    <a:tab pos="1797050" algn="l"/>
                    <a:tab pos="3232150" algn="l"/>
                  </a:tabLst>
                </a:pPr>
                <a:r>
                  <a:rPr lang="es-ES" sz="1800" dirty="0"/>
                  <a:t>Luego:</a:t>
                </a:r>
                <a:br>
                  <a:rPr lang="es-ES" sz="1800" dirty="0"/>
                </a:br>
                <a:br>
                  <a:rPr lang="es-ES" sz="1800" dirty="0"/>
                </a:br>
                <a:r>
                  <a:rPr lang="es-ES" sz="1800" dirty="0"/>
                  <a:t>TPC </a:t>
                </a:r>
                <a:r>
                  <a:rPr lang="es-ES" sz="1800" baseline="-25000" dirty="0"/>
                  <a:t>(agua mar)</a:t>
                </a:r>
                <a:r>
                  <a:rPr lang="es-ES" sz="1800" dirty="0"/>
                  <a:t> =  </a:t>
                </a:r>
                <a:r>
                  <a:rPr lang="es-ES" sz="1800" u="sng" dirty="0"/>
                  <a:t>1,025</a:t>
                </a:r>
                <a:r>
                  <a:rPr lang="es-ES" sz="1800" dirty="0"/>
                  <a:t> x A = </a:t>
                </a:r>
                <a:r>
                  <a:rPr lang="es-ES" sz="1800" u="sng" dirty="0"/>
                  <a:t>Plano flotación</a:t>
                </a:r>
                <a:r>
                  <a:rPr lang="es-ES" sz="1800" dirty="0"/>
                  <a:t>  </a:t>
                </a:r>
                <a:br>
                  <a:rPr lang="es-ES" sz="1800" dirty="0"/>
                </a:br>
                <a:r>
                  <a:rPr lang="es-ES" sz="1800" dirty="0"/>
                  <a:t>	100	97,56</a:t>
                </a:r>
                <a:br>
                  <a:rPr lang="es-ES" sz="1800" dirty="0"/>
                </a:br>
                <a:br>
                  <a:rPr lang="es-ES" sz="1800" dirty="0"/>
                </a:br>
                <a:r>
                  <a:rPr lang="es-ES" sz="1800" dirty="0"/>
                  <a:t>TPC </a:t>
                </a:r>
                <a:r>
                  <a:rPr lang="es-ES" sz="1800" baseline="-25000" dirty="0"/>
                  <a:t>(agua dulce)</a:t>
                </a:r>
                <a:r>
                  <a:rPr lang="es-ES" sz="1800" dirty="0"/>
                  <a:t> =  </a:t>
                </a:r>
                <a:r>
                  <a:rPr lang="es-ES" sz="1800" u="sng" dirty="0"/>
                  <a:t>1,000</a:t>
                </a:r>
                <a:r>
                  <a:rPr lang="es-ES" sz="1800" dirty="0"/>
                  <a:t> x A = </a:t>
                </a:r>
                <a:r>
                  <a:rPr lang="es-ES" sz="1800" u="sng" dirty="0"/>
                  <a:t>Plano flotación</a:t>
                </a:r>
                <a:r>
                  <a:rPr lang="es-ES" sz="1800" dirty="0"/>
                  <a:t>  </a:t>
                </a:r>
                <a:br>
                  <a:rPr lang="es-ES" sz="1800" dirty="0"/>
                </a:br>
                <a:r>
                  <a:rPr lang="es-ES" sz="1800" dirty="0"/>
                  <a:t>	 100	   100</a:t>
                </a:r>
              </a:p>
            </p:txBody>
          </p:sp>
        </mc:Choice>
        <mc:Fallback xmlns="">
          <p:sp>
            <p:nvSpPr>
              <p:cNvPr id="91139" name="Rectangle 3"/>
              <p:cNvSpPr>
                <a:spLocks noGrp="1" noRot="1" noChangeAspect="1" noMove="1" noResize="1" noEditPoints="1" noAdjustHandles="1" noChangeArrowheads="1" noChangeShapeType="1" noTextEdit="1"/>
              </p:cNvSpPr>
              <p:nvPr>
                <p:ph type="body" idx="1"/>
              </p:nvPr>
            </p:nvSpPr>
            <p:spPr>
              <a:blipFill>
                <a:blip r:embed="rId2"/>
                <a:stretch>
                  <a:fillRect l="-399" t="-1173" b="-1005"/>
                </a:stretch>
              </a:blipFill>
            </p:spPr>
            <p:txBody>
              <a:bodyPr/>
              <a:lstStyle/>
              <a:p>
                <a:r>
                  <a:rPr lang="es-CL">
                    <a:noFill/>
                  </a:rPr>
                  <a:t> </a:t>
                </a:r>
              </a:p>
            </p:txBody>
          </p:sp>
        </mc:Fallback>
      </mc:AlternateContent>
      <p:sp>
        <p:nvSpPr>
          <p:cNvPr id="91161" name="Rectangle 25"/>
          <p:cNvSpPr>
            <a:spLocks noChangeArrowheads="1"/>
          </p:cNvSpPr>
          <p:nvPr/>
        </p:nvSpPr>
        <p:spPr bwMode="auto">
          <a:xfrm>
            <a:off x="886231" y="5324550"/>
            <a:ext cx="5000660" cy="685800"/>
          </a:xfrm>
          <a:prstGeom prst="rect">
            <a:avLst/>
          </a:prstGeom>
          <a:noFill/>
          <a:ln w="9525">
            <a:solidFill>
              <a:schemeClr val="accent4"/>
            </a:solidFill>
            <a:miter lim="800000"/>
            <a:headEnd/>
            <a:tailEnd/>
          </a:ln>
          <a:effectLst/>
        </p:spPr>
        <p:txBody>
          <a:bodyPr wrap="none" anchor="ctr"/>
          <a:lstStyle/>
          <a:p>
            <a:endParaRPr lang="es-CL"/>
          </a:p>
        </p:txBody>
      </p:sp>
      <p:sp>
        <p:nvSpPr>
          <p:cNvPr id="91160" name="Rectangle 24"/>
          <p:cNvSpPr>
            <a:spLocks noChangeArrowheads="1"/>
          </p:cNvSpPr>
          <p:nvPr/>
        </p:nvSpPr>
        <p:spPr bwMode="auto">
          <a:xfrm>
            <a:off x="886231" y="4402114"/>
            <a:ext cx="5000660" cy="838200"/>
          </a:xfrm>
          <a:prstGeom prst="rect">
            <a:avLst/>
          </a:prstGeom>
          <a:noFill/>
          <a:ln w="9525">
            <a:solidFill>
              <a:schemeClr val="accent4"/>
            </a:solidFill>
            <a:miter lim="800000"/>
            <a:headEnd/>
            <a:tailEnd/>
          </a:ln>
          <a:effectLst/>
        </p:spPr>
        <p:txBody>
          <a:bodyPr wrap="none" anchor="ctr"/>
          <a:lstStyle/>
          <a:p>
            <a:endParaRPr lang="es-CL"/>
          </a:p>
        </p:txBody>
      </p:sp>
      <p:sp>
        <p:nvSpPr>
          <p:cNvPr id="8" name="5 Marcador de número de diapositiva"/>
          <p:cNvSpPr>
            <a:spLocks noGrp="1"/>
          </p:cNvSpPr>
          <p:nvPr>
            <p:ph type="sldNum" sz="quarter" idx="12"/>
          </p:nvPr>
        </p:nvSpPr>
        <p:spPr/>
        <p:txBody>
          <a:bodyPr/>
          <a:lstStyle/>
          <a:p>
            <a:fld id="{27040957-729C-4BFB-88B2-A3C45C9C3646}" type="slidenum">
              <a:rPr lang="es-ES"/>
              <a:pPr/>
              <a:t>59</a:t>
            </a:fld>
            <a:endParaRPr lang="es-ES"/>
          </a:p>
        </p:txBody>
      </p:sp>
      <p:sp>
        <p:nvSpPr>
          <p:cNvPr id="91138" name="Rectangle 2"/>
          <p:cNvSpPr>
            <a:spLocks noGrp="1" noChangeArrowheads="1"/>
          </p:cNvSpPr>
          <p:nvPr>
            <p:ph type="title"/>
          </p:nvPr>
        </p:nvSpPr>
        <p:spPr/>
        <p:txBody>
          <a:bodyPr>
            <a:normAutofit/>
          </a:bodyPr>
          <a:lstStyle/>
          <a:p>
            <a:r>
              <a:rPr lang="es-ES" dirty="0">
                <a:solidFill>
                  <a:srgbClr val="002060"/>
                </a:solidFill>
              </a:rPr>
              <a:t>Flotación</a:t>
            </a:r>
            <a:br>
              <a:rPr lang="es-ES" dirty="0">
                <a:solidFill>
                  <a:srgbClr val="002060"/>
                </a:solidFill>
              </a:rPr>
            </a:br>
            <a:r>
              <a:rPr lang="es-ES" sz="3100" dirty="0">
                <a:solidFill>
                  <a:srgbClr val="002060"/>
                </a:solidFill>
              </a:rPr>
              <a:t>Toneladas por centímetro de inmersión</a:t>
            </a:r>
          </a:p>
        </p:txBody>
      </p:sp>
      <p:sp>
        <p:nvSpPr>
          <p:cNvPr id="2" name="Marcador de fecha 1">
            <a:extLst>
              <a:ext uri="{FF2B5EF4-FFF2-40B4-BE49-F238E27FC236}">
                <a16:creationId xmlns:a16="http://schemas.microsoft.com/office/drawing/2014/main" id="{BBF35571-83C6-38EC-90BF-C02ACE38AAEF}"/>
              </a:ext>
            </a:extLst>
          </p:cNvPr>
          <p:cNvSpPr>
            <a:spLocks noGrp="1"/>
          </p:cNvSpPr>
          <p:nvPr>
            <p:ph type="dt" sz="half" idx="10"/>
          </p:nvPr>
        </p:nvSpPr>
        <p:spPr/>
        <p:txBody>
          <a:bodyPr/>
          <a:lstStyle/>
          <a:p>
            <a:fld id="{D5A6D317-D861-45AB-A480-0F88EF9467CA}" type="datetime1">
              <a:rPr lang="es-CL" smtClean="0"/>
              <a:t>08-02-2026</a:t>
            </a:fld>
            <a:endParaRPr lang="en-US"/>
          </a:p>
        </p:txBody>
      </p:sp>
      <p:sp>
        <p:nvSpPr>
          <p:cNvPr id="3" name="Marcador de pie de página 2">
            <a:extLst>
              <a:ext uri="{FF2B5EF4-FFF2-40B4-BE49-F238E27FC236}">
                <a16:creationId xmlns:a16="http://schemas.microsoft.com/office/drawing/2014/main" id="{2FBBDAC3-A549-CC71-524D-5DE285C02B61}"/>
              </a:ext>
            </a:extLst>
          </p:cNvPr>
          <p:cNvSpPr>
            <a:spLocks noGrp="1"/>
          </p:cNvSpPr>
          <p:nvPr>
            <p:ph type="ftr" sz="quarter" idx="11"/>
          </p:nvPr>
        </p:nvSpPr>
        <p:spPr/>
        <p:txBody>
          <a:bodyPr/>
          <a:lstStyle/>
          <a:p>
            <a:r>
              <a:rPr lang="en-US"/>
              <a:t>Fundamentos de Estabildad UT 1</a:t>
            </a:r>
          </a:p>
        </p:txBody>
      </p:sp>
    </p:spTree>
  </p:cSld>
  <p:clrMapOvr>
    <a:masterClrMapping/>
  </p:clrMapOvr>
  <p:transition/>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ítulo 8">
            <a:extLst>
              <a:ext uri="{FF2B5EF4-FFF2-40B4-BE49-F238E27FC236}">
                <a16:creationId xmlns:a16="http://schemas.microsoft.com/office/drawing/2014/main" id="{91F323A1-431E-F797-DCE1-5C2DAC62EF7B}"/>
              </a:ext>
            </a:extLst>
          </p:cNvPr>
          <p:cNvSpPr>
            <a:spLocks noGrp="1"/>
          </p:cNvSpPr>
          <p:nvPr>
            <p:ph type="ctrTitle"/>
          </p:nvPr>
        </p:nvSpPr>
        <p:spPr>
          <a:xfrm>
            <a:off x="669852" y="870596"/>
            <a:ext cx="4887382" cy="3747820"/>
          </a:xfrm>
        </p:spPr>
        <p:txBody>
          <a:bodyPr>
            <a:normAutofit/>
          </a:bodyPr>
          <a:lstStyle/>
          <a:p>
            <a:r>
              <a:rPr lang="es-CL" sz="5000"/>
              <a:t>Uso de curvas de hidrostáticas o de forma</a:t>
            </a:r>
          </a:p>
        </p:txBody>
      </p:sp>
      <p:sp>
        <p:nvSpPr>
          <p:cNvPr id="4" name="Marcador de fecha 3">
            <a:extLst>
              <a:ext uri="{FF2B5EF4-FFF2-40B4-BE49-F238E27FC236}">
                <a16:creationId xmlns:a16="http://schemas.microsoft.com/office/drawing/2014/main" id="{269C86A5-4BF3-9117-B834-32C7974C1EDB}"/>
              </a:ext>
            </a:extLst>
          </p:cNvPr>
          <p:cNvSpPr>
            <a:spLocks noGrp="1"/>
          </p:cNvSpPr>
          <p:nvPr>
            <p:ph type="dt" sz="half" idx="10"/>
          </p:nvPr>
        </p:nvSpPr>
        <p:spPr>
          <a:xfrm>
            <a:off x="8369448" y="6356350"/>
            <a:ext cx="2592594" cy="365125"/>
          </a:xfrm>
        </p:spPr>
        <p:txBody>
          <a:bodyPr>
            <a:normAutofit/>
          </a:bodyPr>
          <a:lstStyle/>
          <a:p>
            <a:pPr>
              <a:spcAft>
                <a:spcPts val="600"/>
              </a:spcAft>
            </a:pPr>
            <a:fld id="{2EEBA433-B0FC-4449-B922-8D526B0D74C0}" type="datetime1">
              <a:rPr lang="es-CL" smtClean="0"/>
              <a:pPr>
                <a:spcAft>
                  <a:spcPts val="600"/>
                </a:spcAft>
              </a:pPr>
              <a:t>08-02-2026</a:t>
            </a:fld>
            <a:endParaRPr lang="en-US"/>
          </a:p>
        </p:txBody>
      </p:sp>
      <p:sp>
        <p:nvSpPr>
          <p:cNvPr id="5" name="Marcador de pie de página 4">
            <a:extLst>
              <a:ext uri="{FF2B5EF4-FFF2-40B4-BE49-F238E27FC236}">
                <a16:creationId xmlns:a16="http://schemas.microsoft.com/office/drawing/2014/main" id="{2B4EF458-C22B-6943-CF73-27DA2E9D48BF}"/>
              </a:ext>
            </a:extLst>
          </p:cNvPr>
          <p:cNvSpPr>
            <a:spLocks noGrp="1"/>
          </p:cNvSpPr>
          <p:nvPr>
            <p:ph type="ftr" sz="quarter" idx="11"/>
          </p:nvPr>
        </p:nvSpPr>
        <p:spPr>
          <a:xfrm>
            <a:off x="715383" y="6356350"/>
            <a:ext cx="4539727" cy="365125"/>
          </a:xfrm>
        </p:spPr>
        <p:txBody>
          <a:bodyPr>
            <a:normAutofit/>
          </a:bodyPr>
          <a:lstStyle/>
          <a:p>
            <a:pPr>
              <a:spcAft>
                <a:spcPts val="600"/>
              </a:spcAft>
            </a:pPr>
            <a:r>
              <a:rPr lang="en-US"/>
              <a:t>Fundamentos de Estabildad UT 1</a:t>
            </a:r>
          </a:p>
        </p:txBody>
      </p:sp>
      <p:sp>
        <p:nvSpPr>
          <p:cNvPr id="6" name="Marcador de número de diapositiva 5">
            <a:extLst>
              <a:ext uri="{FF2B5EF4-FFF2-40B4-BE49-F238E27FC236}">
                <a16:creationId xmlns:a16="http://schemas.microsoft.com/office/drawing/2014/main" id="{178A0A67-A125-372C-819D-A2AB5138506D}"/>
              </a:ext>
            </a:extLst>
          </p:cNvPr>
          <p:cNvSpPr>
            <a:spLocks noGrp="1"/>
          </p:cNvSpPr>
          <p:nvPr>
            <p:ph type="sldNum" sz="quarter" idx="12"/>
          </p:nvPr>
        </p:nvSpPr>
        <p:spPr>
          <a:xfrm>
            <a:off x="10919012" y="6356350"/>
            <a:ext cx="672354" cy="365125"/>
          </a:xfrm>
        </p:spPr>
        <p:txBody>
          <a:bodyPr>
            <a:normAutofit/>
          </a:bodyPr>
          <a:lstStyle/>
          <a:p>
            <a:pPr>
              <a:lnSpc>
                <a:spcPct val="90000"/>
              </a:lnSpc>
              <a:spcAft>
                <a:spcPts val="600"/>
              </a:spcAft>
            </a:pPr>
            <a:fld id="{87E7843D-FF13-4365-9478-9625B70A2705}" type="slidenum">
              <a:rPr lang="en-US" smtClean="0"/>
              <a:pPr>
                <a:lnSpc>
                  <a:spcPct val="90000"/>
                </a:lnSpc>
                <a:spcAft>
                  <a:spcPts val="600"/>
                </a:spcAft>
              </a:pPr>
              <a:t>60</a:t>
            </a:fld>
            <a:endParaRPr lang="en-US"/>
          </a:p>
        </p:txBody>
      </p:sp>
      <p:pic>
        <p:nvPicPr>
          <p:cNvPr id="11" name="Imagen 10">
            <a:extLst>
              <a:ext uri="{FF2B5EF4-FFF2-40B4-BE49-F238E27FC236}">
                <a16:creationId xmlns:a16="http://schemas.microsoft.com/office/drawing/2014/main" id="{89A73BA9-A79E-D08F-9DC9-05236EE30C1C}"/>
              </a:ext>
            </a:extLst>
          </p:cNvPr>
          <p:cNvPicPr>
            <a:picLocks noChangeAspect="1"/>
          </p:cNvPicPr>
          <p:nvPr/>
        </p:nvPicPr>
        <p:blipFill>
          <a:blip r:embed="rId2"/>
          <a:stretch>
            <a:fillRect/>
          </a:stretch>
        </p:blipFill>
        <p:spPr>
          <a:xfrm>
            <a:off x="6096000" y="2005725"/>
            <a:ext cx="5295900" cy="2846547"/>
          </a:xfrm>
          <a:prstGeom prst="rect">
            <a:avLst/>
          </a:prstGeom>
        </p:spPr>
      </p:pic>
    </p:spTree>
    <p:extLst>
      <p:ext uri="{BB962C8B-B14F-4D97-AF65-F5344CB8AC3E}">
        <p14:creationId xmlns:p14="http://schemas.microsoft.com/office/powerpoint/2010/main" val="3112317276"/>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2D780F8-623E-1EFC-F1BD-251B72F265A1}"/>
              </a:ext>
            </a:extLst>
          </p:cNvPr>
          <p:cNvSpPr>
            <a:spLocks noGrp="1"/>
          </p:cNvSpPr>
          <p:nvPr>
            <p:ph type="title"/>
          </p:nvPr>
        </p:nvSpPr>
        <p:spPr/>
        <p:txBody>
          <a:bodyPr/>
          <a:lstStyle/>
          <a:p>
            <a:r>
              <a:rPr lang="es-MX" dirty="0"/>
              <a:t>Curvas hidrostáticas de un buque</a:t>
            </a:r>
            <a:endParaRPr lang="es-CL" dirty="0"/>
          </a:p>
        </p:txBody>
      </p:sp>
      <p:sp>
        <p:nvSpPr>
          <p:cNvPr id="3" name="Marcador de contenido 2">
            <a:extLst>
              <a:ext uri="{FF2B5EF4-FFF2-40B4-BE49-F238E27FC236}">
                <a16:creationId xmlns:a16="http://schemas.microsoft.com/office/drawing/2014/main" id="{2AF3D439-1F04-506B-63C8-3B4C27C5B00F}"/>
              </a:ext>
            </a:extLst>
          </p:cNvPr>
          <p:cNvSpPr>
            <a:spLocks noGrp="1"/>
          </p:cNvSpPr>
          <p:nvPr>
            <p:ph idx="1"/>
          </p:nvPr>
        </p:nvSpPr>
        <p:spPr/>
        <p:txBody>
          <a:bodyPr>
            <a:normAutofit fontScale="92500" lnSpcReduction="10000"/>
          </a:bodyPr>
          <a:lstStyle/>
          <a:p>
            <a:r>
              <a:rPr lang="es-MX" dirty="0"/>
              <a:t>Son tablas y/o gráficos que, utilizando el calado medio del buque, entregan sus características de estabilidad de diseño geométrico de un buque.</a:t>
            </a:r>
          </a:p>
          <a:p>
            <a:r>
              <a:rPr lang="es-MX" dirty="0"/>
              <a:t>Entre otras, para cada calado medio entregan:</a:t>
            </a:r>
          </a:p>
          <a:p>
            <a:pPr lvl="1"/>
            <a:r>
              <a:rPr lang="es-MX" dirty="0"/>
              <a:t>Desplazamiento.</a:t>
            </a:r>
          </a:p>
          <a:p>
            <a:pPr lvl="1"/>
            <a:r>
              <a:rPr lang="es-MX" dirty="0"/>
              <a:t>Toneladas por centímetro de inmersión.</a:t>
            </a:r>
          </a:p>
          <a:p>
            <a:pPr lvl="1"/>
            <a:r>
              <a:rPr lang="es-MX" dirty="0"/>
              <a:t>Momento de cambiar el asiento en un centímetro.</a:t>
            </a:r>
          </a:p>
          <a:p>
            <a:pPr lvl="1"/>
            <a:r>
              <a:rPr lang="es-MX" dirty="0"/>
              <a:t>Altura del Metacentro transversal y longitudinal</a:t>
            </a:r>
          </a:p>
          <a:p>
            <a:pPr lvl="1"/>
            <a:r>
              <a:rPr lang="es-MX" dirty="0"/>
              <a:t>Posición longitudinal del centro de flotación.</a:t>
            </a:r>
          </a:p>
          <a:p>
            <a:pPr lvl="1"/>
            <a:r>
              <a:rPr lang="es-MX" dirty="0"/>
              <a:t>Posición vertical y longitudinal del centro de boyantez.</a:t>
            </a:r>
          </a:p>
          <a:p>
            <a:r>
              <a:rPr lang="es-MX" dirty="0"/>
              <a:t>No entregan información del CG. El centro de masa no depende de una característica geométrica. </a:t>
            </a:r>
          </a:p>
          <a:p>
            <a:endParaRPr lang="es-CL" dirty="0"/>
          </a:p>
        </p:txBody>
      </p:sp>
      <p:sp>
        <p:nvSpPr>
          <p:cNvPr id="4" name="Marcador de fecha 3">
            <a:extLst>
              <a:ext uri="{FF2B5EF4-FFF2-40B4-BE49-F238E27FC236}">
                <a16:creationId xmlns:a16="http://schemas.microsoft.com/office/drawing/2014/main" id="{2C21CAB8-DA36-72DF-20C9-F17E39CB4852}"/>
              </a:ext>
            </a:extLst>
          </p:cNvPr>
          <p:cNvSpPr>
            <a:spLocks noGrp="1"/>
          </p:cNvSpPr>
          <p:nvPr>
            <p:ph type="dt" sz="half" idx="10"/>
          </p:nvPr>
        </p:nvSpPr>
        <p:spPr/>
        <p:txBody>
          <a:bodyPr/>
          <a:lstStyle/>
          <a:p>
            <a:fld id="{2EEBA433-B0FC-4449-B922-8D526B0D74C0}" type="datetime1">
              <a:rPr lang="es-CL" smtClean="0"/>
              <a:t>08-02-2026</a:t>
            </a:fld>
            <a:endParaRPr lang="en-US"/>
          </a:p>
        </p:txBody>
      </p:sp>
      <p:sp>
        <p:nvSpPr>
          <p:cNvPr id="5" name="Marcador de pie de página 4">
            <a:extLst>
              <a:ext uri="{FF2B5EF4-FFF2-40B4-BE49-F238E27FC236}">
                <a16:creationId xmlns:a16="http://schemas.microsoft.com/office/drawing/2014/main" id="{DA9290FC-3D03-6AAC-F2D6-FF6EDEB8AC87}"/>
              </a:ext>
            </a:extLst>
          </p:cNvPr>
          <p:cNvSpPr>
            <a:spLocks noGrp="1"/>
          </p:cNvSpPr>
          <p:nvPr>
            <p:ph type="ftr" sz="quarter" idx="11"/>
          </p:nvPr>
        </p:nvSpPr>
        <p:spPr/>
        <p:txBody>
          <a:bodyPr/>
          <a:lstStyle/>
          <a:p>
            <a:r>
              <a:rPr lang="en-US"/>
              <a:t>Fundamentos de Estabildad UT 1</a:t>
            </a:r>
          </a:p>
        </p:txBody>
      </p:sp>
      <p:sp>
        <p:nvSpPr>
          <p:cNvPr id="6" name="Marcador de número de diapositiva 5">
            <a:extLst>
              <a:ext uri="{FF2B5EF4-FFF2-40B4-BE49-F238E27FC236}">
                <a16:creationId xmlns:a16="http://schemas.microsoft.com/office/drawing/2014/main" id="{8AE2A3EE-A394-7A0A-22A0-2EF989CEA35F}"/>
              </a:ext>
            </a:extLst>
          </p:cNvPr>
          <p:cNvSpPr>
            <a:spLocks noGrp="1"/>
          </p:cNvSpPr>
          <p:nvPr>
            <p:ph type="sldNum" sz="quarter" idx="12"/>
          </p:nvPr>
        </p:nvSpPr>
        <p:spPr/>
        <p:txBody>
          <a:bodyPr/>
          <a:lstStyle/>
          <a:p>
            <a:fld id="{87E7843D-FF13-4365-9478-9625B70A2705}" type="slidenum">
              <a:rPr lang="en-US" smtClean="0"/>
              <a:t>61</a:t>
            </a:fld>
            <a:endParaRPr lang="en-US"/>
          </a:p>
        </p:txBody>
      </p:sp>
    </p:spTree>
    <p:extLst>
      <p:ext uri="{BB962C8B-B14F-4D97-AF65-F5344CB8AC3E}">
        <p14:creationId xmlns:p14="http://schemas.microsoft.com/office/powerpoint/2010/main" val="3128375789"/>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91D54EB-2E41-E6D9-4634-002267844ACC}"/>
              </a:ext>
            </a:extLst>
          </p:cNvPr>
          <p:cNvSpPr>
            <a:spLocks noGrp="1"/>
          </p:cNvSpPr>
          <p:nvPr>
            <p:ph type="title"/>
          </p:nvPr>
        </p:nvSpPr>
        <p:spPr>
          <a:xfrm>
            <a:off x="695326" y="4742029"/>
            <a:ext cx="10765912" cy="925950"/>
          </a:xfrm>
        </p:spPr>
        <p:txBody>
          <a:bodyPr vert="horz" lIns="91440" tIns="45720" rIns="91440" bIns="45720" rtlCol="0" anchor="t">
            <a:normAutofit/>
          </a:bodyPr>
          <a:lstStyle/>
          <a:p>
            <a:pPr>
              <a:lnSpc>
                <a:spcPct val="90000"/>
              </a:lnSpc>
            </a:pPr>
            <a:r>
              <a:rPr lang="es-CL" sz="4600" noProof="0" dirty="0"/>
              <a:t>Curvas hidrostáticas de un buque</a:t>
            </a:r>
          </a:p>
        </p:txBody>
      </p:sp>
      <p:sp>
        <p:nvSpPr>
          <p:cNvPr id="3" name="Marcador de contenido 2">
            <a:extLst>
              <a:ext uri="{FF2B5EF4-FFF2-40B4-BE49-F238E27FC236}">
                <a16:creationId xmlns:a16="http://schemas.microsoft.com/office/drawing/2014/main" id="{3C742EE8-27BA-8EB1-950F-5CE6F1208758}"/>
              </a:ext>
            </a:extLst>
          </p:cNvPr>
          <p:cNvSpPr>
            <a:spLocks noGrp="1"/>
          </p:cNvSpPr>
          <p:nvPr>
            <p:ph sz="half" idx="1"/>
          </p:nvPr>
        </p:nvSpPr>
        <p:spPr>
          <a:xfrm>
            <a:off x="695325" y="5731877"/>
            <a:ext cx="8829674" cy="429622"/>
          </a:xfrm>
        </p:spPr>
        <p:txBody>
          <a:bodyPr vert="horz" lIns="91440" tIns="45720" rIns="91440" bIns="45720" rtlCol="0" anchor="t">
            <a:normAutofit/>
          </a:bodyPr>
          <a:lstStyle/>
          <a:p>
            <a:pPr marL="0" indent="0">
              <a:buNone/>
            </a:pPr>
            <a:r>
              <a:rPr lang="es-CL" noProof="0" dirty="0"/>
              <a:t>Para el caso del modelo utilizado en la sala de ingeniería ESNAVAL.</a:t>
            </a:r>
          </a:p>
        </p:txBody>
      </p:sp>
      <p:sp>
        <p:nvSpPr>
          <p:cNvPr id="4" name="Marcador de fecha 3">
            <a:extLst>
              <a:ext uri="{FF2B5EF4-FFF2-40B4-BE49-F238E27FC236}">
                <a16:creationId xmlns:a16="http://schemas.microsoft.com/office/drawing/2014/main" id="{B81656C4-5647-BF7C-48C6-F5F83C8803A3}"/>
              </a:ext>
            </a:extLst>
          </p:cNvPr>
          <p:cNvSpPr>
            <a:spLocks noGrp="1"/>
          </p:cNvSpPr>
          <p:nvPr>
            <p:ph type="dt" sz="half" idx="10"/>
          </p:nvPr>
        </p:nvSpPr>
        <p:spPr>
          <a:xfrm>
            <a:off x="8369448" y="6356350"/>
            <a:ext cx="2592594" cy="365125"/>
          </a:xfrm>
        </p:spPr>
        <p:txBody>
          <a:bodyPr vert="horz" lIns="91440" tIns="45720" rIns="91440" bIns="45720" rtlCol="0" anchor="ctr">
            <a:normAutofit/>
          </a:bodyPr>
          <a:lstStyle/>
          <a:p>
            <a:pPr>
              <a:spcAft>
                <a:spcPts val="600"/>
              </a:spcAft>
            </a:pPr>
            <a:fld id="{2EEBA433-B0FC-4449-B922-8D526B0D74C0}" type="datetime1">
              <a:rPr lang="en-US" smtClean="0"/>
              <a:pPr>
                <a:spcAft>
                  <a:spcPts val="600"/>
                </a:spcAft>
              </a:pPr>
              <a:t>2/8/2026</a:t>
            </a:fld>
            <a:endParaRPr lang="en-US"/>
          </a:p>
        </p:txBody>
      </p:sp>
      <p:sp>
        <p:nvSpPr>
          <p:cNvPr id="5" name="Marcador de pie de página 4">
            <a:extLst>
              <a:ext uri="{FF2B5EF4-FFF2-40B4-BE49-F238E27FC236}">
                <a16:creationId xmlns:a16="http://schemas.microsoft.com/office/drawing/2014/main" id="{B8461430-0579-7E2D-E7FC-E43BB86BAF83}"/>
              </a:ext>
            </a:extLst>
          </p:cNvPr>
          <p:cNvSpPr>
            <a:spLocks noGrp="1"/>
          </p:cNvSpPr>
          <p:nvPr>
            <p:ph type="ftr" sz="quarter" idx="11"/>
          </p:nvPr>
        </p:nvSpPr>
        <p:spPr>
          <a:xfrm>
            <a:off x="715383" y="6356350"/>
            <a:ext cx="4539727" cy="365125"/>
          </a:xfrm>
        </p:spPr>
        <p:txBody>
          <a:bodyPr vert="horz" lIns="91440" tIns="45720" rIns="91440" bIns="45720" rtlCol="0" anchor="ctr">
            <a:normAutofit/>
          </a:bodyPr>
          <a:lstStyle/>
          <a:p>
            <a:pPr>
              <a:spcAft>
                <a:spcPts val="600"/>
              </a:spcAft>
            </a:pPr>
            <a:r>
              <a:rPr lang="en-US" kern="1200">
                <a:solidFill>
                  <a:schemeClr val="tx1"/>
                </a:solidFill>
                <a:latin typeface="+mj-lt"/>
                <a:ea typeface="+mn-ea"/>
                <a:cs typeface="+mn-cs"/>
              </a:rPr>
              <a:t>Fundamentos de Estabildad UT 1</a:t>
            </a:r>
          </a:p>
        </p:txBody>
      </p:sp>
      <p:sp>
        <p:nvSpPr>
          <p:cNvPr id="6" name="Marcador de número de diapositiva 5">
            <a:extLst>
              <a:ext uri="{FF2B5EF4-FFF2-40B4-BE49-F238E27FC236}">
                <a16:creationId xmlns:a16="http://schemas.microsoft.com/office/drawing/2014/main" id="{005DB611-55CD-E82D-E4C5-367F3BD24560}"/>
              </a:ext>
            </a:extLst>
          </p:cNvPr>
          <p:cNvSpPr>
            <a:spLocks noGrp="1"/>
          </p:cNvSpPr>
          <p:nvPr>
            <p:ph type="sldNum" sz="quarter" idx="12"/>
          </p:nvPr>
        </p:nvSpPr>
        <p:spPr>
          <a:xfrm>
            <a:off x="10919012" y="6356350"/>
            <a:ext cx="672354" cy="365125"/>
          </a:xfrm>
        </p:spPr>
        <p:txBody>
          <a:bodyPr vert="horz" lIns="91440" tIns="45720" rIns="91440" bIns="45720" rtlCol="0" anchor="ctr">
            <a:normAutofit/>
          </a:bodyPr>
          <a:lstStyle/>
          <a:p>
            <a:pPr>
              <a:lnSpc>
                <a:spcPct val="90000"/>
              </a:lnSpc>
              <a:spcAft>
                <a:spcPts val="600"/>
              </a:spcAft>
            </a:pPr>
            <a:fld id="{87E7843D-FF13-4365-9478-9625B70A2705}" type="slidenum">
              <a:rPr lang="en-US" smtClean="0"/>
              <a:pPr>
                <a:lnSpc>
                  <a:spcPct val="90000"/>
                </a:lnSpc>
                <a:spcAft>
                  <a:spcPts val="600"/>
                </a:spcAft>
              </a:pPr>
              <a:t>62</a:t>
            </a:fld>
            <a:endParaRPr lang="en-US"/>
          </a:p>
        </p:txBody>
      </p:sp>
      <p:pic>
        <p:nvPicPr>
          <p:cNvPr id="9" name="Marcador de contenido 8" descr="Un barco en el espejo&#10;&#10;Descripción generada automáticamente con confianza media">
            <a:extLst>
              <a:ext uri="{FF2B5EF4-FFF2-40B4-BE49-F238E27FC236}">
                <a16:creationId xmlns:a16="http://schemas.microsoft.com/office/drawing/2014/main" id="{C6DD118D-906A-73A9-FBDD-A39FED6DE965}"/>
              </a:ext>
            </a:extLst>
          </p:cNvPr>
          <p:cNvPicPr>
            <a:picLocks noGrp="1" noChangeAspect="1"/>
          </p:cNvPicPr>
          <p:nvPr>
            <p:ph sz="half" idx="2"/>
          </p:nvPr>
        </p:nvPicPr>
        <p:blipFill>
          <a:blip r:embed="rId2"/>
          <a:stretch>
            <a:fillRect/>
          </a:stretch>
        </p:blipFill>
        <p:spPr>
          <a:xfrm>
            <a:off x="800100" y="1291549"/>
            <a:ext cx="5134573" cy="3016561"/>
          </a:xfrm>
          <a:prstGeom prst="rect">
            <a:avLst/>
          </a:prstGeom>
        </p:spPr>
      </p:pic>
      <p:pic>
        <p:nvPicPr>
          <p:cNvPr id="11" name="Imagen 10" descr="Gráfico, Gráfico de líneas&#10;&#10;Descripción generada automáticamente">
            <a:extLst>
              <a:ext uri="{FF2B5EF4-FFF2-40B4-BE49-F238E27FC236}">
                <a16:creationId xmlns:a16="http://schemas.microsoft.com/office/drawing/2014/main" id="{65163AA2-27E3-0DCC-9047-063F05435D33}"/>
              </a:ext>
            </a:extLst>
          </p:cNvPr>
          <p:cNvPicPr>
            <a:picLocks noChangeAspect="1"/>
          </p:cNvPicPr>
          <p:nvPr/>
        </p:nvPicPr>
        <p:blipFill>
          <a:blip r:embed="rId3"/>
          <a:stretch>
            <a:fillRect/>
          </a:stretch>
        </p:blipFill>
        <p:spPr>
          <a:xfrm>
            <a:off x="6272812" y="1198265"/>
            <a:ext cx="5119088" cy="3109845"/>
          </a:xfrm>
          <a:prstGeom prst="rect">
            <a:avLst/>
          </a:prstGeom>
        </p:spPr>
      </p:pic>
    </p:spTree>
    <p:extLst>
      <p:ext uri="{BB962C8B-B14F-4D97-AF65-F5344CB8AC3E}">
        <p14:creationId xmlns:p14="http://schemas.microsoft.com/office/powerpoint/2010/main" val="931606117"/>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ítulo 7">
            <a:extLst>
              <a:ext uri="{FF2B5EF4-FFF2-40B4-BE49-F238E27FC236}">
                <a16:creationId xmlns:a16="http://schemas.microsoft.com/office/drawing/2014/main" id="{BEBE1982-A59A-D196-7C68-AE374378C630}"/>
              </a:ext>
            </a:extLst>
          </p:cNvPr>
          <p:cNvSpPr>
            <a:spLocks noGrp="1"/>
          </p:cNvSpPr>
          <p:nvPr>
            <p:ph type="title"/>
          </p:nvPr>
        </p:nvSpPr>
        <p:spPr/>
        <p:txBody>
          <a:bodyPr/>
          <a:lstStyle/>
          <a:p>
            <a:r>
              <a:rPr lang="es-MX" dirty="0"/>
              <a:t>Uso de las Curvas hidrostáticas</a:t>
            </a:r>
            <a:endParaRPr lang="es-CL" dirty="0"/>
          </a:p>
        </p:txBody>
      </p:sp>
      <p:sp>
        <p:nvSpPr>
          <p:cNvPr id="5" name="Marcador de fecha 4">
            <a:extLst>
              <a:ext uri="{FF2B5EF4-FFF2-40B4-BE49-F238E27FC236}">
                <a16:creationId xmlns:a16="http://schemas.microsoft.com/office/drawing/2014/main" id="{DBF5AE44-BEDE-E24B-4E24-434B9283D2A5}"/>
              </a:ext>
            </a:extLst>
          </p:cNvPr>
          <p:cNvSpPr>
            <a:spLocks noGrp="1"/>
          </p:cNvSpPr>
          <p:nvPr>
            <p:ph type="dt" sz="half" idx="10"/>
          </p:nvPr>
        </p:nvSpPr>
        <p:spPr/>
        <p:txBody>
          <a:bodyPr/>
          <a:lstStyle/>
          <a:p>
            <a:fld id="{AB1BF7B6-0351-4C67-B82E-74DB5C7D8F95}" type="datetime1">
              <a:rPr lang="es-CL" smtClean="0"/>
              <a:t>08-02-2026</a:t>
            </a:fld>
            <a:endParaRPr lang="en-US"/>
          </a:p>
        </p:txBody>
      </p:sp>
      <p:sp>
        <p:nvSpPr>
          <p:cNvPr id="6" name="Marcador de pie de página 5">
            <a:extLst>
              <a:ext uri="{FF2B5EF4-FFF2-40B4-BE49-F238E27FC236}">
                <a16:creationId xmlns:a16="http://schemas.microsoft.com/office/drawing/2014/main" id="{DEB2617D-478C-39FC-F12F-ACE9767A03B3}"/>
              </a:ext>
            </a:extLst>
          </p:cNvPr>
          <p:cNvSpPr>
            <a:spLocks noGrp="1"/>
          </p:cNvSpPr>
          <p:nvPr>
            <p:ph type="ftr" sz="quarter" idx="11"/>
          </p:nvPr>
        </p:nvSpPr>
        <p:spPr/>
        <p:txBody>
          <a:bodyPr/>
          <a:lstStyle/>
          <a:p>
            <a:r>
              <a:rPr lang="en-US"/>
              <a:t>Fundamentos de Estabildad UT 1</a:t>
            </a:r>
          </a:p>
        </p:txBody>
      </p:sp>
      <p:sp>
        <p:nvSpPr>
          <p:cNvPr id="7" name="Marcador de número de diapositiva 6">
            <a:extLst>
              <a:ext uri="{FF2B5EF4-FFF2-40B4-BE49-F238E27FC236}">
                <a16:creationId xmlns:a16="http://schemas.microsoft.com/office/drawing/2014/main" id="{279625BB-6878-3694-9B06-A41223F025CF}"/>
              </a:ext>
            </a:extLst>
          </p:cNvPr>
          <p:cNvSpPr>
            <a:spLocks noGrp="1"/>
          </p:cNvSpPr>
          <p:nvPr>
            <p:ph type="sldNum" sz="quarter" idx="12"/>
          </p:nvPr>
        </p:nvSpPr>
        <p:spPr/>
        <p:txBody>
          <a:bodyPr/>
          <a:lstStyle/>
          <a:p>
            <a:fld id="{87E7843D-FF13-4365-9478-9625B70A2705}" type="slidenum">
              <a:rPr lang="en-US" smtClean="0"/>
              <a:t>63</a:t>
            </a:fld>
            <a:endParaRPr lang="en-US"/>
          </a:p>
        </p:txBody>
      </p:sp>
      <p:pic>
        <p:nvPicPr>
          <p:cNvPr id="10" name="Imagen 9">
            <a:extLst>
              <a:ext uri="{FF2B5EF4-FFF2-40B4-BE49-F238E27FC236}">
                <a16:creationId xmlns:a16="http://schemas.microsoft.com/office/drawing/2014/main" id="{17587399-5410-F23B-B082-AA78DA74EC3D}"/>
              </a:ext>
            </a:extLst>
          </p:cNvPr>
          <p:cNvPicPr>
            <a:picLocks noChangeAspect="1"/>
          </p:cNvPicPr>
          <p:nvPr/>
        </p:nvPicPr>
        <p:blipFill>
          <a:blip r:embed="rId2"/>
          <a:stretch>
            <a:fillRect/>
          </a:stretch>
        </p:blipFill>
        <p:spPr>
          <a:xfrm>
            <a:off x="700635" y="1685059"/>
            <a:ext cx="4029075" cy="952500"/>
          </a:xfrm>
          <a:prstGeom prst="rect">
            <a:avLst/>
          </a:prstGeom>
        </p:spPr>
      </p:pic>
      <p:sp>
        <p:nvSpPr>
          <p:cNvPr id="13" name="CuadroTexto 12">
            <a:extLst>
              <a:ext uri="{FF2B5EF4-FFF2-40B4-BE49-F238E27FC236}">
                <a16:creationId xmlns:a16="http://schemas.microsoft.com/office/drawing/2014/main" id="{9DA95331-8E2F-83DD-9F87-5021FAED2775}"/>
              </a:ext>
            </a:extLst>
          </p:cNvPr>
          <p:cNvSpPr txBox="1"/>
          <p:nvPr/>
        </p:nvSpPr>
        <p:spPr>
          <a:xfrm>
            <a:off x="5018809" y="1646795"/>
            <a:ext cx="6505291" cy="646331"/>
          </a:xfrm>
          <a:prstGeom prst="rect">
            <a:avLst/>
          </a:prstGeom>
          <a:noFill/>
        </p:spPr>
        <p:txBody>
          <a:bodyPr wrap="square" rtlCol="0">
            <a:spAutoFit/>
          </a:bodyPr>
          <a:lstStyle/>
          <a:p>
            <a:r>
              <a:rPr lang="es-CL" dirty="0"/>
              <a:t>Las curvas pueden ser en forma de tablas, gráficos nomogramas u otro formato. (Normalmente son para agua salada).</a:t>
            </a:r>
          </a:p>
        </p:txBody>
      </p:sp>
      <p:pic>
        <p:nvPicPr>
          <p:cNvPr id="17" name="Imagen 16">
            <a:extLst>
              <a:ext uri="{FF2B5EF4-FFF2-40B4-BE49-F238E27FC236}">
                <a16:creationId xmlns:a16="http://schemas.microsoft.com/office/drawing/2014/main" id="{F349D43E-49C0-6B14-BF2F-E8968727CA53}"/>
              </a:ext>
            </a:extLst>
          </p:cNvPr>
          <p:cNvPicPr>
            <a:picLocks noChangeAspect="1"/>
          </p:cNvPicPr>
          <p:nvPr/>
        </p:nvPicPr>
        <p:blipFill>
          <a:blip r:embed="rId3"/>
          <a:stretch>
            <a:fillRect/>
          </a:stretch>
        </p:blipFill>
        <p:spPr>
          <a:xfrm>
            <a:off x="700635" y="2640825"/>
            <a:ext cx="5171343" cy="3178545"/>
          </a:xfrm>
          <a:prstGeom prst="rect">
            <a:avLst/>
          </a:prstGeom>
        </p:spPr>
      </p:pic>
      <p:pic>
        <p:nvPicPr>
          <p:cNvPr id="23" name="Imagen 22">
            <a:extLst>
              <a:ext uri="{FF2B5EF4-FFF2-40B4-BE49-F238E27FC236}">
                <a16:creationId xmlns:a16="http://schemas.microsoft.com/office/drawing/2014/main" id="{F3C39B67-1E47-1501-EA55-5F69CCAE30A0}"/>
              </a:ext>
            </a:extLst>
          </p:cNvPr>
          <p:cNvPicPr>
            <a:picLocks noChangeAspect="1"/>
          </p:cNvPicPr>
          <p:nvPr/>
        </p:nvPicPr>
        <p:blipFill>
          <a:blip r:embed="rId4"/>
          <a:stretch>
            <a:fillRect/>
          </a:stretch>
        </p:blipFill>
        <p:spPr>
          <a:xfrm>
            <a:off x="5871978" y="2433984"/>
            <a:ext cx="5753228" cy="3592226"/>
          </a:xfrm>
          <a:prstGeom prst="rect">
            <a:avLst/>
          </a:prstGeom>
        </p:spPr>
      </p:pic>
      <p:sp>
        <p:nvSpPr>
          <p:cNvPr id="25" name="CuadroTexto 24">
            <a:extLst>
              <a:ext uri="{FF2B5EF4-FFF2-40B4-BE49-F238E27FC236}">
                <a16:creationId xmlns:a16="http://schemas.microsoft.com/office/drawing/2014/main" id="{78E6C5E0-5A80-C760-4CBC-957EFBD07DE2}"/>
              </a:ext>
            </a:extLst>
          </p:cNvPr>
          <p:cNvSpPr txBox="1"/>
          <p:nvPr/>
        </p:nvSpPr>
        <p:spPr>
          <a:xfrm>
            <a:off x="937078" y="49294"/>
            <a:ext cx="10218377" cy="646331"/>
          </a:xfrm>
          <a:prstGeom prst="rect">
            <a:avLst/>
          </a:prstGeom>
          <a:solidFill>
            <a:schemeClr val="bg1"/>
          </a:solidFill>
        </p:spPr>
        <p:txBody>
          <a:bodyPr wrap="square">
            <a:spAutoFit/>
          </a:bodyPr>
          <a:lstStyle/>
          <a:p>
            <a:r>
              <a:rPr lang="es-MX" dirty="0"/>
              <a:t>Las curvas que se muestran corresponden a los valores hidrostáticos de un buque de carga general de 135 m de eslora entre perpendiculares y 10.000 toneladas de capacidad de carga (DWT). </a:t>
            </a:r>
            <a:endParaRPr lang="es-CL" dirty="0"/>
          </a:p>
        </p:txBody>
      </p:sp>
      <p:pic>
        <p:nvPicPr>
          <p:cNvPr id="27" name="Imagen 26" descr="Un conjunto de letras negras en un fondo blanco&#10;&#10;Descripción generada automáticamente con confianza media">
            <a:extLst>
              <a:ext uri="{FF2B5EF4-FFF2-40B4-BE49-F238E27FC236}">
                <a16:creationId xmlns:a16="http://schemas.microsoft.com/office/drawing/2014/main" id="{640062E4-4094-4A7D-29C4-2FBEE2C5DF0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160454" y="1669696"/>
            <a:ext cx="6505291" cy="4492679"/>
          </a:xfrm>
          <a:prstGeom prst="rect">
            <a:avLst/>
          </a:prstGeom>
        </p:spPr>
      </p:pic>
      <p:sp>
        <p:nvSpPr>
          <p:cNvPr id="28" name="CuadroTexto 27">
            <a:extLst>
              <a:ext uri="{FF2B5EF4-FFF2-40B4-BE49-F238E27FC236}">
                <a16:creationId xmlns:a16="http://schemas.microsoft.com/office/drawing/2014/main" id="{F6C09529-B391-54C6-F9B3-38FAC23EE850}"/>
              </a:ext>
            </a:extLst>
          </p:cNvPr>
          <p:cNvSpPr txBox="1"/>
          <p:nvPr/>
        </p:nvSpPr>
        <p:spPr>
          <a:xfrm>
            <a:off x="4328160" y="6185102"/>
            <a:ext cx="3535680" cy="646331"/>
          </a:xfrm>
          <a:prstGeom prst="rect">
            <a:avLst/>
          </a:prstGeom>
          <a:solidFill>
            <a:schemeClr val="bg1"/>
          </a:solidFill>
        </p:spPr>
        <p:txBody>
          <a:bodyPr wrap="square" rtlCol="0">
            <a:spAutoFit/>
          </a:bodyPr>
          <a:lstStyle/>
          <a:p>
            <a:r>
              <a:rPr lang="es-CL" dirty="0"/>
              <a:t>Nomograma para un buque de 6.000 t DWT</a:t>
            </a:r>
          </a:p>
        </p:txBody>
      </p:sp>
    </p:spTree>
    <p:extLst>
      <p:ext uri="{BB962C8B-B14F-4D97-AF65-F5344CB8AC3E}">
        <p14:creationId xmlns:p14="http://schemas.microsoft.com/office/powerpoint/2010/main" val="34331932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500"/>
                                        <p:tgtEl>
                                          <p:spTgt spid="2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7"/>
                                        </p:tgtEl>
                                        <p:attrNameLst>
                                          <p:attrName>style.visibility</p:attrName>
                                        </p:attrNameLst>
                                      </p:cBhvr>
                                      <p:to>
                                        <p:strVal val="visible"/>
                                      </p:to>
                                    </p:set>
                                    <p:animEffect transition="in" filter="fade">
                                      <p:cBhvr>
                                        <p:cTn id="12" dur="500"/>
                                        <p:tgtEl>
                                          <p:spTgt spid="27"/>
                                        </p:tgtEl>
                                      </p:cBhvr>
                                    </p:animEffect>
                                  </p:childTnLst>
                                </p:cTn>
                              </p:par>
                              <p:par>
                                <p:cTn id="13" presetID="10" presetClass="exit" presetSubtype="0" fill="hold" nodeType="withEffect">
                                  <p:stCondLst>
                                    <p:cond delay="0"/>
                                  </p:stCondLst>
                                  <p:childTnLst>
                                    <p:animEffect transition="out" filter="fade">
                                      <p:cBhvr>
                                        <p:cTn id="14" dur="500"/>
                                        <p:tgtEl>
                                          <p:spTgt spid="17"/>
                                        </p:tgtEl>
                                      </p:cBhvr>
                                    </p:animEffect>
                                    <p:set>
                                      <p:cBhvr>
                                        <p:cTn id="15" dur="1" fill="hold">
                                          <p:stCondLst>
                                            <p:cond delay="499"/>
                                          </p:stCondLst>
                                        </p:cTn>
                                        <p:tgtEl>
                                          <p:spTgt spid="17"/>
                                        </p:tgtEl>
                                        <p:attrNameLst>
                                          <p:attrName>style.visibility</p:attrName>
                                        </p:attrNameLst>
                                      </p:cBhvr>
                                      <p:to>
                                        <p:strVal val="hidden"/>
                                      </p:to>
                                    </p:set>
                                  </p:childTnLst>
                                </p:cTn>
                              </p:par>
                              <p:par>
                                <p:cTn id="16" presetID="10" presetClass="exit" presetSubtype="0" fill="hold" nodeType="withEffect">
                                  <p:stCondLst>
                                    <p:cond delay="0"/>
                                  </p:stCondLst>
                                  <p:childTnLst>
                                    <p:animEffect transition="out" filter="fade">
                                      <p:cBhvr>
                                        <p:cTn id="17" dur="500"/>
                                        <p:tgtEl>
                                          <p:spTgt spid="23"/>
                                        </p:tgtEl>
                                      </p:cBhvr>
                                    </p:animEffect>
                                    <p:set>
                                      <p:cBhvr>
                                        <p:cTn id="18" dur="1" fill="hold">
                                          <p:stCondLst>
                                            <p:cond delay="499"/>
                                          </p:stCondLst>
                                        </p:cTn>
                                        <p:tgtEl>
                                          <p:spTgt spid="23"/>
                                        </p:tgtEl>
                                        <p:attrNameLst>
                                          <p:attrName>style.visibility</p:attrName>
                                        </p:attrNameLst>
                                      </p:cBhvr>
                                      <p:to>
                                        <p:strVal val="hidden"/>
                                      </p:to>
                                    </p:set>
                                  </p:childTnLst>
                                </p:cTn>
                              </p:par>
                              <p:par>
                                <p:cTn id="19" presetID="10" presetClass="entr" presetSubtype="0" fill="hold" grpId="0" nodeType="withEffect">
                                  <p:stCondLst>
                                    <p:cond delay="0"/>
                                  </p:stCondLst>
                                  <p:childTnLst>
                                    <p:set>
                                      <p:cBhvr>
                                        <p:cTn id="20" dur="1" fill="hold">
                                          <p:stCondLst>
                                            <p:cond delay="0"/>
                                          </p:stCondLst>
                                        </p:cTn>
                                        <p:tgtEl>
                                          <p:spTgt spid="28"/>
                                        </p:tgtEl>
                                        <p:attrNameLst>
                                          <p:attrName>style.visibility</p:attrName>
                                        </p:attrNameLst>
                                      </p:cBhvr>
                                      <p:to>
                                        <p:strVal val="visible"/>
                                      </p:to>
                                    </p:set>
                                    <p:animEffect transition="in" filter="fade">
                                      <p:cBhvr>
                                        <p:cTn id="21" dur="500"/>
                                        <p:tgtEl>
                                          <p:spTgt spid="28"/>
                                        </p:tgtEl>
                                      </p:cBhvr>
                                    </p:animEffect>
                                  </p:childTnLst>
                                </p:cTn>
                              </p:par>
                              <p:par>
                                <p:cTn id="22" presetID="10" presetClass="exit" presetSubtype="0" fill="hold" grpId="1" nodeType="withEffect">
                                  <p:stCondLst>
                                    <p:cond delay="0"/>
                                  </p:stCondLst>
                                  <p:childTnLst>
                                    <p:animEffect transition="out" filter="fade">
                                      <p:cBhvr>
                                        <p:cTn id="23" dur="500"/>
                                        <p:tgtEl>
                                          <p:spTgt spid="25"/>
                                        </p:tgtEl>
                                      </p:cBhvr>
                                    </p:animEffect>
                                    <p:set>
                                      <p:cBhvr>
                                        <p:cTn id="24" dur="1" fill="hold">
                                          <p:stCondLst>
                                            <p:cond delay="499"/>
                                          </p:stCondLst>
                                        </p:cTn>
                                        <p:tgtEl>
                                          <p:spTgt spid="2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25" grpId="1" animBg="1"/>
      <p:bldP spid="28" grpId="0" animBg="1"/>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B6B1FA-D05E-0466-EC15-69AA750111BF}"/>
            </a:ext>
          </a:extLst>
        </p:cNvPr>
        <p:cNvGrpSpPr/>
        <p:nvPr/>
      </p:nvGrpSpPr>
      <p:grpSpPr>
        <a:xfrm>
          <a:off x="0" y="0"/>
          <a:ext cx="0" cy="0"/>
          <a:chOff x="0" y="0"/>
          <a:chExt cx="0" cy="0"/>
        </a:xfrm>
      </p:grpSpPr>
      <p:sp>
        <p:nvSpPr>
          <p:cNvPr id="8" name="Título 7">
            <a:extLst>
              <a:ext uri="{FF2B5EF4-FFF2-40B4-BE49-F238E27FC236}">
                <a16:creationId xmlns:a16="http://schemas.microsoft.com/office/drawing/2014/main" id="{B843B3AD-AED7-7872-08D2-FC2E3910B33E}"/>
              </a:ext>
            </a:extLst>
          </p:cNvPr>
          <p:cNvSpPr>
            <a:spLocks noGrp="1"/>
          </p:cNvSpPr>
          <p:nvPr>
            <p:ph type="title"/>
          </p:nvPr>
        </p:nvSpPr>
        <p:spPr>
          <a:xfrm>
            <a:off x="700088" y="909637"/>
            <a:ext cx="5958216" cy="1316736"/>
          </a:xfrm>
        </p:spPr>
        <p:txBody>
          <a:bodyPr vert="horz" lIns="91440" tIns="45720" rIns="91440" bIns="45720" rtlCol="0" anchor="t">
            <a:normAutofit/>
          </a:bodyPr>
          <a:lstStyle/>
          <a:p>
            <a:r>
              <a:rPr lang="en-US" kern="1200" cap="all" spc="30" baseline="0">
                <a:solidFill>
                  <a:schemeClr val="tx1"/>
                </a:solidFill>
                <a:latin typeface="+mj-lt"/>
                <a:ea typeface="+mj-ea"/>
                <a:cs typeface="+mj-cs"/>
              </a:rPr>
              <a:t>Uso de las Curvas hidrostáticas</a:t>
            </a:r>
          </a:p>
        </p:txBody>
      </p:sp>
      <p:sp>
        <p:nvSpPr>
          <p:cNvPr id="12" name="CuadroTexto 11">
            <a:extLst>
              <a:ext uri="{FF2B5EF4-FFF2-40B4-BE49-F238E27FC236}">
                <a16:creationId xmlns:a16="http://schemas.microsoft.com/office/drawing/2014/main" id="{0F56A0B0-9295-E7D0-3FB1-A13012C4A3B4}"/>
              </a:ext>
            </a:extLst>
          </p:cNvPr>
          <p:cNvSpPr txBox="1"/>
          <p:nvPr/>
        </p:nvSpPr>
        <p:spPr>
          <a:xfrm>
            <a:off x="700088" y="2235251"/>
            <a:ext cx="5958216" cy="3603211"/>
          </a:xfrm>
          <a:prstGeom prst="rect">
            <a:avLst/>
          </a:prstGeom>
        </p:spPr>
        <p:txBody>
          <a:bodyPr vert="horz" lIns="91440" tIns="45720" rIns="91440" bIns="45720" rtlCol="0">
            <a:normAutofit/>
          </a:bodyPr>
          <a:lstStyle/>
          <a:p>
            <a:pPr indent="-228600">
              <a:spcAft>
                <a:spcPts val="600"/>
              </a:spcAft>
              <a:buFont typeface="Arial" panose="020B0604020202020204" pitchFamily="34" charset="0"/>
              <a:buChar char="•"/>
            </a:pPr>
            <a:r>
              <a:rPr lang="es-CL" sz="1100" dirty="0"/>
              <a:t>Asumamos que el calado medio es de 6 m.</a:t>
            </a:r>
          </a:p>
          <a:p>
            <a:pPr lvl="1" indent="-228600">
              <a:spcAft>
                <a:spcPts val="600"/>
              </a:spcAft>
              <a:buFont typeface="Arial" panose="020B0604020202020204" pitchFamily="34" charset="0"/>
              <a:buChar char="•"/>
            </a:pPr>
            <a:r>
              <a:rPr lang="es-CL" sz="1100" dirty="0"/>
              <a:t>En cada intersección con una curva y esta línea de 6 m, proyecta hacia abajo y lee en la escala apropiada en el eje ‘x’:</a:t>
            </a:r>
          </a:p>
          <a:p>
            <a:pPr lvl="1" indent="-228600">
              <a:spcAft>
                <a:spcPts val="600"/>
              </a:spcAft>
              <a:buFont typeface="Arial" panose="020B0604020202020204" pitchFamily="34" charset="0"/>
              <a:buChar char="•"/>
            </a:pPr>
            <a:r>
              <a:rPr lang="es-CL" sz="1100" dirty="0"/>
              <a:t>Para nuestras curvas hidrostáticas, en un proyecto medio de 6 m, por ejemplo, obtendríamos lo siguiente:</a:t>
            </a:r>
          </a:p>
          <a:p>
            <a:pPr lvl="2" indent="-228600">
              <a:spcAft>
                <a:spcPts val="600"/>
              </a:spcAft>
              <a:buFont typeface="+mj-lt"/>
              <a:buAutoNum type="alphaLcPeriod"/>
            </a:pPr>
            <a:r>
              <a:rPr lang="es-CL" sz="1100" dirty="0"/>
              <a:t>Desplazamiento: 10.293 toneladas</a:t>
            </a:r>
          </a:p>
          <a:p>
            <a:pPr lvl="2" indent="-228600">
              <a:spcAft>
                <a:spcPts val="600"/>
              </a:spcAft>
              <a:buFont typeface="+mj-lt"/>
              <a:buAutoNum type="alphaLcPeriod"/>
            </a:pPr>
            <a:r>
              <a:rPr lang="es-CL" sz="1100" dirty="0"/>
              <a:t>Toneladas por centímetro de inmersión: 19,70 toneladas.</a:t>
            </a:r>
          </a:p>
          <a:p>
            <a:pPr lvl="2" indent="-228600">
              <a:spcAft>
                <a:spcPts val="600"/>
              </a:spcAft>
              <a:buFont typeface="+mj-lt"/>
              <a:buAutoNum type="alphaLcPeriod"/>
            </a:pPr>
            <a:r>
              <a:rPr lang="es-CL" sz="1100" dirty="0"/>
              <a:t>Momento para cambiar de asiento en 1 cm: 152,5 toneladas por metro</a:t>
            </a:r>
          </a:p>
          <a:p>
            <a:pPr lvl="2" indent="-228600">
              <a:spcAft>
                <a:spcPts val="600"/>
              </a:spcAft>
              <a:buFont typeface="+mj-lt"/>
              <a:buAutoNum type="alphaLcPeriod"/>
            </a:pPr>
            <a:r>
              <a:rPr lang="es-CL" sz="1100" dirty="0"/>
              <a:t>LCF: 0,05 metros a proa de la cuaderna maestra.</a:t>
            </a:r>
          </a:p>
          <a:p>
            <a:pPr lvl="2" indent="-228600">
              <a:spcAft>
                <a:spcPts val="600"/>
              </a:spcAft>
              <a:buFont typeface="+mj-lt"/>
              <a:buAutoNum type="alphaLcPeriod"/>
            </a:pPr>
            <a:r>
              <a:rPr lang="es-CL" sz="1100" dirty="0"/>
              <a:t>LCB: 0,08 metros a proa de la cuaderna maestra</a:t>
            </a:r>
          </a:p>
          <a:p>
            <a:pPr indent="-228600">
              <a:spcAft>
                <a:spcPts val="600"/>
              </a:spcAft>
              <a:buFont typeface="Arial" panose="020B0604020202020204" pitchFamily="34" charset="0"/>
              <a:buChar char="•"/>
            </a:pPr>
            <a:r>
              <a:rPr lang="es-CL" sz="1100" dirty="0"/>
              <a:t>LCF y LCB son distancias medidas desde la cuaderna maestra.</a:t>
            </a:r>
          </a:p>
        </p:txBody>
      </p:sp>
      <p:sp>
        <p:nvSpPr>
          <p:cNvPr id="5" name="Marcador de fecha 4">
            <a:extLst>
              <a:ext uri="{FF2B5EF4-FFF2-40B4-BE49-F238E27FC236}">
                <a16:creationId xmlns:a16="http://schemas.microsoft.com/office/drawing/2014/main" id="{520EF386-3D4E-9BA2-EB6F-6BAAF4BFA485}"/>
              </a:ext>
            </a:extLst>
          </p:cNvPr>
          <p:cNvSpPr>
            <a:spLocks noGrp="1"/>
          </p:cNvSpPr>
          <p:nvPr>
            <p:ph type="dt" sz="half" idx="10"/>
          </p:nvPr>
        </p:nvSpPr>
        <p:spPr>
          <a:xfrm>
            <a:off x="8369448" y="6356350"/>
            <a:ext cx="2592594" cy="365125"/>
          </a:xfrm>
        </p:spPr>
        <p:txBody>
          <a:bodyPr vert="horz" lIns="91440" tIns="45720" rIns="91440" bIns="45720" rtlCol="0" anchor="ctr">
            <a:normAutofit/>
          </a:bodyPr>
          <a:lstStyle/>
          <a:p>
            <a:pPr>
              <a:spcAft>
                <a:spcPts val="600"/>
              </a:spcAft>
            </a:pPr>
            <a:fld id="{AB1BF7B6-0351-4C67-B82E-74DB5C7D8F95}" type="datetime1">
              <a:rPr lang="en-US" smtClean="0"/>
              <a:pPr>
                <a:spcAft>
                  <a:spcPts val="600"/>
                </a:spcAft>
              </a:pPr>
              <a:t>2/8/2026</a:t>
            </a:fld>
            <a:endParaRPr lang="en-US" dirty="0"/>
          </a:p>
        </p:txBody>
      </p:sp>
      <p:sp>
        <p:nvSpPr>
          <p:cNvPr id="6" name="Marcador de pie de página 5">
            <a:extLst>
              <a:ext uri="{FF2B5EF4-FFF2-40B4-BE49-F238E27FC236}">
                <a16:creationId xmlns:a16="http://schemas.microsoft.com/office/drawing/2014/main" id="{678FFF25-48BC-CE46-0161-2FF18D9A8CCF}"/>
              </a:ext>
            </a:extLst>
          </p:cNvPr>
          <p:cNvSpPr>
            <a:spLocks noGrp="1"/>
          </p:cNvSpPr>
          <p:nvPr>
            <p:ph type="ftr" sz="quarter" idx="11"/>
          </p:nvPr>
        </p:nvSpPr>
        <p:spPr>
          <a:xfrm>
            <a:off x="715383" y="6356350"/>
            <a:ext cx="4539727" cy="365125"/>
          </a:xfrm>
        </p:spPr>
        <p:txBody>
          <a:bodyPr vert="horz" lIns="91440" tIns="45720" rIns="91440" bIns="45720" rtlCol="0" anchor="ctr">
            <a:normAutofit/>
          </a:bodyPr>
          <a:lstStyle/>
          <a:p>
            <a:pPr>
              <a:spcAft>
                <a:spcPts val="600"/>
              </a:spcAft>
            </a:pPr>
            <a:r>
              <a:rPr lang="en-US" kern="1200" dirty="0" err="1">
                <a:solidFill>
                  <a:schemeClr val="tx1"/>
                </a:solidFill>
                <a:latin typeface="+mj-lt"/>
                <a:ea typeface="+mn-ea"/>
                <a:cs typeface="+mn-cs"/>
              </a:rPr>
              <a:t>Fundamentos</a:t>
            </a:r>
            <a:r>
              <a:rPr lang="en-US" kern="1200" dirty="0">
                <a:solidFill>
                  <a:schemeClr val="tx1"/>
                </a:solidFill>
                <a:latin typeface="+mj-lt"/>
                <a:ea typeface="+mn-ea"/>
                <a:cs typeface="+mn-cs"/>
              </a:rPr>
              <a:t> de </a:t>
            </a:r>
            <a:r>
              <a:rPr lang="en-US" kern="1200" dirty="0" err="1">
                <a:solidFill>
                  <a:schemeClr val="tx1"/>
                </a:solidFill>
                <a:latin typeface="+mj-lt"/>
                <a:ea typeface="+mn-ea"/>
                <a:cs typeface="+mn-cs"/>
              </a:rPr>
              <a:t>Estabildad</a:t>
            </a:r>
            <a:r>
              <a:rPr lang="en-US" kern="1200" dirty="0">
                <a:solidFill>
                  <a:schemeClr val="tx1"/>
                </a:solidFill>
                <a:latin typeface="+mj-lt"/>
                <a:ea typeface="+mn-ea"/>
                <a:cs typeface="+mn-cs"/>
              </a:rPr>
              <a:t> UT 1</a:t>
            </a:r>
          </a:p>
        </p:txBody>
      </p:sp>
      <p:sp>
        <p:nvSpPr>
          <p:cNvPr id="7" name="Marcador de número de diapositiva 6">
            <a:extLst>
              <a:ext uri="{FF2B5EF4-FFF2-40B4-BE49-F238E27FC236}">
                <a16:creationId xmlns:a16="http://schemas.microsoft.com/office/drawing/2014/main" id="{1397D98B-A568-0744-5739-DBFDE679EC74}"/>
              </a:ext>
            </a:extLst>
          </p:cNvPr>
          <p:cNvSpPr>
            <a:spLocks noGrp="1"/>
          </p:cNvSpPr>
          <p:nvPr>
            <p:ph type="sldNum" sz="quarter" idx="12"/>
          </p:nvPr>
        </p:nvSpPr>
        <p:spPr>
          <a:xfrm>
            <a:off x="10919012" y="6356350"/>
            <a:ext cx="672354" cy="365125"/>
          </a:xfrm>
        </p:spPr>
        <p:txBody>
          <a:bodyPr vert="horz" lIns="91440" tIns="45720" rIns="91440" bIns="45720" rtlCol="0" anchor="ctr">
            <a:normAutofit/>
          </a:bodyPr>
          <a:lstStyle/>
          <a:p>
            <a:pPr>
              <a:lnSpc>
                <a:spcPct val="90000"/>
              </a:lnSpc>
              <a:spcAft>
                <a:spcPts val="600"/>
              </a:spcAft>
            </a:pPr>
            <a:fld id="{87E7843D-FF13-4365-9478-9625B70A2705}" type="slidenum">
              <a:rPr lang="en-US" smtClean="0"/>
              <a:pPr>
                <a:lnSpc>
                  <a:spcPct val="90000"/>
                </a:lnSpc>
                <a:spcAft>
                  <a:spcPts val="600"/>
                </a:spcAft>
              </a:pPr>
              <a:t>64</a:t>
            </a:fld>
            <a:endParaRPr lang="en-US"/>
          </a:p>
        </p:txBody>
      </p:sp>
      <p:pic>
        <p:nvPicPr>
          <p:cNvPr id="2" name="Imagen 1">
            <a:extLst>
              <a:ext uri="{FF2B5EF4-FFF2-40B4-BE49-F238E27FC236}">
                <a16:creationId xmlns:a16="http://schemas.microsoft.com/office/drawing/2014/main" id="{F0179884-F367-47E8-3ACD-6EDE0AA4EFA4}"/>
              </a:ext>
            </a:extLst>
          </p:cNvPr>
          <p:cNvPicPr>
            <a:picLocks noChangeAspect="1"/>
          </p:cNvPicPr>
          <p:nvPr/>
        </p:nvPicPr>
        <p:blipFill>
          <a:blip r:embed="rId2"/>
          <a:stretch>
            <a:fillRect/>
          </a:stretch>
        </p:blipFill>
        <p:spPr>
          <a:xfrm>
            <a:off x="6515100" y="2331080"/>
            <a:ext cx="5576058" cy="3485036"/>
          </a:xfrm>
          <a:prstGeom prst="rect">
            <a:avLst/>
          </a:prstGeom>
        </p:spPr>
      </p:pic>
      <p:pic>
        <p:nvPicPr>
          <p:cNvPr id="10" name="Imagen 9">
            <a:extLst>
              <a:ext uri="{FF2B5EF4-FFF2-40B4-BE49-F238E27FC236}">
                <a16:creationId xmlns:a16="http://schemas.microsoft.com/office/drawing/2014/main" id="{AFAB6892-7D47-FBD7-3363-A9D543742D67}"/>
              </a:ext>
            </a:extLst>
          </p:cNvPr>
          <p:cNvPicPr>
            <a:picLocks noChangeAspect="1"/>
          </p:cNvPicPr>
          <p:nvPr/>
        </p:nvPicPr>
        <p:blipFill>
          <a:blip r:embed="rId3"/>
          <a:stretch>
            <a:fillRect/>
          </a:stretch>
        </p:blipFill>
        <p:spPr>
          <a:xfrm>
            <a:off x="7020560" y="909637"/>
            <a:ext cx="4076700" cy="968215"/>
          </a:xfrm>
          <a:prstGeom prst="rect">
            <a:avLst/>
          </a:prstGeom>
        </p:spPr>
      </p:pic>
      <p:cxnSp>
        <p:nvCxnSpPr>
          <p:cNvPr id="4" name="Conector recto 3">
            <a:extLst>
              <a:ext uri="{FF2B5EF4-FFF2-40B4-BE49-F238E27FC236}">
                <a16:creationId xmlns:a16="http://schemas.microsoft.com/office/drawing/2014/main" id="{9B1BA8E8-F230-E3D6-8170-81976CDAD742}"/>
              </a:ext>
            </a:extLst>
          </p:cNvPr>
          <p:cNvCxnSpPr/>
          <p:nvPr/>
        </p:nvCxnSpPr>
        <p:spPr>
          <a:xfrm>
            <a:off x="7337728" y="3580109"/>
            <a:ext cx="4368659" cy="0"/>
          </a:xfrm>
          <a:prstGeom prst="line">
            <a:avLst/>
          </a:prstGeom>
          <a:ln w="254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1" name="Conector recto de flecha 10">
            <a:extLst>
              <a:ext uri="{FF2B5EF4-FFF2-40B4-BE49-F238E27FC236}">
                <a16:creationId xmlns:a16="http://schemas.microsoft.com/office/drawing/2014/main" id="{9728F746-14E4-B6FC-0292-A51ABED6E1B7}"/>
              </a:ext>
            </a:extLst>
          </p:cNvPr>
          <p:cNvCxnSpPr>
            <a:cxnSpLocks/>
          </p:cNvCxnSpPr>
          <p:nvPr/>
        </p:nvCxnSpPr>
        <p:spPr>
          <a:xfrm>
            <a:off x="8317424" y="3605939"/>
            <a:ext cx="0" cy="1632488"/>
          </a:xfrm>
          <a:prstGeom prst="straightConnector1">
            <a:avLst/>
          </a:prstGeom>
          <a:ln w="15875">
            <a:solidFill>
              <a:srgbClr val="FF0000"/>
            </a:solidFill>
            <a:prstDash val="dash"/>
            <a:tailEnd type="triangle"/>
          </a:ln>
        </p:spPr>
        <p:style>
          <a:lnRef idx="1">
            <a:schemeClr val="accent1"/>
          </a:lnRef>
          <a:fillRef idx="0">
            <a:schemeClr val="accent1"/>
          </a:fillRef>
          <a:effectRef idx="0">
            <a:schemeClr val="accent1"/>
          </a:effectRef>
          <a:fontRef idx="minor">
            <a:schemeClr val="tx1"/>
          </a:fontRef>
        </p:style>
      </p:cxnSp>
      <p:cxnSp>
        <p:nvCxnSpPr>
          <p:cNvPr id="14" name="Conector recto de flecha 13">
            <a:extLst>
              <a:ext uri="{FF2B5EF4-FFF2-40B4-BE49-F238E27FC236}">
                <a16:creationId xmlns:a16="http://schemas.microsoft.com/office/drawing/2014/main" id="{95AB73A1-726C-BD9C-E654-26F0D40E5D25}"/>
              </a:ext>
            </a:extLst>
          </p:cNvPr>
          <p:cNvCxnSpPr>
            <a:cxnSpLocks/>
          </p:cNvCxnSpPr>
          <p:nvPr/>
        </p:nvCxnSpPr>
        <p:spPr>
          <a:xfrm>
            <a:off x="9247322" y="3600773"/>
            <a:ext cx="0" cy="1146874"/>
          </a:xfrm>
          <a:prstGeom prst="straightConnector1">
            <a:avLst/>
          </a:prstGeom>
          <a:ln w="15875">
            <a:solidFill>
              <a:srgbClr val="FF0000"/>
            </a:solidFill>
            <a:prstDash val="dash"/>
            <a:tailEnd type="triangle"/>
          </a:ln>
        </p:spPr>
        <p:style>
          <a:lnRef idx="1">
            <a:schemeClr val="accent1"/>
          </a:lnRef>
          <a:fillRef idx="0">
            <a:schemeClr val="accent1"/>
          </a:fillRef>
          <a:effectRef idx="0">
            <a:schemeClr val="accent1"/>
          </a:effectRef>
          <a:fontRef idx="minor">
            <a:schemeClr val="tx1"/>
          </a:fontRef>
        </p:style>
      </p:cxnSp>
      <p:cxnSp>
        <p:nvCxnSpPr>
          <p:cNvPr id="16" name="Conector recto de flecha 15">
            <a:extLst>
              <a:ext uri="{FF2B5EF4-FFF2-40B4-BE49-F238E27FC236}">
                <a16:creationId xmlns:a16="http://schemas.microsoft.com/office/drawing/2014/main" id="{C9F68A14-A159-C4EF-D4C5-DEACA115105C}"/>
              </a:ext>
            </a:extLst>
          </p:cNvPr>
          <p:cNvCxnSpPr>
            <a:cxnSpLocks/>
          </p:cNvCxnSpPr>
          <p:nvPr/>
        </p:nvCxnSpPr>
        <p:spPr>
          <a:xfrm>
            <a:off x="10698997" y="3600773"/>
            <a:ext cx="0" cy="1369017"/>
          </a:xfrm>
          <a:prstGeom prst="straightConnector1">
            <a:avLst/>
          </a:prstGeom>
          <a:ln w="15875">
            <a:solidFill>
              <a:srgbClr val="FF0000"/>
            </a:solidFill>
            <a:prstDash val="dash"/>
            <a:tailEnd type="triangle"/>
          </a:ln>
        </p:spPr>
        <p:style>
          <a:lnRef idx="1">
            <a:schemeClr val="accent1"/>
          </a:lnRef>
          <a:fillRef idx="0">
            <a:schemeClr val="accent1"/>
          </a:fillRef>
          <a:effectRef idx="0">
            <a:schemeClr val="accent1"/>
          </a:effectRef>
          <a:fontRef idx="minor">
            <a:schemeClr val="tx1"/>
          </a:fontRef>
        </p:style>
      </p:cxnSp>
      <p:cxnSp>
        <p:nvCxnSpPr>
          <p:cNvPr id="20" name="Conector recto de flecha 19">
            <a:extLst>
              <a:ext uri="{FF2B5EF4-FFF2-40B4-BE49-F238E27FC236}">
                <a16:creationId xmlns:a16="http://schemas.microsoft.com/office/drawing/2014/main" id="{56D9811F-7412-1E1F-94DC-9DE2466BB8CF}"/>
              </a:ext>
            </a:extLst>
          </p:cNvPr>
          <p:cNvCxnSpPr>
            <a:cxnSpLocks/>
          </p:cNvCxnSpPr>
          <p:nvPr/>
        </p:nvCxnSpPr>
        <p:spPr>
          <a:xfrm>
            <a:off x="11008963" y="3600773"/>
            <a:ext cx="0" cy="2133600"/>
          </a:xfrm>
          <a:prstGeom prst="straightConnector1">
            <a:avLst/>
          </a:prstGeom>
          <a:ln w="15875">
            <a:solidFill>
              <a:srgbClr val="FF0000"/>
            </a:solidFill>
            <a:prstDash val="dash"/>
            <a:tailEnd type="triangle"/>
          </a:ln>
        </p:spPr>
        <p:style>
          <a:lnRef idx="1">
            <a:schemeClr val="accent1"/>
          </a:lnRef>
          <a:fillRef idx="0">
            <a:schemeClr val="accent1"/>
          </a:fillRef>
          <a:effectRef idx="0">
            <a:schemeClr val="accent1"/>
          </a:effectRef>
          <a:fontRef idx="minor">
            <a:schemeClr val="tx1"/>
          </a:fontRef>
        </p:style>
      </p:cxnSp>
      <p:cxnSp>
        <p:nvCxnSpPr>
          <p:cNvPr id="24" name="Conector recto de flecha 23">
            <a:extLst>
              <a:ext uri="{FF2B5EF4-FFF2-40B4-BE49-F238E27FC236}">
                <a16:creationId xmlns:a16="http://schemas.microsoft.com/office/drawing/2014/main" id="{03F4AC63-A4ED-B701-D942-5274B9D07925}"/>
              </a:ext>
            </a:extLst>
          </p:cNvPr>
          <p:cNvCxnSpPr>
            <a:cxnSpLocks/>
          </p:cNvCxnSpPr>
          <p:nvPr/>
        </p:nvCxnSpPr>
        <p:spPr>
          <a:xfrm flipH="1">
            <a:off x="11255189" y="3600773"/>
            <a:ext cx="15499" cy="1864963"/>
          </a:xfrm>
          <a:prstGeom prst="straightConnector1">
            <a:avLst/>
          </a:prstGeom>
          <a:ln w="15875">
            <a:solidFill>
              <a:srgbClr val="FF0000"/>
            </a:solidFill>
            <a:prstDash val="dash"/>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294314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2">
                                            <p:txEl>
                                              <p:pRg st="2" end="2"/>
                                            </p:txEl>
                                          </p:spTgt>
                                        </p:tgtEl>
                                        <p:attrNameLst>
                                          <p:attrName>style.visibility</p:attrName>
                                        </p:attrNameLst>
                                      </p:cBhvr>
                                      <p:to>
                                        <p:strVal val="visible"/>
                                      </p:to>
                                    </p:set>
                                    <p:animEffect transition="in" filter="fade">
                                      <p:cBhvr>
                                        <p:cTn id="7" dur="500"/>
                                        <p:tgtEl>
                                          <p:spTgt spid="12">
                                            <p:txEl>
                                              <p:pRg st="2" end="2"/>
                                            </p:txEl>
                                          </p:spTgt>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ipe(down)">
                                      <p:cBhvr>
                                        <p:cTn id="11" dur="500"/>
                                        <p:tgtEl>
                                          <p:spTgt spid="4"/>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nodeType="clickEffect">
                                  <p:stCondLst>
                                    <p:cond delay="0"/>
                                  </p:stCondLst>
                                  <p:childTnLst>
                                    <p:set>
                                      <p:cBhvr>
                                        <p:cTn id="15" dur="1" fill="hold">
                                          <p:stCondLst>
                                            <p:cond delay="0"/>
                                          </p:stCondLst>
                                        </p:cTn>
                                        <p:tgtEl>
                                          <p:spTgt spid="12">
                                            <p:txEl>
                                              <p:pRg st="3" end="3"/>
                                            </p:txEl>
                                          </p:spTgt>
                                        </p:tgtEl>
                                        <p:attrNameLst>
                                          <p:attrName>style.visibility</p:attrName>
                                        </p:attrNameLst>
                                      </p:cBhvr>
                                      <p:to>
                                        <p:strVal val="visible"/>
                                      </p:to>
                                    </p:set>
                                    <p:animEffect transition="in" filter="fade">
                                      <p:cBhvr>
                                        <p:cTn id="16" dur="500"/>
                                        <p:tgtEl>
                                          <p:spTgt spid="12">
                                            <p:txEl>
                                              <p:pRg st="3" end="3"/>
                                            </p:txEl>
                                          </p:spTgt>
                                        </p:tgtEl>
                                      </p:cBhvr>
                                    </p:animEffect>
                                  </p:childTnLst>
                                </p:cTn>
                              </p:par>
                            </p:childTnLst>
                          </p:cTn>
                        </p:par>
                        <p:par>
                          <p:cTn id="17" fill="hold">
                            <p:stCondLst>
                              <p:cond delay="500"/>
                            </p:stCondLst>
                            <p:childTnLst>
                              <p:par>
                                <p:cTn id="18" presetID="17" presetClass="entr" presetSubtype="10" fill="hold" nodeType="afterEffect">
                                  <p:stCondLst>
                                    <p:cond delay="0"/>
                                  </p:stCondLst>
                                  <p:childTnLst>
                                    <p:set>
                                      <p:cBhvr>
                                        <p:cTn id="19" dur="1" fill="hold">
                                          <p:stCondLst>
                                            <p:cond delay="0"/>
                                          </p:stCondLst>
                                        </p:cTn>
                                        <p:tgtEl>
                                          <p:spTgt spid="14"/>
                                        </p:tgtEl>
                                        <p:attrNameLst>
                                          <p:attrName>style.visibility</p:attrName>
                                        </p:attrNameLst>
                                      </p:cBhvr>
                                      <p:to>
                                        <p:strVal val="visible"/>
                                      </p:to>
                                    </p:set>
                                    <p:anim calcmode="lin" valueType="num">
                                      <p:cBhvr>
                                        <p:cTn id="20" dur="500" fill="hold"/>
                                        <p:tgtEl>
                                          <p:spTgt spid="14"/>
                                        </p:tgtEl>
                                        <p:attrNameLst>
                                          <p:attrName>ppt_w</p:attrName>
                                        </p:attrNameLst>
                                      </p:cBhvr>
                                      <p:tavLst>
                                        <p:tav tm="0">
                                          <p:val>
                                            <p:fltVal val="0"/>
                                          </p:val>
                                        </p:tav>
                                        <p:tav tm="100000">
                                          <p:val>
                                            <p:strVal val="#ppt_w"/>
                                          </p:val>
                                        </p:tav>
                                      </p:tavLst>
                                    </p:anim>
                                    <p:anim calcmode="lin" valueType="num">
                                      <p:cBhvr>
                                        <p:cTn id="21" dur="5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12">
                                            <p:txEl>
                                              <p:pRg st="4" end="4"/>
                                            </p:txEl>
                                          </p:spTgt>
                                        </p:tgtEl>
                                        <p:attrNameLst>
                                          <p:attrName>style.visibility</p:attrName>
                                        </p:attrNameLst>
                                      </p:cBhvr>
                                      <p:to>
                                        <p:strVal val="visible"/>
                                      </p:to>
                                    </p:set>
                                    <p:animEffect transition="in" filter="fade">
                                      <p:cBhvr>
                                        <p:cTn id="26" dur="500"/>
                                        <p:tgtEl>
                                          <p:spTgt spid="12">
                                            <p:txEl>
                                              <p:pRg st="4" end="4"/>
                                            </p:txEl>
                                          </p:spTgt>
                                        </p:tgtEl>
                                      </p:cBhvr>
                                    </p:animEffect>
                                  </p:childTnLst>
                                </p:cTn>
                              </p:par>
                            </p:childTnLst>
                          </p:cTn>
                        </p:par>
                        <p:par>
                          <p:cTn id="27" fill="hold">
                            <p:stCondLst>
                              <p:cond delay="500"/>
                            </p:stCondLst>
                            <p:childTnLst>
                              <p:par>
                                <p:cTn id="28" presetID="17" presetClass="entr" presetSubtype="10" fill="hold" nodeType="after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p:cTn id="30" dur="500" fill="hold"/>
                                        <p:tgtEl>
                                          <p:spTgt spid="11"/>
                                        </p:tgtEl>
                                        <p:attrNameLst>
                                          <p:attrName>ppt_w</p:attrName>
                                        </p:attrNameLst>
                                      </p:cBhvr>
                                      <p:tavLst>
                                        <p:tav tm="0">
                                          <p:val>
                                            <p:fltVal val="0"/>
                                          </p:val>
                                        </p:tav>
                                        <p:tav tm="100000">
                                          <p:val>
                                            <p:strVal val="#ppt_w"/>
                                          </p:val>
                                        </p:tav>
                                      </p:tavLst>
                                    </p:anim>
                                    <p:anim calcmode="lin" valueType="num">
                                      <p:cBhvr>
                                        <p:cTn id="31" dur="500" fill="hold"/>
                                        <p:tgtEl>
                                          <p:spTgt spid="11"/>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nodeType="clickEffect">
                                  <p:stCondLst>
                                    <p:cond delay="0"/>
                                  </p:stCondLst>
                                  <p:childTnLst>
                                    <p:set>
                                      <p:cBhvr>
                                        <p:cTn id="35" dur="1" fill="hold">
                                          <p:stCondLst>
                                            <p:cond delay="0"/>
                                          </p:stCondLst>
                                        </p:cTn>
                                        <p:tgtEl>
                                          <p:spTgt spid="12">
                                            <p:txEl>
                                              <p:pRg st="5" end="5"/>
                                            </p:txEl>
                                          </p:spTgt>
                                        </p:tgtEl>
                                        <p:attrNameLst>
                                          <p:attrName>style.visibility</p:attrName>
                                        </p:attrNameLst>
                                      </p:cBhvr>
                                      <p:to>
                                        <p:strVal val="visible"/>
                                      </p:to>
                                    </p:set>
                                    <p:animEffect transition="in" filter="fade">
                                      <p:cBhvr>
                                        <p:cTn id="36" dur="500"/>
                                        <p:tgtEl>
                                          <p:spTgt spid="12">
                                            <p:txEl>
                                              <p:pRg st="5" end="5"/>
                                            </p:txEl>
                                          </p:spTgt>
                                        </p:tgtEl>
                                      </p:cBhvr>
                                    </p:animEffect>
                                  </p:childTnLst>
                                </p:cTn>
                              </p:par>
                            </p:childTnLst>
                          </p:cTn>
                        </p:par>
                        <p:par>
                          <p:cTn id="37" fill="hold">
                            <p:stCondLst>
                              <p:cond delay="500"/>
                            </p:stCondLst>
                            <p:childTnLst>
                              <p:par>
                                <p:cTn id="38" presetID="17" presetClass="entr" presetSubtype="10" fill="hold" nodeType="afterEffect">
                                  <p:stCondLst>
                                    <p:cond delay="0"/>
                                  </p:stCondLst>
                                  <p:childTnLst>
                                    <p:set>
                                      <p:cBhvr>
                                        <p:cTn id="39" dur="1" fill="hold">
                                          <p:stCondLst>
                                            <p:cond delay="0"/>
                                          </p:stCondLst>
                                        </p:cTn>
                                        <p:tgtEl>
                                          <p:spTgt spid="16"/>
                                        </p:tgtEl>
                                        <p:attrNameLst>
                                          <p:attrName>style.visibility</p:attrName>
                                        </p:attrNameLst>
                                      </p:cBhvr>
                                      <p:to>
                                        <p:strVal val="visible"/>
                                      </p:to>
                                    </p:set>
                                    <p:anim calcmode="lin" valueType="num">
                                      <p:cBhvr>
                                        <p:cTn id="40" dur="500" fill="hold"/>
                                        <p:tgtEl>
                                          <p:spTgt spid="16"/>
                                        </p:tgtEl>
                                        <p:attrNameLst>
                                          <p:attrName>ppt_w</p:attrName>
                                        </p:attrNameLst>
                                      </p:cBhvr>
                                      <p:tavLst>
                                        <p:tav tm="0">
                                          <p:val>
                                            <p:fltVal val="0"/>
                                          </p:val>
                                        </p:tav>
                                        <p:tav tm="100000">
                                          <p:val>
                                            <p:strVal val="#ppt_w"/>
                                          </p:val>
                                        </p:tav>
                                      </p:tavLst>
                                    </p:anim>
                                    <p:anim calcmode="lin" valueType="num">
                                      <p:cBhvr>
                                        <p:cTn id="41" dur="500" fill="hold"/>
                                        <p:tgtEl>
                                          <p:spTgt spid="16"/>
                                        </p:tgtEl>
                                        <p:attrNameLst>
                                          <p:attrName>ppt_h</p:attrName>
                                        </p:attrNameLst>
                                      </p:cBhvr>
                                      <p:tavLst>
                                        <p:tav tm="0">
                                          <p:val>
                                            <p:strVal val="#ppt_h"/>
                                          </p:val>
                                        </p:tav>
                                        <p:tav tm="100000">
                                          <p:val>
                                            <p:strVal val="#ppt_h"/>
                                          </p:val>
                                        </p:tav>
                                      </p:tavLst>
                                    </p:anim>
                                  </p:childTnLst>
                                </p:cTn>
                              </p:par>
                            </p:childTnLst>
                          </p:cTn>
                        </p:par>
                      </p:childTnLst>
                    </p:cTn>
                  </p:par>
                  <p:par>
                    <p:cTn id="42" fill="hold">
                      <p:stCondLst>
                        <p:cond delay="indefinite"/>
                      </p:stCondLst>
                      <p:childTnLst>
                        <p:par>
                          <p:cTn id="43" fill="hold">
                            <p:stCondLst>
                              <p:cond delay="0"/>
                            </p:stCondLst>
                            <p:childTnLst>
                              <p:par>
                                <p:cTn id="44" presetID="10" presetClass="entr" presetSubtype="0" fill="hold" nodeType="clickEffect">
                                  <p:stCondLst>
                                    <p:cond delay="0"/>
                                  </p:stCondLst>
                                  <p:childTnLst>
                                    <p:set>
                                      <p:cBhvr>
                                        <p:cTn id="45" dur="1" fill="hold">
                                          <p:stCondLst>
                                            <p:cond delay="0"/>
                                          </p:stCondLst>
                                        </p:cTn>
                                        <p:tgtEl>
                                          <p:spTgt spid="12">
                                            <p:txEl>
                                              <p:pRg st="6" end="6"/>
                                            </p:txEl>
                                          </p:spTgt>
                                        </p:tgtEl>
                                        <p:attrNameLst>
                                          <p:attrName>style.visibility</p:attrName>
                                        </p:attrNameLst>
                                      </p:cBhvr>
                                      <p:to>
                                        <p:strVal val="visible"/>
                                      </p:to>
                                    </p:set>
                                    <p:animEffect transition="in" filter="fade">
                                      <p:cBhvr>
                                        <p:cTn id="46" dur="500"/>
                                        <p:tgtEl>
                                          <p:spTgt spid="12">
                                            <p:txEl>
                                              <p:pRg st="6" end="6"/>
                                            </p:txEl>
                                          </p:spTgt>
                                        </p:tgtEl>
                                      </p:cBhvr>
                                    </p:animEffect>
                                  </p:childTnLst>
                                </p:cTn>
                              </p:par>
                            </p:childTnLst>
                          </p:cTn>
                        </p:par>
                        <p:par>
                          <p:cTn id="47" fill="hold">
                            <p:stCondLst>
                              <p:cond delay="500"/>
                            </p:stCondLst>
                            <p:childTnLst>
                              <p:par>
                                <p:cTn id="48" presetID="17" presetClass="entr" presetSubtype="10" fill="hold" nodeType="afterEffect">
                                  <p:stCondLst>
                                    <p:cond delay="0"/>
                                  </p:stCondLst>
                                  <p:childTnLst>
                                    <p:set>
                                      <p:cBhvr>
                                        <p:cTn id="49" dur="1" fill="hold">
                                          <p:stCondLst>
                                            <p:cond delay="0"/>
                                          </p:stCondLst>
                                        </p:cTn>
                                        <p:tgtEl>
                                          <p:spTgt spid="20"/>
                                        </p:tgtEl>
                                        <p:attrNameLst>
                                          <p:attrName>style.visibility</p:attrName>
                                        </p:attrNameLst>
                                      </p:cBhvr>
                                      <p:to>
                                        <p:strVal val="visible"/>
                                      </p:to>
                                    </p:set>
                                    <p:anim calcmode="lin" valueType="num">
                                      <p:cBhvr>
                                        <p:cTn id="50" dur="500" fill="hold"/>
                                        <p:tgtEl>
                                          <p:spTgt spid="20"/>
                                        </p:tgtEl>
                                        <p:attrNameLst>
                                          <p:attrName>ppt_w</p:attrName>
                                        </p:attrNameLst>
                                      </p:cBhvr>
                                      <p:tavLst>
                                        <p:tav tm="0">
                                          <p:val>
                                            <p:fltVal val="0"/>
                                          </p:val>
                                        </p:tav>
                                        <p:tav tm="100000">
                                          <p:val>
                                            <p:strVal val="#ppt_w"/>
                                          </p:val>
                                        </p:tav>
                                      </p:tavLst>
                                    </p:anim>
                                    <p:anim calcmode="lin" valueType="num">
                                      <p:cBhvr>
                                        <p:cTn id="51" dur="500" fill="hold"/>
                                        <p:tgtEl>
                                          <p:spTgt spid="20"/>
                                        </p:tgtEl>
                                        <p:attrNameLst>
                                          <p:attrName>ppt_h</p:attrName>
                                        </p:attrNameLst>
                                      </p:cBhvr>
                                      <p:tavLst>
                                        <p:tav tm="0">
                                          <p:val>
                                            <p:strVal val="#ppt_h"/>
                                          </p:val>
                                        </p:tav>
                                        <p:tav tm="100000">
                                          <p:val>
                                            <p:strVal val="#ppt_h"/>
                                          </p:val>
                                        </p:tav>
                                      </p:tavLst>
                                    </p:anim>
                                  </p:childTnLst>
                                </p:cTn>
                              </p:par>
                            </p:childTnLst>
                          </p:cTn>
                        </p:par>
                      </p:childTnLst>
                    </p:cTn>
                  </p:par>
                  <p:par>
                    <p:cTn id="52" fill="hold">
                      <p:stCondLst>
                        <p:cond delay="indefinite"/>
                      </p:stCondLst>
                      <p:childTnLst>
                        <p:par>
                          <p:cTn id="53" fill="hold">
                            <p:stCondLst>
                              <p:cond delay="0"/>
                            </p:stCondLst>
                            <p:childTnLst>
                              <p:par>
                                <p:cTn id="54" presetID="10" presetClass="entr" presetSubtype="0" fill="hold" nodeType="clickEffect">
                                  <p:stCondLst>
                                    <p:cond delay="0"/>
                                  </p:stCondLst>
                                  <p:childTnLst>
                                    <p:set>
                                      <p:cBhvr>
                                        <p:cTn id="55" dur="1" fill="hold">
                                          <p:stCondLst>
                                            <p:cond delay="0"/>
                                          </p:stCondLst>
                                        </p:cTn>
                                        <p:tgtEl>
                                          <p:spTgt spid="12">
                                            <p:txEl>
                                              <p:pRg st="7" end="7"/>
                                            </p:txEl>
                                          </p:spTgt>
                                        </p:tgtEl>
                                        <p:attrNameLst>
                                          <p:attrName>style.visibility</p:attrName>
                                        </p:attrNameLst>
                                      </p:cBhvr>
                                      <p:to>
                                        <p:strVal val="visible"/>
                                      </p:to>
                                    </p:set>
                                    <p:animEffect transition="in" filter="fade">
                                      <p:cBhvr>
                                        <p:cTn id="56" dur="500"/>
                                        <p:tgtEl>
                                          <p:spTgt spid="12">
                                            <p:txEl>
                                              <p:pRg st="7" end="7"/>
                                            </p:txEl>
                                          </p:spTgt>
                                        </p:tgtEl>
                                      </p:cBhvr>
                                    </p:animEffect>
                                  </p:childTnLst>
                                </p:cTn>
                              </p:par>
                            </p:childTnLst>
                          </p:cTn>
                        </p:par>
                        <p:par>
                          <p:cTn id="57" fill="hold">
                            <p:stCondLst>
                              <p:cond delay="500"/>
                            </p:stCondLst>
                            <p:childTnLst>
                              <p:par>
                                <p:cTn id="58" presetID="17" presetClass="entr" presetSubtype="10" fill="hold" nodeType="afterEffect">
                                  <p:stCondLst>
                                    <p:cond delay="0"/>
                                  </p:stCondLst>
                                  <p:childTnLst>
                                    <p:set>
                                      <p:cBhvr>
                                        <p:cTn id="59" dur="1" fill="hold">
                                          <p:stCondLst>
                                            <p:cond delay="0"/>
                                          </p:stCondLst>
                                        </p:cTn>
                                        <p:tgtEl>
                                          <p:spTgt spid="24"/>
                                        </p:tgtEl>
                                        <p:attrNameLst>
                                          <p:attrName>style.visibility</p:attrName>
                                        </p:attrNameLst>
                                      </p:cBhvr>
                                      <p:to>
                                        <p:strVal val="visible"/>
                                      </p:to>
                                    </p:set>
                                    <p:anim calcmode="lin" valueType="num">
                                      <p:cBhvr>
                                        <p:cTn id="60" dur="500" fill="hold"/>
                                        <p:tgtEl>
                                          <p:spTgt spid="24"/>
                                        </p:tgtEl>
                                        <p:attrNameLst>
                                          <p:attrName>ppt_w</p:attrName>
                                        </p:attrNameLst>
                                      </p:cBhvr>
                                      <p:tavLst>
                                        <p:tav tm="0">
                                          <p:val>
                                            <p:fltVal val="0"/>
                                          </p:val>
                                        </p:tav>
                                        <p:tav tm="100000">
                                          <p:val>
                                            <p:strVal val="#ppt_w"/>
                                          </p:val>
                                        </p:tav>
                                      </p:tavLst>
                                    </p:anim>
                                    <p:anim calcmode="lin" valueType="num">
                                      <p:cBhvr>
                                        <p:cTn id="61" dur="500" fill="hold"/>
                                        <p:tgtEl>
                                          <p:spTgt spid="24"/>
                                        </p:tgtEl>
                                        <p:attrNameLst>
                                          <p:attrName>ppt_h</p:attrName>
                                        </p:attrNameLst>
                                      </p:cBhvr>
                                      <p:tavLst>
                                        <p:tav tm="0">
                                          <p:val>
                                            <p:strVal val="#ppt_h"/>
                                          </p:val>
                                        </p:tav>
                                        <p:tav tm="100000">
                                          <p:val>
                                            <p:strVal val="#ppt_h"/>
                                          </p:val>
                                        </p:tav>
                                      </p:tavLst>
                                    </p:anim>
                                  </p:childTnLst>
                                </p:cTn>
                              </p:par>
                            </p:childTnLst>
                          </p:cTn>
                        </p:par>
                      </p:childTnLst>
                    </p:cTn>
                  </p:par>
                  <p:par>
                    <p:cTn id="62" fill="hold">
                      <p:stCondLst>
                        <p:cond delay="indefinite"/>
                      </p:stCondLst>
                      <p:childTnLst>
                        <p:par>
                          <p:cTn id="63" fill="hold">
                            <p:stCondLst>
                              <p:cond delay="0"/>
                            </p:stCondLst>
                            <p:childTnLst>
                              <p:par>
                                <p:cTn id="64" presetID="10" presetClass="entr" presetSubtype="0" fill="hold" nodeType="clickEffect">
                                  <p:stCondLst>
                                    <p:cond delay="0"/>
                                  </p:stCondLst>
                                  <p:childTnLst>
                                    <p:set>
                                      <p:cBhvr>
                                        <p:cTn id="65" dur="1" fill="hold">
                                          <p:stCondLst>
                                            <p:cond delay="0"/>
                                          </p:stCondLst>
                                        </p:cTn>
                                        <p:tgtEl>
                                          <p:spTgt spid="12">
                                            <p:txEl>
                                              <p:pRg st="8" end="8"/>
                                            </p:txEl>
                                          </p:spTgt>
                                        </p:tgtEl>
                                        <p:attrNameLst>
                                          <p:attrName>style.visibility</p:attrName>
                                        </p:attrNameLst>
                                      </p:cBhvr>
                                      <p:to>
                                        <p:strVal val="visible"/>
                                      </p:to>
                                    </p:set>
                                    <p:animEffect transition="in" filter="fade">
                                      <p:cBhvr>
                                        <p:cTn id="66" dur="500"/>
                                        <p:tgtEl>
                                          <p:spTgt spid="12">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90DB53C-A68C-7D51-3862-D942F7A47BB0}"/>
              </a:ext>
            </a:extLst>
          </p:cNvPr>
          <p:cNvSpPr>
            <a:spLocks noGrp="1"/>
          </p:cNvSpPr>
          <p:nvPr>
            <p:ph type="title"/>
          </p:nvPr>
        </p:nvSpPr>
        <p:spPr/>
        <p:txBody>
          <a:bodyPr>
            <a:normAutofit/>
          </a:bodyPr>
          <a:lstStyle/>
          <a:p>
            <a:r>
              <a:rPr lang="es-ES" dirty="0"/>
              <a:t>Uso de curvas cruzadas</a:t>
            </a:r>
            <a:br>
              <a:rPr lang="es-ES" dirty="0"/>
            </a:br>
            <a:r>
              <a:rPr lang="es-ES" sz="4000" dirty="0"/>
              <a:t>Desplazamiento</a:t>
            </a:r>
            <a:endParaRPr lang="es-CL" dirty="0"/>
          </a:p>
        </p:txBody>
      </p:sp>
      <p:sp>
        <p:nvSpPr>
          <p:cNvPr id="3" name="Marcador de contenido 2">
            <a:extLst>
              <a:ext uri="{FF2B5EF4-FFF2-40B4-BE49-F238E27FC236}">
                <a16:creationId xmlns:a16="http://schemas.microsoft.com/office/drawing/2014/main" id="{BDB93AC9-6951-10BE-EA4A-C32ED49389D3}"/>
              </a:ext>
            </a:extLst>
          </p:cNvPr>
          <p:cNvSpPr>
            <a:spLocks noGrp="1"/>
          </p:cNvSpPr>
          <p:nvPr>
            <p:ph idx="1"/>
          </p:nvPr>
        </p:nvSpPr>
        <p:spPr/>
        <p:txBody>
          <a:bodyPr/>
          <a:lstStyle/>
          <a:p>
            <a:endParaRPr lang="es-CL" dirty="0"/>
          </a:p>
        </p:txBody>
      </p:sp>
      <p:sp>
        <p:nvSpPr>
          <p:cNvPr id="4" name="Marcador de fecha 3">
            <a:extLst>
              <a:ext uri="{FF2B5EF4-FFF2-40B4-BE49-F238E27FC236}">
                <a16:creationId xmlns:a16="http://schemas.microsoft.com/office/drawing/2014/main" id="{01427EE2-E652-A1CB-66CA-1FA16FD70B00}"/>
              </a:ext>
            </a:extLst>
          </p:cNvPr>
          <p:cNvSpPr>
            <a:spLocks noGrp="1"/>
          </p:cNvSpPr>
          <p:nvPr>
            <p:ph type="dt" sz="half" idx="10"/>
          </p:nvPr>
        </p:nvSpPr>
        <p:spPr/>
        <p:txBody>
          <a:bodyPr/>
          <a:lstStyle/>
          <a:p>
            <a:fld id="{2EEBA433-B0FC-4449-B922-8D526B0D74C0}" type="datetime1">
              <a:rPr lang="es-CL" smtClean="0"/>
              <a:t>08-02-2026</a:t>
            </a:fld>
            <a:endParaRPr lang="en-US"/>
          </a:p>
        </p:txBody>
      </p:sp>
      <p:sp>
        <p:nvSpPr>
          <p:cNvPr id="5" name="Marcador de pie de página 4">
            <a:extLst>
              <a:ext uri="{FF2B5EF4-FFF2-40B4-BE49-F238E27FC236}">
                <a16:creationId xmlns:a16="http://schemas.microsoft.com/office/drawing/2014/main" id="{8432B88F-4F6E-1743-D138-45A750D06CA7}"/>
              </a:ext>
            </a:extLst>
          </p:cNvPr>
          <p:cNvSpPr>
            <a:spLocks noGrp="1"/>
          </p:cNvSpPr>
          <p:nvPr>
            <p:ph type="ftr" sz="quarter" idx="11"/>
          </p:nvPr>
        </p:nvSpPr>
        <p:spPr/>
        <p:txBody>
          <a:bodyPr/>
          <a:lstStyle/>
          <a:p>
            <a:r>
              <a:rPr lang="en-US"/>
              <a:t>Fundamentos de Estabildad UT 1</a:t>
            </a:r>
          </a:p>
        </p:txBody>
      </p:sp>
      <p:sp>
        <p:nvSpPr>
          <p:cNvPr id="6" name="Marcador de número de diapositiva 5">
            <a:extLst>
              <a:ext uri="{FF2B5EF4-FFF2-40B4-BE49-F238E27FC236}">
                <a16:creationId xmlns:a16="http://schemas.microsoft.com/office/drawing/2014/main" id="{93893646-B1B5-DAEF-4108-9A5F18A521E0}"/>
              </a:ext>
            </a:extLst>
          </p:cNvPr>
          <p:cNvSpPr>
            <a:spLocks noGrp="1"/>
          </p:cNvSpPr>
          <p:nvPr>
            <p:ph type="sldNum" sz="quarter" idx="12"/>
          </p:nvPr>
        </p:nvSpPr>
        <p:spPr/>
        <p:txBody>
          <a:bodyPr/>
          <a:lstStyle/>
          <a:p>
            <a:fld id="{87E7843D-FF13-4365-9478-9625B70A2705}" type="slidenum">
              <a:rPr lang="en-US" smtClean="0"/>
              <a:t>65</a:t>
            </a:fld>
            <a:endParaRPr lang="en-US"/>
          </a:p>
        </p:txBody>
      </p:sp>
      <p:pic>
        <p:nvPicPr>
          <p:cNvPr id="8" name="6 Marcador de contenido" descr="CurvasCarenaDerecha.png">
            <a:extLst>
              <a:ext uri="{FF2B5EF4-FFF2-40B4-BE49-F238E27FC236}">
                <a16:creationId xmlns:a16="http://schemas.microsoft.com/office/drawing/2014/main" id="{4EE5B4ED-BEDB-D696-D6E3-2A6D1E848364}"/>
              </a:ext>
            </a:extLst>
          </p:cNvPr>
          <p:cNvPicPr>
            <a:picLocks noChangeAspect="1"/>
          </p:cNvPicPr>
          <p:nvPr/>
        </p:nvPicPr>
        <p:blipFill>
          <a:blip r:embed="rId2"/>
          <a:stretch>
            <a:fillRect/>
          </a:stretch>
        </p:blipFill>
        <p:spPr>
          <a:xfrm>
            <a:off x="1981200" y="2187417"/>
            <a:ext cx="8229600" cy="4401879"/>
          </a:xfrm>
          <a:prstGeom prst="rect">
            <a:avLst/>
          </a:prstGeom>
        </p:spPr>
      </p:pic>
      <p:sp>
        <p:nvSpPr>
          <p:cNvPr id="9" name="7 CuadroTexto">
            <a:extLst>
              <a:ext uri="{FF2B5EF4-FFF2-40B4-BE49-F238E27FC236}">
                <a16:creationId xmlns:a16="http://schemas.microsoft.com/office/drawing/2014/main" id="{CBA036AD-C0C5-CE50-E929-6102675E1662}"/>
              </a:ext>
            </a:extLst>
          </p:cNvPr>
          <p:cNvSpPr txBox="1"/>
          <p:nvPr/>
        </p:nvSpPr>
        <p:spPr>
          <a:xfrm>
            <a:off x="3024166" y="2078845"/>
            <a:ext cx="3571900" cy="307777"/>
          </a:xfrm>
          <a:prstGeom prst="rect">
            <a:avLst/>
          </a:prstGeom>
          <a:solidFill>
            <a:schemeClr val="bg1"/>
          </a:solidFill>
        </p:spPr>
        <p:txBody>
          <a:bodyPr wrap="square" rtlCol="0">
            <a:spAutoFit/>
          </a:bodyPr>
          <a:lstStyle/>
          <a:p>
            <a:r>
              <a:rPr lang="es-CL" sz="1400" dirty="0"/>
              <a:t>Curvas de carena adrizada</a:t>
            </a:r>
          </a:p>
        </p:txBody>
      </p:sp>
      <p:cxnSp>
        <p:nvCxnSpPr>
          <p:cNvPr id="10" name="12 Conector recto de flecha">
            <a:extLst>
              <a:ext uri="{FF2B5EF4-FFF2-40B4-BE49-F238E27FC236}">
                <a16:creationId xmlns:a16="http://schemas.microsoft.com/office/drawing/2014/main" id="{D3D9FCE4-E382-A9C4-6ACC-406DEE73E078}"/>
              </a:ext>
            </a:extLst>
          </p:cNvPr>
          <p:cNvCxnSpPr/>
          <p:nvPr/>
        </p:nvCxnSpPr>
        <p:spPr>
          <a:xfrm>
            <a:off x="2333602" y="4287551"/>
            <a:ext cx="3262333" cy="1588"/>
          </a:xfrm>
          <a:prstGeom prst="straightConnector1">
            <a:avLst/>
          </a:prstGeom>
          <a:ln w="31750">
            <a:solidFill>
              <a:schemeClr val="accent1"/>
            </a:solidFill>
            <a:tailEnd type="arrow"/>
          </a:ln>
        </p:spPr>
        <p:style>
          <a:lnRef idx="1">
            <a:schemeClr val="accent1"/>
          </a:lnRef>
          <a:fillRef idx="0">
            <a:schemeClr val="accent1"/>
          </a:fillRef>
          <a:effectRef idx="0">
            <a:schemeClr val="accent1"/>
          </a:effectRef>
          <a:fontRef idx="minor">
            <a:schemeClr val="tx1"/>
          </a:fontRef>
        </p:style>
      </p:cxnSp>
      <p:sp>
        <p:nvSpPr>
          <p:cNvPr id="11" name="18 CuadroTexto">
            <a:extLst>
              <a:ext uri="{FF2B5EF4-FFF2-40B4-BE49-F238E27FC236}">
                <a16:creationId xmlns:a16="http://schemas.microsoft.com/office/drawing/2014/main" id="{8F24869E-340C-C735-6EE2-B6E2FC6C6D46}"/>
              </a:ext>
            </a:extLst>
          </p:cNvPr>
          <p:cNvSpPr txBox="1"/>
          <p:nvPr/>
        </p:nvSpPr>
        <p:spPr>
          <a:xfrm>
            <a:off x="1828766" y="4201824"/>
            <a:ext cx="481021" cy="184666"/>
          </a:xfrm>
          <a:prstGeom prst="rect">
            <a:avLst/>
          </a:prstGeom>
          <a:solidFill>
            <a:schemeClr val="accent1"/>
          </a:solidFill>
        </p:spPr>
        <p:txBody>
          <a:bodyPr wrap="square" rtlCol="0">
            <a:spAutoFit/>
          </a:bodyPr>
          <a:lstStyle/>
          <a:p>
            <a:r>
              <a:rPr lang="es-CL" sz="600" dirty="0">
                <a:solidFill>
                  <a:schemeClr val="bg1"/>
                </a:solidFill>
              </a:rPr>
              <a:t>3,4 </a:t>
            </a:r>
            <a:r>
              <a:rPr lang="es-CL" sz="600" dirty="0" err="1">
                <a:solidFill>
                  <a:schemeClr val="bg1"/>
                </a:solidFill>
              </a:rPr>
              <a:t>mt</a:t>
            </a:r>
            <a:endParaRPr lang="es-CL" sz="600" dirty="0">
              <a:solidFill>
                <a:schemeClr val="bg1"/>
              </a:solidFill>
            </a:endParaRPr>
          </a:p>
        </p:txBody>
      </p:sp>
      <p:cxnSp>
        <p:nvCxnSpPr>
          <p:cNvPr id="12" name="20 Conector recto de flecha">
            <a:extLst>
              <a:ext uri="{FF2B5EF4-FFF2-40B4-BE49-F238E27FC236}">
                <a16:creationId xmlns:a16="http://schemas.microsoft.com/office/drawing/2014/main" id="{52955614-E189-33F0-C82A-44F33E81E7B4}"/>
              </a:ext>
            </a:extLst>
          </p:cNvPr>
          <p:cNvCxnSpPr/>
          <p:nvPr/>
        </p:nvCxnSpPr>
        <p:spPr>
          <a:xfrm rot="5400000" flipH="1" flipV="1">
            <a:off x="4731537" y="3394581"/>
            <a:ext cx="1790710" cy="4752"/>
          </a:xfrm>
          <a:prstGeom prst="straightConnector1">
            <a:avLst/>
          </a:prstGeom>
          <a:ln w="31750">
            <a:tailEnd type="arrow"/>
          </a:ln>
        </p:spPr>
        <p:style>
          <a:lnRef idx="1">
            <a:schemeClr val="accent1"/>
          </a:lnRef>
          <a:fillRef idx="0">
            <a:schemeClr val="accent1"/>
          </a:fillRef>
          <a:effectRef idx="0">
            <a:schemeClr val="accent1"/>
          </a:effectRef>
          <a:fontRef idx="minor">
            <a:schemeClr val="tx1"/>
          </a:fontRef>
        </p:style>
      </p:cxnSp>
      <p:sp>
        <p:nvSpPr>
          <p:cNvPr id="13" name="22 CuadroTexto">
            <a:extLst>
              <a:ext uri="{FF2B5EF4-FFF2-40B4-BE49-F238E27FC236}">
                <a16:creationId xmlns:a16="http://schemas.microsoft.com/office/drawing/2014/main" id="{786C4609-1495-76D3-D04B-DEC8B7707E1C}"/>
              </a:ext>
            </a:extLst>
          </p:cNvPr>
          <p:cNvSpPr txBox="1"/>
          <p:nvPr/>
        </p:nvSpPr>
        <p:spPr>
          <a:xfrm>
            <a:off x="5238744" y="2287287"/>
            <a:ext cx="500066" cy="184666"/>
          </a:xfrm>
          <a:prstGeom prst="rect">
            <a:avLst/>
          </a:prstGeom>
          <a:solidFill>
            <a:schemeClr val="accent1"/>
          </a:solidFill>
        </p:spPr>
        <p:txBody>
          <a:bodyPr wrap="square" rtlCol="0">
            <a:spAutoFit/>
          </a:bodyPr>
          <a:lstStyle/>
          <a:p>
            <a:r>
              <a:rPr lang="es-CL" sz="600" dirty="0">
                <a:solidFill>
                  <a:schemeClr val="bg1"/>
                </a:solidFill>
              </a:rPr>
              <a:t>24 cm</a:t>
            </a:r>
          </a:p>
        </p:txBody>
      </p:sp>
      <p:sp>
        <p:nvSpPr>
          <p:cNvPr id="14" name="23 CuadroTexto">
            <a:extLst>
              <a:ext uri="{FF2B5EF4-FFF2-40B4-BE49-F238E27FC236}">
                <a16:creationId xmlns:a16="http://schemas.microsoft.com/office/drawing/2014/main" id="{748A683E-1804-C23D-5A82-7DC9A57DD593}"/>
              </a:ext>
            </a:extLst>
          </p:cNvPr>
          <p:cNvSpPr txBox="1"/>
          <p:nvPr/>
        </p:nvSpPr>
        <p:spPr>
          <a:xfrm>
            <a:off x="3167042" y="3644610"/>
            <a:ext cx="2143140" cy="246221"/>
          </a:xfrm>
          <a:prstGeom prst="rect">
            <a:avLst/>
          </a:prstGeom>
          <a:solidFill>
            <a:schemeClr val="accent1"/>
          </a:solidFill>
        </p:spPr>
        <p:txBody>
          <a:bodyPr wrap="square" rtlCol="0">
            <a:spAutoFit/>
          </a:bodyPr>
          <a:lstStyle/>
          <a:p>
            <a:r>
              <a:rPr lang="es-CL" sz="1000" dirty="0">
                <a:solidFill>
                  <a:schemeClr val="bg1"/>
                </a:solidFill>
              </a:rPr>
              <a:t>24 cm x 200 t = 4.800 </a:t>
            </a:r>
            <a:r>
              <a:rPr lang="es-CL" sz="1000" dirty="0" err="1">
                <a:solidFill>
                  <a:schemeClr val="bg1"/>
                </a:solidFill>
              </a:rPr>
              <a:t>Tons</a:t>
            </a:r>
            <a:r>
              <a:rPr lang="es-CL" sz="1000" dirty="0">
                <a:solidFill>
                  <a:schemeClr val="bg1"/>
                </a:solidFill>
              </a:rPr>
              <a:t> </a:t>
            </a:r>
          </a:p>
        </p:txBody>
      </p:sp>
      <p:sp>
        <p:nvSpPr>
          <p:cNvPr id="15" name="26 Elipse">
            <a:extLst>
              <a:ext uri="{FF2B5EF4-FFF2-40B4-BE49-F238E27FC236}">
                <a16:creationId xmlns:a16="http://schemas.microsoft.com/office/drawing/2014/main" id="{F3EB4005-4E6B-885C-BE7E-5C6B0E46FADB}"/>
              </a:ext>
            </a:extLst>
          </p:cNvPr>
          <p:cNvSpPr/>
          <p:nvPr/>
        </p:nvSpPr>
        <p:spPr>
          <a:xfrm>
            <a:off x="2238348" y="6287815"/>
            <a:ext cx="3857652" cy="35719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6" name="8 Elipse">
            <a:extLst>
              <a:ext uri="{FF2B5EF4-FFF2-40B4-BE49-F238E27FC236}">
                <a16:creationId xmlns:a16="http://schemas.microsoft.com/office/drawing/2014/main" id="{FD5112D5-1135-E1EE-36AA-CFD287C4B966}"/>
              </a:ext>
            </a:extLst>
          </p:cNvPr>
          <p:cNvSpPr/>
          <p:nvPr/>
        </p:nvSpPr>
        <p:spPr>
          <a:xfrm rot="20076089">
            <a:off x="3558728" y="3016530"/>
            <a:ext cx="6357982" cy="1271891"/>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Tree>
    <p:extLst>
      <p:ext uri="{BB962C8B-B14F-4D97-AF65-F5344CB8AC3E}">
        <p14:creationId xmlns:p14="http://schemas.microsoft.com/office/powerpoint/2010/main" val="16120987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p:cTn id="7" dur="1000" fill="hold"/>
                                        <p:tgtEl>
                                          <p:spTgt spid="16"/>
                                        </p:tgtEl>
                                        <p:attrNameLst>
                                          <p:attrName>ppt_w</p:attrName>
                                        </p:attrNameLst>
                                      </p:cBhvr>
                                      <p:tavLst>
                                        <p:tav tm="0">
                                          <p:val>
                                            <p:strVal val="#ppt_w*0.70"/>
                                          </p:val>
                                        </p:tav>
                                        <p:tav tm="100000">
                                          <p:val>
                                            <p:strVal val="#ppt_w"/>
                                          </p:val>
                                        </p:tav>
                                      </p:tavLst>
                                    </p:anim>
                                    <p:anim calcmode="lin" valueType="num">
                                      <p:cBhvr>
                                        <p:cTn id="8" dur="1000" fill="hold"/>
                                        <p:tgtEl>
                                          <p:spTgt spid="16"/>
                                        </p:tgtEl>
                                        <p:attrNameLst>
                                          <p:attrName>ppt_h</p:attrName>
                                        </p:attrNameLst>
                                      </p:cBhvr>
                                      <p:tavLst>
                                        <p:tav tm="0">
                                          <p:val>
                                            <p:strVal val="#ppt_h"/>
                                          </p:val>
                                        </p:tav>
                                        <p:tav tm="100000">
                                          <p:val>
                                            <p:strVal val="#ppt_h"/>
                                          </p:val>
                                        </p:tav>
                                      </p:tavLst>
                                    </p:anim>
                                    <p:animEffect transition="in" filter="fade">
                                      <p:cBhvr>
                                        <p:cTn id="9" dur="1000"/>
                                        <p:tgtEl>
                                          <p:spTgt spid="16"/>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 calcmode="lin" valueType="num">
                                      <p:cBhvr>
                                        <p:cTn id="14" dur="1000" fill="hold"/>
                                        <p:tgtEl>
                                          <p:spTgt spid="11"/>
                                        </p:tgtEl>
                                        <p:attrNameLst>
                                          <p:attrName>ppt_w</p:attrName>
                                        </p:attrNameLst>
                                      </p:cBhvr>
                                      <p:tavLst>
                                        <p:tav tm="0">
                                          <p:val>
                                            <p:strVal val="#ppt_w*0.70"/>
                                          </p:val>
                                        </p:tav>
                                        <p:tav tm="100000">
                                          <p:val>
                                            <p:strVal val="#ppt_w"/>
                                          </p:val>
                                        </p:tav>
                                      </p:tavLst>
                                    </p:anim>
                                    <p:anim calcmode="lin" valueType="num">
                                      <p:cBhvr>
                                        <p:cTn id="15" dur="1000" fill="hold"/>
                                        <p:tgtEl>
                                          <p:spTgt spid="11"/>
                                        </p:tgtEl>
                                        <p:attrNameLst>
                                          <p:attrName>ppt_h</p:attrName>
                                        </p:attrNameLst>
                                      </p:cBhvr>
                                      <p:tavLst>
                                        <p:tav tm="0">
                                          <p:val>
                                            <p:strVal val="#ppt_h"/>
                                          </p:val>
                                        </p:tav>
                                        <p:tav tm="100000">
                                          <p:val>
                                            <p:strVal val="#ppt_h"/>
                                          </p:val>
                                        </p:tav>
                                      </p:tavLst>
                                    </p:anim>
                                    <p:animEffect transition="in" filter="fade">
                                      <p:cBhvr>
                                        <p:cTn id="16" dur="1000"/>
                                        <p:tgtEl>
                                          <p:spTgt spid="11"/>
                                        </p:tgtEl>
                                      </p:cBhvr>
                                    </p:animEffect>
                                  </p:childTnLst>
                                </p:cTn>
                              </p:par>
                            </p:childTnLst>
                          </p:cTn>
                        </p:par>
                        <p:par>
                          <p:cTn id="17" fill="hold">
                            <p:stCondLst>
                              <p:cond delay="1000"/>
                            </p:stCondLst>
                            <p:childTnLst>
                              <p:par>
                                <p:cTn id="18" presetID="55" presetClass="entr" presetSubtype="0" fill="hold" nodeType="afterEffect">
                                  <p:stCondLst>
                                    <p:cond delay="2000"/>
                                  </p:stCondLst>
                                  <p:childTnLst>
                                    <p:set>
                                      <p:cBhvr>
                                        <p:cTn id="19" dur="1" fill="hold">
                                          <p:stCondLst>
                                            <p:cond delay="0"/>
                                          </p:stCondLst>
                                        </p:cTn>
                                        <p:tgtEl>
                                          <p:spTgt spid="10"/>
                                        </p:tgtEl>
                                        <p:attrNameLst>
                                          <p:attrName>style.visibility</p:attrName>
                                        </p:attrNameLst>
                                      </p:cBhvr>
                                      <p:to>
                                        <p:strVal val="visible"/>
                                      </p:to>
                                    </p:set>
                                    <p:anim calcmode="lin" valueType="num">
                                      <p:cBhvr>
                                        <p:cTn id="20" dur="1000" fill="hold"/>
                                        <p:tgtEl>
                                          <p:spTgt spid="10"/>
                                        </p:tgtEl>
                                        <p:attrNameLst>
                                          <p:attrName>ppt_w</p:attrName>
                                        </p:attrNameLst>
                                      </p:cBhvr>
                                      <p:tavLst>
                                        <p:tav tm="0">
                                          <p:val>
                                            <p:strVal val="#ppt_w*0.70"/>
                                          </p:val>
                                        </p:tav>
                                        <p:tav tm="100000">
                                          <p:val>
                                            <p:strVal val="#ppt_w"/>
                                          </p:val>
                                        </p:tav>
                                      </p:tavLst>
                                    </p:anim>
                                    <p:anim calcmode="lin" valueType="num">
                                      <p:cBhvr>
                                        <p:cTn id="21" dur="1000" fill="hold"/>
                                        <p:tgtEl>
                                          <p:spTgt spid="10"/>
                                        </p:tgtEl>
                                        <p:attrNameLst>
                                          <p:attrName>ppt_h</p:attrName>
                                        </p:attrNameLst>
                                      </p:cBhvr>
                                      <p:tavLst>
                                        <p:tav tm="0">
                                          <p:val>
                                            <p:strVal val="#ppt_h"/>
                                          </p:val>
                                        </p:tav>
                                        <p:tav tm="100000">
                                          <p:val>
                                            <p:strVal val="#ppt_h"/>
                                          </p:val>
                                        </p:tav>
                                      </p:tavLst>
                                    </p:anim>
                                    <p:animEffect transition="in" filter="fade">
                                      <p:cBhvr>
                                        <p:cTn id="22" dur="1000"/>
                                        <p:tgtEl>
                                          <p:spTgt spid="10"/>
                                        </p:tgtEl>
                                      </p:cBhvr>
                                    </p:animEffect>
                                  </p:childTnLst>
                                </p:cTn>
                              </p:par>
                            </p:childTnLst>
                          </p:cTn>
                        </p:par>
                        <p:par>
                          <p:cTn id="23" fill="hold">
                            <p:stCondLst>
                              <p:cond delay="4000"/>
                            </p:stCondLst>
                            <p:childTnLst>
                              <p:par>
                                <p:cTn id="24" presetID="55" presetClass="entr" presetSubtype="0" fill="hold" nodeType="afterEffect">
                                  <p:stCondLst>
                                    <p:cond delay="2000"/>
                                  </p:stCondLst>
                                  <p:childTnLst>
                                    <p:set>
                                      <p:cBhvr>
                                        <p:cTn id="25" dur="1" fill="hold">
                                          <p:stCondLst>
                                            <p:cond delay="0"/>
                                          </p:stCondLst>
                                        </p:cTn>
                                        <p:tgtEl>
                                          <p:spTgt spid="12"/>
                                        </p:tgtEl>
                                        <p:attrNameLst>
                                          <p:attrName>style.visibility</p:attrName>
                                        </p:attrNameLst>
                                      </p:cBhvr>
                                      <p:to>
                                        <p:strVal val="visible"/>
                                      </p:to>
                                    </p:set>
                                    <p:anim calcmode="lin" valueType="num">
                                      <p:cBhvr>
                                        <p:cTn id="26" dur="1000" fill="hold"/>
                                        <p:tgtEl>
                                          <p:spTgt spid="12"/>
                                        </p:tgtEl>
                                        <p:attrNameLst>
                                          <p:attrName>ppt_w</p:attrName>
                                        </p:attrNameLst>
                                      </p:cBhvr>
                                      <p:tavLst>
                                        <p:tav tm="0">
                                          <p:val>
                                            <p:strVal val="#ppt_w*0.70"/>
                                          </p:val>
                                        </p:tav>
                                        <p:tav tm="100000">
                                          <p:val>
                                            <p:strVal val="#ppt_w"/>
                                          </p:val>
                                        </p:tav>
                                      </p:tavLst>
                                    </p:anim>
                                    <p:anim calcmode="lin" valueType="num">
                                      <p:cBhvr>
                                        <p:cTn id="27" dur="1000" fill="hold"/>
                                        <p:tgtEl>
                                          <p:spTgt spid="12"/>
                                        </p:tgtEl>
                                        <p:attrNameLst>
                                          <p:attrName>ppt_h</p:attrName>
                                        </p:attrNameLst>
                                      </p:cBhvr>
                                      <p:tavLst>
                                        <p:tav tm="0">
                                          <p:val>
                                            <p:strVal val="#ppt_h"/>
                                          </p:val>
                                        </p:tav>
                                        <p:tav tm="100000">
                                          <p:val>
                                            <p:strVal val="#ppt_h"/>
                                          </p:val>
                                        </p:tav>
                                      </p:tavLst>
                                    </p:anim>
                                    <p:animEffect transition="in" filter="fade">
                                      <p:cBhvr>
                                        <p:cTn id="28" dur="1000"/>
                                        <p:tgtEl>
                                          <p:spTgt spid="12"/>
                                        </p:tgtEl>
                                      </p:cBhvr>
                                    </p:animEffect>
                                  </p:childTnLst>
                                </p:cTn>
                              </p:par>
                            </p:childTnLst>
                          </p:cTn>
                        </p:par>
                        <p:par>
                          <p:cTn id="29" fill="hold">
                            <p:stCondLst>
                              <p:cond delay="7000"/>
                            </p:stCondLst>
                            <p:childTnLst>
                              <p:par>
                                <p:cTn id="30" presetID="55" presetClass="entr" presetSubtype="0" fill="hold" grpId="0" nodeType="afterEffect">
                                  <p:stCondLst>
                                    <p:cond delay="2000"/>
                                  </p:stCondLst>
                                  <p:childTnLst>
                                    <p:set>
                                      <p:cBhvr>
                                        <p:cTn id="31" dur="1" fill="hold">
                                          <p:stCondLst>
                                            <p:cond delay="0"/>
                                          </p:stCondLst>
                                        </p:cTn>
                                        <p:tgtEl>
                                          <p:spTgt spid="13"/>
                                        </p:tgtEl>
                                        <p:attrNameLst>
                                          <p:attrName>style.visibility</p:attrName>
                                        </p:attrNameLst>
                                      </p:cBhvr>
                                      <p:to>
                                        <p:strVal val="visible"/>
                                      </p:to>
                                    </p:set>
                                    <p:anim calcmode="lin" valueType="num">
                                      <p:cBhvr>
                                        <p:cTn id="32" dur="1000" fill="hold"/>
                                        <p:tgtEl>
                                          <p:spTgt spid="13"/>
                                        </p:tgtEl>
                                        <p:attrNameLst>
                                          <p:attrName>ppt_w</p:attrName>
                                        </p:attrNameLst>
                                      </p:cBhvr>
                                      <p:tavLst>
                                        <p:tav tm="0">
                                          <p:val>
                                            <p:strVal val="#ppt_w*0.70"/>
                                          </p:val>
                                        </p:tav>
                                        <p:tav tm="100000">
                                          <p:val>
                                            <p:strVal val="#ppt_w"/>
                                          </p:val>
                                        </p:tav>
                                      </p:tavLst>
                                    </p:anim>
                                    <p:anim calcmode="lin" valueType="num">
                                      <p:cBhvr>
                                        <p:cTn id="33" dur="1000" fill="hold"/>
                                        <p:tgtEl>
                                          <p:spTgt spid="13"/>
                                        </p:tgtEl>
                                        <p:attrNameLst>
                                          <p:attrName>ppt_h</p:attrName>
                                        </p:attrNameLst>
                                      </p:cBhvr>
                                      <p:tavLst>
                                        <p:tav tm="0">
                                          <p:val>
                                            <p:strVal val="#ppt_h"/>
                                          </p:val>
                                        </p:tav>
                                        <p:tav tm="100000">
                                          <p:val>
                                            <p:strVal val="#ppt_h"/>
                                          </p:val>
                                        </p:tav>
                                      </p:tavLst>
                                    </p:anim>
                                    <p:animEffect transition="in" filter="fade">
                                      <p:cBhvr>
                                        <p:cTn id="34" dur="1000"/>
                                        <p:tgtEl>
                                          <p:spTgt spid="13"/>
                                        </p:tgtEl>
                                      </p:cBhvr>
                                    </p:animEffect>
                                  </p:childTnLst>
                                </p:cTn>
                              </p:par>
                            </p:childTnLst>
                          </p:cTn>
                        </p:par>
                        <p:par>
                          <p:cTn id="35" fill="hold">
                            <p:stCondLst>
                              <p:cond delay="10000"/>
                            </p:stCondLst>
                            <p:childTnLst>
                              <p:par>
                                <p:cTn id="36" presetID="55" presetClass="entr" presetSubtype="0" fill="hold" grpId="0" nodeType="afterEffect">
                                  <p:stCondLst>
                                    <p:cond delay="2000"/>
                                  </p:stCondLst>
                                  <p:childTnLst>
                                    <p:set>
                                      <p:cBhvr>
                                        <p:cTn id="37" dur="1" fill="hold">
                                          <p:stCondLst>
                                            <p:cond delay="0"/>
                                          </p:stCondLst>
                                        </p:cTn>
                                        <p:tgtEl>
                                          <p:spTgt spid="15"/>
                                        </p:tgtEl>
                                        <p:attrNameLst>
                                          <p:attrName>style.visibility</p:attrName>
                                        </p:attrNameLst>
                                      </p:cBhvr>
                                      <p:to>
                                        <p:strVal val="visible"/>
                                      </p:to>
                                    </p:set>
                                    <p:anim calcmode="lin" valueType="num">
                                      <p:cBhvr>
                                        <p:cTn id="38" dur="1000" fill="hold"/>
                                        <p:tgtEl>
                                          <p:spTgt spid="15"/>
                                        </p:tgtEl>
                                        <p:attrNameLst>
                                          <p:attrName>ppt_w</p:attrName>
                                        </p:attrNameLst>
                                      </p:cBhvr>
                                      <p:tavLst>
                                        <p:tav tm="0">
                                          <p:val>
                                            <p:strVal val="#ppt_w*0.70"/>
                                          </p:val>
                                        </p:tav>
                                        <p:tav tm="100000">
                                          <p:val>
                                            <p:strVal val="#ppt_w"/>
                                          </p:val>
                                        </p:tav>
                                      </p:tavLst>
                                    </p:anim>
                                    <p:anim calcmode="lin" valueType="num">
                                      <p:cBhvr>
                                        <p:cTn id="39" dur="1000" fill="hold"/>
                                        <p:tgtEl>
                                          <p:spTgt spid="15"/>
                                        </p:tgtEl>
                                        <p:attrNameLst>
                                          <p:attrName>ppt_h</p:attrName>
                                        </p:attrNameLst>
                                      </p:cBhvr>
                                      <p:tavLst>
                                        <p:tav tm="0">
                                          <p:val>
                                            <p:strVal val="#ppt_h"/>
                                          </p:val>
                                        </p:tav>
                                        <p:tav tm="100000">
                                          <p:val>
                                            <p:strVal val="#ppt_h"/>
                                          </p:val>
                                        </p:tav>
                                      </p:tavLst>
                                    </p:anim>
                                    <p:animEffect transition="in" filter="fade">
                                      <p:cBhvr>
                                        <p:cTn id="40" dur="1000"/>
                                        <p:tgtEl>
                                          <p:spTgt spid="15"/>
                                        </p:tgtEl>
                                      </p:cBhvr>
                                    </p:animEffect>
                                  </p:childTnLst>
                                </p:cTn>
                              </p:par>
                            </p:childTnLst>
                          </p:cTn>
                        </p:par>
                        <p:par>
                          <p:cTn id="41" fill="hold">
                            <p:stCondLst>
                              <p:cond delay="13000"/>
                            </p:stCondLst>
                            <p:childTnLst>
                              <p:par>
                                <p:cTn id="42" presetID="55" presetClass="entr" presetSubtype="0" fill="hold" grpId="0" nodeType="afterEffect">
                                  <p:stCondLst>
                                    <p:cond delay="2000"/>
                                  </p:stCondLst>
                                  <p:childTnLst>
                                    <p:set>
                                      <p:cBhvr>
                                        <p:cTn id="43" dur="1" fill="hold">
                                          <p:stCondLst>
                                            <p:cond delay="0"/>
                                          </p:stCondLst>
                                        </p:cTn>
                                        <p:tgtEl>
                                          <p:spTgt spid="14"/>
                                        </p:tgtEl>
                                        <p:attrNameLst>
                                          <p:attrName>style.visibility</p:attrName>
                                        </p:attrNameLst>
                                      </p:cBhvr>
                                      <p:to>
                                        <p:strVal val="visible"/>
                                      </p:to>
                                    </p:set>
                                    <p:anim calcmode="lin" valueType="num">
                                      <p:cBhvr>
                                        <p:cTn id="44" dur="1000" fill="hold"/>
                                        <p:tgtEl>
                                          <p:spTgt spid="14"/>
                                        </p:tgtEl>
                                        <p:attrNameLst>
                                          <p:attrName>ppt_w</p:attrName>
                                        </p:attrNameLst>
                                      </p:cBhvr>
                                      <p:tavLst>
                                        <p:tav tm="0">
                                          <p:val>
                                            <p:strVal val="#ppt_w*0.70"/>
                                          </p:val>
                                        </p:tav>
                                        <p:tav tm="100000">
                                          <p:val>
                                            <p:strVal val="#ppt_w"/>
                                          </p:val>
                                        </p:tav>
                                      </p:tavLst>
                                    </p:anim>
                                    <p:anim calcmode="lin" valueType="num">
                                      <p:cBhvr>
                                        <p:cTn id="45" dur="1000" fill="hold"/>
                                        <p:tgtEl>
                                          <p:spTgt spid="14"/>
                                        </p:tgtEl>
                                        <p:attrNameLst>
                                          <p:attrName>ppt_h</p:attrName>
                                        </p:attrNameLst>
                                      </p:cBhvr>
                                      <p:tavLst>
                                        <p:tav tm="0">
                                          <p:val>
                                            <p:strVal val="#ppt_h"/>
                                          </p:val>
                                        </p:tav>
                                        <p:tav tm="100000">
                                          <p:val>
                                            <p:strVal val="#ppt_h"/>
                                          </p:val>
                                        </p:tav>
                                      </p:tavLst>
                                    </p:anim>
                                    <p:animEffect transition="in" filter="fade">
                                      <p:cBhvr>
                                        <p:cTn id="46" dur="1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3" grpId="0" animBg="1"/>
      <p:bldP spid="14" grpId="0" animBg="1"/>
      <p:bldP spid="15" grpId="0" animBg="1"/>
      <p:bldP spid="16" grpId="0" animBg="1"/>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Marcador de número de diapositiva"/>
          <p:cNvSpPr>
            <a:spLocks noGrp="1"/>
          </p:cNvSpPr>
          <p:nvPr>
            <p:ph type="sldNum" sz="quarter" idx="12"/>
          </p:nvPr>
        </p:nvSpPr>
        <p:spPr/>
        <p:txBody>
          <a:bodyPr/>
          <a:lstStyle/>
          <a:p>
            <a:fld id="{8BE64125-419B-4208-AEA5-3A6CC986F841}" type="slidenum">
              <a:rPr lang="es-ES"/>
              <a:pPr/>
              <a:t>66</a:t>
            </a:fld>
            <a:endParaRPr lang="es-ES"/>
          </a:p>
        </p:txBody>
      </p:sp>
      <p:sp>
        <p:nvSpPr>
          <p:cNvPr id="52226" name="Rectangle 2"/>
          <p:cNvSpPr>
            <a:spLocks noGrp="1" noChangeArrowheads="1"/>
          </p:cNvSpPr>
          <p:nvPr>
            <p:ph type="title"/>
          </p:nvPr>
        </p:nvSpPr>
        <p:spPr/>
        <p:txBody>
          <a:bodyPr>
            <a:normAutofit/>
          </a:bodyPr>
          <a:lstStyle/>
          <a:p>
            <a:r>
              <a:rPr lang="es-ES" dirty="0"/>
              <a:t>Flotación </a:t>
            </a:r>
            <a:br>
              <a:rPr lang="es-ES" dirty="0"/>
            </a:br>
            <a:r>
              <a:rPr lang="es-ES" sz="3100" dirty="0"/>
              <a:t>Ejercicios de estudio</a:t>
            </a:r>
            <a:endParaRPr lang="es-ES" dirty="0"/>
          </a:p>
        </p:txBody>
      </p:sp>
      <p:sp>
        <p:nvSpPr>
          <p:cNvPr id="52227" name="Rectangle 3"/>
          <p:cNvSpPr>
            <a:spLocks noGrp="1" noChangeArrowheads="1"/>
          </p:cNvSpPr>
          <p:nvPr>
            <p:ph type="body" idx="1"/>
          </p:nvPr>
        </p:nvSpPr>
        <p:spPr/>
        <p:txBody>
          <a:bodyPr/>
          <a:lstStyle/>
          <a:p>
            <a:pPr marL="609600" indent="-609600">
              <a:lnSpc>
                <a:spcPct val="90000"/>
              </a:lnSpc>
              <a:buFontTx/>
              <a:buAutoNum type="arabicPeriod"/>
            </a:pPr>
            <a:r>
              <a:rPr lang="es-ES" sz="1900"/>
              <a:t>Un tambor cilíndrico de masa 14 kg cuando está vacío, tiene un largo de 75 cm, y un diámetro de 60 cm. Encontrar su calado en agua de mar, cuando ha sido llenado con 200 l de kerosén de densidad relativa 0,63. </a:t>
            </a:r>
          </a:p>
          <a:p>
            <a:pPr marL="609600" indent="-609600">
              <a:lnSpc>
                <a:spcPct val="90000"/>
              </a:lnSpc>
              <a:buFontTx/>
              <a:buAutoNum type="arabicPeriod"/>
            </a:pPr>
            <a:r>
              <a:rPr lang="es-ES" sz="1900"/>
              <a:t>Un cubo de madera de densidad relativa 0,81 tiene lados de 30 cm de largo. Si se coloca una masa de 2 kg es su parte superior, con el centro de gravedad verticalmente sobre el del cubo, encontrar su calado en agua de mar.</a:t>
            </a:r>
          </a:p>
          <a:p>
            <a:pPr marL="609600" indent="-609600">
              <a:lnSpc>
                <a:spcPct val="90000"/>
              </a:lnSpc>
              <a:buFontTx/>
              <a:buAutoNum type="arabicPeriod"/>
            </a:pPr>
            <a:r>
              <a:rPr lang="es-ES" sz="1900"/>
              <a:t>Un estanque rectangular (3 m x 1,2 m x 0,6 m) que no tiene cubierta superior (está abierto), está flotando en agua dulce con un calado de 15 cm. Calcular la mínima cantidad de agua dulce con que se puede cargar antes de que se hunda.</a:t>
            </a:r>
          </a:p>
          <a:p>
            <a:pPr marL="609600" indent="-609600">
              <a:lnSpc>
                <a:spcPct val="90000"/>
              </a:lnSpc>
              <a:buFontTx/>
              <a:buAutoNum type="arabicPeriod"/>
            </a:pPr>
            <a:r>
              <a:rPr lang="es-ES" sz="1900"/>
              <a:t>Una boya de salvataje cilíndrica de 5 m de largo, 2,4 metros de diámetro está flotando sobre su quilla con el eje longitudinal paralelo a la línea de agua. Encontrar la fuerza de levante que produce cuando se encuentra totalmente sumergida. </a:t>
            </a:r>
          </a:p>
        </p:txBody>
      </p:sp>
      <p:sp>
        <p:nvSpPr>
          <p:cNvPr id="2" name="Marcador de fecha 1">
            <a:extLst>
              <a:ext uri="{FF2B5EF4-FFF2-40B4-BE49-F238E27FC236}">
                <a16:creationId xmlns:a16="http://schemas.microsoft.com/office/drawing/2014/main" id="{93F3E064-9F2A-24C5-74C3-64C87596706B}"/>
              </a:ext>
            </a:extLst>
          </p:cNvPr>
          <p:cNvSpPr>
            <a:spLocks noGrp="1"/>
          </p:cNvSpPr>
          <p:nvPr>
            <p:ph type="dt" sz="half" idx="10"/>
          </p:nvPr>
        </p:nvSpPr>
        <p:spPr/>
        <p:txBody>
          <a:bodyPr/>
          <a:lstStyle/>
          <a:p>
            <a:fld id="{FC0CC2B1-04DB-4630-8235-1E66ACC68072}" type="datetime1">
              <a:rPr lang="es-CL" smtClean="0"/>
              <a:t>08-02-2026</a:t>
            </a:fld>
            <a:endParaRPr lang="en-US"/>
          </a:p>
        </p:txBody>
      </p:sp>
      <p:sp>
        <p:nvSpPr>
          <p:cNvPr id="3" name="Marcador de pie de página 2">
            <a:extLst>
              <a:ext uri="{FF2B5EF4-FFF2-40B4-BE49-F238E27FC236}">
                <a16:creationId xmlns:a16="http://schemas.microsoft.com/office/drawing/2014/main" id="{A7C6A803-49F2-A086-CDBE-55C49DEF8D22}"/>
              </a:ext>
            </a:extLst>
          </p:cNvPr>
          <p:cNvSpPr>
            <a:spLocks noGrp="1"/>
          </p:cNvSpPr>
          <p:nvPr>
            <p:ph type="ftr" sz="quarter" idx="11"/>
          </p:nvPr>
        </p:nvSpPr>
        <p:spPr/>
        <p:txBody>
          <a:bodyPr/>
          <a:lstStyle/>
          <a:p>
            <a:r>
              <a:rPr lang="en-US"/>
              <a:t>Fundamentos de Estabildad UT 1</a:t>
            </a:r>
          </a:p>
        </p:txBody>
      </p:sp>
    </p:spTree>
  </p:cSld>
  <p:clrMapOvr>
    <a:masterClrMapping/>
  </p:clrMapOvr>
  <p:transition/>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Marcador de número de diapositiva"/>
          <p:cNvSpPr>
            <a:spLocks noGrp="1"/>
          </p:cNvSpPr>
          <p:nvPr>
            <p:ph type="sldNum" sz="quarter" idx="12"/>
          </p:nvPr>
        </p:nvSpPr>
        <p:spPr/>
        <p:txBody>
          <a:bodyPr/>
          <a:lstStyle/>
          <a:p>
            <a:fld id="{18C054DA-A7B3-45E4-84C6-A98468553FC8}" type="slidenum">
              <a:rPr lang="es-ES"/>
              <a:pPr/>
              <a:t>67</a:t>
            </a:fld>
            <a:endParaRPr lang="es-ES"/>
          </a:p>
        </p:txBody>
      </p:sp>
      <p:sp>
        <p:nvSpPr>
          <p:cNvPr id="54274" name="Rectangle 2"/>
          <p:cNvSpPr>
            <a:spLocks noGrp="1" noChangeArrowheads="1"/>
          </p:cNvSpPr>
          <p:nvPr>
            <p:ph type="title"/>
          </p:nvPr>
        </p:nvSpPr>
        <p:spPr/>
        <p:txBody>
          <a:bodyPr>
            <a:normAutofit/>
          </a:bodyPr>
          <a:lstStyle/>
          <a:p>
            <a:r>
              <a:rPr lang="es-ES" dirty="0"/>
              <a:t>Flotación </a:t>
            </a:r>
            <a:br>
              <a:rPr lang="es-ES" dirty="0"/>
            </a:br>
            <a:r>
              <a:rPr lang="es-ES" sz="3100" dirty="0"/>
              <a:t>Ejercicios de estudio</a:t>
            </a:r>
            <a:endParaRPr lang="es-ES" dirty="0"/>
          </a:p>
        </p:txBody>
      </p:sp>
      <p:sp>
        <p:nvSpPr>
          <p:cNvPr id="54275" name="Rectangle 3"/>
          <p:cNvSpPr>
            <a:spLocks noGrp="1" noChangeArrowheads="1"/>
          </p:cNvSpPr>
          <p:nvPr>
            <p:ph type="body" idx="1"/>
          </p:nvPr>
        </p:nvSpPr>
        <p:spPr/>
        <p:txBody>
          <a:bodyPr/>
          <a:lstStyle/>
          <a:p>
            <a:pPr marL="609600" indent="-609600">
              <a:lnSpc>
                <a:spcPct val="90000"/>
              </a:lnSpc>
              <a:buFontTx/>
              <a:buAutoNum type="arabicPeriod" startAt="5"/>
            </a:pPr>
            <a:r>
              <a:rPr lang="es-ES" sz="1900" dirty="0"/>
              <a:t>Un madero homogéneo de sección rectangular tiene 30 cm de ancho y 25 de alto. Cuando se encuentra flotando tiene un calado de 17 cm. Encontrar su la Reserva de boyantéz y la distancia entre el centro de boyantéz y su centro de gravedad.</a:t>
            </a:r>
          </a:p>
          <a:p>
            <a:pPr marL="609600" indent="-609600">
              <a:lnSpc>
                <a:spcPct val="90000"/>
              </a:lnSpc>
              <a:buFontTx/>
              <a:buAutoNum type="arabicPeriod" startAt="5"/>
            </a:pPr>
            <a:r>
              <a:rPr lang="es-ES" sz="1900" dirty="0"/>
              <a:t>Un madero homogéneo de sección rectangular  de 5 m de largo, 60 cm de ancho y 40 cm de alto, flota en agua dulce con un calado de 30 cm. Encontrar la masa del madero y su densidad relativa.</a:t>
            </a:r>
          </a:p>
          <a:p>
            <a:pPr marL="609600" indent="-609600">
              <a:lnSpc>
                <a:spcPct val="90000"/>
              </a:lnSpc>
              <a:buFontTx/>
              <a:buAutoNum type="arabicPeriod" startAt="5"/>
            </a:pPr>
            <a:r>
              <a:rPr lang="es-ES" sz="1900" dirty="0"/>
              <a:t>Un madero homogéneo de 3 m de largo, 60 cm de ancho y 60 cm de alto tiene una densidad relativa de 0,9. Encontrar la distancia entre el centro de boyantéz y el de gravedad cuando se encuentra flotando en agua dulce.</a:t>
            </a:r>
          </a:p>
          <a:p>
            <a:pPr marL="609600" indent="-609600">
              <a:lnSpc>
                <a:spcPct val="90000"/>
              </a:lnSpc>
              <a:buFontTx/>
              <a:buAutoNum type="arabicPeriod" startAt="5"/>
            </a:pPr>
            <a:r>
              <a:rPr lang="es-ES" sz="1900" dirty="0"/>
              <a:t>Un madero homogéneo de sección rectangular 5 m x 1 m x 1m tiene una densidad relativa de 0,51 y flota medio sumergido en agua. Encontrar la densidad del agua.</a:t>
            </a:r>
          </a:p>
        </p:txBody>
      </p:sp>
      <p:sp>
        <p:nvSpPr>
          <p:cNvPr id="2" name="Marcador de fecha 1">
            <a:extLst>
              <a:ext uri="{FF2B5EF4-FFF2-40B4-BE49-F238E27FC236}">
                <a16:creationId xmlns:a16="http://schemas.microsoft.com/office/drawing/2014/main" id="{B12F4250-7BC8-0B1F-6A2A-A8F37DAA72B3}"/>
              </a:ext>
            </a:extLst>
          </p:cNvPr>
          <p:cNvSpPr>
            <a:spLocks noGrp="1"/>
          </p:cNvSpPr>
          <p:nvPr>
            <p:ph type="dt" sz="half" idx="10"/>
          </p:nvPr>
        </p:nvSpPr>
        <p:spPr/>
        <p:txBody>
          <a:bodyPr/>
          <a:lstStyle/>
          <a:p>
            <a:fld id="{3943D36A-F7F7-4C77-A691-A7123119812C}" type="datetime1">
              <a:rPr lang="es-CL" smtClean="0"/>
              <a:t>08-02-2026</a:t>
            </a:fld>
            <a:endParaRPr lang="en-US"/>
          </a:p>
        </p:txBody>
      </p:sp>
      <p:sp>
        <p:nvSpPr>
          <p:cNvPr id="3" name="Marcador de pie de página 2">
            <a:extLst>
              <a:ext uri="{FF2B5EF4-FFF2-40B4-BE49-F238E27FC236}">
                <a16:creationId xmlns:a16="http://schemas.microsoft.com/office/drawing/2014/main" id="{3D6CDAE4-B5F8-36C1-30EB-6B4A9019E2D1}"/>
              </a:ext>
            </a:extLst>
          </p:cNvPr>
          <p:cNvSpPr>
            <a:spLocks noGrp="1"/>
          </p:cNvSpPr>
          <p:nvPr>
            <p:ph type="ftr" sz="quarter" idx="11"/>
          </p:nvPr>
        </p:nvSpPr>
        <p:spPr/>
        <p:txBody>
          <a:bodyPr/>
          <a:lstStyle/>
          <a:p>
            <a:r>
              <a:rPr lang="en-US"/>
              <a:t>Fundamentos de Estabildad UT 1</a:t>
            </a:r>
          </a:p>
        </p:txBody>
      </p:sp>
    </p:spTree>
  </p:cSld>
  <p:clrMapOvr>
    <a:masterClrMapping/>
  </p:clrMapOvr>
  <p:transition/>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Marcador de pie de página"/>
          <p:cNvSpPr>
            <a:spLocks noGrp="1"/>
          </p:cNvSpPr>
          <p:nvPr>
            <p:ph type="ftr" sz="quarter" idx="11"/>
          </p:nvPr>
        </p:nvSpPr>
        <p:spPr/>
        <p:txBody>
          <a:bodyPr/>
          <a:lstStyle/>
          <a:p>
            <a:r>
              <a:rPr lang="es-ES"/>
              <a:t>Fundamentos de Estabildad UT 1</a:t>
            </a:r>
          </a:p>
        </p:txBody>
      </p:sp>
      <p:sp>
        <p:nvSpPr>
          <p:cNvPr id="6" name="5 Marcador de número de diapositiva"/>
          <p:cNvSpPr>
            <a:spLocks noGrp="1"/>
          </p:cNvSpPr>
          <p:nvPr>
            <p:ph type="sldNum" sz="quarter" idx="12"/>
          </p:nvPr>
        </p:nvSpPr>
        <p:spPr/>
        <p:txBody>
          <a:bodyPr/>
          <a:lstStyle/>
          <a:p>
            <a:fld id="{ABFF7908-7182-4A24-81F4-FF1693C4649C}" type="slidenum">
              <a:rPr lang="es-ES"/>
              <a:pPr/>
              <a:t>68</a:t>
            </a:fld>
            <a:endParaRPr lang="es-ES"/>
          </a:p>
        </p:txBody>
      </p:sp>
      <p:sp>
        <p:nvSpPr>
          <p:cNvPr id="1026" name="Rectangle 2"/>
          <p:cNvSpPr>
            <a:spLocks noGrp="1" noChangeArrowheads="1"/>
          </p:cNvSpPr>
          <p:nvPr>
            <p:ph type="title"/>
          </p:nvPr>
        </p:nvSpPr>
        <p:spPr/>
        <p:txBody>
          <a:bodyPr>
            <a:normAutofit/>
          </a:bodyPr>
          <a:lstStyle/>
          <a:p>
            <a:r>
              <a:rPr lang="es-ES" dirty="0"/>
              <a:t>Flotación </a:t>
            </a:r>
            <a:br>
              <a:rPr lang="es-ES" dirty="0"/>
            </a:br>
            <a:r>
              <a:rPr lang="es-ES" sz="3100" dirty="0"/>
              <a:t>Ejercicios de estudio</a:t>
            </a:r>
            <a:endParaRPr lang="es-ES" dirty="0"/>
          </a:p>
        </p:txBody>
      </p:sp>
      <p:sp>
        <p:nvSpPr>
          <p:cNvPr id="1027" name="Rectangle 3"/>
          <p:cNvSpPr>
            <a:spLocks noGrp="1" noChangeArrowheads="1"/>
          </p:cNvSpPr>
          <p:nvPr>
            <p:ph type="body" idx="1"/>
          </p:nvPr>
        </p:nvSpPr>
        <p:spPr/>
        <p:txBody>
          <a:bodyPr>
            <a:normAutofit/>
          </a:bodyPr>
          <a:lstStyle/>
          <a:p>
            <a:pPr marL="609600" indent="-609600">
              <a:lnSpc>
                <a:spcPct val="90000"/>
              </a:lnSpc>
              <a:buFontTx/>
              <a:buAutoNum type="arabicPeriod" startAt="9"/>
            </a:pPr>
            <a:r>
              <a:rPr lang="es-ES" sz="1900"/>
              <a:t>Un artefacto naval de sección con forma de caja mide 20 m x 6 m x 2,5 m y flota con un calado de 1,5 m en agua de densidad 101 kg/m3. Encontrar su desplazamiento en toneladas y la altura del centro de boyantez sobre la quilla.</a:t>
            </a:r>
          </a:p>
          <a:p>
            <a:pPr marL="609600" indent="-609600">
              <a:lnSpc>
                <a:spcPct val="90000"/>
              </a:lnSpc>
              <a:buFontTx/>
              <a:buAutoNum type="arabicPeriod" startAt="9"/>
            </a:pPr>
            <a:r>
              <a:rPr lang="es-ES" sz="1900"/>
              <a:t>Un tambor cilíndrico vacío de 1 m de largo y 0,6 m de diámetro tiene una masa de 20 kg. encontrar la masa que se e ha colocado dentro de él si es que flota a medio volumen (a) en agua de mar y (b) en agua dulce.</a:t>
            </a:r>
          </a:p>
          <a:p>
            <a:pPr marL="609600" indent="-609600">
              <a:lnSpc>
                <a:spcPct val="90000"/>
              </a:lnSpc>
              <a:buFontTx/>
              <a:buAutoNum type="arabicPeriod" startAt="9"/>
            </a:pPr>
            <a:r>
              <a:rPr lang="es-ES" sz="1900"/>
              <a:t>Un madero homogéneo de densidad relativa 0,81 se encuentra flotando en agua dulce y es de 3 m de largo y su sección transversal es cuadrada de 0,5 m. Encontrar el desplazamiento del madero y la distancia entre el centro de boyantez y de gravedad.</a:t>
            </a:r>
          </a:p>
          <a:p>
            <a:pPr marL="609600" indent="-609600">
              <a:lnSpc>
                <a:spcPct val="90000"/>
              </a:lnSpc>
              <a:buFontTx/>
              <a:buAutoNum type="arabicPeriod" startAt="9"/>
            </a:pPr>
            <a:r>
              <a:rPr lang="es-ES" sz="1900"/>
              <a:t>Una barca de sección transversal tipo caja mide 55 m x 10 m x 6 m y se encuentra flotando en agua dulce con la quilla paralela al agua y con un calado de de 1,5 m. Si se le agregan 1800 toneladas de carga, encontrar cuanto se desplazó el centro de boyantez y la distancia recorrida.</a:t>
            </a:r>
          </a:p>
        </p:txBody>
      </p:sp>
      <p:sp>
        <p:nvSpPr>
          <p:cNvPr id="2" name="Marcador de fecha 1">
            <a:extLst>
              <a:ext uri="{FF2B5EF4-FFF2-40B4-BE49-F238E27FC236}">
                <a16:creationId xmlns:a16="http://schemas.microsoft.com/office/drawing/2014/main" id="{62ECBFE7-EB78-1F0E-5036-07FCEC5A448A}"/>
              </a:ext>
            </a:extLst>
          </p:cNvPr>
          <p:cNvSpPr>
            <a:spLocks noGrp="1"/>
          </p:cNvSpPr>
          <p:nvPr>
            <p:ph type="dt" sz="half" idx="10"/>
          </p:nvPr>
        </p:nvSpPr>
        <p:spPr/>
        <p:txBody>
          <a:bodyPr/>
          <a:lstStyle/>
          <a:p>
            <a:fld id="{32CEF17E-015A-4098-AFF3-C8ACF16D1B9F}" type="datetime1">
              <a:rPr lang="es-CL" smtClean="0"/>
              <a:t>08-02-2026</a:t>
            </a:fld>
            <a:endParaRPr lang="en-US"/>
          </a:p>
        </p:txBody>
      </p:sp>
    </p:spTree>
  </p:cSld>
  <p:clrMapOvr>
    <a:masterClrMapping/>
  </p:clrMapOvr>
  <p:transition/>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Marcador de pie de página"/>
          <p:cNvSpPr>
            <a:spLocks noGrp="1"/>
          </p:cNvSpPr>
          <p:nvPr>
            <p:ph type="ftr" sz="quarter" idx="11"/>
          </p:nvPr>
        </p:nvSpPr>
        <p:spPr/>
        <p:txBody>
          <a:bodyPr/>
          <a:lstStyle/>
          <a:p>
            <a:r>
              <a:rPr lang="es-ES"/>
              <a:t>Fundamentos de Estabildad UT 1</a:t>
            </a:r>
          </a:p>
        </p:txBody>
      </p:sp>
      <p:sp>
        <p:nvSpPr>
          <p:cNvPr id="6" name="5 Marcador de número de diapositiva"/>
          <p:cNvSpPr>
            <a:spLocks noGrp="1"/>
          </p:cNvSpPr>
          <p:nvPr>
            <p:ph type="sldNum" sz="quarter" idx="12"/>
          </p:nvPr>
        </p:nvSpPr>
        <p:spPr/>
        <p:txBody>
          <a:bodyPr/>
          <a:lstStyle/>
          <a:p>
            <a:fld id="{E5F9B139-CE41-469C-B788-0589FB8C3604}" type="slidenum">
              <a:rPr lang="es-ES"/>
              <a:pPr/>
              <a:t>69</a:t>
            </a:fld>
            <a:endParaRPr lang="es-ES"/>
          </a:p>
        </p:txBody>
      </p:sp>
      <p:sp>
        <p:nvSpPr>
          <p:cNvPr id="111618" name="Rectangle 2"/>
          <p:cNvSpPr>
            <a:spLocks noGrp="1" noChangeArrowheads="1"/>
          </p:cNvSpPr>
          <p:nvPr>
            <p:ph type="title"/>
          </p:nvPr>
        </p:nvSpPr>
        <p:spPr/>
        <p:txBody>
          <a:bodyPr>
            <a:normAutofit/>
          </a:bodyPr>
          <a:lstStyle/>
          <a:p>
            <a:r>
              <a:rPr lang="es-ES" dirty="0"/>
              <a:t>Flotación </a:t>
            </a:r>
            <a:br>
              <a:rPr lang="es-ES" dirty="0"/>
            </a:br>
            <a:r>
              <a:rPr lang="es-ES" sz="3100" dirty="0"/>
              <a:t>Ejercicios de estudio</a:t>
            </a:r>
            <a:endParaRPr lang="es-ES" dirty="0"/>
          </a:p>
        </p:txBody>
      </p:sp>
      <p:sp>
        <p:nvSpPr>
          <p:cNvPr id="111619" name="Rectangle 3"/>
          <p:cNvSpPr>
            <a:spLocks noGrp="1" noChangeArrowheads="1"/>
          </p:cNvSpPr>
          <p:nvPr>
            <p:ph type="body" idx="1"/>
          </p:nvPr>
        </p:nvSpPr>
        <p:spPr/>
        <p:txBody>
          <a:bodyPr/>
          <a:lstStyle/>
          <a:p>
            <a:pPr marL="609600" indent="-609600">
              <a:buFontTx/>
              <a:buAutoNum type="arabicPeriod" startAt="13"/>
            </a:pPr>
            <a:r>
              <a:rPr lang="es-ES" sz="2100" dirty="0"/>
              <a:t>Una barca de sección transversal tipo de 75 m x 6 m x 4 m desplaza 180 toneladas cuando se encuentra liviana. Si se le cargan 360 toneladas de hierro, con la barca flotando en agua dulce, encontrar su calado final y su reserva de boyantéz (o reserva de flotabilidad)</a:t>
            </a:r>
          </a:p>
          <a:p>
            <a:pPr marL="609600" indent="-609600">
              <a:buFontTx/>
              <a:buAutoNum type="arabicPeriod" startAt="13"/>
            </a:pPr>
            <a:r>
              <a:rPr lang="es-ES" sz="2100" dirty="0"/>
              <a:t>Un tambor de 60 cm de diámetro y 1 m de largo tiene una masa de 30 kg cuando está vacío Si el tambor se llena de aceite de densidad relativa 0,8 y se encuentra flotando en agua dulce, encontrar el porcentaje de su reserva de boyantéz o flotabilidad</a:t>
            </a:r>
          </a:p>
        </p:txBody>
      </p:sp>
      <p:sp>
        <p:nvSpPr>
          <p:cNvPr id="2" name="Marcador de fecha 1">
            <a:extLst>
              <a:ext uri="{FF2B5EF4-FFF2-40B4-BE49-F238E27FC236}">
                <a16:creationId xmlns:a16="http://schemas.microsoft.com/office/drawing/2014/main" id="{8739AEDF-4D59-D4B6-70B4-9F97AC7C81E7}"/>
              </a:ext>
            </a:extLst>
          </p:cNvPr>
          <p:cNvSpPr>
            <a:spLocks noGrp="1"/>
          </p:cNvSpPr>
          <p:nvPr>
            <p:ph type="dt" sz="half" idx="10"/>
          </p:nvPr>
        </p:nvSpPr>
        <p:spPr/>
        <p:txBody>
          <a:bodyPr/>
          <a:lstStyle/>
          <a:p>
            <a:fld id="{9F15BA34-C989-4BAE-AA6D-356F20892143}" type="datetime1">
              <a:rPr lang="es-CL" smtClean="0"/>
              <a:t>08-02-2026</a:t>
            </a:fld>
            <a:endParaRPr lang="en-US"/>
          </a:p>
        </p:txBody>
      </p:sp>
    </p:spTree>
  </p:cSld>
  <p:clrMapOvr>
    <a:masterClrMapping/>
  </p:clrMapOvr>
  <p:transition/>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ítulo 6">
            <a:extLst>
              <a:ext uri="{FF2B5EF4-FFF2-40B4-BE49-F238E27FC236}">
                <a16:creationId xmlns:a16="http://schemas.microsoft.com/office/drawing/2014/main" id="{EE26ED67-5420-A59E-3D29-AF1ECC5B8ECB}"/>
              </a:ext>
            </a:extLst>
          </p:cNvPr>
          <p:cNvSpPr>
            <a:spLocks noGrp="1"/>
          </p:cNvSpPr>
          <p:nvPr>
            <p:ph type="ctrTitle"/>
          </p:nvPr>
        </p:nvSpPr>
        <p:spPr>
          <a:xfrm>
            <a:off x="715383" y="874251"/>
            <a:ext cx="9989574" cy="3598606"/>
          </a:xfrm>
        </p:spPr>
        <p:txBody>
          <a:bodyPr/>
          <a:lstStyle/>
          <a:p>
            <a:r>
              <a:rPr lang="es-CL" dirty="0"/>
              <a:t>Fin Unidad temática 1</a:t>
            </a:r>
            <a:br>
              <a:rPr lang="es-CL" dirty="0"/>
            </a:br>
            <a:r>
              <a:rPr lang="es-CL" dirty="0"/>
              <a:t>FUNDAMENTOS DE ESTABILIDAD</a:t>
            </a:r>
          </a:p>
        </p:txBody>
      </p:sp>
      <p:sp>
        <p:nvSpPr>
          <p:cNvPr id="4" name="Marcador de fecha 3">
            <a:extLst>
              <a:ext uri="{FF2B5EF4-FFF2-40B4-BE49-F238E27FC236}">
                <a16:creationId xmlns:a16="http://schemas.microsoft.com/office/drawing/2014/main" id="{EDE5DF0A-442B-49C4-0D2D-DD742E13260D}"/>
              </a:ext>
            </a:extLst>
          </p:cNvPr>
          <p:cNvSpPr>
            <a:spLocks noGrp="1"/>
          </p:cNvSpPr>
          <p:nvPr>
            <p:ph type="dt" sz="half" idx="10"/>
          </p:nvPr>
        </p:nvSpPr>
        <p:spPr/>
        <p:txBody>
          <a:bodyPr/>
          <a:lstStyle/>
          <a:p>
            <a:fld id="{2EEBA433-B0FC-4449-B922-8D526B0D74C0}" type="datetime1">
              <a:rPr lang="es-CL" smtClean="0"/>
              <a:t>08-02-2026</a:t>
            </a:fld>
            <a:endParaRPr lang="en-US"/>
          </a:p>
        </p:txBody>
      </p:sp>
      <p:sp>
        <p:nvSpPr>
          <p:cNvPr id="5" name="Marcador de pie de página 4">
            <a:extLst>
              <a:ext uri="{FF2B5EF4-FFF2-40B4-BE49-F238E27FC236}">
                <a16:creationId xmlns:a16="http://schemas.microsoft.com/office/drawing/2014/main" id="{11F7F98B-63F0-1743-7B86-12321DD01A21}"/>
              </a:ext>
            </a:extLst>
          </p:cNvPr>
          <p:cNvSpPr>
            <a:spLocks noGrp="1"/>
          </p:cNvSpPr>
          <p:nvPr>
            <p:ph type="ftr" sz="quarter" idx="11"/>
          </p:nvPr>
        </p:nvSpPr>
        <p:spPr/>
        <p:txBody>
          <a:bodyPr/>
          <a:lstStyle/>
          <a:p>
            <a:r>
              <a:rPr lang="en-US"/>
              <a:t>Fundamentos de Estabildad UT 1</a:t>
            </a:r>
          </a:p>
        </p:txBody>
      </p:sp>
      <p:sp>
        <p:nvSpPr>
          <p:cNvPr id="6" name="Marcador de número de diapositiva 5">
            <a:extLst>
              <a:ext uri="{FF2B5EF4-FFF2-40B4-BE49-F238E27FC236}">
                <a16:creationId xmlns:a16="http://schemas.microsoft.com/office/drawing/2014/main" id="{B825EC62-044F-42B0-7658-B3862F93CA90}"/>
              </a:ext>
            </a:extLst>
          </p:cNvPr>
          <p:cNvSpPr>
            <a:spLocks noGrp="1"/>
          </p:cNvSpPr>
          <p:nvPr>
            <p:ph type="sldNum" sz="quarter" idx="12"/>
          </p:nvPr>
        </p:nvSpPr>
        <p:spPr/>
        <p:txBody>
          <a:bodyPr/>
          <a:lstStyle/>
          <a:p>
            <a:fld id="{87E7843D-FF13-4365-9478-9625B70A2705}" type="slidenum">
              <a:rPr lang="en-US" smtClean="0"/>
              <a:t>70</a:t>
            </a:fld>
            <a:endParaRPr lang="en-US"/>
          </a:p>
        </p:txBody>
      </p:sp>
      <p:pic>
        <p:nvPicPr>
          <p:cNvPr id="10" name="Imagen 9" descr="Texto&#10;&#10;Descripción generada automáticamente con confianza media">
            <a:extLst>
              <a:ext uri="{FF2B5EF4-FFF2-40B4-BE49-F238E27FC236}">
                <a16:creationId xmlns:a16="http://schemas.microsoft.com/office/drawing/2014/main" id="{D2AEB9FB-C505-45A9-0279-976BA4D32A93}"/>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2600111" y="2673554"/>
            <a:ext cx="6075803" cy="3117646"/>
          </a:xfrm>
          <a:prstGeom prst="rect">
            <a:avLst/>
          </a:prstGeom>
        </p:spPr>
      </p:pic>
      <p:sp>
        <p:nvSpPr>
          <p:cNvPr id="11" name="CuadroTexto 10">
            <a:extLst>
              <a:ext uri="{FF2B5EF4-FFF2-40B4-BE49-F238E27FC236}">
                <a16:creationId xmlns:a16="http://schemas.microsoft.com/office/drawing/2014/main" id="{D953FF57-C821-823B-3E05-5E671C4D4584}"/>
              </a:ext>
            </a:extLst>
          </p:cNvPr>
          <p:cNvSpPr txBox="1"/>
          <p:nvPr/>
        </p:nvSpPr>
        <p:spPr>
          <a:xfrm>
            <a:off x="2600111" y="7148731"/>
            <a:ext cx="6075803" cy="230832"/>
          </a:xfrm>
          <a:prstGeom prst="rect">
            <a:avLst/>
          </a:prstGeom>
          <a:noFill/>
        </p:spPr>
        <p:txBody>
          <a:bodyPr wrap="square" rtlCol="0">
            <a:spAutoFit/>
          </a:bodyPr>
          <a:lstStyle/>
          <a:p>
            <a:r>
              <a:rPr lang="es-CL" sz="900">
                <a:hlinkClick r:id="rId3" tooltip="http://laenfermeraenatencionprimaria.blogspot.com/2016/11/bienvenidos-al-blog-enfermero.html"/>
              </a:rPr>
              <a:t>Esta foto</a:t>
            </a:r>
            <a:r>
              <a:rPr lang="es-CL" sz="900"/>
              <a:t> de Autor desconocido está bajo licencia </a:t>
            </a:r>
            <a:r>
              <a:rPr lang="es-CL" sz="900">
                <a:hlinkClick r:id="rId4" tooltip="https://creativecommons.org/licenses/by-nc/3.0/"/>
              </a:rPr>
              <a:t>CC BY-NC</a:t>
            </a:r>
            <a:endParaRPr lang="es-CL" sz="900"/>
          </a:p>
        </p:txBody>
      </p:sp>
    </p:spTree>
    <p:extLst>
      <p:ext uri="{BB962C8B-B14F-4D97-AF65-F5344CB8AC3E}">
        <p14:creationId xmlns:p14="http://schemas.microsoft.com/office/powerpoint/2010/main" val="1255030140"/>
      </p:ext>
    </p:extLst>
  </p:cSld>
  <p:clrMapOvr>
    <a:masterClrMapping/>
  </p:clrMapOvr>
</p:sld>
</file>

<file path=ppt/theme/theme1.xml><?xml version="1.0" encoding="utf-8"?>
<a:theme xmlns:a="http://schemas.openxmlformats.org/drawingml/2006/main" name="ChronicleVTI">
  <a:themeElements>
    <a:clrScheme name="AnalogousFromLightSeed_2SEEDS">
      <a:dk1>
        <a:srgbClr val="000000"/>
      </a:dk1>
      <a:lt1>
        <a:srgbClr val="FFFFFF"/>
      </a:lt1>
      <a:dk2>
        <a:srgbClr val="243941"/>
      </a:dk2>
      <a:lt2>
        <a:srgbClr val="E8E5E2"/>
      </a:lt2>
      <a:accent1>
        <a:srgbClr val="7F99BA"/>
      </a:accent1>
      <a:accent2>
        <a:srgbClr val="7EA9B0"/>
      </a:accent2>
      <a:accent3>
        <a:srgbClr val="9697C6"/>
      </a:accent3>
      <a:accent4>
        <a:srgbClr val="BA807F"/>
      </a:accent4>
      <a:accent5>
        <a:srgbClr val="BB9B82"/>
      </a:accent5>
      <a:accent6>
        <a:srgbClr val="ACA476"/>
      </a:accent6>
      <a:hlink>
        <a:srgbClr val="997E5D"/>
      </a:hlink>
      <a:folHlink>
        <a:srgbClr val="7F7F7F"/>
      </a:folHlink>
    </a:clrScheme>
    <a:fontScheme name="Univers Calisto">
      <a:majorFont>
        <a:latin typeface="Univers Condensed"/>
        <a:ea typeface=""/>
        <a:cs typeface=""/>
      </a:majorFont>
      <a:minorFont>
        <a:latin typeface="Calisto M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hronicleVTI" id="{508E4D90-5116-4BF0-876B-3F422DD1F65F}" vid="{AA21DC3D-92A8-43A4-8358-ED428371CD55}"/>
    </a:ext>
  </a:ext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72820</TotalTime>
  <Words>5937</Words>
  <Application>Microsoft Office PowerPoint</Application>
  <PresentationFormat>Panorámica</PresentationFormat>
  <Paragraphs>637</Paragraphs>
  <Slides>70</Slides>
  <Notes>1</Notes>
  <HiddenSlides>2</HiddenSlides>
  <MMClips>0</MMClips>
  <ScaleCrop>false</ScaleCrop>
  <HeadingPairs>
    <vt:vector size="8" baseType="variant">
      <vt:variant>
        <vt:lpstr>Fuentes usadas</vt:lpstr>
      </vt:variant>
      <vt:variant>
        <vt:i4>9</vt:i4>
      </vt:variant>
      <vt:variant>
        <vt:lpstr>Tema</vt:lpstr>
      </vt:variant>
      <vt:variant>
        <vt:i4>1</vt:i4>
      </vt:variant>
      <vt:variant>
        <vt:lpstr>Servidores OLE incrustados</vt:lpstr>
      </vt:variant>
      <vt:variant>
        <vt:i4>2</vt:i4>
      </vt:variant>
      <vt:variant>
        <vt:lpstr>Títulos de diapositiva</vt:lpstr>
      </vt:variant>
      <vt:variant>
        <vt:i4>70</vt:i4>
      </vt:variant>
    </vt:vector>
  </HeadingPairs>
  <TitlesOfParts>
    <vt:vector size="82" baseType="lpstr">
      <vt:lpstr>Arial</vt:lpstr>
      <vt:lpstr>Calibri</vt:lpstr>
      <vt:lpstr>Calisto MT</vt:lpstr>
      <vt:lpstr>Cambria Math</vt:lpstr>
      <vt:lpstr>Symbol</vt:lpstr>
      <vt:lpstr>Times New Roman</vt:lpstr>
      <vt:lpstr>Univers Condensed</vt:lpstr>
      <vt:lpstr>Verdana</vt:lpstr>
      <vt:lpstr>Wingdings</vt:lpstr>
      <vt:lpstr>ChronicleVTI</vt:lpstr>
      <vt:lpstr>Ecuación</vt:lpstr>
      <vt:lpstr>Imagen de mapa de bits</vt:lpstr>
      <vt:lpstr>UT 1 Fundamentos de Estabilidad </vt:lpstr>
      <vt:lpstr>El buque y sus dimensiones</vt:lpstr>
      <vt:lpstr>Características de un buque</vt:lpstr>
      <vt:lpstr>Aspectos únicos de los buques </vt:lpstr>
      <vt:lpstr>Presentación de PowerPoint</vt:lpstr>
      <vt:lpstr>Presentación de PowerPoint</vt:lpstr>
      <vt:lpstr>PLANO HORIZONTAL</vt:lpstr>
      <vt:lpstr>PLANO TRANSVERSAL</vt:lpstr>
      <vt:lpstr>PLANOS DE COSTADO</vt:lpstr>
      <vt:lpstr>Representación de la forma y líneas del casco</vt:lpstr>
      <vt:lpstr>Representación de la forma y líneas del casco</vt:lpstr>
      <vt:lpstr>Representación de la forma y líneas del casco</vt:lpstr>
      <vt:lpstr>TERMINOLOGÍA BÁSICA</vt:lpstr>
      <vt:lpstr>Geometría DEL CASCO </vt:lpstr>
      <vt:lpstr>Geometría del casco</vt:lpstr>
      <vt:lpstr>Geometría del casco</vt:lpstr>
      <vt:lpstr>Centros de referencia</vt:lpstr>
      <vt:lpstr>Centro DE BOYANTEZ</vt:lpstr>
      <vt:lpstr>Centro de Boyantez</vt:lpstr>
      <vt:lpstr>Centro de Boyantez</vt:lpstr>
      <vt:lpstr>Centro de boyantez</vt:lpstr>
      <vt:lpstr>Centro de gravedad de un buque</vt:lpstr>
      <vt:lpstr>Centro de gravedad</vt:lpstr>
      <vt:lpstr>Centros de referencia: </vt:lpstr>
      <vt:lpstr>Cálculo de los Centros</vt:lpstr>
      <vt:lpstr>Ejemplo: Calculo de KG</vt:lpstr>
      <vt:lpstr>Calado, Asiento y Arrastre</vt:lpstr>
      <vt:lpstr>Calado, Asiento y Arrastre</vt:lpstr>
      <vt:lpstr>Trabajo con marcas de calado</vt:lpstr>
      <vt:lpstr>Trabajo con marcas de calado</vt:lpstr>
      <vt:lpstr>Centro de flotación</vt:lpstr>
      <vt:lpstr>Flotación</vt:lpstr>
      <vt:lpstr>Presentación de PowerPoint</vt:lpstr>
      <vt:lpstr>Volumen sumergido</vt:lpstr>
      <vt:lpstr>El Buque y sus dimensiones Desplazamiento</vt:lpstr>
      <vt:lpstr>Flotabilidad de un buque</vt:lpstr>
      <vt:lpstr>Flotación Volumen sumergido – ejemplo 1</vt:lpstr>
      <vt:lpstr>Flotación  volumen sumergido- Ejemplo 2</vt:lpstr>
      <vt:lpstr>Flotación  volumen sumergido - Resolución ejemplo 2</vt:lpstr>
      <vt:lpstr>Relación de densidad v/s Calado y Desplazamiento</vt:lpstr>
      <vt:lpstr>Relación de densidad v/s Calado y Desplazamiento</vt:lpstr>
      <vt:lpstr>Ejercicio</vt:lpstr>
      <vt:lpstr>Solución</vt:lpstr>
      <vt:lpstr>Ejercicio 2</vt:lpstr>
      <vt:lpstr>Solución 2</vt:lpstr>
      <vt:lpstr>Reserva de Boyantéz</vt:lpstr>
      <vt:lpstr>Reserva de boyantez</vt:lpstr>
      <vt:lpstr>Marca de Plimsoll</vt:lpstr>
      <vt:lpstr>Marca de Pimsoll</vt:lpstr>
      <vt:lpstr>Flotación Marca de Pimsoll</vt:lpstr>
      <vt:lpstr>Flotación  Reserva de boyantéz - Ejemplo 1</vt:lpstr>
      <vt:lpstr>Flotación  Reserva de boyantéz - Resolución ejemplo 1</vt:lpstr>
      <vt:lpstr>Flotación  Reserva de boyantez - Ejemplo 2</vt:lpstr>
      <vt:lpstr>Flotación  Reserva de boyantez - Resolución ejemplo 3</vt:lpstr>
      <vt:lpstr>Flotación  Reserva de boyantez - Ejemplo 3</vt:lpstr>
      <vt:lpstr>Ejercicios de estudio</vt:lpstr>
      <vt:lpstr>Flotación Toneladas por centímetro de inmersión</vt:lpstr>
      <vt:lpstr>Ejemplo 1 TONELADAS POR CENTÍMETRO DE INMERSIÓN</vt:lpstr>
      <vt:lpstr>Flotación Toneladas por centímetro de inmersión</vt:lpstr>
      <vt:lpstr>Uso de curvas de hidrostáticas o de forma</vt:lpstr>
      <vt:lpstr>Curvas hidrostáticas de un buque</vt:lpstr>
      <vt:lpstr>Curvas hidrostáticas de un buque</vt:lpstr>
      <vt:lpstr>Uso de las Curvas hidrostáticas</vt:lpstr>
      <vt:lpstr>Uso de las Curvas hidrostáticas</vt:lpstr>
      <vt:lpstr>Uso de curvas cruzadas Desplazamiento</vt:lpstr>
      <vt:lpstr>Flotación  Ejercicios de estudio</vt:lpstr>
      <vt:lpstr>Flotación  Ejercicios de estudio</vt:lpstr>
      <vt:lpstr>Flotación  Ejercicios de estudio</vt:lpstr>
      <vt:lpstr>Flotación  Ejercicios de estudio</vt:lpstr>
      <vt:lpstr>Fin Unidad temática 1 FUNDAMENTOS DE ESTABILIDAD</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Fundamentos de Estabilidad</dc:title>
  <dc:creator>3068</dc:creator>
  <cp:lastModifiedBy>3068</cp:lastModifiedBy>
  <cp:revision>18</cp:revision>
  <dcterms:created xsi:type="dcterms:W3CDTF">2024-01-25T16:56:15Z</dcterms:created>
  <dcterms:modified xsi:type="dcterms:W3CDTF">2026-02-08T15:33:33Z</dcterms:modified>
</cp:coreProperties>
</file>