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3"/>
  </p:notesMasterIdLst>
  <p:handoutMasterIdLst>
    <p:handoutMasterId r:id="rId14"/>
  </p:handoutMasterIdLst>
  <p:sldIdLst>
    <p:sldId id="908" r:id="rId2"/>
    <p:sldId id="935" r:id="rId3"/>
    <p:sldId id="934" r:id="rId4"/>
    <p:sldId id="874" r:id="rId5"/>
    <p:sldId id="875" r:id="rId6"/>
    <p:sldId id="900" r:id="rId7"/>
    <p:sldId id="901" r:id="rId8"/>
    <p:sldId id="879" r:id="rId9"/>
    <p:sldId id="880" r:id="rId10"/>
    <p:sldId id="926" r:id="rId11"/>
    <p:sldId id="927" r:id="rId12"/>
  </p:sldIdLst>
  <p:sldSz cx="9144000" cy="5143500" type="screen16x9"/>
  <p:notesSz cx="7010400" cy="92964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00"/>
    <a:srgbClr val="33CC33"/>
    <a:srgbClr val="008000"/>
    <a:srgbClr val="669900"/>
    <a:srgbClr val="FF0000"/>
    <a:srgbClr val="66FF66"/>
    <a:srgbClr val="0000FF"/>
    <a:srgbClr val="00FF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96" autoAdjust="0"/>
    <p:restoredTop sz="88148" autoAdjust="0"/>
  </p:normalViewPr>
  <p:slideViewPr>
    <p:cSldViewPr>
      <p:cViewPr varScale="1">
        <p:scale>
          <a:sx n="171" d="100"/>
          <a:sy n="171" d="100"/>
        </p:scale>
        <p:origin x="784" y="17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928"/>
        <p:guide pos="220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5/6/25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7988" y="696913"/>
            <a:ext cx="6196012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8638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6888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CL" altLang="es-ES" dirty="0">
                <a:latin typeface="Arial" pitchFamily="34" charset="0"/>
              </a:rPr>
              <a:t>En rojo lo que es falla.</a:t>
            </a:r>
          </a:p>
          <a:p>
            <a:r>
              <a:rPr lang="es-CL" altLang="es-ES" dirty="0">
                <a:latin typeface="Arial" pitchFamily="34" charset="0"/>
              </a:rPr>
              <a:t>En verde lo que está terminado.</a:t>
            </a:r>
          </a:p>
          <a:p>
            <a:r>
              <a:rPr lang="es-CL" altLang="es-ES" dirty="0">
                <a:latin typeface="Arial" pitchFamily="34" charset="0"/>
              </a:rPr>
              <a:t>En blanco lo que está en trabajos.</a:t>
            </a:r>
          </a:p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FBDF2F-DA6E-43AC-BC12-FD2C83DDBD25}" type="slidenum">
              <a:rPr lang="es-ES" altLang="es-ES" smtClean="0">
                <a:solidFill>
                  <a:prstClr val="black"/>
                </a:solidFill>
                <a:latin typeface="Arial" pitchFamily="34" charset="0"/>
              </a:rPr>
              <a:pPr/>
              <a:t>1</a:t>
            </a:fld>
            <a:endParaRPr lang="es-ES" altLang="es-ES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2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4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CL" altLang="es-ES" dirty="0">
                <a:latin typeface="Arial" pitchFamily="34" charset="0"/>
              </a:rPr>
              <a:t>En rojo lo que es falla.</a:t>
            </a:r>
          </a:p>
          <a:p>
            <a:r>
              <a:rPr lang="es-CL" altLang="es-ES" dirty="0">
                <a:latin typeface="Arial" pitchFamily="34" charset="0"/>
              </a:rPr>
              <a:t>En verde lo que está terminado.</a:t>
            </a:r>
          </a:p>
          <a:p>
            <a:r>
              <a:rPr lang="es-CL" altLang="es-ES" dirty="0">
                <a:latin typeface="Arial" pitchFamily="34" charset="0"/>
              </a:rPr>
              <a:t>En blanco lo que está en trabajos.</a:t>
            </a:r>
          </a:p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FBDF2F-DA6E-43AC-BC12-FD2C83DDBD25}" type="slidenum">
              <a:rPr lang="es-ES" altLang="es-ES" smtClean="0">
                <a:solidFill>
                  <a:prstClr val="black"/>
                </a:solidFill>
                <a:latin typeface="Arial" pitchFamily="34" charset="0"/>
              </a:rPr>
              <a:pPr/>
              <a:t>6</a:t>
            </a:fld>
            <a:endParaRPr lang="es-ES" altLang="es-ES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7988" y="696913"/>
            <a:ext cx="6196012" cy="3486150"/>
          </a:xfrm>
          <a:ln/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CL" altLang="es-ES" dirty="0">
                <a:latin typeface="Arial" pitchFamily="34" charset="0"/>
              </a:rPr>
              <a:t>En rojo lo que es falla.</a:t>
            </a:r>
          </a:p>
          <a:p>
            <a:r>
              <a:rPr lang="es-CL" altLang="es-ES" dirty="0">
                <a:latin typeface="Arial" pitchFamily="34" charset="0"/>
              </a:rPr>
              <a:t>En verde lo que está terminado.</a:t>
            </a:r>
          </a:p>
          <a:p>
            <a:r>
              <a:rPr lang="es-CL" altLang="es-ES" dirty="0">
                <a:latin typeface="Arial" pitchFamily="34" charset="0"/>
              </a:rPr>
              <a:t>En blanco lo que está en trabajos.</a:t>
            </a:r>
          </a:p>
          <a:p>
            <a:endParaRPr lang="es-CL" altLang="es-ES" dirty="0">
              <a:latin typeface="Arial" pitchFamily="34" charset="0"/>
            </a:endParaRPr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FBDF2F-DA6E-43AC-BC12-FD2C83DDBD25}" type="slidenum">
              <a:rPr lang="es-ES" altLang="es-ES" smtClean="0">
                <a:solidFill>
                  <a:prstClr val="black"/>
                </a:solidFill>
                <a:latin typeface="Arial" pitchFamily="34" charset="0"/>
              </a:rPr>
              <a:pPr/>
              <a:t>7</a:t>
            </a:fld>
            <a:endParaRPr lang="es-ES" altLang="es-ES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8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10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/>
              <a:t>2do Comandante</a:t>
            </a:r>
            <a:endParaRPr lang="es-CL" altLang="es-ES"/>
          </a:p>
          <a:p>
            <a:endParaRPr lang="es-CL" altLang="es-ES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11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9" Type="http://schemas.openxmlformats.org/officeDocument/2006/relationships/image" Target="../media/image41.png"/><Relationship Id="rId21" Type="http://schemas.openxmlformats.org/officeDocument/2006/relationships/image" Target="../media/image23.png"/><Relationship Id="rId34" Type="http://schemas.openxmlformats.org/officeDocument/2006/relationships/image" Target="../media/image3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29" Type="http://schemas.openxmlformats.org/officeDocument/2006/relationships/image" Target="../media/image31.png"/><Relationship Id="rId41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jpe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10" Type="http://schemas.openxmlformats.org/officeDocument/2006/relationships/image" Target="../media/image12.png"/><Relationship Id="rId19" Type="http://schemas.openxmlformats.org/officeDocument/2006/relationships/image" Target="../media/image21.jpeg"/><Relationship Id="rId31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35" Type="http://schemas.openxmlformats.org/officeDocument/2006/relationships/image" Target="../media/image37.png"/><Relationship Id="rId8" Type="http://schemas.openxmlformats.org/officeDocument/2006/relationships/image" Target="../media/image10.png"/><Relationship Id="rId3" Type="http://schemas.openxmlformats.org/officeDocument/2006/relationships/image" Target="../media/image2.jpe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emf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86036"/>
            <a:ext cx="70485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9" name="28 Conector recto de flecha"/>
          <p:cNvCxnSpPr/>
          <p:nvPr/>
        </p:nvCxnSpPr>
        <p:spPr bwMode="auto">
          <a:xfrm rot="16200000" flipH="1">
            <a:off x="4248820" y="1393022"/>
            <a:ext cx="857254" cy="64294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0" name="39 CuadroTexto"/>
          <p:cNvSpPr txBox="1"/>
          <p:nvPr/>
        </p:nvSpPr>
        <p:spPr>
          <a:xfrm>
            <a:off x="2771800" y="3847590"/>
            <a:ext cx="1365587" cy="55399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>
                <a:solidFill>
                  <a:srgbClr val="000000"/>
                </a:solidFill>
                <a:latin typeface="Tahoma"/>
              </a:rPr>
              <a:t>HVGT EB</a:t>
            </a:r>
          </a:p>
          <a:p>
            <a:pPr algn="ctr"/>
            <a:r>
              <a:rPr lang="es-CL" sz="1000" dirty="0">
                <a:solidFill>
                  <a:srgbClr val="000000"/>
                </a:solidFill>
                <a:latin typeface="Tahoma"/>
              </a:rPr>
              <a:t>KP BL117783</a:t>
            </a:r>
          </a:p>
          <a:p>
            <a:pPr algn="ctr"/>
            <a:r>
              <a:rPr lang="es-CL" sz="1000" dirty="0">
                <a:solidFill>
                  <a:srgbClr val="000000"/>
                </a:solidFill>
                <a:latin typeface="Tahoma"/>
              </a:rPr>
              <a:t>FTR: 30 DIC 2023</a:t>
            </a:r>
          </a:p>
        </p:txBody>
      </p:sp>
      <p:cxnSp>
        <p:nvCxnSpPr>
          <p:cNvPr id="47" name="46 Conector recto de flecha"/>
          <p:cNvCxnSpPr>
            <a:cxnSpLocks/>
            <a:stCxn id="40" idx="0"/>
          </p:cNvCxnSpPr>
          <p:nvPr/>
        </p:nvCxnSpPr>
        <p:spPr bwMode="auto">
          <a:xfrm flipV="1">
            <a:off x="3454594" y="3429006"/>
            <a:ext cx="903092" cy="41858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9" name="68 CuadroTexto"/>
          <p:cNvSpPr txBox="1"/>
          <p:nvPr/>
        </p:nvSpPr>
        <p:spPr>
          <a:xfrm>
            <a:off x="5436096" y="3847590"/>
            <a:ext cx="1778021" cy="55399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1000" dirty="0">
                <a:solidFill>
                  <a:srgbClr val="000000"/>
                </a:solidFill>
                <a:latin typeface="Tahoma"/>
              </a:rPr>
              <a:t>          MONTAJE 76/62</a:t>
            </a:r>
          </a:p>
          <a:p>
            <a:pPr algn="ctr"/>
            <a:r>
              <a:rPr lang="es-CL" sz="1000" dirty="0">
                <a:solidFill>
                  <a:srgbClr val="000000"/>
                </a:solidFill>
                <a:latin typeface="Tahoma"/>
              </a:rPr>
              <a:t>DF BL126812</a:t>
            </a:r>
          </a:p>
          <a:p>
            <a:pPr algn="ctr"/>
            <a:r>
              <a:rPr lang="es-CL" sz="1000" dirty="0">
                <a:solidFill>
                  <a:srgbClr val="000000"/>
                </a:solidFill>
                <a:latin typeface="Tahoma"/>
              </a:rPr>
              <a:t>FTR: 12 JUL 2025</a:t>
            </a:r>
          </a:p>
        </p:txBody>
      </p:sp>
      <p:cxnSp>
        <p:nvCxnSpPr>
          <p:cNvPr id="70" name="69 Conector recto de flecha"/>
          <p:cNvCxnSpPr>
            <a:cxnSpLocks/>
            <a:stCxn id="69" idx="0"/>
          </p:cNvCxnSpPr>
          <p:nvPr/>
        </p:nvCxnSpPr>
        <p:spPr bwMode="auto">
          <a:xfrm flipV="1">
            <a:off x="6325107" y="2859782"/>
            <a:ext cx="407133" cy="98780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" name="163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61" name="60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2" name="61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3" name="62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64" name="2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9" name="Picture 2" descr="Imagen relacionad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39" name="38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ESTADO </a:t>
            </a:r>
            <a:r>
              <a:rPr lang="es-ES" sz="2400" b="1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DE EQUIPOS</a:t>
            </a:r>
            <a:r>
              <a:rPr lang="es-ES" sz="2400" b="1">
                <a:solidFill>
                  <a:srgbClr val="FF0000"/>
                </a:solidFill>
                <a:latin typeface="Arial" pitchFamily="34" charset="0"/>
              </a:rPr>
              <a:t>(COMÚN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)</a:t>
            </a:r>
            <a:endParaRPr lang="es-CL" sz="2400" b="1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85786" y="714362"/>
            <a:ext cx="2143140" cy="276999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tabLst>
                <a:tab pos="1881188" algn="l"/>
              </a:tabLst>
            </a:pPr>
            <a:r>
              <a:rPr lang="es-CL" sz="1200" b="1" dirty="0">
                <a:latin typeface="Arial" pitchFamily="34" charset="0"/>
              </a:rPr>
              <a:t>DLO Combate:        92.7% 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143636" y="714362"/>
            <a:ext cx="2143140" cy="276999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>
              <a:tabLst>
                <a:tab pos="1881188" algn="l"/>
              </a:tabLst>
            </a:pPr>
            <a:r>
              <a:rPr lang="es-CL" sz="1200" b="1" dirty="0">
                <a:latin typeface="Arial" pitchFamily="34" charset="0"/>
              </a:rPr>
              <a:t>DLO Plataforma:     84.1%</a:t>
            </a:r>
          </a:p>
        </p:txBody>
      </p:sp>
      <p:pic>
        <p:nvPicPr>
          <p:cNvPr id="22" name="21 Imagen" descr="DLO COMBATE.png"/>
          <p:cNvPicPr>
            <a:picLocks noChangeAspect="1"/>
          </p:cNvPicPr>
          <p:nvPr/>
        </p:nvPicPr>
        <p:blipFill>
          <a:blip r:embed="rId6"/>
          <a:srcRect b="16941"/>
          <a:stretch>
            <a:fillRect/>
          </a:stretch>
        </p:blipFill>
        <p:spPr>
          <a:xfrm>
            <a:off x="37279" y="1071552"/>
            <a:ext cx="3203679" cy="14079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22 Imagen" descr="DLO COMBATE.png"/>
          <p:cNvPicPr>
            <a:picLocks noChangeAspect="1"/>
          </p:cNvPicPr>
          <p:nvPr/>
        </p:nvPicPr>
        <p:blipFill>
          <a:blip r:embed="rId7"/>
          <a:srcRect b="18818"/>
          <a:stretch>
            <a:fillRect/>
          </a:stretch>
        </p:blipFill>
        <p:spPr>
          <a:xfrm>
            <a:off x="5880769" y="1071552"/>
            <a:ext cx="3157908" cy="135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7071739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20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" name="7 Grupo"/>
          <p:cNvGrpSpPr>
            <a:grpSpLocks/>
          </p:cNvGrpSpPr>
          <p:nvPr/>
        </p:nvGrpSpPr>
        <p:grpSpPr bwMode="auto">
          <a:xfrm>
            <a:off x="71439" y="-20538"/>
            <a:ext cx="8992147" cy="1020366"/>
            <a:chOff x="248345" y="179036"/>
            <a:chExt cx="8664186" cy="1243999"/>
          </a:xfrm>
        </p:grpSpPr>
        <p:sp>
          <p:nvSpPr>
            <p:cNvPr id="179" name="17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180" name="17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181" name="18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18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3" name="Rectangle 14"/>
          <p:cNvSpPr>
            <a:spLocks noChangeArrowheads="1"/>
          </p:cNvSpPr>
          <p:nvPr/>
        </p:nvSpPr>
        <p:spPr bwMode="auto">
          <a:xfrm>
            <a:off x="71406" y="3235574"/>
            <a:ext cx="5635625" cy="212201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 anchor="ctr"/>
          <a:lstStyle/>
          <a:p>
            <a:pPr algn="ctr" eaLnBrk="0" hangingPunct="0">
              <a:defRPr/>
            </a:pPr>
            <a:r>
              <a:rPr lang="es-ES" sz="12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INFORMACION DE LOS SISTEMAS</a:t>
            </a:r>
          </a:p>
        </p:txBody>
      </p:sp>
      <p:grpSp>
        <p:nvGrpSpPr>
          <p:cNvPr id="184" name="Group 75"/>
          <p:cNvGrpSpPr>
            <a:grpSpLocks/>
          </p:cNvGrpSpPr>
          <p:nvPr/>
        </p:nvGrpSpPr>
        <p:grpSpPr bwMode="auto">
          <a:xfrm>
            <a:off x="71406" y="3512068"/>
            <a:ext cx="5653087" cy="559594"/>
            <a:chOff x="1598" y="1026"/>
            <a:chExt cx="3561" cy="469"/>
          </a:xfrm>
        </p:grpSpPr>
        <p:sp>
          <p:nvSpPr>
            <p:cNvPr id="185" name="Rectangle 3"/>
            <p:cNvSpPr>
              <a:spLocks noChangeArrowheads="1"/>
            </p:cNvSpPr>
            <p:nvPr/>
          </p:nvSpPr>
          <p:spPr bwMode="auto">
            <a:xfrm>
              <a:off x="4767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86" name="Rectangle 4"/>
            <p:cNvSpPr>
              <a:spLocks noChangeArrowheads="1"/>
            </p:cNvSpPr>
            <p:nvPr/>
          </p:nvSpPr>
          <p:spPr bwMode="auto">
            <a:xfrm>
              <a:off x="4319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87" name="Rectangle 5"/>
            <p:cNvSpPr>
              <a:spLocks noChangeArrowheads="1"/>
            </p:cNvSpPr>
            <p:nvPr/>
          </p:nvSpPr>
          <p:spPr bwMode="auto">
            <a:xfrm>
              <a:off x="3871" y="1026"/>
              <a:ext cx="381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88" name="Rectangle 6"/>
            <p:cNvSpPr>
              <a:spLocks noChangeArrowheads="1"/>
            </p:cNvSpPr>
            <p:nvPr/>
          </p:nvSpPr>
          <p:spPr bwMode="auto">
            <a:xfrm>
              <a:off x="3412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89" name="Rectangle 7"/>
            <p:cNvSpPr>
              <a:spLocks noChangeArrowheads="1"/>
            </p:cNvSpPr>
            <p:nvPr/>
          </p:nvSpPr>
          <p:spPr bwMode="auto">
            <a:xfrm>
              <a:off x="2516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90" name="Rectangle 8"/>
            <p:cNvSpPr>
              <a:spLocks noChangeArrowheads="1"/>
            </p:cNvSpPr>
            <p:nvPr/>
          </p:nvSpPr>
          <p:spPr bwMode="auto">
            <a:xfrm>
              <a:off x="2057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91" name="Rectangle 9"/>
            <p:cNvSpPr>
              <a:spLocks noChangeArrowheads="1"/>
            </p:cNvSpPr>
            <p:nvPr/>
          </p:nvSpPr>
          <p:spPr bwMode="auto">
            <a:xfrm>
              <a:off x="1598" y="1026"/>
              <a:ext cx="403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192" name="Rectangle 12"/>
            <p:cNvSpPr>
              <a:spLocks noChangeArrowheads="1"/>
            </p:cNvSpPr>
            <p:nvPr/>
          </p:nvSpPr>
          <p:spPr bwMode="auto">
            <a:xfrm>
              <a:off x="2964" y="1026"/>
              <a:ext cx="392" cy="31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193" name="Picture 1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57" y="1039"/>
              <a:ext cx="195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" name="Picture 1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65" y="1039"/>
              <a:ext cx="269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" name="Picture 1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61" y="1036"/>
              <a:ext cx="198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6" name="Picture 2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61" y="1039"/>
              <a:ext cx="302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7" name="Picture 2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75" y="1039"/>
              <a:ext cx="37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8" name="Picture 2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423" y="1039"/>
              <a:ext cx="370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9" name="Picture 2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894" y="1061"/>
              <a:ext cx="358" cy="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0" name="Picture 24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431" y="1039"/>
              <a:ext cx="174" cy="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1" name="Rectangle 27"/>
            <p:cNvSpPr>
              <a:spLocks noChangeArrowheads="1"/>
            </p:cNvSpPr>
            <p:nvPr/>
          </p:nvSpPr>
          <p:spPr bwMode="auto">
            <a:xfrm>
              <a:off x="1603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DHC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2" name="Rectangle 28"/>
            <p:cNvSpPr>
              <a:spLocks noChangeArrowheads="1"/>
            </p:cNvSpPr>
            <p:nvPr/>
          </p:nvSpPr>
          <p:spPr bwMode="auto">
            <a:xfrm>
              <a:off x="2059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VAX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3" name="Rectangle 29"/>
            <p:cNvSpPr>
              <a:spLocks noChangeArrowheads="1"/>
            </p:cNvSpPr>
            <p:nvPr/>
          </p:nvSpPr>
          <p:spPr bwMode="auto">
            <a:xfrm>
              <a:off x="25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GOS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4" name="Rectangle 30"/>
            <p:cNvSpPr>
              <a:spLocks noChangeArrowheads="1"/>
            </p:cNvSpPr>
            <p:nvPr/>
          </p:nvSpPr>
          <p:spPr bwMode="auto">
            <a:xfrm>
              <a:off x="296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TED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5" name="Rectangle 31"/>
            <p:cNvSpPr>
              <a:spLocks noChangeArrowheads="1"/>
            </p:cNvSpPr>
            <p:nvPr/>
          </p:nvSpPr>
          <p:spPr bwMode="auto">
            <a:xfrm>
              <a:off x="3415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LINK11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6" name="Rectangle 32"/>
            <p:cNvSpPr>
              <a:spLocks noChangeArrowheads="1"/>
            </p:cNvSpPr>
            <p:nvPr/>
          </p:nvSpPr>
          <p:spPr bwMode="auto">
            <a:xfrm>
              <a:off x="38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 eaLnBrk="0" hangingPunct="0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COINS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7" name="Rectangle 33"/>
            <p:cNvSpPr>
              <a:spLocks noChangeArrowheads="1"/>
            </p:cNvSpPr>
            <p:nvPr/>
          </p:nvSpPr>
          <p:spPr bwMode="auto">
            <a:xfrm>
              <a:off x="432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CCC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  <p:sp>
          <p:nvSpPr>
            <p:cNvPr id="208" name="Rectangle 34"/>
            <p:cNvSpPr>
              <a:spLocks noChangeArrowheads="1"/>
            </p:cNvSpPr>
            <p:nvPr/>
          </p:nvSpPr>
          <p:spPr bwMode="auto">
            <a:xfrm>
              <a:off x="4771" y="1380"/>
              <a:ext cx="384" cy="115"/>
            </a:xfrm>
            <a:prstGeom prst="rect">
              <a:avLst/>
            </a:prstGeom>
            <a:solidFill>
              <a:srgbClr val="66FF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r>
                <a:rPr lang="es-ES_tradnl" sz="10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SP-21K</a:t>
              </a:r>
              <a:endParaRPr 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endParaRPr>
            </a:p>
          </p:txBody>
        </p:sp>
      </p:grpSp>
      <p:grpSp>
        <p:nvGrpSpPr>
          <p:cNvPr id="209" name="Group 123"/>
          <p:cNvGrpSpPr>
            <a:grpSpLocks/>
          </p:cNvGrpSpPr>
          <p:nvPr/>
        </p:nvGrpSpPr>
        <p:grpSpPr bwMode="auto">
          <a:xfrm>
            <a:off x="1033399" y="4214451"/>
            <a:ext cx="7191424" cy="757602"/>
            <a:chOff x="341" y="3378"/>
            <a:chExt cx="4474" cy="510"/>
          </a:xfrm>
        </p:grpSpPr>
        <p:sp>
          <p:nvSpPr>
            <p:cNvPr id="210" name="Rectangle 125"/>
            <p:cNvSpPr>
              <a:spLocks noChangeArrowheads="1"/>
            </p:cNvSpPr>
            <p:nvPr/>
          </p:nvSpPr>
          <p:spPr bwMode="auto">
            <a:xfrm>
              <a:off x="4423" y="3557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11" name="Rectangle 126"/>
            <p:cNvSpPr>
              <a:spLocks noChangeArrowheads="1"/>
            </p:cNvSpPr>
            <p:nvPr/>
          </p:nvSpPr>
          <p:spPr bwMode="auto">
            <a:xfrm>
              <a:off x="3941" y="3557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12" name="Rectangle 127"/>
            <p:cNvSpPr>
              <a:spLocks noChangeArrowheads="1"/>
            </p:cNvSpPr>
            <p:nvPr/>
          </p:nvSpPr>
          <p:spPr bwMode="auto">
            <a:xfrm>
              <a:off x="3498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13" name="Rectangle 128"/>
            <p:cNvSpPr>
              <a:spLocks noChangeArrowheads="1"/>
            </p:cNvSpPr>
            <p:nvPr/>
          </p:nvSpPr>
          <p:spPr bwMode="auto">
            <a:xfrm>
              <a:off x="3079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14" name="Rectangle 129"/>
            <p:cNvSpPr>
              <a:spLocks noChangeArrowheads="1"/>
            </p:cNvSpPr>
            <p:nvPr/>
          </p:nvSpPr>
          <p:spPr bwMode="auto">
            <a:xfrm>
              <a:off x="2183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15" name="Rectangle 130"/>
            <p:cNvSpPr>
              <a:spLocks noChangeArrowheads="1"/>
            </p:cNvSpPr>
            <p:nvPr/>
          </p:nvSpPr>
          <p:spPr bwMode="auto">
            <a:xfrm>
              <a:off x="169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18000" rIns="18000"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RX</a:t>
              </a:r>
            </a:p>
          </p:txBody>
        </p:sp>
        <p:sp>
          <p:nvSpPr>
            <p:cNvPr id="216" name="Rectangle 131"/>
            <p:cNvSpPr>
              <a:spLocks noChangeArrowheads="1"/>
            </p:cNvSpPr>
            <p:nvPr/>
          </p:nvSpPr>
          <p:spPr bwMode="auto">
            <a:xfrm>
              <a:off x="1231" y="3575"/>
              <a:ext cx="403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200" b="1" dirty="0">
                  <a:solidFill>
                    <a:srgbClr val="000000"/>
                  </a:solidFill>
                  <a:latin typeface="Arial" pitchFamily="34" charset="0"/>
                </a:rPr>
                <a:t>HF TX</a:t>
              </a:r>
            </a:p>
          </p:txBody>
        </p:sp>
        <p:sp>
          <p:nvSpPr>
            <p:cNvPr id="217" name="Rectangle 132"/>
            <p:cNvSpPr>
              <a:spLocks noChangeArrowheads="1"/>
            </p:cNvSpPr>
            <p:nvPr/>
          </p:nvSpPr>
          <p:spPr bwMode="auto">
            <a:xfrm>
              <a:off x="784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eaLnBrk="0" hangingPunct="0">
                <a:spcBef>
                  <a:spcPts val="600"/>
                </a:spcBef>
                <a:buClr>
                  <a:schemeClr val="tx2"/>
                </a:buClr>
                <a:buSzPct val="60000"/>
              </a:pPr>
              <a:r>
                <a:rPr lang="es-ES" altLang="es-ES" sz="1000" b="1" dirty="0">
                  <a:solidFill>
                    <a:srgbClr val="000000"/>
                  </a:solidFill>
                  <a:latin typeface="Arial" pitchFamily="34" charset="0"/>
                </a:rPr>
                <a:t>ANTENAS UHF</a:t>
              </a:r>
            </a:p>
          </p:txBody>
        </p:sp>
        <p:sp>
          <p:nvSpPr>
            <p:cNvPr id="218" name="Rectangle 133"/>
            <p:cNvSpPr>
              <a:spLocks noChangeArrowheads="1"/>
            </p:cNvSpPr>
            <p:nvPr/>
          </p:nvSpPr>
          <p:spPr bwMode="auto">
            <a:xfrm>
              <a:off x="341" y="3557"/>
              <a:ext cx="381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spcBef>
                  <a:spcPts val="600"/>
                </a:spcBef>
                <a:spcAft>
                  <a:spcPts val="300"/>
                </a:spcAft>
                <a:buClr>
                  <a:schemeClr val="tx2"/>
                </a:buClr>
                <a:buSzPct val="60000"/>
              </a:pPr>
              <a:r>
                <a:rPr lang="es-ES" altLang="es-ES" sz="1400" b="1" dirty="0">
                  <a:solidFill>
                    <a:srgbClr val="000000"/>
                  </a:solidFill>
                  <a:latin typeface="Arial" pitchFamily="34" charset="0"/>
                </a:rPr>
                <a:t>UHF</a:t>
              </a:r>
            </a:p>
          </p:txBody>
        </p:sp>
        <p:sp>
          <p:nvSpPr>
            <p:cNvPr id="219" name="Rectangle 134"/>
            <p:cNvSpPr>
              <a:spLocks noChangeArrowheads="1"/>
            </p:cNvSpPr>
            <p:nvPr/>
          </p:nvSpPr>
          <p:spPr bwMode="auto">
            <a:xfrm>
              <a:off x="2631" y="3575"/>
              <a:ext cx="392" cy="313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buClr>
                  <a:schemeClr val="tx2"/>
                </a:buClr>
                <a:buSzPct val="60000"/>
              </a:pPr>
              <a:endParaRPr lang="es-CL" altLang="es-ES" sz="3600" b="1" dirty="0">
                <a:solidFill>
                  <a:srgbClr val="FFFF00"/>
                </a:solidFill>
                <a:latin typeface="Arial Black" pitchFamily="34" charset="0"/>
              </a:endParaRPr>
            </a:p>
          </p:txBody>
        </p:sp>
        <p:sp>
          <p:nvSpPr>
            <p:cNvPr id="220" name="Rectangle 135"/>
            <p:cNvSpPr>
              <a:spLocks noChangeArrowheads="1"/>
            </p:cNvSpPr>
            <p:nvPr/>
          </p:nvSpPr>
          <p:spPr bwMode="auto">
            <a:xfrm>
              <a:off x="341" y="3378"/>
              <a:ext cx="4458" cy="157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tIns="0" anchor="ctr"/>
            <a:lstStyle/>
            <a:p>
              <a:pPr algn="ctr" eaLnBrk="0" hangingPunct="0">
                <a:defRPr/>
              </a:pPr>
              <a:r>
                <a:rPr lang="es-ES" altLang="es-ES" sz="12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rPr>
                <a:t>SISTEMAS DE COMUNICACIONES</a:t>
              </a:r>
            </a:p>
          </p:txBody>
        </p:sp>
        <p:pic>
          <p:nvPicPr>
            <p:cNvPr id="221" name="Picture 136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160" y="3606"/>
              <a:ext cx="381" cy="256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222" name="Picture 137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631" y="3594"/>
              <a:ext cx="342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223" name="Picture 13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056" y="3584"/>
              <a:ext cx="370" cy="291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224" name="Picture 139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516" y="3584"/>
              <a:ext cx="356" cy="28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225" name="Picture 140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3953" y="3566"/>
              <a:ext cx="369" cy="284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  <p:pic>
          <p:nvPicPr>
            <p:cNvPr id="226" name="Picture 141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409" y="3591"/>
              <a:ext cx="360" cy="220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</p:pic>
      </p:grpSp>
      <p:sp>
        <p:nvSpPr>
          <p:cNvPr id="227" name="Rectangle 49"/>
          <p:cNvSpPr>
            <a:spLocks noChangeArrowheads="1"/>
          </p:cNvSpPr>
          <p:nvPr/>
        </p:nvSpPr>
        <p:spPr bwMode="auto">
          <a:xfrm>
            <a:off x="1009584" y="485060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UHF</a:t>
            </a:r>
          </a:p>
        </p:txBody>
      </p:sp>
      <p:sp>
        <p:nvSpPr>
          <p:cNvPr id="228" name="Rectangle 49"/>
          <p:cNvSpPr>
            <a:spLocks noChangeArrowheads="1"/>
          </p:cNvSpPr>
          <p:nvPr/>
        </p:nvSpPr>
        <p:spPr bwMode="auto">
          <a:xfrm>
            <a:off x="1725547" y="4851795"/>
            <a:ext cx="617234" cy="14260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ANT</a:t>
            </a:r>
            <a:endParaRPr lang="es-ES" alt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2457384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TX</a:t>
            </a:r>
          </a:p>
        </p:txBody>
      </p:sp>
      <p:sp>
        <p:nvSpPr>
          <p:cNvPr id="230" name="Rectangle 49"/>
          <p:cNvSpPr>
            <a:spLocks noChangeArrowheads="1"/>
          </p:cNvSpPr>
          <p:nvPr/>
        </p:nvSpPr>
        <p:spPr bwMode="auto">
          <a:xfrm>
            <a:off x="3173347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HF RX</a:t>
            </a:r>
          </a:p>
        </p:txBody>
      </p:sp>
      <p:sp>
        <p:nvSpPr>
          <p:cNvPr id="231" name="Rectangle 49"/>
          <p:cNvSpPr>
            <a:spLocks noChangeArrowheads="1"/>
          </p:cNvSpPr>
          <p:nvPr/>
        </p:nvSpPr>
        <p:spPr bwMode="auto">
          <a:xfrm>
            <a:off x="3897247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FOCON</a:t>
            </a:r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4603684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CRYPTO</a:t>
            </a:r>
          </a:p>
        </p:txBody>
      </p:sp>
      <p:sp>
        <p:nvSpPr>
          <p:cNvPr id="233" name="Rectangle 49"/>
          <p:cNvSpPr>
            <a:spLocks noChangeArrowheads="1"/>
          </p:cNvSpPr>
          <p:nvPr/>
        </p:nvSpPr>
        <p:spPr bwMode="auto">
          <a:xfrm>
            <a:off x="5327584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XU4200</a:t>
            </a:r>
          </a:p>
        </p:txBody>
      </p:sp>
      <p:sp>
        <p:nvSpPr>
          <p:cNvPr id="234" name="Rectangle 49"/>
          <p:cNvSpPr>
            <a:spLocks noChangeArrowheads="1"/>
          </p:cNvSpPr>
          <p:nvPr/>
        </p:nvSpPr>
        <p:spPr bwMode="auto">
          <a:xfrm>
            <a:off x="6035609" y="4851795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CCTV</a:t>
            </a:r>
          </a:p>
        </p:txBody>
      </p:sp>
      <p:sp>
        <p:nvSpPr>
          <p:cNvPr id="235" name="Rectangle 49"/>
          <p:cNvSpPr>
            <a:spLocks noChangeArrowheads="1"/>
          </p:cNvSpPr>
          <p:nvPr/>
        </p:nvSpPr>
        <p:spPr bwMode="auto">
          <a:xfrm>
            <a:off x="6759509" y="4851795"/>
            <a:ext cx="617234" cy="14260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SATCOM</a:t>
            </a:r>
          </a:p>
        </p:txBody>
      </p:sp>
      <p:sp>
        <p:nvSpPr>
          <p:cNvPr id="236" name="Rectangle 49"/>
          <p:cNvSpPr>
            <a:spLocks noChangeArrowheads="1"/>
          </p:cNvSpPr>
          <p:nvPr/>
        </p:nvSpPr>
        <p:spPr bwMode="auto">
          <a:xfrm>
            <a:off x="7480234" y="4857749"/>
            <a:ext cx="617234" cy="142607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" altLang="es-ES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PHONE</a:t>
            </a:r>
          </a:p>
        </p:txBody>
      </p:sp>
      <p:sp>
        <p:nvSpPr>
          <p:cNvPr id="237" name="236 CuadroTexto"/>
          <p:cNvSpPr txBox="1"/>
          <p:nvPr/>
        </p:nvSpPr>
        <p:spPr>
          <a:xfrm>
            <a:off x="0" y="28214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ESTADO DE LOS EQUIPOS</a:t>
            </a:r>
          </a:p>
        </p:txBody>
      </p:sp>
      <p:grpSp>
        <p:nvGrpSpPr>
          <p:cNvPr id="238" name="237 Grupo"/>
          <p:cNvGrpSpPr/>
          <p:nvPr/>
        </p:nvGrpSpPr>
        <p:grpSpPr>
          <a:xfrm>
            <a:off x="5951174" y="3214406"/>
            <a:ext cx="3121420" cy="872729"/>
            <a:chOff x="899593" y="3143004"/>
            <a:chExt cx="3121420" cy="872729"/>
          </a:xfrm>
        </p:grpSpPr>
        <p:grpSp>
          <p:nvGrpSpPr>
            <p:cNvPr id="239" name="Group 17"/>
            <p:cNvGrpSpPr>
              <a:grpSpLocks/>
            </p:cNvGrpSpPr>
            <p:nvPr/>
          </p:nvGrpSpPr>
          <p:grpSpPr bwMode="auto">
            <a:xfrm>
              <a:off x="899593" y="3143004"/>
              <a:ext cx="3121420" cy="872729"/>
              <a:chOff x="624" y="2059"/>
              <a:chExt cx="1668" cy="733"/>
            </a:xfrm>
          </p:grpSpPr>
          <p:sp>
            <p:nvSpPr>
              <p:cNvPr id="242" name="Rectangle 18"/>
              <p:cNvSpPr>
                <a:spLocks noChangeArrowheads="1"/>
              </p:cNvSpPr>
              <p:nvPr/>
            </p:nvSpPr>
            <p:spPr bwMode="auto">
              <a:xfrm>
                <a:off x="624" y="2059"/>
                <a:ext cx="1668" cy="189"/>
              </a:xfrm>
              <a:prstGeom prst="rect">
                <a:avLst/>
              </a:prstGeom>
              <a:solidFill>
                <a:srgbClr val="FF66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tIns="0"/>
              <a:lstStyle/>
              <a:p>
                <a:pPr algn="ctr" eaLnBrk="0" hangingPunct="0">
                  <a:defRPr/>
                </a:pPr>
                <a:r>
                  <a:rPr lang="es-ES" sz="12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EQUIPOS DE NAVEGACIÓN</a:t>
                </a:r>
              </a:p>
            </p:txBody>
          </p:sp>
          <p:pic>
            <p:nvPicPr>
              <p:cNvPr id="243" name="Picture 21"/>
              <p:cNvPicPr>
                <a:picLocks noChangeAspect="1" noChangeArrowheads="1"/>
              </p:cNvPicPr>
              <p:nvPr/>
            </p:nvPicPr>
            <p:blipFill>
              <a:blip r:embed="rId18" cstate="print"/>
              <a:srcRect/>
              <a:stretch>
                <a:fillRect/>
              </a:stretch>
            </p:blipFill>
            <p:spPr bwMode="auto">
              <a:xfrm>
                <a:off x="725" y="2300"/>
                <a:ext cx="243" cy="324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</p:pic>
          <p:sp>
            <p:nvSpPr>
              <p:cNvPr id="244" name="Rectangle 26"/>
              <p:cNvSpPr>
                <a:spLocks noChangeArrowheads="1"/>
              </p:cNvSpPr>
              <p:nvPr/>
            </p:nvSpPr>
            <p:spPr bwMode="auto">
              <a:xfrm>
                <a:off x="624" y="2656"/>
                <a:ext cx="384" cy="136"/>
              </a:xfrm>
              <a:prstGeom prst="rect">
                <a:avLst/>
              </a:prstGeom>
              <a:solidFill>
                <a:srgbClr val="66FF33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tx1"/>
                </a:outerShdw>
              </a:effectLst>
            </p:spPr>
            <p:txBody>
              <a:bodyPr lIns="0" tIns="0" rIns="0" bIns="0"/>
              <a:lstStyle/>
              <a:p>
                <a:pPr algn="ctr">
                  <a:defRPr/>
                </a:pPr>
                <a:r>
                  <a:rPr lang="es-ES_tradnl" sz="900" b="1" dirty="0">
                    <a:solidFill>
                      <a:srgbClr val="000000"/>
                    </a:solidFill>
                    <a:latin typeface="BankGothic Md BT" pitchFamily="34" charset="0"/>
                    <a:cs typeface="+mn-cs"/>
                  </a:rPr>
                  <a:t>IRC/CH</a:t>
                </a:r>
                <a:endParaRPr lang="es-ES" sz="900" b="1" dirty="0">
                  <a:solidFill>
                    <a:srgbClr val="000000"/>
                  </a:solidFill>
                  <a:latin typeface="BankGothic Md BT" pitchFamily="34" charset="0"/>
                  <a:cs typeface="+mn-cs"/>
                </a:endParaRPr>
              </a:p>
            </p:txBody>
          </p:sp>
        </p:grpSp>
        <p:pic>
          <p:nvPicPr>
            <p:cNvPr id="240" name="Picture 2" descr="\\Blancoserver2\depto-ssaa\SENSORES 2\C1º ALARCON CARGO\fotos equipos de navegacion\DSCN0028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3265057" y="3428756"/>
              <a:ext cx="634932" cy="357190"/>
            </a:xfrm>
            <a:prstGeom prst="rect">
              <a:avLst/>
            </a:prstGeom>
            <a:noFill/>
          </p:spPr>
        </p:pic>
        <p:pic>
          <p:nvPicPr>
            <p:cNvPr id="241" name="Picture 5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187624" y="3413796"/>
              <a:ext cx="246422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5" name="244 Grupo"/>
          <p:cNvGrpSpPr/>
          <p:nvPr/>
        </p:nvGrpSpPr>
        <p:grpSpPr>
          <a:xfrm>
            <a:off x="2571735" y="2585191"/>
            <a:ext cx="6500859" cy="557777"/>
            <a:chOff x="1142975" y="2509489"/>
            <a:chExt cx="6500859" cy="557777"/>
          </a:xfrm>
        </p:grpSpPr>
        <p:grpSp>
          <p:nvGrpSpPr>
            <p:cNvPr id="246" name="245 Grupo"/>
            <p:cNvGrpSpPr/>
            <p:nvPr/>
          </p:nvGrpSpPr>
          <p:grpSpPr>
            <a:xfrm>
              <a:off x="1142975" y="2509489"/>
              <a:ext cx="6500859" cy="557777"/>
              <a:chOff x="428596" y="2214562"/>
              <a:chExt cx="6500859" cy="557777"/>
            </a:xfrm>
          </p:grpSpPr>
          <p:grpSp>
            <p:nvGrpSpPr>
              <p:cNvPr id="248" name="247 Grupo"/>
              <p:cNvGrpSpPr/>
              <p:nvPr/>
            </p:nvGrpSpPr>
            <p:grpSpPr>
              <a:xfrm>
                <a:off x="428596" y="2214562"/>
                <a:ext cx="6500859" cy="557777"/>
                <a:chOff x="4427538" y="3143253"/>
                <a:chExt cx="3514379" cy="729446"/>
              </a:xfrm>
            </p:grpSpPr>
            <p:sp>
              <p:nvSpPr>
                <p:cNvPr id="253" name="Rectangle 4"/>
                <p:cNvSpPr>
                  <a:spLocks noChangeArrowheads="1"/>
                </p:cNvSpPr>
                <p:nvPr/>
              </p:nvSpPr>
              <p:spPr bwMode="auto">
                <a:xfrm>
                  <a:off x="4427538" y="3143253"/>
                  <a:ext cx="3514379" cy="234562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35921" dir="2700000" algn="ctr" rotWithShape="0">
                    <a:schemeClr val="tx1"/>
                  </a:outerShdw>
                </a:effectLst>
              </p:spPr>
              <p:txBody>
                <a:bodyPr tIns="0"/>
                <a:lstStyle/>
                <a:p>
                  <a:pPr algn="ctr" eaLnBrk="0" hangingPunct="0">
                    <a:defRPr/>
                  </a:pPr>
                  <a:r>
                    <a:rPr lang="es-ES" sz="1200" b="1" dirty="0">
                      <a:solidFill>
                        <a:srgbClr val="000000"/>
                      </a:solidFill>
                      <a:latin typeface="BankGothic Md BT" pitchFamily="34" charset="0"/>
                      <a:cs typeface="+mn-cs"/>
                    </a:rPr>
                    <a:t> SISTEMAS SECUNDARIOS</a:t>
                  </a:r>
                </a:p>
              </p:txBody>
            </p:sp>
            <p:sp>
              <p:nvSpPr>
                <p:cNvPr id="254" name="Rectangle 15"/>
                <p:cNvSpPr>
                  <a:spLocks noChangeArrowheads="1"/>
                </p:cNvSpPr>
                <p:nvPr/>
              </p:nvSpPr>
              <p:spPr bwMode="auto">
                <a:xfrm>
                  <a:off x="7246765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800" b="1" dirty="0">
                      <a:solidFill>
                        <a:srgbClr val="000000"/>
                      </a:solidFill>
                      <a:latin typeface="BankGothic Md BT"/>
                    </a:rPr>
                    <a:t>GPS</a:t>
                  </a:r>
                  <a:endParaRPr lang="es-ES" sz="8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255" name="Rectangle 16"/>
                <p:cNvSpPr>
                  <a:spLocks noChangeArrowheads="1"/>
                </p:cNvSpPr>
                <p:nvPr/>
              </p:nvSpPr>
              <p:spPr bwMode="auto">
                <a:xfrm>
                  <a:off x="6551613" y="3516953"/>
                  <a:ext cx="308956" cy="355746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/>
                    </a:rPr>
                    <a:t>BAROMETER</a:t>
                  </a:r>
                </a:p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/>
                    </a:rPr>
                    <a:t> PTU</a:t>
                  </a:r>
                  <a:endParaRPr lang="es-ES" sz="5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256" name="Rectangle 17"/>
                <p:cNvSpPr>
                  <a:spLocks noChangeArrowheads="1"/>
                </p:cNvSpPr>
                <p:nvPr/>
              </p:nvSpPr>
              <p:spPr bwMode="auto">
                <a:xfrm>
                  <a:off x="6204037" y="3516953"/>
                  <a:ext cx="308956" cy="349984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/>
                    </a:rPr>
                    <a:t>WINDMETER  </a:t>
                  </a:r>
                  <a:r>
                    <a:rPr lang="es-ES_tradnl" sz="400" b="1" dirty="0">
                      <a:solidFill>
                        <a:srgbClr val="000000"/>
                      </a:solidFill>
                      <a:latin typeface="Arial" pitchFamily="34" charset="0"/>
                    </a:rPr>
                    <a:t>(ANEMOMETRO)</a:t>
                  </a:r>
                </a:p>
              </p:txBody>
            </p:sp>
            <p:sp>
              <p:nvSpPr>
                <p:cNvPr id="257" name="Rectangle 18"/>
                <p:cNvSpPr>
                  <a:spLocks noChangeArrowheads="1"/>
                </p:cNvSpPr>
                <p:nvPr/>
              </p:nvSpPr>
              <p:spPr bwMode="auto">
                <a:xfrm>
                  <a:off x="4466158" y="3516953"/>
                  <a:ext cx="308956" cy="344885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800" b="1" dirty="0">
                      <a:solidFill>
                        <a:srgbClr val="000000"/>
                      </a:solidFill>
                      <a:latin typeface="BankGothic Md BT"/>
                    </a:rPr>
                    <a:t>UT2000</a:t>
                  </a:r>
                  <a:endParaRPr lang="es-ES" sz="8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  <p:sp>
              <p:nvSpPr>
                <p:cNvPr id="258" name="Rectangle 19"/>
                <p:cNvSpPr>
                  <a:spLocks noChangeArrowheads="1"/>
                </p:cNvSpPr>
                <p:nvPr/>
              </p:nvSpPr>
              <p:spPr bwMode="auto">
                <a:xfrm>
                  <a:off x="6899189" y="3516953"/>
                  <a:ext cx="308956" cy="347435"/>
                </a:xfrm>
                <a:prstGeom prst="rect">
                  <a:avLst/>
                </a:prstGeom>
                <a:solidFill>
                  <a:srgbClr val="66FF33"/>
                </a:solidFill>
                <a:ln w="2857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lIns="0" rIns="0" anchor="ctr"/>
                <a:lstStyle/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/>
                    </a:rPr>
                    <a:t>FBB-500</a:t>
                  </a:r>
                </a:p>
                <a:p>
                  <a:pPr algn="ctr"/>
                  <a:r>
                    <a:rPr lang="es-ES_tradnl" sz="500" b="1" dirty="0">
                      <a:solidFill>
                        <a:srgbClr val="000000"/>
                      </a:solidFill>
                      <a:latin typeface="BankGothic Md BT"/>
                    </a:rPr>
                    <a:t>(INMARSAT)</a:t>
                  </a:r>
                  <a:endParaRPr lang="es-ES" sz="500" b="1" dirty="0">
                    <a:solidFill>
                      <a:srgbClr val="000000"/>
                    </a:solidFill>
                    <a:latin typeface="BankGothic Md BT"/>
                  </a:endParaRPr>
                </a:p>
              </p:txBody>
            </p:sp>
          </p:grpSp>
          <p:sp>
            <p:nvSpPr>
              <p:cNvPr id="249" name="Rectangle 18"/>
              <p:cNvSpPr>
                <a:spLocks noChangeArrowheads="1"/>
              </p:cNvSpPr>
              <p:nvPr/>
            </p:nvSpPr>
            <p:spPr bwMode="auto">
              <a:xfrm>
                <a:off x="1785918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>
                    <a:solidFill>
                      <a:srgbClr val="000000"/>
                    </a:solidFill>
                    <a:latin typeface="BankGothic Md BT"/>
                  </a:rPr>
                  <a:t>2013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250" name="Rectangle 18"/>
              <p:cNvSpPr>
                <a:spLocks noChangeArrowheads="1"/>
              </p:cNvSpPr>
              <p:nvPr/>
            </p:nvSpPr>
            <p:spPr bwMode="auto">
              <a:xfrm>
                <a:off x="1142976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700" b="1" dirty="0">
                    <a:solidFill>
                      <a:srgbClr val="000000"/>
                    </a:solidFill>
                    <a:latin typeface="BankGothic Md BT"/>
                  </a:rPr>
                  <a:t>ECOSONDA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251" name="Rectangle 18"/>
              <p:cNvSpPr>
                <a:spLocks noChangeArrowheads="1"/>
              </p:cNvSpPr>
              <p:nvPr/>
            </p:nvSpPr>
            <p:spPr bwMode="auto">
              <a:xfrm>
                <a:off x="2428860" y="2500312"/>
                <a:ext cx="571504" cy="263719"/>
              </a:xfrm>
              <a:prstGeom prst="rect">
                <a:avLst/>
              </a:prstGeom>
              <a:solidFill>
                <a:srgbClr val="FF0000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>
                    <a:solidFill>
                      <a:srgbClr val="000000"/>
                    </a:solidFill>
                    <a:latin typeface="BankGothic Md BT"/>
                  </a:rPr>
                  <a:t>XBT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  <p:sp>
            <p:nvSpPr>
              <p:cNvPr id="252" name="Rectangle 18"/>
              <p:cNvSpPr>
                <a:spLocks noChangeArrowheads="1"/>
              </p:cNvSpPr>
              <p:nvPr/>
            </p:nvSpPr>
            <p:spPr bwMode="auto">
              <a:xfrm>
                <a:off x="3071802" y="2500312"/>
                <a:ext cx="571504" cy="263719"/>
              </a:xfrm>
              <a:prstGeom prst="rect">
                <a:avLst/>
              </a:prstGeom>
              <a:solidFill>
                <a:srgbClr val="66FF33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0" rIns="0" anchor="ctr"/>
              <a:lstStyle/>
              <a:p>
                <a:pPr algn="ctr"/>
                <a:r>
                  <a:rPr lang="es-ES_tradnl" sz="800" b="1" dirty="0">
                    <a:solidFill>
                      <a:srgbClr val="000000"/>
                    </a:solidFill>
                    <a:latin typeface="BankGothic Md BT"/>
                  </a:rPr>
                  <a:t>GMDSS</a:t>
                </a:r>
                <a:endParaRPr lang="es-ES" sz="800" b="1" dirty="0">
                  <a:solidFill>
                    <a:srgbClr val="000000"/>
                  </a:solidFill>
                  <a:latin typeface="BankGothic Md BT"/>
                </a:endParaRPr>
              </a:p>
            </p:txBody>
          </p:sp>
        </p:grpSp>
        <p:sp>
          <p:nvSpPr>
            <p:cNvPr id="247" name="Rectangle 15"/>
            <p:cNvSpPr>
              <a:spLocks noChangeArrowheads="1"/>
            </p:cNvSpPr>
            <p:nvPr/>
          </p:nvSpPr>
          <p:spPr bwMode="auto">
            <a:xfrm>
              <a:off x="7000892" y="2786064"/>
              <a:ext cx="571503" cy="272024"/>
            </a:xfrm>
            <a:prstGeom prst="rect">
              <a:avLst/>
            </a:prstGeom>
            <a:solidFill>
              <a:srgbClr val="66FF3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pPr algn="ctr"/>
              <a:r>
                <a:rPr lang="es-ES_tradnl" sz="800" b="1" dirty="0">
                  <a:solidFill>
                    <a:srgbClr val="000000"/>
                  </a:solidFill>
                  <a:latin typeface="BankGothic Md BT"/>
                </a:rPr>
                <a:t>RADIAC</a:t>
              </a:r>
            </a:p>
          </p:txBody>
        </p:sp>
      </p:grpSp>
      <p:sp>
        <p:nvSpPr>
          <p:cNvPr id="259" name="Rectangle 3"/>
          <p:cNvSpPr>
            <a:spLocks noChangeArrowheads="1"/>
          </p:cNvSpPr>
          <p:nvPr/>
        </p:nvSpPr>
        <p:spPr bwMode="auto">
          <a:xfrm>
            <a:off x="971550" y="714076"/>
            <a:ext cx="7075488" cy="20122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SENSORES</a:t>
            </a:r>
          </a:p>
        </p:txBody>
      </p:sp>
      <p:grpSp>
        <p:nvGrpSpPr>
          <p:cNvPr id="260" name="Group 4"/>
          <p:cNvGrpSpPr>
            <a:grpSpLocks/>
          </p:cNvGrpSpPr>
          <p:nvPr/>
        </p:nvGrpSpPr>
        <p:grpSpPr bwMode="auto">
          <a:xfrm>
            <a:off x="971550" y="980787"/>
            <a:ext cx="7075488" cy="372666"/>
            <a:chOff x="567" y="1691"/>
            <a:chExt cx="11144" cy="784"/>
          </a:xfrm>
        </p:grpSpPr>
        <p:sp>
          <p:nvSpPr>
            <p:cNvPr id="261" name="Rectangle 5"/>
            <p:cNvSpPr>
              <a:spLocks noChangeArrowheads="1"/>
            </p:cNvSpPr>
            <p:nvPr/>
          </p:nvSpPr>
          <p:spPr bwMode="auto">
            <a:xfrm>
              <a:off x="10731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2" name="Rectangle 6"/>
            <p:cNvSpPr>
              <a:spLocks noChangeArrowheads="1"/>
            </p:cNvSpPr>
            <p:nvPr/>
          </p:nvSpPr>
          <p:spPr bwMode="auto">
            <a:xfrm>
              <a:off x="9611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3" name="Rectangle 7"/>
            <p:cNvSpPr>
              <a:spLocks noChangeArrowheads="1"/>
            </p:cNvSpPr>
            <p:nvPr/>
          </p:nvSpPr>
          <p:spPr bwMode="auto">
            <a:xfrm>
              <a:off x="8491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4" name="Rectangle 8"/>
            <p:cNvSpPr>
              <a:spLocks noChangeArrowheads="1"/>
            </p:cNvSpPr>
            <p:nvPr/>
          </p:nvSpPr>
          <p:spPr bwMode="auto">
            <a:xfrm>
              <a:off x="734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5" name="Rectangle 9"/>
            <p:cNvSpPr>
              <a:spLocks noChangeArrowheads="1"/>
            </p:cNvSpPr>
            <p:nvPr/>
          </p:nvSpPr>
          <p:spPr bwMode="auto">
            <a:xfrm>
              <a:off x="510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6" name="Rectangle 10"/>
            <p:cNvSpPr>
              <a:spLocks noChangeArrowheads="1"/>
            </p:cNvSpPr>
            <p:nvPr/>
          </p:nvSpPr>
          <p:spPr bwMode="auto">
            <a:xfrm>
              <a:off x="3955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7" name="Rectangle 11"/>
            <p:cNvSpPr>
              <a:spLocks noChangeArrowheads="1"/>
            </p:cNvSpPr>
            <p:nvPr/>
          </p:nvSpPr>
          <p:spPr bwMode="auto">
            <a:xfrm>
              <a:off x="2807" y="1691"/>
              <a:ext cx="1008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8" name="Rectangle 12"/>
            <p:cNvSpPr>
              <a:spLocks noChangeArrowheads="1"/>
            </p:cNvSpPr>
            <p:nvPr/>
          </p:nvSpPr>
          <p:spPr bwMode="auto">
            <a:xfrm>
              <a:off x="1687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69" name="Rectangle 13"/>
            <p:cNvSpPr>
              <a:spLocks noChangeArrowheads="1"/>
            </p:cNvSpPr>
            <p:nvPr/>
          </p:nvSpPr>
          <p:spPr bwMode="auto">
            <a:xfrm>
              <a:off x="567" y="1691"/>
              <a:ext cx="952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sp>
          <p:nvSpPr>
            <p:cNvPr id="270" name="Rectangle 14"/>
            <p:cNvSpPr>
              <a:spLocks noChangeArrowheads="1"/>
            </p:cNvSpPr>
            <p:nvPr/>
          </p:nvSpPr>
          <p:spPr bwMode="auto">
            <a:xfrm>
              <a:off x="6223" y="1691"/>
              <a:ext cx="980" cy="784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s-CL" dirty="0"/>
            </a:p>
          </p:txBody>
        </p:sp>
        <p:pic>
          <p:nvPicPr>
            <p:cNvPr id="271" name="Picture 15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595" y="1798"/>
              <a:ext cx="884" cy="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2" name="Picture 16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771" y="1719"/>
              <a:ext cx="808" cy="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3" name="Picture 17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2863" y="1719"/>
              <a:ext cx="868" cy="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4" name="Picture 18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3983" y="1803"/>
              <a:ext cx="930" cy="6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5" name="Picture 19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5127" y="1803"/>
              <a:ext cx="928" cy="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" name="Picture 20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6426" y="1754"/>
              <a:ext cx="539" cy="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7" name="Picture 22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8519" y="1943"/>
              <a:ext cx="924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8" name="Picture 23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9667" y="1859"/>
              <a:ext cx="888" cy="5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9" name="Picture 24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10759" y="1943"/>
              <a:ext cx="924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962025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MAE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685925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SMART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2400300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LW 08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3124200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INT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3857625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IFF TR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4562475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SMC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5276850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VISION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6000750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SCOUT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6715125" y="1404650"/>
            <a:ext cx="609600" cy="16073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PHS 36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89" name="Rectangle 34"/>
          <p:cNvSpPr>
            <a:spLocks noChangeArrowheads="1"/>
          </p:cNvSpPr>
          <p:nvPr/>
        </p:nvSpPr>
        <p:spPr bwMode="auto">
          <a:xfrm>
            <a:off x="7429500" y="1404650"/>
            <a:ext cx="609600" cy="16073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TACTAS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6704013" y="991503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_tradnl" dirty="0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7423150" y="991503"/>
            <a:ext cx="647700" cy="357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CL" dirty="0"/>
          </a:p>
        </p:txBody>
      </p:sp>
      <p:sp>
        <p:nvSpPr>
          <p:cNvPr id="292" name="Rectangle 39"/>
          <p:cNvSpPr>
            <a:spLocks noChangeArrowheads="1"/>
          </p:cNvSpPr>
          <p:nvPr/>
        </p:nvSpPr>
        <p:spPr bwMode="auto">
          <a:xfrm>
            <a:off x="5965825" y="1866620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3" name="Rectangle 40"/>
          <p:cNvSpPr>
            <a:spLocks noChangeArrowheads="1"/>
          </p:cNvSpPr>
          <p:nvPr/>
        </p:nvSpPr>
        <p:spPr bwMode="auto">
          <a:xfrm>
            <a:off x="5219700" y="1866620"/>
            <a:ext cx="604838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4" name="Rectangle 41"/>
          <p:cNvSpPr>
            <a:spLocks noChangeArrowheads="1"/>
          </p:cNvSpPr>
          <p:nvPr/>
        </p:nvSpPr>
        <p:spPr bwMode="auto">
          <a:xfrm>
            <a:off x="4498975" y="1866620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5" name="Rectangle 42"/>
          <p:cNvSpPr>
            <a:spLocks noChangeArrowheads="1"/>
          </p:cNvSpPr>
          <p:nvPr/>
        </p:nvSpPr>
        <p:spPr bwMode="auto">
          <a:xfrm>
            <a:off x="3059113" y="1866620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6" name="Rectangle 43"/>
          <p:cNvSpPr>
            <a:spLocks noChangeArrowheads="1"/>
          </p:cNvSpPr>
          <p:nvPr/>
        </p:nvSpPr>
        <p:spPr bwMode="auto">
          <a:xfrm>
            <a:off x="2339976" y="1866620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7" name="Rectangle 44"/>
          <p:cNvSpPr>
            <a:spLocks noChangeArrowheads="1"/>
          </p:cNvSpPr>
          <p:nvPr/>
        </p:nvSpPr>
        <p:spPr bwMode="auto">
          <a:xfrm>
            <a:off x="1619251" y="1866620"/>
            <a:ext cx="639763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8" name="Rectangle 45"/>
          <p:cNvSpPr>
            <a:spLocks noChangeArrowheads="1"/>
          </p:cNvSpPr>
          <p:nvPr/>
        </p:nvSpPr>
        <p:spPr bwMode="auto">
          <a:xfrm>
            <a:off x="898525" y="1866620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299" name="Rectangle 46"/>
          <p:cNvSpPr>
            <a:spLocks noChangeArrowheads="1"/>
          </p:cNvSpPr>
          <p:nvPr/>
        </p:nvSpPr>
        <p:spPr bwMode="auto">
          <a:xfrm>
            <a:off x="142844" y="1851137"/>
            <a:ext cx="604837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300" name="Rectangle 47"/>
          <p:cNvSpPr>
            <a:spLocks noChangeArrowheads="1"/>
          </p:cNvSpPr>
          <p:nvPr/>
        </p:nvSpPr>
        <p:spPr bwMode="auto">
          <a:xfrm>
            <a:off x="3779838" y="1866620"/>
            <a:ext cx="622300" cy="3738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 dirty="0"/>
          </a:p>
        </p:txBody>
      </p:sp>
      <p:sp>
        <p:nvSpPr>
          <p:cNvPr id="301" name="Rectangle 48"/>
          <p:cNvSpPr>
            <a:spLocks noChangeArrowheads="1"/>
          </p:cNvSpPr>
          <p:nvPr/>
        </p:nvSpPr>
        <p:spPr bwMode="auto">
          <a:xfrm>
            <a:off x="106363" y="1623732"/>
            <a:ext cx="6481762" cy="19883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ARMAS</a:t>
            </a:r>
          </a:p>
        </p:txBody>
      </p:sp>
      <p:pic>
        <p:nvPicPr>
          <p:cNvPr id="302" name="Picture 49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79389" y="1904720"/>
            <a:ext cx="5175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3" name="Picture 50"/>
          <p:cNvPicPr>
            <a:picLocks noChangeAspect="1" noChangeArrowheads="1"/>
          </p:cNvPicPr>
          <p:nvPr/>
        </p:nvPicPr>
        <p:blipFill>
          <a:blip r:embed="rId31" cstate="print"/>
          <a:srcRect l="6000"/>
          <a:stretch>
            <a:fillRect/>
          </a:stretch>
        </p:blipFill>
        <p:spPr bwMode="auto">
          <a:xfrm>
            <a:off x="898525" y="1880908"/>
            <a:ext cx="584200" cy="32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4" name="Picture 51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690689" y="1883289"/>
            <a:ext cx="458787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5" name="Picture 52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2411413" y="1883289"/>
            <a:ext cx="469900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6" name="Picture 53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132138" y="1883289"/>
            <a:ext cx="449262" cy="340519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pic>
        <p:nvPicPr>
          <p:cNvPr id="307" name="Picture 54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851276" y="1880907"/>
            <a:ext cx="461963" cy="35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" name="Picture 55"/>
          <p:cNvPicPr>
            <a:picLocks noChangeAspect="1" noChangeArrowheads="1"/>
          </p:cNvPicPr>
          <p:nvPr/>
        </p:nvPicPr>
        <p:blipFill>
          <a:blip r:embed="rId35" cstate="print"/>
          <a:srcRect l="2930"/>
          <a:stretch>
            <a:fillRect/>
          </a:stretch>
        </p:blipFill>
        <p:spPr bwMode="auto">
          <a:xfrm>
            <a:off x="4498976" y="1890432"/>
            <a:ext cx="569913" cy="34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" name="Picture 56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5219700" y="1880908"/>
            <a:ext cx="554038" cy="34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" name="Picture 57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6013450" y="1880907"/>
            <a:ext cx="501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" name="Rectangle 58"/>
          <p:cNvSpPr>
            <a:spLocks noChangeArrowheads="1"/>
          </p:cNvSpPr>
          <p:nvPr/>
        </p:nvSpPr>
        <p:spPr bwMode="auto">
          <a:xfrm>
            <a:off x="106363" y="2273813"/>
            <a:ext cx="609600" cy="14287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JAMMER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2" name="Rectangle 59"/>
          <p:cNvSpPr>
            <a:spLocks noChangeArrowheads="1"/>
          </p:cNvSpPr>
          <p:nvPr/>
        </p:nvSpPr>
        <p:spPr bwMode="auto">
          <a:xfrm>
            <a:off x="898525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SRBOC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3" name="Rectangle 60"/>
          <p:cNvSpPr>
            <a:spLocks noChangeArrowheads="1"/>
          </p:cNvSpPr>
          <p:nvPr/>
        </p:nvSpPr>
        <p:spPr bwMode="auto">
          <a:xfrm>
            <a:off x="1619250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1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4" name="Rectangle 61"/>
          <p:cNvSpPr>
            <a:spLocks noChangeArrowheads="1"/>
          </p:cNvSpPr>
          <p:nvPr/>
        </p:nvSpPr>
        <p:spPr bwMode="auto">
          <a:xfrm>
            <a:off x="2339975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STIR 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5" name="Rectangle 62"/>
          <p:cNvSpPr>
            <a:spLocks noChangeArrowheads="1"/>
          </p:cNvSpPr>
          <p:nvPr/>
        </p:nvSpPr>
        <p:spPr bwMode="auto">
          <a:xfrm>
            <a:off x="3059113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SCC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6" name="Rectangle 63"/>
          <p:cNvSpPr>
            <a:spLocks noChangeArrowheads="1"/>
          </p:cNvSpPr>
          <p:nvPr/>
        </p:nvSpPr>
        <p:spPr bwMode="auto">
          <a:xfrm>
            <a:off x="3779838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GMVLS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7" name="Rectangle 64"/>
          <p:cNvSpPr>
            <a:spLocks noChangeArrowheads="1"/>
          </p:cNvSpPr>
          <p:nvPr/>
        </p:nvSpPr>
        <p:spPr bwMode="auto">
          <a:xfrm>
            <a:off x="4498975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76/62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8" name="Rectangle 65"/>
          <p:cNvSpPr>
            <a:spLocks noChangeArrowheads="1"/>
          </p:cNvSpPr>
          <p:nvPr/>
        </p:nvSpPr>
        <p:spPr bwMode="auto">
          <a:xfrm>
            <a:off x="5219700" y="2273814"/>
            <a:ext cx="609600" cy="14406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EXOCET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19" name="Rectangle 66"/>
          <p:cNvSpPr>
            <a:spLocks noChangeArrowheads="1"/>
          </p:cNvSpPr>
          <p:nvPr/>
        </p:nvSpPr>
        <p:spPr bwMode="auto">
          <a:xfrm>
            <a:off x="5978525" y="2273814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.50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20" name="Rectangle 101"/>
          <p:cNvSpPr>
            <a:spLocks noChangeArrowheads="1"/>
          </p:cNvSpPr>
          <p:nvPr/>
        </p:nvSpPr>
        <p:spPr bwMode="auto">
          <a:xfrm>
            <a:off x="6858016" y="1639200"/>
            <a:ext cx="2108200" cy="21788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alt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 ARMAS  A/S</a:t>
            </a:r>
          </a:p>
        </p:txBody>
      </p:sp>
      <p:pic>
        <p:nvPicPr>
          <p:cNvPr id="321" name="Picture 104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6875463" y="1889241"/>
            <a:ext cx="614362" cy="35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2" name="Picture 106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7596189" y="1907101"/>
            <a:ext cx="58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3" name="Picture 50"/>
          <p:cNvPicPr>
            <a:picLocks noChangeAspect="1" noChangeArrowheads="1"/>
          </p:cNvPicPr>
          <p:nvPr/>
        </p:nvPicPr>
        <p:blipFill>
          <a:blip r:embed="rId31" cstate="print"/>
          <a:srcRect l="6000"/>
          <a:stretch>
            <a:fillRect/>
          </a:stretch>
        </p:blipFill>
        <p:spPr bwMode="auto">
          <a:xfrm>
            <a:off x="8316913" y="1913054"/>
            <a:ext cx="647700" cy="32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4" name="Rectangle 66"/>
          <p:cNvSpPr>
            <a:spLocks noChangeArrowheads="1"/>
          </p:cNvSpPr>
          <p:nvPr/>
        </p:nvSpPr>
        <p:spPr bwMode="auto">
          <a:xfrm>
            <a:off x="6877050" y="2273814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STWS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25" name="Rectangle 66"/>
          <p:cNvSpPr>
            <a:spLocks noChangeArrowheads="1"/>
          </p:cNvSpPr>
          <p:nvPr/>
        </p:nvSpPr>
        <p:spPr bwMode="auto">
          <a:xfrm>
            <a:off x="7596188" y="2273814"/>
            <a:ext cx="609600" cy="14882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NIXIE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26" name="Rectangle 66"/>
          <p:cNvSpPr>
            <a:spLocks noChangeArrowheads="1"/>
          </p:cNvSpPr>
          <p:nvPr/>
        </p:nvSpPr>
        <p:spPr bwMode="auto">
          <a:xfrm>
            <a:off x="8283575" y="2273814"/>
            <a:ext cx="681038" cy="148828"/>
          </a:xfrm>
          <a:prstGeom prst="rect">
            <a:avLst/>
          </a:prstGeom>
          <a:solidFill>
            <a:srgbClr val="66FF33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ANZUELO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327" name="Picture 22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292080" y="988427"/>
            <a:ext cx="58666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8" name="Rectangle 26"/>
          <p:cNvSpPr>
            <a:spLocks noChangeArrowheads="1"/>
          </p:cNvSpPr>
          <p:nvPr/>
        </p:nvSpPr>
        <p:spPr bwMode="auto">
          <a:xfrm>
            <a:off x="6732772" y="3928786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PROA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29" name="Rectangle 26"/>
          <p:cNvSpPr>
            <a:spLocks noChangeArrowheads="1"/>
          </p:cNvSpPr>
          <p:nvPr/>
        </p:nvSpPr>
        <p:spPr bwMode="auto">
          <a:xfrm>
            <a:off x="8308628" y="3928786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CORREDERA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30" name="Rectangle 26"/>
          <p:cNvSpPr>
            <a:spLocks noChangeArrowheads="1"/>
          </p:cNvSpPr>
          <p:nvPr/>
        </p:nvSpPr>
        <p:spPr bwMode="auto">
          <a:xfrm>
            <a:off x="7522810" y="3928786"/>
            <a:ext cx="718600" cy="161925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>
              <a:defRPr/>
            </a:pPr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PHINS POPA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331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40" cstate="print"/>
          <a:srcRect r="11111"/>
          <a:stretch>
            <a:fillRect/>
          </a:stretch>
        </p:blipFill>
        <p:spPr bwMode="auto">
          <a:xfrm>
            <a:off x="6808430" y="3500158"/>
            <a:ext cx="571504" cy="373359"/>
          </a:xfrm>
          <a:prstGeom prst="rect">
            <a:avLst/>
          </a:prstGeom>
          <a:noFill/>
        </p:spPr>
      </p:pic>
      <p:pic>
        <p:nvPicPr>
          <p:cNvPr id="332" name="Picture 3" descr="\\Blancoserver2\depto-ssaa\SENSORES 2\C1º ALARCON CARGO\fotos equipos de navegacion\DSCN9617.JPG"/>
          <p:cNvPicPr>
            <a:picLocks noChangeAspect="1" noChangeArrowheads="1"/>
          </p:cNvPicPr>
          <p:nvPr/>
        </p:nvPicPr>
        <p:blipFill>
          <a:blip r:embed="rId40" cstate="print"/>
          <a:srcRect r="11111"/>
          <a:stretch>
            <a:fillRect/>
          </a:stretch>
        </p:blipFill>
        <p:spPr bwMode="auto">
          <a:xfrm>
            <a:off x="7594248" y="3500158"/>
            <a:ext cx="571504" cy="373359"/>
          </a:xfrm>
          <a:prstGeom prst="rect">
            <a:avLst/>
          </a:prstGeom>
          <a:noFill/>
        </p:spPr>
      </p:pic>
      <p:sp>
        <p:nvSpPr>
          <p:cNvPr id="333" name="Rectangle 3"/>
          <p:cNvSpPr>
            <a:spLocks noChangeArrowheads="1"/>
          </p:cNvSpPr>
          <p:nvPr/>
        </p:nvSpPr>
        <p:spPr bwMode="auto">
          <a:xfrm>
            <a:off x="285720" y="2571464"/>
            <a:ext cx="1785950" cy="20122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 eaLnBrk="0" hangingPunct="0">
              <a:defRPr/>
            </a:pPr>
            <a:r>
              <a:rPr lang="es-ES" sz="14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SEWACO</a:t>
            </a:r>
          </a:p>
        </p:txBody>
      </p:sp>
      <p:sp>
        <p:nvSpPr>
          <p:cNvPr id="334" name="Rectangle 31"/>
          <p:cNvSpPr>
            <a:spLocks noChangeArrowheads="1"/>
          </p:cNvSpPr>
          <p:nvPr/>
        </p:nvSpPr>
        <p:spPr bwMode="auto">
          <a:xfrm>
            <a:off x="285720" y="2857216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/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PROA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sp>
        <p:nvSpPr>
          <p:cNvPr id="335" name="Rectangle 31"/>
          <p:cNvSpPr>
            <a:spLocks noChangeArrowheads="1"/>
          </p:cNvSpPr>
          <p:nvPr/>
        </p:nvSpPr>
        <p:spPr bwMode="auto">
          <a:xfrm>
            <a:off x="1285852" y="2857216"/>
            <a:ext cx="785818" cy="28575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r>
              <a:rPr lang="es-ES_tradnl" sz="1000" b="1" dirty="0">
                <a:solidFill>
                  <a:srgbClr val="000000"/>
                </a:solidFill>
                <a:latin typeface="BankGothic Md BT" pitchFamily="34" charset="0"/>
                <a:cs typeface="+mn-cs"/>
              </a:rPr>
              <a:t>POPA</a:t>
            </a:r>
            <a:endParaRPr lang="es-ES" sz="1000" b="1" dirty="0">
              <a:solidFill>
                <a:srgbClr val="000000"/>
              </a:solidFill>
              <a:latin typeface="BankGothic Md BT" pitchFamily="34" charset="0"/>
              <a:cs typeface="+mn-cs"/>
            </a:endParaRPr>
          </a:p>
        </p:txBody>
      </p:sp>
      <p:pic>
        <p:nvPicPr>
          <p:cNvPr id="336" name="Picture 2"/>
          <p:cNvPicPr>
            <a:picLocks noChangeAspect="1" noChangeArrowheads="1"/>
          </p:cNvPicPr>
          <p:nvPr/>
        </p:nvPicPr>
        <p:blipFill>
          <a:blip r:embed="rId41" cstate="print"/>
          <a:srcRect/>
          <a:stretch>
            <a:fillRect/>
          </a:stretch>
        </p:blipFill>
        <p:spPr bwMode="auto">
          <a:xfrm>
            <a:off x="8358182" y="672295"/>
            <a:ext cx="785818" cy="47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4798353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OBSERVACIONES PENDIENTES RIT 2023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graphicFrame>
        <p:nvGraphicFramePr>
          <p:cNvPr id="14" name="1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24883"/>
              </p:ext>
            </p:extLst>
          </p:nvPr>
        </p:nvGraphicFramePr>
        <p:xfrm>
          <a:off x="755124" y="1203598"/>
          <a:ext cx="5793698" cy="7920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7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0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3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94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 dirty="0" err="1">
                          <a:effectLst/>
                        </a:rPr>
                        <a:t>M.W.C.S</a:t>
                      </a:r>
                      <a:r>
                        <a:rPr lang="es-CL" sz="700" u="none" strike="noStrike" dirty="0">
                          <a:effectLst/>
                        </a:rPr>
                        <a:t>.</a:t>
                      </a:r>
                      <a:endParaRPr lang="es-CL" sz="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>
                          <a:effectLst/>
                        </a:rPr>
                        <a:t>Lanzador Mk-48 (Celda N°16).</a:t>
                      </a:r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>
                          <a:effectLst/>
                        </a:rPr>
                        <a:t>A.S.</a:t>
                      </a:r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700" u="none" strike="noStrike" dirty="0" err="1">
                          <a:effectLst/>
                        </a:rPr>
                        <a:t>Latch</a:t>
                      </a:r>
                      <a:r>
                        <a:rPr lang="es-CL" sz="700" u="none" strike="noStrike" dirty="0">
                          <a:effectLst/>
                        </a:rPr>
                        <a:t> de zapata de sujeción de </a:t>
                      </a:r>
                      <a:r>
                        <a:rPr lang="es-CL" sz="700" u="none" strike="noStrike" dirty="0" err="1">
                          <a:effectLst/>
                        </a:rPr>
                        <a:t>Canister</a:t>
                      </a:r>
                      <a:r>
                        <a:rPr lang="es-CL" sz="700" u="none" strike="noStrike" dirty="0">
                          <a:effectLst/>
                        </a:rPr>
                        <a:t> no efectúa apertura. </a:t>
                      </a:r>
                      <a:r>
                        <a:rPr lang="es-CL" sz="700" u="none" strike="noStrike" dirty="0" err="1">
                          <a:effectLst/>
                        </a:rPr>
                        <a:t>OT</a:t>
                      </a:r>
                      <a:r>
                        <a:rPr lang="es-CL" sz="700" u="none" strike="noStrike" dirty="0">
                          <a:effectLst/>
                        </a:rPr>
                        <a:t> BL122007.</a:t>
                      </a:r>
                      <a:endParaRPr lang="es-CL" sz="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700" u="none" strike="noStrike" dirty="0" err="1">
                          <a:effectLst/>
                        </a:rPr>
                        <a:t>OT</a:t>
                      </a:r>
                      <a:r>
                        <a:rPr lang="es-ES" sz="700" u="none" strike="noStrike" dirty="0">
                          <a:effectLst/>
                        </a:rPr>
                        <a:t> de Falla </a:t>
                      </a:r>
                      <a:br>
                        <a:rPr lang="es-ES" sz="700" u="none" strike="noStrike" dirty="0">
                          <a:effectLst/>
                        </a:rPr>
                      </a:br>
                      <a:r>
                        <a:rPr lang="es-ES" sz="700" u="none" strike="noStrike" dirty="0">
                          <a:effectLst/>
                        </a:rPr>
                        <a:t>BL122007</a:t>
                      </a:r>
                      <a:br>
                        <a:rPr lang="es-ES" sz="700" u="none" strike="noStrike" dirty="0">
                          <a:effectLst/>
                        </a:rPr>
                      </a:br>
                      <a:br>
                        <a:rPr lang="es-ES" sz="700" u="none" strike="noStrike" dirty="0">
                          <a:effectLst/>
                        </a:rPr>
                      </a:br>
                      <a:endParaRPr lang="es-E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1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739747"/>
              </p:ext>
            </p:extLst>
          </p:nvPr>
        </p:nvGraphicFramePr>
        <p:xfrm>
          <a:off x="776034" y="1995686"/>
          <a:ext cx="5778122" cy="5760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78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9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0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3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 dirty="0">
                          <a:effectLst/>
                        </a:rPr>
                        <a:t>RADARES DE NAVEGACIÓN</a:t>
                      </a:r>
                      <a:endParaRPr lang="es-CL" sz="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 dirty="0">
                          <a:effectLst/>
                        </a:rPr>
                        <a:t>Radar </a:t>
                      </a:r>
                      <a:r>
                        <a:rPr lang="es-CL" sz="700" u="none" strike="noStrike" dirty="0" err="1">
                          <a:effectLst/>
                        </a:rPr>
                        <a:t>THALES</a:t>
                      </a:r>
                      <a:r>
                        <a:rPr lang="es-CL" sz="700" u="none" strike="noStrike" dirty="0">
                          <a:effectLst/>
                        </a:rPr>
                        <a:t> SCOUT Mk-1</a:t>
                      </a:r>
                      <a:endParaRPr lang="es-CL" sz="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u="none" strike="noStrike">
                          <a:effectLst/>
                        </a:rPr>
                        <a:t>N.A.S.</a:t>
                      </a:r>
                      <a:endParaRPr lang="es-CL" sz="7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sv-SE" sz="700" u="none" strike="noStrike" dirty="0">
                          <a:effectLst/>
                        </a:rPr>
                        <a:t>OT BL121441: Falla TCI unidad blanking.</a:t>
                      </a:r>
                      <a:endParaRPr lang="sv-SE" sz="7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84" marR="5884" marT="588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700" u="none" strike="noStrike" dirty="0" err="1">
                          <a:effectLst/>
                        </a:rPr>
                        <a:t>OT</a:t>
                      </a:r>
                      <a:r>
                        <a:rPr lang="es-ES" sz="700" u="none" strike="noStrike" dirty="0">
                          <a:effectLst/>
                        </a:rPr>
                        <a:t> de Falla </a:t>
                      </a:r>
                      <a:br>
                        <a:rPr lang="es-ES" sz="700" u="none" strike="noStrike" dirty="0">
                          <a:effectLst/>
                        </a:rPr>
                      </a:br>
                      <a:r>
                        <a:rPr lang="es-ES" sz="700" u="none" strike="noStrike" dirty="0">
                          <a:effectLst/>
                        </a:rPr>
                        <a:t>BL121441</a:t>
                      </a:r>
                      <a:br>
                        <a:rPr lang="es-ES" sz="700" u="none" strike="noStrike" dirty="0">
                          <a:effectLst/>
                        </a:rPr>
                      </a:br>
                      <a:br>
                        <a:rPr lang="es-ES" sz="700" u="none" strike="noStrike" dirty="0">
                          <a:effectLst/>
                        </a:rPr>
                      </a:br>
                      <a:endParaRPr lang="es-ES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884" marR="5884" marT="5884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VALIDACIONES SS.AA.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E41A17C7-1613-3654-B97D-9524D6A762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349826"/>
              </p:ext>
            </p:extLst>
          </p:nvPr>
        </p:nvGraphicFramePr>
        <p:xfrm>
          <a:off x="691591" y="898917"/>
          <a:ext cx="7735747" cy="333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330">
                  <a:extLst>
                    <a:ext uri="{9D8B030D-6E8A-4147-A177-3AD203B41FA5}">
                      <a16:colId xmlns:a16="http://schemas.microsoft.com/office/drawing/2014/main" val="3844990884"/>
                    </a:ext>
                  </a:extLst>
                </a:gridCol>
                <a:gridCol w="1492522">
                  <a:extLst>
                    <a:ext uri="{9D8B030D-6E8A-4147-A177-3AD203B41FA5}">
                      <a16:colId xmlns:a16="http://schemas.microsoft.com/office/drawing/2014/main" val="1053255704"/>
                    </a:ext>
                  </a:extLst>
                </a:gridCol>
                <a:gridCol w="1588257">
                  <a:extLst>
                    <a:ext uri="{9D8B030D-6E8A-4147-A177-3AD203B41FA5}">
                      <a16:colId xmlns:a16="http://schemas.microsoft.com/office/drawing/2014/main" val="690256224"/>
                    </a:ext>
                  </a:extLst>
                </a:gridCol>
                <a:gridCol w="2711638">
                  <a:extLst>
                    <a:ext uri="{9D8B030D-6E8A-4147-A177-3AD203B41FA5}">
                      <a16:colId xmlns:a16="http://schemas.microsoft.com/office/drawing/2014/main" val="9139891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CL" dirty="0"/>
                        <a:t>SISTEMA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ÚLTIMA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PRÓXIMA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OBSERVACIÓN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525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/>
                        <a:t>76/62 SUP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MAY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/>
                        <a:t>MAY 2024</a:t>
                      </a:r>
                    </a:p>
                    <a:p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INFORME ENVIADO (TIRO EFECTUADO OPS-2)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355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/>
                        <a:t>76/65 FAN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MAY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/>
                        <a:t>MAY 2024</a:t>
                      </a:r>
                    </a:p>
                    <a:p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INFORME EN TRÁMITE (TIRO EFECTUADO OPS-3)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1482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/>
                        <a:t>MWCS AA (NSSM)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NOV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NOV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PENDIENTE RECEPCIÓN INFORME VALIDACIÓN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131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/>
                        <a:t>MWCS AA (76/62)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NOV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NOV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DIRISNAV XXXX DIC 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9471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/>
                        <a:t>EXOCET MM40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JUL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JUL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PROGRAMADO DEL 23-27 JUN (MALETA DE PRUEBA)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628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/>
                        <a:t>TLT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FEB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FEB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/>
                        <a:t>EFECTUADO CON MALETA DE PRUEBA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9886423"/>
                  </a:ext>
                </a:extLst>
              </a:tr>
            </a:tbl>
          </a:graphicData>
        </a:graphic>
      </p:graphicFrame>
      <p:sp>
        <p:nvSpPr>
          <p:cNvPr id="7" name="Rectángulo redondeado 6">
            <a:extLst>
              <a:ext uri="{FF2B5EF4-FFF2-40B4-BE49-F238E27FC236}">
                <a16:creationId xmlns:a16="http://schemas.microsoft.com/office/drawing/2014/main" id="{BEC86E7E-DC0C-62BA-0EB7-0EA81B789E70}"/>
              </a:ext>
            </a:extLst>
          </p:cNvPr>
          <p:cNvSpPr/>
          <p:nvPr/>
        </p:nvSpPr>
        <p:spPr bwMode="auto">
          <a:xfrm>
            <a:off x="691590" y="2319457"/>
            <a:ext cx="7735747" cy="506928"/>
          </a:xfrm>
          <a:prstGeom prst="roundRect">
            <a:avLst/>
          </a:prstGeom>
          <a:noFill/>
          <a:ln w="38100">
            <a:solidFill>
              <a:srgbClr val="C0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SISTEMAS CON RIESGO DE INDISPONIBILIDAD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642924"/>
            <a:ext cx="742955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 algn="just">
              <a:lnSpc>
                <a:spcPct val="150000"/>
              </a:lnSpc>
            </a:pP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RADAR LW-08:</a:t>
            </a:r>
          </a:p>
          <a:p>
            <a:pPr marL="228600" indent="-228600" algn="just">
              <a:lnSpc>
                <a:spcPct val="150000"/>
              </a:lnSpc>
            </a:pP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	</a:t>
            </a:r>
            <a:r>
              <a:rPr lang="es-ES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Debido a no haberse efectuado </a:t>
            </a:r>
            <a:r>
              <a:rPr lang="es-ES" sz="1200" b="1" dirty="0" err="1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overhaul</a:t>
            </a:r>
            <a:r>
              <a:rPr lang="es-ES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 de conjunto de antena ha presentado fallas que afectan a roles principales.</a:t>
            </a: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pic>
        <p:nvPicPr>
          <p:cNvPr id="1026" name="Imagen 4" descr="lw08-m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571618"/>
            <a:ext cx="1226273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16 Flecha izquierda"/>
          <p:cNvSpPr/>
          <p:nvPr/>
        </p:nvSpPr>
        <p:spPr bwMode="auto">
          <a:xfrm>
            <a:off x="214282" y="3209634"/>
            <a:ext cx="642942" cy="648000"/>
          </a:xfrm>
          <a:prstGeom prst="leftArrow">
            <a:avLst>
              <a:gd name="adj1" fmla="val 56773"/>
              <a:gd name="adj2" fmla="val 50000"/>
            </a:avLst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17 Proceso"/>
          <p:cNvSpPr/>
          <p:nvPr/>
        </p:nvSpPr>
        <p:spPr bwMode="auto">
          <a:xfrm>
            <a:off x="857224" y="3357568"/>
            <a:ext cx="828000" cy="360000"/>
          </a:xfrm>
          <a:prstGeom prst="flowChartProcess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18 Proceso"/>
          <p:cNvSpPr/>
          <p:nvPr/>
        </p:nvSpPr>
        <p:spPr bwMode="auto">
          <a:xfrm>
            <a:off x="1692535" y="3357568"/>
            <a:ext cx="252000" cy="360000"/>
          </a:xfrm>
          <a:prstGeom prst="flowChartProcess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19 Proceso"/>
          <p:cNvSpPr/>
          <p:nvPr/>
        </p:nvSpPr>
        <p:spPr bwMode="auto">
          <a:xfrm>
            <a:off x="1956342" y="3357568"/>
            <a:ext cx="2268000" cy="360000"/>
          </a:xfrm>
          <a:prstGeom prst="flowChartProcess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21 Proceso"/>
          <p:cNvSpPr/>
          <p:nvPr/>
        </p:nvSpPr>
        <p:spPr bwMode="auto">
          <a:xfrm>
            <a:off x="4227728" y="3357568"/>
            <a:ext cx="547200" cy="360000"/>
          </a:xfrm>
          <a:prstGeom prst="flowChartProcess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22 Proceso"/>
          <p:cNvSpPr/>
          <p:nvPr/>
        </p:nvSpPr>
        <p:spPr bwMode="auto">
          <a:xfrm>
            <a:off x="6978947" y="3357568"/>
            <a:ext cx="1416332" cy="360000"/>
          </a:xfrm>
          <a:prstGeom prst="flowChartProcess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23 Proceso"/>
          <p:cNvSpPr/>
          <p:nvPr/>
        </p:nvSpPr>
        <p:spPr bwMode="auto">
          <a:xfrm>
            <a:off x="5922007" y="3357568"/>
            <a:ext cx="1051200" cy="360000"/>
          </a:xfrm>
          <a:prstGeom prst="flowChartProcess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9" name="28 Proceso"/>
          <p:cNvSpPr/>
          <p:nvPr/>
        </p:nvSpPr>
        <p:spPr bwMode="auto">
          <a:xfrm>
            <a:off x="4786314" y="3357568"/>
            <a:ext cx="1134000" cy="360000"/>
          </a:xfrm>
          <a:prstGeom prst="flowChartProcess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0" name="29 Flecha izquierda"/>
          <p:cNvSpPr/>
          <p:nvPr/>
        </p:nvSpPr>
        <p:spPr bwMode="auto">
          <a:xfrm flipH="1">
            <a:off x="8407739" y="3207377"/>
            <a:ext cx="642910" cy="648000"/>
          </a:xfrm>
          <a:prstGeom prst="leftArrow">
            <a:avLst>
              <a:gd name="adj1" fmla="val 56773"/>
              <a:gd name="adj2" fmla="val 50000"/>
            </a:avLst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 bwMode="auto">
          <a:xfrm>
            <a:off x="822361" y="2267220"/>
            <a:ext cx="2000264" cy="661720"/>
          </a:xfrm>
          <a:prstGeom prst="rect">
            <a:avLst/>
          </a:prstGeom>
          <a:solidFill>
            <a:srgbClr val="FFC000"/>
          </a:solidFill>
          <a:ln w="9525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21 MAR 2023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BL119013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700" b="1" dirty="0">
                <a:solidFill>
                  <a:srgbClr val="000099"/>
                </a:solidFill>
                <a:latin typeface="+mn-lt"/>
                <a:cs typeface="+mn-cs"/>
              </a:rPr>
              <a:t>FALLA MOTOR DE LUBRICACIÓN RONZA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06</a:t>
            </a:r>
            <a:r>
              <a:rPr kumimoji="0" lang="es-CL" sz="1000" b="1" i="0" u="none" strike="noStrike" kern="1200" cap="none" spc="0" normalizeH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DÍAS</a:t>
            </a:r>
            <a:endParaRPr kumimoji="0" lang="es-ES" sz="1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31 CuadroTexto"/>
          <p:cNvSpPr txBox="1"/>
          <p:nvPr/>
        </p:nvSpPr>
        <p:spPr bwMode="auto">
          <a:xfrm>
            <a:off x="3428992" y="3902600"/>
            <a:ext cx="2143140" cy="66941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28600" marR="0" indent="-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lain" startAt="23"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MAY 2023</a:t>
            </a:r>
          </a:p>
          <a:p>
            <a:pPr marL="228600" marR="0" indent="-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BL119762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700" b="1" dirty="0">
                <a:solidFill>
                  <a:srgbClr val="000099"/>
                </a:solidFill>
                <a:latin typeface="+mn-lt"/>
                <a:cs typeface="+mn-cs"/>
              </a:rPr>
              <a:t>RELÉ QUEMADO EN CASCADA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13</a:t>
            </a:r>
            <a:r>
              <a:rPr kumimoji="0" lang="es-CL" sz="1000" b="1" i="0" u="none" strike="noStrike" kern="1200" cap="none" spc="0" normalizeH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DÍAS</a:t>
            </a:r>
            <a:endParaRPr kumimoji="0" lang="es-ES" sz="1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32 CuadroTexto"/>
          <p:cNvSpPr txBox="1"/>
          <p:nvPr/>
        </p:nvSpPr>
        <p:spPr bwMode="auto">
          <a:xfrm>
            <a:off x="5429256" y="2259526"/>
            <a:ext cx="2357454" cy="669414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03 JUL 2023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1000" b="1" dirty="0">
                <a:solidFill>
                  <a:srgbClr val="000099"/>
                </a:solidFill>
                <a:latin typeface="+mn-lt"/>
                <a:cs typeface="+mn-cs"/>
              </a:rPr>
              <a:t>BL120264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700" b="1" dirty="0">
                <a:solidFill>
                  <a:srgbClr val="000099"/>
                </a:solidFill>
                <a:latin typeface="+mn-lt"/>
                <a:cs typeface="+mn-cs"/>
              </a:rPr>
              <a:t>FALLA EN MOTOR DE LUBRICACIÓN RONZA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1000" b="1" i="0" u="none" strike="noStrike" kern="1200" cap="none" spc="0" normalizeH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25 DÍAS</a:t>
            </a:r>
            <a:endParaRPr kumimoji="0" lang="es-ES" sz="10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5" name="34 Conector recto de flecha"/>
          <p:cNvCxnSpPr>
            <a:endCxn id="19" idx="0"/>
          </p:cNvCxnSpPr>
          <p:nvPr/>
        </p:nvCxnSpPr>
        <p:spPr bwMode="auto">
          <a:xfrm rot="5400000">
            <a:off x="1612973" y="3148903"/>
            <a:ext cx="414227" cy="310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0" name="39 Conector recto de flecha"/>
          <p:cNvCxnSpPr/>
          <p:nvPr/>
        </p:nvCxnSpPr>
        <p:spPr bwMode="auto">
          <a:xfrm rot="5400000">
            <a:off x="6295263" y="3134503"/>
            <a:ext cx="414227" cy="310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1" name="40 Conector recto de flecha"/>
          <p:cNvCxnSpPr>
            <a:endCxn id="22" idx="2"/>
          </p:cNvCxnSpPr>
          <p:nvPr/>
        </p:nvCxnSpPr>
        <p:spPr bwMode="auto">
          <a:xfrm rot="16200000" flipV="1">
            <a:off x="4396744" y="3822152"/>
            <a:ext cx="211504" cy="23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86036"/>
            <a:ext cx="70485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CuadroTexto"/>
          <p:cNvSpPr txBox="1"/>
          <p:nvPr/>
        </p:nvSpPr>
        <p:spPr>
          <a:xfrm>
            <a:off x="3143240" y="642924"/>
            <a:ext cx="1146998" cy="50783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indent="26988" algn="ctr"/>
            <a:r>
              <a:rPr lang="es-CL" sz="900" dirty="0">
                <a:latin typeface="Arial" pitchFamily="34" charset="0"/>
              </a:rPr>
              <a:t>Modernización Sistema IMCS en Fragatas tipo M </a:t>
            </a:r>
          </a:p>
        </p:txBody>
      </p:sp>
      <p:cxnSp>
        <p:nvCxnSpPr>
          <p:cNvPr id="29" name="28 Conector recto de flecha"/>
          <p:cNvCxnSpPr>
            <a:stCxn id="27" idx="2"/>
          </p:cNvCxnSpPr>
          <p:nvPr/>
        </p:nvCxnSpPr>
        <p:spPr bwMode="auto">
          <a:xfrm rot="16200000" flipH="1">
            <a:off x="2969525" y="1897968"/>
            <a:ext cx="1849622" cy="35519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1" name="40 CuadroTexto"/>
          <p:cNvSpPr txBox="1"/>
          <p:nvPr/>
        </p:nvSpPr>
        <p:spPr>
          <a:xfrm>
            <a:off x="71406" y="3500444"/>
            <a:ext cx="1571636" cy="46166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pPr marL="87313" lvl="2" algn="ctr"/>
            <a:r>
              <a:rPr lang="es-CL" sz="800" dirty="0">
                <a:latin typeface="Arial" pitchFamily="34" charset="0"/>
              </a:rPr>
              <a:t>Cambio compresor de alta presión y secador de alta presión de Popa </a:t>
            </a:r>
          </a:p>
        </p:txBody>
      </p:sp>
      <p:cxnSp>
        <p:nvCxnSpPr>
          <p:cNvPr id="42" name="41 Conector recto de flecha"/>
          <p:cNvCxnSpPr>
            <a:stCxn id="41" idx="3"/>
          </p:cNvCxnSpPr>
          <p:nvPr/>
        </p:nvCxnSpPr>
        <p:spPr bwMode="auto">
          <a:xfrm flipV="1">
            <a:off x="1643042" y="3143254"/>
            <a:ext cx="2428892" cy="588023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4" name="43 CuadroTexto"/>
          <p:cNvSpPr txBox="1"/>
          <p:nvPr/>
        </p:nvSpPr>
        <p:spPr>
          <a:xfrm>
            <a:off x="285720" y="1428742"/>
            <a:ext cx="1500198" cy="507831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900" dirty="0">
                <a:latin typeface="Arial" pitchFamily="34" charset="0"/>
              </a:rPr>
              <a:t>Cambio de block del compresor de aire de alta presión</a:t>
            </a:r>
            <a:endParaRPr lang="es-CL" sz="900" dirty="0">
              <a:latin typeface="Tahoma"/>
            </a:endParaRPr>
          </a:p>
        </p:txBody>
      </p:sp>
      <p:cxnSp>
        <p:nvCxnSpPr>
          <p:cNvPr id="60" name="59 Conector recto de flecha"/>
          <p:cNvCxnSpPr>
            <a:stCxn id="44" idx="2"/>
          </p:cNvCxnSpPr>
          <p:nvPr/>
        </p:nvCxnSpPr>
        <p:spPr bwMode="auto">
          <a:xfrm rot="16200000" flipH="1">
            <a:off x="1879099" y="1093292"/>
            <a:ext cx="1063805" cy="275036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5" name="24 CuadroTexto"/>
          <p:cNvSpPr txBox="1"/>
          <p:nvPr/>
        </p:nvSpPr>
        <p:spPr>
          <a:xfrm>
            <a:off x="4143372" y="4000510"/>
            <a:ext cx="908535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Cambio Purificador de Petróleo</a:t>
            </a:r>
            <a:endParaRPr lang="es-CL" sz="800" dirty="0">
              <a:solidFill>
                <a:schemeClr val="tx1"/>
              </a:solidFill>
            </a:endParaRPr>
          </a:p>
        </p:txBody>
      </p:sp>
      <p:cxnSp>
        <p:nvCxnSpPr>
          <p:cNvPr id="26" name="25 Conector recto de flecha"/>
          <p:cNvCxnSpPr>
            <a:stCxn id="25" idx="0"/>
          </p:cNvCxnSpPr>
          <p:nvPr/>
        </p:nvCxnSpPr>
        <p:spPr bwMode="auto">
          <a:xfrm rot="5400000" flipH="1" flipV="1">
            <a:off x="4370506" y="3370388"/>
            <a:ext cx="857256" cy="40298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0" name="29 CuadroTexto"/>
          <p:cNvSpPr txBox="1"/>
          <p:nvPr/>
        </p:nvSpPr>
        <p:spPr>
          <a:xfrm>
            <a:off x="8072462" y="3643320"/>
            <a:ext cx="908535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800" dirty="0">
                <a:latin typeface="Arial" pitchFamily="34" charset="0"/>
              </a:rPr>
              <a:t>Cambio 02 Bombas  de agua de bebida</a:t>
            </a:r>
            <a:endParaRPr lang="es-CL" sz="800" dirty="0">
              <a:latin typeface="Tahoma"/>
            </a:endParaRPr>
          </a:p>
        </p:txBody>
      </p:sp>
      <p:cxnSp>
        <p:nvCxnSpPr>
          <p:cNvPr id="32" name="31 Conector recto de flecha"/>
          <p:cNvCxnSpPr>
            <a:stCxn id="40" idx="0"/>
          </p:cNvCxnSpPr>
          <p:nvPr/>
        </p:nvCxnSpPr>
        <p:spPr bwMode="auto">
          <a:xfrm rot="5400000" flipH="1" flipV="1">
            <a:off x="2750402" y="2750416"/>
            <a:ext cx="928694" cy="171437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4" name="33 Conector recto de flecha"/>
          <p:cNvCxnSpPr>
            <a:stCxn id="30" idx="0"/>
          </p:cNvCxnSpPr>
          <p:nvPr/>
        </p:nvCxnSpPr>
        <p:spPr bwMode="auto">
          <a:xfrm rot="16200000" flipV="1">
            <a:off x="7156588" y="2273178"/>
            <a:ext cx="500066" cy="224021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5" name="34 CuadroTexto"/>
          <p:cNvSpPr txBox="1"/>
          <p:nvPr/>
        </p:nvSpPr>
        <p:spPr>
          <a:xfrm>
            <a:off x="1357290" y="714362"/>
            <a:ext cx="1500198" cy="507831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indent="3175" algn="ctr"/>
            <a:r>
              <a:rPr lang="es-CL" sz="900" dirty="0">
                <a:latin typeface="Arial" pitchFamily="34" charset="0"/>
              </a:rPr>
              <a:t>Cambio unidades de secado de aire de alta presión en FF. Tipo "M" </a:t>
            </a:r>
          </a:p>
        </p:txBody>
      </p:sp>
      <p:cxnSp>
        <p:nvCxnSpPr>
          <p:cNvPr id="37" name="36 Conector recto de flecha"/>
          <p:cNvCxnSpPr>
            <a:stCxn id="35" idx="2"/>
          </p:cNvCxnSpPr>
          <p:nvPr/>
        </p:nvCxnSpPr>
        <p:spPr bwMode="auto">
          <a:xfrm rot="16200000" flipH="1">
            <a:off x="2129131" y="1200450"/>
            <a:ext cx="1778184" cy="182166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0" name="39 CuadroTexto"/>
          <p:cNvSpPr txBox="1"/>
          <p:nvPr/>
        </p:nvSpPr>
        <p:spPr>
          <a:xfrm>
            <a:off x="1714480" y="4071948"/>
            <a:ext cx="1286168" cy="369332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73025" lvl="2" indent="-73025" algn="ctr"/>
            <a:r>
              <a:rPr lang="es-CL" sz="900" dirty="0">
                <a:latin typeface="Arial" pitchFamily="34" charset="0"/>
              </a:rPr>
              <a:t>Cambio de las Calderas Auxiliares </a:t>
            </a:r>
          </a:p>
        </p:txBody>
      </p:sp>
      <p:cxnSp>
        <p:nvCxnSpPr>
          <p:cNvPr id="48" name="47 Conector recto de flecha"/>
          <p:cNvCxnSpPr>
            <a:stCxn id="67" idx="0"/>
          </p:cNvCxnSpPr>
          <p:nvPr/>
        </p:nvCxnSpPr>
        <p:spPr bwMode="auto">
          <a:xfrm rot="16200000" flipH="1" flipV="1">
            <a:off x="5161364" y="1482321"/>
            <a:ext cx="1643074" cy="10715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7" name="66 CuadroTexto"/>
          <p:cNvSpPr txBox="1"/>
          <p:nvPr/>
        </p:nvSpPr>
        <p:spPr>
          <a:xfrm>
            <a:off x="5429256" y="714362"/>
            <a:ext cx="1214445" cy="46166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800" dirty="0">
                <a:latin typeface="Arial" pitchFamily="34" charset="0"/>
              </a:rPr>
              <a:t>Cambio Radar Navegación y Consola Kelvin Hughes </a:t>
            </a:r>
            <a:endParaRPr lang="es-CL" sz="800" dirty="0">
              <a:latin typeface="Tahoma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3071802" y="4000510"/>
            <a:ext cx="1037959" cy="507831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indent="26988" algn="ctr"/>
            <a:r>
              <a:rPr lang="es-CL" sz="900" dirty="0">
                <a:latin typeface="Arial" pitchFamily="34" charset="0"/>
              </a:rPr>
              <a:t>Instalación Separador Agua - Aceite </a:t>
            </a:r>
          </a:p>
        </p:txBody>
      </p:sp>
      <p:cxnSp>
        <p:nvCxnSpPr>
          <p:cNvPr id="70" name="69 Conector recto de flecha"/>
          <p:cNvCxnSpPr>
            <a:stCxn id="69" idx="0"/>
          </p:cNvCxnSpPr>
          <p:nvPr/>
        </p:nvCxnSpPr>
        <p:spPr bwMode="auto">
          <a:xfrm rot="5400000" flipH="1" flipV="1">
            <a:off x="3545606" y="3259868"/>
            <a:ext cx="785818" cy="69546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3" name="163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4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61" name="60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2" name="61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3" name="62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64" name="2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9" name="Picture 2" descr="Imagen relacionad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45" name="44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EQUIPOS CON NECESIDAD DE ALT/MOD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8235465" y="2571750"/>
            <a:ext cx="908535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Cambio 02 bombas de Incendio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52" name="51 CuadroTexto"/>
          <p:cNvSpPr txBox="1"/>
          <p:nvPr/>
        </p:nvSpPr>
        <p:spPr>
          <a:xfrm>
            <a:off x="6072198" y="4000510"/>
            <a:ext cx="908535" cy="58477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Cambio compresor de Alta Presión Proa N° 1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5072066" y="4071948"/>
            <a:ext cx="908535" cy="46166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Instalación Corredera AGILOG 2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4429124" y="714362"/>
            <a:ext cx="908535" cy="46166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Cambio de la Bomba Servicio de Puerto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7143768" y="4071948"/>
            <a:ext cx="908535" cy="46166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Cambio bombas de Achique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8235465" y="1714494"/>
            <a:ext cx="908535" cy="58477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800" dirty="0">
                <a:solidFill>
                  <a:schemeClr val="tx1"/>
                </a:solidFill>
                <a:latin typeface="Arial" pitchFamily="34" charset="0"/>
              </a:rPr>
              <a:t>Cambio 02 Bomba de transferencia Planta </a:t>
            </a:r>
            <a:r>
              <a:rPr lang="es-CL" sz="800" dirty="0" err="1">
                <a:solidFill>
                  <a:schemeClr val="tx1"/>
                </a:solidFill>
                <a:latin typeface="Arial" pitchFamily="34" charset="0"/>
              </a:rPr>
              <a:t>Sewage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65" name="64 CuadroTexto"/>
          <p:cNvSpPr txBox="1"/>
          <p:nvPr/>
        </p:nvSpPr>
        <p:spPr>
          <a:xfrm>
            <a:off x="214282" y="2071684"/>
            <a:ext cx="908535" cy="707886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Sistema de Inyección de Combustible en Unidades Tipo "M"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66" name="65 CuadroTexto"/>
          <p:cNvSpPr txBox="1"/>
          <p:nvPr/>
        </p:nvSpPr>
        <p:spPr>
          <a:xfrm>
            <a:off x="6929454" y="714362"/>
            <a:ext cx="90853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Instalación central telefónica TDM Híbrida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74" name="73 CuadroTexto"/>
          <p:cNvSpPr txBox="1"/>
          <p:nvPr/>
        </p:nvSpPr>
        <p:spPr>
          <a:xfrm>
            <a:off x="7215206" y="1571618"/>
            <a:ext cx="908535" cy="584775"/>
          </a:xfrm>
          <a:prstGeom prst="rect">
            <a:avLst/>
          </a:prstGeom>
          <a:solidFill>
            <a:srgbClr val="6699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Instalación 02 Plantas Osmosis Inversa</a:t>
            </a:r>
            <a:endParaRPr lang="es-CL" sz="800" dirty="0">
              <a:solidFill>
                <a:schemeClr val="tx1"/>
              </a:solidFill>
            </a:endParaRPr>
          </a:p>
        </p:txBody>
      </p:sp>
      <p:cxnSp>
        <p:nvCxnSpPr>
          <p:cNvPr id="71" name="70 Conector recto de flecha"/>
          <p:cNvCxnSpPr>
            <a:stCxn id="53" idx="0"/>
          </p:cNvCxnSpPr>
          <p:nvPr/>
        </p:nvCxnSpPr>
        <p:spPr bwMode="auto">
          <a:xfrm rot="16200000" flipV="1">
            <a:off x="5084886" y="3630500"/>
            <a:ext cx="642942" cy="23995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8" name="77 Conector recto de flecha"/>
          <p:cNvCxnSpPr/>
          <p:nvPr/>
        </p:nvCxnSpPr>
        <p:spPr bwMode="auto">
          <a:xfrm rot="10800000">
            <a:off x="5357818" y="3071816"/>
            <a:ext cx="1214446" cy="92869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1" name="80 Conector recto de flecha"/>
          <p:cNvCxnSpPr>
            <a:stCxn id="54" idx="2"/>
          </p:cNvCxnSpPr>
          <p:nvPr/>
        </p:nvCxnSpPr>
        <p:spPr bwMode="auto">
          <a:xfrm rot="16200000" flipH="1">
            <a:off x="4029835" y="2029584"/>
            <a:ext cx="1824351" cy="11723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3" name="82 Conector recto de flecha"/>
          <p:cNvCxnSpPr>
            <a:stCxn id="74" idx="2"/>
          </p:cNvCxnSpPr>
          <p:nvPr/>
        </p:nvCxnSpPr>
        <p:spPr bwMode="auto">
          <a:xfrm rot="5400000">
            <a:off x="6305968" y="1708309"/>
            <a:ext cx="915423" cy="181159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8" name="87 Conector recto de flecha"/>
          <p:cNvCxnSpPr>
            <a:stCxn id="66" idx="2"/>
          </p:cNvCxnSpPr>
          <p:nvPr/>
        </p:nvCxnSpPr>
        <p:spPr bwMode="auto">
          <a:xfrm rot="5400000">
            <a:off x="5627309" y="1172526"/>
            <a:ext cx="1629803" cy="188302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9" name="108 Conector recto de flecha"/>
          <p:cNvCxnSpPr>
            <a:stCxn id="65" idx="3"/>
          </p:cNvCxnSpPr>
          <p:nvPr/>
        </p:nvCxnSpPr>
        <p:spPr bwMode="auto">
          <a:xfrm>
            <a:off x="1122817" y="2425627"/>
            <a:ext cx="2806241" cy="71762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2" name="111 Conector recto de flecha"/>
          <p:cNvCxnSpPr>
            <a:stCxn id="51" idx="1"/>
          </p:cNvCxnSpPr>
          <p:nvPr/>
        </p:nvCxnSpPr>
        <p:spPr bwMode="auto">
          <a:xfrm rot="10800000" flipV="1">
            <a:off x="6072199" y="2802582"/>
            <a:ext cx="2163267" cy="269233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4" name="123 Conector recto de flecha"/>
          <p:cNvCxnSpPr>
            <a:stCxn id="55" idx="0"/>
          </p:cNvCxnSpPr>
          <p:nvPr/>
        </p:nvCxnSpPr>
        <p:spPr bwMode="auto">
          <a:xfrm rot="16200000" flipV="1">
            <a:off x="6085018" y="2558930"/>
            <a:ext cx="1000132" cy="202590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7" name="126 Conector recto de flecha"/>
          <p:cNvCxnSpPr>
            <a:stCxn id="57" idx="2"/>
          </p:cNvCxnSpPr>
          <p:nvPr/>
        </p:nvCxnSpPr>
        <p:spPr bwMode="auto">
          <a:xfrm rot="5400000">
            <a:off x="7101850" y="1412494"/>
            <a:ext cx="701109" cy="247465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70717396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86036"/>
            <a:ext cx="704850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CuadroTexto"/>
          <p:cNvSpPr txBox="1"/>
          <p:nvPr/>
        </p:nvSpPr>
        <p:spPr>
          <a:xfrm>
            <a:off x="142844" y="3714758"/>
            <a:ext cx="1429045" cy="5078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algn="ctr"/>
            <a:r>
              <a:rPr lang="es-CL" sz="900" dirty="0">
                <a:latin typeface="Arial" pitchFamily="34" charset="0"/>
              </a:rPr>
              <a:t>Cambio </a:t>
            </a:r>
            <a:r>
              <a:rPr lang="es-CL" sz="900" dirty="0" err="1">
                <a:latin typeface="Arial" pitchFamily="34" charset="0"/>
              </a:rPr>
              <a:t>contactores</a:t>
            </a:r>
            <a:r>
              <a:rPr lang="es-CL" sz="900" dirty="0">
                <a:latin typeface="Arial" pitchFamily="34" charset="0"/>
              </a:rPr>
              <a:t> electromagnéticos MAMS.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3357554" y="1285866"/>
            <a:ext cx="1143008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pPr marL="87313" lvl="2" algn="ctr"/>
            <a:r>
              <a:rPr lang="es-CL" sz="900" dirty="0">
                <a:latin typeface="Arial" pitchFamily="34" charset="0"/>
              </a:rPr>
              <a:t>Modernización del panel MAP</a:t>
            </a:r>
          </a:p>
        </p:txBody>
      </p:sp>
      <p:cxnSp>
        <p:nvCxnSpPr>
          <p:cNvPr id="42" name="41 Conector recto de flecha"/>
          <p:cNvCxnSpPr>
            <a:stCxn id="69" idx="1"/>
          </p:cNvCxnSpPr>
          <p:nvPr/>
        </p:nvCxnSpPr>
        <p:spPr bwMode="auto">
          <a:xfrm rot="10800000" flipV="1">
            <a:off x="5572132" y="1256218"/>
            <a:ext cx="1643074" cy="88690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4" name="43 CuadroTexto"/>
          <p:cNvSpPr txBox="1"/>
          <p:nvPr/>
        </p:nvSpPr>
        <p:spPr>
          <a:xfrm>
            <a:off x="7643802" y="2143122"/>
            <a:ext cx="1500198" cy="2308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900" dirty="0">
                <a:latin typeface="Tahoma"/>
              </a:rPr>
              <a:t>Cambio Cabrestante</a:t>
            </a:r>
          </a:p>
        </p:txBody>
      </p:sp>
      <p:cxnSp>
        <p:nvCxnSpPr>
          <p:cNvPr id="60" name="59 Conector recto de flecha"/>
          <p:cNvCxnSpPr>
            <a:stCxn id="44" idx="2"/>
          </p:cNvCxnSpPr>
          <p:nvPr/>
        </p:nvCxnSpPr>
        <p:spPr bwMode="auto">
          <a:xfrm rot="5400000">
            <a:off x="7777094" y="2097819"/>
            <a:ext cx="340672" cy="892943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25 Conector recto de flecha"/>
          <p:cNvCxnSpPr/>
          <p:nvPr/>
        </p:nvCxnSpPr>
        <p:spPr bwMode="auto">
          <a:xfrm rot="10800000">
            <a:off x="5929322" y="3214692"/>
            <a:ext cx="1621066" cy="69443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4" name="33 Conector recto de flecha"/>
          <p:cNvCxnSpPr/>
          <p:nvPr/>
        </p:nvCxnSpPr>
        <p:spPr bwMode="auto">
          <a:xfrm rot="16200000" flipH="1">
            <a:off x="775573" y="1704281"/>
            <a:ext cx="1237938" cy="92562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5" name="34 CuadroTexto"/>
          <p:cNvSpPr txBox="1"/>
          <p:nvPr/>
        </p:nvSpPr>
        <p:spPr>
          <a:xfrm>
            <a:off x="3500430" y="3929072"/>
            <a:ext cx="1428760" cy="6463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indent="3175" algn="ctr"/>
            <a:r>
              <a:rPr lang="es-CL" sz="900" dirty="0">
                <a:latin typeface="Arial" pitchFamily="34" charset="0"/>
              </a:rPr>
              <a:t>Modernización Sistema protección independiente motores Diesel Propulsor</a:t>
            </a:r>
            <a:endParaRPr lang="es-CL" sz="900" dirty="0">
              <a:latin typeface="Tahoma"/>
            </a:endParaRPr>
          </a:p>
        </p:txBody>
      </p:sp>
      <p:cxnSp>
        <p:nvCxnSpPr>
          <p:cNvPr id="46" name="45 Conector recto de flecha"/>
          <p:cNvCxnSpPr/>
          <p:nvPr/>
        </p:nvCxnSpPr>
        <p:spPr bwMode="auto">
          <a:xfrm rot="5400000">
            <a:off x="5338619" y="1266667"/>
            <a:ext cx="538464" cy="50006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7" name="46 Conector recto de flecha"/>
          <p:cNvCxnSpPr>
            <a:stCxn id="72" idx="0"/>
          </p:cNvCxnSpPr>
          <p:nvPr/>
        </p:nvCxnSpPr>
        <p:spPr bwMode="auto">
          <a:xfrm rot="16200000" flipV="1">
            <a:off x="5000628" y="3071816"/>
            <a:ext cx="428628" cy="114300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8" name="47 Conector recto de flecha"/>
          <p:cNvCxnSpPr>
            <a:stCxn id="67" idx="2"/>
          </p:cNvCxnSpPr>
          <p:nvPr/>
        </p:nvCxnSpPr>
        <p:spPr bwMode="auto">
          <a:xfrm rot="16200000" flipH="1">
            <a:off x="1881165" y="1666863"/>
            <a:ext cx="1206681" cy="46021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67" name="66 CuadroTexto"/>
          <p:cNvSpPr txBox="1"/>
          <p:nvPr/>
        </p:nvSpPr>
        <p:spPr>
          <a:xfrm>
            <a:off x="1571604" y="785800"/>
            <a:ext cx="1365587" cy="5078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900" dirty="0">
                <a:latin typeface="Arial" pitchFamily="34" charset="0"/>
              </a:rPr>
              <a:t>Implementación Lanzadores CHAFF SRBOC</a:t>
            </a:r>
            <a:endParaRPr lang="es-CL" sz="900" dirty="0">
              <a:latin typeface="Tahoma"/>
            </a:endParaRPr>
          </a:p>
        </p:txBody>
      </p:sp>
      <p:sp>
        <p:nvSpPr>
          <p:cNvPr id="69" name="68 CuadroTexto"/>
          <p:cNvSpPr txBox="1"/>
          <p:nvPr/>
        </p:nvSpPr>
        <p:spPr>
          <a:xfrm>
            <a:off x="7215206" y="1071552"/>
            <a:ext cx="1357322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2" indent="26988" algn="ctr"/>
            <a:r>
              <a:rPr lang="es-CL" sz="900" dirty="0">
                <a:latin typeface="Arial" pitchFamily="34" charset="0"/>
              </a:rPr>
              <a:t>Modernización SCF Fragatas tipo M</a:t>
            </a:r>
          </a:p>
        </p:txBody>
      </p:sp>
      <p:cxnSp>
        <p:nvCxnSpPr>
          <p:cNvPr id="70" name="69 Conector recto de flecha"/>
          <p:cNvCxnSpPr>
            <a:stCxn id="57" idx="0"/>
          </p:cNvCxnSpPr>
          <p:nvPr/>
        </p:nvCxnSpPr>
        <p:spPr bwMode="auto">
          <a:xfrm rot="16200000" flipV="1">
            <a:off x="2423822" y="3648361"/>
            <a:ext cx="500066" cy="6135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pSp>
        <p:nvGrpSpPr>
          <p:cNvPr id="2" name="163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61" name="60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2" name="61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63" name="62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64" name="24 Imagen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9" name="Picture 2" descr="Imagen relacionad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45" name="44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EQUIPOS CON NECESIDAD DE ALT/MOD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57" name="56 CuadroTexto"/>
          <p:cNvSpPr txBox="1"/>
          <p:nvPr/>
        </p:nvSpPr>
        <p:spPr>
          <a:xfrm>
            <a:off x="2000232" y="3929072"/>
            <a:ext cx="1408601" cy="6463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900" dirty="0">
                <a:solidFill>
                  <a:schemeClr val="tx1"/>
                </a:solidFill>
                <a:latin typeface="Arial" pitchFamily="34" charset="0"/>
              </a:rPr>
              <a:t>Modernización Sistema protección independiente motores Diesel Generador</a:t>
            </a:r>
            <a:endParaRPr lang="es-CL" sz="900" dirty="0">
              <a:solidFill>
                <a:schemeClr val="tx1"/>
              </a:solidFill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142844" y="2643188"/>
            <a:ext cx="908535" cy="6463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900" dirty="0">
                <a:solidFill>
                  <a:schemeClr val="tx1"/>
                </a:solidFill>
                <a:latin typeface="Arial" pitchFamily="34" charset="0"/>
              </a:rPr>
              <a:t>Cambio 04 Compresores Planta Frigorífica</a:t>
            </a:r>
            <a:endParaRPr lang="es-CL" sz="900" dirty="0">
              <a:solidFill>
                <a:schemeClr val="tx1"/>
              </a:solidFill>
            </a:endParaRPr>
          </a:p>
        </p:txBody>
      </p:sp>
      <p:sp>
        <p:nvSpPr>
          <p:cNvPr id="68" name="67 CuadroTexto"/>
          <p:cNvSpPr txBox="1"/>
          <p:nvPr/>
        </p:nvSpPr>
        <p:spPr>
          <a:xfrm>
            <a:off x="5500694" y="785800"/>
            <a:ext cx="1051411" cy="5078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900" dirty="0">
                <a:solidFill>
                  <a:schemeClr val="tx1"/>
                </a:solidFill>
                <a:latin typeface="Arial" pitchFamily="34" charset="0"/>
              </a:rPr>
              <a:t>Implementación Sistema Data Link</a:t>
            </a:r>
            <a:endParaRPr lang="es-CL" sz="900" dirty="0">
              <a:solidFill>
                <a:schemeClr val="tx1"/>
              </a:solidFill>
            </a:endParaRPr>
          </a:p>
        </p:txBody>
      </p:sp>
      <p:sp>
        <p:nvSpPr>
          <p:cNvPr id="71" name="70 CuadroTexto"/>
          <p:cNvSpPr txBox="1"/>
          <p:nvPr/>
        </p:nvSpPr>
        <p:spPr>
          <a:xfrm>
            <a:off x="142844" y="1285866"/>
            <a:ext cx="1143008" cy="47705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900" dirty="0">
                <a:solidFill>
                  <a:schemeClr val="tx1"/>
                </a:solidFill>
                <a:latin typeface="Arial" pitchFamily="34" charset="0"/>
              </a:rPr>
              <a:t>Modernización</a:t>
            </a:r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 Sistema ASIST </a:t>
            </a:r>
          </a:p>
          <a:p>
            <a:r>
              <a:rPr lang="es-ES" sz="800" dirty="0">
                <a:solidFill>
                  <a:schemeClr val="tx1"/>
                </a:solidFill>
                <a:latin typeface="Arial" pitchFamily="34" charset="0"/>
              </a:rPr>
              <a:t>(Cubierta de Vuelo.)</a:t>
            </a:r>
            <a:endParaRPr lang="es-CL" sz="800" dirty="0">
              <a:solidFill>
                <a:schemeClr val="tx1"/>
              </a:solidFill>
            </a:endParaRPr>
          </a:p>
        </p:txBody>
      </p:sp>
      <p:sp>
        <p:nvSpPr>
          <p:cNvPr id="72" name="71 CuadroTexto"/>
          <p:cNvSpPr txBox="1"/>
          <p:nvPr/>
        </p:nvSpPr>
        <p:spPr>
          <a:xfrm>
            <a:off x="5000628" y="3857634"/>
            <a:ext cx="1571636" cy="5078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sz="900" dirty="0">
                <a:solidFill>
                  <a:schemeClr val="tx1"/>
                </a:solidFill>
                <a:latin typeface="Arial" pitchFamily="34" charset="0"/>
              </a:rPr>
              <a:t>Cambio 04 Motores Diesel para Generadores Principales</a:t>
            </a:r>
            <a:endParaRPr lang="es-CL" sz="900" dirty="0">
              <a:solidFill>
                <a:schemeClr val="tx1"/>
              </a:solidFill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7072330" y="3857634"/>
            <a:ext cx="908535" cy="507831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sz="900" dirty="0">
                <a:solidFill>
                  <a:schemeClr val="tx1"/>
                </a:solidFill>
                <a:latin typeface="Arial" pitchFamily="34" charset="0"/>
              </a:rPr>
              <a:t>Cambio de Plantas Agua Enfriada</a:t>
            </a:r>
            <a:endParaRPr lang="es-CL" sz="900" dirty="0">
              <a:solidFill>
                <a:schemeClr val="tx1"/>
              </a:solidFill>
            </a:endParaRPr>
          </a:p>
        </p:txBody>
      </p:sp>
      <p:cxnSp>
        <p:nvCxnSpPr>
          <p:cNvPr id="89" name="88 Conector recto de flecha"/>
          <p:cNvCxnSpPr>
            <a:stCxn id="35" idx="0"/>
          </p:cNvCxnSpPr>
          <p:nvPr/>
        </p:nvCxnSpPr>
        <p:spPr bwMode="auto">
          <a:xfrm rot="16200000" flipV="1">
            <a:off x="3929058" y="3643320"/>
            <a:ext cx="500066" cy="7143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35 Conector recto de flecha"/>
          <p:cNvCxnSpPr>
            <a:stCxn id="41" idx="2"/>
          </p:cNvCxnSpPr>
          <p:nvPr/>
        </p:nvCxnSpPr>
        <p:spPr bwMode="auto">
          <a:xfrm rot="5400000">
            <a:off x="3113595" y="2113475"/>
            <a:ext cx="1273741" cy="35718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40" name="39 Conector recto de flecha"/>
          <p:cNvCxnSpPr>
            <a:stCxn id="58" idx="3"/>
          </p:cNvCxnSpPr>
          <p:nvPr/>
        </p:nvCxnSpPr>
        <p:spPr bwMode="auto">
          <a:xfrm>
            <a:off x="1051379" y="2966354"/>
            <a:ext cx="2163299" cy="105462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0" name="49 Conector recto de flecha"/>
          <p:cNvCxnSpPr/>
          <p:nvPr/>
        </p:nvCxnSpPr>
        <p:spPr bwMode="auto">
          <a:xfrm flipV="1">
            <a:off x="1142976" y="3143254"/>
            <a:ext cx="1643074" cy="57150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</p:spTree>
    <p:extLst>
      <p:ext uri="{BB962C8B-B14F-4D97-AF65-F5344CB8AC3E}">
        <p14:creationId xmlns:p14="http://schemas.microsoft.com/office/powerpoint/2010/main" val="270717396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TRABAJOS PRIORITARIOS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500034" y="857238"/>
            <a:ext cx="8501122" cy="1505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250000"/>
              </a:lnSpc>
              <a:buAutoNum type="arabicPeriod"/>
            </a:pPr>
            <a:r>
              <a:rPr lang="es-MX" sz="13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ANÁLISIS MUESTRA DE ACEITE CAJA DE ENGRANAJE Y UNIDAD DE PODER HIDRÁULICO MONTAJE 76/62. (DEFOP BL 126812)</a:t>
            </a:r>
          </a:p>
          <a:p>
            <a:pPr marL="228600" indent="-228600">
              <a:lnSpc>
                <a:spcPct val="250000"/>
              </a:lnSpc>
              <a:buAutoNum type="arabicPeriod"/>
            </a:pPr>
            <a:endParaRPr lang="es-MX" sz="13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OBSERVACIONES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642924"/>
            <a:ext cx="7373328" cy="185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Problemas identificados por el buque para llegar operando hasta el año 2028.</a:t>
            </a:r>
          </a:p>
          <a:p>
            <a:pPr marL="714375" lvl="1" indent="-269875">
              <a:lnSpc>
                <a:spcPct val="150000"/>
              </a:lnSpc>
              <a:buFont typeface="Arial" pitchFamily="34" charset="0"/>
              <a:buChar char="•"/>
            </a:pPr>
            <a:r>
              <a:rPr lang="es-ES" sz="1300" b="1" dirty="0">
                <a:solidFill>
                  <a:schemeClr val="accent2">
                    <a:lumMod val="50000"/>
                  </a:schemeClr>
                </a:solidFill>
                <a:highlight>
                  <a:srgbClr val="FF00FF"/>
                </a:highlight>
                <a:latin typeface="Arial" pitchFamily="34" charset="0"/>
              </a:rPr>
              <a:t>SEWACO – FOCON : </a:t>
            </a:r>
            <a:r>
              <a:rPr lang="es-ES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Sistema Mando y Control “SEWACO” y sus equipos asociados junto con FOCON, presentan vetustez y obsolescencia logística.</a:t>
            </a:r>
          </a:p>
          <a:p>
            <a:pPr marL="714375" lvl="1" indent="-269875">
              <a:lnSpc>
                <a:spcPct val="150000"/>
              </a:lnSpc>
              <a:buFont typeface="Arial" pitchFamily="34" charset="0"/>
              <a:buChar char="•"/>
            </a:pPr>
            <a:endParaRPr lang="es-ES" sz="1300" b="1" dirty="0">
              <a:solidFill>
                <a:schemeClr val="accent2">
                  <a:lumMod val="50000"/>
                </a:schemeClr>
              </a:solidFill>
              <a:highlight>
                <a:srgbClr val="FF00FF"/>
              </a:highlight>
              <a:latin typeface="Arial" pitchFamily="34" charset="0"/>
            </a:endParaRPr>
          </a:p>
          <a:p>
            <a:pPr marL="714375" lvl="1" indent="-269875">
              <a:lnSpc>
                <a:spcPct val="150000"/>
              </a:lnSpc>
              <a:buFont typeface="Arial" pitchFamily="34" charset="0"/>
              <a:buChar char="•"/>
            </a:pPr>
            <a:endParaRPr lang="es-ES" sz="13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  <a:p>
            <a:pPr marL="446088" lvl="1" indent="-1588">
              <a:lnSpc>
                <a:spcPct val="150000"/>
              </a:lnSpc>
              <a:buFont typeface="Arial" pitchFamily="34" charset="0"/>
              <a:buChar char="•"/>
            </a:pPr>
            <a:endParaRPr lang="es-ES" sz="13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C09F301-CF0B-317B-9E02-D7759BB48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240" y="1557577"/>
            <a:ext cx="1864906" cy="1143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OBSERVACIONES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14 CuadroTexto"/>
          <p:cNvSpPr txBox="1">
            <a:spLocks noChangeArrowheads="1"/>
          </p:cNvSpPr>
          <p:nvPr/>
        </p:nvSpPr>
        <p:spPr bwMode="auto">
          <a:xfrm>
            <a:off x="857224" y="642924"/>
            <a:ext cx="7848872" cy="354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 startAt="2"/>
            </a:pPr>
            <a:r>
              <a:rPr lang="es-ES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Fallas Post PID.</a:t>
            </a:r>
          </a:p>
          <a:p>
            <a:pPr marL="176213" indent="4763">
              <a:lnSpc>
                <a:spcPct val="150000"/>
              </a:lnSpc>
            </a:pPr>
            <a:r>
              <a:rPr lang="es-ES" sz="11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Según lo informado a través de Blanco MEMORES 4550/372 de fecha 16 de agosto:</a:t>
            </a:r>
          </a:p>
          <a:p>
            <a:pPr marL="717550" indent="4763">
              <a:lnSpc>
                <a:spcPct val="200000"/>
              </a:lnSpc>
              <a:buFont typeface="Wingdings" pitchFamily="2" charset="2"/>
              <a:buChar char="Ø"/>
            </a:pPr>
            <a:r>
              <a:rPr lang="es-ES" sz="11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Bomba hidráulica de enfriamiento babor.</a:t>
            </a:r>
          </a:p>
          <a:p>
            <a:pPr marL="717550" indent="4763">
              <a:lnSpc>
                <a:spcPct val="200000"/>
              </a:lnSpc>
              <a:buFont typeface="Wingdings" pitchFamily="2" charset="2"/>
              <a:buChar char="Ø"/>
            </a:pPr>
            <a:r>
              <a:rPr lang="es-ES" sz="11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Enfriador de aceite DG N°2.</a:t>
            </a:r>
          </a:p>
          <a:p>
            <a:pPr marL="717550" indent="4763">
              <a:lnSpc>
                <a:spcPct val="200000"/>
              </a:lnSpc>
              <a:buFont typeface="Wingdings" pitchFamily="2" charset="2"/>
              <a:buChar char="Ø"/>
            </a:pPr>
            <a:r>
              <a:rPr lang="es-ES" sz="11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Esquema pintura timones.</a:t>
            </a:r>
          </a:p>
          <a:p>
            <a:pPr marL="717550" indent="4763">
              <a:lnSpc>
                <a:spcPct val="200000"/>
              </a:lnSpc>
              <a:buFont typeface="Wingdings" pitchFamily="2" charset="2"/>
              <a:buChar char="Ø"/>
            </a:pPr>
            <a:endParaRPr lang="es-CL" sz="12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 startAt="3"/>
            </a:pPr>
            <a:r>
              <a:rPr lang="es-CL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Observaciones PID.</a:t>
            </a:r>
          </a:p>
          <a:p>
            <a:pPr marL="685800" lvl="1" indent="-228600">
              <a:lnSpc>
                <a:spcPct val="150000"/>
              </a:lnSpc>
            </a:pPr>
            <a:r>
              <a:rPr lang="es-ES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MSG DIRISNAV 161020 FEB 2023.</a:t>
            </a:r>
          </a:p>
          <a:p>
            <a:pPr marL="685800" lvl="1" indent="-228600">
              <a:lnSpc>
                <a:spcPct val="150000"/>
              </a:lnSpc>
            </a:pPr>
            <a:r>
              <a:rPr lang="es-ES" sz="1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	Unidad puede operar de manera segura con ambas líneas de ejes, debiendo evitar operar por tiempo prolongado en rango de criticidad establecido entre 125 y 130 RPM en ambos ejes.</a:t>
            </a:r>
          </a:p>
          <a:p>
            <a:pPr marL="717550" indent="4763">
              <a:lnSpc>
                <a:spcPct val="200000"/>
              </a:lnSpc>
              <a:buFont typeface="Wingdings" pitchFamily="2" charset="2"/>
              <a:buChar char="Ø"/>
            </a:pPr>
            <a:endParaRPr lang="es-CL" sz="11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2" name="11 Elipse"/>
          <p:cNvSpPr/>
          <p:nvPr/>
        </p:nvSpPr>
        <p:spPr bwMode="auto">
          <a:xfrm>
            <a:off x="4572000" y="1357304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13 Elipse"/>
          <p:cNvSpPr/>
          <p:nvPr/>
        </p:nvSpPr>
        <p:spPr bwMode="auto">
          <a:xfrm>
            <a:off x="3714744" y="1738347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14 Elipse"/>
          <p:cNvSpPr/>
          <p:nvPr/>
        </p:nvSpPr>
        <p:spPr bwMode="auto">
          <a:xfrm>
            <a:off x="3714744" y="2071684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0" y="-20638"/>
            <a:ext cx="91439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OBSERVACIONES  </a:t>
            </a:r>
            <a:r>
              <a:rPr lang="es-ES" sz="2400" b="1" dirty="0">
                <a:solidFill>
                  <a:srgbClr val="FF0000"/>
                </a:solidFill>
                <a:latin typeface="Arial" pitchFamily="34" charset="0"/>
              </a:rPr>
              <a:t>(COMÚN)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</a:endParaRPr>
          </a:p>
        </p:txBody>
      </p:sp>
      <p:sp>
        <p:nvSpPr>
          <p:cNvPr id="9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grpSp>
        <p:nvGrpSpPr>
          <p:cNvPr id="2" name="18 Grupo"/>
          <p:cNvGrpSpPr/>
          <p:nvPr/>
        </p:nvGrpSpPr>
        <p:grpSpPr>
          <a:xfrm>
            <a:off x="0" y="0"/>
            <a:ext cx="9016340" cy="1010653"/>
            <a:chOff x="0" y="0"/>
            <a:chExt cx="9016340" cy="1010653"/>
          </a:xfrm>
        </p:grpSpPr>
        <p:grpSp>
          <p:nvGrpSpPr>
            <p:cNvPr id="3" name="17 Grupo"/>
            <p:cNvGrpSpPr>
              <a:grpSpLocks/>
            </p:cNvGrpSpPr>
            <p:nvPr/>
          </p:nvGrpSpPr>
          <p:grpSpPr bwMode="auto">
            <a:xfrm>
              <a:off x="857223" y="0"/>
              <a:ext cx="8159116" cy="1000114"/>
              <a:chOff x="250948" y="144135"/>
              <a:chExt cx="9703998" cy="1332840"/>
            </a:xfrm>
          </p:grpSpPr>
          <p:sp>
            <p:nvSpPr>
              <p:cNvPr id="25" name="24 Forma libre"/>
              <p:cNvSpPr/>
              <p:nvPr/>
            </p:nvSpPr>
            <p:spPr>
              <a:xfrm>
                <a:off x="250948" y="751326"/>
                <a:ext cx="6867428" cy="232721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95825" h="233362">
                    <a:moveTo>
                      <a:pt x="4763" y="4762"/>
                    </a:moveTo>
                    <a:cubicBezTo>
                      <a:pt x="3175" y="80962"/>
                      <a:pt x="1588" y="157162"/>
                      <a:pt x="0" y="233362"/>
                    </a:cubicBezTo>
                    <a:lnTo>
                      <a:pt x="4538663" y="233362"/>
                    </a:lnTo>
                    <a:lnTo>
                      <a:pt x="4695825" y="0"/>
                    </a:lnTo>
                    <a:lnTo>
                      <a:pt x="4763" y="4762"/>
                    </a:lnTo>
                    <a:close/>
                  </a:path>
                </a:pathLst>
              </a:custGeom>
              <a:solidFill>
                <a:srgbClr val="0A0A2C"/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6" name="25 Paralelogramo"/>
              <p:cNvSpPr/>
              <p:nvPr/>
            </p:nvSpPr>
            <p:spPr>
              <a:xfrm>
                <a:off x="6975503" y="751326"/>
                <a:ext cx="1071548" cy="234836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27" name="26 Paralelogramo"/>
              <p:cNvSpPr/>
              <p:nvPr/>
            </p:nvSpPr>
            <p:spPr>
              <a:xfrm>
                <a:off x="7918465" y="749210"/>
                <a:ext cx="1071548" cy="232721"/>
              </a:xfrm>
              <a:prstGeom prst="parallelogram">
                <a:avLst>
                  <a:gd name="adj" fmla="val 96235"/>
                </a:avLst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CC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pic>
            <p:nvPicPr>
              <p:cNvPr id="28" name="24 Imagen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172207" y="144135"/>
                <a:ext cx="782739" cy="1332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1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787521" cy="1010653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785786" y="642924"/>
            <a:ext cx="7715304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lvl="1" indent="-358775">
              <a:lnSpc>
                <a:spcPct val="150000"/>
              </a:lnSpc>
              <a:buAutoNum type="arabicPeriod" startAt="4"/>
            </a:pPr>
            <a:r>
              <a:rPr lang="es-CL" sz="1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</a:rPr>
              <a:t>Trabajos pendientes de PID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ambas calderas auxiliares.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plantas de osmosis inversa.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Bomba HIV EB.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purificador petróleo. (integración)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bomba electrohidráulica EB.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bombas de agua bebida.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bombas de incendio. (2 de 3)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compresor de baja presión. 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Cambio de bomba electrohidráulica BB. </a:t>
            </a:r>
          </a:p>
          <a:p>
            <a:pPr marL="685800" lvl="1" indent="-228600">
              <a:lnSpc>
                <a:spcPct val="150000"/>
              </a:lnSpc>
            </a:pPr>
            <a:endParaRPr lang="es-CL" sz="1200" b="1" dirty="0">
              <a:solidFill>
                <a:srgbClr val="FF0000"/>
              </a:solidFill>
              <a:latin typeface="Arial" pitchFamily="34" charset="0"/>
            </a:endParaRPr>
          </a:p>
          <a:p>
            <a:pPr marL="685800" lvl="1" indent="-228600">
              <a:lnSpc>
                <a:spcPct val="150000"/>
              </a:lnSpc>
            </a:pPr>
            <a:endParaRPr lang="es-ES" sz="1200" b="1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4" name="13 Elipse"/>
          <p:cNvSpPr/>
          <p:nvPr/>
        </p:nvSpPr>
        <p:spPr bwMode="auto">
          <a:xfrm>
            <a:off x="1142976" y="1071552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14 Elipse"/>
          <p:cNvSpPr/>
          <p:nvPr/>
        </p:nvSpPr>
        <p:spPr bwMode="auto">
          <a:xfrm>
            <a:off x="1142976" y="1621790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15 Elipse"/>
          <p:cNvSpPr/>
          <p:nvPr/>
        </p:nvSpPr>
        <p:spPr bwMode="auto">
          <a:xfrm>
            <a:off x="1142976" y="1907542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16 Elipse"/>
          <p:cNvSpPr/>
          <p:nvPr/>
        </p:nvSpPr>
        <p:spPr bwMode="auto">
          <a:xfrm>
            <a:off x="1142976" y="1357304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17 Elipse"/>
          <p:cNvSpPr/>
          <p:nvPr/>
        </p:nvSpPr>
        <p:spPr bwMode="auto">
          <a:xfrm>
            <a:off x="1142976" y="2182661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18 Elipse"/>
          <p:cNvSpPr/>
          <p:nvPr/>
        </p:nvSpPr>
        <p:spPr bwMode="auto">
          <a:xfrm>
            <a:off x="1142976" y="2447147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19 Elipse"/>
          <p:cNvSpPr/>
          <p:nvPr/>
        </p:nvSpPr>
        <p:spPr bwMode="auto">
          <a:xfrm>
            <a:off x="1142976" y="2714626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21 Elipse"/>
          <p:cNvSpPr/>
          <p:nvPr/>
        </p:nvSpPr>
        <p:spPr bwMode="auto">
          <a:xfrm>
            <a:off x="1142976" y="3000378"/>
            <a:ext cx="142876" cy="14287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22 Elipse"/>
          <p:cNvSpPr/>
          <p:nvPr/>
        </p:nvSpPr>
        <p:spPr bwMode="auto">
          <a:xfrm>
            <a:off x="1142976" y="3286130"/>
            <a:ext cx="142876" cy="14287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23 Elipse"/>
          <p:cNvSpPr/>
          <p:nvPr/>
        </p:nvSpPr>
        <p:spPr bwMode="auto">
          <a:xfrm>
            <a:off x="6572264" y="2479046"/>
            <a:ext cx="142876" cy="14287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9" name="28 Elipse"/>
          <p:cNvSpPr/>
          <p:nvPr/>
        </p:nvSpPr>
        <p:spPr bwMode="auto">
          <a:xfrm>
            <a:off x="6572264" y="2214560"/>
            <a:ext cx="142876" cy="142876"/>
          </a:xfrm>
          <a:prstGeom prst="ellipse">
            <a:avLst/>
          </a:prstGeom>
          <a:solidFill>
            <a:srgbClr val="008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0" name="29 Elipse"/>
          <p:cNvSpPr/>
          <p:nvPr/>
        </p:nvSpPr>
        <p:spPr bwMode="auto">
          <a:xfrm>
            <a:off x="6572264" y="2714626"/>
            <a:ext cx="142876" cy="142876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6215074" y="2071684"/>
            <a:ext cx="27860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Trabajos finalizados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Trabajos en proceso</a:t>
            </a:r>
          </a:p>
          <a:p>
            <a:pPr marL="685800" lvl="1" indent="-228600">
              <a:lnSpc>
                <a:spcPct val="150000"/>
              </a:lnSpc>
            </a:pPr>
            <a:r>
              <a:rPr lang="es-CL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</a:rPr>
              <a:t>Trabajos pendientes</a:t>
            </a:r>
          </a:p>
          <a:p>
            <a:pPr marL="685800" lvl="1" indent="-228600">
              <a:lnSpc>
                <a:spcPct val="150000"/>
              </a:lnSpc>
            </a:pPr>
            <a:endParaRPr lang="es-ES" sz="1200" b="1" dirty="0">
              <a:solidFill>
                <a:srgbClr val="FF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63428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 bwMode="auto">
        <a:noFill/>
        <a:ln w="9525">
          <a:noFill/>
          <a:miter lim="800000"/>
          <a:headEnd/>
          <a:tailEnd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1" i="0" u="none" strike="noStrike" kern="1200" cap="none" spc="0" normalizeH="0" baseline="0" noProof="0" smtClean="0">
            <a:ln>
              <a:noFill/>
            </a:ln>
            <a:solidFill>
              <a:srgbClr val="000099"/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74546</TotalTime>
  <Words>1158</Words>
  <Application>Microsoft Macintosh PowerPoint</Application>
  <PresentationFormat>Presentación en pantalla (16:9)</PresentationFormat>
  <Paragraphs>246</Paragraphs>
  <Slides>11</Slides>
  <Notes>11</Notes>
  <HiddenSlides>6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0" baseType="lpstr">
      <vt:lpstr>Arial</vt:lpstr>
      <vt:lpstr>Arial Black</vt:lpstr>
      <vt:lpstr>BankGothic Md BT</vt:lpstr>
      <vt:lpstr>Calibri</vt:lpstr>
      <vt:lpstr>Century</vt:lpstr>
      <vt:lpstr>Tahoma</vt:lpstr>
      <vt:lpstr>Times New Roman</vt:lpstr>
      <vt:lpstr>Wingdings</vt:lpstr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Ricardo Wiegand</cp:lastModifiedBy>
  <cp:revision>4155</cp:revision>
  <dcterms:created xsi:type="dcterms:W3CDTF">2006-04-24T21:35:19Z</dcterms:created>
  <dcterms:modified xsi:type="dcterms:W3CDTF">2025-06-05T23:30:03Z</dcterms:modified>
</cp:coreProperties>
</file>