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4133" r:id="rId2"/>
  </p:sldMasterIdLst>
  <p:notesMasterIdLst>
    <p:notesMasterId r:id="rId18"/>
  </p:notesMasterIdLst>
  <p:handoutMasterIdLst>
    <p:handoutMasterId r:id="rId19"/>
  </p:handoutMasterIdLst>
  <p:sldIdLst>
    <p:sldId id="955" r:id="rId3"/>
    <p:sldId id="950" r:id="rId4"/>
    <p:sldId id="957" r:id="rId5"/>
    <p:sldId id="941" r:id="rId6"/>
    <p:sldId id="942" r:id="rId7"/>
    <p:sldId id="958" r:id="rId8"/>
    <p:sldId id="943" r:id="rId9"/>
    <p:sldId id="944" r:id="rId10"/>
    <p:sldId id="781" r:id="rId11"/>
    <p:sldId id="909" r:id="rId12"/>
    <p:sldId id="906" r:id="rId13"/>
    <p:sldId id="787" r:id="rId14"/>
    <p:sldId id="853" r:id="rId15"/>
    <p:sldId id="785" r:id="rId16"/>
    <p:sldId id="937" r:id="rId17"/>
  </p:sldIdLst>
  <p:sldSz cx="12192000" cy="6858000"/>
  <p:notesSz cx="6797675" cy="9926638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224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  <p15:guide id="3" orient="horz" pos="3127" userDrawn="1">
          <p15:clr>
            <a:srgbClr val="A4A3A4"/>
          </p15:clr>
        </p15:guide>
        <p15:guide id="4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0000CC"/>
    <a:srgbClr val="0000FF"/>
    <a:srgbClr val="EAEAEA"/>
    <a:srgbClr val="000099"/>
    <a:srgbClr val="000000"/>
    <a:srgbClr val="FFC000"/>
    <a:srgbClr val="77933C"/>
    <a:srgbClr val="AFABAB"/>
    <a:srgbClr val="BFBF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799B23B-EC83-4686-B30A-512413B5E67A}" styleName="Estilo claro 3 - Acent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Estilo temático 1 - Énfasis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5147" autoAdjust="0"/>
    <p:restoredTop sz="96404" autoAdjust="0"/>
  </p:normalViewPr>
  <p:slideViewPr>
    <p:cSldViewPr snapToGrid="0">
      <p:cViewPr varScale="1">
        <p:scale>
          <a:sx n="93" d="100"/>
          <a:sy n="93" d="100"/>
        </p:scale>
        <p:origin x="114" y="474"/>
      </p:cViewPr>
      <p:guideLst>
        <p:guide orient="horz" pos="4224"/>
        <p:guide pos="3840"/>
      </p:guideLst>
    </p:cSldViewPr>
  </p:slideViewPr>
  <p:outlineViewPr>
    <p:cViewPr>
      <p:scale>
        <a:sx n="33" d="100"/>
        <a:sy n="33" d="100"/>
      </p:scale>
      <p:origin x="0" y="73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1086"/>
    </p:cViewPr>
  </p:sorterViewPr>
  <p:notesViewPr>
    <p:cSldViewPr snapToGrid="0">
      <p:cViewPr>
        <p:scale>
          <a:sx n="50" d="100"/>
          <a:sy n="50" d="100"/>
        </p:scale>
        <p:origin x="-2934" y="-180"/>
      </p:cViewPr>
      <p:guideLst>
        <p:guide orient="horz" pos="2880"/>
        <p:guide pos="2160"/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9A0700D-F7C2-4235-B28E-12F26D6EE6E7}" type="doc">
      <dgm:prSet loTypeId="urn:microsoft.com/office/officeart/2005/8/layout/radial1" loCatId="cycle" qsTypeId="urn:microsoft.com/office/officeart/2005/8/quickstyle/3d3" qsCatId="3D" csTypeId="urn:microsoft.com/office/officeart/2005/8/colors/accent1_2" csCatId="accent1" phldr="1"/>
      <dgm:spPr/>
    </dgm:pt>
    <dgm:pt modelId="{EEB8EC9D-ABD8-4944-AE73-2F18081A5209}" type="pres">
      <dgm:prSet presAssocID="{19A0700D-F7C2-4235-B28E-12F26D6EE6E7}" presName="cycle" presStyleCnt="0">
        <dgm:presLayoutVars>
          <dgm:chMax val="1"/>
          <dgm:dir val="rev"/>
          <dgm:animLvl val="ctr"/>
          <dgm:resizeHandles val="exact"/>
        </dgm:presLayoutVars>
      </dgm:prSet>
      <dgm:spPr/>
    </dgm:pt>
  </dgm:ptLst>
  <dgm:cxnLst>
    <dgm:cxn modelId="{B5A9D31F-DEE4-45DF-ABFC-797392A7EAB4}" type="presOf" srcId="{19A0700D-F7C2-4235-B28E-12F26D6EE6E7}" destId="{EEB8EC9D-ABD8-4944-AE73-2F18081A5209}" srcOrd="0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9A0700D-F7C2-4235-B28E-12F26D6EE6E7}" type="doc">
      <dgm:prSet loTypeId="urn:microsoft.com/office/officeart/2005/8/layout/radial1" loCatId="cycle" qsTypeId="urn:microsoft.com/office/officeart/2005/8/quickstyle/3d3" qsCatId="3D" csTypeId="urn:microsoft.com/office/officeart/2005/8/colors/accent1_2" csCatId="accent1" phldr="1"/>
      <dgm:spPr/>
    </dgm:pt>
    <dgm:pt modelId="{EEB8EC9D-ABD8-4944-AE73-2F18081A5209}" type="pres">
      <dgm:prSet presAssocID="{19A0700D-F7C2-4235-B28E-12F26D6EE6E7}" presName="cycle" presStyleCnt="0">
        <dgm:presLayoutVars>
          <dgm:chMax val="1"/>
          <dgm:dir val="rev"/>
          <dgm:animLvl val="ctr"/>
          <dgm:resizeHandles val="exact"/>
        </dgm:presLayoutVars>
      </dgm:prSet>
      <dgm:spPr/>
    </dgm:pt>
  </dgm:ptLst>
  <dgm:cxnLst>
    <dgm:cxn modelId="{CAE7722C-EF41-4E8C-8570-A63DCEE331F2}" type="presOf" srcId="{19A0700D-F7C2-4235-B28E-12F26D6EE6E7}" destId="{EEB8EC9D-ABD8-4944-AE73-2F18081A5209}" srcOrd="0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22206B6-8E7C-42C9-B205-4E542E5BE38B}" type="doc">
      <dgm:prSet loTypeId="urn:microsoft.com/office/officeart/2005/8/layout/radial3" loCatId="relationship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393FFABA-A5C1-4B9C-993C-FEE622B34AC4}">
      <dgm:prSet phldrT="[Texto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solidFill>
          <a:srgbClr val="000066"/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s-MX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+mn-ea"/>
              <a:cs typeface="+mn-cs"/>
            </a:rPr>
            <a:t>CAPACIDADES DEL </a:t>
          </a:r>
        </a:p>
        <a:p>
          <a:r>
            <a:rPr lang="es-MX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+mn-ea"/>
              <a:cs typeface="+mn-cs"/>
            </a:rPr>
            <a:t>SERVICIO MARÍTIMO</a:t>
          </a:r>
          <a:endParaRPr lang="es-ES" sz="2800" b="1" dirty="0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libri"/>
            <a:ea typeface="+mn-ea"/>
            <a:cs typeface="+mn-cs"/>
          </a:endParaRPr>
        </a:p>
      </dgm:t>
    </dgm:pt>
    <dgm:pt modelId="{DE7B0C5A-91A2-4363-A547-B4BC673B5892}" type="parTrans" cxnId="{7C5FE2A1-7CE6-4E68-9C0E-D2267B75C49E}">
      <dgm:prSet/>
      <dgm:spPr/>
      <dgm:t>
        <a:bodyPr/>
        <a:lstStyle/>
        <a:p>
          <a:endParaRPr lang="es-ES">
            <a:solidFill>
              <a:schemeClr val="bg1"/>
            </a:solidFill>
          </a:endParaRPr>
        </a:p>
      </dgm:t>
    </dgm:pt>
    <dgm:pt modelId="{9C43B062-6CA5-4707-B393-0CE033D75C91}" type="sibTrans" cxnId="{7C5FE2A1-7CE6-4E68-9C0E-D2267B75C49E}">
      <dgm:prSet/>
      <dgm:spPr/>
      <dgm:t>
        <a:bodyPr/>
        <a:lstStyle/>
        <a:p>
          <a:endParaRPr lang="es-ES">
            <a:solidFill>
              <a:schemeClr val="bg1"/>
            </a:solidFill>
          </a:endParaRPr>
        </a:p>
      </dgm:t>
    </dgm:pt>
    <dgm:pt modelId="{72AF67E5-A36C-45B1-B44A-7260D2B0982B}">
      <dgm:prSet phldrT="[Texto]" custT="1"/>
      <dgm:spPr>
        <a:solidFill>
          <a:srgbClr val="000066"/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s-ES" sz="1200" b="1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BRINDA SERVICIO HIDROGRÁFICO ,  OCEANOGRÁFICO, METEOROLÓGICO Y ALERTA DE MAREMOTOS</a:t>
          </a:r>
        </a:p>
      </dgm:t>
    </dgm:pt>
    <dgm:pt modelId="{E68BFA6E-6FDB-4DE7-9E43-B58464F7F03C}" type="parTrans" cxnId="{23525A1E-23BF-4680-A851-712462BC91A0}">
      <dgm:prSet/>
      <dgm:spPr/>
      <dgm:t>
        <a:bodyPr/>
        <a:lstStyle/>
        <a:p>
          <a:endParaRPr lang="es-ES">
            <a:solidFill>
              <a:schemeClr val="bg1"/>
            </a:solidFill>
          </a:endParaRPr>
        </a:p>
      </dgm:t>
    </dgm:pt>
    <dgm:pt modelId="{FE9D4117-AA5A-4154-8549-66A7A131E178}" type="sibTrans" cxnId="{23525A1E-23BF-4680-A851-712462BC91A0}">
      <dgm:prSet/>
      <dgm:spPr/>
      <dgm:t>
        <a:bodyPr/>
        <a:lstStyle/>
        <a:p>
          <a:endParaRPr lang="es-ES">
            <a:solidFill>
              <a:schemeClr val="bg1"/>
            </a:solidFill>
          </a:endParaRPr>
        </a:p>
      </dgm:t>
    </dgm:pt>
    <dgm:pt modelId="{AB2F6C4A-F5C8-45EB-894B-1BD6D053E109}">
      <dgm:prSet phldrT="[Texto]" custT="1"/>
      <dgm:spPr>
        <a:solidFill>
          <a:srgbClr val="000066"/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s-MX" sz="1200" b="1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SALVAGUARDA LA VIDA HUMANA EN EL MAR</a:t>
          </a:r>
          <a:endParaRPr lang="es-ES" sz="1200" b="1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31955347-2CED-42CA-8A4D-74BC703033D6}" type="parTrans" cxnId="{220709FF-FDE1-4EC8-A33D-231560651E61}">
      <dgm:prSet/>
      <dgm:spPr/>
      <dgm:t>
        <a:bodyPr/>
        <a:lstStyle/>
        <a:p>
          <a:endParaRPr lang="es-ES">
            <a:solidFill>
              <a:schemeClr val="bg1"/>
            </a:solidFill>
          </a:endParaRPr>
        </a:p>
      </dgm:t>
    </dgm:pt>
    <dgm:pt modelId="{6EF015D2-01EA-4401-978C-9B4DCCD2D6D0}" type="sibTrans" cxnId="{220709FF-FDE1-4EC8-A33D-231560651E61}">
      <dgm:prSet/>
      <dgm:spPr/>
      <dgm:t>
        <a:bodyPr/>
        <a:lstStyle/>
        <a:p>
          <a:endParaRPr lang="es-ES">
            <a:solidFill>
              <a:schemeClr val="bg1"/>
            </a:solidFill>
          </a:endParaRPr>
        </a:p>
      </dgm:t>
    </dgm:pt>
    <dgm:pt modelId="{62D3B2F5-3BAE-4514-9A84-69A3548A2088}">
      <dgm:prSet phldrT="[Texto]" custT="1"/>
      <dgm:spPr>
        <a:solidFill>
          <a:srgbClr val="000066"/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es-ES" sz="1200" b="1" dirty="0">
              <a:solidFill>
                <a:sysClr val="window" lastClr="FFFFFF"/>
              </a:solidFill>
              <a:effectLst/>
              <a:latin typeface="Calibri"/>
              <a:ea typeface="+mn-ea"/>
              <a:cs typeface="+mn-cs"/>
            </a:rPr>
            <a:t>PROTEGE LOS RECURSOS MARINOS Y EL MEDIO AMBIENTE ACUÁTICO</a:t>
          </a:r>
        </a:p>
      </dgm:t>
    </dgm:pt>
    <dgm:pt modelId="{BA278265-10FB-42F3-8BA0-B315FD8A9778}" type="parTrans" cxnId="{66A5D413-E00C-4795-9AEB-5EDBA9B6EDBE}">
      <dgm:prSet/>
      <dgm:spPr/>
      <dgm:t>
        <a:bodyPr/>
        <a:lstStyle/>
        <a:p>
          <a:endParaRPr lang="es-ES">
            <a:solidFill>
              <a:schemeClr val="bg1"/>
            </a:solidFill>
          </a:endParaRPr>
        </a:p>
      </dgm:t>
    </dgm:pt>
    <dgm:pt modelId="{1598D3E8-4FA5-4216-AA3D-DAC007740E3D}" type="sibTrans" cxnId="{66A5D413-E00C-4795-9AEB-5EDBA9B6EDBE}">
      <dgm:prSet/>
      <dgm:spPr/>
      <dgm:t>
        <a:bodyPr/>
        <a:lstStyle/>
        <a:p>
          <a:endParaRPr lang="es-ES">
            <a:solidFill>
              <a:schemeClr val="bg1"/>
            </a:solidFill>
          </a:endParaRPr>
        </a:p>
      </dgm:t>
    </dgm:pt>
    <dgm:pt modelId="{EA18E38E-6E77-473B-817C-E77408B6DFA9}" type="pres">
      <dgm:prSet presAssocID="{E22206B6-8E7C-42C9-B205-4E542E5BE38B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982BFFDE-3039-49EE-83A0-21AE0AF65D2F}" type="pres">
      <dgm:prSet presAssocID="{E22206B6-8E7C-42C9-B205-4E542E5BE38B}" presName="radial" presStyleCnt="0">
        <dgm:presLayoutVars>
          <dgm:animLvl val="ctr"/>
        </dgm:presLayoutVars>
      </dgm:prSet>
      <dgm:spPr/>
    </dgm:pt>
    <dgm:pt modelId="{B91C0700-42E5-4D44-80DC-A8F9F847D4F7}" type="pres">
      <dgm:prSet presAssocID="{393FFABA-A5C1-4B9C-993C-FEE622B34AC4}" presName="centerShape" presStyleLbl="vennNode1" presStyleIdx="0" presStyleCnt="4"/>
      <dgm:spPr>
        <a:xfrm>
          <a:off x="2561166" y="1206500"/>
          <a:ext cx="3005666" cy="3005666"/>
        </a:xfrm>
        <a:prstGeom prst="ellipse">
          <a:avLst/>
        </a:prstGeom>
      </dgm:spPr>
      <dgm:t>
        <a:bodyPr/>
        <a:lstStyle/>
        <a:p>
          <a:endParaRPr lang="es-ES"/>
        </a:p>
      </dgm:t>
    </dgm:pt>
    <dgm:pt modelId="{3433ECE6-2E16-494E-8462-0E46C48B3478}" type="pres">
      <dgm:prSet presAssocID="{72AF67E5-A36C-45B1-B44A-7260D2B0982B}" presName="node" presStyleLbl="vennNode1" presStyleIdx="1" presStyleCnt="4" custScaleX="121530" custScaleY="114879" custRadScaleRad="114508" custRadScaleInc="40279">
        <dgm:presLayoutVars>
          <dgm:bulletEnabled val="1"/>
        </dgm:presLayoutVars>
      </dgm:prSet>
      <dgm:spPr>
        <a:xfrm>
          <a:off x="3150803" y="3803493"/>
          <a:ext cx="1826393" cy="1726440"/>
        </a:xfrm>
        <a:prstGeom prst="ellipse">
          <a:avLst/>
        </a:prstGeom>
      </dgm:spPr>
      <dgm:t>
        <a:bodyPr/>
        <a:lstStyle/>
        <a:p>
          <a:endParaRPr lang="es-ES"/>
        </a:p>
      </dgm:t>
    </dgm:pt>
    <dgm:pt modelId="{C2E285DE-AC27-4073-8697-FC7A031E7618}" type="pres">
      <dgm:prSet presAssocID="{62D3B2F5-3BAE-4514-9A84-69A3548A2088}" presName="node" presStyleLbl="vennNode1" presStyleIdx="2" presStyleCnt="4" custScaleX="121530" custScaleY="114879" custRadScaleRad="117268" custRadScaleInc="-1647">
        <dgm:presLayoutVars>
          <dgm:bulletEnabled val="1"/>
        </dgm:presLayoutVars>
      </dgm:prSet>
      <dgm:spPr>
        <a:xfrm>
          <a:off x="1455662" y="2824803"/>
          <a:ext cx="1826393" cy="1726440"/>
        </a:xfrm>
        <a:prstGeom prst="ellipse">
          <a:avLst/>
        </a:prstGeom>
      </dgm:spPr>
      <dgm:t>
        <a:bodyPr/>
        <a:lstStyle/>
        <a:p>
          <a:endParaRPr lang="es-ES"/>
        </a:p>
      </dgm:t>
    </dgm:pt>
    <dgm:pt modelId="{0763FE20-E1EE-4D9F-B476-F99C8BFA7F10}" type="pres">
      <dgm:prSet presAssocID="{AB2F6C4A-F5C8-45EB-894B-1BD6D053E109}" presName="node" presStyleLbl="vennNode1" presStyleIdx="3" presStyleCnt="4" custScaleX="121530" custScaleY="114879" custRadScaleRad="111881" custRadScaleInc="2809">
        <dgm:presLayoutVars>
          <dgm:bulletEnabled val="1"/>
        </dgm:presLayoutVars>
      </dgm:prSet>
      <dgm:spPr>
        <a:xfrm>
          <a:off x="1455662" y="867423"/>
          <a:ext cx="1826393" cy="1726440"/>
        </a:xfrm>
        <a:prstGeom prst="ellipse">
          <a:avLst/>
        </a:prstGeom>
      </dgm:spPr>
      <dgm:t>
        <a:bodyPr/>
        <a:lstStyle/>
        <a:p>
          <a:endParaRPr lang="es-ES"/>
        </a:p>
      </dgm:t>
    </dgm:pt>
  </dgm:ptLst>
  <dgm:cxnLst>
    <dgm:cxn modelId="{7C5FE2A1-7CE6-4E68-9C0E-D2267B75C49E}" srcId="{E22206B6-8E7C-42C9-B205-4E542E5BE38B}" destId="{393FFABA-A5C1-4B9C-993C-FEE622B34AC4}" srcOrd="0" destOrd="0" parTransId="{DE7B0C5A-91A2-4363-A547-B4BC673B5892}" sibTransId="{9C43B062-6CA5-4707-B393-0CE033D75C91}"/>
    <dgm:cxn modelId="{F4FF3B06-8DF6-46D1-92F5-868FC2CA9E4E}" type="presOf" srcId="{393FFABA-A5C1-4B9C-993C-FEE622B34AC4}" destId="{B91C0700-42E5-4D44-80DC-A8F9F847D4F7}" srcOrd="0" destOrd="0" presId="urn:microsoft.com/office/officeart/2005/8/layout/radial3"/>
    <dgm:cxn modelId="{95EB2319-5600-43EA-9333-89CDCFEE9090}" type="presOf" srcId="{AB2F6C4A-F5C8-45EB-894B-1BD6D053E109}" destId="{0763FE20-E1EE-4D9F-B476-F99C8BFA7F10}" srcOrd="0" destOrd="0" presId="urn:microsoft.com/office/officeart/2005/8/layout/radial3"/>
    <dgm:cxn modelId="{2563A01C-000C-4D6C-ACBF-B17E73F69CD6}" type="presOf" srcId="{62D3B2F5-3BAE-4514-9A84-69A3548A2088}" destId="{C2E285DE-AC27-4073-8697-FC7A031E7618}" srcOrd="0" destOrd="0" presId="urn:microsoft.com/office/officeart/2005/8/layout/radial3"/>
    <dgm:cxn modelId="{98DE0881-3F31-40E2-9728-345584044E28}" type="presOf" srcId="{E22206B6-8E7C-42C9-B205-4E542E5BE38B}" destId="{EA18E38E-6E77-473B-817C-E77408B6DFA9}" srcOrd="0" destOrd="0" presId="urn:microsoft.com/office/officeart/2005/8/layout/radial3"/>
    <dgm:cxn modelId="{23525A1E-23BF-4680-A851-712462BC91A0}" srcId="{393FFABA-A5C1-4B9C-993C-FEE622B34AC4}" destId="{72AF67E5-A36C-45B1-B44A-7260D2B0982B}" srcOrd="0" destOrd="0" parTransId="{E68BFA6E-6FDB-4DE7-9E43-B58464F7F03C}" sibTransId="{FE9D4117-AA5A-4154-8549-66A7A131E178}"/>
    <dgm:cxn modelId="{66A5D413-E00C-4795-9AEB-5EDBA9B6EDBE}" srcId="{393FFABA-A5C1-4B9C-993C-FEE622B34AC4}" destId="{62D3B2F5-3BAE-4514-9A84-69A3548A2088}" srcOrd="1" destOrd="0" parTransId="{BA278265-10FB-42F3-8BA0-B315FD8A9778}" sibTransId="{1598D3E8-4FA5-4216-AA3D-DAC007740E3D}"/>
    <dgm:cxn modelId="{220709FF-FDE1-4EC8-A33D-231560651E61}" srcId="{393FFABA-A5C1-4B9C-993C-FEE622B34AC4}" destId="{AB2F6C4A-F5C8-45EB-894B-1BD6D053E109}" srcOrd="2" destOrd="0" parTransId="{31955347-2CED-42CA-8A4D-74BC703033D6}" sibTransId="{6EF015D2-01EA-4401-978C-9B4DCCD2D6D0}"/>
    <dgm:cxn modelId="{78590EDF-7A9F-4680-98BD-6E296B125A15}" type="presOf" srcId="{72AF67E5-A36C-45B1-B44A-7260D2B0982B}" destId="{3433ECE6-2E16-494E-8462-0E46C48B3478}" srcOrd="0" destOrd="0" presId="urn:microsoft.com/office/officeart/2005/8/layout/radial3"/>
    <dgm:cxn modelId="{D2841F58-C438-476A-9D19-687CCAB7B599}" type="presParOf" srcId="{EA18E38E-6E77-473B-817C-E77408B6DFA9}" destId="{982BFFDE-3039-49EE-83A0-21AE0AF65D2F}" srcOrd="0" destOrd="0" presId="urn:microsoft.com/office/officeart/2005/8/layout/radial3"/>
    <dgm:cxn modelId="{BDAD705B-C1C8-4167-8202-7258D27CFB59}" type="presParOf" srcId="{982BFFDE-3039-49EE-83A0-21AE0AF65D2F}" destId="{B91C0700-42E5-4D44-80DC-A8F9F847D4F7}" srcOrd="0" destOrd="0" presId="urn:microsoft.com/office/officeart/2005/8/layout/radial3"/>
    <dgm:cxn modelId="{4B70CB93-BAFE-4D9E-8116-547B196955CE}" type="presParOf" srcId="{982BFFDE-3039-49EE-83A0-21AE0AF65D2F}" destId="{3433ECE6-2E16-494E-8462-0E46C48B3478}" srcOrd="1" destOrd="0" presId="urn:microsoft.com/office/officeart/2005/8/layout/radial3"/>
    <dgm:cxn modelId="{AC6962D4-BE59-4E68-AED7-E1608DFFB303}" type="presParOf" srcId="{982BFFDE-3039-49EE-83A0-21AE0AF65D2F}" destId="{C2E285DE-AC27-4073-8697-FC7A031E7618}" srcOrd="2" destOrd="0" presId="urn:microsoft.com/office/officeart/2005/8/layout/radial3"/>
    <dgm:cxn modelId="{A10B1667-42E7-480A-BF85-DE519803F4C1}" type="presParOf" srcId="{982BFFDE-3039-49EE-83A0-21AE0AF65D2F}" destId="{0763FE20-E1EE-4D9F-B476-F99C8BFA7F10}" srcOrd="3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1C0700-42E5-4D44-80DC-A8F9F847D4F7}">
      <dsp:nvSpPr>
        <dsp:cNvPr id="0" name=""/>
        <dsp:cNvSpPr/>
      </dsp:nvSpPr>
      <dsp:spPr>
        <a:xfrm>
          <a:off x="1383770" y="1586472"/>
          <a:ext cx="3328458" cy="3328458"/>
        </a:xfrm>
        <a:prstGeom prst="ellipse">
          <a:avLst/>
        </a:prstGeom>
        <a:solidFill>
          <a:srgbClr val="000066"/>
        </a:solidFill>
        <a:ln>
          <a:noFill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800" b="1" kern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+mn-ea"/>
              <a:cs typeface="+mn-cs"/>
            </a:rPr>
            <a:t>CAPACIDADES DEL 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800" b="1" kern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+mn-ea"/>
              <a:cs typeface="+mn-cs"/>
            </a:rPr>
            <a:t>SERVICIO MARÍTIMO</a:t>
          </a:r>
          <a:endParaRPr lang="es-ES" sz="2800" b="1" kern="1200" dirty="0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alibri"/>
            <a:ea typeface="+mn-ea"/>
            <a:cs typeface="+mn-cs"/>
          </a:endParaRPr>
        </a:p>
      </dsp:txBody>
      <dsp:txXfrm>
        <a:off x="1871211" y="2073913"/>
        <a:ext cx="2353576" cy="2353576"/>
      </dsp:txXfrm>
    </dsp:sp>
    <dsp:sp modelId="{3433ECE6-2E16-494E-8462-0E46C48B3478}">
      <dsp:nvSpPr>
        <dsp:cNvPr id="0" name=""/>
        <dsp:cNvSpPr/>
      </dsp:nvSpPr>
      <dsp:spPr>
        <a:xfrm>
          <a:off x="3889126" y="646369"/>
          <a:ext cx="2022537" cy="1911849"/>
        </a:xfrm>
        <a:prstGeom prst="ellipse">
          <a:avLst/>
        </a:prstGeom>
        <a:solidFill>
          <a:srgbClr val="000066"/>
        </a:solidFill>
        <a:ln>
          <a:noFill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b="1" kern="1200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BRINDA SERVICIO HIDROGRÁFICO ,  OCEANOGRÁFICO, METEOROLÓGICO Y ALERTA DE MAREMOTOS</a:t>
          </a:r>
        </a:p>
      </dsp:txBody>
      <dsp:txXfrm>
        <a:off x="4185320" y="926353"/>
        <a:ext cx="1430149" cy="1351881"/>
      </dsp:txXfrm>
    </dsp:sp>
    <dsp:sp modelId="{C2E285DE-AC27-4073-8697-FC7A031E7618}">
      <dsp:nvSpPr>
        <dsp:cNvPr id="0" name=""/>
        <dsp:cNvSpPr/>
      </dsp:nvSpPr>
      <dsp:spPr>
        <a:xfrm>
          <a:off x="4073462" y="3487879"/>
          <a:ext cx="2022537" cy="1911849"/>
        </a:xfrm>
        <a:prstGeom prst="ellipse">
          <a:avLst/>
        </a:prstGeom>
        <a:solidFill>
          <a:srgbClr val="000066"/>
        </a:solidFill>
        <a:ln>
          <a:noFill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b="1" kern="1200" dirty="0">
              <a:solidFill>
                <a:sysClr val="window" lastClr="FFFFFF"/>
              </a:solidFill>
              <a:effectLst/>
              <a:latin typeface="Calibri"/>
              <a:ea typeface="+mn-ea"/>
              <a:cs typeface="+mn-cs"/>
            </a:rPr>
            <a:t>PROTEGE LOS RECURSOS MARINOS Y EL MEDIO AMBIENTE ACUÁTICO</a:t>
          </a:r>
        </a:p>
      </dsp:txBody>
      <dsp:txXfrm>
        <a:off x="4369656" y="3767863"/>
        <a:ext cx="1430149" cy="1351881"/>
      </dsp:txXfrm>
    </dsp:sp>
    <dsp:sp modelId="{0763FE20-E1EE-4D9F-B476-F99C8BFA7F10}">
      <dsp:nvSpPr>
        <dsp:cNvPr id="0" name=""/>
        <dsp:cNvSpPr/>
      </dsp:nvSpPr>
      <dsp:spPr>
        <a:xfrm>
          <a:off x="0" y="3380690"/>
          <a:ext cx="2022537" cy="1911849"/>
        </a:xfrm>
        <a:prstGeom prst="ellipse">
          <a:avLst/>
        </a:prstGeom>
        <a:solidFill>
          <a:srgbClr val="000066"/>
        </a:solidFill>
        <a:ln>
          <a:noFill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200" b="1" kern="1200" dirty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SALVAGUARDA LA VIDA HUMANA EN EL MAR</a:t>
          </a:r>
          <a:endParaRPr lang="es-ES" sz="1200" b="1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296194" y="3660674"/>
        <a:ext cx="1430149" cy="135188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3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849688" y="3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46DD8E-8965-4001-96CE-7D3C574ED5D8}" type="datetimeFigureOut">
              <a:rPr lang="es-CL" smtClean="0"/>
              <a:pPr/>
              <a:t>22-04-2026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210550-6982-4B84-AACA-D84A7353A12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339723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9276" y="1246004"/>
            <a:ext cx="12116226" cy="7444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16073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679453" y="4776791"/>
            <a:ext cx="5438775" cy="3908425"/>
          </a:xfrm>
          <a:prstGeom prst="rect">
            <a:avLst/>
          </a:prstGeom>
        </p:spPr>
        <p:txBody>
          <a:bodyPr/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102590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/>
              <a:pPr/>
              <a:t>22-04-2026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901651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/>
              <a:pPr/>
              <a:t>22-04-2026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038818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1" y="1709881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1" y="458962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/>
              <a:pPr/>
              <a:t>22-04-2026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65220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/>
              <a:pPr/>
              <a:t>22-04-2026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943828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3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/>
              <a:pPr/>
              <a:t>22-04-2026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491059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/>
              <a:pPr/>
              <a:t>22-04-2026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376245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/>
              <a:pPr/>
              <a:t>22-04-2026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288084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569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/>
              <a:pPr/>
              <a:t>22-04-2026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799628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569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/>
              <a:pPr/>
              <a:t>22-04-2026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85354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/>
              <a:pPr/>
              <a:t>22-04-2026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655722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3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/>
              <a:pPr/>
              <a:t>22-04-2026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260234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609600" y="274743"/>
            <a:ext cx="109728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72821F-77C0-4523-BE09-0C9B196C4F93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14534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1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1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22-04-2026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50526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22-04-2026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54242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83" y="1710195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83" y="4590027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22-04-2026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25450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22-04-2026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924745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819" y="365129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821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821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35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35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22-04-2026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082540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22-04-2026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977133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22-04-2026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282215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82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883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820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22-04-2026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22671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82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883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820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22-04-2026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122516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22-04-2026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2325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3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22-04-2026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710595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6 Conector recto"/>
          <p:cNvCxnSpPr/>
          <p:nvPr userDrawn="1"/>
        </p:nvCxnSpPr>
        <p:spPr>
          <a:xfrm>
            <a:off x="1007436" y="548680"/>
            <a:ext cx="11184565" cy="0"/>
          </a:xfrm>
          <a:prstGeom prst="line">
            <a:avLst/>
          </a:prstGeom>
          <a:noFill/>
          <a:ln w="38100" cap="flat" cmpd="sng" algn="ctr">
            <a:solidFill>
              <a:srgbClr val="5B9BD5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</p:cxnSp>
      <p:pic>
        <p:nvPicPr>
          <p:cNvPr id="8" name="Picture 8" descr="N:\rk\icons\jefmayor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83" y="57378"/>
            <a:ext cx="672073" cy="754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510687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548877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L" dirty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51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44C7FA-D2DA-4C93-AA6D-482386E504F2}" type="datetimeFigureOut">
              <a:rPr lang="es-CL" smtClean="0"/>
              <a:pPr/>
              <a:t>22-04-2026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51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51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56" y="3175"/>
            <a:ext cx="1222375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5226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42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31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31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L" dirty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31" y="635691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22-04-2026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1" y="635691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91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24" y="3175"/>
            <a:ext cx="1222375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6036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34" r:id="rId1"/>
    <p:sldLayoutId id="2147484135" r:id="rId2"/>
    <p:sldLayoutId id="2147484136" r:id="rId3"/>
    <p:sldLayoutId id="2147484137" r:id="rId4"/>
    <p:sldLayoutId id="2147484138" r:id="rId5"/>
    <p:sldLayoutId id="2147484139" r:id="rId6"/>
    <p:sldLayoutId id="2147484140" r:id="rId7"/>
    <p:sldLayoutId id="2147484141" r:id="rId8"/>
    <p:sldLayoutId id="2147484142" r:id="rId9"/>
    <p:sldLayoutId id="2147484143" r:id="rId10"/>
    <p:sldLayoutId id="2147484144" r:id="rId11"/>
    <p:sldLayoutId id="2147484273" r:id="rId12"/>
    <p:sldLayoutId id="2147484055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4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image" Target="../media/image7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9.jpeg"/><Relationship Id="rId12" Type="http://schemas.microsoft.com/office/2007/relationships/hdphoto" Target="../media/hdphoto1.wdp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11" Type="http://schemas.openxmlformats.org/officeDocument/2006/relationships/image" Target="../media/image5.png"/><Relationship Id="rId5" Type="http://schemas.openxmlformats.org/officeDocument/2006/relationships/diagramColors" Target="../diagrams/colors1.xml"/><Relationship Id="rId10" Type="http://schemas.openxmlformats.org/officeDocument/2006/relationships/image" Target="../media/image12.pn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13" Type="http://schemas.openxmlformats.org/officeDocument/2006/relationships/image" Target="../media/image14.emf"/><Relationship Id="rId18" Type="http://schemas.openxmlformats.org/officeDocument/2006/relationships/image" Target="../media/image18.jpeg"/><Relationship Id="rId3" Type="http://schemas.openxmlformats.org/officeDocument/2006/relationships/diagramData" Target="../diagrams/data2.xml"/><Relationship Id="rId21" Type="http://schemas.microsoft.com/office/2007/relationships/hdphoto" Target="../media/hdphoto1.wdp"/><Relationship Id="rId7" Type="http://schemas.microsoft.com/office/2007/relationships/diagramDrawing" Target="../diagrams/drawing2.xml"/><Relationship Id="rId12" Type="http://schemas.microsoft.com/office/2007/relationships/diagramDrawing" Target="../diagrams/drawing3.xml"/><Relationship Id="rId17" Type="http://schemas.openxmlformats.org/officeDocument/2006/relationships/image" Target="../media/image17.gif"/><Relationship Id="rId2" Type="http://schemas.openxmlformats.org/officeDocument/2006/relationships/image" Target="../media/image13.png"/><Relationship Id="rId16" Type="http://schemas.microsoft.com/office/2007/relationships/hdphoto" Target="../media/hdphoto2.wdp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11" Type="http://schemas.openxmlformats.org/officeDocument/2006/relationships/diagramColors" Target="../diagrams/colors3.xml"/><Relationship Id="rId5" Type="http://schemas.openxmlformats.org/officeDocument/2006/relationships/diagramQuickStyle" Target="../diagrams/quickStyle2.xml"/><Relationship Id="rId15" Type="http://schemas.openxmlformats.org/officeDocument/2006/relationships/image" Target="../media/image16.png"/><Relationship Id="rId10" Type="http://schemas.openxmlformats.org/officeDocument/2006/relationships/diagramQuickStyle" Target="../diagrams/quickStyle3.xml"/><Relationship Id="rId19" Type="http://schemas.openxmlformats.org/officeDocument/2006/relationships/image" Target="../media/image19.jpeg"/><Relationship Id="rId4" Type="http://schemas.openxmlformats.org/officeDocument/2006/relationships/diagramLayout" Target="../diagrams/layout2.xml"/><Relationship Id="rId9" Type="http://schemas.openxmlformats.org/officeDocument/2006/relationships/diagramLayout" Target="../diagrams/layout3.xml"/><Relationship Id="rId14" Type="http://schemas.openxmlformats.org/officeDocument/2006/relationships/image" Target="../media/image15.jpeg"/><Relationship Id="rId22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9.jpeg"/><Relationship Id="rId3" Type="http://schemas.microsoft.com/office/2007/relationships/hdphoto" Target="../media/hdphoto1.wdp"/><Relationship Id="rId7" Type="http://schemas.openxmlformats.org/officeDocument/2006/relationships/image" Target="../media/image23.jpeg"/><Relationship Id="rId12" Type="http://schemas.openxmlformats.org/officeDocument/2006/relationships/image" Target="../media/image2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22.png"/><Relationship Id="rId11" Type="http://schemas.openxmlformats.org/officeDocument/2006/relationships/image" Target="../media/image27.jpeg"/><Relationship Id="rId5" Type="http://schemas.openxmlformats.org/officeDocument/2006/relationships/image" Target="../media/image21.png"/><Relationship Id="rId10" Type="http://schemas.openxmlformats.org/officeDocument/2006/relationships/image" Target="../media/image26.jpeg"/><Relationship Id="rId4" Type="http://schemas.openxmlformats.org/officeDocument/2006/relationships/image" Target="../media/image20.png"/><Relationship Id="rId9" Type="http://schemas.openxmlformats.org/officeDocument/2006/relationships/image" Target="../media/image25.jpeg"/><Relationship Id="rId14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34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3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image" Target="../media/image3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4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image" Target="../media/image3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4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image" Target="../media/image40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7" Type="http://schemas.microsoft.com/office/2007/relationships/hdphoto" Target="../media/hdphoto1.wdp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5.png"/><Relationship Id="rId5" Type="http://schemas.openxmlformats.org/officeDocument/2006/relationships/image" Target="../media/image44.png"/><Relationship Id="rId4" Type="http://schemas.openxmlformats.org/officeDocument/2006/relationships/image" Target="../media/image43.jpeg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microsoft.com/office/2007/relationships/hdphoto" Target="../media/hdphoto3.wdp"/><Relationship Id="rId7" Type="http://schemas.openxmlformats.org/officeDocument/2006/relationships/image" Target="../media/image5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7.jpeg"/><Relationship Id="rId5" Type="http://schemas.openxmlformats.org/officeDocument/2006/relationships/image" Target="../media/image46.png"/><Relationship Id="rId4" Type="http://schemas.openxmlformats.org/officeDocument/2006/relationships/slide" Target="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9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200619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4219A64-6B15-4462-8826-A8C74B01E04D}" type="slidenum">
              <a:rPr lang="es-CL" smtClean="0"/>
              <a:pPr>
                <a:defRPr/>
              </a:pPr>
              <a:t>1</a:t>
            </a:fld>
            <a:endParaRPr lang="es-CL"/>
          </a:p>
        </p:txBody>
      </p:sp>
      <p:sp>
        <p:nvSpPr>
          <p:cNvPr id="5" name="2 Rectángulo"/>
          <p:cNvSpPr/>
          <p:nvPr/>
        </p:nvSpPr>
        <p:spPr>
          <a:xfrm>
            <a:off x="1529254" y="1279523"/>
            <a:ext cx="10363201" cy="220523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7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Yu Gothic UI Semibold" panose="020B0700000000000000" pitchFamily="34" charset="-128"/>
                <a:ea typeface="Yu Gothic UI Semibold" panose="020B0700000000000000" pitchFamily="34" charset="-128"/>
                <a:cs typeface="Tahoma" pitchFamily="34" charset="0"/>
              </a:rPr>
              <a:t>ARMADA DE CHILE</a:t>
            </a:r>
            <a:endParaRPr lang="es-CL" sz="7200" dirty="0">
              <a:latin typeface="Century" pitchFamily="18" charset="0"/>
            </a:endParaRPr>
          </a:p>
        </p:txBody>
      </p:sp>
      <p:pic>
        <p:nvPicPr>
          <p:cNvPr id="6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60090" y="0"/>
            <a:ext cx="173061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4 Rectángulo"/>
          <p:cNvSpPr/>
          <p:nvPr/>
        </p:nvSpPr>
        <p:spPr>
          <a:xfrm>
            <a:off x="-1" y="6118166"/>
            <a:ext cx="11993527" cy="569123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CL" sz="2000" dirty="0"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		</a:t>
            </a:r>
            <a:endParaRPr lang="es-CL" sz="20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anose="020F0502020204030204" pitchFamily="34" charset="0"/>
              <a:ea typeface="Cambria" panose="02040503050406030204" pitchFamily="18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308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Conector recto 8"/>
          <p:cNvCxnSpPr/>
          <p:nvPr/>
        </p:nvCxnSpPr>
        <p:spPr>
          <a:xfrm flipV="1">
            <a:off x="1047150" y="715658"/>
            <a:ext cx="10474314" cy="44154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Rectángulo 38"/>
          <p:cNvSpPr/>
          <p:nvPr/>
        </p:nvSpPr>
        <p:spPr>
          <a:xfrm>
            <a:off x="2456894" y="1742904"/>
            <a:ext cx="4607200" cy="47890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MISIÓN</a:t>
            </a:r>
          </a:p>
        </p:txBody>
      </p:sp>
      <p:sp>
        <p:nvSpPr>
          <p:cNvPr id="24" name="Rectángulo 38"/>
          <p:cNvSpPr/>
          <p:nvPr/>
        </p:nvSpPr>
        <p:spPr>
          <a:xfrm>
            <a:off x="2456894" y="2833706"/>
            <a:ext cx="8990424" cy="496373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ÁREAS DE MISIÓN Y CAPACIDADES NAVALES Y MARÍTIMAS</a:t>
            </a:r>
          </a:p>
        </p:txBody>
      </p:sp>
      <p:sp>
        <p:nvSpPr>
          <p:cNvPr id="22" name="Rectángulo 37"/>
          <p:cNvSpPr/>
          <p:nvPr/>
        </p:nvSpPr>
        <p:spPr>
          <a:xfrm>
            <a:off x="4866613" y="172018"/>
            <a:ext cx="3217676" cy="445088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spc="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TEMARIO</a:t>
            </a:r>
            <a:endParaRPr lang="es-CL" sz="3600" b="1" spc="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3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39430" y="74715"/>
            <a:ext cx="736598" cy="116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Estrella de 5 puntas 19"/>
          <p:cNvSpPr/>
          <p:nvPr/>
        </p:nvSpPr>
        <p:spPr>
          <a:xfrm>
            <a:off x="1394093" y="1742904"/>
            <a:ext cx="381000" cy="341189"/>
          </a:xfrm>
          <a:prstGeom prst="star5">
            <a:avLst>
              <a:gd name="adj" fmla="val 26444"/>
              <a:gd name="hf" fmla="val 105146"/>
              <a:gd name="vf" fmla="val 110557"/>
            </a:avLst>
          </a:prstGeom>
          <a:solidFill>
            <a:schemeClr val="bg1"/>
          </a:solidFill>
          <a:ln>
            <a:solidFill>
              <a:srgbClr val="000066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0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553758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Conector recto 8"/>
          <p:cNvCxnSpPr/>
          <p:nvPr/>
        </p:nvCxnSpPr>
        <p:spPr>
          <a:xfrm flipV="1">
            <a:off x="1047150" y="715658"/>
            <a:ext cx="10474314" cy="44154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Rectángulo 38"/>
          <p:cNvSpPr/>
          <p:nvPr/>
        </p:nvSpPr>
        <p:spPr>
          <a:xfrm>
            <a:off x="876028" y="1503452"/>
            <a:ext cx="3750293" cy="110394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MISIÓN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ÁREAS DE MISIÓN </a:t>
            </a:r>
            <a:endParaRPr lang="en-GB" sz="2800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2" name="Rectángulo 37"/>
          <p:cNvSpPr/>
          <p:nvPr/>
        </p:nvSpPr>
        <p:spPr>
          <a:xfrm>
            <a:off x="4866613" y="172018"/>
            <a:ext cx="3217676" cy="445088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spc="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TEMARIO</a:t>
            </a:r>
            <a:endParaRPr lang="es-CL" sz="3600" b="1" spc="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3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39430" y="74715"/>
            <a:ext cx="736598" cy="116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6613" y="1242300"/>
            <a:ext cx="4302025" cy="5401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91330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22 Grupo"/>
          <p:cNvGrpSpPr/>
          <p:nvPr/>
        </p:nvGrpSpPr>
        <p:grpSpPr>
          <a:xfrm>
            <a:off x="1319660" y="3354987"/>
            <a:ext cx="3182631" cy="3080165"/>
            <a:chOff x="2426344" y="2883985"/>
            <a:chExt cx="2348930" cy="2334527"/>
          </a:xfrm>
          <a:solidFill>
            <a:schemeClr val="accent5">
              <a:lumMod val="50000"/>
            </a:schemeClr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17" name="16 Elipse"/>
            <p:cNvSpPr/>
            <p:nvPr/>
          </p:nvSpPr>
          <p:spPr>
            <a:xfrm>
              <a:off x="2426344" y="2883985"/>
              <a:ext cx="2348930" cy="2334527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lIns="36000" rIns="36000" rtlCol="0" anchor="ctr"/>
            <a:lstStyle/>
            <a:p>
              <a:pPr>
                <a:defRPr/>
              </a:pPr>
              <a:r>
                <a:rPr lang="es-CL" sz="4000" b="1" kern="0" dirty="0">
                  <a:solidFill>
                    <a:srgbClr val="FFC000"/>
                  </a:solidFill>
                  <a:ea typeface="Tahoma" pitchFamily="34" charset="0"/>
                  <a:cs typeface="Tahoma" pitchFamily="34" charset="0"/>
                </a:rPr>
                <a:t>   </a:t>
              </a:r>
            </a:p>
          </p:txBody>
        </p:sp>
        <p:sp>
          <p:nvSpPr>
            <p:cNvPr id="20" name="19 CuadroTexto"/>
            <p:cNvSpPr txBox="1"/>
            <p:nvPr/>
          </p:nvSpPr>
          <p:spPr>
            <a:xfrm>
              <a:off x="2869372" y="3657283"/>
              <a:ext cx="1446876" cy="816448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square" rtlCol="0">
              <a:spAutoFit/>
            </a:bodyPr>
            <a:lstStyle/>
            <a:p>
              <a:pPr algn="ctr"/>
              <a:r>
                <a:rPr lang="es-MX" sz="3200" b="1" dirty="0">
                  <a:solidFill>
                    <a:srgbClr val="FFC000"/>
                  </a:solidFill>
                  <a:cs typeface="Arial" pitchFamily="34" charset="0"/>
                </a:rPr>
                <a:t>PODER NAVAL</a:t>
              </a:r>
              <a:endParaRPr lang="es-ES" sz="3200" b="1" dirty="0">
                <a:solidFill>
                  <a:srgbClr val="FFC000"/>
                </a:solidFill>
                <a:cs typeface="Arial" pitchFamily="34" charset="0"/>
              </a:endParaRPr>
            </a:p>
          </p:txBody>
        </p:sp>
      </p:grpSp>
      <p:grpSp>
        <p:nvGrpSpPr>
          <p:cNvPr id="5" name="21 Grupo"/>
          <p:cNvGrpSpPr/>
          <p:nvPr/>
        </p:nvGrpSpPr>
        <p:grpSpPr>
          <a:xfrm>
            <a:off x="7710080" y="3354987"/>
            <a:ext cx="3276892" cy="3080165"/>
            <a:chOff x="4247800" y="2883985"/>
            <a:chExt cx="2365392" cy="2334527"/>
          </a:xfrm>
          <a:solidFill>
            <a:schemeClr val="accent5">
              <a:lumMod val="50000"/>
            </a:schemeClr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18" name="17 Elipse"/>
            <p:cNvSpPr/>
            <p:nvPr/>
          </p:nvSpPr>
          <p:spPr>
            <a:xfrm>
              <a:off x="4247800" y="2883985"/>
              <a:ext cx="2365392" cy="2334527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lIns="36000" rIns="36000" rtlCol="0" anchor="ctr"/>
            <a:lstStyle/>
            <a:p>
              <a:pPr>
                <a:defRPr/>
              </a:pPr>
              <a:r>
                <a:rPr lang="es-CL" sz="4000" b="1" kern="0" dirty="0">
                  <a:solidFill>
                    <a:srgbClr val="FFC000"/>
                  </a:solidFill>
                  <a:ea typeface="Tahoma" pitchFamily="34" charset="0"/>
                  <a:cs typeface="Tahoma" pitchFamily="34" charset="0"/>
                </a:rPr>
                <a:t>   </a:t>
              </a:r>
            </a:p>
          </p:txBody>
        </p:sp>
        <p:sp>
          <p:nvSpPr>
            <p:cNvPr id="21" name="20 CuadroTexto"/>
            <p:cNvSpPr txBox="1"/>
            <p:nvPr/>
          </p:nvSpPr>
          <p:spPr>
            <a:xfrm>
              <a:off x="4483853" y="3627787"/>
              <a:ext cx="1922252" cy="816448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square" rtlCol="0">
              <a:spAutoFit/>
            </a:bodyPr>
            <a:lstStyle>
              <a:defPPr>
                <a:defRPr lang="es-CL"/>
              </a:defPPr>
              <a:lvl1pPr algn="ctr">
                <a:defRPr sz="3200" b="1">
                  <a:solidFill>
                    <a:srgbClr val="FFFF00"/>
                  </a:solidFill>
                  <a:latin typeface="Arial" pitchFamily="34" charset="0"/>
                  <a:cs typeface="Arial" pitchFamily="34" charset="0"/>
                </a:defRPr>
              </a:lvl1pPr>
            </a:lstStyle>
            <a:p>
              <a:pPr marL="176213" indent="-176213"/>
              <a:r>
                <a:rPr lang="es-MX" dirty="0">
                  <a:solidFill>
                    <a:srgbClr val="FFC000"/>
                  </a:solidFill>
                  <a:latin typeface="Calibri"/>
                </a:rPr>
                <a:t> SERVICIO     MARÍTIMO</a:t>
              </a:r>
              <a:endParaRPr lang="es-ES" dirty="0">
                <a:solidFill>
                  <a:srgbClr val="FFC000"/>
                </a:solidFill>
                <a:latin typeface="Calibri"/>
              </a:endParaRPr>
            </a:p>
          </p:txBody>
        </p:sp>
      </p:grpSp>
      <p:sp>
        <p:nvSpPr>
          <p:cNvPr id="11" name="1 Rectángulo"/>
          <p:cNvSpPr/>
          <p:nvPr/>
        </p:nvSpPr>
        <p:spPr>
          <a:xfrm>
            <a:off x="876028" y="867736"/>
            <a:ext cx="10782573" cy="2257895"/>
          </a:xfrm>
          <a:prstGeom prst="rect">
            <a:avLst/>
          </a:prstGeom>
          <a:solidFill>
            <a:schemeClr val="bg1"/>
          </a:solidFill>
          <a:ln w="31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</a:pPr>
            <a:endParaRPr lang="es-ES" sz="2800" b="1" kern="0" dirty="0">
              <a:solidFill>
                <a:schemeClr val="tx1"/>
              </a:solidFill>
              <a:latin typeface="Calibri" panose="020F0502020204030204" pitchFamily="34" charset="0"/>
              <a:ea typeface="Tahoma" pitchFamily="34" charset="0"/>
              <a:cs typeface="Calibri" panose="020F0502020204030204" pitchFamily="34" charset="0"/>
            </a:endParaRPr>
          </a:p>
          <a:p>
            <a:pPr algn="ctr">
              <a:spcBef>
                <a:spcPts val="600"/>
              </a:spcBef>
            </a:pPr>
            <a:r>
              <a:rPr lang="es-CL" sz="2800" b="1" kern="0" dirty="0">
                <a:solidFill>
                  <a:schemeClr val="tx1"/>
                </a:solidFill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“Proveer un </a:t>
            </a:r>
            <a:r>
              <a:rPr lang="es-CL" sz="2800" b="1" u="sng" kern="0" dirty="0">
                <a:solidFill>
                  <a:schemeClr val="tx1"/>
                </a:solidFill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Poder Naval </a:t>
            </a:r>
            <a:r>
              <a:rPr lang="es-CL" sz="2800" b="1" kern="0" dirty="0">
                <a:solidFill>
                  <a:schemeClr val="tx1"/>
                </a:solidFill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y un </a:t>
            </a:r>
            <a:r>
              <a:rPr lang="es-CL" sz="2800" b="1" u="sng" kern="0" dirty="0">
                <a:solidFill>
                  <a:schemeClr val="tx1"/>
                </a:solidFill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Servicio Marítimo</a:t>
            </a:r>
            <a:r>
              <a:rPr lang="es-CL" sz="2800" b="1" kern="0" dirty="0">
                <a:solidFill>
                  <a:schemeClr val="tx1"/>
                </a:solidFill>
                <a:latin typeface="Calibri" panose="020F0502020204030204" pitchFamily="34" charset="0"/>
                <a:ea typeface="Tahoma" pitchFamily="34" charset="0"/>
                <a:cs typeface="Calibri" panose="020F0502020204030204" pitchFamily="34" charset="0"/>
              </a:rPr>
              <a:t>, que contribuya a resguardar la soberanía e integridad territorial, mantener la seguridad de la nación, impulsar el desarrollo nacional y respaldar los intereses nacionales donde sea requerido”   </a:t>
            </a:r>
          </a:p>
          <a:p>
            <a:pPr algn="ctr">
              <a:spcBef>
                <a:spcPts val="600"/>
              </a:spcBef>
            </a:pPr>
            <a:endParaRPr lang="es-CL" sz="2800" b="1" kern="0" dirty="0">
              <a:solidFill>
                <a:schemeClr val="tx1"/>
              </a:solidFill>
              <a:latin typeface="Calibri" panose="020F0502020204030204" pitchFamily="34" charset="0"/>
              <a:ea typeface="Tahoma" pitchFamily="34" charset="0"/>
              <a:cs typeface="Calibri" panose="020F0502020204030204" pitchFamily="34" charset="0"/>
            </a:endParaRPr>
          </a:p>
        </p:txBody>
      </p:sp>
      <p:sp>
        <p:nvSpPr>
          <p:cNvPr id="15" name="20 Rectángulo"/>
          <p:cNvSpPr/>
          <p:nvPr/>
        </p:nvSpPr>
        <p:spPr>
          <a:xfrm>
            <a:off x="5335869" y="70819"/>
            <a:ext cx="6129637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MISIÓN</a:t>
            </a:r>
            <a:endParaRPr lang="es-E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26" name="Conector recto 25"/>
          <p:cNvCxnSpPr/>
          <p:nvPr/>
        </p:nvCxnSpPr>
        <p:spPr>
          <a:xfrm>
            <a:off x="1319660" y="581026"/>
            <a:ext cx="9845645" cy="19954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4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39430" y="74715"/>
            <a:ext cx="736598" cy="116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05513" y="154587"/>
            <a:ext cx="731583" cy="347502"/>
          </a:xfrm>
          <a:prstGeom prst="rect">
            <a:avLst/>
          </a:prstGeom>
        </p:spPr>
      </p:pic>
      <p:sp>
        <p:nvSpPr>
          <p:cNvPr id="2" name="Más 1"/>
          <p:cNvSpPr/>
          <p:nvPr/>
        </p:nvSpPr>
        <p:spPr>
          <a:xfrm>
            <a:off x="5648985" y="4490628"/>
            <a:ext cx="914400" cy="922946"/>
          </a:xfrm>
          <a:prstGeom prst="mathPlus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638302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2.59259E-6 L -0.14909 -0.0020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61" y="-11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2.59259E-6 L 0.15209 -0.00209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04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22 Grupo"/>
          <p:cNvGrpSpPr/>
          <p:nvPr/>
        </p:nvGrpSpPr>
        <p:grpSpPr>
          <a:xfrm>
            <a:off x="262507" y="1010651"/>
            <a:ext cx="4790757" cy="2070535"/>
            <a:chOff x="2426344" y="2883985"/>
            <a:chExt cx="2348930" cy="2334527"/>
          </a:xfrm>
          <a:solidFill>
            <a:schemeClr val="tx2">
              <a:lumMod val="75000"/>
            </a:schemeClr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17" name="16 Elipse"/>
            <p:cNvSpPr/>
            <p:nvPr/>
          </p:nvSpPr>
          <p:spPr>
            <a:xfrm>
              <a:off x="2426344" y="2883985"/>
              <a:ext cx="2348930" cy="2334527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lIns="36000" rIns="36000" rtlCol="0" anchor="ctr"/>
            <a:lstStyle/>
            <a:p>
              <a:pPr>
                <a:defRPr/>
              </a:pPr>
              <a:r>
                <a:rPr lang="es-CL" sz="4000" b="1" kern="0" dirty="0">
                  <a:solidFill>
                    <a:srgbClr val="FFC000"/>
                  </a:solidFill>
                  <a:ea typeface="Tahoma" pitchFamily="34" charset="0"/>
                  <a:cs typeface="Tahoma" pitchFamily="34" charset="0"/>
                </a:rPr>
                <a:t>   </a:t>
              </a:r>
            </a:p>
          </p:txBody>
        </p:sp>
        <p:sp>
          <p:nvSpPr>
            <p:cNvPr id="20" name="19 CuadroTexto"/>
            <p:cNvSpPr txBox="1"/>
            <p:nvPr/>
          </p:nvSpPr>
          <p:spPr>
            <a:xfrm>
              <a:off x="2869372" y="3657283"/>
              <a:ext cx="1446876" cy="489869"/>
            </a:xfrm>
            <a:prstGeom prst="rect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txBody>
            <a:bodyPr wrap="square" rtlCol="0">
              <a:spAutoFit/>
            </a:bodyPr>
            <a:lstStyle/>
            <a:p>
              <a:pPr algn="ctr"/>
              <a:r>
                <a:rPr lang="es-MX" sz="3600" b="1" dirty="0">
                  <a:solidFill>
                    <a:srgbClr val="FFC000"/>
                  </a:solidFill>
                  <a:cs typeface="Arial" pitchFamily="34" charset="0"/>
                </a:rPr>
                <a:t>PODER NAVAL</a:t>
              </a:r>
              <a:endParaRPr lang="es-ES" sz="3600" b="1" dirty="0">
                <a:solidFill>
                  <a:srgbClr val="FFC000"/>
                </a:solidFill>
                <a:cs typeface="Arial" pitchFamily="34" charset="0"/>
              </a:endParaRPr>
            </a:p>
          </p:txBody>
        </p:sp>
      </p:grpSp>
      <p:sp>
        <p:nvSpPr>
          <p:cNvPr id="11" name="1 Rectángulo"/>
          <p:cNvSpPr/>
          <p:nvPr/>
        </p:nvSpPr>
        <p:spPr>
          <a:xfrm>
            <a:off x="6481008" y="1090133"/>
            <a:ext cx="5022316" cy="1721952"/>
          </a:xfrm>
          <a:prstGeom prst="rect">
            <a:avLst/>
          </a:prstGeom>
          <a:solidFill>
            <a:schemeClr val="bg1"/>
          </a:solidFill>
          <a:ln w="31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</a:pPr>
            <a:endParaRPr lang="es-ES" sz="3200" kern="0" dirty="0">
              <a:solidFill>
                <a:schemeClr val="tx1"/>
              </a:solidFill>
              <a:latin typeface="Calibri" panose="020F0502020204030204" pitchFamily="34" charset="0"/>
              <a:ea typeface="Tahoma" pitchFamily="34" charset="0"/>
              <a:cs typeface="Calibri" panose="020F0502020204030204" pitchFamily="34" charset="0"/>
            </a:endParaRPr>
          </a:p>
          <a:p>
            <a:pPr marL="179388"/>
            <a:r>
              <a:rPr lang="es-CL" sz="3200" dirty="0">
                <a:solidFill>
                  <a:schemeClr val="tx1"/>
                </a:solidFill>
              </a:rPr>
              <a:t>Es la </a:t>
            </a:r>
            <a:r>
              <a:rPr lang="es-CL" sz="3200" u="sng" dirty="0">
                <a:solidFill>
                  <a:schemeClr val="tx1"/>
                </a:solidFill>
              </a:rPr>
              <a:t>Fuerza Naval </a:t>
            </a:r>
            <a:r>
              <a:rPr lang="es-CL" sz="3200" dirty="0">
                <a:solidFill>
                  <a:schemeClr val="tx1"/>
                </a:solidFill>
              </a:rPr>
              <a:t>con una </a:t>
            </a:r>
            <a:r>
              <a:rPr lang="es-CL" sz="3200" u="sng" dirty="0">
                <a:solidFill>
                  <a:schemeClr val="tx1"/>
                </a:solidFill>
              </a:rPr>
              <a:t>posición geográfica</a:t>
            </a:r>
            <a:r>
              <a:rPr lang="es-CL" sz="3200" dirty="0">
                <a:solidFill>
                  <a:schemeClr val="tx1"/>
                </a:solidFill>
              </a:rPr>
              <a:t>  y una  </a:t>
            </a:r>
            <a:r>
              <a:rPr lang="es-CL" sz="3200" u="sng" dirty="0">
                <a:solidFill>
                  <a:schemeClr val="tx1"/>
                </a:solidFill>
              </a:rPr>
              <a:t>voluntad </a:t>
            </a:r>
            <a:r>
              <a:rPr lang="es-CL" sz="3200" u="sng" dirty="0" smtClean="0">
                <a:solidFill>
                  <a:schemeClr val="tx1"/>
                </a:solidFill>
              </a:rPr>
              <a:t>estratégica.</a:t>
            </a:r>
            <a:endParaRPr lang="es-CL" sz="3200" dirty="0">
              <a:solidFill>
                <a:schemeClr val="tx1"/>
              </a:solidFill>
            </a:endParaRPr>
          </a:p>
          <a:p>
            <a:pPr algn="ctr">
              <a:spcBef>
                <a:spcPts val="600"/>
              </a:spcBef>
            </a:pPr>
            <a:endParaRPr lang="es-CL" sz="3200" kern="0" dirty="0">
              <a:solidFill>
                <a:schemeClr val="tx1"/>
              </a:solidFill>
              <a:latin typeface="Calibri" panose="020F0502020204030204" pitchFamily="34" charset="0"/>
              <a:ea typeface="Tahoma" pitchFamily="34" charset="0"/>
              <a:cs typeface="Calibri" panose="020F0502020204030204" pitchFamily="34" charset="0"/>
            </a:endParaRPr>
          </a:p>
        </p:txBody>
      </p:sp>
      <p:sp>
        <p:nvSpPr>
          <p:cNvPr id="15" name="20 Rectángulo"/>
          <p:cNvSpPr/>
          <p:nvPr/>
        </p:nvSpPr>
        <p:spPr>
          <a:xfrm>
            <a:off x="5335869" y="70819"/>
            <a:ext cx="6129637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MISIÓN Y ORGANIZACIÓN</a:t>
            </a:r>
          </a:p>
        </p:txBody>
      </p:sp>
      <p:cxnSp>
        <p:nvCxnSpPr>
          <p:cNvPr id="26" name="Conector recto 25"/>
          <p:cNvCxnSpPr/>
          <p:nvPr/>
        </p:nvCxnSpPr>
        <p:spPr>
          <a:xfrm>
            <a:off x="1319660" y="581026"/>
            <a:ext cx="9845645" cy="19954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4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39430" y="74715"/>
            <a:ext cx="736598" cy="116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05513" y="154587"/>
            <a:ext cx="731583" cy="347502"/>
          </a:xfrm>
          <a:prstGeom prst="rect">
            <a:avLst/>
          </a:prstGeom>
        </p:spPr>
      </p:pic>
      <p:sp>
        <p:nvSpPr>
          <p:cNvPr id="12" name="1 Rectángulo"/>
          <p:cNvSpPr/>
          <p:nvPr/>
        </p:nvSpPr>
        <p:spPr>
          <a:xfrm>
            <a:off x="5775158" y="4031157"/>
            <a:ext cx="5943600" cy="2674443"/>
          </a:xfrm>
          <a:prstGeom prst="rect">
            <a:avLst/>
          </a:prstGeom>
          <a:solidFill>
            <a:schemeClr val="bg1"/>
          </a:solidFill>
          <a:ln w="31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</a:pPr>
            <a:endParaRPr lang="es-ES" sz="2800" kern="0" dirty="0">
              <a:solidFill>
                <a:schemeClr val="tx1"/>
              </a:solidFill>
              <a:latin typeface="Calibri" panose="020F0502020204030204" pitchFamily="34" charset="0"/>
              <a:ea typeface="Tahoma" pitchFamily="34" charset="0"/>
              <a:cs typeface="Calibri" panose="020F0502020204030204" pitchFamily="34" charset="0"/>
            </a:endParaRPr>
          </a:p>
          <a:p>
            <a:pPr marL="179388"/>
            <a:r>
              <a:rPr lang="es-CL" sz="2800" dirty="0">
                <a:solidFill>
                  <a:schemeClr val="tx1"/>
                </a:solidFill>
              </a:rPr>
              <a:t>La Fuerza Naval es el conjunto de medios de superficie, aéreos y submarinos, capaces de cooperarse en las diversas situaciones de enfrentamiento en el mar.”</a:t>
            </a:r>
            <a:endParaRPr lang="es-CL" sz="2800" kern="0" dirty="0">
              <a:solidFill>
                <a:schemeClr val="tx1"/>
              </a:solidFill>
              <a:latin typeface="Calibri" panose="020F0502020204030204" pitchFamily="34" charset="0"/>
              <a:ea typeface="Tahoma" pitchFamily="34" charset="0"/>
              <a:cs typeface="Calibri" panose="020F0502020204030204" pitchFamily="34" charset="0"/>
            </a:endParaRPr>
          </a:p>
          <a:p>
            <a:pPr algn="ctr">
              <a:spcBef>
                <a:spcPts val="600"/>
              </a:spcBef>
            </a:pPr>
            <a:endParaRPr lang="es-CL" sz="2800" kern="0" dirty="0">
              <a:solidFill>
                <a:schemeClr val="tx1"/>
              </a:solidFill>
              <a:latin typeface="Calibri" panose="020F0502020204030204" pitchFamily="34" charset="0"/>
              <a:ea typeface="Tahoma" pitchFamily="34" charset="0"/>
              <a:cs typeface="Calibri" panose="020F0502020204030204" pitchFamily="34" charset="0"/>
            </a:endParaRPr>
          </a:p>
        </p:txBody>
      </p:sp>
      <p:pic>
        <p:nvPicPr>
          <p:cNvPr id="25602" name="Picture 2" descr="La Escuadra del bicentenario – Revista de Marin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60946" y="3514383"/>
            <a:ext cx="5213873" cy="25254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9" name="18 Flecha derecha"/>
          <p:cNvSpPr/>
          <p:nvPr/>
        </p:nvSpPr>
        <p:spPr>
          <a:xfrm>
            <a:off x="5189781" y="1732547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1" name="20 Flecha derecha"/>
          <p:cNvSpPr/>
          <p:nvPr/>
        </p:nvSpPr>
        <p:spPr>
          <a:xfrm rot="5400000">
            <a:off x="8331898" y="3074039"/>
            <a:ext cx="1085784" cy="61661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1638302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Conector recto 8"/>
          <p:cNvCxnSpPr/>
          <p:nvPr/>
        </p:nvCxnSpPr>
        <p:spPr>
          <a:xfrm flipV="1">
            <a:off x="1047150" y="715658"/>
            <a:ext cx="10474314" cy="44154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Rectángulo 38"/>
          <p:cNvSpPr/>
          <p:nvPr/>
        </p:nvSpPr>
        <p:spPr>
          <a:xfrm>
            <a:off x="2456894" y="1742904"/>
            <a:ext cx="4607200" cy="478902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MISIÓN</a:t>
            </a:r>
          </a:p>
        </p:txBody>
      </p:sp>
      <p:sp>
        <p:nvSpPr>
          <p:cNvPr id="24" name="Rectángulo 38"/>
          <p:cNvSpPr/>
          <p:nvPr/>
        </p:nvSpPr>
        <p:spPr>
          <a:xfrm>
            <a:off x="2456894" y="2833706"/>
            <a:ext cx="8990424" cy="496373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ÁREAS DE MISIÓN Y CAPACIDADES NAVALES Y MARÍTIMAS</a:t>
            </a:r>
          </a:p>
        </p:txBody>
      </p:sp>
      <p:sp>
        <p:nvSpPr>
          <p:cNvPr id="22" name="Rectángulo 37"/>
          <p:cNvSpPr/>
          <p:nvPr/>
        </p:nvSpPr>
        <p:spPr>
          <a:xfrm>
            <a:off x="4866613" y="172018"/>
            <a:ext cx="3217676" cy="445088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spc="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TEMARIO</a:t>
            </a:r>
            <a:endParaRPr lang="es-CL" sz="3600" b="1" spc="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3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39430" y="74715"/>
            <a:ext cx="736598" cy="116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Estrella de 5 puntas 19"/>
          <p:cNvSpPr/>
          <p:nvPr/>
        </p:nvSpPr>
        <p:spPr>
          <a:xfrm>
            <a:off x="1611376" y="2911297"/>
            <a:ext cx="381000" cy="341189"/>
          </a:xfrm>
          <a:prstGeom prst="star5">
            <a:avLst>
              <a:gd name="adj" fmla="val 26444"/>
              <a:gd name="hf" fmla="val 105146"/>
              <a:gd name="vf" fmla="val 110557"/>
            </a:avLst>
          </a:prstGeom>
          <a:solidFill>
            <a:schemeClr val="bg1"/>
          </a:solidFill>
          <a:ln>
            <a:solidFill>
              <a:srgbClr val="000066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0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077229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20 Diagrama"/>
          <p:cNvGraphicFramePr/>
          <p:nvPr/>
        </p:nvGraphicFramePr>
        <p:xfrm>
          <a:off x="3656215" y="1388604"/>
          <a:ext cx="4464335" cy="28560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Forma libre 5"/>
          <p:cNvSpPr/>
          <p:nvPr/>
        </p:nvSpPr>
        <p:spPr>
          <a:xfrm>
            <a:off x="3353484" y="1171705"/>
            <a:ext cx="2063426" cy="1950501"/>
          </a:xfrm>
          <a:custGeom>
            <a:avLst/>
            <a:gdLst>
              <a:gd name="connsiteX0" fmla="*/ 0 w 2063426"/>
              <a:gd name="connsiteY0" fmla="*/ 975251 h 1950501"/>
              <a:gd name="connsiteX1" fmla="*/ 1031713 w 2063426"/>
              <a:gd name="connsiteY1" fmla="*/ 0 h 1950501"/>
              <a:gd name="connsiteX2" fmla="*/ 2063426 w 2063426"/>
              <a:gd name="connsiteY2" fmla="*/ 975251 h 1950501"/>
              <a:gd name="connsiteX3" fmla="*/ 1031713 w 2063426"/>
              <a:gd name="connsiteY3" fmla="*/ 1950502 h 1950501"/>
              <a:gd name="connsiteX4" fmla="*/ 0 w 2063426"/>
              <a:gd name="connsiteY4" fmla="*/ 975251 h 1950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3426" h="1950501">
                <a:moveTo>
                  <a:pt x="0" y="975251"/>
                </a:moveTo>
                <a:cubicBezTo>
                  <a:pt x="0" y="436635"/>
                  <a:pt x="461914" y="0"/>
                  <a:pt x="1031713" y="0"/>
                </a:cubicBezTo>
                <a:cubicBezTo>
                  <a:pt x="1601512" y="0"/>
                  <a:pt x="2063426" y="436635"/>
                  <a:pt x="2063426" y="975251"/>
                </a:cubicBezTo>
                <a:cubicBezTo>
                  <a:pt x="2063426" y="1513867"/>
                  <a:pt x="1601512" y="1950502"/>
                  <a:pt x="1031713" y="1950502"/>
                </a:cubicBezTo>
                <a:cubicBezTo>
                  <a:pt x="461914" y="1950502"/>
                  <a:pt x="0" y="1513867"/>
                  <a:pt x="0" y="975251"/>
                </a:cubicBezTo>
                <a:close/>
              </a:path>
            </a:pathLst>
          </a:custGeom>
          <a:solidFill>
            <a:srgbClr val="000066">
              <a:alpha val="70196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spcFirstLastPara="0" vert="horz" wrap="square" lIns="317422" tIns="300884" rIns="317422" bIns="300884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ES" sz="1200" b="1" kern="1200" dirty="0">
                <a:solidFill>
                  <a:sysClr val="window" lastClr="FFFFFF"/>
                </a:solidFill>
                <a:effectLst/>
                <a:latin typeface="Calibri"/>
                <a:ea typeface="+mn-ea"/>
                <a:cs typeface="+mn-cs"/>
              </a:rPr>
              <a:t>PROYECTAR EL PODER EN, DESDE Y HACIA EL MAR</a:t>
            </a:r>
          </a:p>
        </p:txBody>
      </p:sp>
      <p:sp>
        <p:nvSpPr>
          <p:cNvPr id="17" name="Forma libre 16"/>
          <p:cNvSpPr/>
          <p:nvPr/>
        </p:nvSpPr>
        <p:spPr>
          <a:xfrm>
            <a:off x="6640838" y="4576423"/>
            <a:ext cx="2063426" cy="1950501"/>
          </a:xfrm>
          <a:custGeom>
            <a:avLst/>
            <a:gdLst>
              <a:gd name="connsiteX0" fmla="*/ 0 w 2063426"/>
              <a:gd name="connsiteY0" fmla="*/ 975251 h 1950501"/>
              <a:gd name="connsiteX1" fmla="*/ 1031713 w 2063426"/>
              <a:gd name="connsiteY1" fmla="*/ 0 h 1950501"/>
              <a:gd name="connsiteX2" fmla="*/ 2063426 w 2063426"/>
              <a:gd name="connsiteY2" fmla="*/ 975251 h 1950501"/>
              <a:gd name="connsiteX3" fmla="*/ 1031713 w 2063426"/>
              <a:gd name="connsiteY3" fmla="*/ 1950502 h 1950501"/>
              <a:gd name="connsiteX4" fmla="*/ 0 w 2063426"/>
              <a:gd name="connsiteY4" fmla="*/ 975251 h 1950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3426" h="1950501">
                <a:moveTo>
                  <a:pt x="0" y="975251"/>
                </a:moveTo>
                <a:cubicBezTo>
                  <a:pt x="0" y="436635"/>
                  <a:pt x="461914" y="0"/>
                  <a:pt x="1031713" y="0"/>
                </a:cubicBezTo>
                <a:cubicBezTo>
                  <a:pt x="1601512" y="0"/>
                  <a:pt x="2063426" y="436635"/>
                  <a:pt x="2063426" y="975251"/>
                </a:cubicBezTo>
                <a:cubicBezTo>
                  <a:pt x="2063426" y="1513867"/>
                  <a:pt x="1601512" y="1950502"/>
                  <a:pt x="1031713" y="1950502"/>
                </a:cubicBezTo>
                <a:cubicBezTo>
                  <a:pt x="461914" y="1950502"/>
                  <a:pt x="0" y="1513867"/>
                  <a:pt x="0" y="975251"/>
                </a:cubicBezTo>
                <a:close/>
              </a:path>
            </a:pathLst>
          </a:custGeom>
          <a:solidFill>
            <a:srgbClr val="000066">
              <a:alpha val="71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spcFirstLastPara="0" vert="horz" wrap="square" lIns="317422" tIns="300884" rIns="317422" bIns="300884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ES" sz="1200" b="1" kern="1200" dirty="0">
                <a:solidFill>
                  <a:sysClr val="window" lastClr="FFFFFF"/>
                </a:solidFill>
                <a:effectLst/>
                <a:latin typeface="Calibri"/>
                <a:ea typeface="+mn-ea"/>
                <a:cs typeface="+mn-cs"/>
              </a:rPr>
              <a:t>CONTRIBUYE A LA ESTRATEGIA CONJUNTA ANTE UN CONFLICTO</a:t>
            </a:r>
          </a:p>
        </p:txBody>
      </p:sp>
      <p:sp>
        <p:nvSpPr>
          <p:cNvPr id="22" name="Forma libre 21"/>
          <p:cNvSpPr/>
          <p:nvPr/>
        </p:nvSpPr>
        <p:spPr>
          <a:xfrm>
            <a:off x="3619717" y="4620262"/>
            <a:ext cx="2063426" cy="1950501"/>
          </a:xfrm>
          <a:custGeom>
            <a:avLst/>
            <a:gdLst>
              <a:gd name="connsiteX0" fmla="*/ 0 w 2063426"/>
              <a:gd name="connsiteY0" fmla="*/ 975251 h 1950501"/>
              <a:gd name="connsiteX1" fmla="*/ 1031713 w 2063426"/>
              <a:gd name="connsiteY1" fmla="*/ 0 h 1950501"/>
              <a:gd name="connsiteX2" fmla="*/ 2063426 w 2063426"/>
              <a:gd name="connsiteY2" fmla="*/ 975251 h 1950501"/>
              <a:gd name="connsiteX3" fmla="*/ 1031713 w 2063426"/>
              <a:gd name="connsiteY3" fmla="*/ 1950502 h 1950501"/>
              <a:gd name="connsiteX4" fmla="*/ 0 w 2063426"/>
              <a:gd name="connsiteY4" fmla="*/ 975251 h 1950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3426" h="1950501">
                <a:moveTo>
                  <a:pt x="0" y="975251"/>
                </a:moveTo>
                <a:cubicBezTo>
                  <a:pt x="0" y="436635"/>
                  <a:pt x="461914" y="0"/>
                  <a:pt x="1031713" y="0"/>
                </a:cubicBezTo>
                <a:cubicBezTo>
                  <a:pt x="1601512" y="0"/>
                  <a:pt x="2063426" y="436635"/>
                  <a:pt x="2063426" y="975251"/>
                </a:cubicBezTo>
                <a:cubicBezTo>
                  <a:pt x="2063426" y="1513867"/>
                  <a:pt x="1601512" y="1950502"/>
                  <a:pt x="1031713" y="1950502"/>
                </a:cubicBezTo>
                <a:cubicBezTo>
                  <a:pt x="461914" y="1950502"/>
                  <a:pt x="0" y="1513867"/>
                  <a:pt x="0" y="975251"/>
                </a:cubicBezTo>
                <a:close/>
              </a:path>
            </a:pathLst>
          </a:custGeom>
          <a:solidFill>
            <a:srgbClr val="000066">
              <a:alpha val="71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spcFirstLastPara="0" vert="horz" wrap="square" lIns="317422" tIns="300884" rIns="317422" bIns="300884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ES" sz="1200" b="1" kern="1200" dirty="0">
                <a:solidFill>
                  <a:sysClr val="window" lastClr="FFFFFF"/>
                </a:solidFill>
                <a:latin typeface="Calibri"/>
                <a:ea typeface="+mn-ea"/>
                <a:cs typeface="+mn-cs"/>
              </a:rPr>
              <a:t>CONTRIBUYE A LA DISUASIÓN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371" y="823277"/>
            <a:ext cx="2696577" cy="1762134"/>
          </a:xfrm>
          <a:prstGeom prst="rect">
            <a:avLst/>
          </a:prstGeom>
          <a:solidFill>
            <a:srgbClr val="000000">
              <a:shade val="95000"/>
            </a:srgbClr>
          </a:solidFill>
          <a:ln w="3175" cap="sq">
            <a:solidFill>
              <a:sysClr val="window" lastClr="FFFFFF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pic>
        <p:nvPicPr>
          <p:cNvPr id="8" name="30 Imagen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0160" y="4152187"/>
            <a:ext cx="2356579" cy="1642834"/>
          </a:xfrm>
          <a:prstGeom prst="rect">
            <a:avLst/>
          </a:prstGeom>
          <a:solidFill>
            <a:srgbClr val="000000">
              <a:shade val="95000"/>
            </a:srgbClr>
          </a:solidFill>
          <a:ln w="3175" cap="sq">
            <a:solidFill>
              <a:sysClr val="window" lastClr="FFFFFF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pic>
        <p:nvPicPr>
          <p:cNvPr id="10" name="12 Imagen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2962" y="727585"/>
            <a:ext cx="2377760" cy="1703172"/>
          </a:xfrm>
          <a:prstGeom prst="rect">
            <a:avLst/>
          </a:prstGeom>
          <a:solidFill>
            <a:srgbClr val="000000">
              <a:shade val="95000"/>
            </a:srgbClr>
          </a:solidFill>
          <a:ln w="3175" cap="sq">
            <a:solidFill>
              <a:sysClr val="window" lastClr="FFFFFF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106" y="4810152"/>
            <a:ext cx="2555168" cy="1777260"/>
          </a:xfrm>
          <a:prstGeom prst="rect">
            <a:avLst/>
          </a:prstGeom>
          <a:solidFill>
            <a:srgbClr val="000000">
              <a:shade val="95000"/>
            </a:srgbClr>
          </a:solidFill>
          <a:ln w="3175" cap="sq">
            <a:solidFill>
              <a:sysClr val="window" lastClr="FFFFFF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pic>
        <p:nvPicPr>
          <p:cNvPr id="18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39430" y="74715"/>
            <a:ext cx="736598" cy="116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7" name="Conector recto 26"/>
          <p:cNvCxnSpPr/>
          <p:nvPr/>
        </p:nvCxnSpPr>
        <p:spPr>
          <a:xfrm flipV="1">
            <a:off x="1047150" y="539196"/>
            <a:ext cx="10474314" cy="44154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20 Rectángulo"/>
          <p:cNvSpPr/>
          <p:nvPr/>
        </p:nvSpPr>
        <p:spPr>
          <a:xfrm>
            <a:off x="5335869" y="70819"/>
            <a:ext cx="6129637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MISIÓN Y ORGANIZACIÓN</a:t>
            </a:r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7305513" y="154587"/>
            <a:ext cx="731583" cy="347502"/>
          </a:xfrm>
          <a:prstGeom prst="rect">
            <a:avLst/>
          </a:prstGeom>
        </p:spPr>
      </p:pic>
      <p:sp>
        <p:nvSpPr>
          <p:cNvPr id="14" name="Forma libre 13"/>
          <p:cNvSpPr/>
          <p:nvPr/>
        </p:nvSpPr>
        <p:spPr>
          <a:xfrm>
            <a:off x="7022972" y="965529"/>
            <a:ext cx="2063426" cy="1950501"/>
          </a:xfrm>
          <a:custGeom>
            <a:avLst/>
            <a:gdLst>
              <a:gd name="connsiteX0" fmla="*/ 0 w 2063426"/>
              <a:gd name="connsiteY0" fmla="*/ 975251 h 1950501"/>
              <a:gd name="connsiteX1" fmla="*/ 1031713 w 2063426"/>
              <a:gd name="connsiteY1" fmla="*/ 0 h 1950501"/>
              <a:gd name="connsiteX2" fmla="*/ 2063426 w 2063426"/>
              <a:gd name="connsiteY2" fmla="*/ 975251 h 1950501"/>
              <a:gd name="connsiteX3" fmla="*/ 1031713 w 2063426"/>
              <a:gd name="connsiteY3" fmla="*/ 1950502 h 1950501"/>
              <a:gd name="connsiteX4" fmla="*/ 0 w 2063426"/>
              <a:gd name="connsiteY4" fmla="*/ 975251 h 1950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3426" h="1950501">
                <a:moveTo>
                  <a:pt x="0" y="975251"/>
                </a:moveTo>
                <a:cubicBezTo>
                  <a:pt x="0" y="436635"/>
                  <a:pt x="461914" y="0"/>
                  <a:pt x="1031713" y="0"/>
                </a:cubicBezTo>
                <a:cubicBezTo>
                  <a:pt x="1601512" y="0"/>
                  <a:pt x="2063426" y="436635"/>
                  <a:pt x="2063426" y="975251"/>
                </a:cubicBezTo>
                <a:cubicBezTo>
                  <a:pt x="2063426" y="1513867"/>
                  <a:pt x="1601512" y="1950502"/>
                  <a:pt x="1031713" y="1950502"/>
                </a:cubicBezTo>
                <a:cubicBezTo>
                  <a:pt x="461914" y="1950502"/>
                  <a:pt x="0" y="1513867"/>
                  <a:pt x="0" y="975251"/>
                </a:cubicBezTo>
                <a:close/>
              </a:path>
            </a:pathLst>
          </a:custGeom>
          <a:solidFill>
            <a:srgbClr val="000066">
              <a:alpha val="7098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spcFirstLastPara="0" vert="horz" wrap="square" lIns="317422" tIns="300884" rIns="317422" bIns="300884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ES" sz="1200" b="1" kern="1200" dirty="0">
                <a:solidFill>
                  <a:sysClr val="window" lastClr="FFFFFF"/>
                </a:solidFill>
                <a:effectLst/>
                <a:latin typeface="Calibri"/>
                <a:ea typeface="+mn-ea"/>
                <a:cs typeface="+mn-cs"/>
              </a:rPr>
              <a:t>PRESENCIA Y OCUPACIÓN EN ZONAS AISLADAS</a:t>
            </a:r>
          </a:p>
        </p:txBody>
      </p:sp>
      <p:sp>
        <p:nvSpPr>
          <p:cNvPr id="3" name="Forma libre 2"/>
          <p:cNvSpPr/>
          <p:nvPr/>
        </p:nvSpPr>
        <p:spPr>
          <a:xfrm>
            <a:off x="4453059" y="2014108"/>
            <a:ext cx="3395749" cy="3395749"/>
          </a:xfrm>
          <a:custGeom>
            <a:avLst/>
            <a:gdLst>
              <a:gd name="connsiteX0" fmla="*/ 0 w 3395749"/>
              <a:gd name="connsiteY0" fmla="*/ 1697875 h 3395749"/>
              <a:gd name="connsiteX1" fmla="*/ 1697875 w 3395749"/>
              <a:gd name="connsiteY1" fmla="*/ 0 h 3395749"/>
              <a:gd name="connsiteX2" fmla="*/ 3395750 w 3395749"/>
              <a:gd name="connsiteY2" fmla="*/ 1697875 h 3395749"/>
              <a:gd name="connsiteX3" fmla="*/ 1697875 w 3395749"/>
              <a:gd name="connsiteY3" fmla="*/ 3395750 h 3395749"/>
              <a:gd name="connsiteX4" fmla="*/ 0 w 3395749"/>
              <a:gd name="connsiteY4" fmla="*/ 1697875 h 3395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95749" h="3395749">
                <a:moveTo>
                  <a:pt x="0" y="1697875"/>
                </a:moveTo>
                <a:cubicBezTo>
                  <a:pt x="0" y="760165"/>
                  <a:pt x="760165" y="0"/>
                  <a:pt x="1697875" y="0"/>
                </a:cubicBezTo>
                <a:cubicBezTo>
                  <a:pt x="2635585" y="0"/>
                  <a:pt x="3395750" y="760165"/>
                  <a:pt x="3395750" y="1697875"/>
                </a:cubicBezTo>
                <a:cubicBezTo>
                  <a:pt x="3395750" y="2635585"/>
                  <a:pt x="2635585" y="3395750"/>
                  <a:pt x="1697875" y="3395750"/>
                </a:cubicBezTo>
                <a:cubicBezTo>
                  <a:pt x="760165" y="3395750"/>
                  <a:pt x="0" y="2635585"/>
                  <a:pt x="0" y="1697875"/>
                </a:cubicBezTo>
                <a:close/>
              </a:path>
            </a:pathLst>
          </a:custGeom>
          <a:solidFill>
            <a:srgbClr val="000066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spcFirstLastPara="0" vert="horz" wrap="square" lIns="540476" tIns="540476" rIns="540476" bIns="540476" numCol="1" spcCol="1270" anchor="ctr" anchorCtr="0">
            <a:noAutofit/>
          </a:bodyPr>
          <a:lstStyle/>
          <a:p>
            <a:pPr lvl="0" algn="ctr" defTabSz="1511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MX" sz="2800" b="1" kern="1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+mn-ea"/>
                <a:cs typeface="+mn-cs"/>
              </a:rPr>
              <a:t>CAPACIDADES DEL </a:t>
            </a:r>
          </a:p>
          <a:p>
            <a:pPr lvl="0" algn="ctr" defTabSz="1511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MX" sz="2800" b="1" kern="1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+mn-ea"/>
                <a:cs typeface="+mn-cs"/>
              </a:rPr>
              <a:t>PODER NAVAL</a:t>
            </a:r>
            <a:endParaRPr lang="es-ES" sz="2800" b="1" kern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9476250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 descr="Resultado de imagen para mapa del mundo centrado en el pacífico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5" name="3 Diagrama"/>
          <p:cNvGraphicFramePr/>
          <p:nvPr/>
        </p:nvGraphicFramePr>
        <p:xfrm>
          <a:off x="4266129" y="1388538"/>
          <a:ext cx="3348251" cy="28560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6" name="4 Diagrama"/>
          <p:cNvGraphicFramePr/>
          <p:nvPr>
            <p:extLst>
              <p:ext uri="{D42A27DB-BD31-4B8C-83A1-F6EECF244321}">
                <p14:modId xmlns:p14="http://schemas.microsoft.com/office/powerpoint/2010/main" val="748176953"/>
              </p:ext>
            </p:extLst>
          </p:nvPr>
        </p:nvGraphicFramePr>
        <p:xfrm>
          <a:off x="3000702" y="987696"/>
          <a:ext cx="6096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11" name="Imagen 10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9337372" y="902492"/>
            <a:ext cx="1540766" cy="1893468"/>
          </a:xfrm>
          <a:prstGeom prst="rect">
            <a:avLst/>
          </a:prstGeom>
          <a:solidFill>
            <a:srgbClr val="000000">
              <a:shade val="95000"/>
            </a:srgbClr>
          </a:solidFill>
          <a:ln w="3175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3894" y="704846"/>
            <a:ext cx="1786577" cy="1339933"/>
          </a:xfrm>
          <a:prstGeom prst="rect">
            <a:avLst/>
          </a:prstGeom>
          <a:solidFill>
            <a:srgbClr val="000000">
              <a:shade val="95000"/>
            </a:srgbClr>
          </a:solidFill>
          <a:ln w="3175" cap="sq">
            <a:solidFill>
              <a:schemeClr val="bg1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pic>
        <p:nvPicPr>
          <p:cNvPr id="20" name="Picture 4" descr="http://www.armada.cl/armada/site/artic/20140519/imag/foto_0000000520140519125908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9825" b="95789" l="9609" r="9822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1738" y="3226333"/>
            <a:ext cx="1502102" cy="1522130"/>
          </a:xfrm>
          <a:prstGeom prst="rect">
            <a:avLst/>
          </a:prstGeom>
          <a:noFill/>
          <a:ln w="3175" cap="sq">
            <a:noFill/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pic>
        <p:nvPicPr>
          <p:cNvPr id="21" name="Picture 6" descr="http://web.directemar.cl/met/jturno/pub/animacion_Cola.gif"/>
          <p:cNvPicPr>
            <a:picLocks noChangeAspect="1" noChangeArrowheads="1" noCrop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2826" y="5312819"/>
            <a:ext cx="1025924" cy="1128426"/>
          </a:xfrm>
          <a:prstGeom prst="rect">
            <a:avLst/>
          </a:prstGeom>
          <a:solidFill>
            <a:srgbClr val="000000">
              <a:shade val="95000"/>
            </a:srgbClr>
          </a:solidFill>
          <a:ln w="3175" cap="sq">
            <a:solidFill>
              <a:schemeClr val="bg1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pic>
        <p:nvPicPr>
          <p:cNvPr id="22" name="Picture 2" descr="http://www.armada.cl/armada/site/artic/20141024/imag/foto_0000000320141024092827.jp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760" y="2669836"/>
            <a:ext cx="2070818" cy="1380545"/>
          </a:xfrm>
          <a:prstGeom prst="rect">
            <a:avLst/>
          </a:prstGeom>
          <a:solidFill>
            <a:srgbClr val="000000">
              <a:shade val="95000"/>
            </a:srgbClr>
          </a:solidFill>
          <a:ln w="3175" cap="sq">
            <a:solidFill>
              <a:schemeClr val="bg1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pic>
        <p:nvPicPr>
          <p:cNvPr id="23" name="Picture 2" descr="http://www.roccotv.cl/files_noticias/playas.jp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419" y="4928082"/>
            <a:ext cx="2178917" cy="1224551"/>
          </a:xfrm>
          <a:prstGeom prst="rect">
            <a:avLst/>
          </a:prstGeom>
          <a:solidFill>
            <a:srgbClr val="000000">
              <a:shade val="95000"/>
            </a:srgbClr>
          </a:solidFill>
          <a:ln w="3175" cap="sq">
            <a:solidFill>
              <a:schemeClr val="bg1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pic>
        <p:nvPicPr>
          <p:cNvPr id="26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20" cstate="print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39430" y="74715"/>
            <a:ext cx="736598" cy="116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2" name="Conector recto 31"/>
          <p:cNvCxnSpPr/>
          <p:nvPr/>
        </p:nvCxnSpPr>
        <p:spPr>
          <a:xfrm flipV="1">
            <a:off x="1047150" y="539196"/>
            <a:ext cx="10474314" cy="44154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20 Rectángulo"/>
          <p:cNvSpPr/>
          <p:nvPr/>
        </p:nvSpPr>
        <p:spPr>
          <a:xfrm>
            <a:off x="5335869" y="70819"/>
            <a:ext cx="6129637" cy="46166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ES" sz="24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MISIÓN Y ORGANIZACIÓN</a:t>
            </a:r>
          </a:p>
        </p:txBody>
      </p:sp>
      <p:pic>
        <p:nvPicPr>
          <p:cNvPr id="25" name="Imagen 24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7305513" y="154587"/>
            <a:ext cx="731583" cy="347502"/>
          </a:xfrm>
          <a:prstGeom prst="rect">
            <a:avLst/>
          </a:prstGeom>
        </p:spPr>
      </p:pic>
      <p:grpSp>
        <p:nvGrpSpPr>
          <p:cNvPr id="16" name="15 Grupo"/>
          <p:cNvGrpSpPr/>
          <p:nvPr/>
        </p:nvGrpSpPr>
        <p:grpSpPr>
          <a:xfrm>
            <a:off x="3540958" y="1587935"/>
            <a:ext cx="1893918" cy="1790269"/>
            <a:chOff x="2148339" y="-19772"/>
            <a:chExt cx="1893918" cy="1790269"/>
          </a:xfr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17" name="16 Elipse"/>
            <p:cNvSpPr/>
            <p:nvPr/>
          </p:nvSpPr>
          <p:spPr>
            <a:xfrm>
              <a:off x="2148339" y="-19772"/>
              <a:ext cx="1893918" cy="1790269"/>
            </a:xfrm>
            <a:prstGeom prst="ellipse">
              <a:avLst/>
            </a:prstGeom>
            <a:solidFill>
              <a:srgbClr val="000066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p3d>
              <a:bevelT w="190500" h="38100"/>
            </a:sp3d>
          </p:spPr>
          <p:style>
            <a:lnRef idx="0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18" name="Elipse 4"/>
            <p:cNvSpPr/>
            <p:nvPr/>
          </p:nvSpPr>
          <p:spPr>
            <a:xfrm>
              <a:off x="2425697" y="242407"/>
              <a:ext cx="1339202" cy="1265911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1200" b="1" kern="1200" dirty="0">
                  <a:solidFill>
                    <a:sysClr val="window" lastClr="FFFFFF"/>
                  </a:solidFill>
                  <a:effectLst/>
                  <a:latin typeface="Calibri"/>
                  <a:ea typeface="+mn-ea"/>
                  <a:cs typeface="+mn-cs"/>
                </a:rPr>
                <a:t>PRESENCIA EN LOS MARES, PUERTOS, LAGOS Y RÍOS NAVEGABLES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17403389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78 Circular"/>
          <p:cNvSpPr/>
          <p:nvPr/>
        </p:nvSpPr>
        <p:spPr>
          <a:xfrm>
            <a:off x="2845007" y="1485455"/>
            <a:ext cx="6473704" cy="6098358"/>
          </a:xfrm>
          <a:prstGeom prst="pie">
            <a:avLst>
              <a:gd name="adj1" fmla="val 10358783"/>
              <a:gd name="adj2" fmla="val 12503217"/>
            </a:avLst>
          </a:prstGeom>
          <a:solidFill>
            <a:srgbClr val="00206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1" name="80 Circular"/>
          <p:cNvSpPr/>
          <p:nvPr/>
        </p:nvSpPr>
        <p:spPr>
          <a:xfrm>
            <a:off x="2832618" y="1485456"/>
            <a:ext cx="6473704" cy="6089805"/>
          </a:xfrm>
          <a:prstGeom prst="pie">
            <a:avLst>
              <a:gd name="adj1" fmla="val 12504598"/>
              <a:gd name="adj2" fmla="val 14876416"/>
            </a:avLst>
          </a:prstGeom>
          <a:solidFill>
            <a:srgbClr val="FFFF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3" name="82 Circular"/>
          <p:cNvSpPr/>
          <p:nvPr/>
        </p:nvSpPr>
        <p:spPr>
          <a:xfrm>
            <a:off x="2837788" y="1490442"/>
            <a:ext cx="6473704" cy="6079836"/>
          </a:xfrm>
          <a:prstGeom prst="pie">
            <a:avLst>
              <a:gd name="adj1" fmla="val 14868812"/>
              <a:gd name="adj2" fmla="val 17631895"/>
            </a:avLst>
          </a:prstGeom>
          <a:solidFill>
            <a:srgbClr val="00206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5" name="84 Circular"/>
          <p:cNvSpPr/>
          <p:nvPr/>
        </p:nvSpPr>
        <p:spPr>
          <a:xfrm>
            <a:off x="2846927" y="1490441"/>
            <a:ext cx="6473704" cy="6081289"/>
          </a:xfrm>
          <a:prstGeom prst="pie">
            <a:avLst>
              <a:gd name="adj1" fmla="val 17621647"/>
              <a:gd name="adj2" fmla="val 19978354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7" name="86 Circular"/>
          <p:cNvSpPr/>
          <p:nvPr/>
        </p:nvSpPr>
        <p:spPr>
          <a:xfrm>
            <a:off x="2857396" y="1485457"/>
            <a:ext cx="6473704" cy="6075767"/>
          </a:xfrm>
          <a:prstGeom prst="pie">
            <a:avLst>
              <a:gd name="adj1" fmla="val 19962332"/>
              <a:gd name="adj2" fmla="val 488328"/>
            </a:avLst>
          </a:prstGeom>
          <a:solidFill>
            <a:srgbClr val="00206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8" name="87 Circular"/>
          <p:cNvSpPr/>
          <p:nvPr/>
        </p:nvSpPr>
        <p:spPr>
          <a:xfrm>
            <a:off x="3853028" y="2398248"/>
            <a:ext cx="4523771" cy="4318610"/>
          </a:xfrm>
          <a:prstGeom prst="pie">
            <a:avLst>
              <a:gd name="adj1" fmla="val 10400114"/>
              <a:gd name="adj2" fmla="val 44634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9" name="88 CuadroTexto"/>
          <p:cNvSpPr txBox="1"/>
          <p:nvPr/>
        </p:nvSpPr>
        <p:spPr>
          <a:xfrm rot="17113393">
            <a:off x="3099025" y="3328229"/>
            <a:ext cx="2456181" cy="1916965"/>
          </a:xfrm>
          <a:prstGeom prst="rect">
            <a:avLst/>
          </a:prstGeom>
          <a:noFill/>
        </p:spPr>
        <p:txBody>
          <a:bodyPr spcFirstLastPara="1" wrap="square" numCol="1" rtlCol="0">
            <a:prstTxWarp prst="textArchUp">
              <a:avLst/>
            </a:prstTxWarp>
            <a:spAutoFit/>
          </a:bodyPr>
          <a:lstStyle>
            <a:defPPr>
              <a:defRPr lang="es-CL"/>
            </a:defPPr>
            <a:lvl1pPr algn="ctr">
              <a:defRPr sz="1200"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DEFENSA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100" b="1" i="0" u="none" strike="noStrike" kern="1200" cap="none" spc="0" normalizeH="0" baseline="0" noProof="0" dirty="0">
                <a:ln>
                  <a:noFill/>
                </a:ln>
                <a:solidFill>
                  <a:srgbClr val="66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(ARMADA )</a:t>
            </a:r>
          </a:p>
        </p:txBody>
      </p:sp>
      <p:sp>
        <p:nvSpPr>
          <p:cNvPr id="93" name="92 CuadroTexto"/>
          <p:cNvSpPr txBox="1"/>
          <p:nvPr/>
        </p:nvSpPr>
        <p:spPr>
          <a:xfrm>
            <a:off x="4796495" y="2070685"/>
            <a:ext cx="2584039" cy="1118672"/>
          </a:xfrm>
          <a:prstGeom prst="rect">
            <a:avLst/>
          </a:prstGeom>
          <a:noFill/>
        </p:spPr>
        <p:txBody>
          <a:bodyPr wrap="square" rtlCol="0">
            <a:prstTxWarp prst="textArchUp">
              <a:avLst/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COOPERACIÓN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INTERNACIONAL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100" b="1" i="0" u="none" strike="noStrike" kern="1200" cap="none" spc="0" normalizeH="0" baseline="0" noProof="0" dirty="0">
                <a:ln>
                  <a:noFill/>
                </a:ln>
                <a:solidFill>
                  <a:srgbClr val="66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(ARMADA)</a:t>
            </a:r>
          </a:p>
        </p:txBody>
      </p:sp>
      <p:sp>
        <p:nvSpPr>
          <p:cNvPr id="97" name="96 CuadroTexto"/>
          <p:cNvSpPr txBox="1"/>
          <p:nvPr/>
        </p:nvSpPr>
        <p:spPr>
          <a:xfrm rot="4637613">
            <a:off x="6606097" y="3617887"/>
            <a:ext cx="2584039" cy="1118672"/>
          </a:xfrm>
          <a:prstGeom prst="rect">
            <a:avLst/>
          </a:prstGeom>
          <a:noFill/>
        </p:spPr>
        <p:txBody>
          <a:bodyPr spcFirstLastPara="1" wrap="square" numCol="1" rtlCol="0">
            <a:prstTxWarp prst="textArchUp">
              <a:avLst/>
            </a:prstTxWarp>
            <a:spAutoFit/>
          </a:bodyPr>
          <a:lstStyle>
            <a:defPPr>
              <a:defRPr lang="es-CL"/>
            </a:defPPr>
            <a:lvl1pPr algn="ctr">
              <a:defRPr sz="1100" b="1">
                <a:solidFill>
                  <a:prstClr val="white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SEGURIDAD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INTERESES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L" dirty="0">
                <a:latin typeface="Calibri"/>
              </a:rPr>
              <a:t>TERRITORIALES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100" b="1" i="0" u="none" strike="noStrike" kern="1200" cap="none" spc="0" normalizeH="0" baseline="0" noProof="0" dirty="0">
                <a:ln>
                  <a:noFill/>
                </a:ln>
                <a:solidFill>
                  <a:srgbClr val="00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(ARMADA)</a:t>
            </a:r>
          </a:p>
        </p:txBody>
      </p:sp>
      <p:sp>
        <p:nvSpPr>
          <p:cNvPr id="98" name="44 Elipse"/>
          <p:cNvSpPr/>
          <p:nvPr/>
        </p:nvSpPr>
        <p:spPr>
          <a:xfrm>
            <a:off x="4212775" y="2824312"/>
            <a:ext cx="2014152" cy="1918293"/>
          </a:xfrm>
          <a:prstGeom prst="ellipse">
            <a:avLst/>
          </a:prstGeom>
          <a:solidFill>
            <a:srgbClr val="000066"/>
          </a:solidFill>
          <a:ln w="25400" cap="flat" cmpd="sng" algn="ctr">
            <a:solidFill>
              <a:srgbClr val="002060"/>
            </a:solidFill>
            <a:prstDash val="solid"/>
          </a:ln>
          <a:effectLst/>
        </p:spPr>
        <p:txBody>
          <a:bodyPr lIns="36000" rIns="3600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36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Tahoma" pitchFamily="34" charset="0"/>
                <a:cs typeface="Tahoma" pitchFamily="34" charset="0"/>
              </a:rPr>
              <a:t>   </a:t>
            </a:r>
          </a:p>
        </p:txBody>
      </p:sp>
      <p:sp>
        <p:nvSpPr>
          <p:cNvPr id="99" name="47 Elipse"/>
          <p:cNvSpPr/>
          <p:nvPr/>
        </p:nvSpPr>
        <p:spPr>
          <a:xfrm>
            <a:off x="6003599" y="2824312"/>
            <a:ext cx="2028268" cy="1918293"/>
          </a:xfrm>
          <a:prstGeom prst="ellipse">
            <a:avLst/>
          </a:prstGeom>
          <a:solidFill>
            <a:srgbClr val="000066"/>
          </a:solidFill>
          <a:ln w="25400" cap="flat" cmpd="sng" algn="ctr">
            <a:solidFill>
              <a:srgbClr val="002060"/>
            </a:solidFill>
            <a:prstDash val="solid"/>
          </a:ln>
          <a:effectLst/>
        </p:spPr>
        <p:txBody>
          <a:bodyPr lIns="36000" rIns="3600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36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Tahoma" pitchFamily="34" charset="0"/>
                <a:cs typeface="Tahoma" pitchFamily="34" charset="0"/>
              </a:rPr>
              <a:t>   </a:t>
            </a:r>
          </a:p>
        </p:txBody>
      </p:sp>
      <p:sp>
        <p:nvSpPr>
          <p:cNvPr id="73" name="93 CuadroTexto"/>
          <p:cNvSpPr txBox="1"/>
          <p:nvPr/>
        </p:nvSpPr>
        <p:spPr>
          <a:xfrm rot="19216316">
            <a:off x="3647455" y="2732587"/>
            <a:ext cx="1850535" cy="366385"/>
          </a:xfrm>
          <a:prstGeom prst="rect">
            <a:avLst/>
          </a:prstGeom>
          <a:noFill/>
        </p:spPr>
        <p:txBody>
          <a:bodyPr spcFirstLastPara="1" wrap="square" numCol="1" rtlCol="0">
            <a:prstTxWarp prst="textArchUp">
              <a:avLst/>
            </a:prstTxWarp>
            <a:spAutoFit/>
          </a:bodyPr>
          <a:lstStyle>
            <a:defPPr>
              <a:defRPr lang="es-CL"/>
            </a:defPPr>
            <a:lvl1pPr algn="ctr">
              <a:defRPr sz="1200"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EMERGENCIA NACIONAL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Y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PROTECCIÓN CIVIL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(ARMADA)</a:t>
            </a:r>
          </a:p>
        </p:txBody>
      </p:sp>
      <p:sp>
        <p:nvSpPr>
          <p:cNvPr id="104" name="93 CuadroTexto"/>
          <p:cNvSpPr txBox="1"/>
          <p:nvPr/>
        </p:nvSpPr>
        <p:spPr>
          <a:xfrm rot="2494971">
            <a:off x="6203237" y="2744062"/>
            <a:ext cx="2122092" cy="1236527"/>
          </a:xfrm>
          <a:prstGeom prst="rect">
            <a:avLst/>
          </a:prstGeom>
          <a:noFill/>
        </p:spPr>
        <p:txBody>
          <a:bodyPr spcFirstLastPara="1" wrap="square" numCol="1" rtlCol="0">
            <a:prstTxWarp prst="textArchUp">
              <a:avLst/>
            </a:prstTxWarp>
            <a:spAutoFit/>
          </a:bodyPr>
          <a:lstStyle>
            <a:defPPr>
              <a:defRPr lang="es-CL"/>
            </a:defPPr>
            <a:lvl1pPr algn="ctr">
              <a:defRPr sz="1100" b="1">
                <a:solidFill>
                  <a:prstClr val="white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CONTRIBUCIÓN AL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DESARROLLO NACIONAL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Y  A  LA  ACCIÓN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DEL  ESTADO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(ARMADA)</a:t>
            </a:r>
          </a:p>
        </p:txBody>
      </p:sp>
      <p:sp>
        <p:nvSpPr>
          <p:cNvPr id="120" name="44 Elipse"/>
          <p:cNvSpPr/>
          <p:nvPr/>
        </p:nvSpPr>
        <p:spPr>
          <a:xfrm>
            <a:off x="4212775" y="2824312"/>
            <a:ext cx="2014152" cy="1918293"/>
          </a:xfrm>
          <a:prstGeom prst="ellipse">
            <a:avLst/>
          </a:prstGeom>
          <a:solidFill>
            <a:srgbClr val="000066"/>
          </a:solidFill>
          <a:ln w="25400" cap="flat" cmpd="sng" algn="ctr">
            <a:solidFill>
              <a:srgbClr val="002060"/>
            </a:solidFill>
            <a:prstDash val="solid"/>
          </a:ln>
          <a:effectLst/>
        </p:spPr>
        <p:txBody>
          <a:bodyPr lIns="36000" rIns="3600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36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Tahoma" pitchFamily="34" charset="0"/>
                <a:cs typeface="Tahoma" pitchFamily="34" charset="0"/>
              </a:rPr>
              <a:t>   </a:t>
            </a:r>
          </a:p>
        </p:txBody>
      </p:sp>
      <p:sp>
        <p:nvSpPr>
          <p:cNvPr id="121" name="47 Elipse"/>
          <p:cNvSpPr/>
          <p:nvPr/>
        </p:nvSpPr>
        <p:spPr>
          <a:xfrm>
            <a:off x="6003599" y="2824312"/>
            <a:ext cx="2028268" cy="1918293"/>
          </a:xfrm>
          <a:prstGeom prst="ellipse">
            <a:avLst/>
          </a:prstGeom>
          <a:solidFill>
            <a:srgbClr val="000066"/>
          </a:solidFill>
          <a:ln w="25400" cap="flat" cmpd="sng" algn="ctr">
            <a:solidFill>
              <a:srgbClr val="002060"/>
            </a:solidFill>
            <a:prstDash val="solid"/>
          </a:ln>
          <a:effectLst/>
        </p:spPr>
        <p:txBody>
          <a:bodyPr lIns="36000" rIns="3600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36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Tahoma" pitchFamily="34" charset="0"/>
                <a:cs typeface="Tahoma" pitchFamily="34" charset="0"/>
              </a:rPr>
              <a:t>   </a:t>
            </a:r>
          </a:p>
        </p:txBody>
      </p:sp>
      <p:sp>
        <p:nvSpPr>
          <p:cNvPr id="124" name="27 Rectángulo redondeado"/>
          <p:cNvSpPr/>
          <p:nvPr/>
        </p:nvSpPr>
        <p:spPr>
          <a:xfrm>
            <a:off x="4220617" y="3588246"/>
            <a:ext cx="3819091" cy="280617"/>
          </a:xfrm>
          <a:prstGeom prst="roundRect">
            <a:avLst/>
          </a:prstGeom>
          <a:solidFill>
            <a:srgbClr val="FFFF00"/>
          </a:solidFill>
          <a:ln>
            <a:solidFill>
              <a:srgbClr val="000066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75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CAPACIDADES NAVALES Y MARÍTIMAS</a:t>
            </a:r>
          </a:p>
        </p:txBody>
      </p:sp>
      <p:cxnSp>
        <p:nvCxnSpPr>
          <p:cNvPr id="26" name="Conector recto 25"/>
          <p:cNvCxnSpPr/>
          <p:nvPr/>
        </p:nvCxnSpPr>
        <p:spPr>
          <a:xfrm flipV="1">
            <a:off x="1319660" y="522044"/>
            <a:ext cx="9790981" cy="58981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0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39430" y="74715"/>
            <a:ext cx="736598" cy="116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Rectángulo 38"/>
          <p:cNvSpPr/>
          <p:nvPr/>
        </p:nvSpPr>
        <p:spPr>
          <a:xfrm>
            <a:off x="3818249" y="107839"/>
            <a:ext cx="7775892" cy="496373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ÁREAS DE MISIÓN Y CAPACIDADES NAVALES Y MARÍTIMAS</a:t>
            </a:r>
          </a:p>
        </p:txBody>
      </p:sp>
      <p:pic>
        <p:nvPicPr>
          <p:cNvPr id="32" name="Imagen 3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24491" y="237106"/>
            <a:ext cx="658568" cy="250551"/>
          </a:xfrm>
          <a:prstGeom prst="rect">
            <a:avLst/>
          </a:prstGeom>
        </p:spPr>
      </p:pic>
      <p:pic>
        <p:nvPicPr>
          <p:cNvPr id="24" name="Imagen 11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8351" y="5123967"/>
            <a:ext cx="2016338" cy="1418754"/>
          </a:xfrm>
          <a:prstGeom prst="rect">
            <a:avLst/>
          </a:prstGeom>
        </p:spPr>
      </p:pic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940" y="3359561"/>
            <a:ext cx="2138560" cy="1482704"/>
          </a:xfrm>
          <a:prstGeom prst="rect">
            <a:avLst/>
          </a:prstGeom>
          <a:solidFill>
            <a:srgbClr val="000000">
              <a:shade val="95000"/>
            </a:srgbClr>
          </a:solidFill>
          <a:ln w="3175" cap="sq">
            <a:solidFill>
              <a:srgbClr val="000000"/>
            </a:solidFill>
            <a:miter lim="800000"/>
          </a:ln>
          <a:effectLst/>
        </p:spPr>
      </p:pic>
      <p:pic>
        <p:nvPicPr>
          <p:cNvPr id="27" name="Picture 3" descr="M:\EXPOSICIONES GENERALES JEFMAYOR\FOTOS Y VIDEOS\FOTOS\FOTOS GENERALES 1\cascos azules\_DCA6538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8495" y="1994514"/>
            <a:ext cx="1790083" cy="1185638"/>
          </a:xfrm>
          <a:prstGeom prst="rect">
            <a:avLst/>
          </a:prstGeom>
          <a:solidFill>
            <a:srgbClr val="000000">
              <a:shade val="95000"/>
            </a:srgbClr>
          </a:solidFill>
          <a:ln w="3175" cap="sq">
            <a:solidFill>
              <a:srgbClr val="000000"/>
            </a:solidFill>
            <a:miter lim="800000"/>
          </a:ln>
          <a:effectLst/>
        </p:spPr>
      </p:pic>
      <p:pic>
        <p:nvPicPr>
          <p:cNvPr id="28" name="Imagen 118"/>
          <p:cNvPicPr>
            <a:picLocks noChangeAspect="1"/>
          </p:cNvPicPr>
          <p:nvPr/>
        </p:nvPicPr>
        <p:blipFill rotWithShape="1">
          <a:blip r:embed="rId8" cstate="print"/>
          <a:srcRect t="64191" r="58479"/>
          <a:stretch/>
        </p:blipFill>
        <p:spPr>
          <a:xfrm>
            <a:off x="2255129" y="928431"/>
            <a:ext cx="1581589" cy="95604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9" name="Picture 2" descr="M:\EXPOSICIONES GENERALES JEFMAYOR\FOTOS Y VIDEOS\FOTOS\FOTOS ARMADA MARZO 2016\fotos actividades navales\panamax4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2486" y="5151899"/>
            <a:ext cx="2091852" cy="1468169"/>
          </a:xfrm>
          <a:prstGeom prst="rect">
            <a:avLst/>
          </a:prstGeom>
          <a:noFill/>
          <a:ln w="31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http://www.lanacion.cl/noticias/site/artic/20071123/imag/foto_1920071123134001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2637" y="3177965"/>
            <a:ext cx="2193515" cy="1487179"/>
          </a:xfrm>
          <a:prstGeom prst="rect">
            <a:avLst/>
          </a:prstGeom>
          <a:noFill/>
          <a:ln w="31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http://www.armada.cl/armada/site/artic/20140611/imag/foto_0000000320140611144610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1303" y="2045237"/>
            <a:ext cx="1433447" cy="955632"/>
          </a:xfrm>
          <a:prstGeom prst="rect">
            <a:avLst/>
          </a:prstGeom>
          <a:solidFill>
            <a:srgbClr val="000000">
              <a:shade val="95000"/>
            </a:srgbClr>
          </a:solidFill>
          <a:ln w="3175" cap="sq">
            <a:solidFill>
              <a:srgbClr val="000000"/>
            </a:solidFill>
            <a:miter lim="800000"/>
          </a:ln>
          <a:effectLst/>
        </p:spPr>
      </p:pic>
      <p:pic>
        <p:nvPicPr>
          <p:cNvPr id="35" name="Imagen 117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8341855" y="946129"/>
            <a:ext cx="1430432" cy="95906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6" name="Picture 2" descr="M:\EXPOSICIONES GENERALES JEFMAYOR\FOTOS Y VIDEOS\FOTOS\FOTOS GENERALES 1\cascos azules\IMG_4532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7961" y="696347"/>
            <a:ext cx="967555" cy="678145"/>
          </a:xfrm>
          <a:prstGeom prst="rect">
            <a:avLst/>
          </a:prstGeom>
          <a:noFill/>
          <a:ln w="3175">
            <a:solidFill>
              <a:schemeClr val="tx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Imagen 113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6149059" y="693470"/>
            <a:ext cx="1303304" cy="73610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4" name="20 Rectángulo"/>
          <p:cNvSpPr/>
          <p:nvPr/>
        </p:nvSpPr>
        <p:spPr>
          <a:xfrm>
            <a:off x="2432326" y="5417625"/>
            <a:ext cx="6928977" cy="954107"/>
          </a:xfrm>
          <a:prstGeom prst="rect">
            <a:avLst/>
          </a:prstGeom>
          <a:solidFill>
            <a:schemeClr val="bg1"/>
          </a:solidFill>
          <a:ln w="57150" cmpd="tri">
            <a:solidFill>
              <a:srgbClr val="000066"/>
            </a:solidFill>
          </a:ln>
          <a:effectLst/>
        </p:spPr>
        <p:txBody>
          <a:bodyPr wrap="square" lIns="91440" tIns="45720" rIns="91440" bIns="45720" anchor="ctr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200" cap="all" spc="0" normalizeH="0" baseline="0" noProof="0" dirty="0">
                <a:ln/>
                <a:solidFill>
                  <a:srgbClr val="000066"/>
                </a:solidFill>
                <a:effectLst>
                  <a:outerShdw blurRad="19685" dist="12700" dir="5400000" algn="tl" rotWithShape="0">
                    <a:srgbClr val="4F81BD">
                      <a:satMod val="130000"/>
                      <a:alpha val="60000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TAREAS DE LA  ARMADA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200" cap="all" spc="0" normalizeH="0" baseline="0" noProof="0" dirty="0">
                <a:ln/>
                <a:solidFill>
                  <a:srgbClr val="000066"/>
                </a:solidFill>
                <a:effectLst>
                  <a:outerShdw blurRad="19685" dist="12700" dir="5400000" algn="tl" rotWithShape="0">
                    <a:srgbClr val="4F81BD">
                      <a:satMod val="130000"/>
                      <a:alpha val="60000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EN LAS ÁREAS DE MISIÓN de la defensa</a:t>
            </a:r>
          </a:p>
        </p:txBody>
      </p:sp>
    </p:spTree>
    <p:extLst>
      <p:ext uri="{BB962C8B-B14F-4D97-AF65-F5344CB8AC3E}">
        <p14:creationId xmlns:p14="http://schemas.microsoft.com/office/powerpoint/2010/main" val="2769171149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2571" y="1471199"/>
            <a:ext cx="5156333" cy="27539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7" name="Picture 3" descr="U:\FOTOS unidades\fondo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0226" y="4600576"/>
            <a:ext cx="4551547" cy="17325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9" descr="http://www.helis.com/h/cougar_cl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6185" y="5438157"/>
            <a:ext cx="2719145" cy="11170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2" name="AutoShape 4" descr="data:image/jpeg;base64,/9j/4AAQSkZJRgABAQAAAQABAAD/2wCEAAkGBxQTEhUUExQWFRUXFxgYGRgYFxkdHBsaGB0YFyAgIBkcHSghGxwlHRwYITEhJyorLy4uHB8zODMsNygtLisBCgoKBQUFDgUFDisZExkrKysrKysrKysrKysrKysrKysrKysrKysrKysrKysrKysrKysrKysrKysrKysrKysrK//AABEIAPAAoAMBIgACEQEDEQH/xAAcAAACAwEBAQEAAAAAAAAAAAAABQQGBwMBAgj/xABGEAACAQIDBQYDBgIIAwkBAAABAhEAAwQSIQUGMUFREyIyYXGBB5GxFCNCUqHBktEzYnJzgrLC4aLw8RYXNENTY3ST0hX/xAAUAQEAAAAAAAAAAAAAAAAAAAAA/8QAFBEBAAAAAAAAAAAAAAAAAAAAAP/aAAwDAQACEQMRAD8A3GiiigKKKKAor5dwASTAGpJqHi9pBWyhWdihcBY1C6GCTqeGlBNmhmA46UgG2Gckoy6OgCEd50YAyOc6n5V9Y/C3DeeFLI62510EFgfcd00Ds3ROWdYmOcVHXaNoqGDgqRmnlBMfWl4wN5m7SVRwLYAOs5QcwJHDVm68q6PsbS6FYLnuLcWB4SsHUTrJB+dBLG07ceL8WWIMhomI48Na7riFK58wynmdB+tLX2QzEM7jNmzMUBX8JQRqYImZry5gbot2fA7Wmlh4Q+hE84Os+tA2RwRIMg8xXs1XL+DYZlNpoZBk7M6I5LFuYjUgzw0rtY2mwuZWaAxOUtwi2Qrfrr70D6ioaY4FykHxFQesCT6AcKkWroYAqZB1BFB0ooooCiiigKKKKApdj9rrbyjQliwGsCVjSeuvCpmIsh1KmYYEGNDr50qwOAuZclwkBTGZWILBfCRHh8+tBxfO/aIWNxbtl+zYCACJBUjlxWCehrvb2QxKM1xly6gKACCRDDN+U9OoprZtBQFHAV0oONvCoIhRKiAYEgetdYrhisbbt+Nwvqf2pau8SO4S0rOx58FA6k9PagdUUuvbasrobgJ8tfpRhttWbhhGk+hoGNeRSr/tDYkjPBHGQRHr0qT9vVlJtFXYcFnj5eVBMiuWIwqOCHUMCCNRyNJ8NvZh2MElDMEMOB6eVOrN5WEqQR5GgXYjZGqm2+QBShBBaVYgkyTIbTjrUbDK6XSGGRSmckeFQjEATw8OX5mn1fF22GBVgCCIIPAigW4TaUKDeIEiQ3CRJ1K65dIPGNaaK0+lK8VgHNwtbZQHQIwYHQCdVjnqdKY2bYVQo4AAD2oOlFFFAUUUUBRXk0h3p3jXC2Q47zvItgayeZ9BxoJ+1NqLZEeJzoF9evQUo3l3g7NeztMO0/ER+D/c1QruMu3JuXLuWRmldWPLRjpPoKm7L2fayS10ox1EqXgnmZIk0H3ZsszSzyTxJ0A+pJrljLN1mKo+W1zgwbnmeg6Cmuz93LxWbdxHB/Ecyz8waf7L3VCnNdYMfyiY9zzoEux933vCSwCddTPpypxvHbXCYJ+zEElFnmSWA1PpNWUCBpoKqnxFufc2k/NdH/CrH6xQM9p7Et4lQ3hcqIcDy5jmKou8Gx8RZ0DgH8JDET6Ejj5TWk7KuTZQ/wBUV1xOHW4pVwGU8QaDI9lYe/cDfaXQOBK3JnPHJwOfRvn5SsDirls57NwaHVCTHpPKrNtLc9pJsvI/KxII/wAWs+4qrYvdG/auB3u27KtxkM4PyAE+4oNDG2AcP20CVALLPDUTTHCYpbihkMg1kd/YjqSUxQKEEMBmQwZ6hhUvZOLv2IfD3ReUwTbfusR5MDBPyoNYoqHgMety2r+HNyPEHp61MoCiiigK8Ne14aCr777e7C2UQ99gZP5VPP1PKqNh9oi8lpm5W8izyAJJP0+VLN6tqPeL82doA825ewgVOGzyoVZGiqI9qD7/AP4nY2jdu3ba4ZzmCMxW4G5Nb0j+dXLdTYFpkFxrnbcxpA99TNRNgbuDEjPfGa3yU/iI/wBNM9t4V8K32nDr3P8AzbajkPxKB05igabe2ymFtydWOiLwmPoBVewHxJwzjWARxysD9Yqj7yY577M4a4+ZgQ1ormy8QAG0gUlGGudMV7sn8qDS9qfEu0g7gHqzf6R/Oqdtffzt8pYZspJURET9aU28I45X/wCNa69hcH/rfxrQPtl/FA2wFZe6Oo/cVbsF8RsM6ydPRgfrFZm2Fc8r/wDGtQMVg2HEX/mtBqtz4k2O0VFAMnm4mPID+dXK1cS9bkQyMOf7ivzFi7JAn7/r+GtS3F2rdtWMztxXRT160DLe3A2bHhfKvFlPBR/a5DyqvDYt20TiTctvZuEAdm2YLyA4aA/WrxsPYwvK1zEIHFwEBWE6HiT66elVvbWxWwf3ad6w85Z4eat1PMHnQe2trObEagrcQg+kj+VXvYW1Rftz+IaMPOs72cqhcmacwKgHiDGnqJAqXuzjjbxaqPDcH6jiKDS6KKKDw0h3g2qbN6wBw7xYeXdA/f5U/NZv8QsZlxEcSUQKOsk0Cfb+y1w+MOoIcZ7Q6BzHDy1FPMPgrVp+0uuXZlSLSjhA/Ex4SeVKMZmbsrlyCygrm00CxHtLGmu62DN68DByLDHz9fWg0HDDurIA0Gg4Cuhr2g0GV787uWsO5e2AEvBiUOiqy5dQR4QZ9qplq2v/ALP/ANrGtC+I+MDXVQT92hkquYgvl/COOgGnnVLyPl7ucnywkfvQeW7SdbP8TGu2AwiXcRbT7tlXvuFngvL3MVK2dhVur/4u4jc1ayqkVLweAawXbObuaAWMaAT05fyoFGJwIsXrlluz7plCxaSh1B/b2qHi7a9bX8bVftqbIS8lt7l1rLKD3hl1B1ghgeH7mqftpLNvRMVeut+VbKH9dKCsX7YLqvd1IGlwn9K1vdTYxusGcRaSIH524/IVlWJzaM2aQQdbUcPOtx3ExwuYYAcV+h1oLGKgbcy9i5dM6gSy+XMjzHGmFfF22GBU6ggg+h0oMw2rsVARiLN3NbHdKMO8ubgZ4Ecql7vZXb7USMtlWLDnnOke9RcdYNh2tvwiDPNTwPoevI0o2Vh3W3iLKsId1ZH5tl1Ab30mg1DdnGtdtFm8WYz5Ty9KcVS/htii9u5MggiR0I0NXSghbZulbFxgYIUkeo4VQt6La37mGxcwQlxGX+sIZT8i9XTehowt30H1FZsL5uW2QHg4J115qYHoaBzsTZ1jEK3bMQtrvEAxIMcTx5Vad2rufOUUJaGiKPqeprO8Z9zYXs2nMydqTxMSFHSJJJ9BWj7pKBhlI1mTNA6qDtnaAsWWuHWBoOrHQD51OqmfEjElUtAcJuP7oBH+agzfaWJa7fQlzr2+YgkSwA6dDXmEtsUUl7muFdvG3iDQDx41A2PqLM9MTr7TTbB/0af/ABLn+egjbVwIVbl1S2dUsldSdWUz86t+1cNbwtkaTdYCTOg6kDlSK5fRbgNzwKMO7eeRCwHuYrjixcxdwve7i9oFCDz11NAz2pgO1sPcRzmAnzAHH9KrGD2XbIQjNLW3JOY8RFN8HiLmFYx95bLlMvMDX50u2YQCqjVQt4KT+WRFAjx2HGWZacinxHjr51aPhlvCbF3smOg09VP8qruK8A/ul+tRLLZMQjD88exoP1ApnhXtLN27pbDWyeOWPlpTOgq+3mtG8LWIUNbdQVbgVOoOvTh86qu0NjW8HcdbbswcK/eiY10BHEU8+J/ds234QzLP9oA/6aqd2xmtlGfO2U5HOhjSAev/AFoLNs7EfZ7TOp+8xDr7BRDN8z8zV6t8B6VkeMxfZ5Q7SVCgekZuHvWr4K5mto3VQfmKDzH4Vbtt7bcHUqfesgsYFsPbcFhcIZpYac4Gh5GtL3txgSwVkhn0UjygnXlpVCw9xmBiMxJADcCZjXTrQQcdg0ulLbMQcsCT3VYfigcdNK0PdTaqm0LZCpkCqNdCT0HtWbKiveZGPfRVKsp1BkgkciKc7JcdsC5hQymf1/l86DVKre/Oz+0sBwJNs5iOqkQ36a+1OsVjVt5M2gcxPnE/tUmZoPzrZt9k9tJmPtEHqCuh96l4LEdxR0wt0f8AFWl7e3EW4c1kheJyHhJ0OUjVZHKqXtDcy/YUswKottlLSCApMzx5UEe/dBS5P5cN/lNSbuJHaP8A36/SkTqSr5WVpW2ND+SR+9fN7GEXGmR98Dr6UDS7ifD/AHrH9GpVZxGq/wBi5+pril5nICgmGY+kyNa+l2cVyi46qSpEakwY1A50EHEXO5/gUfqal7A2eb+IECcrz78BVn2T8O7t0BjqrKupYAGOBgSa0fdzde3hYM5n6xAHoP3oHGzcL2VpE/KAK8x+OSyoZzAJC/OjG41LQlzx0A5k+Qqvb64oFLaFfF3w08CsCPcNQJNt7RfFBrZIUZu4IkaNxPXu1V/tKpbR1EDXTkJE6Dp5VPt2sysrHi0GNNBSHaOLVnRbJUd85Onl7UDfZuwzjrttmcIvdkdVA4+vKK2S0gUBRoAAAPIaVkiXWXJIAPA5ToNJ0rUtl4sXbausxw18qCHvLs437JUAZgcwkx66+k1mlpozqTxBIYaH58iP3rYqzD4qbFSxb+1WmyNnAKRoxOpg/h4GgU4TAWgSwEEEZDzA0VhM6jnrRY2mLN49oAQrnTWJXQ8PSjC43MLV0jidVPHWOPvFc9obPQ21gw03IEElh3STPUEzr1oJ+2d++1YW7lsWspDBc0zIMHNpIIPICrLu7t0wvaMQp99OVZHhsPbS8WvpmWCByhpEGfnpV22hi8ilSCjiAVIgj/bjrQak2NthC5YZQJJmqBtzaD49xZtg5J0Xr/Waq/gNvuoUHRR4tM0wJ4Hpxnzqz7B2/at5nW0q52ieExppPKgsO7+6djDW2XIrs477EcfLXgBVI+IG7Vq09ooCBcJI55CmX5g5uBq92N5rTcZH60g3uxa4ns+wZGKFw0tETl+fCg93A3bsCyLpSTJAB4aaTHMmnu9G7VvF2wDC3E/o3jwnp5qelLdhbat4bDhbxAYMdBqNeGtSMTvegEqNOrGBQKd2Numw7YbEdxl4g/UdQatG0dt20Uw2ZiNMuvv0FZzt3eNL11XdFJQN3oEhRHA89evCleJ242bkgEzzMqYYfSgsuJxBAt3LlwuxJDM3Ua8BwEfSpG0dsHE2QQsJbYAnSCSIAB6jy660h2NbGKY9shbCqwa4xJCiOGvvwFR9oYzxohGUuYAICgAkDTl3aD4tYuWyFcyM2Vjy72oB6EgGpR2Zaco/Zhmssco0AIMEyBExlH61AwVt7KMtwDU5tNQeYM8+HGuzX2SyxRgHjQtwk8T58eFBNS3211UUgD/9cB/z1rU9m4bs7appIGsdaq+4+7K2kW8zi4zAEQIA+Z1NXEUAaoXxRw2dUGbXK0rrBEiD00Mj3q/Uo3j2P9otwIzrOQkwNeIOnA0GEbHvlc1q4eHh6irHhcSWHKQCJ8j/AMmoe8OxOzuFLndcaj+YPMedVobRu2TmbUA6EfiAIJ056UFjxGKHaCVEhhCnWSOvkad7QW7tO6qmGcLAC6KgMSSfWk+K2dacK4fKHBKOokySIkf4qnbj2Hw+Nzvc7uoJB0K/9aBptH4ZX1ANi+tzTVHGXXyI/eKrm28PirKBb2HuLAbvZZXWNcwkVuttgQCOB1r2KD86jaqEkqxGr89YgBffjX19vEGHKkxrJ/Lr7TPzrecXsXD3f6SxafzZFJ+cVmnxQ3Zw9tsOLNpLWbtM2URMZI+poKu+1QyAM/rxgSsVDXaKkqBmdpU5RJOkg+sg/pWrbjbo4UYVWuWLbuSxzMsnj51ccLgrdsRbton9lQPpQYls3dbH4gAJY7NNe9d7mhERl4zz9zVm/wC6kmy2fEl78DKcoCCOUcTPXStOpDvbZd7LKMQuFQiDciTJ5cRAPWZoMzwm0btnDXMHcy5SSIJ8BBkwfald/dtLlsDtBmHMcJ8/lXTDY8Jbt5iuUMDoNIg8vevq8TikY27iJJhO74uRGnD1oOmCyPat27d9buQeGYJJjgCdRXO1bN64sghU0gyJPmPKlO2t37ai1bQsL4Lm6x0jwhQAOXiM+dNtgYu9bbLfVmVIl4JyjhJPSg17dK2RYEtmP08qd1E2XZRbShNVImes1LoCvDXtRdqM4s3DaE3ApyjqYoKH8TN4UA7FcrZZzSoMHTQGJEcyKyval9VUvc58uvMD25Os6catuysNYxOIti7cKAEzyMyTx5EnSu+9nw2vds7WLavaOqKreERqIPU9KCs7o7VAItXT3HPcgxlJ0gRyNN8Fc+/KlgBlga8Gk8faKq9jdjFqyu9p0QS8MIaEI5HhJIEmOdTLey8UwN3sixzZiFM6HXgJkeYnnQbvu9tdLlocEZRDKTqMvE+lOFadRqKxXYu1ISRrpBE9dDrzq0bL2/lVlVvEIg6FSecUFjxGzsUmIa9ZuW2Vx4LmYZfQrMj2FUX4l7QvC5YS+iFgrsBaY8GIHezL/V+tW+5vklu0WuiWWNB+ITBI8/KqhvNjreJxJuocyZLYHlxJHrJoLFuRtTFXsP8Ad2rQVGK/eO09eSxU/bO8OIwgRr9q2UZspNtnOU8pldJ5Um3b27aweGY3OLPCKOLGP0A61D3z3qN29awyAdkWBdjqWI1AHQA0GkriFhSSBmAgE6maoHxWxyXsMtlEa+e0UlUOmk+I8Y4nnqBUXamLYOHlmLDujpGhA5ADT5il1y+yiTA+nuaCk4rdu6xLXYRANEHhU9PPSKVW2bDMAfBOmg0mr8ouXpZLNy+w17q90enKkmL3ZxN/VrN1QWygdmw100On68POg6rilxAWSEvJ4W7ozD8rfsa2zYuFDYVVuKpzpDAKACCI1isi2J8NceQ4YLbUDuZ27xPQZSdPM1c9h71kYdbDGb6DIxAiI0MDmQJoLNuhbK4YITIR3RT1VWIH6U7qPgLKpbVV8IAipFAV4a9ooFON3bwt1sz2ELEyTEEn1HGuKbDuJ3beJuKn5YViPRjwp5RQVrbO59m/ZKNmL+IXC0sWHCeRHkapr2rmGULcQoeGoIBPk3A6Vq9L9q7GsYlQt+2twDUTxHoeIoMM24SLga0FXrHP3r42d9qxDFbeHa4VEmOA9+APlWy2dysErBhZEgRqWI16gnU08sYdUXKihVHAKAB8hQYcd1Np3tOwKj+u6gfUmumzdkXsMDaxChXBLQCCIPDWtyrOfiZhgty3dZmVXAt91QZIzNrqI0mgrZ2RfxjgYdAwtGSSQAMw/XgaW717BxtmLxw9wi3qWWGAjyXWtE3OtDCYYMFe49+4AogKTAJ6kAQGNPU3lsdiLrOFBkBZBYkGIAHi16UGU39udth7LWu9LsCeQ7q/7UYfCm42pJJ4KCW18lrSsLuzZvoz37IBuXDcC8CswOI5kATUzCbp4S24uJZUMDIJkx6AnSgS7k7BZZu3VZCDCKdPcgGfY1dRXgr2gKo28e5gAu37DMLneZUCyZMkga85PpNXmigW7vXbz2Va+mRz+HmBynzplQKKAooooCiiigKKKKAooooCq9vvsRsVh8tuO0Rw6TwJEgieUgmnzuAJJAHmYoLjqKCg7NvYy2LaXMM57NpXSeRB1E6QTVwwex7CN2i2UVzrIUSCfpU5XB4EULdB4EH0M0H1Fe0UUBRRRQFFFFAUUUUBRRRQFFFFAUUUUBRRRQLNqYIu1tsguBM/cMQSwAB100g/OoVvZbySygTctNlUiO6AOJEwCKsFFAg2Rgrlk625m3bTQjSC5PPh3q67v4A2lCm3lIQAnuQSPQT86dUUBRRRQFFFFAUUUUBRRRQFFFFAUUUUBRRRQFFFFAUUUUBRRRQFFFFAUUUUBRRRQFFFFAUUUUBRRRQFFFFAUUUUBRRRQFFFFAUUUUBRRRQFFFFAUUUUH//Z"/>
          <p:cNvSpPr>
            <a:spLocks noChangeAspect="1" noChangeArrowheads="1"/>
          </p:cNvSpPr>
          <p:nvPr/>
        </p:nvSpPr>
        <p:spPr bwMode="auto">
          <a:xfrm>
            <a:off x="155574" y="-1806807"/>
            <a:ext cx="1967139" cy="1967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" name="Text Box 36"/>
          <p:cNvSpPr txBox="1">
            <a:spLocks noChangeArrowheads="1"/>
          </p:cNvSpPr>
          <p:nvPr/>
        </p:nvSpPr>
        <p:spPr bwMode="auto">
          <a:xfrm>
            <a:off x="905488" y="741231"/>
            <a:ext cx="10375088" cy="383517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CL"/>
            </a:defPPr>
            <a:lvl1pPr algn="ctr">
              <a:defRPr sz="200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s-MX" sz="2400" dirty="0">
                <a:solidFill>
                  <a:schemeClr val="bg1"/>
                </a:solidFill>
              </a:rPr>
              <a:t>DEFENSA DE LA SOBERANÍA E INTEGRIDAD TERRITORIAL </a:t>
            </a:r>
            <a:endParaRPr lang="es-ES" sz="2400" dirty="0">
              <a:solidFill>
                <a:schemeClr val="bg1"/>
              </a:solidFill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6306207" y="1443319"/>
            <a:ext cx="5767043" cy="3008633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s-CL" sz="2000" i="1" dirty="0"/>
              <a:t>El aporte de la capacidades navales permite desarrollar tareas de:</a:t>
            </a:r>
          </a:p>
          <a:p>
            <a:endParaRPr lang="es-CL" sz="2000" i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2000" i="1" dirty="0"/>
              <a:t>Las operaciones militares conforme a la planificación de la Defensa nacional.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2000" i="1" dirty="0"/>
              <a:t>Vigilancia y control del mar.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2000" i="1" dirty="0"/>
              <a:t>Contribución a la disuasión.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2000" i="1" dirty="0"/>
              <a:t>Operaciones Navales conjuntas y combinadas .</a:t>
            </a:r>
          </a:p>
          <a:p>
            <a:endParaRPr lang="es-CL" i="1" dirty="0"/>
          </a:p>
          <a:p>
            <a:endParaRPr lang="es-CL" i="1" dirty="0"/>
          </a:p>
          <a:p>
            <a:endParaRPr lang="es-CL" i="1" dirty="0"/>
          </a:p>
          <a:p>
            <a:endParaRPr lang="es-CL" i="1" dirty="0"/>
          </a:p>
        </p:txBody>
      </p:sp>
      <p:cxnSp>
        <p:nvCxnSpPr>
          <p:cNvPr id="15" name="Conector recto 14"/>
          <p:cNvCxnSpPr/>
          <p:nvPr/>
        </p:nvCxnSpPr>
        <p:spPr>
          <a:xfrm flipV="1">
            <a:off x="1319660" y="522044"/>
            <a:ext cx="9790981" cy="58981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6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39430" y="74715"/>
            <a:ext cx="736598" cy="116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ángulo 38"/>
          <p:cNvSpPr/>
          <p:nvPr/>
        </p:nvSpPr>
        <p:spPr>
          <a:xfrm>
            <a:off x="3818249" y="107839"/>
            <a:ext cx="7775892" cy="496373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ÁREAS DE MISIÓN Y CAPACIDADES NAVALES Y MARÍTIMAS</a:t>
            </a:r>
          </a:p>
        </p:txBody>
      </p:sp>
      <p:pic>
        <p:nvPicPr>
          <p:cNvPr id="24" name="Picture 3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66" b="4595"/>
          <a:stretch/>
        </p:blipFill>
        <p:spPr bwMode="auto">
          <a:xfrm>
            <a:off x="729077" y="4856845"/>
            <a:ext cx="2581639" cy="14911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7025194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57" t="8370" r="326" b="23002"/>
          <a:stretch/>
        </p:blipFill>
        <p:spPr bwMode="auto">
          <a:xfrm>
            <a:off x="441436" y="1718440"/>
            <a:ext cx="5052898" cy="24594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2" name="AutoShape 4" descr="data:image/jpeg;base64,/9j/4AAQSkZJRgABAQAAAQABAAD/2wCEAAkGBxQTEhUUExQWFRUXFxgYGRgYFxkdHBsaGB0YFyAgIBkcHSghGxwlHRwYITEhJyorLy4uHB8zODMsNygtLisBCgoKBQUFDgUFDisZExkrKysrKysrKysrKysrKysrKysrKysrKysrKysrKysrKysrKysrKysrKysrKysrKysrK//AABEIAPAAoAMBIgACEQEDEQH/xAAcAAACAwEBAQEAAAAAAAAAAAAABQQGBwMBAgj/xABGEAACAQIDBQYDBgIIAwkBAAABAhEAAwQSIQUGMUFREyIyYXGBB5GxFCNCUqHBktEzYnJzgrLC4aLw8RYXNENTY3ST0hX/xAAUAQEAAAAAAAAAAAAAAAAAAAAA/8QAFBEBAAAAAAAAAAAAAAAAAAAAAP/aAAwDAQACEQMRAD8A3GiiigKKKKAor5dwASTAGpJqHi9pBWyhWdihcBY1C6GCTqeGlBNmhmA46UgG2Gckoy6OgCEd50YAyOc6n5V9Y/C3DeeFLI62510EFgfcd00Ds3ROWdYmOcVHXaNoqGDgqRmnlBMfWl4wN5m7SVRwLYAOs5QcwJHDVm68q6PsbS6FYLnuLcWB4SsHUTrJB+dBLG07ceL8WWIMhomI48Na7riFK58wynmdB+tLX2QzEM7jNmzMUBX8JQRqYImZry5gbot2fA7Wmlh4Q+hE84Os+tA2RwRIMg8xXs1XL+DYZlNpoZBk7M6I5LFuYjUgzw0rtY2mwuZWaAxOUtwi2Qrfrr70D6ioaY4FykHxFQesCT6AcKkWroYAqZB1BFB0ooooCiiigKKKKApdj9rrbyjQliwGsCVjSeuvCpmIsh1KmYYEGNDr50qwOAuZclwkBTGZWILBfCRHh8+tBxfO/aIWNxbtl+zYCACJBUjlxWCehrvb2QxKM1xly6gKACCRDDN+U9OoprZtBQFHAV0oONvCoIhRKiAYEgetdYrhisbbt+Nwvqf2pau8SO4S0rOx58FA6k9PagdUUuvbasrobgJ8tfpRhttWbhhGk+hoGNeRSr/tDYkjPBHGQRHr0qT9vVlJtFXYcFnj5eVBMiuWIwqOCHUMCCNRyNJ8NvZh2MElDMEMOB6eVOrN5WEqQR5GgXYjZGqm2+QBShBBaVYgkyTIbTjrUbDK6XSGGRSmckeFQjEATw8OX5mn1fF22GBVgCCIIPAigW4TaUKDeIEiQ3CRJ1K65dIPGNaaK0+lK8VgHNwtbZQHQIwYHQCdVjnqdKY2bYVQo4AAD2oOlFFFAUUUUBRXk0h3p3jXC2Q47zvItgayeZ9BxoJ+1NqLZEeJzoF9evQUo3l3g7NeztMO0/ER+D/c1QruMu3JuXLuWRmldWPLRjpPoKm7L2fayS10ox1EqXgnmZIk0H3ZsszSzyTxJ0A+pJrljLN1mKo+W1zgwbnmeg6Cmuz93LxWbdxHB/Ecyz8waf7L3VCnNdYMfyiY9zzoEux933vCSwCddTPpypxvHbXCYJ+zEElFnmSWA1PpNWUCBpoKqnxFufc2k/NdH/CrH6xQM9p7Et4lQ3hcqIcDy5jmKou8Gx8RZ0DgH8JDET6Ejj5TWk7KuTZQ/wBUV1xOHW4pVwGU8QaDI9lYe/cDfaXQOBK3JnPHJwOfRvn5SsDirls57NwaHVCTHpPKrNtLc9pJsvI/KxII/wAWs+4qrYvdG/auB3u27KtxkM4PyAE+4oNDG2AcP20CVALLPDUTTHCYpbihkMg1kd/YjqSUxQKEEMBmQwZ6hhUvZOLv2IfD3ReUwTbfusR5MDBPyoNYoqHgMety2r+HNyPEHp61MoCiiigK8Ne14aCr777e7C2UQ99gZP5VPP1PKqNh9oi8lpm5W8izyAJJP0+VLN6tqPeL82doA825ewgVOGzyoVZGiqI9qD7/AP4nY2jdu3ba4ZzmCMxW4G5Nb0j+dXLdTYFpkFxrnbcxpA99TNRNgbuDEjPfGa3yU/iI/wBNM9t4V8K32nDr3P8AzbajkPxKB05igabe2ymFtydWOiLwmPoBVewHxJwzjWARxysD9Yqj7yY577M4a4+ZgQ1ormy8QAG0gUlGGudMV7sn8qDS9qfEu0g7gHqzf6R/Oqdtffzt8pYZspJURET9aU28I45X/wCNa69hcH/rfxrQPtl/FA2wFZe6Oo/cVbsF8RsM6ydPRgfrFZm2Fc8r/wDGtQMVg2HEX/mtBqtz4k2O0VFAMnm4mPID+dXK1cS9bkQyMOf7ivzFi7JAn7/r+GtS3F2rdtWMztxXRT160DLe3A2bHhfKvFlPBR/a5DyqvDYt20TiTctvZuEAdm2YLyA4aA/WrxsPYwvK1zEIHFwEBWE6HiT66elVvbWxWwf3ad6w85Z4eat1PMHnQe2trObEagrcQg+kj+VXvYW1Rftz+IaMPOs72cqhcmacwKgHiDGnqJAqXuzjjbxaqPDcH6jiKDS6KKKDw0h3g2qbN6wBw7xYeXdA/f5U/NZv8QsZlxEcSUQKOsk0Cfb+y1w+MOoIcZ7Q6BzHDy1FPMPgrVp+0uuXZlSLSjhA/Ex4SeVKMZmbsrlyCygrm00CxHtLGmu62DN68DByLDHz9fWg0HDDurIA0Gg4Cuhr2g0GV787uWsO5e2AEvBiUOiqy5dQR4QZ9qplq2v/ALP/ANrGtC+I+MDXVQT92hkquYgvl/COOgGnnVLyPl7ucnywkfvQeW7SdbP8TGu2AwiXcRbT7tlXvuFngvL3MVK2dhVur/4u4jc1ayqkVLweAawXbObuaAWMaAT05fyoFGJwIsXrlluz7plCxaSh1B/b2qHi7a9bX8bVftqbIS8lt7l1rLKD3hl1B1ghgeH7mqftpLNvRMVeut+VbKH9dKCsX7YLqvd1IGlwn9K1vdTYxusGcRaSIH524/IVlWJzaM2aQQdbUcPOtx3ExwuYYAcV+h1oLGKgbcy9i5dM6gSy+XMjzHGmFfF22GBU6ggg+h0oMw2rsVARiLN3NbHdKMO8ubgZ4Ecql7vZXb7USMtlWLDnnOke9RcdYNh2tvwiDPNTwPoevI0o2Vh3W3iLKsId1ZH5tl1Ab30mg1DdnGtdtFm8WYz5Ty9KcVS/htii9u5MggiR0I0NXSghbZulbFxgYIUkeo4VQt6La37mGxcwQlxGX+sIZT8i9XTehowt30H1FZsL5uW2QHg4J115qYHoaBzsTZ1jEK3bMQtrvEAxIMcTx5Vad2rufOUUJaGiKPqeprO8Z9zYXs2nMydqTxMSFHSJJJ9BWj7pKBhlI1mTNA6qDtnaAsWWuHWBoOrHQD51OqmfEjElUtAcJuP7oBH+agzfaWJa7fQlzr2+YgkSwA6dDXmEtsUUl7muFdvG3iDQDx41A2PqLM9MTr7TTbB/0af/ABLn+egjbVwIVbl1S2dUsldSdWUz86t+1cNbwtkaTdYCTOg6kDlSK5fRbgNzwKMO7eeRCwHuYrjixcxdwve7i9oFCDz11NAz2pgO1sPcRzmAnzAHH9KrGD2XbIQjNLW3JOY8RFN8HiLmFYx95bLlMvMDX50u2YQCqjVQt4KT+WRFAjx2HGWZacinxHjr51aPhlvCbF3smOg09VP8qruK8A/ul+tRLLZMQjD88exoP1ApnhXtLN27pbDWyeOWPlpTOgq+3mtG8LWIUNbdQVbgVOoOvTh86qu0NjW8HcdbbswcK/eiY10BHEU8+J/ds234QzLP9oA/6aqd2xmtlGfO2U5HOhjSAev/AFoLNs7EfZ7TOp+8xDr7BRDN8z8zV6t8B6VkeMxfZ5Q7SVCgekZuHvWr4K5mto3VQfmKDzH4Vbtt7bcHUqfesgsYFsPbcFhcIZpYac4Gh5GtL3txgSwVkhn0UjygnXlpVCw9xmBiMxJADcCZjXTrQQcdg0ulLbMQcsCT3VYfigcdNK0PdTaqm0LZCpkCqNdCT0HtWbKiveZGPfRVKsp1BkgkciKc7JcdsC5hQymf1/l86DVKre/Oz+0sBwJNs5iOqkQ36a+1OsVjVt5M2gcxPnE/tUmZoPzrZt9k9tJmPtEHqCuh96l4LEdxR0wt0f8AFWl7e3EW4c1kheJyHhJ0OUjVZHKqXtDcy/YUswKottlLSCApMzx5UEe/dBS5P5cN/lNSbuJHaP8A36/SkTqSr5WVpW2ND+SR+9fN7GEXGmR98Dr6UDS7ifD/AHrH9GpVZxGq/wBi5+pril5nICgmGY+kyNa+l2cVyi46qSpEakwY1A50EHEXO5/gUfqal7A2eb+IECcrz78BVn2T8O7t0BjqrKupYAGOBgSa0fdzde3hYM5n6xAHoP3oHGzcL2VpE/KAK8x+OSyoZzAJC/OjG41LQlzx0A5k+Qqvb64oFLaFfF3w08CsCPcNQJNt7RfFBrZIUZu4IkaNxPXu1V/tKpbR1EDXTkJE6Dp5VPt2sysrHi0GNNBSHaOLVnRbJUd85Onl7UDfZuwzjrttmcIvdkdVA4+vKK2S0gUBRoAAAPIaVkiXWXJIAPA5ToNJ0rUtl4sXbausxw18qCHvLs437JUAZgcwkx66+k1mlpozqTxBIYaH58iP3rYqzD4qbFSxb+1WmyNnAKRoxOpg/h4GgU4TAWgSwEEEZDzA0VhM6jnrRY2mLN49oAQrnTWJXQ8PSjC43MLV0jidVPHWOPvFc9obPQ21gw03IEElh3STPUEzr1oJ+2d++1YW7lsWspDBc0zIMHNpIIPICrLu7t0wvaMQp99OVZHhsPbS8WvpmWCByhpEGfnpV22hi8ilSCjiAVIgj/bjrQak2NthC5YZQJJmqBtzaD49xZtg5J0Xr/Waq/gNvuoUHRR4tM0wJ4Hpxnzqz7B2/at5nW0q52ieExppPKgsO7+6djDW2XIrs477EcfLXgBVI+IG7Vq09ooCBcJI55CmX5g5uBq92N5rTcZH60g3uxa4ns+wZGKFw0tETl+fCg93A3bsCyLpSTJAB4aaTHMmnu9G7VvF2wDC3E/o3jwnp5qelLdhbat4bDhbxAYMdBqNeGtSMTvegEqNOrGBQKd2Numw7YbEdxl4g/UdQatG0dt20Uw2ZiNMuvv0FZzt3eNL11XdFJQN3oEhRHA89evCleJ242bkgEzzMqYYfSgsuJxBAt3LlwuxJDM3Ua8BwEfSpG0dsHE2QQsJbYAnSCSIAB6jy660h2NbGKY9shbCqwa4xJCiOGvvwFR9oYzxohGUuYAICgAkDTl3aD4tYuWyFcyM2Vjy72oB6EgGpR2Zaco/Zhmssco0AIMEyBExlH61AwVt7KMtwDU5tNQeYM8+HGuzX2SyxRgHjQtwk8T58eFBNS3211UUgD/9cB/z1rU9m4bs7appIGsdaq+4+7K2kW8zi4zAEQIA+Z1NXEUAaoXxRw2dUGbXK0rrBEiD00Mj3q/Uo3j2P9otwIzrOQkwNeIOnA0GEbHvlc1q4eHh6irHhcSWHKQCJ8j/AMmoe8OxOzuFLndcaj+YPMedVobRu2TmbUA6EfiAIJ056UFjxGKHaCVEhhCnWSOvkad7QW7tO6qmGcLAC6KgMSSfWk+K2dacK4fKHBKOokySIkf4qnbj2Hw+Nzvc7uoJB0K/9aBptH4ZX1ANi+tzTVHGXXyI/eKrm28PirKBb2HuLAbvZZXWNcwkVuttgQCOB1r2KD86jaqEkqxGr89YgBffjX19vEGHKkxrJ/Lr7TPzrecXsXD3f6SxafzZFJ+cVmnxQ3Zw9tsOLNpLWbtM2URMZI+poKu+1QyAM/rxgSsVDXaKkqBmdpU5RJOkg+sg/pWrbjbo4UYVWuWLbuSxzMsnj51ccLgrdsRbton9lQPpQYls3dbH4gAJY7NNe9d7mhERl4zz9zVm/wC6kmy2fEl78DKcoCCOUcTPXStOpDvbZd7LKMQuFQiDciTJ5cRAPWZoMzwm0btnDXMHcy5SSIJ8BBkwfald/dtLlsDtBmHMcJ8/lXTDY8Jbt5iuUMDoNIg8vevq8TikY27iJJhO74uRGnD1oOmCyPat27d9buQeGYJJjgCdRXO1bN64sghU0gyJPmPKlO2t37ai1bQsL4Lm6x0jwhQAOXiM+dNtgYu9bbLfVmVIl4JyjhJPSg17dK2RYEtmP08qd1E2XZRbShNVImes1LoCvDXtRdqM4s3DaE3ApyjqYoKH8TN4UA7FcrZZzSoMHTQGJEcyKyval9VUvc58uvMD25Os6catuysNYxOIti7cKAEzyMyTx5EnSu+9nw2vds7WLavaOqKreERqIPU9KCs7o7VAItXT3HPcgxlJ0gRyNN8Fc+/KlgBlga8Gk8faKq9jdjFqyu9p0QS8MIaEI5HhJIEmOdTLey8UwN3sixzZiFM6HXgJkeYnnQbvu9tdLlocEZRDKTqMvE+lOFadRqKxXYu1ISRrpBE9dDrzq0bL2/lVlVvEIg6FSecUFjxGzsUmIa9ZuW2Vx4LmYZfQrMj2FUX4l7QvC5YS+iFgrsBaY8GIHezL/V+tW+5vklu0WuiWWNB+ITBI8/KqhvNjreJxJuocyZLYHlxJHrJoLFuRtTFXsP8Ad2rQVGK/eO09eSxU/bO8OIwgRr9q2UZspNtnOU8pldJ5Um3b27aweGY3OLPCKOLGP0A61D3z3qN29awyAdkWBdjqWI1AHQA0GkriFhSSBmAgE6maoHxWxyXsMtlEa+e0UlUOmk+I8Y4nnqBUXamLYOHlmLDujpGhA5ADT5il1y+yiTA+nuaCk4rdu6xLXYRANEHhU9PPSKVW2bDMAfBOmg0mr8ouXpZLNy+w17q90enKkmL3ZxN/VrN1QWygdmw100On68POg6rilxAWSEvJ4W7ozD8rfsa2zYuFDYVVuKpzpDAKACCI1isi2J8NceQ4YLbUDuZ27xPQZSdPM1c9h71kYdbDGb6DIxAiI0MDmQJoLNuhbK4YITIR3RT1VWIH6U7qPgLKpbVV8IAipFAV4a9ooFON3bwt1sz2ELEyTEEn1HGuKbDuJ3beJuKn5YViPRjwp5RQVrbO59m/ZKNmL+IXC0sWHCeRHkapr2rmGULcQoeGoIBPk3A6Vq9L9q7GsYlQt+2twDUTxHoeIoMM24SLga0FXrHP3r42d9qxDFbeHa4VEmOA9+APlWy2dysErBhZEgRqWI16gnU08sYdUXKihVHAKAB8hQYcd1Np3tOwKj+u6gfUmumzdkXsMDaxChXBLQCCIPDWtyrOfiZhgty3dZmVXAt91QZIzNrqI0mgrZ2RfxjgYdAwtGSSQAMw/XgaW717BxtmLxw9wi3qWWGAjyXWtE3OtDCYYMFe49+4AogKTAJ6kAQGNPU3lsdiLrOFBkBZBYkGIAHi16UGU39udth7LWu9LsCeQ7q/7UYfCm42pJJ4KCW18lrSsLuzZvoz37IBuXDcC8CswOI5kATUzCbp4S24uJZUMDIJkx6AnSgS7k7BZZu3VZCDCKdPcgGfY1dRXgr2gKo28e5gAu37DMLneZUCyZMkga85PpNXmigW7vXbz2Va+mRz+HmBynzplQKKAooooCiiigKKKKAooooCq9vvsRsVh8tuO0Rw6TwJEgieUgmnzuAJJAHmYoLjqKCg7NvYy2LaXMM57NpXSeRB1E6QTVwwex7CN2i2UVzrIUSCfpU5XB4EULdB4EH0M0H1Fe0UUBRRRQFFFFAUUUUBRRRQFFFFAUUUUBRRRQLNqYIu1tsguBM/cMQSwAB100g/OoVvZbySygTctNlUiO6AOJEwCKsFFAg2Rgrlk625m3bTQjSC5PPh3q67v4A2lCm3lIQAnuQSPQT86dUUBRRRQFFFFAUUUUBRRRQFFFFAUUUUBRRRQFFFFAUUUUBRRRQFFFFAUUUUBRRRQFFFFAUUUUBRRRQFFFFAUUUUBRRRQFFFFAUUUUBRRRQFFFFAUUUUH//Z"/>
          <p:cNvSpPr>
            <a:spLocks noChangeAspect="1" noChangeArrowheads="1"/>
          </p:cNvSpPr>
          <p:nvPr/>
        </p:nvSpPr>
        <p:spPr bwMode="auto">
          <a:xfrm>
            <a:off x="155574" y="-1806807"/>
            <a:ext cx="1967139" cy="1967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" name="Text Box 36"/>
          <p:cNvSpPr txBox="1">
            <a:spLocks noChangeArrowheads="1"/>
          </p:cNvSpPr>
          <p:nvPr/>
        </p:nvSpPr>
        <p:spPr bwMode="auto">
          <a:xfrm>
            <a:off x="905488" y="741231"/>
            <a:ext cx="10375088" cy="383517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CL"/>
            </a:defPPr>
            <a:lvl1pPr algn="ctr">
              <a:defRPr sz="200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s-MX" sz="2400" dirty="0">
                <a:solidFill>
                  <a:schemeClr val="bg1"/>
                </a:solidFill>
              </a:rPr>
              <a:t>EMERGENCIA NACIONAL Y PROTECCIÓN CIVIL</a:t>
            </a:r>
            <a:endParaRPr lang="es-ES" sz="2400" dirty="0">
              <a:solidFill>
                <a:schemeClr val="bg1"/>
              </a:solidFill>
            </a:endParaRPr>
          </a:p>
        </p:txBody>
      </p:sp>
      <p:pic>
        <p:nvPicPr>
          <p:cNvPr id="23" name="Imagen 1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97" r="-17"/>
          <a:stretch/>
        </p:blipFill>
        <p:spPr>
          <a:xfrm>
            <a:off x="6387567" y="4967858"/>
            <a:ext cx="3592005" cy="17377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8" name="Imagen 4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584" y="4556535"/>
            <a:ext cx="3392043" cy="185811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5" name="14 Rectángulo"/>
          <p:cNvSpPr/>
          <p:nvPr/>
        </p:nvSpPr>
        <p:spPr>
          <a:xfrm>
            <a:off x="5738648" y="1285662"/>
            <a:ext cx="6351201" cy="3121238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s-CL" sz="2000" i="1" dirty="0"/>
              <a:t>El aporte de la capacidades navales y marítimas es:</a:t>
            </a:r>
          </a:p>
          <a:p>
            <a:endParaRPr lang="es-CL" sz="2000" i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2000" i="1" dirty="0"/>
              <a:t>Participación en la acción del Estado ante la ocurrencia de catástrofes  naturales o provocadas por el hombre.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2000" i="1" dirty="0"/>
              <a:t>Apoyar en la recuperación de infraestructura y servicios afectados.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CL" sz="2000" i="1" dirty="0"/>
              <a:t> Evaluación  y aviso de la ocurrencia de maremotos.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CL" sz="2000" i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CL" sz="2000" i="1" dirty="0"/>
          </a:p>
          <a:p>
            <a:endParaRPr lang="es-CL" sz="2000" i="1" dirty="0"/>
          </a:p>
          <a:p>
            <a:endParaRPr lang="es-CL" sz="2000" i="1" dirty="0"/>
          </a:p>
          <a:p>
            <a:endParaRPr lang="es-CL" sz="2000" i="1" dirty="0"/>
          </a:p>
          <a:p>
            <a:endParaRPr lang="es-CL" sz="2000" i="1" dirty="0"/>
          </a:p>
        </p:txBody>
      </p:sp>
      <p:cxnSp>
        <p:nvCxnSpPr>
          <p:cNvPr id="17" name="Conector recto 16"/>
          <p:cNvCxnSpPr/>
          <p:nvPr/>
        </p:nvCxnSpPr>
        <p:spPr>
          <a:xfrm flipV="1">
            <a:off x="1319660" y="522044"/>
            <a:ext cx="9790981" cy="58981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8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39430" y="74715"/>
            <a:ext cx="736598" cy="116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ángulo 38"/>
          <p:cNvSpPr/>
          <p:nvPr/>
        </p:nvSpPr>
        <p:spPr>
          <a:xfrm>
            <a:off x="3818249" y="107839"/>
            <a:ext cx="7775892" cy="496373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ÁREAS DE MISIÓN Y CAPACIDADES NAVALES Y MARÍTIMAS</a:t>
            </a:r>
          </a:p>
        </p:txBody>
      </p:sp>
    </p:spTree>
    <p:extLst>
      <p:ext uri="{BB962C8B-B14F-4D97-AF65-F5344CB8AC3E}">
        <p14:creationId xmlns:p14="http://schemas.microsoft.com/office/powerpoint/2010/main" val="149027922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6"/>
          <p:cNvSpPr txBox="1">
            <a:spLocks noChangeArrowheads="1"/>
          </p:cNvSpPr>
          <p:nvPr/>
        </p:nvSpPr>
        <p:spPr bwMode="auto">
          <a:xfrm>
            <a:off x="1377877" y="741231"/>
            <a:ext cx="9436247" cy="383517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CL"/>
            </a:defPPr>
            <a:lvl1pPr algn="ctr">
              <a:defRPr sz="200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s-MX" dirty="0">
                <a:solidFill>
                  <a:schemeClr val="bg1"/>
                </a:solidFill>
              </a:rPr>
              <a:t>COOPERACIÓN INTERNACIONAL</a:t>
            </a:r>
            <a:endParaRPr lang="es-ES" dirty="0">
              <a:solidFill>
                <a:schemeClr val="bg1"/>
              </a:solidFill>
            </a:endParaRPr>
          </a:p>
        </p:txBody>
      </p:sp>
      <p:pic>
        <p:nvPicPr>
          <p:cNvPr id="10" name="Picture 5" descr="http://www.gacetamarinera.com.ar/archivos/notas_imgs/4841_g_119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53" y="1410682"/>
            <a:ext cx="3956631" cy="24303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Imagen 2"/>
          <p:cNvPicPr>
            <a:picLocks noChangeAspect="1"/>
          </p:cNvPicPr>
          <p:nvPr/>
        </p:nvPicPr>
        <p:blipFill rotWithShape="1">
          <a:blip r:embed="rId3" cstate="print"/>
          <a:srcRect b="10359"/>
          <a:stretch/>
        </p:blipFill>
        <p:spPr>
          <a:xfrm>
            <a:off x="1222096" y="4225159"/>
            <a:ext cx="3836709" cy="24804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44"/>
          <a:stretch/>
        </p:blipFill>
        <p:spPr bwMode="auto">
          <a:xfrm>
            <a:off x="6474478" y="4470898"/>
            <a:ext cx="3751984" cy="22977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3" name="12 Rectángulo"/>
          <p:cNvSpPr/>
          <p:nvPr/>
        </p:nvSpPr>
        <p:spPr>
          <a:xfrm>
            <a:off x="6581769" y="1285670"/>
            <a:ext cx="5089531" cy="3008633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s-CL" sz="2000" i="1" dirty="0"/>
              <a:t>El aporte de la capacidades navales y marítimas es:</a:t>
            </a:r>
          </a:p>
          <a:p>
            <a:endParaRPr lang="es-CL" sz="2000" i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2000" i="1" dirty="0"/>
              <a:t>Contribuir a la preservación de la paz y la seguridad mundial. (Operaciones de paz)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2000" i="1" dirty="0"/>
              <a:t>Prestar ayuda humanitaria.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2000" i="1" dirty="0"/>
              <a:t>Cooperar ante catástrofes en otros países.</a:t>
            </a:r>
          </a:p>
          <a:p>
            <a:endParaRPr lang="es-CL" sz="2000" i="1" dirty="0"/>
          </a:p>
          <a:p>
            <a:endParaRPr lang="es-CL" sz="2000" i="1" dirty="0"/>
          </a:p>
          <a:p>
            <a:endParaRPr lang="es-CL" sz="2000" i="1" dirty="0"/>
          </a:p>
          <a:p>
            <a:endParaRPr lang="es-CL" sz="2000" i="1" dirty="0"/>
          </a:p>
        </p:txBody>
      </p:sp>
      <p:cxnSp>
        <p:nvCxnSpPr>
          <p:cNvPr id="19" name="Conector recto 18"/>
          <p:cNvCxnSpPr/>
          <p:nvPr/>
        </p:nvCxnSpPr>
        <p:spPr>
          <a:xfrm flipV="1">
            <a:off x="1319660" y="522044"/>
            <a:ext cx="9790981" cy="58981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0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39430" y="74715"/>
            <a:ext cx="736598" cy="116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Rectángulo 38"/>
          <p:cNvSpPr/>
          <p:nvPr/>
        </p:nvSpPr>
        <p:spPr>
          <a:xfrm>
            <a:off x="3818249" y="107839"/>
            <a:ext cx="7775892" cy="496373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ÁREAS DE MISIÓN Y CAPACIDADES NAVALES Y MARÍTIMAS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2028967" y="6164238"/>
            <a:ext cx="443991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00" dirty="0"/>
              <a:t>Finalizada</a:t>
            </a:r>
            <a:endParaRPr lang="en-US" sz="500" dirty="0"/>
          </a:p>
        </p:txBody>
      </p:sp>
    </p:spTree>
    <p:extLst>
      <p:ext uri="{BB962C8B-B14F-4D97-AF65-F5344CB8AC3E}">
        <p14:creationId xmlns:p14="http://schemas.microsoft.com/office/powerpoint/2010/main" val="404318828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 descr="Imagen relacionad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139" y="4840014"/>
            <a:ext cx="3361065" cy="16662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ttp://prensaantartica.files.wordpress.com/2013/03/img-1-17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825"/>
          <a:stretch/>
        </p:blipFill>
        <p:spPr bwMode="auto">
          <a:xfrm>
            <a:off x="8537863" y="4858480"/>
            <a:ext cx="2466468" cy="16579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http://prensaantartica.files.wordpress.com/2013/02/img-1-1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5125" y="1548204"/>
            <a:ext cx="4156773" cy="27548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Imagen 2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20748" y="4811756"/>
            <a:ext cx="3222107" cy="16678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3" name="12 Rectángulo"/>
          <p:cNvSpPr/>
          <p:nvPr/>
        </p:nvSpPr>
        <p:spPr>
          <a:xfrm>
            <a:off x="6558455" y="1443322"/>
            <a:ext cx="5531394" cy="3018320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s-CL" sz="2000" i="1" dirty="0"/>
              <a:t>El aporte de la capacidades navales y marítimas es: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s-CL" sz="200" i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2000" i="1" dirty="0"/>
              <a:t>Integración territorial.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2000" i="1" dirty="0"/>
              <a:t>Contribuir al desarrollo económico, especialmente en la industria de la defensa y actividades marítimas.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2000" i="1" dirty="0"/>
              <a:t>Desarrollo en el ámbito científico y tecnológico. </a:t>
            </a:r>
            <a:endParaRPr lang="es-CL" i="1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s-CL" sz="1700" i="1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s-CL" sz="1700" i="1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s-CL" sz="1700" i="1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s-CL" sz="1700" i="1" dirty="0"/>
          </a:p>
        </p:txBody>
      </p:sp>
      <p:sp>
        <p:nvSpPr>
          <p:cNvPr id="15" name="Text Box 36"/>
          <p:cNvSpPr txBox="1">
            <a:spLocks noChangeArrowheads="1"/>
          </p:cNvSpPr>
          <p:nvPr/>
        </p:nvSpPr>
        <p:spPr bwMode="auto">
          <a:xfrm>
            <a:off x="1377877" y="741231"/>
            <a:ext cx="9436247" cy="383517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CL"/>
            </a:defPPr>
            <a:lvl1pPr algn="ctr">
              <a:defRPr sz="200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s-MX" dirty="0">
                <a:solidFill>
                  <a:schemeClr val="bg1"/>
                </a:solidFill>
              </a:rPr>
              <a:t>CONTRIBUCIÓN AL DESARROLLO NACIONAL</a:t>
            </a:r>
            <a:endParaRPr lang="es-ES" dirty="0">
              <a:solidFill>
                <a:schemeClr val="bg1"/>
              </a:solidFill>
            </a:endParaRPr>
          </a:p>
        </p:txBody>
      </p:sp>
      <p:cxnSp>
        <p:nvCxnSpPr>
          <p:cNvPr id="19" name="Conector recto 18"/>
          <p:cNvCxnSpPr/>
          <p:nvPr/>
        </p:nvCxnSpPr>
        <p:spPr>
          <a:xfrm flipV="1">
            <a:off x="1319660" y="522044"/>
            <a:ext cx="9790981" cy="58981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2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39430" y="74715"/>
            <a:ext cx="736598" cy="116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Rectángulo 38"/>
          <p:cNvSpPr/>
          <p:nvPr/>
        </p:nvSpPr>
        <p:spPr>
          <a:xfrm>
            <a:off x="3818249" y="107839"/>
            <a:ext cx="7775892" cy="496373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ÁREAS DE MISIÓN Y CAPACIDADES NAVALES Y MARÍTIMAS</a:t>
            </a:r>
          </a:p>
        </p:txBody>
      </p:sp>
    </p:spTree>
    <p:extLst>
      <p:ext uri="{BB962C8B-B14F-4D97-AF65-F5344CB8AC3E}">
        <p14:creationId xmlns:p14="http://schemas.microsoft.com/office/powerpoint/2010/main" val="308721519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Imagen 53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b="7187"/>
          <a:stretch/>
        </p:blipFill>
        <p:spPr>
          <a:xfrm>
            <a:off x="381026" y="1660635"/>
            <a:ext cx="4009905" cy="20915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7" name="Text Box 36"/>
          <p:cNvSpPr txBox="1">
            <a:spLocks noChangeArrowheads="1"/>
          </p:cNvSpPr>
          <p:nvPr/>
        </p:nvSpPr>
        <p:spPr bwMode="auto">
          <a:xfrm>
            <a:off x="2265639" y="718241"/>
            <a:ext cx="7704856" cy="383517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CL"/>
            </a:defPPr>
            <a:lvl1pPr algn="ctr">
              <a:defRPr sz="200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s-MX" dirty="0">
                <a:solidFill>
                  <a:schemeClr val="bg1"/>
                </a:solidFill>
              </a:rPr>
              <a:t>SEGURIDAD E INTERESES MARÍTIMOS</a:t>
            </a:r>
            <a:endParaRPr lang="es-ES" dirty="0">
              <a:solidFill>
                <a:schemeClr val="bg1"/>
              </a:solidFill>
            </a:endParaRPr>
          </a:p>
        </p:txBody>
      </p:sp>
      <p:pic>
        <p:nvPicPr>
          <p:cNvPr id="1026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603" y="4069567"/>
            <a:ext cx="3421059" cy="26360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3" name="Picture 2" descr="Resultado de imagen para UH-05 BOLKOW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282" b="4396"/>
          <a:stretch/>
        </p:blipFill>
        <p:spPr bwMode="auto">
          <a:xfrm>
            <a:off x="7001713" y="4658988"/>
            <a:ext cx="4081446" cy="17676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14 Rectángulo"/>
          <p:cNvSpPr/>
          <p:nvPr/>
        </p:nvSpPr>
        <p:spPr>
          <a:xfrm>
            <a:off x="5328745" y="1347067"/>
            <a:ext cx="6689390" cy="2893858"/>
          </a:xfrm>
          <a:prstGeom prst="rect">
            <a:avLst/>
          </a:prstGeom>
          <a:solidFill>
            <a:srgbClr val="00206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s-CL" sz="2000" i="1" dirty="0"/>
              <a:t>El aporte de las capacidades de Servicio Marítimo:</a:t>
            </a:r>
          </a:p>
          <a:p>
            <a:endParaRPr lang="es-CL" sz="2000" i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2000" i="1" dirty="0"/>
              <a:t>Otorgar seguridad a la navegación.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2000" i="1" dirty="0"/>
              <a:t>Proteger la vida humana en el mar.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2000" i="1" dirty="0"/>
              <a:t>Preservar el medio ambiente acuático.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2000" i="1" dirty="0"/>
              <a:t>Proteger los recursos naturales marinos.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2000" i="1" dirty="0"/>
              <a:t>Fiscalizar actividades desarrolladas en el ámbito marítimo.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2000" i="1" dirty="0"/>
              <a:t>Mantenimiento de la presencia nacional en la Antártica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CL" sz="2000" i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CL" sz="2000" i="1" dirty="0"/>
          </a:p>
          <a:p>
            <a:endParaRPr lang="es-CL" sz="2000" i="1" dirty="0"/>
          </a:p>
          <a:p>
            <a:endParaRPr lang="es-CL" sz="2000" i="1" dirty="0"/>
          </a:p>
          <a:p>
            <a:endParaRPr lang="es-CL" sz="2000" i="1" dirty="0"/>
          </a:p>
          <a:p>
            <a:endParaRPr lang="es-CL" sz="2000" i="1" dirty="0"/>
          </a:p>
        </p:txBody>
      </p:sp>
      <p:cxnSp>
        <p:nvCxnSpPr>
          <p:cNvPr id="18" name="Conector recto 17"/>
          <p:cNvCxnSpPr/>
          <p:nvPr/>
        </p:nvCxnSpPr>
        <p:spPr>
          <a:xfrm flipV="1">
            <a:off x="1319660" y="522044"/>
            <a:ext cx="9790981" cy="58981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9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39430" y="74715"/>
            <a:ext cx="736598" cy="116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ectángulo 38"/>
          <p:cNvSpPr/>
          <p:nvPr/>
        </p:nvSpPr>
        <p:spPr>
          <a:xfrm>
            <a:off x="3818249" y="107839"/>
            <a:ext cx="7775892" cy="496373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ÁREAS DE MISIÓN Y CAPACIDADES NAVALES Y MARÍTIMAS</a:t>
            </a:r>
          </a:p>
        </p:txBody>
      </p:sp>
    </p:spTree>
    <p:extLst>
      <p:ext uri="{BB962C8B-B14F-4D97-AF65-F5344CB8AC3E}">
        <p14:creationId xmlns:p14="http://schemas.microsoft.com/office/powerpoint/2010/main" val="397001502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8619" y="0"/>
            <a:ext cx="12200619" cy="6858000"/>
          </a:xfrm>
          <a:prstGeom prst="rect">
            <a:avLst/>
          </a:prstGeom>
        </p:spPr>
      </p:pic>
      <p:sp>
        <p:nvSpPr>
          <p:cNvPr id="4" name="2 Rectángulo"/>
          <p:cNvSpPr/>
          <p:nvPr/>
        </p:nvSpPr>
        <p:spPr>
          <a:xfrm>
            <a:off x="1529254" y="1279523"/>
            <a:ext cx="10363201" cy="220523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7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Yu Gothic UI Semibold" panose="020B0700000000000000" pitchFamily="34" charset="-128"/>
                <a:ea typeface="Yu Gothic UI Semibold" panose="020B0700000000000000" pitchFamily="34" charset="-128"/>
                <a:cs typeface="Tahoma" pitchFamily="34" charset="0"/>
              </a:rPr>
              <a:t>ARMADA DE CHILE</a:t>
            </a:r>
            <a:endParaRPr lang="es-CL" sz="7200" dirty="0">
              <a:latin typeface="Century" pitchFamily="18" charset="0"/>
            </a:endParaRPr>
          </a:p>
        </p:txBody>
      </p:sp>
      <p:pic>
        <p:nvPicPr>
          <p:cNvPr id="7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160090" y="0"/>
            <a:ext cx="173061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4 Rectángulo"/>
          <p:cNvSpPr/>
          <p:nvPr/>
        </p:nvSpPr>
        <p:spPr>
          <a:xfrm>
            <a:off x="-1" y="6118166"/>
            <a:ext cx="11993527" cy="569123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CL" sz="2000" dirty="0"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		</a:t>
            </a:r>
            <a:endParaRPr lang="es-CL" sz="20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anose="020F0502020204030204" pitchFamily="34" charset="0"/>
              <a:ea typeface="Cambria" panose="02040503050406030204" pitchFamily="18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8998865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8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2453</TotalTime>
  <Words>555</Words>
  <Application>Microsoft Office PowerPoint</Application>
  <PresentationFormat>Panorámica</PresentationFormat>
  <Paragraphs>123</Paragraphs>
  <Slides>15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24" baseType="lpstr">
      <vt:lpstr>Yu Gothic UI Semibold</vt:lpstr>
      <vt:lpstr>Arial</vt:lpstr>
      <vt:lpstr>Calibri</vt:lpstr>
      <vt:lpstr>Calibri Light</vt:lpstr>
      <vt:lpstr>Cambria</vt:lpstr>
      <vt:lpstr>Century</vt:lpstr>
      <vt:lpstr>Tahoma</vt:lpstr>
      <vt:lpstr>Tema de Office</vt:lpstr>
      <vt:lpstr>18_Tema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Chiffelle Ricardo</dc:creator>
  <cp:lastModifiedBy>I18 Asesor Act. Profesionales PC. Gonzalo Maldonado V.</cp:lastModifiedBy>
  <cp:revision>64</cp:revision>
  <dcterms:modified xsi:type="dcterms:W3CDTF">2026-04-22T19:50:34Z</dcterms:modified>
</cp:coreProperties>
</file>