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8" r:id="rId3"/>
    <p:sldId id="342" r:id="rId4"/>
    <p:sldId id="344" r:id="rId5"/>
    <p:sldId id="336" r:id="rId6"/>
    <p:sldId id="322" r:id="rId7"/>
    <p:sldId id="343" r:id="rId8"/>
    <p:sldId id="339" r:id="rId9"/>
    <p:sldId id="340" r:id="rId10"/>
    <p:sldId id="341" r:id="rId11"/>
    <p:sldId id="345" r:id="rId12"/>
    <p:sldId id="326" r:id="rId13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7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26" autoAdjust="0"/>
    <p:restoredTop sz="86559" autoAdjust="0"/>
  </p:normalViewPr>
  <p:slideViewPr>
    <p:cSldViewPr snapToGrid="0" snapToObjects="1">
      <p:cViewPr>
        <p:scale>
          <a:sx n="90" d="100"/>
          <a:sy n="90" d="100"/>
        </p:scale>
        <p:origin x="-24" y="4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CFF607F-E135-4B2B-9E85-C3F22F560E3E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28C15970-8456-4699-8CAF-5387079FC43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94581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47E21541-FBB5-274B-91BC-3055825F8329}" type="datetimeFigureOut">
              <a:rPr lang="es-ES_tradnl" smtClean="0"/>
              <a:pPr/>
              <a:t>18/12/2024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B544BC2B-58F6-DB49-B90C-6764ACB16CB7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23760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12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15155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08B43AFE-3717-E849-ADA8-70E13B5C2E93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F6406-80B2-D24D-98C4-880585C0E889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60DFB-32DE-4F4C-8645-61D801FC9B17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8B68-B83A-F649-A80C-2C9B4AEA0A66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300CE-65AB-CD4A-BBC0-4E9508C6C0E7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F828-F988-FA45-A8BF-DFB1F51409A3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4646-8546-0E4D-A00F-C567C1A504D7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E4271-7506-E442-A2BB-7D9DB38F1317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4243E-FB05-6647-9C33-51310771077E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4814-7DF5-0F4D-B81B-249A44AC4F9C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19E5C-07E7-EB42-A235-3F43DDF438AA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FDF3-594A-EB42-ABB1-6B6D74E1D4E2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C3883-CBFE-FC4C-B4D4-9A6AE22384F0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E2B6-49B0-1047-8BCD-1ED9CC059E52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9B6C-CD3A-DB42-AF9B-4766B687E382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3A5D-557C-A145-AF08-F39F4D135049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C60E5-1584-5143-BE12-96066073708B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alpha val="3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66C6A8E-A4FE-E64B-8803-6BF1CF423658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TRADICI</a:t>
            </a:r>
            <a:r>
              <a:rPr lang="es-ES" dirty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12204113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72144" y="536425"/>
            <a:ext cx="12125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813852" y="4344649"/>
            <a:ext cx="10654904" cy="110799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TRADICIONES Y COSTUMBRES</a:t>
            </a: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73100" y="1497016"/>
            <a:ext cx="10866770" cy="420799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2800" b="1" u="sng" dirty="0">
                <a:solidFill>
                  <a:schemeClr val="bg2">
                    <a:lumMod val="75000"/>
                  </a:schemeClr>
                </a:solidFill>
              </a:rPr>
              <a:t>TRADICIÓN: </a:t>
            </a:r>
          </a:p>
          <a:p>
            <a:pPr marL="266700" lvl="1" indent="0" algn="just">
              <a:buNone/>
            </a:pPr>
            <a:r>
              <a:rPr lang="es-CL" sz="2800" b="1" i="1" dirty="0" smtClean="0">
                <a:solidFill>
                  <a:schemeClr val="bg2">
                    <a:lumMod val="75000"/>
                  </a:schemeClr>
                </a:solidFill>
              </a:rPr>
              <a:t>“</a:t>
            </a:r>
            <a:r>
              <a:rPr lang="es-ES" sz="2800" b="1" i="1" dirty="0">
                <a:solidFill>
                  <a:schemeClr val="bg2">
                    <a:lumMod val="75000"/>
                  </a:schemeClr>
                </a:solidFill>
              </a:rPr>
              <a:t>C</a:t>
            </a:r>
            <a:r>
              <a:rPr lang="es-ES" sz="2800" b="1" i="1" dirty="0" smtClean="0">
                <a:solidFill>
                  <a:schemeClr val="bg2">
                    <a:lumMod val="75000"/>
                  </a:schemeClr>
                </a:solidFill>
              </a:rPr>
              <a:t>onjunto </a:t>
            </a:r>
            <a:r>
              <a:rPr lang="es-ES" sz="2800" b="1" i="1" dirty="0">
                <a:solidFill>
                  <a:schemeClr val="bg2">
                    <a:lumMod val="75000"/>
                  </a:schemeClr>
                </a:solidFill>
              </a:rPr>
              <a:t>de valores, costumbres, ritos o creencias que se transmite a través de generación en generación.  </a:t>
            </a: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266700" lvl="1" indent="0" algn="just">
              <a:buNone/>
            </a:pPr>
            <a:endParaRPr lang="es-CL" sz="4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266700" lvl="1" indent="0" algn="just">
              <a:buNone/>
            </a:pPr>
            <a:endParaRPr lang="es-CL" sz="4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0" lvl="1" indent="0" algn="just">
              <a:buNone/>
            </a:pPr>
            <a:r>
              <a:rPr lang="es-ES" sz="2800" b="1" u="sng" dirty="0">
                <a:solidFill>
                  <a:schemeClr val="bg2">
                    <a:lumMod val="75000"/>
                  </a:schemeClr>
                </a:solidFill>
              </a:rPr>
              <a:t>COSTUMBRE: </a:t>
            </a:r>
            <a:endParaRPr lang="es-CL" sz="2900" dirty="0">
              <a:solidFill>
                <a:schemeClr val="bg2">
                  <a:lumMod val="75000"/>
                </a:schemeClr>
              </a:solidFill>
            </a:endParaRPr>
          </a:p>
          <a:p>
            <a:pPr marL="266700" lvl="1" indent="0" algn="just">
              <a:buNone/>
            </a:pPr>
            <a:r>
              <a:rPr lang="es-ES_tradnl" sz="2800" b="1" i="1" dirty="0" smtClean="0">
                <a:solidFill>
                  <a:schemeClr val="bg2">
                    <a:lumMod val="75000"/>
                  </a:schemeClr>
                </a:solidFill>
              </a:rPr>
              <a:t>“</a:t>
            </a:r>
            <a:r>
              <a:rPr lang="es-ES" sz="2800" b="1" i="1" dirty="0" smtClean="0">
                <a:solidFill>
                  <a:schemeClr val="bg2">
                    <a:lumMod val="75000"/>
                  </a:schemeClr>
                </a:solidFill>
              </a:rPr>
              <a:t>Modo habitual y frecuente de hacer algo, </a:t>
            </a:r>
            <a:r>
              <a:rPr lang="es-ES_tradnl" sz="2800" b="1" i="1" dirty="0" smtClean="0">
                <a:solidFill>
                  <a:schemeClr val="bg2">
                    <a:lumMod val="75000"/>
                  </a:schemeClr>
                </a:solidFill>
              </a:rPr>
              <a:t>requiere que sea constante y continuo durante un tiempo prolongado</a:t>
            </a:r>
            <a:r>
              <a:rPr lang="es-ES_tradnl" sz="2800" b="1" i="1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s-ES_tradnl" sz="2800" b="1" i="1" dirty="0" smtClean="0">
                <a:solidFill>
                  <a:schemeClr val="bg2">
                    <a:lumMod val="75000"/>
                  </a:schemeClr>
                </a:solidFill>
              </a:rPr>
              <a:t>Bien definido, fuertemente arraigado y aceptado por todos.</a:t>
            </a:r>
            <a:endParaRPr lang="es-ES_tradnl" sz="2800" b="1" i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061107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14 Rectángulo">
            <a:extLst>
              <a:ext uri="{FF2B5EF4-FFF2-40B4-BE49-F238E27FC236}">
                <a16:creationId xmlns:a16="http://schemas.microsoft.com/office/drawing/2014/main" id="{0BEBFB07-2899-3079-BCC5-B33DE975898C}"/>
              </a:ext>
            </a:extLst>
          </p:cNvPr>
          <p:cNvGrpSpPr/>
          <p:nvPr/>
        </p:nvGrpSpPr>
        <p:grpSpPr>
          <a:xfrm>
            <a:off x="2589862" y="3316372"/>
            <a:ext cx="6873115" cy="584719"/>
            <a:chOff x="0" y="159588"/>
            <a:chExt cx="5377551" cy="585064"/>
          </a:xfrm>
          <a:noFill/>
        </p:grpSpPr>
        <p:sp>
          <p:nvSpPr>
            <p:cNvPr id="8" name="Rectángulo">
              <a:extLst>
                <a:ext uri="{FF2B5EF4-FFF2-40B4-BE49-F238E27FC236}">
                  <a16:creationId xmlns:a16="http://schemas.microsoft.com/office/drawing/2014/main" id="{DA2CCC6B-3697-4AE2-A906-D0C5B63C955F}"/>
                </a:ext>
              </a:extLst>
            </p:cNvPr>
            <p:cNvSpPr/>
            <p:nvPr/>
          </p:nvSpPr>
          <p:spPr>
            <a:xfrm>
              <a:off x="0" y="200092"/>
              <a:ext cx="5377551" cy="504057"/>
            </a:xfrm>
            <a:prstGeom prst="rect">
              <a:avLst/>
            </a:prstGeom>
            <a:grpFill/>
            <a:ln w="3175" cap="flat">
              <a:solidFill>
                <a:srgbClr val="4A7EBB"/>
              </a:solidFill>
              <a:prstDash val="solid"/>
              <a:round/>
            </a:ln>
            <a:effectLst>
              <a:outerShdw blurRad="63500" rotWithShape="0">
                <a:srgbClr val="000000">
                  <a:alpha val="40000"/>
                </a:srgbClr>
              </a:outerShdw>
            </a:effectLst>
          </p:spPr>
          <p:txBody>
            <a:bodyPr wrap="square" lIns="45692" tIns="45692" rIns="45692" bIns="45692" numCol="1" anchor="ctr">
              <a:noAutofit/>
            </a:bodyPr>
            <a:lstStyle/>
            <a:p>
              <a:pPr algn="just">
                <a:defRPr sz="2800">
                  <a:solidFill>
                    <a:srgbClr val="FFFFFF"/>
                  </a:solidFill>
                </a:defRPr>
              </a:pPr>
              <a:endParaRPr sz="320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9" name="IDENTIFICACIÓN DEL PROBLEMA">
              <a:extLst>
                <a:ext uri="{FF2B5EF4-FFF2-40B4-BE49-F238E27FC236}">
                  <a16:creationId xmlns:a16="http://schemas.microsoft.com/office/drawing/2014/main" id="{03CAD2A4-7195-0F58-4BFA-72CEA1239B71}"/>
                </a:ext>
              </a:extLst>
            </p:cNvPr>
            <p:cNvSpPr txBox="1"/>
            <p:nvPr/>
          </p:nvSpPr>
          <p:spPr>
            <a:xfrm>
              <a:off x="0" y="159588"/>
              <a:ext cx="5377551" cy="585064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2" tIns="45692" rIns="45692" bIns="45692" numCol="1" anchor="ctr">
              <a:spAutoFit/>
            </a:bodyPr>
            <a:lstStyle>
              <a:lvl1pPr marL="355599" indent="-355599" algn="just">
                <a:buSzPct val="100000"/>
                <a:buAutoNum type="arabicPeriod" startAt="2"/>
                <a:defRPr sz="20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</a:lstStyle>
            <a:p>
              <a:pPr marL="0" indent="0">
                <a:buNone/>
              </a:pPr>
              <a:r>
                <a:rPr lang="es-ES" sz="3200" dirty="0">
                  <a:solidFill>
                    <a:schemeClr val="bg2">
                      <a:lumMod val="75000"/>
                    </a:schemeClr>
                  </a:solidFill>
                  <a:latin typeface="+mn-lt"/>
                </a:rPr>
                <a:t>4. </a:t>
              </a:r>
              <a:r>
                <a:rPr lang="es-ES" sz="3200" dirty="0" smtClean="0">
                  <a:solidFill>
                    <a:schemeClr val="bg2">
                      <a:lumMod val="75000"/>
                    </a:schemeClr>
                  </a:solidFill>
                  <a:latin typeface="+mn-lt"/>
                </a:rPr>
                <a:t>	Saludo entre buques</a:t>
              </a:r>
              <a:endParaRPr lang="es-ES" sz="3200" dirty="0">
                <a:solidFill>
                  <a:schemeClr val="bg2">
                    <a:lumMod val="75000"/>
                  </a:schemeClr>
                </a:solidFill>
                <a:latin typeface="+mn-lt"/>
              </a:endParaRPr>
            </a:p>
          </p:txBody>
        </p:sp>
      </p:grpSp>
      <p:grpSp>
        <p:nvGrpSpPr>
          <p:cNvPr id="10" name="25 Rectángulo">
            <a:extLst>
              <a:ext uri="{FF2B5EF4-FFF2-40B4-BE49-F238E27FC236}">
                <a16:creationId xmlns:a16="http://schemas.microsoft.com/office/drawing/2014/main" id="{E644E7C8-7C13-D2FE-912D-21040829013E}"/>
              </a:ext>
            </a:extLst>
          </p:cNvPr>
          <p:cNvGrpSpPr/>
          <p:nvPr/>
        </p:nvGrpSpPr>
        <p:grpSpPr>
          <a:xfrm>
            <a:off x="2569706" y="1373490"/>
            <a:ext cx="6873114" cy="584719"/>
            <a:chOff x="-1" y="-40505"/>
            <a:chExt cx="5387421" cy="585064"/>
          </a:xfrm>
          <a:noFill/>
        </p:grpSpPr>
        <p:sp>
          <p:nvSpPr>
            <p:cNvPr id="11" name="Rectángulo">
              <a:extLst>
                <a:ext uri="{FF2B5EF4-FFF2-40B4-BE49-F238E27FC236}">
                  <a16:creationId xmlns:a16="http://schemas.microsoft.com/office/drawing/2014/main" id="{09E680CE-4DB9-8E0E-E081-BC2AC709A524}"/>
                </a:ext>
              </a:extLst>
            </p:cNvPr>
            <p:cNvSpPr/>
            <p:nvPr/>
          </p:nvSpPr>
          <p:spPr>
            <a:xfrm>
              <a:off x="-1" y="-1"/>
              <a:ext cx="5387421" cy="504058"/>
            </a:xfrm>
            <a:prstGeom prst="rect">
              <a:avLst/>
            </a:prstGeom>
            <a:grpFill/>
            <a:ln w="3175" cap="flat">
              <a:solidFill>
                <a:srgbClr val="4A7EBB"/>
              </a:solidFill>
              <a:prstDash val="solid"/>
              <a:round/>
            </a:ln>
            <a:effectLst>
              <a:outerShdw blurRad="63500" rotWithShape="0">
                <a:srgbClr val="000000">
                  <a:alpha val="40000"/>
                </a:srgbClr>
              </a:outerShdw>
            </a:effectLst>
          </p:spPr>
          <p:txBody>
            <a:bodyPr wrap="square" lIns="45692" tIns="45692" rIns="45692" bIns="45692" numCol="1" anchor="ctr">
              <a:noAutofit/>
            </a:bodyPr>
            <a:lstStyle/>
            <a:p>
              <a:pPr algn="just">
                <a:defRPr sz="2800">
                  <a:solidFill>
                    <a:srgbClr val="FFFFFF"/>
                  </a:solidFill>
                </a:defRPr>
              </a:pPr>
              <a:endParaRPr sz="320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12" name="INTRODUCCIÓN">
              <a:extLst>
                <a:ext uri="{FF2B5EF4-FFF2-40B4-BE49-F238E27FC236}">
                  <a16:creationId xmlns:a16="http://schemas.microsoft.com/office/drawing/2014/main" id="{CB7BD049-7D71-1956-F5EE-E4D6E9BE3130}"/>
                </a:ext>
              </a:extLst>
            </p:cNvPr>
            <p:cNvSpPr txBox="1"/>
            <p:nvPr/>
          </p:nvSpPr>
          <p:spPr>
            <a:xfrm>
              <a:off x="-1" y="-40505"/>
              <a:ext cx="5387421" cy="585064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2" tIns="45692" rIns="45692" bIns="45692" numCol="1" anchor="ctr">
              <a:spAutoFit/>
            </a:bodyPr>
            <a:lstStyle/>
            <a:p>
              <a:pPr algn="just">
                <a:buSzPct val="100000"/>
                <a:defRPr sz="2800">
                  <a:solidFill>
                    <a:srgbClr val="FFFFFF"/>
                  </a:solidFill>
                </a:defRPr>
              </a:pPr>
              <a:r>
                <a:rPr lang="es-ES" sz="3200" dirty="0">
                  <a:solidFill>
                    <a:schemeClr val="bg2">
                      <a:lumMod val="75000"/>
                    </a:schemeClr>
                  </a:solidFill>
                  <a:cs typeface="Arial"/>
                  <a:sym typeface="Arial"/>
                </a:rPr>
                <a:t>1</a:t>
              </a:r>
              <a:r>
                <a:rPr lang="es-ES" sz="3200" dirty="0" smtClean="0">
                  <a:solidFill>
                    <a:schemeClr val="bg2">
                      <a:lumMod val="75000"/>
                    </a:schemeClr>
                  </a:solidFill>
                  <a:cs typeface="Arial"/>
                  <a:sym typeface="Arial"/>
                </a:rPr>
                <a:t>.	 Introducción</a:t>
              </a:r>
              <a:endParaRPr sz="3200" dirty="0">
                <a:solidFill>
                  <a:schemeClr val="bg2">
                    <a:lumMod val="75000"/>
                  </a:schemeClr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3" name="17 Rectángulo">
            <a:extLst>
              <a:ext uri="{FF2B5EF4-FFF2-40B4-BE49-F238E27FC236}">
                <a16:creationId xmlns:a16="http://schemas.microsoft.com/office/drawing/2014/main" id="{06FED0FB-92E7-78A8-FED8-7E4A7B6BCC8F}"/>
              </a:ext>
            </a:extLst>
          </p:cNvPr>
          <p:cNvGrpSpPr/>
          <p:nvPr/>
        </p:nvGrpSpPr>
        <p:grpSpPr>
          <a:xfrm>
            <a:off x="2560704" y="3965712"/>
            <a:ext cx="6857715" cy="584719"/>
            <a:chOff x="0" y="-40504"/>
            <a:chExt cx="5377551" cy="585064"/>
          </a:xfrm>
          <a:noFill/>
        </p:grpSpPr>
        <p:sp>
          <p:nvSpPr>
            <p:cNvPr id="14" name="Rectángulo">
              <a:extLst>
                <a:ext uri="{FF2B5EF4-FFF2-40B4-BE49-F238E27FC236}">
                  <a16:creationId xmlns:a16="http://schemas.microsoft.com/office/drawing/2014/main" id="{CCC9CCF6-67AD-BDE4-FE66-5FF127CC0ED3}"/>
                </a:ext>
              </a:extLst>
            </p:cNvPr>
            <p:cNvSpPr/>
            <p:nvPr/>
          </p:nvSpPr>
          <p:spPr>
            <a:xfrm>
              <a:off x="0" y="-1"/>
              <a:ext cx="5377551" cy="504058"/>
            </a:xfrm>
            <a:prstGeom prst="rect">
              <a:avLst/>
            </a:prstGeom>
            <a:grpFill/>
            <a:ln w="3175" cap="flat">
              <a:solidFill>
                <a:srgbClr val="4A7EBB"/>
              </a:solidFill>
              <a:prstDash val="solid"/>
              <a:round/>
            </a:ln>
            <a:effectLst>
              <a:outerShdw blurRad="63500" rotWithShape="0">
                <a:srgbClr val="000000">
                  <a:alpha val="40000"/>
                </a:srgbClr>
              </a:outerShdw>
            </a:effectLst>
          </p:spPr>
          <p:txBody>
            <a:bodyPr wrap="square" lIns="45692" tIns="45692" rIns="45692" bIns="45692" numCol="1" anchor="ctr">
              <a:noAutofit/>
            </a:bodyPr>
            <a:lstStyle/>
            <a:p>
              <a:pPr algn="just">
                <a:defRPr sz="2800">
                  <a:solidFill>
                    <a:srgbClr val="FFFFFF"/>
                  </a:solidFill>
                </a:defRPr>
              </a:pPr>
              <a:endParaRPr sz="320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16" name="ALTERNATIVAS PROPUESTAS">
              <a:extLst>
                <a:ext uri="{FF2B5EF4-FFF2-40B4-BE49-F238E27FC236}">
                  <a16:creationId xmlns:a16="http://schemas.microsoft.com/office/drawing/2014/main" id="{61FA9422-D423-6318-F6F1-74ABC69B4DE7}"/>
                </a:ext>
              </a:extLst>
            </p:cNvPr>
            <p:cNvSpPr txBox="1"/>
            <p:nvPr/>
          </p:nvSpPr>
          <p:spPr>
            <a:xfrm>
              <a:off x="0" y="-40504"/>
              <a:ext cx="5377551" cy="585064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2" tIns="45692" rIns="45692" bIns="45692" numCol="1" anchor="ctr">
              <a:spAutoFit/>
            </a:bodyPr>
            <a:lstStyle>
              <a:lvl1pPr marL="355599" indent="-355599" algn="just">
                <a:buSzPct val="100000"/>
                <a:buAutoNum type="arabicPeriod" startAt="4"/>
                <a:defRPr sz="20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</a:lstStyle>
            <a:p>
              <a:pPr marL="0" indent="0">
                <a:buNone/>
              </a:pPr>
              <a:r>
                <a:rPr lang="es-ES" sz="3200" dirty="0">
                  <a:solidFill>
                    <a:schemeClr val="bg2">
                      <a:lumMod val="75000"/>
                    </a:schemeClr>
                  </a:solidFill>
                  <a:latin typeface="+mn-lt"/>
                </a:rPr>
                <a:t>5. </a:t>
              </a:r>
              <a:r>
                <a:rPr lang="es-ES" sz="3200" dirty="0" smtClean="0">
                  <a:solidFill>
                    <a:schemeClr val="bg2">
                      <a:lumMod val="75000"/>
                    </a:schemeClr>
                  </a:solidFill>
                  <a:latin typeface="+mn-lt"/>
                </a:rPr>
                <a:t>	Saludo entre buques de guerra </a:t>
              </a:r>
              <a:endParaRPr lang="es-ES" sz="3200" dirty="0">
                <a:solidFill>
                  <a:schemeClr val="bg2">
                    <a:lumMod val="75000"/>
                  </a:schemeClr>
                </a:solidFill>
                <a:latin typeface="+mn-lt"/>
              </a:endParaRPr>
            </a:p>
          </p:txBody>
        </p:sp>
      </p:grpSp>
      <p:grpSp>
        <p:nvGrpSpPr>
          <p:cNvPr id="21" name="15 Rectángulo">
            <a:extLst>
              <a:ext uri="{FF2B5EF4-FFF2-40B4-BE49-F238E27FC236}">
                <a16:creationId xmlns:a16="http://schemas.microsoft.com/office/drawing/2014/main" id="{192408B0-3457-990C-C0FF-6A64BBFEAFA5}"/>
              </a:ext>
            </a:extLst>
          </p:cNvPr>
          <p:cNvGrpSpPr/>
          <p:nvPr/>
        </p:nvGrpSpPr>
        <p:grpSpPr>
          <a:xfrm>
            <a:off x="2558979" y="4615053"/>
            <a:ext cx="6857714" cy="584719"/>
            <a:chOff x="0" y="-40504"/>
            <a:chExt cx="5377551" cy="585064"/>
          </a:xfrm>
          <a:noFill/>
        </p:grpSpPr>
        <p:sp>
          <p:nvSpPr>
            <p:cNvPr id="22" name="Rectángulo">
              <a:extLst>
                <a:ext uri="{FF2B5EF4-FFF2-40B4-BE49-F238E27FC236}">
                  <a16:creationId xmlns:a16="http://schemas.microsoft.com/office/drawing/2014/main" id="{2D2E84D3-3F9F-003A-3335-F77AA5D1984B}"/>
                </a:ext>
              </a:extLst>
            </p:cNvPr>
            <p:cNvSpPr/>
            <p:nvPr/>
          </p:nvSpPr>
          <p:spPr>
            <a:xfrm>
              <a:off x="0" y="-1"/>
              <a:ext cx="5377551" cy="504058"/>
            </a:xfrm>
            <a:prstGeom prst="rect">
              <a:avLst/>
            </a:prstGeom>
            <a:grpFill/>
            <a:ln w="3175" cap="flat">
              <a:solidFill>
                <a:srgbClr val="4A7EBB"/>
              </a:solidFill>
              <a:prstDash val="solid"/>
              <a:round/>
            </a:ln>
            <a:effectLst>
              <a:outerShdw blurRad="63500" rotWithShape="0">
                <a:srgbClr val="000000">
                  <a:alpha val="40000"/>
                </a:srgbClr>
              </a:outerShdw>
            </a:effectLst>
          </p:spPr>
          <p:txBody>
            <a:bodyPr wrap="square" lIns="45692" tIns="45692" rIns="45692" bIns="45692" numCol="1" anchor="ctr">
              <a:noAutofit/>
            </a:bodyPr>
            <a:lstStyle/>
            <a:p>
              <a:pPr algn="just">
                <a:defRPr sz="2800">
                  <a:solidFill>
                    <a:srgbClr val="FFFFFF"/>
                  </a:solidFill>
                </a:defRPr>
              </a:pPr>
              <a:endParaRPr sz="320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23" name="5. RESUMEN">
              <a:extLst>
                <a:ext uri="{FF2B5EF4-FFF2-40B4-BE49-F238E27FC236}">
                  <a16:creationId xmlns:a16="http://schemas.microsoft.com/office/drawing/2014/main" id="{B510F915-D1F5-BA92-66AB-65365D582740}"/>
                </a:ext>
              </a:extLst>
            </p:cNvPr>
            <p:cNvSpPr txBox="1"/>
            <p:nvPr/>
          </p:nvSpPr>
          <p:spPr>
            <a:xfrm>
              <a:off x="0" y="-40504"/>
              <a:ext cx="5377551" cy="585064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2" tIns="45692" rIns="45692" bIns="45692" numCol="1" anchor="ctr">
              <a:spAutoFit/>
            </a:bodyPr>
            <a:lstStyle>
              <a:lvl1pPr algn="just">
                <a:defRPr sz="20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</a:lstStyle>
            <a:p>
              <a:r>
                <a:rPr lang="es-ES" sz="3200" dirty="0">
                  <a:solidFill>
                    <a:schemeClr val="bg2">
                      <a:lumMod val="75000"/>
                    </a:schemeClr>
                  </a:solidFill>
                  <a:latin typeface="+mn-lt"/>
                </a:rPr>
                <a:t>6. </a:t>
              </a:r>
              <a:r>
                <a:rPr lang="es-ES" sz="3200" dirty="0" smtClean="0">
                  <a:solidFill>
                    <a:schemeClr val="bg2">
                      <a:lumMod val="75000"/>
                    </a:schemeClr>
                  </a:solidFill>
                  <a:latin typeface="+mn-lt"/>
                </a:rPr>
                <a:t>	Actividad 1</a:t>
              </a:r>
              <a:endParaRPr lang="es-ES" sz="3200" dirty="0">
                <a:solidFill>
                  <a:schemeClr val="bg2">
                    <a:lumMod val="75000"/>
                  </a:schemeClr>
                </a:solidFill>
                <a:latin typeface="+mn-lt"/>
              </a:endParaRPr>
            </a:p>
          </p:txBody>
        </p:sp>
      </p:grpSp>
      <p:grpSp>
        <p:nvGrpSpPr>
          <p:cNvPr id="27" name="15 Rectángulo">
            <a:extLst>
              <a:ext uri="{FF2B5EF4-FFF2-40B4-BE49-F238E27FC236}">
                <a16:creationId xmlns:a16="http://schemas.microsoft.com/office/drawing/2014/main" id="{8276BCCB-33ED-BAB5-5DA8-7EC62531CEA6}"/>
              </a:ext>
            </a:extLst>
          </p:cNvPr>
          <p:cNvGrpSpPr/>
          <p:nvPr/>
        </p:nvGrpSpPr>
        <p:grpSpPr>
          <a:xfrm>
            <a:off x="2583047" y="2667032"/>
            <a:ext cx="6873113" cy="584719"/>
            <a:chOff x="0" y="-40504"/>
            <a:chExt cx="5377551" cy="585064"/>
          </a:xfrm>
          <a:noFill/>
        </p:grpSpPr>
        <p:sp>
          <p:nvSpPr>
            <p:cNvPr id="28" name="Rectángulo">
              <a:extLst>
                <a:ext uri="{FF2B5EF4-FFF2-40B4-BE49-F238E27FC236}">
                  <a16:creationId xmlns:a16="http://schemas.microsoft.com/office/drawing/2014/main" id="{623AECD6-254E-BEBC-78AD-F750B7D4E4BC}"/>
                </a:ext>
              </a:extLst>
            </p:cNvPr>
            <p:cNvSpPr/>
            <p:nvPr/>
          </p:nvSpPr>
          <p:spPr>
            <a:xfrm>
              <a:off x="0" y="-1"/>
              <a:ext cx="5377551" cy="504058"/>
            </a:xfrm>
            <a:prstGeom prst="rect">
              <a:avLst/>
            </a:prstGeom>
            <a:grpFill/>
            <a:ln w="3175" cap="flat">
              <a:solidFill>
                <a:srgbClr val="4A7EBB"/>
              </a:solidFill>
              <a:prstDash val="solid"/>
              <a:round/>
            </a:ln>
            <a:effectLst>
              <a:outerShdw blurRad="63500" rotWithShape="0">
                <a:srgbClr val="000000">
                  <a:alpha val="40000"/>
                </a:srgbClr>
              </a:outerShdw>
            </a:effectLst>
          </p:spPr>
          <p:txBody>
            <a:bodyPr wrap="square" lIns="45692" tIns="45692" rIns="45692" bIns="45692" numCol="1" anchor="ctr">
              <a:noAutofit/>
            </a:bodyPr>
            <a:lstStyle/>
            <a:p>
              <a:pPr algn="just">
                <a:defRPr sz="2800">
                  <a:solidFill>
                    <a:srgbClr val="FFFFFF"/>
                  </a:solidFill>
                </a:defRPr>
              </a:pPr>
              <a:endParaRPr sz="320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29" name="5. RESUMEN">
              <a:extLst>
                <a:ext uri="{FF2B5EF4-FFF2-40B4-BE49-F238E27FC236}">
                  <a16:creationId xmlns:a16="http://schemas.microsoft.com/office/drawing/2014/main" id="{647AF66B-22E9-0DED-4515-342B6646AD38}"/>
                </a:ext>
              </a:extLst>
            </p:cNvPr>
            <p:cNvSpPr txBox="1"/>
            <p:nvPr/>
          </p:nvSpPr>
          <p:spPr>
            <a:xfrm>
              <a:off x="0" y="-40504"/>
              <a:ext cx="5377551" cy="585064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2" tIns="45692" rIns="45692" bIns="45692" numCol="1" anchor="ctr">
              <a:spAutoFit/>
            </a:bodyPr>
            <a:lstStyle>
              <a:lvl1pPr algn="just">
                <a:defRPr sz="20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</a:lstStyle>
            <a:p>
              <a:r>
                <a:rPr lang="es-CL" sz="3200" dirty="0">
                  <a:solidFill>
                    <a:schemeClr val="bg2">
                      <a:lumMod val="75000"/>
                    </a:schemeClr>
                  </a:solidFill>
                  <a:latin typeface="+mn-lt"/>
                  <a:cs typeface="Arial" panose="020B0604020202020204" pitchFamily="34" charset="0"/>
                </a:rPr>
                <a:t>3. </a:t>
              </a:r>
              <a:r>
                <a:rPr lang="es-CL" sz="3200" dirty="0" smtClean="0">
                  <a:solidFill>
                    <a:schemeClr val="bg2">
                      <a:lumMod val="75000"/>
                    </a:schemeClr>
                  </a:solidFill>
                  <a:latin typeface="+mn-lt"/>
                  <a:cs typeface="Arial" panose="020B0604020202020204" pitchFamily="34" charset="0"/>
                </a:rPr>
                <a:t>	El pabellón nacional</a:t>
              </a:r>
              <a:endParaRPr lang="es-ES" sz="3200" dirty="0">
                <a:solidFill>
                  <a:schemeClr val="bg2">
                    <a:lumMod val="75000"/>
                  </a:schemeClr>
                </a:solidFill>
                <a:latin typeface="+mn-lt"/>
              </a:endParaRPr>
            </a:p>
          </p:txBody>
        </p:sp>
      </p:grpSp>
      <p:grpSp>
        <p:nvGrpSpPr>
          <p:cNvPr id="30" name="15 Rectángulo">
            <a:extLst>
              <a:ext uri="{FF2B5EF4-FFF2-40B4-BE49-F238E27FC236}">
                <a16:creationId xmlns:a16="http://schemas.microsoft.com/office/drawing/2014/main" id="{61C9EC23-D97E-B22D-3989-B92FCBE4DD87}"/>
              </a:ext>
            </a:extLst>
          </p:cNvPr>
          <p:cNvGrpSpPr/>
          <p:nvPr/>
        </p:nvGrpSpPr>
        <p:grpSpPr>
          <a:xfrm>
            <a:off x="2539042" y="5259616"/>
            <a:ext cx="6873113" cy="584719"/>
            <a:chOff x="0" y="-40504"/>
            <a:chExt cx="5377551" cy="585064"/>
          </a:xfrm>
          <a:noFill/>
        </p:grpSpPr>
        <p:sp>
          <p:nvSpPr>
            <p:cNvPr id="31" name="Rectángulo">
              <a:extLst>
                <a:ext uri="{FF2B5EF4-FFF2-40B4-BE49-F238E27FC236}">
                  <a16:creationId xmlns:a16="http://schemas.microsoft.com/office/drawing/2014/main" id="{5E1689C5-9059-647F-4D88-A2E6D26C87ED}"/>
                </a:ext>
              </a:extLst>
            </p:cNvPr>
            <p:cNvSpPr/>
            <p:nvPr/>
          </p:nvSpPr>
          <p:spPr>
            <a:xfrm>
              <a:off x="0" y="-1"/>
              <a:ext cx="5377551" cy="504058"/>
            </a:xfrm>
            <a:prstGeom prst="rect">
              <a:avLst/>
            </a:prstGeom>
            <a:grpFill/>
            <a:ln w="3175" cap="flat">
              <a:solidFill>
                <a:srgbClr val="4A7EBB"/>
              </a:solidFill>
              <a:prstDash val="solid"/>
              <a:round/>
            </a:ln>
            <a:effectLst>
              <a:outerShdw blurRad="63500" rotWithShape="0">
                <a:srgbClr val="000000">
                  <a:alpha val="40000"/>
                </a:srgbClr>
              </a:outerShdw>
            </a:effectLst>
          </p:spPr>
          <p:txBody>
            <a:bodyPr wrap="square" lIns="45692" tIns="45692" rIns="45692" bIns="45692" numCol="1" anchor="ctr">
              <a:noAutofit/>
            </a:bodyPr>
            <a:lstStyle/>
            <a:p>
              <a:pPr algn="just">
                <a:defRPr sz="2800">
                  <a:solidFill>
                    <a:srgbClr val="FFFFFF"/>
                  </a:solidFill>
                </a:defRPr>
              </a:pPr>
              <a:endParaRPr sz="320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32" name="5. RESUMEN">
              <a:extLst>
                <a:ext uri="{FF2B5EF4-FFF2-40B4-BE49-F238E27FC236}">
                  <a16:creationId xmlns:a16="http://schemas.microsoft.com/office/drawing/2014/main" id="{4043A858-6EDD-F9EB-F5C6-71443E0EB3BD}"/>
                </a:ext>
              </a:extLst>
            </p:cNvPr>
            <p:cNvSpPr txBox="1"/>
            <p:nvPr/>
          </p:nvSpPr>
          <p:spPr>
            <a:xfrm>
              <a:off x="0" y="-40504"/>
              <a:ext cx="5377551" cy="585064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2" tIns="45692" rIns="45692" bIns="45692" numCol="1" anchor="ctr">
              <a:spAutoFit/>
            </a:bodyPr>
            <a:lstStyle>
              <a:lvl1pPr algn="just">
                <a:defRPr sz="20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</a:lstStyle>
            <a:p>
              <a:r>
                <a:rPr lang="es-ES" sz="3200" dirty="0">
                  <a:solidFill>
                    <a:schemeClr val="bg2">
                      <a:lumMod val="75000"/>
                    </a:schemeClr>
                  </a:solidFill>
                  <a:latin typeface="+mn-lt"/>
                </a:rPr>
                <a:t>7. </a:t>
              </a:r>
              <a:r>
                <a:rPr lang="es-ES" sz="3200" dirty="0" smtClean="0">
                  <a:solidFill>
                    <a:schemeClr val="bg2">
                      <a:lumMod val="75000"/>
                    </a:schemeClr>
                  </a:solidFill>
                  <a:latin typeface="+mn-lt"/>
                </a:rPr>
                <a:t>	Actividad 2</a:t>
              </a:r>
              <a:endParaRPr lang="es-ES" sz="3200" dirty="0">
                <a:solidFill>
                  <a:schemeClr val="bg2">
                    <a:lumMod val="75000"/>
                  </a:schemeClr>
                </a:solidFill>
                <a:latin typeface="+mn-lt"/>
              </a:endParaRPr>
            </a:p>
          </p:txBody>
        </p:sp>
      </p:grpSp>
      <p:grpSp>
        <p:nvGrpSpPr>
          <p:cNvPr id="37" name="Grupo 36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38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3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0" name="25 Rectángulo">
            <a:extLst>
              <a:ext uri="{FF2B5EF4-FFF2-40B4-BE49-F238E27FC236}">
                <a16:creationId xmlns:a16="http://schemas.microsoft.com/office/drawing/2014/main" id="{E644E7C8-7C13-D2FE-912D-21040829013E}"/>
              </a:ext>
            </a:extLst>
          </p:cNvPr>
          <p:cNvGrpSpPr/>
          <p:nvPr/>
        </p:nvGrpSpPr>
        <p:grpSpPr>
          <a:xfrm>
            <a:off x="2573244" y="2025623"/>
            <a:ext cx="6873114" cy="584719"/>
            <a:chOff x="-1" y="-40505"/>
            <a:chExt cx="5387421" cy="585064"/>
          </a:xfrm>
          <a:noFill/>
        </p:grpSpPr>
        <p:sp>
          <p:nvSpPr>
            <p:cNvPr id="41" name="Rectángulo">
              <a:extLst>
                <a:ext uri="{FF2B5EF4-FFF2-40B4-BE49-F238E27FC236}">
                  <a16:creationId xmlns:a16="http://schemas.microsoft.com/office/drawing/2014/main" id="{09E680CE-4DB9-8E0E-E081-BC2AC709A524}"/>
                </a:ext>
              </a:extLst>
            </p:cNvPr>
            <p:cNvSpPr/>
            <p:nvPr/>
          </p:nvSpPr>
          <p:spPr>
            <a:xfrm>
              <a:off x="-1" y="-1"/>
              <a:ext cx="5387421" cy="504058"/>
            </a:xfrm>
            <a:prstGeom prst="rect">
              <a:avLst/>
            </a:prstGeom>
            <a:grpFill/>
            <a:ln w="3175" cap="flat">
              <a:solidFill>
                <a:srgbClr val="4A7EBB"/>
              </a:solidFill>
              <a:prstDash val="solid"/>
              <a:round/>
            </a:ln>
            <a:effectLst>
              <a:outerShdw blurRad="63500" rotWithShape="0">
                <a:srgbClr val="000000">
                  <a:alpha val="40000"/>
                </a:srgbClr>
              </a:outerShdw>
            </a:effectLst>
          </p:spPr>
          <p:txBody>
            <a:bodyPr wrap="square" lIns="45692" tIns="45692" rIns="45692" bIns="45692" numCol="1" anchor="ctr">
              <a:noAutofit/>
            </a:bodyPr>
            <a:lstStyle/>
            <a:p>
              <a:pPr algn="just">
                <a:defRPr sz="2800">
                  <a:solidFill>
                    <a:srgbClr val="FFFFFF"/>
                  </a:solidFill>
                </a:defRPr>
              </a:pPr>
              <a:endParaRPr sz="320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42" name="INTRODUCCIÓN">
              <a:extLst>
                <a:ext uri="{FF2B5EF4-FFF2-40B4-BE49-F238E27FC236}">
                  <a16:creationId xmlns:a16="http://schemas.microsoft.com/office/drawing/2014/main" id="{CB7BD049-7D71-1956-F5EE-E4D6E9BE3130}"/>
                </a:ext>
              </a:extLst>
            </p:cNvPr>
            <p:cNvSpPr txBox="1"/>
            <p:nvPr/>
          </p:nvSpPr>
          <p:spPr>
            <a:xfrm>
              <a:off x="-1" y="-40505"/>
              <a:ext cx="5387421" cy="585064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2" tIns="45692" rIns="45692" bIns="45692" numCol="1" anchor="ctr">
              <a:spAutoFit/>
            </a:bodyPr>
            <a:lstStyle/>
            <a:p>
              <a:pPr algn="just">
                <a:buSzPct val="100000"/>
                <a:defRPr sz="2800">
                  <a:solidFill>
                    <a:srgbClr val="FFFFFF"/>
                  </a:solidFill>
                </a:defRPr>
              </a:pPr>
              <a:r>
                <a:rPr lang="es-ES" sz="3200" dirty="0" smtClean="0">
                  <a:solidFill>
                    <a:schemeClr val="bg2">
                      <a:lumMod val="75000"/>
                    </a:schemeClr>
                  </a:solidFill>
                  <a:cs typeface="Arial"/>
                  <a:sym typeface="Arial"/>
                </a:rPr>
                <a:t>2.	 Resultado de aprendizaje</a:t>
              </a:r>
              <a:endParaRPr sz="3200" dirty="0">
                <a:solidFill>
                  <a:schemeClr val="bg2">
                    <a:lumMod val="75000"/>
                  </a:schemeClr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6066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5" name="Rectángulo 4"/>
          <p:cNvSpPr/>
          <p:nvPr/>
        </p:nvSpPr>
        <p:spPr>
          <a:xfrm>
            <a:off x="1231553" y="3364970"/>
            <a:ext cx="7359553" cy="1200329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s-CL" sz="2400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Describa </a:t>
            </a:r>
            <a:r>
              <a:rPr lang="es-CL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los honores al pabellón nacional a </a:t>
            </a:r>
            <a:r>
              <a:rPr lang="es-CL" sz="2400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bordo, los </a:t>
            </a:r>
            <a:r>
              <a:rPr lang="es-CL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saludos entre buques en el </a:t>
            </a:r>
            <a:r>
              <a:rPr lang="es-CL" sz="2400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mar y los </a:t>
            </a:r>
            <a:r>
              <a:rPr lang="es-CL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honores entre buques de guerra.</a:t>
            </a:r>
            <a:endParaRPr lang="es-CL" sz="36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Título 9"/>
          <p:cNvSpPr>
            <a:spLocks noGrp="1"/>
          </p:cNvSpPr>
          <p:nvPr>
            <p:ph type="title"/>
          </p:nvPr>
        </p:nvSpPr>
        <p:spPr>
          <a:xfrm>
            <a:off x="685801" y="1249758"/>
            <a:ext cx="10131425" cy="1456267"/>
          </a:xfrm>
        </p:spPr>
        <p:txBody>
          <a:bodyPr/>
          <a:lstStyle/>
          <a:p>
            <a:r>
              <a:rPr lang="es-MX" b="1" dirty="0" smtClean="0">
                <a:solidFill>
                  <a:schemeClr val="bg1"/>
                </a:solidFill>
              </a:rPr>
              <a:t>Resultado de aprendizaje </a:t>
            </a:r>
            <a:endParaRPr lang="es-C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827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10951851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215003" y="2411294"/>
            <a:ext cx="10604500" cy="246488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 smtClean="0">
                <a:solidFill>
                  <a:schemeClr val="bg2">
                    <a:lumMod val="75000"/>
                  </a:schemeClr>
                </a:solidFill>
              </a:rPr>
              <a:t>El pabellón nacional</a:t>
            </a:r>
            <a:r>
              <a:rPr lang="es-ES" sz="3200" b="1" dirty="0" smtClean="0">
                <a:solidFill>
                  <a:schemeClr val="bg2">
                    <a:lumMod val="75000"/>
                  </a:schemeClr>
                </a:solidFill>
              </a:rPr>
              <a:t>: </a:t>
            </a: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ES" sz="12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ClrTx/>
              <a:buNone/>
            </a:pPr>
            <a:endParaRPr lang="es-CL" sz="1000" b="1" dirty="0">
              <a:solidFill>
                <a:schemeClr val="bg2">
                  <a:lumMod val="75000"/>
                </a:schemeClr>
              </a:solidFill>
            </a:endParaRP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endParaRPr lang="es-CL" sz="24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457200" lvl="1" indent="0" algn="just">
              <a:spcAft>
                <a:spcPts val="0"/>
              </a:spcAft>
              <a:buClrTx/>
              <a:buNone/>
            </a:pPr>
            <a:r>
              <a:rPr lang="es-CL" sz="2400" b="1" dirty="0" smtClean="0">
                <a:solidFill>
                  <a:schemeClr val="bg2">
                    <a:lumMod val="75000"/>
                  </a:schemeClr>
                </a:solidFill>
              </a:rPr>
              <a:t>	</a:t>
            </a:r>
            <a:r>
              <a:rPr lang="es-CL" sz="2400" b="1" dirty="0">
                <a:solidFill>
                  <a:schemeClr val="bg2">
                    <a:lumMod val="75000"/>
                  </a:schemeClr>
                </a:solidFill>
              </a:rPr>
              <a:t>	</a:t>
            </a:r>
            <a:r>
              <a:rPr lang="es-CL" sz="2400" b="1" dirty="0" smtClean="0">
                <a:solidFill>
                  <a:schemeClr val="bg2">
                    <a:lumMod val="75000"/>
                  </a:schemeClr>
                </a:solidFill>
              </a:rPr>
              <a:t>				Navegando /	orto sol - ocaso sol.</a:t>
            </a: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2400" b="1" dirty="0" smtClean="0">
                <a:solidFill>
                  <a:schemeClr val="bg2">
                    <a:lumMod val="75000"/>
                  </a:schemeClr>
                </a:solidFill>
              </a:rPr>
              <a:t>Horario</a:t>
            </a:r>
            <a:r>
              <a:rPr lang="es-CL" sz="2400" b="1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s-CL" sz="2400" b="1" dirty="0" smtClean="0">
                <a:solidFill>
                  <a:schemeClr val="bg2">
                    <a:lumMod val="75000"/>
                  </a:schemeClr>
                </a:solidFill>
              </a:rPr>
              <a:t>			E</a:t>
            </a:r>
            <a:r>
              <a:rPr lang="es-MX" sz="2400" b="1" dirty="0" smtClean="0">
                <a:solidFill>
                  <a:schemeClr val="bg2">
                    <a:lumMod val="75000"/>
                  </a:schemeClr>
                </a:solidFill>
              </a:rPr>
              <a:t>n puerto /	08:00 – ocaso sol.</a:t>
            </a:r>
          </a:p>
          <a:p>
            <a:pPr marL="2686050" lvl="6" indent="0" algn="just">
              <a:spcAft>
                <a:spcPts val="0"/>
              </a:spcAft>
              <a:buClrTx/>
              <a:buNone/>
            </a:pPr>
            <a:r>
              <a:rPr lang="es-MX" sz="2400" b="1" dirty="0" smtClean="0">
                <a:solidFill>
                  <a:schemeClr val="bg2">
                    <a:lumMod val="75000"/>
                  </a:schemeClr>
                </a:solidFill>
              </a:rPr>
              <a:t>		En tierra /		08: 00 – 18:00</a:t>
            </a:r>
            <a:endParaRPr lang="es-CL" sz="24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endParaRPr lang="es-MX" sz="24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endParaRPr lang="es-MX" sz="2400" b="1" dirty="0">
              <a:solidFill>
                <a:schemeClr val="bg2">
                  <a:lumMod val="75000"/>
                </a:schemeClr>
              </a:solidFill>
            </a:endParaRP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endParaRPr lang="es-CL" sz="2400" b="1" dirty="0">
              <a:solidFill>
                <a:schemeClr val="bg2">
                  <a:lumMod val="75000"/>
                </a:schemeClr>
              </a:solidFill>
            </a:endParaRPr>
          </a:p>
          <a:p>
            <a:pPr marL="457200" lvl="1" indent="0" algn="just">
              <a:spcAft>
                <a:spcPts val="0"/>
              </a:spcAft>
              <a:buClrTx/>
              <a:buNone/>
            </a:pPr>
            <a:r>
              <a:rPr lang="es-MX" sz="2400" b="1" dirty="0" smtClean="0">
                <a:solidFill>
                  <a:schemeClr val="bg2">
                    <a:lumMod val="75000"/>
                  </a:schemeClr>
                </a:solidFill>
              </a:rPr>
              <a:t>						Navegando / 	Asta de mar o de combate</a:t>
            </a:r>
            <a:endParaRPr lang="es-CL" sz="24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lvl="1" algn="just">
              <a:spcAft>
                <a:spcPts val="0"/>
              </a:spcAft>
              <a:buClrTx/>
              <a:buFont typeface="Wingdings" panose="05000000000000000000" pitchFamily="2" charset="2"/>
              <a:buChar char="Ø"/>
            </a:pPr>
            <a:r>
              <a:rPr lang="es-CL" sz="2400" b="1" dirty="0" smtClean="0">
                <a:solidFill>
                  <a:schemeClr val="bg2">
                    <a:lumMod val="75000"/>
                  </a:schemeClr>
                </a:solidFill>
              </a:rPr>
              <a:t>Lugar </a:t>
            </a:r>
            <a:r>
              <a:rPr lang="es-CL" sz="2400" b="1" dirty="0">
                <a:solidFill>
                  <a:schemeClr val="bg2">
                    <a:lumMod val="75000"/>
                  </a:schemeClr>
                </a:solidFill>
              </a:rPr>
              <a:t>de izada 	</a:t>
            </a:r>
            <a:r>
              <a:rPr lang="es-CL" sz="2400" b="1" dirty="0" smtClean="0">
                <a:solidFill>
                  <a:schemeClr val="bg2">
                    <a:lumMod val="75000"/>
                  </a:schemeClr>
                </a:solidFill>
              </a:rPr>
              <a:t>	En puerto / 	Asta de popa</a:t>
            </a:r>
          </a:p>
          <a:p>
            <a:pPr marL="457200" lvl="1" indent="0" algn="just">
              <a:spcAft>
                <a:spcPts val="0"/>
              </a:spcAft>
              <a:buClrTx/>
              <a:buNone/>
            </a:pPr>
            <a:r>
              <a:rPr lang="es-CL" sz="2400" b="1" dirty="0" smtClean="0">
                <a:solidFill>
                  <a:schemeClr val="bg2">
                    <a:lumMod val="75000"/>
                  </a:schemeClr>
                </a:solidFill>
              </a:rPr>
              <a:t>						En tierra / 		Frontis de la repartición</a:t>
            </a:r>
            <a:endParaRPr lang="es-CL" sz="2400" b="1" dirty="0">
              <a:solidFill>
                <a:schemeClr val="bg2">
                  <a:lumMod val="75000"/>
                </a:schemeClr>
              </a:solidFill>
            </a:endParaRPr>
          </a:p>
          <a:p>
            <a:pPr marL="457200" lvl="1" indent="0" algn="just">
              <a:spcAft>
                <a:spcPts val="0"/>
              </a:spcAft>
              <a:buClrTx/>
              <a:buNone/>
            </a:pPr>
            <a:endParaRPr lang="es-CL" sz="2400" b="1" dirty="0" smtClean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501" y="4951293"/>
            <a:ext cx="2923389" cy="166408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501" y="2794047"/>
            <a:ext cx="2792532" cy="1861688"/>
          </a:xfrm>
          <a:prstGeom prst="rect">
            <a:avLst/>
          </a:prstGeom>
        </p:spPr>
      </p:pic>
      <p:sp>
        <p:nvSpPr>
          <p:cNvPr id="12" name="Abrir llave 11"/>
          <p:cNvSpPr/>
          <p:nvPr/>
        </p:nvSpPr>
        <p:spPr>
          <a:xfrm>
            <a:off x="3227326" y="4155632"/>
            <a:ext cx="360726" cy="1547336"/>
          </a:xfrm>
          <a:prstGeom prst="lef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Abrir llave 12"/>
          <p:cNvSpPr/>
          <p:nvPr/>
        </p:nvSpPr>
        <p:spPr>
          <a:xfrm>
            <a:off x="3182571" y="2273306"/>
            <a:ext cx="360726" cy="1688613"/>
          </a:xfrm>
          <a:prstGeom prst="lef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5194612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787400" y="756644"/>
            <a:ext cx="10604500" cy="3117502"/>
          </a:xfrm>
        </p:spPr>
        <p:txBody>
          <a:bodyPr>
            <a:noAutofit/>
          </a:bodyPr>
          <a:lstStyle/>
          <a:p>
            <a:pPr marL="0" indent="0">
              <a:spcAft>
                <a:spcPts val="0"/>
              </a:spcAft>
              <a:buNone/>
            </a:pPr>
            <a:r>
              <a:rPr lang="es-ES" sz="3200" b="1" u="sng" dirty="0" smtClean="0">
                <a:solidFill>
                  <a:schemeClr val="bg2">
                    <a:lumMod val="75000"/>
                  </a:schemeClr>
                </a:solidFill>
              </a:rPr>
              <a:t>Saludo </a:t>
            </a:r>
            <a:r>
              <a:rPr lang="es-ES" sz="3200" b="1" u="sng" dirty="0" smtClean="0">
                <a:solidFill>
                  <a:schemeClr val="bg2">
                    <a:lumMod val="75000"/>
                  </a:schemeClr>
                </a:solidFill>
              </a:rPr>
              <a:t>entre </a:t>
            </a:r>
            <a:r>
              <a:rPr lang="es-ES" sz="3200" b="1" u="sng" dirty="0" smtClean="0">
                <a:solidFill>
                  <a:schemeClr val="bg2">
                    <a:lumMod val="75000"/>
                  </a:schemeClr>
                </a:solidFill>
              </a:rPr>
              <a:t>buques con el </a:t>
            </a: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pabellón nacional: </a:t>
            </a:r>
            <a:r>
              <a:rPr lang="es-ES" sz="3200" b="1" dirty="0" smtClean="0">
                <a:solidFill>
                  <a:schemeClr val="bg2">
                    <a:lumMod val="75000"/>
                  </a:schemeClr>
                </a:solidFill>
              </a:rPr>
              <a:t>:</a:t>
            </a:r>
            <a:endParaRPr lang="es-ES" sz="32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Arriar completamente el pabellón (Buque mercante)</a:t>
            </a:r>
          </a:p>
          <a:p>
            <a:pPr marL="304800" indent="0" algn="just">
              <a:buNone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Arriar </a:t>
            </a: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a media asta el </a:t>
            </a: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pabellón</a:t>
            </a: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. (Buque de guerra</a:t>
            </a: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)</a:t>
            </a:r>
            <a:endParaRPr lang="es-ES" sz="2800" b="1" dirty="0" smtClean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8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986" y="3663361"/>
            <a:ext cx="5045364" cy="28719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67"/>
          <a:stretch/>
        </p:blipFill>
        <p:spPr>
          <a:xfrm>
            <a:off x="6772482" y="3663361"/>
            <a:ext cx="4933690" cy="292613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2057938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956346" y="156411"/>
            <a:ext cx="5926262" cy="6581274"/>
          </a:xfrm>
          <a:ln w="12700">
            <a:solidFill>
              <a:schemeClr val="bg2">
                <a:lumMod val="50000"/>
              </a:schemeClr>
            </a:solidFill>
          </a:ln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ClrTx/>
              <a:buNone/>
            </a:pPr>
            <a:r>
              <a:rPr lang="es-CL" sz="2800" b="1" dirty="0" smtClean="0">
                <a:solidFill>
                  <a:schemeClr val="bg1"/>
                </a:solidFill>
              </a:rPr>
              <a:t>	</a:t>
            </a:r>
            <a:endParaRPr lang="es-CL" sz="2800" b="1" dirty="0">
              <a:solidFill>
                <a:schemeClr val="bg1"/>
              </a:solidFill>
            </a:endParaRPr>
          </a:p>
          <a:p>
            <a:pPr marL="0" indent="0" algn="just">
              <a:spcAft>
                <a:spcPts val="0"/>
              </a:spcAft>
              <a:buClrTx/>
              <a:buNone/>
            </a:pPr>
            <a:r>
              <a:rPr lang="es-CL" sz="2800" b="1" dirty="0" smtClean="0">
                <a:solidFill>
                  <a:schemeClr val="bg1"/>
                </a:solidFill>
              </a:rPr>
              <a:t>	</a:t>
            </a:r>
            <a:r>
              <a:rPr lang="es-CL" sz="28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(Buque mercante )</a:t>
            </a:r>
            <a:endParaRPr lang="es-CL" sz="2800" b="1" dirty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CL" sz="2600" b="1" dirty="0" smtClean="0">
                <a:solidFill>
                  <a:schemeClr val="bg1"/>
                </a:solidFill>
              </a:rPr>
              <a:t>Arría el pabellón nacional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endParaRPr lang="es-CL" sz="2600" b="1" dirty="0" smtClean="0">
              <a:solidFill>
                <a:schemeClr val="bg1"/>
              </a:solidFill>
            </a:endParaRPr>
          </a:p>
          <a:p>
            <a:pPr marL="304800" indent="0" algn="just">
              <a:buClrTx/>
              <a:buNone/>
            </a:pPr>
            <a:r>
              <a:rPr lang="es-MX" sz="2800" b="1" dirty="0" smtClean="0">
                <a:solidFill>
                  <a:schemeClr val="accent6">
                    <a:lumMod val="50000"/>
                  </a:schemeClr>
                </a:solidFill>
              </a:rPr>
              <a:t>	(Buque </a:t>
            </a:r>
            <a:r>
              <a:rPr lang="es-MX" sz="2800" b="1" dirty="0" smtClean="0">
                <a:solidFill>
                  <a:schemeClr val="accent6">
                    <a:lumMod val="50000"/>
                  </a:schemeClr>
                </a:solidFill>
              </a:rPr>
              <a:t>de guerra)</a:t>
            </a:r>
            <a:endParaRPr lang="es-CL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CL" sz="2600" b="1" dirty="0" smtClean="0">
                <a:solidFill>
                  <a:schemeClr val="bg1"/>
                </a:solidFill>
              </a:rPr>
              <a:t>Arría el pabellón a media asta.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MX" sz="2600" b="1" dirty="0" smtClean="0">
                <a:solidFill>
                  <a:schemeClr val="bg1"/>
                </a:solidFill>
              </a:rPr>
              <a:t>Iza el pabellón nacional.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endParaRPr lang="es-CL" sz="2600" b="1" dirty="0">
              <a:solidFill>
                <a:schemeClr val="bg1"/>
              </a:solidFill>
            </a:endParaRPr>
          </a:p>
          <a:p>
            <a:pPr marL="0" indent="0" algn="just">
              <a:spcAft>
                <a:spcPts val="0"/>
              </a:spcAft>
              <a:buClrTx/>
              <a:buNone/>
            </a:pPr>
            <a:r>
              <a:rPr lang="es-CL" sz="28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	(</a:t>
            </a:r>
            <a:r>
              <a:rPr lang="es-CL" sz="28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Buque mercante )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CL" sz="2600" b="1" dirty="0" smtClean="0">
                <a:solidFill>
                  <a:schemeClr val="bg1"/>
                </a:solidFill>
              </a:rPr>
              <a:t>Iza el </a:t>
            </a:r>
            <a:r>
              <a:rPr lang="es-CL" sz="2600" b="1" dirty="0">
                <a:solidFill>
                  <a:schemeClr val="bg1"/>
                </a:solidFill>
              </a:rPr>
              <a:t>pabellón </a:t>
            </a:r>
            <a:r>
              <a:rPr lang="es-CL" sz="2600" b="1" dirty="0" smtClean="0">
                <a:solidFill>
                  <a:schemeClr val="bg1"/>
                </a:solidFill>
              </a:rPr>
              <a:t>nacional</a:t>
            </a:r>
            <a:endParaRPr lang="es-CL" sz="2600" b="1" dirty="0">
              <a:solidFill>
                <a:schemeClr val="bg1"/>
              </a:solidFill>
            </a:endParaRPr>
          </a:p>
        </p:txBody>
      </p:sp>
      <p:pic>
        <p:nvPicPr>
          <p:cNvPr id="12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517" y="3821760"/>
            <a:ext cx="3931142" cy="22377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CuadroTexto 5"/>
          <p:cNvSpPr txBox="1"/>
          <p:nvPr/>
        </p:nvSpPr>
        <p:spPr>
          <a:xfrm>
            <a:off x="113396" y="428223"/>
            <a:ext cx="622927" cy="578004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vert="wordArtVert" wrap="none" rtlCol="0">
            <a:spAutoFit/>
          </a:bodyPr>
          <a:lstStyle/>
          <a:p>
            <a:r>
              <a:rPr lang="es-CL" sz="2400" b="1" dirty="0" smtClean="0">
                <a:solidFill>
                  <a:schemeClr val="bg1"/>
                </a:solidFill>
              </a:rPr>
              <a:t>Procedimiento</a:t>
            </a:r>
            <a:endParaRPr lang="es-CL" sz="2400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67"/>
          <a:stretch/>
        </p:blipFill>
        <p:spPr>
          <a:xfrm>
            <a:off x="7416139" y="591655"/>
            <a:ext cx="3931143" cy="23315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4211127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10266060" y="6113856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793750" y="908381"/>
            <a:ext cx="10604500" cy="3117502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 smtClean="0">
                <a:solidFill>
                  <a:schemeClr val="bg2">
                    <a:lumMod val="75000"/>
                  </a:schemeClr>
                </a:solidFill>
              </a:rPr>
              <a:t>Saludo entre buques de guerra </a:t>
            </a:r>
            <a:endParaRPr lang="es-ES" sz="3200" b="1" u="sng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(En puerto o navegando)</a:t>
            </a:r>
            <a:endParaRPr lang="es-ES" sz="28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Atención (toque de pito)</a:t>
            </a:r>
          </a:p>
          <a:p>
            <a:pPr marL="304800" indent="0" algn="just">
              <a:buNone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Saludo militar</a:t>
            </a:r>
          </a:p>
          <a:p>
            <a:pPr marL="304800" indent="0" algn="just">
              <a:buNone/>
            </a:pPr>
            <a:r>
              <a:rPr lang="es-CL" sz="2800" b="1" dirty="0" smtClean="0">
                <a:solidFill>
                  <a:schemeClr val="bg2">
                    <a:lumMod val="75000"/>
                  </a:schemeClr>
                </a:solidFill>
              </a:rPr>
              <a:t>Paso (toque de pito).</a:t>
            </a: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8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978" y="4253954"/>
            <a:ext cx="3931142" cy="22377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650" y="4276636"/>
            <a:ext cx="3934620" cy="22150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1689729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956346" y="156411"/>
            <a:ext cx="5926262" cy="6581274"/>
          </a:xfrm>
          <a:ln w="12700">
            <a:solidFill>
              <a:schemeClr val="bg2">
                <a:lumMod val="50000"/>
              </a:schemeClr>
            </a:solidFill>
          </a:ln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ClrTx/>
              <a:buNone/>
            </a:pPr>
            <a:r>
              <a:rPr lang="es-CL" sz="2800" b="1" dirty="0" smtClean="0">
                <a:solidFill>
                  <a:schemeClr val="bg1"/>
                </a:solidFill>
              </a:rPr>
              <a:t>	</a:t>
            </a:r>
            <a:r>
              <a:rPr lang="es-CL" sz="28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(</a:t>
            </a:r>
            <a:r>
              <a:rPr lang="es-CL" sz="28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Buque </a:t>
            </a:r>
            <a:r>
              <a:rPr lang="es-CL" sz="28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menor jerarquía)</a:t>
            </a:r>
            <a:endParaRPr lang="es-CL" sz="2800" b="1" dirty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CL" sz="2600" b="1" dirty="0" smtClean="0">
                <a:solidFill>
                  <a:schemeClr val="bg1"/>
                </a:solidFill>
              </a:rPr>
              <a:t>Atención (toque de pito) 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CL" sz="2600" b="1" dirty="0" smtClean="0">
                <a:solidFill>
                  <a:schemeClr val="bg1"/>
                </a:solidFill>
              </a:rPr>
              <a:t>Saludo militar</a:t>
            </a:r>
          </a:p>
          <a:p>
            <a:pPr marL="304800" indent="0" algn="just">
              <a:buClrTx/>
              <a:buNone/>
            </a:pPr>
            <a:r>
              <a:rPr lang="es-MX" sz="2800" b="1" dirty="0" smtClean="0">
                <a:solidFill>
                  <a:schemeClr val="accent6">
                    <a:lumMod val="50000"/>
                  </a:schemeClr>
                </a:solidFill>
              </a:rPr>
              <a:t>	(Buque </a:t>
            </a:r>
            <a:r>
              <a:rPr lang="es-MX" sz="2800" b="1" dirty="0" smtClean="0">
                <a:solidFill>
                  <a:schemeClr val="accent6">
                    <a:lumMod val="50000"/>
                  </a:schemeClr>
                </a:solidFill>
              </a:rPr>
              <a:t>mayor jerarquía)</a:t>
            </a:r>
            <a:endParaRPr lang="es-CL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CL" sz="2600" b="1" dirty="0">
                <a:solidFill>
                  <a:schemeClr val="bg1"/>
                </a:solidFill>
              </a:rPr>
              <a:t>Atención (toque de pito) 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CL" sz="2600" b="1" dirty="0">
                <a:solidFill>
                  <a:schemeClr val="bg1"/>
                </a:solidFill>
              </a:rPr>
              <a:t>Saludo militar</a:t>
            </a:r>
          </a:p>
          <a:p>
            <a:pPr marL="304800" indent="0" algn="just">
              <a:buClrTx/>
              <a:buNone/>
            </a:pPr>
            <a:r>
              <a:rPr lang="es-CL" sz="2800" b="1" dirty="0" smtClean="0">
                <a:solidFill>
                  <a:schemeClr val="accent6">
                    <a:lumMod val="50000"/>
                  </a:schemeClr>
                </a:solidFill>
              </a:rPr>
              <a:t>	(</a:t>
            </a:r>
            <a:r>
              <a:rPr lang="es-CL" sz="2800" b="1" dirty="0">
                <a:solidFill>
                  <a:schemeClr val="accent6">
                    <a:lumMod val="50000"/>
                  </a:schemeClr>
                </a:solidFill>
              </a:rPr>
              <a:t>Buque </a:t>
            </a:r>
            <a:r>
              <a:rPr lang="es-CL" sz="2800" b="1" dirty="0" smtClean="0">
                <a:solidFill>
                  <a:schemeClr val="accent6">
                    <a:lumMod val="50000"/>
                  </a:schemeClr>
                </a:solidFill>
              </a:rPr>
              <a:t>mayor jerarquía)</a:t>
            </a:r>
            <a:endParaRPr lang="es-CL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CL" sz="2600" b="1" dirty="0" smtClean="0">
                <a:solidFill>
                  <a:schemeClr val="bg1"/>
                </a:solidFill>
              </a:rPr>
              <a:t>Paso (toque de pito).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MX" sz="2600" b="1" dirty="0" smtClean="0">
                <a:solidFill>
                  <a:schemeClr val="bg1"/>
                </a:solidFill>
              </a:rPr>
              <a:t>Deja de saludar</a:t>
            </a:r>
            <a:endParaRPr lang="es-CL" sz="2600" b="1" dirty="0" smtClean="0">
              <a:solidFill>
                <a:schemeClr val="bg1"/>
              </a:solidFill>
            </a:endParaRPr>
          </a:p>
          <a:p>
            <a:pPr marL="304800" indent="0" algn="just">
              <a:buClrTx/>
              <a:buNone/>
            </a:pPr>
            <a:r>
              <a:rPr lang="es-CL" sz="28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(Buque menor jerarquía) </a:t>
            </a:r>
            <a:endParaRPr lang="es-CL" sz="2800" b="1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pPr marL="1219200" lvl="1" indent="-457200" algn="just">
              <a:buClrTx/>
            </a:pPr>
            <a:r>
              <a:rPr lang="es-CL" sz="2400" b="1" dirty="0" smtClean="0">
                <a:solidFill>
                  <a:schemeClr val="bg1"/>
                </a:solidFill>
              </a:rPr>
              <a:t>Paso </a:t>
            </a:r>
            <a:r>
              <a:rPr lang="es-CL" sz="2400" b="1" dirty="0">
                <a:solidFill>
                  <a:schemeClr val="bg1"/>
                </a:solidFill>
              </a:rPr>
              <a:t>(toque de pito</a:t>
            </a:r>
            <a:r>
              <a:rPr lang="es-CL" sz="2400" b="1" dirty="0" smtClean="0">
                <a:solidFill>
                  <a:schemeClr val="bg1"/>
                </a:solidFill>
              </a:rPr>
              <a:t>).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MX" sz="2600" b="1" dirty="0" smtClean="0">
                <a:solidFill>
                  <a:schemeClr val="bg1"/>
                </a:solidFill>
              </a:rPr>
              <a:t>Deja de saludar</a:t>
            </a:r>
            <a:endParaRPr lang="es-ES" sz="2600" b="1" dirty="0">
              <a:solidFill>
                <a:schemeClr val="bg1"/>
              </a:solidFill>
            </a:endParaRPr>
          </a:p>
        </p:txBody>
      </p:sp>
      <p:pic>
        <p:nvPicPr>
          <p:cNvPr id="12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122" y="420834"/>
            <a:ext cx="3931142" cy="22377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8644" y="3766557"/>
            <a:ext cx="3934620" cy="22150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CuadroTexto 7"/>
          <p:cNvSpPr txBox="1"/>
          <p:nvPr/>
        </p:nvSpPr>
        <p:spPr>
          <a:xfrm>
            <a:off x="113396" y="428223"/>
            <a:ext cx="622927" cy="578004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vert="wordArtVert" wrap="none" rtlCol="0">
            <a:spAutoFit/>
          </a:bodyPr>
          <a:lstStyle/>
          <a:p>
            <a:r>
              <a:rPr lang="es-CL" sz="2400" b="1" dirty="0" smtClean="0">
                <a:solidFill>
                  <a:schemeClr val="bg1"/>
                </a:solidFill>
              </a:rPr>
              <a:t>Procedimiento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235259743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7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8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Marcador de texto 2">
            <a:extLst>
              <a:ext uri="{FF2B5EF4-FFF2-40B4-BE49-F238E27FC236}">
                <a16:creationId xmlns:a16="http://schemas.microsoft.com/office/drawing/2014/main" id="{2169DCBC-35DB-6BB7-A1F8-D84980907B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3077" y="1538885"/>
            <a:ext cx="7513086" cy="4861915"/>
          </a:xfrm>
          <a:ln>
            <a:solidFill>
              <a:schemeClr val="bg2">
                <a:lumMod val="75000"/>
              </a:schemeClr>
            </a:solidFill>
          </a:ln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MX" sz="2204" b="1" u="sng" dirty="0" smtClean="0">
                <a:solidFill>
                  <a:schemeClr val="bg2">
                    <a:lumMod val="75000"/>
                  </a:schemeClr>
                </a:solidFill>
              </a:rPr>
              <a:t>ACTIVIDAD 1</a:t>
            </a:r>
          </a:p>
          <a:p>
            <a:pPr marL="0" indent="0" algn="just">
              <a:buNone/>
            </a:pPr>
            <a:endParaRPr lang="es-MX" sz="2204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es-MX" sz="2204" b="1" dirty="0" smtClean="0">
                <a:solidFill>
                  <a:schemeClr val="bg2">
                    <a:lumMod val="75000"/>
                  </a:schemeClr>
                </a:solidFill>
              </a:rPr>
              <a:t>Instrucciones</a:t>
            </a:r>
            <a:r>
              <a:rPr lang="es-MX" sz="2204" b="1" dirty="0">
                <a:solidFill>
                  <a:schemeClr val="bg2">
                    <a:lumMod val="75000"/>
                  </a:schemeClr>
                </a:solidFill>
              </a:rPr>
              <a:t>:</a:t>
            </a:r>
          </a:p>
          <a:p>
            <a:pPr marL="0" indent="0" algn="just">
              <a:buNone/>
            </a:pPr>
            <a:r>
              <a:rPr lang="es-MX" sz="2204" dirty="0" smtClean="0">
                <a:solidFill>
                  <a:schemeClr val="bg2">
                    <a:lumMod val="75000"/>
                  </a:schemeClr>
                </a:solidFill>
              </a:rPr>
              <a:t>Con su grupo,  responda en la guía entregada, el procedimiento adecuado ante la situación presentada y posteriormente compartir .</a:t>
            </a:r>
          </a:p>
          <a:p>
            <a:pPr marL="0" indent="0" algn="just">
              <a:buNone/>
            </a:pPr>
            <a:endParaRPr lang="es-MX" sz="2204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es-MX" sz="2204" b="1" dirty="0" smtClean="0">
                <a:solidFill>
                  <a:schemeClr val="bg2">
                    <a:lumMod val="75000"/>
                  </a:schemeClr>
                </a:solidFill>
              </a:rPr>
              <a:t>Tiempo 1</a:t>
            </a:r>
          </a:p>
          <a:p>
            <a:pPr marL="0" indent="0" algn="just">
              <a:buNone/>
            </a:pPr>
            <a:r>
              <a:rPr lang="es-MX" sz="2204" dirty="0" smtClean="0">
                <a:solidFill>
                  <a:schemeClr val="bg2">
                    <a:lumMod val="75000"/>
                  </a:schemeClr>
                </a:solidFill>
              </a:rPr>
              <a:t>Responder de acuerdo a la condición en que se encuentra su buque.</a:t>
            </a:r>
          </a:p>
          <a:p>
            <a:pPr marL="0" indent="0" algn="just">
              <a:buNone/>
            </a:pPr>
            <a:endParaRPr lang="es-MX" sz="2204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es-MX" sz="2204" b="1" dirty="0" smtClean="0">
                <a:solidFill>
                  <a:schemeClr val="bg2">
                    <a:lumMod val="75000"/>
                  </a:schemeClr>
                </a:solidFill>
              </a:rPr>
              <a:t>Tiempo 2</a:t>
            </a:r>
          </a:p>
          <a:p>
            <a:pPr marL="0" indent="0" algn="just">
              <a:buNone/>
            </a:pPr>
            <a:r>
              <a:rPr lang="es-MX" sz="2204" dirty="0" smtClean="0">
                <a:solidFill>
                  <a:schemeClr val="bg2">
                    <a:lumMod val="75000"/>
                  </a:schemeClr>
                </a:solidFill>
              </a:rPr>
              <a:t>Presentar sus respuestas al curso</a:t>
            </a:r>
            <a:r>
              <a:rPr lang="es-MX" sz="2204" dirty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es-CL" sz="2204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1" name="Marcador de texto 2">
            <a:extLst>
              <a:ext uri="{FF2B5EF4-FFF2-40B4-BE49-F238E27FC236}">
                <a16:creationId xmlns:a16="http://schemas.microsoft.com/office/drawing/2014/main" id="{A2743C79-D377-E47B-1674-79306F051B3C}"/>
              </a:ext>
            </a:extLst>
          </p:cNvPr>
          <p:cNvSpPr txBox="1">
            <a:spLocks/>
          </p:cNvSpPr>
          <p:nvPr/>
        </p:nvSpPr>
        <p:spPr>
          <a:xfrm>
            <a:off x="8488844" y="4047096"/>
            <a:ext cx="3439301" cy="1798858"/>
          </a:xfrm>
          <a:prstGeom prst="rect">
            <a:avLst/>
          </a:prstGeom>
          <a:ln w="12700">
            <a:solidFill>
              <a:schemeClr val="bg2">
                <a:lumMod val="75000"/>
              </a:schemeClr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808" rIns="45808">
            <a:normAutofit/>
          </a:bodyPr>
          <a:lstStyle>
            <a:lvl1pPr marL="228600" marR="0" indent="-228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723900" marR="0" indent="-2667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1234439" marR="0" indent="-320039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17272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21844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26416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30988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35560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40132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marL="0" indent="0" algn="just">
              <a:buNone/>
            </a:pPr>
            <a:r>
              <a:rPr lang="es-CL" sz="2004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Organización: </a:t>
            </a:r>
            <a:r>
              <a:rPr lang="es-CL" sz="2004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Duplas.</a:t>
            </a:r>
            <a:endParaRPr lang="es-CL" sz="2004" dirty="0">
              <a:solidFill>
                <a:schemeClr val="bg2">
                  <a:lumMod val="75000"/>
                </a:schemeClr>
              </a:solidFill>
              <a:latin typeface="+mn-lt"/>
            </a:endParaRPr>
          </a:p>
          <a:p>
            <a:pPr marL="0" indent="0" algn="just">
              <a:buNone/>
            </a:pPr>
            <a:r>
              <a:rPr lang="es-CL" sz="2004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Presentación: Escrita.</a:t>
            </a:r>
          </a:p>
          <a:p>
            <a:pPr marL="0" indent="0" algn="just">
              <a:buNone/>
            </a:pPr>
            <a:r>
              <a:rPr lang="es-CL" sz="2004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Tiempo: </a:t>
            </a:r>
            <a:r>
              <a:rPr lang="es-CL" sz="2004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10 </a:t>
            </a:r>
            <a:r>
              <a:rPr lang="es-CL" sz="2004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minutos.</a:t>
            </a:r>
          </a:p>
          <a:p>
            <a:pPr marL="0" indent="0" algn="just">
              <a:buNone/>
            </a:pPr>
            <a:r>
              <a:rPr lang="es-CL" sz="2004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Evaluación: Formativa </a:t>
            </a:r>
          </a:p>
        </p:txBody>
      </p:sp>
    </p:spTree>
    <p:extLst>
      <p:ext uri="{BB962C8B-B14F-4D97-AF65-F5344CB8AC3E}">
        <p14:creationId xmlns:p14="http://schemas.microsoft.com/office/powerpoint/2010/main" val="286997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7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8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Marcador de texto 2">
            <a:extLst>
              <a:ext uri="{FF2B5EF4-FFF2-40B4-BE49-F238E27FC236}">
                <a16:creationId xmlns:a16="http://schemas.microsoft.com/office/drawing/2014/main" id="{2169DCBC-35DB-6BB7-A1F8-D84980907B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3077" y="1538885"/>
            <a:ext cx="7513086" cy="4861915"/>
          </a:xfrm>
          <a:ln>
            <a:solidFill>
              <a:schemeClr val="bg2">
                <a:lumMod val="75000"/>
              </a:schemeClr>
            </a:solidFill>
          </a:ln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MX" sz="2204" b="1" u="sng" dirty="0" smtClean="0">
                <a:solidFill>
                  <a:schemeClr val="bg2">
                    <a:lumMod val="75000"/>
                  </a:schemeClr>
                </a:solidFill>
              </a:rPr>
              <a:t>ACTIVIDAD 1</a:t>
            </a:r>
          </a:p>
          <a:p>
            <a:pPr marL="0" indent="0" algn="just">
              <a:buNone/>
            </a:pPr>
            <a:endParaRPr lang="es-MX" sz="2204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es-MX" sz="2204" b="1" dirty="0" smtClean="0">
                <a:solidFill>
                  <a:schemeClr val="bg2">
                    <a:lumMod val="75000"/>
                  </a:schemeClr>
                </a:solidFill>
              </a:rPr>
              <a:t>Instrucciones</a:t>
            </a:r>
            <a:r>
              <a:rPr lang="es-MX" sz="2204" b="1" dirty="0">
                <a:solidFill>
                  <a:schemeClr val="bg2">
                    <a:lumMod val="75000"/>
                  </a:schemeClr>
                </a:solidFill>
              </a:rPr>
              <a:t>:</a:t>
            </a:r>
          </a:p>
          <a:p>
            <a:pPr marL="0" indent="0" algn="just">
              <a:buNone/>
            </a:pPr>
            <a:r>
              <a:rPr lang="es-MX" sz="2204" dirty="0" smtClean="0">
                <a:solidFill>
                  <a:schemeClr val="bg2">
                    <a:lumMod val="75000"/>
                  </a:schemeClr>
                </a:solidFill>
              </a:rPr>
              <a:t>Con su grupo,  responda en la guía entregada, el procedimiento adecuado ante la situación presentada y posteriormente compartir .</a:t>
            </a:r>
          </a:p>
          <a:p>
            <a:pPr marL="0" indent="0" algn="just">
              <a:buNone/>
            </a:pPr>
            <a:endParaRPr lang="es-MX" sz="2204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es-MX" sz="2204" b="1" dirty="0" smtClean="0">
                <a:solidFill>
                  <a:schemeClr val="bg2">
                    <a:lumMod val="75000"/>
                  </a:schemeClr>
                </a:solidFill>
              </a:rPr>
              <a:t>Tiempo 1</a:t>
            </a:r>
          </a:p>
          <a:p>
            <a:pPr marL="0" indent="0" algn="just">
              <a:buNone/>
            </a:pPr>
            <a:r>
              <a:rPr lang="es-MX" sz="2204" dirty="0" smtClean="0">
                <a:solidFill>
                  <a:schemeClr val="bg2">
                    <a:lumMod val="75000"/>
                  </a:schemeClr>
                </a:solidFill>
              </a:rPr>
              <a:t>Efectuar los movimientos con las figuras impresas de acuerdo al procedimiento de saludos u honores.</a:t>
            </a:r>
          </a:p>
          <a:p>
            <a:pPr marL="0" indent="0" algn="just">
              <a:buNone/>
            </a:pPr>
            <a:endParaRPr lang="es-MX" sz="2204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es-MX" sz="2204" b="1" dirty="0" smtClean="0">
                <a:solidFill>
                  <a:schemeClr val="bg2">
                    <a:lumMod val="75000"/>
                  </a:schemeClr>
                </a:solidFill>
              </a:rPr>
              <a:t>Tiempo 2</a:t>
            </a:r>
          </a:p>
          <a:p>
            <a:pPr marL="0" indent="0" algn="just">
              <a:buNone/>
            </a:pPr>
            <a:r>
              <a:rPr lang="es-MX" sz="2204" dirty="0" smtClean="0">
                <a:solidFill>
                  <a:schemeClr val="bg2">
                    <a:lumMod val="75000"/>
                  </a:schemeClr>
                </a:solidFill>
              </a:rPr>
              <a:t>Emitir su opinión respecto al procedimiento observado por el otro grupo</a:t>
            </a:r>
            <a:endParaRPr lang="es-CL" sz="2204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1" name="Marcador de texto 2">
            <a:extLst>
              <a:ext uri="{FF2B5EF4-FFF2-40B4-BE49-F238E27FC236}">
                <a16:creationId xmlns:a16="http://schemas.microsoft.com/office/drawing/2014/main" id="{A2743C79-D377-E47B-1674-79306F051B3C}"/>
              </a:ext>
            </a:extLst>
          </p:cNvPr>
          <p:cNvSpPr txBox="1">
            <a:spLocks/>
          </p:cNvSpPr>
          <p:nvPr/>
        </p:nvSpPr>
        <p:spPr>
          <a:xfrm>
            <a:off x="8488844" y="4047096"/>
            <a:ext cx="3439301" cy="1798858"/>
          </a:xfrm>
          <a:prstGeom prst="rect">
            <a:avLst/>
          </a:prstGeom>
          <a:ln w="12700">
            <a:solidFill>
              <a:schemeClr val="bg2">
                <a:lumMod val="75000"/>
              </a:schemeClr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808" rIns="45808">
            <a:normAutofit/>
          </a:bodyPr>
          <a:lstStyle>
            <a:lvl1pPr marL="228600" marR="0" indent="-228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723900" marR="0" indent="-2667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1234439" marR="0" indent="-320039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17272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21844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26416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30988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35560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40132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marL="0" indent="0" algn="just">
              <a:buNone/>
            </a:pPr>
            <a:r>
              <a:rPr lang="es-CL" sz="2004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Organización: </a:t>
            </a:r>
            <a:r>
              <a:rPr lang="es-CL" sz="2004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Duplas.</a:t>
            </a:r>
            <a:endParaRPr lang="es-CL" sz="2004" dirty="0">
              <a:solidFill>
                <a:schemeClr val="bg2">
                  <a:lumMod val="75000"/>
                </a:schemeClr>
              </a:solidFill>
              <a:latin typeface="+mn-lt"/>
            </a:endParaRPr>
          </a:p>
          <a:p>
            <a:pPr marL="0" indent="0" algn="just">
              <a:buNone/>
            </a:pPr>
            <a:r>
              <a:rPr lang="es-CL" sz="2004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Presentación: </a:t>
            </a:r>
            <a:r>
              <a:rPr lang="es-CL" sz="2004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Taller</a:t>
            </a:r>
            <a:endParaRPr lang="es-CL" sz="2004" dirty="0">
              <a:solidFill>
                <a:schemeClr val="bg2">
                  <a:lumMod val="75000"/>
                </a:schemeClr>
              </a:solidFill>
              <a:latin typeface="+mn-lt"/>
            </a:endParaRPr>
          </a:p>
          <a:p>
            <a:pPr marL="0" indent="0" algn="just">
              <a:buNone/>
            </a:pPr>
            <a:r>
              <a:rPr lang="es-CL" sz="2004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Tiempo: </a:t>
            </a:r>
            <a:r>
              <a:rPr lang="es-CL" sz="2004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10 </a:t>
            </a:r>
            <a:r>
              <a:rPr lang="es-CL" sz="2004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minutos.</a:t>
            </a:r>
          </a:p>
          <a:p>
            <a:pPr marL="0" indent="0" algn="just">
              <a:buNone/>
            </a:pPr>
            <a:r>
              <a:rPr lang="es-CL" sz="2004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Evaluación: Formativa </a:t>
            </a:r>
          </a:p>
        </p:txBody>
      </p:sp>
    </p:spTree>
    <p:extLst>
      <p:ext uri="{BB962C8B-B14F-4D97-AF65-F5344CB8AC3E}">
        <p14:creationId xmlns:p14="http://schemas.microsoft.com/office/powerpoint/2010/main" val="309506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TRADICI</a:t>
            </a:r>
            <a:r>
              <a:rPr lang="es-ES" dirty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12204113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72144" y="536425"/>
            <a:ext cx="12125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813852" y="4344649"/>
            <a:ext cx="10654904" cy="110799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TRADICIONES Y COSTUMBRES</a:t>
            </a:r>
          </a:p>
        </p:txBody>
      </p:sp>
    </p:spTree>
    <p:extLst>
      <p:ext uri="{BB962C8B-B14F-4D97-AF65-F5344CB8AC3E}">
        <p14:creationId xmlns:p14="http://schemas.microsoft.com/office/powerpoint/2010/main" val="3501836388"/>
      </p:ext>
    </p:extLst>
  </p:cSld>
  <p:clrMapOvr>
    <a:masterClrMapping/>
  </p:clrMapOvr>
  <p:transition spd="slow">
    <p:randomBar dir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10625</TotalTime>
  <Words>302</Words>
  <Application>Microsoft Office PowerPoint</Application>
  <PresentationFormat>Panorámica</PresentationFormat>
  <Paragraphs>121</Paragraphs>
  <Slides>12</Slides>
  <Notes>2</Notes>
  <HiddenSlides>1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Wingdings</vt:lpstr>
      <vt:lpstr>Celestial</vt:lpstr>
      <vt:lpstr>Presentación de PowerPoint</vt:lpstr>
      <vt:lpstr>Presentación de PowerPoint</vt:lpstr>
      <vt:lpstr>Presentación de PowerPoint</vt:lpstr>
      <vt:lpstr>Resultado de aprendizaje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NAVALES</dc:title>
  <dc:creator>GONZALO MALDONADO</dc:creator>
  <cp:lastModifiedBy>9238412-8</cp:lastModifiedBy>
  <cp:revision>283</cp:revision>
  <cp:lastPrinted>2024-12-18T17:54:34Z</cp:lastPrinted>
  <dcterms:created xsi:type="dcterms:W3CDTF">2016-02-05T21:17:10Z</dcterms:created>
  <dcterms:modified xsi:type="dcterms:W3CDTF">2024-12-18T19:56:19Z</dcterms:modified>
</cp:coreProperties>
</file>