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1" r:id="rId6"/>
    <p:sldId id="258" r:id="rId7"/>
    <p:sldId id="259" r:id="rId8"/>
    <p:sldId id="262" r:id="rId9"/>
    <p:sldId id="264" r:id="rId10"/>
    <p:sldId id="265" r:id="rId11"/>
    <p:sldId id="266" r:id="rId12"/>
    <p:sldId id="270" r:id="rId13"/>
    <p:sldId id="267" r:id="rId14"/>
    <p:sldId id="268" r:id="rId15"/>
    <p:sldId id="293" r:id="rId16"/>
    <p:sldId id="296" r:id="rId17"/>
    <p:sldId id="295" r:id="rId18"/>
    <p:sldId id="286" r:id="rId19"/>
    <p:sldId id="287" r:id="rId20"/>
    <p:sldId id="288" r:id="rId21"/>
    <p:sldId id="289" r:id="rId22"/>
    <p:sldId id="290" r:id="rId23"/>
    <p:sldId id="291" r:id="rId24"/>
    <p:sldId id="292" r:id="rId25"/>
    <p:sldId id="297" r:id="rId26"/>
    <p:sldId id="298" r:id="rId27"/>
    <p:sldId id="299" r:id="rId28"/>
    <p:sldId id="279" r:id="rId29"/>
    <p:sldId id="285" r:id="rId3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81"/>
    <p:restoredTop sz="94712"/>
  </p:normalViewPr>
  <p:slideViewPr>
    <p:cSldViewPr snapToGrid="0" snapToObjects="1">
      <p:cViewPr varScale="1">
        <p:scale>
          <a:sx n="81" d="100"/>
          <a:sy n="81" d="100"/>
        </p:scale>
        <p:origin x="192" y="4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pPr/>
              <a:t>21-03-20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Culombio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0.png"/><Relationship Id="rId7" Type="http://schemas.openxmlformats.org/officeDocument/2006/relationships/image" Target="../media/image21.png"/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65213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Física I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Escuela Naval A. Prat</a:t>
            </a:r>
            <a:b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</a:br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2S-2019 </a:t>
            </a:r>
            <a:endParaRPr lang="en-GB" b="1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62F44C3F-77F8-154F-950C-D2A72BD6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>
                <a:solidFill>
                  <a:srgbClr val="002060"/>
                </a:solidFill>
                <a:latin typeface="Comic Sans MS"/>
                <a:cs typeface="Comic Sans MS"/>
              </a:rPr>
              <a:t>Presentación del curso</a:t>
            </a:r>
            <a:endParaRPr lang="en-GB" dirty="0">
              <a:solidFill>
                <a:srgbClr val="002060"/>
              </a:solidFill>
              <a:latin typeface="Comic Sans MS"/>
              <a:cs typeface="Comic Sans MS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1DB3CB2-DE66-4340-BC0F-8DB07FC603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s-ES" b="1" dirty="0">
                <a:solidFill>
                  <a:schemeClr val="accent6"/>
                </a:solidFill>
                <a:latin typeface="Comic Sans MS"/>
                <a:cs typeface="Comic Sans MS"/>
              </a:rPr>
              <a:t>Profesor: </a:t>
            </a:r>
            <a:endParaRPr lang="es-ES" b="1" dirty="0">
              <a:solidFill>
                <a:schemeClr val="tx2"/>
              </a:solidFill>
              <a:latin typeface="Comic Sans MS"/>
              <a:cs typeface="Comic Sans MS"/>
            </a:endParaRP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2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hrs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. teoría + 2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hrs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 </a:t>
            </a:r>
            <a:r>
              <a:rPr lang="es-ES" b="1" dirty="0" err="1">
                <a:solidFill>
                  <a:schemeClr val="tx2"/>
                </a:solidFill>
                <a:latin typeface="Comic Sans MS"/>
                <a:cs typeface="Comic Sans MS"/>
              </a:rPr>
              <a:t>Lab</a:t>
            </a:r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. </a:t>
            </a: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Evaluación: 2 pruebas + (Laboratorio + CUC)</a:t>
            </a:r>
          </a:p>
          <a:p>
            <a:r>
              <a:rPr lang="es-ES" b="1" dirty="0">
                <a:solidFill>
                  <a:schemeClr val="tx2"/>
                </a:solidFill>
                <a:latin typeface="Comic Sans MS"/>
                <a:cs typeface="Comic Sans MS"/>
              </a:rPr>
              <a:t>Contenidos: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Magnitudes y cantidades físicas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Sistemas de unidades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Transformación de unidades 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Análisis dimensional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Medición y error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70C0"/>
                </a:solidFill>
                <a:latin typeface="Comic Sans MS"/>
                <a:cs typeface="Comic Sans MS"/>
              </a:rPr>
              <a:t>Diseño de modelos físicos</a:t>
            </a:r>
          </a:p>
          <a:p>
            <a:pPr marL="400050" lvl="1" indent="0">
              <a:buNone/>
            </a:pPr>
            <a:endParaRPr lang="es-ES" b="1" dirty="0">
              <a:solidFill>
                <a:srgbClr val="FF0000"/>
              </a:solidFill>
              <a:latin typeface="Comic Sans MS"/>
              <a:cs typeface="Comic Sans MS"/>
            </a:endParaRPr>
          </a:p>
          <a:p>
            <a:pPr marL="0" indent="0">
              <a:buNone/>
            </a:pPr>
            <a:endParaRPr lang="es-E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29791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49D477B-0AB3-4F48-821E-C902DA4C00B7}"/>
              </a:ext>
            </a:extLst>
          </p:cNvPr>
          <p:cNvSpPr txBox="1"/>
          <p:nvPr/>
        </p:nvSpPr>
        <p:spPr>
          <a:xfrm>
            <a:off x="351889" y="2686506"/>
            <a:ext cx="43705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rgbClr val="0070C0"/>
                </a:solidFill>
                <a:latin typeface="Comic Sans MS" panose="030F0902030302020204" pitchFamily="66" charset="0"/>
              </a:rPr>
              <a:t>El físico no sólo observa y describe los fenómenos que suceden a su alrededor como un cronista, también los mide, los evalúa y formula leyes y teorías que los explican o que permiten predecir sus efectos.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BDD16B5-693A-CE45-8079-9A909DB9057E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Física como ciencia experimental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9389202-AB6D-6141-8710-BCD847C482B4}"/>
              </a:ext>
            </a:extLst>
          </p:cNvPr>
          <p:cNvSpPr txBox="1"/>
          <p:nvPr/>
        </p:nvSpPr>
        <p:spPr>
          <a:xfrm>
            <a:off x="351890" y="1210386"/>
            <a:ext cx="10437471" cy="9233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La Física es, entre todas las ciencias naturales, la más general y ambiciosa, ya que pretende dar </a:t>
            </a:r>
            <a:endParaRPr lang="es-ES" dirty="0"/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explicaciones, sobre la base de la menor cantidad posible de principios, de todos los fenómenos </a:t>
            </a:r>
          </a:p>
          <a:p>
            <a:pPr algn="just"/>
            <a:r>
              <a:rPr lang="es-CL" dirty="0">
                <a:solidFill>
                  <a:srgbClr val="C00000"/>
                </a:solidFill>
                <a:latin typeface="Comic Sans MS" panose="030F0902030302020204" pitchFamily="66" charset="0"/>
              </a:rPr>
              <a:t>que ocurren en el universo.</a:t>
            </a:r>
            <a:endParaRPr lang="es-CL" dirty="0">
              <a:solidFill>
                <a:srgbClr val="C00000"/>
              </a:solidFill>
              <a:cs typeface="Calibri"/>
            </a:endParaRPr>
          </a:p>
        </p:txBody>
      </p:sp>
      <p:pic>
        <p:nvPicPr>
          <p:cNvPr id="4" name="Imagen 4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349ACF3D-09B6-4F6A-94CD-A2F0B9AD4A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72023" y="2197713"/>
            <a:ext cx="5331124" cy="40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624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>
            <a:extLst>
              <a:ext uri="{FF2B5EF4-FFF2-40B4-BE49-F238E27FC236}">
                <a16:creationId xmlns:a16="http://schemas.microsoft.com/office/drawing/2014/main" id="{7A7DF6F8-BEC8-8E40-A243-D27326C96CE1}"/>
              </a:ext>
            </a:extLst>
          </p:cNvPr>
          <p:cNvSpPr/>
          <p:nvPr/>
        </p:nvSpPr>
        <p:spPr>
          <a:xfrm>
            <a:off x="255918" y="551934"/>
            <a:ext cx="102451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CL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The World of Everyday Experience, In One Equation</a:t>
            </a:r>
            <a:endParaRPr lang="es-CL" sz="3200" b="0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B21B97A6-DD80-1348-AA45-7F345B04EA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324583"/>
            <a:ext cx="12192000" cy="420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356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F6F2088-F051-3E4A-9C99-FE466375C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400" y="694753"/>
            <a:ext cx="8267700" cy="5883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163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39DFB88-F7FB-CF44-87FE-DB26BE64F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9887" y="0"/>
            <a:ext cx="8967227" cy="6858000"/>
          </a:xfrm>
          <a:prstGeom prst="rect">
            <a:avLst/>
          </a:prstGeom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CCD9DD9B-E57A-4334-BBDA-32E6F2CA4721}"/>
              </a:ext>
            </a:extLst>
          </p:cNvPr>
          <p:cNvSpPr/>
          <p:nvPr/>
        </p:nvSpPr>
        <p:spPr>
          <a:xfrm>
            <a:off x="4535700" y="346259"/>
            <a:ext cx="6088944" cy="132343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/>
              </a:rPr>
              <a:t>El mundo a través de los ojos de la ciencia </a:t>
            </a:r>
            <a:endParaRPr lang="es-CL" sz="4000" b="1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548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C1661B1-6FE3-CF43-AF2B-CA5D4CBCC1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8622" y="0"/>
            <a:ext cx="901475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526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E95A5161-EFA6-9E40-B1A1-10700F26D805}"/>
              </a:ext>
            </a:extLst>
          </p:cNvPr>
          <p:cNvSpPr/>
          <p:nvPr/>
        </p:nvSpPr>
        <p:spPr>
          <a:xfrm>
            <a:off x="255918" y="551934"/>
            <a:ext cx="16962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0" i="0" dirty="0" err="1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N</a:t>
            </a:r>
            <a:r>
              <a:rPr lang="es-ES" sz="32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ú</a:t>
            </a:r>
            <a:r>
              <a:rPr lang="es-CL" sz="3200" b="0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mero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FA09F59B-F870-8746-8777-8C1E0C6253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800" y="1238597"/>
            <a:ext cx="3810000" cy="2616200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DC59D108-13A6-5441-95D6-725EC7B1B59A}"/>
              </a:ext>
            </a:extLst>
          </p:cNvPr>
          <p:cNvSpPr/>
          <p:nvPr/>
        </p:nvSpPr>
        <p:spPr>
          <a:xfrm>
            <a:off x="5321300" y="101033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Un número es un conteo o medida que realmente es una idea en nuestras mentes.</a:t>
            </a:r>
            <a:endParaRPr lang="es-CL" sz="2800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6BA1538C-37F4-2E48-8851-94C91B859F94}"/>
              </a:ext>
            </a:extLst>
          </p:cNvPr>
          <p:cNvSpPr/>
          <p:nvPr/>
        </p:nvSpPr>
        <p:spPr>
          <a:xfrm>
            <a:off x="5321300" y="2685702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Escribimos o hablamos sobre números usando numerales 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(guarismo)</a:t>
            </a:r>
            <a:r>
              <a:rPr lang="es-ES" sz="2800" dirty="0">
                <a:solidFill>
                  <a:srgbClr val="002060"/>
                </a:solidFill>
                <a:latin typeface="Comic Sans MS" panose="030F0902030302020204" pitchFamily="66" charset="0"/>
              </a:rPr>
              <a:t> como "4" o "cuatro".</a:t>
            </a:r>
            <a:endParaRPr lang="es-CL" sz="2800" dirty="0">
              <a:solidFill>
                <a:srgbClr val="002060"/>
              </a:solidFill>
              <a:latin typeface="Comic Sans MS" panose="030F0902030302020204" pitchFamily="66" charset="0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23F74D6B-7D1A-D94D-BD04-FD9C0A5A2128}"/>
              </a:ext>
            </a:extLst>
          </p:cNvPr>
          <p:cNvSpPr/>
          <p:nvPr/>
        </p:nvSpPr>
        <p:spPr>
          <a:xfrm>
            <a:off x="863600" y="4361069"/>
            <a:ext cx="110236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Pero también podemos sostener 4 dedos o tocar el suelo 4 veces.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9455B6C-932F-DC43-9A4C-302CC54DE7AE}"/>
              </a:ext>
            </a:extLst>
          </p:cNvPr>
          <p:cNvSpPr/>
          <p:nvPr/>
        </p:nvSpPr>
        <p:spPr>
          <a:xfrm>
            <a:off x="723900" y="5174661"/>
            <a:ext cx="10693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rgbClr val="FF0000"/>
                </a:solidFill>
                <a:latin typeface="Comic Sans MS" panose="030F0902030302020204" pitchFamily="66" charset="0"/>
              </a:rPr>
              <a:t>También hay números especiales (como π (Pi)) que no se pueden escribir exactamente, pero siguen siendo números porque conocemos la idea detrás de ellos</a:t>
            </a:r>
            <a:endParaRPr lang="es-CL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464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9659AA2B-D520-D84C-90D7-008B60BCE346}"/>
              </a:ext>
            </a:extLst>
          </p:cNvPr>
          <p:cNvSpPr/>
          <p:nvPr/>
        </p:nvSpPr>
        <p:spPr>
          <a:xfrm>
            <a:off x="558800" y="1086535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Un numeral es un símbolo o nombre que representa un número.</a:t>
            </a:r>
            <a:endParaRPr lang="es-CL" sz="2800" dirty="0">
              <a:solidFill>
                <a:srgbClr val="0070C0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7B318EC-95EE-0E48-B7C1-343E8F827694}"/>
              </a:ext>
            </a:extLst>
          </p:cNvPr>
          <p:cNvSpPr/>
          <p:nvPr/>
        </p:nvSpPr>
        <p:spPr>
          <a:xfrm>
            <a:off x="717550" y="3088115"/>
            <a:ext cx="57785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>
                <a:latin typeface="Comic Sans MS" panose="030F0902030302020204" pitchFamily="66" charset="0"/>
              </a:rPr>
              <a:t>Entonces, el número es una idea, el numeral es cómo lo escribimos.</a:t>
            </a:r>
            <a:endParaRPr lang="es-CL" sz="2800" dirty="0"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041FB1C4-8D33-3142-AD52-2C78D35A2F05}"/>
              </a:ext>
            </a:extLst>
          </p:cNvPr>
          <p:cNvSpPr/>
          <p:nvPr/>
        </p:nvSpPr>
        <p:spPr>
          <a:xfrm>
            <a:off x="7823200" y="926981"/>
            <a:ext cx="3251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</a:t>
            </a:r>
          </a:p>
          <a:p>
            <a:endParaRPr lang="es-ES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Veinte</a:t>
            </a: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</a:p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π (Pi)</a:t>
            </a:r>
          </a:p>
        </p:txBody>
      </p:sp>
    </p:spTree>
    <p:extLst>
      <p:ext uri="{BB962C8B-B14F-4D97-AF65-F5344CB8AC3E}">
        <p14:creationId xmlns:p14="http://schemas.microsoft.com/office/powerpoint/2010/main" val="1830661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205FACB-8BF2-1049-87F6-D57F644AE631}"/>
              </a:ext>
            </a:extLst>
          </p:cNvPr>
          <p:cNvSpPr/>
          <p:nvPr/>
        </p:nvSpPr>
        <p:spPr>
          <a:xfrm>
            <a:off x="255918" y="2329780"/>
            <a:ext cx="10818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Un dígito es un símbolo único utilizado para construir un numero de una sola cifra.</a:t>
            </a:r>
            <a:endParaRPr lang="es-CL" sz="3200" b="0" i="0" dirty="0">
              <a:solidFill>
                <a:srgbClr val="333333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DEAF274-E1CB-D242-9B58-11019C82238C}"/>
              </a:ext>
            </a:extLst>
          </p:cNvPr>
          <p:cNvSpPr/>
          <p:nvPr/>
        </p:nvSpPr>
        <p:spPr>
          <a:xfrm>
            <a:off x="255918" y="551934"/>
            <a:ext cx="2884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Digito y cifra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364EDD-4B4B-F646-9738-2828B37B3247}"/>
              </a:ext>
            </a:extLst>
          </p:cNvPr>
          <p:cNvSpPr/>
          <p:nvPr/>
        </p:nvSpPr>
        <p:spPr>
          <a:xfrm>
            <a:off x="255918" y="3557370"/>
            <a:ext cx="11059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0, 1, 2, 3, 4, 5, 6, 7, 8 y 9 </a:t>
            </a:r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son los diez dígitos que usamos diariamente para escribir cualquier numero</a:t>
            </a:r>
            <a:endParaRPr lang="es-CL" sz="3200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8A52D6-4BC3-9647-BEDD-C801D80339DC}"/>
              </a:ext>
            </a:extLst>
          </p:cNvPr>
          <p:cNvSpPr/>
          <p:nvPr/>
        </p:nvSpPr>
        <p:spPr>
          <a:xfrm>
            <a:off x="4792513" y="4919534"/>
            <a:ext cx="12372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 </a:t>
            </a:r>
            <a:endParaRPr lang="es-CL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6433546-8D47-934F-BE71-8FBBF1C16088}"/>
              </a:ext>
            </a:extLst>
          </p:cNvPr>
          <p:cNvSpPr/>
          <p:nvPr/>
        </p:nvSpPr>
        <p:spPr>
          <a:xfrm>
            <a:off x="36630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ECB1637-9936-E54B-9B70-609B09DFF179}"/>
              </a:ext>
            </a:extLst>
          </p:cNvPr>
          <p:cNvSpPr/>
          <p:nvPr/>
        </p:nvSpPr>
        <p:spPr>
          <a:xfrm>
            <a:off x="5010246" y="6152178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5BB40F5-EC1B-214B-B37A-A4693F62EA37}"/>
              </a:ext>
            </a:extLst>
          </p:cNvPr>
          <p:cNvSpPr/>
          <p:nvPr/>
        </p:nvSpPr>
        <p:spPr>
          <a:xfrm>
            <a:off x="64951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44C7F5D7-5980-904A-BA00-A10E881284E2}"/>
              </a:ext>
            </a:extLst>
          </p:cNvPr>
          <p:cNvCxnSpPr/>
          <p:nvPr/>
        </p:nvCxnSpPr>
        <p:spPr>
          <a:xfrm flipV="1">
            <a:off x="4191000" y="5511800"/>
            <a:ext cx="698500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3522DFE9-6F4A-5740-9D62-1876C63D473D}"/>
              </a:ext>
            </a:extLst>
          </p:cNvPr>
          <p:cNvCxnSpPr>
            <a:stCxn id="10" idx="0"/>
            <a:endCxn id="8" idx="2"/>
          </p:cNvCxnSpPr>
          <p:nvPr/>
        </p:nvCxnSpPr>
        <p:spPr>
          <a:xfrm flipV="1">
            <a:off x="5411158" y="5627420"/>
            <a:ext cx="1" cy="52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DDA90FB-1205-F74D-82D7-9C967FCBB126}"/>
              </a:ext>
            </a:extLst>
          </p:cNvPr>
          <p:cNvCxnSpPr/>
          <p:nvPr/>
        </p:nvCxnSpPr>
        <p:spPr>
          <a:xfrm flipH="1" flipV="1">
            <a:off x="5812069" y="5511800"/>
            <a:ext cx="893531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EED40CD-00D7-E54F-9972-1B8E1308E589}"/>
              </a:ext>
            </a:extLst>
          </p:cNvPr>
          <p:cNvSpPr/>
          <p:nvPr/>
        </p:nvSpPr>
        <p:spPr>
          <a:xfrm>
            <a:off x="255918" y="1322016"/>
            <a:ext cx="111867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Se denomina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cifra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al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símbolo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que permite la representación de un n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ú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mero.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D7FEC79-A9D9-6142-B4AE-B7CBCFA47821}"/>
              </a:ext>
            </a:extLst>
          </p:cNvPr>
          <p:cNvSpPr/>
          <p:nvPr/>
        </p:nvSpPr>
        <p:spPr>
          <a:xfrm>
            <a:off x="7058864" y="4936868"/>
            <a:ext cx="5133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Se compone de tres cifras  </a:t>
            </a:r>
            <a:endParaRPr lang="es-CL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8" grpId="0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B68C03F-A738-F34D-A397-ED2471ADA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2050" y="2501900"/>
            <a:ext cx="4711700" cy="1701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827AB8E-9C7D-E549-9B81-E615691C5B96}"/>
              </a:ext>
            </a:extLst>
          </p:cNvPr>
          <p:cNvSpPr/>
          <p:nvPr/>
        </p:nvSpPr>
        <p:spPr>
          <a:xfrm>
            <a:off x="255918" y="551934"/>
            <a:ext cx="2975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Otros dígitos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974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255918" y="551934"/>
            <a:ext cx="40350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Magnitudes físicas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BA7F9DD-0D73-5146-84F3-A1423E0BF585}"/>
              </a:ext>
            </a:extLst>
          </p:cNvPr>
          <p:cNvSpPr/>
          <p:nvPr/>
        </p:nvSpPr>
        <p:spPr>
          <a:xfrm>
            <a:off x="423553" y="1380046"/>
            <a:ext cx="99554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dirty="0">
                <a:solidFill>
                  <a:srgbClr val="002060"/>
                </a:solidFill>
                <a:latin typeface="Comic Sans MS" panose="030F0902030302020204" pitchFamily="66" charset="0"/>
              </a:rPr>
              <a:t>Una magnitud es toda aquella propiedad o entidad abstracta que puede ser medida.</a:t>
            </a:r>
          </a:p>
          <a:p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En definitiva, una magnitud f</a:t>
            </a:r>
            <a:r>
              <a:rPr lang="es-ES" b="1" dirty="0">
                <a:solidFill>
                  <a:srgbClr val="7030A0"/>
                </a:solidFill>
                <a:latin typeface="Comic Sans MS" panose="030F0902030302020204" pitchFamily="66" charset="0"/>
              </a:rPr>
              <a:t>í</a:t>
            </a:r>
            <a:r>
              <a:rPr lang="es-CL" b="1" dirty="0">
                <a:solidFill>
                  <a:srgbClr val="7030A0"/>
                </a:solidFill>
                <a:latin typeface="Comic Sans MS" panose="030F0902030302020204" pitchFamily="66" charset="0"/>
              </a:rPr>
              <a:t>sica es toda aquella propiedad que se puede medir.</a:t>
            </a: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408318" y="2380593"/>
            <a:ext cx="31550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Cantidad física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394798" y="3889521"/>
            <a:ext cx="3741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Dimensión físicas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CCF7392-59FB-4F0B-8634-3058879732F2}"/>
              </a:ext>
            </a:extLst>
          </p:cNvPr>
          <p:cNvSpPr txBox="1"/>
          <p:nvPr/>
        </p:nvSpPr>
        <p:spPr>
          <a:xfrm>
            <a:off x="425569" y="2955985"/>
            <a:ext cx="10463841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Una </a:t>
            </a:r>
            <a:r>
              <a:rPr lang="en-US" b="1" dirty="0" err="1">
                <a:solidFill>
                  <a:schemeClr val="accent1"/>
                </a:solidFill>
                <a:latin typeface="Comic Sans MS"/>
                <a:cs typeface="Arial"/>
              </a:rPr>
              <a:t>cantidad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 es el 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resultado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 de una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medición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física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 de una </a:t>
            </a:r>
            <a:r>
              <a:rPr lang="en-US" dirty="0" err="1">
                <a:solidFill>
                  <a:schemeClr val="accent1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chemeClr val="accent1"/>
                </a:solidFill>
                <a:latin typeface="Comic Sans MS"/>
                <a:cs typeface="Arial"/>
              </a:rPr>
              <a:t>.</a:t>
            </a:r>
            <a:endParaRPr lang="en-US" dirty="0">
              <a:solidFill>
                <a:schemeClr val="accent1"/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4596786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8" y="551934"/>
            <a:ext cx="22140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Medir es…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7" y="1545021"/>
            <a:ext cx="101650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B050"/>
                </a:solidFill>
                <a:effectLst/>
                <a:latin typeface="Comic Sans MS" panose="030F0902030302020204" pitchFamily="66" charset="0"/>
              </a:rPr>
              <a:t>Comparar cuantitativamente </a:t>
            </a:r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                                   </a:t>
            </a:r>
            <a:r>
              <a:rPr lang="es-CL" sz="3200" b="1" dirty="0">
                <a:solidFill>
                  <a:srgbClr val="00B0F0"/>
                </a:solidFill>
                <a:latin typeface="Comic Sans MS" panose="030F0902030302020204" pitchFamily="66" charset="0"/>
              </a:rPr>
              <a:t>una magnitud de valor desconocido con una magnitud de referencia </a:t>
            </a:r>
            <a:endParaRPr lang="es-ES" sz="3200" b="1" i="0" dirty="0">
              <a:solidFill>
                <a:srgbClr val="00B0F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57292" y="2766848"/>
            <a:ext cx="4263259" cy="2196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ángulo 3">
            <a:extLst>
              <a:ext uri="{FF2B5EF4-FFF2-40B4-BE49-F238E27FC236}">
                <a16:creationId xmlns:a16="http://schemas.microsoft.com/office/drawing/2014/main" id="{8719D8FD-908D-1845-8305-3F47C7B736E3}"/>
              </a:ext>
            </a:extLst>
          </p:cNvPr>
          <p:cNvSpPr/>
          <p:nvPr/>
        </p:nvSpPr>
        <p:spPr>
          <a:xfrm>
            <a:off x="255917" y="4963466"/>
            <a:ext cx="62013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3200" b="1" i="0" dirty="0">
                <a:solidFill>
                  <a:schemeClr val="accent2">
                    <a:lumMod val="75000"/>
                  </a:schemeClr>
                </a:solidFill>
                <a:effectLst/>
                <a:latin typeface="Comic Sans MS" panose="030F0902030302020204" pitchFamily="66" charset="0"/>
              </a:rPr>
              <a:t>Esta referencia es la unidad elegida por convención</a:t>
            </a:r>
          </a:p>
        </p:txBody>
      </p:sp>
    </p:spTree>
    <p:extLst>
      <p:ext uri="{BB962C8B-B14F-4D97-AF65-F5344CB8AC3E}">
        <p14:creationId xmlns:p14="http://schemas.microsoft.com/office/powerpoint/2010/main" val="32084666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79752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Sistema internacional de unidades: SI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42" name="Picture 2" descr="Logo SI avec constante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36709"/>
            <a:ext cx="5440603" cy="5440603"/>
          </a:xfrm>
          <a:prstGeom prst="rect">
            <a:avLst/>
          </a:prstGeom>
          <a:noFill/>
        </p:spPr>
      </p:pic>
      <p:sp>
        <p:nvSpPr>
          <p:cNvPr id="17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117627" y="1371600"/>
            <a:ext cx="676957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b="1" i="0" dirty="0">
                <a:solidFill>
                  <a:srgbClr val="00B0F0"/>
                </a:solidFill>
                <a:effectLst/>
                <a:latin typeface="Comic Sans MS" panose="030F0902030302020204" pitchFamily="66" charset="0"/>
              </a:rPr>
              <a:t>Se funda sobre una selección de 7 unidades de base bien definidas </a:t>
            </a:r>
            <a:r>
              <a:rPr lang="es-ES" sz="2400" b="1" dirty="0">
                <a:solidFill>
                  <a:srgbClr val="00B0F0"/>
                </a:solidFill>
                <a:latin typeface="Comic Sans MS" panose="030F0902030302020204" pitchFamily="66" charset="0"/>
              </a:rPr>
              <a:t>y consideradas convencionalmente como independientes desde un punto de vista dimensional  </a:t>
            </a:r>
          </a:p>
        </p:txBody>
      </p:sp>
      <p:sp>
        <p:nvSpPr>
          <p:cNvPr id="18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440603" y="3247697"/>
            <a:ext cx="67695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/>
            <a:r>
              <a:rPr lang="es-ES" sz="2400" b="1" i="0" dirty="0">
                <a:solidFill>
                  <a:srgbClr val="00B0F0"/>
                </a:solidFill>
                <a:effectLst/>
                <a:latin typeface="Comic Sans MS" panose="030F0902030302020204" pitchFamily="66" charset="0"/>
              </a:rPr>
              <a:t>La unidades de base permiten definir todas las unidades del SI</a:t>
            </a:r>
          </a:p>
          <a:p>
            <a:pPr algn="just" fontAlgn="base"/>
            <a:r>
              <a:rPr lang="es-ES" sz="2400" b="1" dirty="0">
                <a:solidFill>
                  <a:srgbClr val="00B0F0"/>
                </a:solidFill>
                <a:latin typeface="Comic Sans MS" panose="030F0902030302020204" pitchFamily="66" charset="0"/>
              </a:rPr>
              <a:t>Las que no son base se denominan unidades derivadas y siempre pueden ser expresadas como proporcionales a </a:t>
            </a:r>
          </a:p>
        </p:txBody>
      </p:sp>
      <p:sp>
        <p:nvSpPr>
          <p:cNvPr id="19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270027" y="5186689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kg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α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β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γ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δ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K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ε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mol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ζ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 err="1">
                <a:solidFill>
                  <a:srgbClr val="FF0000"/>
                </a:solidFill>
                <a:latin typeface="Comic Sans MS" panose="030F0902030302020204" pitchFamily="66" charset="0"/>
              </a:rPr>
              <a:t>cd</a:t>
            </a:r>
            <a:r>
              <a:rPr lang="el-GR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η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83646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17124AA-B6EB-464B-B41B-7BEFD462CE88}"/>
              </a:ext>
            </a:extLst>
          </p:cNvPr>
          <p:cNvSpPr/>
          <p:nvPr/>
        </p:nvSpPr>
        <p:spPr>
          <a:xfrm>
            <a:off x="255918" y="551934"/>
            <a:ext cx="17027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Ejemplo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1364777" y="1828800"/>
            <a:ext cx="558847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El Ohm 1</a:t>
            </a:r>
            <a:r>
              <a:rPr lang="el-GR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Ω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=kg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m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2 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s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-3</a:t>
            </a:r>
            <a:r>
              <a:rPr lang="es-ES" sz="3200" b="1" dirty="0">
                <a:solidFill>
                  <a:srgbClr val="FF0000"/>
                </a:solidFill>
                <a:latin typeface="Comic Sans MS" panose="030F0902030302020204" pitchFamily="66" charset="0"/>
              </a:rPr>
              <a:t> A</a:t>
            </a:r>
            <a:r>
              <a:rPr lang="es-CL" sz="3200" b="1" baseline="30000" dirty="0">
                <a:solidFill>
                  <a:srgbClr val="FF0000"/>
                </a:solidFill>
                <a:latin typeface="Comic Sans MS" panose="030F0902030302020204" pitchFamily="66" charset="0"/>
              </a:rPr>
              <a:t>-2 </a:t>
            </a:r>
            <a:endParaRPr lang="es-ES" sz="32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143FA7F-61CA-431E-91A3-B20CEC7CAC5E}"/>
              </a:ext>
            </a:extLst>
          </p:cNvPr>
          <p:cNvSpPr txBox="1"/>
          <p:nvPr/>
        </p:nvSpPr>
        <p:spPr>
          <a:xfrm>
            <a:off x="555812" y="835959"/>
            <a:ext cx="11405347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2019 el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año</a:t>
            </a:r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 de la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revolución</a:t>
            </a:r>
            <a:r>
              <a:rPr lang="en-US" sz="2400" b="1" dirty="0">
                <a:solidFill>
                  <a:srgbClr val="002060"/>
                </a:solidFill>
                <a:latin typeface="Comic Sans MS"/>
                <a:cs typeface="Arial"/>
              </a:rPr>
              <a:t> en la </a:t>
            </a:r>
            <a:r>
              <a:rPr lang="en-US" sz="2400" b="1" dirty="0" err="1">
                <a:solidFill>
                  <a:srgbClr val="002060"/>
                </a:solidFill>
                <a:latin typeface="Comic Sans MS"/>
                <a:cs typeface="Arial"/>
              </a:rPr>
              <a:t>medición</a:t>
            </a:r>
            <a:endParaRPr lang="en-US" b="1" dirty="0" err="1">
              <a:solidFill>
                <a:srgbClr val="002060"/>
              </a:solidFill>
              <a:latin typeface="Calibri"/>
              <a:cs typeface="Calibri"/>
            </a:endParaRPr>
          </a:p>
          <a:p>
            <a:pPr algn="just"/>
            <a:endParaRPr lang="en-US" sz="2400" dirty="0">
              <a:solidFill>
                <a:srgbClr val="0070C0"/>
              </a:solidFill>
              <a:latin typeface="Comic Sans MS"/>
              <a:cs typeface="Arial"/>
            </a:endParaRPr>
          </a:p>
          <a:p>
            <a:pPr algn="just"/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Desde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las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primeras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definiciones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del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sistema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métrico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decimal y los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patrones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medida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con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Revolución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Francesa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 hasta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nuestros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días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historia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las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unidades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fundamentales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caracteriza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por un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progresivo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abandono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patrones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únicos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por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ejemplo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barra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de platino-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iridio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como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referencia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para el metro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 y la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adopción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estándares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universales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basados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en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constantes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Comic Sans MS"/>
                <a:cs typeface="Arial"/>
              </a:rPr>
              <a:t>físicas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 (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por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ejemplo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, la </a:t>
            </a:r>
            <a:r>
              <a:rPr lang="en-US" sz="2400" dirty="0" err="1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velocidad</a:t>
            </a:r>
            <a:r>
              <a:rPr lang="en-US" sz="2400" dirty="0">
                <a:solidFill>
                  <a:schemeClr val="accent6">
                    <a:lumMod val="75000"/>
                  </a:schemeClr>
                </a:solidFill>
                <a:latin typeface="Comic Sans MS"/>
                <a:cs typeface="Arial"/>
              </a:rPr>
              <a:t> de la luz</a:t>
            </a:r>
            <a:r>
              <a:rPr lang="en-US" sz="2400" dirty="0">
                <a:solidFill>
                  <a:srgbClr val="0070C0"/>
                </a:solidFill>
                <a:latin typeface="Comic Sans MS"/>
                <a:cs typeface="Arial"/>
              </a:rPr>
              <a:t>).</a:t>
            </a:r>
            <a:endParaRPr lang="en-US" sz="2400">
              <a:solidFill>
                <a:srgbClr val="0070C0"/>
              </a:solidFill>
              <a:latin typeface="Comic Sans MS"/>
            </a:endParaRPr>
          </a:p>
        </p:txBody>
      </p:sp>
      <p:pic>
        <p:nvPicPr>
          <p:cNvPr id="7" name="Imagen 7" descr="Imagen que contiene interior, sentado, mesa, copa&#10;&#10;Descripción generada con confianza muy alta">
            <a:extLst>
              <a:ext uri="{FF2B5EF4-FFF2-40B4-BE49-F238E27FC236}">
                <a16:creationId xmlns:a16="http://schemas.microsoft.com/office/drawing/2014/main" id="{DAC85431-D74C-4FEA-868F-4B5416A6CD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2076" y="4063188"/>
            <a:ext cx="2743200" cy="182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3359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09600" y="751344"/>
            <a:ext cx="10676964" cy="2677656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/>
              </a:rPr>
              <a:t>Todas las unidades fundamentales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– las de siempre-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 se basarán en constantes físicas medibles con gran precisión y que en algunos casos se consideran exactas.</a:t>
            </a:r>
            <a:endParaRPr lang="es-ES">
              <a:cs typeface="Calibri"/>
            </a:endParaRPr>
          </a:p>
          <a:p>
            <a:pPr algn="just" fontAlgn="base"/>
            <a:endParaRPr lang="es-CL" sz="2400" dirty="0">
              <a:solidFill>
                <a:srgbClr val="0070C0"/>
              </a:solidFill>
              <a:latin typeface="Comic Sans MS" pitchFamily="66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/>
              </a:rPr>
              <a:t>Además del kilogramo, cambian radicalmente el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 amperio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, el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kelvin 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y el </a:t>
            </a:r>
            <a:r>
              <a:rPr lang="es-CL" sz="2400" dirty="0">
                <a:solidFill>
                  <a:srgbClr val="FF0000"/>
                </a:solidFill>
                <a:latin typeface="Comic Sans MS"/>
              </a:rPr>
              <a:t>mol</a:t>
            </a:r>
            <a:r>
              <a:rPr lang="es-CL" sz="2400" dirty="0">
                <a:solidFill>
                  <a:srgbClr val="0070C0"/>
                </a:solidFill>
                <a:latin typeface="Comic Sans MS"/>
              </a:rPr>
              <a:t>.</a:t>
            </a:r>
            <a:endParaRPr lang="es-CL" sz="2400">
              <a:solidFill>
                <a:srgbClr val="0070C0"/>
              </a:solidFill>
              <a:latin typeface="Comic Sans MS"/>
            </a:endParaRPr>
          </a:p>
          <a:p>
            <a:pPr algn="just" fontAlgn="base"/>
            <a:endParaRPr lang="es-CL" sz="2400" dirty="0">
              <a:solidFill>
                <a:srgbClr val="0070C0"/>
              </a:solidFill>
              <a:latin typeface="Comic Sans MS" pitchFamily="66" charset="0"/>
            </a:endParaRPr>
          </a:p>
          <a:p>
            <a:pPr algn="just" fontAlgn="base"/>
            <a:r>
              <a:rPr lang="es-CL" sz="2400" dirty="0">
                <a:solidFill>
                  <a:srgbClr val="0070C0"/>
                </a:solidFill>
                <a:latin typeface="Comic Sans MS" pitchFamily="66" charset="0"/>
              </a:rPr>
              <a:t>Las demás unidades solo sufren ligeros retoques en sus definiciones.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5747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kilogramo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1028" name="Picture 4" descr="logo k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4406151E-1330-4191-B79E-5DBFE451C349}"/>
              </a:ext>
            </a:extLst>
          </p:cNvPr>
          <p:cNvSpPr txBox="1"/>
          <p:nvPr/>
        </p:nvSpPr>
        <p:spPr>
          <a:xfrm>
            <a:off x="5284695" y="1172135"/>
            <a:ext cx="6295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2060"/>
                </a:solidFill>
                <a:latin typeface="Comic Sans MS"/>
              </a:rPr>
              <a:t>El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kilogramo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, </a:t>
            </a:r>
            <a:r>
              <a:rPr lang="en-US" b="1" dirty="0">
                <a:solidFill>
                  <a:srgbClr val="002060"/>
                </a:solidFill>
                <a:latin typeface="Comic Sans MS"/>
              </a:rPr>
              <a:t>kg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, es la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unidad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masa;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su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magnitud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se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establece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mediante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fijación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del valor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numérico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la 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constante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de Planck, a ser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exactamente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igual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a 6,62607015 ×10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−34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 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cuando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es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expresada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en s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-1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·m </a:t>
            </a:r>
            <a:r>
              <a:rPr lang="en-US" baseline="30000" dirty="0">
                <a:solidFill>
                  <a:srgbClr val="002060"/>
                </a:solidFill>
                <a:latin typeface="Comic Sans MS"/>
              </a:rPr>
              <a:t>2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·kg, que es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igual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a </a:t>
            </a:r>
            <a:r>
              <a:rPr lang="en-US" dirty="0" err="1">
                <a:solidFill>
                  <a:srgbClr val="002060"/>
                </a:solidFill>
                <a:latin typeface="Comic Sans MS"/>
              </a:rPr>
              <a:t>expresarlo</a:t>
            </a:r>
            <a:r>
              <a:rPr lang="en-US" dirty="0">
                <a:solidFill>
                  <a:srgbClr val="002060"/>
                </a:solidFill>
                <a:latin typeface="Comic Sans MS"/>
              </a:rPr>
              <a:t> en J·s.</a:t>
            </a:r>
            <a:endParaRPr lang="es-ES">
              <a:solidFill>
                <a:srgbClr val="002060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0902A0-F5CB-410D-B1E4-C5EA9126AA3F}"/>
              </a:ext>
            </a:extLst>
          </p:cNvPr>
          <p:cNvSpPr txBox="1"/>
          <p:nvPr/>
        </p:nvSpPr>
        <p:spPr>
          <a:xfrm>
            <a:off x="5284694" y="2931459"/>
            <a:ext cx="6654052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Con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el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kilogramo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podría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medirse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la 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denominada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  <a:r>
              <a:rPr lang="en-US" i="1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balanza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Watt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un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instrumento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que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compara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mecánica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la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potencia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electromagnética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</a:t>
            </a:r>
            <a:endParaRPr lang="en-US">
              <a:solidFill>
                <a:schemeClr val="accent6">
                  <a:lumMod val="50000"/>
                </a:schemeClr>
              </a:solidFill>
              <a:latin typeface="Comic Sans MS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0" name="Picture 6" descr="Logo metr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10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87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metro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2D7DA4-C386-460B-800D-0087B994EE66}"/>
              </a:ext>
            </a:extLst>
          </p:cNvPr>
          <p:cNvSpPr txBox="1"/>
          <p:nvPr/>
        </p:nvSpPr>
        <p:spPr>
          <a:xfrm>
            <a:off x="5654488" y="1149724"/>
            <a:ext cx="616099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b="1" dirty="0" err="1">
                <a:solidFill>
                  <a:srgbClr val="0070C0"/>
                </a:solidFill>
                <a:latin typeface="Comic Sans MS"/>
                <a:cs typeface="Arial"/>
              </a:rPr>
              <a:t>Definición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b="1" dirty="0" err="1">
                <a:solidFill>
                  <a:srgbClr val="0070C0"/>
                </a:solidFill>
                <a:latin typeface="Comic Sans MS"/>
                <a:cs typeface="Arial"/>
              </a:rPr>
              <a:t>propuesta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: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El metro,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m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longitud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velocidad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luz en el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vacío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a ser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299 792 458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m·s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AE8A97C-17E1-42E5-B0F1-C1E947758E6D}"/>
              </a:ext>
            </a:extLst>
          </p:cNvPr>
          <p:cNvSpPr txBox="1"/>
          <p:nvPr/>
        </p:nvSpPr>
        <p:spPr>
          <a:xfrm>
            <a:off x="5270740" y="2999117"/>
            <a:ext cx="6869499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1983: Distancia que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recorre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la luz en 1/299792458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segundos</a:t>
            </a:r>
            <a:endParaRPr lang="en-US">
              <a:solidFill>
                <a:schemeClr val="accent6">
                  <a:lumMod val="50000"/>
                </a:schemeClr>
              </a:solidFill>
              <a:latin typeface="Comic Sans MS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Logo second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6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637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segundo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A1E72E7-7868-47EC-AF0D-0DB485719F93}"/>
              </a:ext>
            </a:extLst>
          </p:cNvPr>
          <p:cNvSpPr txBox="1"/>
          <p:nvPr/>
        </p:nvSpPr>
        <p:spPr>
          <a:xfrm>
            <a:off x="5038164" y="1407459"/>
            <a:ext cx="6822140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segundo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tiempo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y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transición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hiperfina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el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fundamental del cesio-133 en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reposo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y en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0 K, que es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9 192 631 770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es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expresarla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Hz.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ogo amper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153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ampere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039351E-81B8-485D-B0CE-13CA1EACEB13}"/>
              </a:ext>
            </a:extLst>
          </p:cNvPr>
          <p:cNvSpPr txBox="1"/>
          <p:nvPr/>
        </p:nvSpPr>
        <p:spPr>
          <a:xfrm>
            <a:off x="5172635" y="1216959"/>
            <a:ext cx="637390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ampere,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corriente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eléctrica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carga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1,602 17X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−19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A · s,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 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  <a:hlinkClick r:id="rId3" tooltip="Culombio"/>
              </a:rPr>
              <a:t>C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  <a:cs typeface="Calibri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3DF964A-A068-4590-A01A-D1CDB5211514}"/>
              </a:ext>
            </a:extLst>
          </p:cNvPr>
          <p:cNvSpPr txBox="1"/>
          <p:nvPr/>
        </p:nvSpPr>
        <p:spPr>
          <a:xfrm>
            <a:off x="4724400" y="3200400"/>
            <a:ext cx="7438464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Con la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nueva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redefinición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ea typeface="+mn-lt"/>
                <a:cs typeface="+mn-lt"/>
              </a:rPr>
              <a:t>,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  <a:cs typeface="Calibri"/>
              </a:rPr>
              <a:t> el ampere 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podrá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redefinirse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con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 Con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esta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técnica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, al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atrapar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cuando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viajan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rápidamente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través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un conductor, la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bomba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puede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generar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una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corriente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medible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contando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electrones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individuales</a:t>
            </a:r>
            <a:r>
              <a:rPr lang="en-US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logo kelvin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8245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kelvin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7B64750C-91C7-4E43-B127-2D5618006077}"/>
              </a:ext>
            </a:extLst>
          </p:cNvPr>
          <p:cNvSpPr txBox="1"/>
          <p:nvPr/>
        </p:nvSpPr>
        <p:spPr>
          <a:xfrm>
            <a:off x="5262282" y="948018"/>
            <a:ext cx="6429935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kelvin,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K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temperatura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termodinámica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Boltzmann, a saber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1,380 65X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−23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expresarlo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J·K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D29D83C-2632-44DA-9086-1F508E77424E}"/>
              </a:ext>
            </a:extLst>
          </p:cNvPr>
          <p:cNvSpPr txBox="1"/>
          <p:nvPr/>
        </p:nvSpPr>
        <p:spPr>
          <a:xfrm>
            <a:off x="4959724" y="2684929"/>
            <a:ext cx="6687670" cy="203132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latin typeface="Comic Sans MS"/>
                <a:ea typeface="+mn-lt"/>
                <a:cs typeface="+mn-lt"/>
              </a:rPr>
              <a:t>Con </a:t>
            </a:r>
            <a:r>
              <a:rPr lang="en-US" dirty="0" err="1">
                <a:latin typeface="Comic Sans MS"/>
                <a:ea typeface="+mn-lt"/>
                <a:cs typeface="+mn-lt"/>
              </a:rPr>
              <a:t>termometría</a:t>
            </a:r>
            <a:r>
              <a:rPr lang="en-US" dirty="0">
                <a:latin typeface="Comic Sans MS"/>
                <a:ea typeface="+mn-lt"/>
                <a:cs typeface="+mn-lt"/>
              </a:rPr>
              <a:t> </a:t>
            </a:r>
            <a:r>
              <a:rPr lang="en-US" dirty="0" err="1">
                <a:latin typeface="Comic Sans MS"/>
                <a:ea typeface="+mn-lt"/>
                <a:cs typeface="+mn-lt"/>
              </a:rPr>
              <a:t>acústica</a:t>
            </a:r>
            <a:r>
              <a:rPr lang="en-US" dirty="0">
                <a:latin typeface="Comic Sans MS"/>
                <a:ea typeface="+mn-lt"/>
                <a:cs typeface="+mn-lt"/>
              </a:rPr>
              <a:t> se </a:t>
            </a:r>
            <a:r>
              <a:rPr lang="en-US" dirty="0" err="1">
                <a:latin typeface="Comic Sans MS"/>
                <a:ea typeface="+mn-lt"/>
                <a:cs typeface="+mn-lt"/>
              </a:rPr>
              <a:t>redefinirá</a:t>
            </a:r>
            <a:r>
              <a:rPr lang="en-US" dirty="0">
                <a:latin typeface="Comic Sans MS"/>
                <a:ea typeface="+mn-lt"/>
                <a:cs typeface="+mn-lt"/>
              </a:rPr>
              <a:t> el kelvin</a:t>
            </a:r>
          </a:p>
          <a:p>
            <a:pPr algn="just"/>
            <a:r>
              <a:rPr lang="en-US" dirty="0">
                <a:solidFill>
                  <a:srgbClr val="444444"/>
                </a:solidFill>
                <a:latin typeface="Comic Sans MS"/>
              </a:rPr>
              <a:t>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técnica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consiste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que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sonido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llena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gas (que es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proporcional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velocidad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promedio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los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átomos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en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ella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puede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determinar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a una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temperatura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fija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,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analizando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frecuencia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las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ondas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sonoras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que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resuenan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dentro y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midiendo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el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volumen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rgbClr val="444444"/>
                </a:solidFill>
                <a:latin typeface="Comic Sans MS"/>
              </a:rPr>
              <a:t>esfera</a:t>
            </a:r>
            <a:r>
              <a:rPr lang="en-US" dirty="0">
                <a:solidFill>
                  <a:srgbClr val="444444"/>
                </a:solidFill>
                <a:latin typeface="Comic Sans MS"/>
              </a:rPr>
              <a:t>.</a:t>
            </a:r>
            <a:endParaRPr lang="en-US">
              <a:latin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logo mole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1641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13789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mol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E3CECC8-96AF-47D2-B8B8-831C9B639E25}"/>
              </a:ext>
            </a:extLst>
          </p:cNvPr>
          <p:cNvSpPr txBox="1"/>
          <p:nvPr/>
        </p:nvSpPr>
        <p:spPr>
          <a:xfrm>
            <a:off x="5295900" y="1104900"/>
            <a:ext cx="6340288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El mol,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mol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por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defecto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cantidad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sustancia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entidad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elemental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especificada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que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puede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ser un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átomo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una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molécula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iones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electrones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o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cualquier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otra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grupo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específico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dichas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partículas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;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el valor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err="1">
                <a:solidFill>
                  <a:srgbClr val="0070C0"/>
                </a:solidFill>
                <a:latin typeface="Comic Sans MS"/>
                <a:cs typeface="Arial"/>
              </a:rPr>
              <a:t>constante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Avogadro, a saber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 6,022 14X × 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23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mol 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2B5A692-57D8-451F-AA57-8210540D0FA1}"/>
              </a:ext>
            </a:extLst>
          </p:cNvPr>
          <p:cNvSpPr txBox="1"/>
          <p:nvPr/>
        </p:nvSpPr>
        <p:spPr>
          <a:xfrm>
            <a:off x="4444253" y="3727076"/>
            <a:ext cx="7651376" cy="1477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El mol (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sustancia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) se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redefinirá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con un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dispositivo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 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determinaría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cantidad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precisa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átomos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que hay en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perfecta de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silicio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puro-28. Los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investigadores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hacen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esto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usando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láseres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para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medir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longitud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una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unidad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red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cristalina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de la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esfera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y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su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</a:t>
            </a:r>
            <a:r>
              <a:rPr lang="en-US" dirty="0" err="1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diámetro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Comic Sans MS"/>
              </a:rPr>
              <a:t> medio.</a:t>
            </a:r>
            <a:endParaRPr lang="es-ES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logo candela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000" y="360000"/>
            <a:ext cx="4463439" cy="4461641"/>
          </a:xfrm>
          <a:prstGeom prst="rect">
            <a:avLst/>
          </a:prstGeom>
          <a:noFill/>
        </p:spPr>
      </p:pic>
      <p:sp>
        <p:nvSpPr>
          <p:cNvPr id="5" name="Rectángulo 3">
            <a:extLst>
              <a:ext uri="{FF2B5EF4-FFF2-40B4-BE49-F238E27FC236}">
                <a16:creationId xmlns:a16="http://schemas.microsoft.com/office/drawing/2014/main" id="{6A0221EB-9E4C-9C43-A671-069765B3B9A4}"/>
              </a:ext>
            </a:extLst>
          </p:cNvPr>
          <p:cNvSpPr/>
          <p:nvPr/>
        </p:nvSpPr>
        <p:spPr>
          <a:xfrm>
            <a:off x="5915738" y="360000"/>
            <a:ext cx="22797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La candela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D490F04-646E-4FB6-B2DD-F6A536BC2464}"/>
              </a:ext>
            </a:extLst>
          </p:cNvPr>
          <p:cNvSpPr txBox="1"/>
          <p:nvPr/>
        </p:nvSpPr>
        <p:spPr>
          <a:xfrm>
            <a:off x="5463989" y="1093694"/>
            <a:ext cx="6194611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La candela, </a:t>
            </a:r>
            <a:r>
              <a:rPr lang="en-US" b="1" dirty="0">
                <a:solidFill>
                  <a:srgbClr val="0070C0"/>
                </a:solidFill>
                <a:latin typeface="Comic Sans MS"/>
                <a:cs typeface="Arial"/>
              </a:rPr>
              <a:t>cd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es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unidad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intensidad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dirección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dada;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su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magnitud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establece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mediante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fijación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del valor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numérico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la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eficacia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luminosa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radiación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monocromática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con una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frecuencia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de 540 ×10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12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 Hz,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exactamente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683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cuando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se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expresa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en s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3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-2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·kg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·cd·sr, o sea cd·sr·W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, lo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cual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es </a:t>
            </a:r>
            <a:r>
              <a:rPr lang="en-US" dirty="0" err="1">
                <a:solidFill>
                  <a:srgbClr val="0070C0"/>
                </a:solidFill>
                <a:latin typeface="Comic Sans MS"/>
                <a:cs typeface="Arial"/>
              </a:rPr>
              <a:t>igual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 a lm</a:t>
            </a:r>
            <a:r>
              <a:rPr lang="en-US" baseline="30000" dirty="0">
                <a:solidFill>
                  <a:srgbClr val="0070C0"/>
                </a:solidFill>
                <a:latin typeface="Comic Sans MS"/>
                <a:cs typeface="Arial"/>
              </a:rPr>
              <a:t>-1</a:t>
            </a:r>
            <a:r>
              <a:rPr lang="en-US" dirty="0">
                <a:solidFill>
                  <a:srgbClr val="0070C0"/>
                </a:solidFill>
                <a:latin typeface="Comic Sans MS"/>
                <a:cs typeface="Arial"/>
              </a:rPr>
              <a:t>·W.</a:t>
            </a:r>
            <a:endParaRPr lang="en-US">
              <a:solidFill>
                <a:srgbClr val="0070C0"/>
              </a:solidFill>
              <a:latin typeface="Comic Sans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1C787C7-F1E0-4C6D-A61D-9524BA42AA55}"/>
              </a:ext>
            </a:extLst>
          </p:cNvPr>
          <p:cNvSpPr txBox="1"/>
          <p:nvPr/>
        </p:nvSpPr>
        <p:spPr>
          <a:xfrm>
            <a:off x="1086928" y="554966"/>
            <a:ext cx="10535728" cy="38472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longitud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 </a:t>
            </a:r>
            <a:endParaRPr lang="es-ES" sz="2400" dirty="0">
              <a:solidFill>
                <a:srgbClr val="002060"/>
              </a:solidFill>
              <a:latin typeface="Comic Sans MS"/>
            </a:endParaRPr>
          </a:p>
          <a:p>
            <a:endParaRPr lang="en-US" sz="2400" dirty="0">
              <a:solidFill>
                <a:srgbClr val="002060"/>
              </a:solidFill>
              <a:latin typeface="Comic Sans MS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yarda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0,91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pulgada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2,54 cm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pie = 0,305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milla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1609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Angstrom (Å) = 1 x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-10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-luz = 9,46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12 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km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U. A. = 1.,495 978 70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8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km </a:t>
            </a: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pársec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=3,08568025 ×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16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m</a:t>
            </a:r>
            <a:endParaRPr lang="en-US" sz="2400" dirty="0">
              <a:solidFill>
                <a:srgbClr val="002060"/>
              </a:solidFill>
              <a:latin typeface="Comic Sans MS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75714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2173A77C-3C9B-4EE6-9546-F1DA35128AD8}"/>
              </a:ext>
            </a:extLst>
          </p:cNvPr>
          <p:cNvSpPr txBox="1"/>
          <p:nvPr/>
        </p:nvSpPr>
        <p:spPr>
          <a:xfrm>
            <a:off x="799381" y="641230"/>
            <a:ext cx="10449462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de masa </a:t>
            </a:r>
            <a:endParaRPr lang="es-ES" dirty="0">
              <a:solidFill>
                <a:srgbClr val="002060"/>
              </a:solidFill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g = 10</a:t>
            </a:r>
            <a:r>
              <a:rPr lang="en-US" sz="2400" baseline="30000" dirty="0">
                <a:solidFill>
                  <a:srgbClr val="002060"/>
                </a:solidFill>
                <a:latin typeface="Comic Sans MS"/>
              </a:rPr>
              <a:t>-3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libra = 453.6 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onza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28.35 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slug = 14.59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tonelada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métrica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1000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 = 1.66 x 10-27 kg (1/12 masa 12C6)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UTM = 9.80665 kg </a:t>
            </a:r>
            <a:endParaRPr lang="en-US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US" sz="2400" dirty="0">
                <a:solidFill>
                  <a:srgbClr val="002060"/>
                </a:solidFill>
                <a:latin typeface="Comic Sans MS"/>
              </a:rPr>
              <a:t> 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=200 mg (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joyas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) (1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quilate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omic Sans MS"/>
              </a:rPr>
              <a:t>aleación</a:t>
            </a:r>
            <a:r>
              <a:rPr lang="en-US" sz="2400" dirty="0">
                <a:solidFill>
                  <a:srgbClr val="002060"/>
                </a:solidFill>
                <a:latin typeface="Comic Sans MS"/>
              </a:rPr>
              <a:t> = 1/24)</a:t>
            </a:r>
            <a:endParaRPr lang="en-US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274659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D95006D-CBCF-4A18-A9E8-7F854A515CF3}"/>
              </a:ext>
            </a:extLst>
          </p:cNvPr>
          <p:cNvSpPr txBox="1"/>
          <p:nvPr/>
        </p:nvSpPr>
        <p:spPr>
          <a:xfrm>
            <a:off x="1388853" y="583721"/>
            <a:ext cx="5316748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Algunas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unidades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de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tiempo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min = 60 s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60 min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día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24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hr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365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días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lustro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5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década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10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siglo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 = 100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 </a:t>
            </a:r>
          </a:p>
          <a:p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 1milenio = 1000 </a:t>
            </a:r>
            <a:r>
              <a:rPr lang="en-US" sz="2400" err="1">
                <a:solidFill>
                  <a:schemeClr val="accent6">
                    <a:lumMod val="50000"/>
                  </a:schemeClr>
                </a:solidFill>
                <a:latin typeface="Comic Sans MS"/>
              </a:rPr>
              <a:t>años</a:t>
            </a:r>
            <a:endParaRPr lang="en-US" sz="2400">
              <a:solidFill>
                <a:schemeClr val="accent6">
                  <a:lumMod val="50000"/>
                </a:schemeClr>
              </a:solidFill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15141351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780A7317-0236-0841-8528-A48968A32E35}"/>
              </a:ext>
            </a:extLst>
          </p:cNvPr>
          <p:cNvSpPr/>
          <p:nvPr/>
        </p:nvSpPr>
        <p:spPr>
          <a:xfrm>
            <a:off x="308758" y="418145"/>
            <a:ext cx="104740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4000" b="1" dirty="0">
                <a:solidFill>
                  <a:srgbClr val="002060"/>
                </a:solidFill>
                <a:latin typeface="Comic Sans MS" panose="030F0902030302020204" pitchFamily="66" charset="0"/>
              </a:rPr>
              <a:t>Transformacion de unidades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8D806CD8-CD20-7446-ADFA-16A6B66F30F1}"/>
              </a:ext>
            </a:extLst>
          </p:cNvPr>
          <p:cNvSpPr/>
          <p:nvPr/>
        </p:nvSpPr>
        <p:spPr>
          <a:xfrm>
            <a:off x="308757" y="1304881"/>
            <a:ext cx="1130135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 la transformación de una cantidad, expresada en un cierta unidad de medida, en otra equivalente, que puede ser del mismo sistema de unidades o no.</a:t>
            </a:r>
          </a:p>
          <a:p>
            <a:pPr algn="just"/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Este proceso suele realizarse con el uso de los </a:t>
            </a:r>
            <a:r>
              <a:rPr lang="es-CL" b="1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factores de conversión </a:t>
            </a:r>
            <a:r>
              <a:rPr lang="es-CL" dirty="0">
                <a:solidFill>
                  <a:schemeClr val="accent6">
                    <a:lumMod val="50000"/>
                  </a:schemeClr>
                </a:solidFill>
                <a:latin typeface="Comic Sans MS" panose="030F0902030302020204" pitchFamily="66" charset="0"/>
              </a:rPr>
              <a:t>y las tablas de conversión.</a:t>
            </a:r>
            <a:endParaRPr lang="es-CL" b="0" i="0" dirty="0">
              <a:solidFill>
                <a:schemeClr val="accent6">
                  <a:lumMod val="50000"/>
                </a:schemeClr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25DF7A1-2FBC-6F4E-B342-13F723C0D435}"/>
              </a:ext>
            </a:extLst>
          </p:cNvPr>
          <p:cNvSpPr/>
          <p:nvPr/>
        </p:nvSpPr>
        <p:spPr>
          <a:xfrm>
            <a:off x="462395" y="2346646"/>
            <a:ext cx="5808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Queremos expresar 100 [km/h] en [m/s]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552E44A-46A3-8246-92BE-8C69324505C8}"/>
              </a:ext>
            </a:extLst>
          </p:cNvPr>
          <p:cNvSpPr/>
          <p:nvPr/>
        </p:nvSpPr>
        <p:spPr>
          <a:xfrm>
            <a:off x="432258" y="3225399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E1F6EB2B-E815-204C-86AA-95319EC86275}"/>
                  </a:ext>
                </a:extLst>
              </p:cNvPr>
              <p:cNvSpPr/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1[h]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 3600[s]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E1F6EB2B-E815-204C-86AA-95319EC8627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3225399"/>
                <a:ext cx="1952779" cy="369332"/>
              </a:xfrm>
              <a:prstGeom prst="rect">
                <a:avLst/>
              </a:prstGeom>
              <a:blipFill>
                <a:blip r:embed="rId2"/>
                <a:stretch>
                  <a:fillRect l="-2597" t="-3333" r="-1299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DB0BBB4D-9715-D74F-92E1-29DC2BB8BB9D}"/>
                  </a:ext>
                </a:extLst>
              </p:cNvPr>
              <p:cNvSpPr/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xmlns="" id="{DB0BBB4D-9715-D74F-92E1-29DC2BB8BB9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3225399"/>
                <a:ext cx="2143536" cy="369332"/>
              </a:xfrm>
              <a:prstGeom prst="rect">
                <a:avLst/>
              </a:prstGeom>
              <a:blipFill>
                <a:blip r:embed="rId3"/>
                <a:stretch>
                  <a:fillRect l="-2353" t="-3333" r="-1176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ángulo 10">
            <a:extLst>
              <a:ext uri="{FF2B5EF4-FFF2-40B4-BE49-F238E27FC236}">
                <a16:creationId xmlns:a16="http://schemas.microsoft.com/office/drawing/2014/main" id="{3BDD7B55-D1FC-9E48-9179-FA66185AD87B}"/>
              </a:ext>
            </a:extLst>
          </p:cNvPr>
          <p:cNvSpPr/>
          <p:nvPr/>
        </p:nvSpPr>
        <p:spPr>
          <a:xfrm>
            <a:off x="432258" y="4017644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id="{92EEBD15-4BBB-A542-898A-35FCFE50084F}"/>
                  </a:ext>
                </a:extLst>
              </p:cNvPr>
              <p:cNvSpPr/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k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12" name="Rectángulo 11">
                <a:extLst>
                  <a:ext uri="{FF2B5EF4-FFF2-40B4-BE49-F238E27FC236}">
                    <a16:creationId xmlns:a16="http://schemas.microsoft.com/office/drawing/2014/main" xmlns="" id="{92EEBD15-4BBB-A542-898A-35FCFE50084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8213" y="4025334"/>
                <a:ext cx="1645001" cy="677943"/>
              </a:xfrm>
              <a:prstGeom prst="rect">
                <a:avLst/>
              </a:prstGeom>
              <a:blipFill>
                <a:blip r:embed="rId4"/>
                <a:stretch>
                  <a:fillRect b="-925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id="{74A69C65-ABB3-334A-A430-4F15256E0669}"/>
                  </a:ext>
                </a:extLst>
              </p:cNvPr>
              <p:cNvSpPr/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𝟏</m:t>
                      </m:r>
                      <m:r>
                        <a:rPr lang="es-ES" b="1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i="0" dirty="0" smtClean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206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3" name="Rectángulo 12">
                <a:extLst>
                  <a:ext uri="{FF2B5EF4-FFF2-40B4-BE49-F238E27FC236}">
                    <a16:creationId xmlns:a16="http://schemas.microsoft.com/office/drawing/2014/main" xmlns="" id="{74A69C65-ABB3-334A-A430-4F15256E066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0395" y="4025334"/>
                <a:ext cx="1526380" cy="682816"/>
              </a:xfrm>
              <a:prstGeom prst="rect">
                <a:avLst/>
              </a:prstGeom>
              <a:blipFill>
                <a:blip r:embed="rId5"/>
                <a:stretch>
                  <a:fillRect b="-727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B923E0A1-1D76-A440-A854-696C5BFD9D86}"/>
                  </a:ext>
                </a:extLst>
              </p:cNvPr>
              <p:cNvSpPr/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CL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100 </m:t>
                      </m:r>
                      <m:d>
                        <m:dPr>
                          <m:begChr m:val="["/>
                          <m:endChr m:val="]"/>
                          <m:ctrlPr>
                            <a:rPr lang="es-CL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s-CL" b="1" i="1" dirty="0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km</m:t>
                              </m:r>
                            </m:num>
                            <m:den>
                              <m:r>
                                <m:rPr>
                                  <m:nor/>
                                </m:rPr>
                                <a:rPr lang="es-CL" b="1" dirty="0">
                                  <a:solidFill>
                                    <a:srgbClr val="002060"/>
                                  </a:solidFill>
                                  <a:latin typeface="Comic Sans MS" panose="030F0902030302020204" pitchFamily="66" charset="0"/>
                                </a:rPr>
                                <m:t>h</m:t>
                              </m:r>
                            </m:den>
                          </m:f>
                        </m:e>
                      </m:d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1000[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FF000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h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3600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B923E0A1-1D76-A440-A854-696C5BFD9D8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018" y="4877254"/>
                <a:ext cx="7717461" cy="98571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C9A3D47C-D746-F34E-8CF9-435327649C53}"/>
                  </a:ext>
                </a:extLst>
              </p:cNvPr>
              <p:cNvSpPr/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100[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h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27,8 [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/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s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  <a:ea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s-CL" sz="2400" b="1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C9A3D47C-D746-F34E-8CF9-435327649C5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0608" y="6184147"/>
                <a:ext cx="3856569" cy="461665"/>
              </a:xfrm>
              <a:prstGeom prst="rect">
                <a:avLst/>
              </a:prstGeom>
              <a:blipFill>
                <a:blip r:embed="rId7"/>
                <a:stretch>
                  <a:fillRect t="-16216" b="-243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8810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10" grpId="0" animBg="1"/>
      <p:bldP spid="11" grpId="0"/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E0F8CF5-1411-A840-B5F3-191D051371FC}"/>
              </a:ext>
            </a:extLst>
          </p:cNvPr>
          <p:cNvSpPr/>
          <p:nvPr/>
        </p:nvSpPr>
        <p:spPr>
          <a:xfrm>
            <a:off x="365672" y="625825"/>
            <a:ext cx="42819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E</a:t>
            </a:r>
            <a:r>
              <a:rPr lang="es-CL" b="1" dirty="0">
                <a:solidFill>
                  <a:srgbClr val="FF0000"/>
                </a:solidFill>
                <a:latin typeface="Comic Sans MS" panose="030F0902030302020204" pitchFamily="66" charset="0"/>
              </a:rPr>
              <a:t>jemplo: 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Expresar 24 [km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en [m</a:t>
            </a:r>
            <a:r>
              <a:rPr lang="es-CL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2</a:t>
            </a:r>
            <a:r>
              <a:rPr lang="es-CL" b="1" dirty="0">
                <a:solidFill>
                  <a:srgbClr val="002060"/>
                </a:solidFill>
                <a:latin typeface="Comic Sans MS" panose="030F0902030302020204" pitchFamily="66" charset="0"/>
              </a:rPr>
              <a:t>] </a:t>
            </a:r>
            <a:endParaRPr lang="es-CL" dirty="0">
              <a:solidFill>
                <a:srgbClr val="002060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01F8F32-C7F7-7541-8F06-3F7FF88374B9}"/>
              </a:ext>
            </a:extLst>
          </p:cNvPr>
          <p:cNvSpPr/>
          <p:nvPr/>
        </p:nvSpPr>
        <p:spPr>
          <a:xfrm>
            <a:off x="365672" y="1507435"/>
            <a:ext cx="28568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Factores de conversión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id="{BB6FE6CA-8A70-4842-9B2E-DD569E64A8EC}"/>
                  </a:ext>
                </a:extLst>
              </p:cNvPr>
              <p:cNvSpPr/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 </a:t>
                </a:r>
                <a:endParaRPr lang="es-CL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6" name="Rectángulo 5">
                <a:extLst>
                  <a:ext uri="{FF2B5EF4-FFF2-40B4-BE49-F238E27FC236}">
                    <a16:creationId xmlns:a16="http://schemas.microsoft.com/office/drawing/2014/main" xmlns="" id="{BB6FE6CA-8A70-4842-9B2E-DD569E64A8E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0504" y="1507435"/>
                <a:ext cx="2143536" cy="369332"/>
              </a:xfrm>
              <a:prstGeom prst="rect">
                <a:avLst/>
              </a:prstGeom>
              <a:blipFill>
                <a:blip r:embed="rId2"/>
                <a:stretch>
                  <a:fillRect l="-2367" t="-6667" r="-1183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id="{D276904D-3527-994D-A94B-07ED010E8428}"/>
                  </a:ext>
                </a:extLst>
              </p:cNvPr>
              <p:cNvSpPr/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(</a:t>
                </a:r>
                <a:r>
                  <a:rPr lang="es-ES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1000[m]</a:t>
                </a:r>
                <a:r>
                  <a:rPr lang="es-ES" b="1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)</a:t>
                </a:r>
                <a:r>
                  <a:rPr lang="es-ES" b="1" baseline="30000" dirty="0">
                    <a:solidFill>
                      <a:srgbClr val="002060"/>
                    </a:solidFill>
                    <a:latin typeface="Comic Sans MS" panose="030F0902030302020204" pitchFamily="66" charset="0"/>
                  </a:rPr>
                  <a:t>2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8" name="Rectángulo 7">
                <a:extLst>
                  <a:ext uri="{FF2B5EF4-FFF2-40B4-BE49-F238E27FC236}">
                    <a16:creationId xmlns:a16="http://schemas.microsoft.com/office/drawing/2014/main" xmlns="" id="{D276904D-3527-994D-A94B-07ED010E842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976" y="1507435"/>
                <a:ext cx="2672526" cy="369332"/>
              </a:xfrm>
              <a:prstGeom prst="rect">
                <a:avLst/>
              </a:prstGeom>
              <a:blipFill>
                <a:blip r:embed="rId3"/>
                <a:stretch>
                  <a:fillRect l="-1896" t="-6667" b="-2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D5A1CBD7-B636-C84E-9D65-FFB346F33D81}"/>
                  </a:ext>
                </a:extLst>
              </p:cNvPr>
              <p:cNvSpPr/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1[km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14:m>
                  <m:oMath xmlns:m="http://schemas.openxmlformats.org/officeDocument/2006/math">
                    <m:r>
                      <a:rPr lang="es-ES" sz="2400" b="1" i="1" smtClean="0">
                        <a:solidFill>
                          <a:srgbClr val="00B05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≡ </m:t>
                    </m:r>
                  </m:oMath>
                </a14:m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10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6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[m</a:t>
                </a:r>
                <a:r>
                  <a:rPr lang="es-ES" sz="2400" b="1" baseline="30000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2</a:t>
                </a:r>
                <a:r>
                  <a:rPr lang="es-ES" sz="2400" b="1" dirty="0">
                    <a:solidFill>
                      <a:srgbClr val="00B050"/>
                    </a:solidFill>
                    <a:latin typeface="Comic Sans MS" panose="030F0902030302020204" pitchFamily="66" charset="0"/>
                  </a:rPr>
                  <a:t>] </a:t>
                </a:r>
                <a:endParaRPr lang="es-CL" sz="2400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xmlns="" id="{D5A1CBD7-B636-C84E-9D65-FFB346F33D8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31377" y="2090832"/>
                <a:ext cx="2791149" cy="461665"/>
              </a:xfrm>
              <a:prstGeom prst="rect">
                <a:avLst/>
              </a:prstGeom>
              <a:blipFill>
                <a:blip r:embed="rId4"/>
                <a:stretch>
                  <a:fillRect l="-3167" t="-10811" r="-2262" b="-2973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id="{E1647068-8090-7243-97E8-EA39E37BF915}"/>
                  </a:ext>
                </a:extLst>
              </p:cNvPr>
              <p:cNvSpPr txBox="1"/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r>
                        <a:rPr lang="es-ES" sz="24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CL" sz="24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sz="2400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sz="2400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sz="2400" b="1" dirty="0"/>
              </a:p>
            </p:txBody>
          </p:sp>
        </mc:Choice>
        <mc:Fallback xmlns="">
          <p:sp>
            <p:nvSpPr>
              <p:cNvPr id="10" name="CuadroTexto 9">
                <a:extLst>
                  <a:ext uri="{FF2B5EF4-FFF2-40B4-BE49-F238E27FC236}">
                    <a16:creationId xmlns:a16="http://schemas.microsoft.com/office/drawing/2014/main" xmlns="" id="{E1647068-8090-7243-97E8-EA39E37BF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8800" y="2922772"/>
                <a:ext cx="1733873" cy="780855"/>
              </a:xfrm>
              <a:prstGeom prst="rect">
                <a:avLst/>
              </a:prstGeom>
              <a:blipFill>
                <a:blip r:embed="rId5"/>
                <a:stretch>
                  <a:fillRect l="-4380" t="-1587" r="-5839" b="-17460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Rectángulo 12">
            <a:extLst>
              <a:ext uri="{FF2B5EF4-FFF2-40B4-BE49-F238E27FC236}">
                <a16:creationId xmlns:a16="http://schemas.microsoft.com/office/drawing/2014/main" id="{D78246AF-0E5B-554C-9F4B-60E4F02066E6}"/>
              </a:ext>
            </a:extLst>
          </p:cNvPr>
          <p:cNvSpPr/>
          <p:nvPr/>
        </p:nvSpPr>
        <p:spPr>
          <a:xfrm>
            <a:off x="758407" y="3128533"/>
            <a:ext cx="2071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>
                <a:solidFill>
                  <a:srgbClr val="FF0000"/>
                </a:solidFill>
                <a:latin typeface="Comic Sans MS" panose="030F0902030302020204" pitchFamily="66" charset="0"/>
              </a:rPr>
              <a:t>Uno conveniente </a:t>
            </a:r>
            <a:endParaRPr lang="es-CL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id="{5B0B1814-1A2F-9645-8A2D-F597ADABB7CA}"/>
                  </a:ext>
                </a:extLst>
              </p:cNvPr>
              <p:cNvSpPr/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4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sSup>
                        <m:sSupPr>
                          <m:ctrlP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b="1" i="1" dirty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km</m:t>
                      </m:r>
                      <m:r>
                        <m:rPr>
                          <m:nor/>
                        </m:rPr>
                        <a:rPr lang="es-ES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s-ES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ctrlPr>
                            <a:rPr lang="es-CL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10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6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1[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km</m:t>
                          </m:r>
                          <m:r>
                            <m:rPr>
                              <m:nor/>
                            </m:rPr>
                            <a:rPr lang="es-ES" b="1" baseline="30000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2</m:t>
                          </m:r>
                          <m:r>
                            <m:rPr>
                              <m:nor/>
                            </m:rPr>
                            <a:rPr lang="es-ES" b="1" dirty="0">
                              <a:solidFill>
                                <a:srgbClr val="00B050"/>
                              </a:solidFill>
                              <a:latin typeface="Comic Sans MS" panose="030F0902030302020204" pitchFamily="66" charset="0"/>
                            </a:rPr>
                            <m:t>]</m:t>
                          </m:r>
                        </m:den>
                      </m:f>
                    </m:oMath>
                  </m:oMathPara>
                </a14:m>
                <a:endParaRPr lang="es-CL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4" name="Rectángulo 13">
                <a:extLst>
                  <a:ext uri="{FF2B5EF4-FFF2-40B4-BE49-F238E27FC236}">
                    <a16:creationId xmlns:a16="http://schemas.microsoft.com/office/drawing/2014/main" xmlns="" id="{5B0B1814-1A2F-9645-8A2D-F597ADABB7C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6455" y="4311134"/>
                <a:ext cx="3409844" cy="677943"/>
              </a:xfrm>
              <a:prstGeom prst="rect">
                <a:avLst/>
              </a:prstGeom>
              <a:blipFill>
                <a:blip r:embed="rId6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id="{ED8E7BB1-5790-E541-8B8B-B56A002B5605}"/>
                  </a:ext>
                </a:extLst>
              </p:cNvPr>
              <p:cNvSpPr/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24[</m:t>
                      </m:r>
                      <m:sSup>
                        <m:sSupPr>
                          <m:ctrlP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𝒌𝒎</m:t>
                          </m:r>
                        </m:e>
                        <m:sup>
                          <m:r>
                            <a:rPr lang="es-ES" sz="2400" b="1" i="1" dirty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  <m:r>
                        <a:rPr lang="es-CL" sz="2400" b="1" i="1" dirty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24</m:t>
                      </m:r>
                      <m:r>
                        <m:rPr>
                          <m:nor/>
                        </m:rPr>
                        <a:rPr lang="es-ES" sz="2400" b="1" i="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 </m:t>
                      </m:r>
                      <m:r>
                        <a:rPr lang="es-ES" sz="2400" b="1" i="1" dirty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r>
                        <m:rPr>
                          <m:nor/>
                        </m:rPr>
                        <a:rPr lang="es-ES" sz="2400" b="1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10</m:t>
                      </m:r>
                      <m:r>
                        <m:rPr>
                          <m:nor/>
                        </m:rPr>
                        <a:rPr lang="es-ES" sz="2400" b="1" baseline="30000" dirty="0" smtClean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6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[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m</m:t>
                      </m:r>
                      <m:r>
                        <m:rPr>
                          <m:nor/>
                        </m:rPr>
                        <a:rPr lang="es-ES" sz="2400" b="1" baseline="30000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2</m:t>
                      </m:r>
                      <m:r>
                        <m:rPr>
                          <m:nor/>
                        </m:rPr>
                        <a:rPr lang="es-ES" sz="2400" b="1" dirty="0">
                          <a:solidFill>
                            <a:srgbClr val="002060"/>
                          </a:solidFill>
                          <a:latin typeface="Comic Sans MS" panose="030F0902030302020204" pitchFamily="66" charset="0"/>
                        </a:rPr>
                        <m:t>]</m:t>
                      </m:r>
                    </m:oMath>
                  </m:oMathPara>
                </a14:m>
                <a:endParaRPr lang="es-CL" sz="2400" dirty="0"/>
              </a:p>
            </p:txBody>
          </p:sp>
        </mc:Choice>
        <mc:Fallback xmlns="">
          <p:sp>
            <p:nvSpPr>
              <p:cNvPr id="15" name="Rectángulo 14">
                <a:extLst>
                  <a:ext uri="{FF2B5EF4-FFF2-40B4-BE49-F238E27FC236}">
                    <a16:creationId xmlns:a16="http://schemas.microsoft.com/office/drawing/2014/main" xmlns="" id="{ED8E7BB1-5790-E541-8B8B-B56A002B56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775" y="5274488"/>
                <a:ext cx="3702617" cy="470000"/>
              </a:xfrm>
              <a:prstGeom prst="rect">
                <a:avLst/>
              </a:prstGeom>
              <a:blipFill>
                <a:blip r:embed="rId7"/>
                <a:stretch>
                  <a:fillRect t="-13158" r="-342" b="-2368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4467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  <p:bldP spid="8" grpId="0" animBg="1"/>
      <p:bldP spid="9" grpId="0" animBg="1"/>
      <p:bldP spid="13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4957</TotalTime>
  <Words>1765</Words>
  <Application>Microsoft Macintosh PowerPoint</Application>
  <PresentationFormat>Panorámica</PresentationFormat>
  <Paragraphs>135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Cambria Math</vt:lpstr>
      <vt:lpstr>Comic Sans MS</vt:lpstr>
      <vt:lpstr>Tema de Office</vt:lpstr>
      <vt:lpstr>Física I Escuela Naval A. Prat 2S-2019 </vt:lpstr>
      <vt:lpstr>Presentación del curso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1S-2018</dc:title>
  <dc:creator>Cristian Romanque</dc:creator>
  <cp:lastModifiedBy>Microsoft Office User</cp:lastModifiedBy>
  <cp:revision>223</cp:revision>
  <dcterms:created xsi:type="dcterms:W3CDTF">2018-02-08T23:20:55Z</dcterms:created>
  <dcterms:modified xsi:type="dcterms:W3CDTF">2020-03-21T15:35:59Z</dcterms:modified>
</cp:coreProperties>
</file>