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198"/>
    <p:restoredTop sz="94962"/>
  </p:normalViewPr>
  <p:slideViewPr>
    <p:cSldViewPr>
      <p:cViewPr varScale="1">
        <p:scale>
          <a:sx n="78" d="100"/>
          <a:sy n="78" d="100"/>
        </p:scale>
        <p:origin x="1013"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21-07-2025</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21-07-2025</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21-07-2025</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21-07-2025</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21-07-2025</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21-07-2025</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21-07-2025</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cstate="print"/>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del SI de corriente eléctrica es el </a:t>
            </a:r>
            <a:r>
              <a:rPr lang="es-CL" altLang="es-CL" b="1" dirty="0"/>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cstate="print"/>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Sentido convencional de la corriente eléctrica</a:t>
            </a:r>
            <a:endParaRPr lang="es-CL" altLang="es-CL"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additive="base">
                                        <p:cTn id="17" dur="500" fill="hold"/>
                                        <p:tgtEl>
                                          <p:spTgt spid="3076"/>
                                        </p:tgtEl>
                                        <p:attrNameLst>
                                          <p:attrName>ppt_x</p:attrName>
                                        </p:attrNameLst>
                                      </p:cBhvr>
                                      <p:tavLst>
                                        <p:tav tm="0">
                                          <p:val>
                                            <p:strVal val="#ppt_x"/>
                                          </p:val>
                                        </p:tav>
                                        <p:tav tm="100000">
                                          <p:val>
                                            <p:strVal val="#ppt_x"/>
                                          </p:val>
                                        </p:tav>
                                      </p:tavLst>
                                    </p:anim>
                                    <p:anim calcmode="lin" valueType="num">
                                      <p:cBhvr additive="base">
                                        <p:cTn id="1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078"/>
                                        </p:tgtEl>
                                        <p:attrNameLst>
                                          <p:attrName>style.visibility</p:attrName>
                                        </p:attrNameLst>
                                      </p:cBhvr>
                                      <p:to>
                                        <p:strVal val="visible"/>
                                      </p:to>
                                    </p:set>
                                    <p:anim calcmode="lin" valueType="num">
                                      <p:cBhvr additive="base">
                                        <p:cTn id="23" dur="500" fill="hold"/>
                                        <p:tgtEl>
                                          <p:spTgt spid="3078"/>
                                        </p:tgtEl>
                                        <p:attrNameLst>
                                          <p:attrName>ppt_x</p:attrName>
                                        </p:attrNameLst>
                                      </p:cBhvr>
                                      <p:tavLst>
                                        <p:tav tm="0">
                                          <p:val>
                                            <p:strVal val="#ppt_x"/>
                                          </p:val>
                                        </p:tav>
                                        <p:tav tm="100000">
                                          <p:val>
                                            <p:strVal val="#ppt_x"/>
                                          </p:val>
                                        </p:tav>
                                      </p:tavLst>
                                    </p:anim>
                                    <p:anim calcmode="lin" valueType="num">
                                      <p:cBhvr additive="base">
                                        <p:cTn id="24" dur="500" fill="hold"/>
                                        <p:tgtEl>
                                          <p:spTgt spid="307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081"/>
                                        </p:tgtEl>
                                        <p:attrNameLst>
                                          <p:attrName>style.visibility</p:attrName>
                                        </p:attrNameLst>
                                      </p:cBhvr>
                                      <p:to>
                                        <p:strVal val="visible"/>
                                      </p:to>
                                    </p:set>
                                    <p:anim calcmode="lin" valueType="num">
                                      <p:cBhvr additive="base">
                                        <p:cTn id="33" dur="500" fill="hold"/>
                                        <p:tgtEl>
                                          <p:spTgt spid="3081"/>
                                        </p:tgtEl>
                                        <p:attrNameLst>
                                          <p:attrName>ppt_x</p:attrName>
                                        </p:attrNameLst>
                                      </p:cBhvr>
                                      <p:tavLst>
                                        <p:tav tm="0">
                                          <p:val>
                                            <p:strVal val="#ppt_x"/>
                                          </p:val>
                                        </p:tav>
                                        <p:tav tm="100000">
                                          <p:val>
                                            <p:strVal val="#ppt_x"/>
                                          </p:val>
                                        </p:tav>
                                      </p:tavLst>
                                    </p:anim>
                                    <p:anim calcmode="lin" valueType="num">
                                      <p:cBhvr additive="base">
                                        <p:cTn id="34" dur="500" fill="hold"/>
                                        <p:tgtEl>
                                          <p:spTgt spid="308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080"/>
                                        </p:tgtEl>
                                        <p:attrNameLst>
                                          <p:attrName>style.visibility</p:attrName>
                                        </p:attrNameLst>
                                      </p:cBhvr>
                                      <p:to>
                                        <p:strVal val="visible"/>
                                      </p:to>
                                    </p:set>
                                    <p:anim calcmode="lin" valueType="num">
                                      <p:cBhvr additive="base">
                                        <p:cTn id="39" dur="500" fill="hold"/>
                                        <p:tgtEl>
                                          <p:spTgt spid="3080"/>
                                        </p:tgtEl>
                                        <p:attrNameLst>
                                          <p:attrName>ppt_x</p:attrName>
                                        </p:attrNameLst>
                                      </p:cBhvr>
                                      <p:tavLst>
                                        <p:tav tm="0">
                                          <p:val>
                                            <p:strVal val="#ppt_x"/>
                                          </p:val>
                                        </p:tav>
                                        <p:tav tm="100000">
                                          <p:val>
                                            <p:strVal val="#ppt_x"/>
                                          </p:val>
                                        </p:tav>
                                      </p:tavLst>
                                    </p:anim>
                                    <p:anim calcmode="lin" valueType="num">
                                      <p:cBhvr additive="base">
                                        <p:cTn id="40"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076" grpId="0"/>
      <p:bldP spid="3078" grpId="0"/>
      <p:bldP spid="7" grpId="0" animBg="1"/>
      <p:bldP spid="3081"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cstate="print"/>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cstate="print"/>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cstate="print"/>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cstate="print"/>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solidFill>
                  <a:srgbClr val="002060"/>
                </a:solidFill>
                <a:latin typeface="Arial" panose="020B0604020202020204" pitchFamily="34" charset="0"/>
              </a:rPr>
              <a:t>n= número de cargas por unidad de volumen o densidad numérica de portadores</a:t>
            </a:r>
          </a:p>
          <a:p>
            <a:pPr eaLnBrk="1" hangingPunct="1"/>
            <a:r>
              <a:rPr lang="es-CL" altLang="es-CL" dirty="0" err="1">
                <a:solidFill>
                  <a:srgbClr val="002060"/>
                </a:solidFill>
                <a:latin typeface="Arial" panose="020B0604020202020204" pitchFamily="34" charset="0"/>
              </a:rPr>
              <a:t>v</a:t>
            </a:r>
            <a:r>
              <a:rPr lang="es-CL" altLang="es-CL" sz="1000" dirty="0" err="1">
                <a:solidFill>
                  <a:srgbClr val="002060"/>
                </a:solidFill>
                <a:latin typeface="Arial" panose="020B0604020202020204" pitchFamily="34" charset="0"/>
              </a:rPr>
              <a:t>d</a:t>
            </a:r>
            <a:r>
              <a:rPr lang="es-CL" altLang="es-CL" dirty="0">
                <a:solidFill>
                  <a:srgbClr val="002060"/>
                </a:solidFill>
                <a:latin typeface="Arial" panose="020B0604020202020204" pitchFamily="34" charset="0"/>
              </a:rPr>
              <a:t> = velocidad media de desplazamiento de los electrones o velocidad de deriva</a:t>
            </a:r>
          </a:p>
          <a:p>
            <a:pPr eaLnBrk="1" hangingPunct="1"/>
            <a:r>
              <a:rPr lang="es-CL" altLang="es-CL" dirty="0">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cstate="print"/>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920806"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cstate="print"/>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cstate="print"/>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cstate="print"/>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cstate="print"/>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920806"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cstate="print"/>
            <a:stretch>
              <a:fillRect r="-8633"/>
            </a:stretch>
          </a:blipFill>
        </p:spPr>
        <p:txBody>
          <a:bodyPr/>
          <a:lstStyle/>
          <a:p>
            <a:pPr>
              <a:defRPr/>
            </a:pPr>
            <a:r>
              <a:rPr lang="es-CL">
                <a:noFill/>
                <a:cs typeface="Arial"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129"/>
                                        </p:tgtEl>
                                        <p:attrNameLst>
                                          <p:attrName>style.visibility</p:attrName>
                                        </p:attrNameLst>
                                      </p:cBhvr>
                                      <p:to>
                                        <p:strVal val="visible"/>
                                      </p:to>
                                    </p:set>
                                    <p:anim calcmode="lin" valueType="num">
                                      <p:cBhvr additive="base">
                                        <p:cTn id="33" dur="500" fill="hold"/>
                                        <p:tgtEl>
                                          <p:spTgt spid="5129"/>
                                        </p:tgtEl>
                                        <p:attrNameLst>
                                          <p:attrName>ppt_x</p:attrName>
                                        </p:attrNameLst>
                                      </p:cBhvr>
                                      <p:tavLst>
                                        <p:tav tm="0">
                                          <p:val>
                                            <p:strVal val="#ppt_x"/>
                                          </p:val>
                                        </p:tav>
                                        <p:tav tm="100000">
                                          <p:val>
                                            <p:strVal val="#ppt_x"/>
                                          </p:val>
                                        </p:tav>
                                      </p:tavLst>
                                    </p:anim>
                                    <p:anim calcmode="lin" valueType="num">
                                      <p:cBhvr additive="base">
                                        <p:cTn id="34"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5130"/>
                                        </p:tgtEl>
                                        <p:attrNameLst>
                                          <p:attrName>style.visibility</p:attrName>
                                        </p:attrNameLst>
                                      </p:cBhvr>
                                      <p:to>
                                        <p:strVal val="visible"/>
                                      </p:to>
                                    </p:set>
                                    <p:anim calcmode="lin" valueType="num">
                                      <p:cBhvr additive="base">
                                        <p:cTn id="45" dur="500" fill="hold"/>
                                        <p:tgtEl>
                                          <p:spTgt spid="5130"/>
                                        </p:tgtEl>
                                        <p:attrNameLst>
                                          <p:attrName>ppt_x</p:attrName>
                                        </p:attrNameLst>
                                      </p:cBhvr>
                                      <p:tavLst>
                                        <p:tav tm="0">
                                          <p:val>
                                            <p:strVal val="#ppt_x"/>
                                          </p:val>
                                        </p:tav>
                                        <p:tav tm="100000">
                                          <p:val>
                                            <p:strVal val="#ppt_x"/>
                                          </p:val>
                                        </p:tav>
                                      </p:tavLst>
                                    </p:anim>
                                    <p:anim calcmode="lin" valueType="num">
                                      <p:cBhvr additive="base">
                                        <p:cTn id="46"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5135"/>
                                        </p:tgtEl>
                                        <p:attrNameLst>
                                          <p:attrName>style.visibility</p:attrName>
                                        </p:attrNameLst>
                                      </p:cBhvr>
                                      <p:to>
                                        <p:strVal val="visible"/>
                                      </p:to>
                                    </p:set>
                                    <p:anim calcmode="lin" valueType="num">
                                      <p:cBhvr additive="base">
                                        <p:cTn id="57" dur="500" fill="hold"/>
                                        <p:tgtEl>
                                          <p:spTgt spid="5135"/>
                                        </p:tgtEl>
                                        <p:attrNameLst>
                                          <p:attrName>ppt_x</p:attrName>
                                        </p:attrNameLst>
                                      </p:cBhvr>
                                      <p:tavLst>
                                        <p:tav tm="0">
                                          <p:val>
                                            <p:strVal val="#ppt_x"/>
                                          </p:val>
                                        </p:tav>
                                        <p:tav tm="100000">
                                          <p:val>
                                            <p:strVal val="#ppt_x"/>
                                          </p:val>
                                        </p:tav>
                                      </p:tavLst>
                                    </p:anim>
                                    <p:anim calcmode="lin" valueType="num">
                                      <p:cBhvr additive="base">
                                        <p:cTn id="58" dur="500" fill="hold"/>
                                        <p:tgtEl>
                                          <p:spTgt spid="5135"/>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129" grpId="0"/>
      <p:bldP spid="5130" grpId="0"/>
      <p:bldP spid="17" grpId="0" animBg="1"/>
      <p:bldP spid="18" grpId="0" animBg="1"/>
      <p:bldP spid="20" grpId="0" animBg="1"/>
      <p:bldP spid="19" grpId="0" animBg="1"/>
      <p:bldP spid="5135" grpId="0"/>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en el SI de resistencia eléctrica es el volt por ampere, llamada </a:t>
            </a:r>
            <a:r>
              <a:rPr lang="es-CL" altLang="es-CL" b="1" dirty="0"/>
              <a:t>ohm (</a:t>
            </a:r>
            <a:r>
              <a:rPr lang="el-GR" altLang="es-CL" b="1" dirty="0"/>
              <a:t>Ω</a:t>
            </a:r>
            <a:r>
              <a:rPr lang="es-CL" altLang="es-CL" b="1" dirty="0"/>
              <a:t>)</a:t>
            </a:r>
            <a:r>
              <a:rPr lang="es-CL" altLang="es-CL" dirty="0"/>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cstate="print"/>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dirty="0"/>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cstate="print"/>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con </a:t>
            </a:r>
            <a:r>
              <a:rPr lang="es-CL" altLang="es-CL" b="1" dirty="0"/>
              <a:t>R</a:t>
            </a:r>
            <a:r>
              <a:rPr lang="es-CL" altLang="es-CL" dirty="0"/>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dirty="0"/>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dirty="0"/>
              <a:t>ρ</a:t>
            </a:r>
            <a:r>
              <a:rPr lang="es-CL" altLang="es-CL" dirty="0"/>
              <a:t> es una constante de proporcionalidad llamada </a:t>
            </a:r>
            <a:r>
              <a:rPr lang="es-CL" altLang="es-CL" b="1" dirty="0"/>
              <a:t>resistividad</a:t>
            </a:r>
            <a:r>
              <a:rPr lang="es-CL" altLang="es-CL" dirty="0"/>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La unidad en el SI de resistividad es el ohm metro </a:t>
            </a:r>
            <a:r>
              <a:rPr lang="el-GR" altLang="es-CL" b="1" dirty="0"/>
              <a:t>Ω</a:t>
            </a:r>
            <a:r>
              <a:rPr lang="es-CL" altLang="es-CL" b="1" dirty="0"/>
              <a:t>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fill="hold"/>
                                        <p:tgtEl>
                                          <p:spTgt spid="6148"/>
                                        </p:tgtEl>
                                        <p:attrNameLst>
                                          <p:attrName>ppt_x</p:attrName>
                                        </p:attrNameLst>
                                      </p:cBhvr>
                                      <p:tavLst>
                                        <p:tav tm="0">
                                          <p:val>
                                            <p:strVal val="#ppt_x"/>
                                          </p:val>
                                        </p:tav>
                                        <p:tav tm="100000">
                                          <p:val>
                                            <p:strVal val="#ppt_x"/>
                                          </p:val>
                                        </p:tav>
                                      </p:tavLst>
                                    </p:anim>
                                    <p:anim calcmode="lin" valueType="num">
                                      <p:cBhvr additive="base">
                                        <p:cTn id="18" dur="500" fill="hold"/>
                                        <p:tgtEl>
                                          <p:spTgt spid="614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149"/>
                                        </p:tgtEl>
                                        <p:attrNameLst>
                                          <p:attrName>style.visibility</p:attrName>
                                        </p:attrNameLst>
                                      </p:cBhvr>
                                      <p:to>
                                        <p:strVal val="visible"/>
                                      </p:to>
                                    </p:set>
                                    <p:anim calcmode="lin" valueType="num">
                                      <p:cBhvr additive="base">
                                        <p:cTn id="21" dur="500" fill="hold"/>
                                        <p:tgtEl>
                                          <p:spTgt spid="6149"/>
                                        </p:tgtEl>
                                        <p:attrNameLst>
                                          <p:attrName>ppt_x</p:attrName>
                                        </p:attrNameLst>
                                      </p:cBhvr>
                                      <p:tavLst>
                                        <p:tav tm="0">
                                          <p:val>
                                            <p:strVal val="#ppt_x"/>
                                          </p:val>
                                        </p:tav>
                                        <p:tav tm="100000">
                                          <p:val>
                                            <p:strVal val="#ppt_x"/>
                                          </p:val>
                                        </p:tav>
                                      </p:tavLst>
                                    </p:anim>
                                    <p:anim calcmode="lin" valueType="num">
                                      <p:cBhvr additive="base">
                                        <p:cTn id="22"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151"/>
                                        </p:tgtEl>
                                        <p:attrNameLst>
                                          <p:attrName>style.visibility</p:attrName>
                                        </p:attrNameLst>
                                      </p:cBhvr>
                                      <p:to>
                                        <p:strVal val="visible"/>
                                      </p:to>
                                    </p:set>
                                    <p:anim calcmode="lin" valueType="num">
                                      <p:cBhvr additive="base">
                                        <p:cTn id="33" dur="500" fill="hold"/>
                                        <p:tgtEl>
                                          <p:spTgt spid="6151"/>
                                        </p:tgtEl>
                                        <p:attrNameLst>
                                          <p:attrName>ppt_x</p:attrName>
                                        </p:attrNameLst>
                                      </p:cBhvr>
                                      <p:tavLst>
                                        <p:tav tm="0">
                                          <p:val>
                                            <p:strVal val="#ppt_x"/>
                                          </p:val>
                                        </p:tav>
                                        <p:tav tm="100000">
                                          <p:val>
                                            <p:strVal val="#ppt_x"/>
                                          </p:val>
                                        </p:tav>
                                      </p:tavLst>
                                    </p:anim>
                                    <p:anim calcmode="lin" valueType="num">
                                      <p:cBhvr additive="base">
                                        <p:cTn id="34"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152"/>
                                        </p:tgtEl>
                                        <p:attrNameLst>
                                          <p:attrName>style.visibility</p:attrName>
                                        </p:attrNameLst>
                                      </p:cBhvr>
                                      <p:to>
                                        <p:strVal val="visible"/>
                                      </p:to>
                                    </p:set>
                                    <p:anim calcmode="lin" valueType="num">
                                      <p:cBhvr additive="base">
                                        <p:cTn id="39" dur="500" fill="hold"/>
                                        <p:tgtEl>
                                          <p:spTgt spid="6152"/>
                                        </p:tgtEl>
                                        <p:attrNameLst>
                                          <p:attrName>ppt_x</p:attrName>
                                        </p:attrNameLst>
                                      </p:cBhvr>
                                      <p:tavLst>
                                        <p:tav tm="0">
                                          <p:val>
                                            <p:strVal val="#ppt_x"/>
                                          </p:val>
                                        </p:tav>
                                        <p:tav tm="100000">
                                          <p:val>
                                            <p:strVal val="#ppt_x"/>
                                          </p:val>
                                        </p:tav>
                                      </p:tavLst>
                                    </p:anim>
                                    <p:anim calcmode="lin" valueType="num">
                                      <p:cBhvr additive="base">
                                        <p:cTn id="40"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6153"/>
                                        </p:tgtEl>
                                        <p:attrNameLst>
                                          <p:attrName>style.visibility</p:attrName>
                                        </p:attrNameLst>
                                      </p:cBhvr>
                                      <p:to>
                                        <p:strVal val="visible"/>
                                      </p:to>
                                    </p:set>
                                    <p:anim calcmode="lin" valueType="num">
                                      <p:cBhvr additive="base">
                                        <p:cTn id="45" dur="500" fill="hold"/>
                                        <p:tgtEl>
                                          <p:spTgt spid="6153"/>
                                        </p:tgtEl>
                                        <p:attrNameLst>
                                          <p:attrName>ppt_x</p:attrName>
                                        </p:attrNameLst>
                                      </p:cBhvr>
                                      <p:tavLst>
                                        <p:tav tm="0">
                                          <p:val>
                                            <p:strVal val="#ppt_x"/>
                                          </p:val>
                                        </p:tav>
                                        <p:tav tm="100000">
                                          <p:val>
                                            <p:strVal val="#ppt_x"/>
                                          </p:val>
                                        </p:tav>
                                      </p:tavLst>
                                    </p:anim>
                                    <p:anim calcmode="lin" valueType="num">
                                      <p:cBhvr additive="base">
                                        <p:cTn id="46"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154"/>
                                        </p:tgtEl>
                                        <p:attrNameLst>
                                          <p:attrName>style.visibility</p:attrName>
                                        </p:attrNameLst>
                                      </p:cBhvr>
                                      <p:to>
                                        <p:strVal val="visible"/>
                                      </p:to>
                                    </p:set>
                                    <p:anim calcmode="lin" valueType="num">
                                      <p:cBhvr additive="base">
                                        <p:cTn id="51" dur="500" fill="hold"/>
                                        <p:tgtEl>
                                          <p:spTgt spid="6154"/>
                                        </p:tgtEl>
                                        <p:attrNameLst>
                                          <p:attrName>ppt_x</p:attrName>
                                        </p:attrNameLst>
                                      </p:cBhvr>
                                      <p:tavLst>
                                        <p:tav tm="0">
                                          <p:val>
                                            <p:strVal val="#ppt_x"/>
                                          </p:val>
                                        </p:tav>
                                        <p:tav tm="100000">
                                          <p:val>
                                            <p:strVal val="#ppt_x"/>
                                          </p:val>
                                        </p:tav>
                                      </p:tavLst>
                                    </p:anim>
                                    <p:anim calcmode="lin" valueType="num">
                                      <p:cBhvr additive="base">
                                        <p:cTn id="52"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6155"/>
                                        </p:tgtEl>
                                        <p:attrNameLst>
                                          <p:attrName>style.visibility</p:attrName>
                                        </p:attrNameLst>
                                      </p:cBhvr>
                                      <p:to>
                                        <p:strVal val="visible"/>
                                      </p:to>
                                    </p:set>
                                    <p:anim calcmode="lin" valueType="num">
                                      <p:cBhvr additive="base">
                                        <p:cTn id="57" dur="500" fill="hold"/>
                                        <p:tgtEl>
                                          <p:spTgt spid="6155"/>
                                        </p:tgtEl>
                                        <p:attrNameLst>
                                          <p:attrName>ppt_x</p:attrName>
                                        </p:attrNameLst>
                                      </p:cBhvr>
                                      <p:tavLst>
                                        <p:tav tm="0">
                                          <p:val>
                                            <p:strVal val="#ppt_x"/>
                                          </p:val>
                                        </p:tav>
                                        <p:tav tm="100000">
                                          <p:val>
                                            <p:strVal val="#ppt_x"/>
                                          </p:val>
                                        </p:tav>
                                      </p:tavLst>
                                    </p:anim>
                                    <p:anim calcmode="lin" valueType="num">
                                      <p:cBhvr additive="base">
                                        <p:cTn id="58" dur="500" fill="hold"/>
                                        <p:tgtEl>
                                          <p:spTgt spid="61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3" grpId="0" animBg="1"/>
      <p:bldP spid="6148" grpId="0"/>
      <p:bldP spid="6149" grpId="0"/>
      <p:bldP spid="6" grpId="0" animBg="1"/>
      <p:bldP spid="6151" grpId="0"/>
      <p:bldP spid="6153" grpId="0"/>
      <p:bldP spid="6154" grpId="0"/>
      <p:bldP spid="6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500" fill="hold"/>
                                        <p:tgtEl>
                                          <p:spTgt spid="8196"/>
                                        </p:tgtEl>
                                        <p:attrNameLst>
                                          <p:attrName>ppt_x</p:attrName>
                                        </p:attrNameLst>
                                      </p:cBhvr>
                                      <p:tavLst>
                                        <p:tav tm="0">
                                          <p:val>
                                            <p:strVal val="#ppt_x"/>
                                          </p:val>
                                        </p:tav>
                                        <p:tav tm="100000">
                                          <p:val>
                                            <p:strVal val="#ppt_x"/>
                                          </p:val>
                                        </p:tav>
                                      </p:tavLst>
                                    </p:anim>
                                    <p:anim calcmode="lin" valueType="num">
                                      <p:cBhvr additive="base">
                                        <p:cTn id="8"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42" name="Picture 6" descr="Fig 18-01b">
            <a:extLst>
              <a:ext uri="{FF2B5EF4-FFF2-40B4-BE49-F238E27FC236}">
                <a16:creationId xmlns:a16="http://schemas.microsoft.com/office/drawing/2014/main" id="{B1DFB389-D8F3-DB45-BAD0-AAB995A2649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a:extLst>
              <a:ext uri="{FF2B5EF4-FFF2-40B4-BE49-F238E27FC236}">
                <a16:creationId xmlns:a16="http://schemas.microsoft.com/office/drawing/2014/main" id="{511832DF-9DBC-0B40-8C65-0E537DB5FAC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Batería no ideal</a:t>
            </a:r>
          </a:p>
        </p:txBody>
      </p:sp>
      <p:sp>
        <p:nvSpPr>
          <p:cNvPr id="5" name="Rectangle 4">
            <a:extLst>
              <a:ext uri="{FF2B5EF4-FFF2-40B4-BE49-F238E27FC236}">
                <a16:creationId xmlns:a16="http://schemas.microsoft.com/office/drawing/2014/main" id="{32E22FF0-968B-8843-ADB4-473767F6BAE2}"/>
              </a:ext>
            </a:extLst>
          </p:cNvPr>
          <p:cNvSpPr/>
          <p:nvPr/>
        </p:nvSpPr>
        <p:spPr>
          <a:xfrm>
            <a:off x="1258888" y="4086225"/>
            <a:ext cx="7489825" cy="1476375"/>
          </a:xfrm>
          <a:prstGeom prst="rect">
            <a:avLst/>
          </a:prstGeom>
        </p:spPr>
        <p:txBody>
          <a:bodyPr>
            <a:spAutoFit/>
          </a:bodyPr>
          <a:lstStyle/>
          <a:p>
            <a:pPr>
              <a:defRPr/>
            </a:pPr>
            <a:r>
              <a:rPr lang="en-US" b="1" dirty="0">
                <a:solidFill>
                  <a:srgbClr val="002060"/>
                </a:solidFill>
                <a:latin typeface="Arial" pitchFamily="34" charset="0"/>
              </a:rPr>
              <a:t>En el </a:t>
            </a:r>
            <a:r>
              <a:rPr lang="en-US" b="1" dirty="0" err="1">
                <a:solidFill>
                  <a:srgbClr val="002060"/>
                </a:solidFill>
                <a:latin typeface="Arial" pitchFamily="34" charset="0"/>
              </a:rPr>
              <a:t>esquema</a:t>
            </a:r>
            <a:r>
              <a:rPr lang="en-US" b="1" dirty="0">
                <a:solidFill>
                  <a:srgbClr val="002060"/>
                </a:solidFill>
                <a:latin typeface="Arial" pitchFamily="34" charset="0"/>
              </a:rPr>
              <a:t> se </a:t>
            </a:r>
            <a:r>
              <a:rPr lang="en-US" b="1" dirty="0" err="1">
                <a:solidFill>
                  <a:srgbClr val="002060"/>
                </a:solidFill>
                <a:latin typeface="Arial" pitchFamily="34" charset="0"/>
              </a:rPr>
              <a:t>muestra</a:t>
            </a:r>
            <a:r>
              <a:rPr lang="en-US" b="1" dirty="0">
                <a:solidFill>
                  <a:srgbClr val="002060"/>
                </a:solidFill>
                <a:latin typeface="Arial" pitchFamily="34" charset="0"/>
              </a:rPr>
              <a:t> </a:t>
            </a:r>
            <a:r>
              <a:rPr lang="en-US" b="1" dirty="0" err="1">
                <a:solidFill>
                  <a:srgbClr val="002060"/>
                </a:solidFill>
                <a:latin typeface="Arial" pitchFamily="34" charset="0"/>
              </a:rPr>
              <a:t>una</a:t>
            </a:r>
            <a:r>
              <a:rPr lang="en-US" b="1" dirty="0">
                <a:solidFill>
                  <a:srgbClr val="002060"/>
                </a:solidFill>
                <a:latin typeface="Arial" pitchFamily="34" charset="0"/>
              </a:rPr>
              <a:t> </a:t>
            </a:r>
            <a:r>
              <a:rPr lang="en-US" b="1" dirty="0" err="1">
                <a:solidFill>
                  <a:srgbClr val="002060"/>
                </a:solidFill>
                <a:latin typeface="Arial" pitchFamily="34" charset="0"/>
              </a:rPr>
              <a:t>bateria</a:t>
            </a:r>
            <a:r>
              <a:rPr lang="en-US" b="1" dirty="0">
                <a:solidFill>
                  <a:srgbClr val="002060"/>
                </a:solidFill>
                <a:latin typeface="Arial" pitchFamily="34" charset="0"/>
              </a:rPr>
              <a:t> con </a:t>
            </a:r>
            <a:r>
              <a:rPr lang="en-US" b="1" dirty="0" err="1">
                <a:solidFill>
                  <a:srgbClr val="002060"/>
                </a:solidFill>
                <a:latin typeface="Arial" pitchFamily="34" charset="0"/>
              </a:rPr>
              <a:t>resistencia</a:t>
            </a:r>
            <a:r>
              <a:rPr lang="en-US" b="1" dirty="0">
                <a:solidFill>
                  <a:srgbClr val="002060"/>
                </a:solidFill>
                <a:latin typeface="Arial" pitchFamily="34" charset="0"/>
              </a:rPr>
              <a:t> </a:t>
            </a:r>
            <a:r>
              <a:rPr lang="en-US" b="1" dirty="0" err="1">
                <a:solidFill>
                  <a:srgbClr val="002060"/>
                </a:solidFill>
                <a:latin typeface="Arial" pitchFamily="34" charset="0"/>
              </a:rPr>
              <a:t>interna</a:t>
            </a:r>
            <a:r>
              <a:rPr lang="en-US" b="1" dirty="0">
                <a:solidFill>
                  <a:srgbClr val="002060"/>
                </a:solidFill>
                <a:latin typeface="Arial" pitchFamily="34" charset="0"/>
              </a:rPr>
              <a:t>, r</a:t>
            </a:r>
          </a:p>
          <a:p>
            <a:pPr>
              <a:defRPr/>
            </a:pP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El </a:t>
            </a:r>
            <a:r>
              <a:rPr lang="en-US" b="1" dirty="0" err="1">
                <a:solidFill>
                  <a:srgbClr val="002060"/>
                </a:solidFill>
                <a:latin typeface="Arial" pitchFamily="34" charset="0"/>
              </a:rPr>
              <a:t>voltaje</a:t>
            </a:r>
            <a:r>
              <a:rPr lang="en-US" b="1" dirty="0">
                <a:solidFill>
                  <a:srgbClr val="002060"/>
                </a:solidFill>
                <a:latin typeface="Arial" pitchFamily="34" charset="0"/>
              </a:rPr>
              <a:t> terminal </a:t>
            </a:r>
            <a:r>
              <a:rPr lang="en-US" b="1" dirty="0" err="1">
                <a:solidFill>
                  <a:srgbClr val="002060"/>
                </a:solidFill>
                <a:latin typeface="Arial" pitchFamily="34" charset="0"/>
              </a:rPr>
              <a:t>es</a:t>
            </a:r>
            <a:r>
              <a:rPr lang="en-US" b="1" dirty="0">
                <a:solidFill>
                  <a:srgbClr val="002060"/>
                </a:solidFill>
                <a:latin typeface="Arial" pitchFamily="34" charset="0"/>
              </a:rPr>
              <a:t>  ΔV = </a:t>
            </a:r>
            <a:r>
              <a:rPr lang="en-US" b="1" dirty="0" err="1">
                <a:solidFill>
                  <a:srgbClr val="002060"/>
                </a:solidFill>
                <a:latin typeface="Arial" pitchFamily="34" charset="0"/>
              </a:rPr>
              <a:t>V</a:t>
            </a:r>
            <a:r>
              <a:rPr lang="en-US" b="1" baseline="-25000" dirty="0" err="1">
                <a:solidFill>
                  <a:srgbClr val="002060"/>
                </a:solidFill>
                <a:latin typeface="Arial" pitchFamily="34" charset="0"/>
              </a:rPr>
              <a:t>b</a:t>
            </a:r>
            <a:r>
              <a:rPr lang="en-US" b="1" dirty="0" err="1">
                <a:solidFill>
                  <a:srgbClr val="002060"/>
                </a:solidFill>
                <a:latin typeface="Arial" pitchFamily="34" charset="0"/>
              </a:rPr>
              <a:t>-V</a:t>
            </a:r>
            <a:r>
              <a:rPr lang="en-US" b="1" baseline="-25000" dirty="0" err="1">
                <a:solidFill>
                  <a:srgbClr val="002060"/>
                </a:solidFill>
                <a:latin typeface="Arial" pitchFamily="34" charset="0"/>
              </a:rPr>
              <a:t>a</a:t>
            </a:r>
            <a:endParaRPr lang="en-US" b="1" dirty="0">
              <a:solidFill>
                <a:srgbClr val="002060"/>
              </a:solidFill>
              <a:latin typeface="Arial" pitchFamily="34" charset="0"/>
            </a:endParaRPr>
          </a:p>
          <a:p>
            <a:pPr marL="285750" indent="-285750">
              <a:buFont typeface="Wingdings" pitchFamily="2" charset="2"/>
              <a:buChar char="q"/>
              <a:defRPr/>
            </a:pPr>
            <a:r>
              <a:rPr lang="en-US" b="1" dirty="0" err="1">
                <a:solidFill>
                  <a:srgbClr val="002060"/>
                </a:solidFill>
                <a:latin typeface="Arial" pitchFamily="34" charset="0"/>
              </a:rPr>
              <a:t>pero</a:t>
            </a:r>
            <a:r>
              <a:rPr lang="en-US" b="1" dirty="0">
                <a:solidFill>
                  <a:srgbClr val="002060"/>
                </a:solidFill>
                <a:latin typeface="Arial" pitchFamily="34" charset="0"/>
              </a:rPr>
              <a:t>  ΔV = ε – </a:t>
            </a:r>
            <a:r>
              <a:rPr lang="en-US" b="1" dirty="0" err="1">
                <a:solidFill>
                  <a:srgbClr val="002060"/>
                </a:solidFill>
                <a:latin typeface="Arial" pitchFamily="34" charset="0"/>
              </a:rPr>
              <a:t>Ir</a:t>
            </a: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Para el </a:t>
            </a:r>
            <a:r>
              <a:rPr lang="en-US" b="1" dirty="0" err="1">
                <a:solidFill>
                  <a:srgbClr val="002060"/>
                </a:solidFill>
                <a:latin typeface="Arial" pitchFamily="34" charset="0"/>
              </a:rPr>
              <a:t>circuito</a:t>
            </a:r>
            <a:r>
              <a:rPr lang="en-US" b="1" dirty="0">
                <a:solidFill>
                  <a:srgbClr val="002060"/>
                </a:solidFill>
                <a:latin typeface="Arial" pitchFamily="34" charset="0"/>
              </a:rPr>
              <a:t> </a:t>
            </a:r>
            <a:r>
              <a:rPr lang="en-US" b="1" dirty="0" err="1">
                <a:solidFill>
                  <a:srgbClr val="002060"/>
                </a:solidFill>
                <a:latin typeface="Arial" pitchFamily="34" charset="0"/>
              </a:rPr>
              <a:t>completo</a:t>
            </a:r>
            <a:r>
              <a:rPr lang="en-US" b="1" dirty="0">
                <a:solidFill>
                  <a:srgbClr val="002060"/>
                </a:solidFill>
                <a:latin typeface="Arial" pitchFamily="34" charset="0"/>
              </a:rPr>
              <a:t> , ε = IR + </a:t>
            </a:r>
            <a:r>
              <a:rPr lang="en-US" b="1" dirty="0" err="1">
                <a:solidFill>
                  <a:srgbClr val="002060"/>
                </a:solidFill>
                <a:latin typeface="Arial" pitchFamily="34" charset="0"/>
              </a:rPr>
              <a:t>Ir</a:t>
            </a:r>
            <a:endParaRPr lang="en-US" b="1" dirty="0">
              <a:solidFill>
                <a:srgbClr val="002060"/>
              </a:solidFill>
              <a:latin typeface="Arial" pitchFamily="34" charset="0"/>
            </a:endParaRPr>
          </a:p>
        </p:txBody>
      </p:sp>
      <p:sp>
        <p:nvSpPr>
          <p:cNvPr id="10245" name="Rectangle 5">
            <a:extLst>
              <a:ext uri="{FF2B5EF4-FFF2-40B4-BE49-F238E27FC236}">
                <a16:creationId xmlns:a16="http://schemas.microsoft.com/office/drawing/2014/main" id="{75C941E5-5B15-144E-B1B4-968E86DB72FC}"/>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s-CL" b="1">
                <a:solidFill>
                  <a:srgbClr val="002060"/>
                </a:solidFill>
                <a:latin typeface="Arial" panose="020B0604020202020204" pitchFamily="34" charset="0"/>
              </a:rPr>
              <a:t>ε  es igual al voltaje terminal cuando la corriente es cero.</a:t>
            </a:r>
          </a:p>
          <a:p>
            <a:pPr eaLnBrk="1" hangingPunct="1"/>
            <a:r>
              <a:rPr lang="en-US" altLang="es-CL"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En general, para mas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ppt_x"/>
                                          </p:val>
                                        </p:tav>
                                        <p:tav tm="100000">
                                          <p:val>
                                            <p:strVal val="#ppt_x"/>
                                          </p:val>
                                        </p:tav>
                                      </p:tavLst>
                                    </p:anim>
                                    <p:anim calcmode="lin" valueType="num">
                                      <p:cBhvr additive="base">
                                        <p:cTn id="8"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additive="base">
                                        <p:cTn id="13" dur="500" fill="hold"/>
                                        <p:tgtEl>
                                          <p:spTgt spid="11268"/>
                                        </p:tgtEl>
                                        <p:attrNameLst>
                                          <p:attrName>ppt_x</p:attrName>
                                        </p:attrNameLst>
                                      </p:cBhvr>
                                      <p:tavLst>
                                        <p:tav tm="0">
                                          <p:val>
                                            <p:strVal val="#ppt_x"/>
                                          </p:val>
                                        </p:tav>
                                        <p:tav tm="100000">
                                          <p:val>
                                            <p:strVal val="#ppt_x"/>
                                          </p:val>
                                        </p:tav>
                                      </p:tavLst>
                                    </p:anim>
                                    <p:anim calcmode="lin" valueType="num">
                                      <p:cBhvr additive="base">
                                        <p:cTn id="14"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gtEl>
                                        <p:attrNameLst>
                                          <p:attrName>style.visibility</p:attrName>
                                        </p:attrNameLst>
                                      </p:cBhvr>
                                      <p:to>
                                        <p:strVal val="visible"/>
                                      </p:to>
                                    </p:set>
                                    <p:anim calcmode="lin" valueType="num">
                                      <p:cBhvr additive="base">
                                        <p:cTn id="19" dur="500" fill="hold"/>
                                        <p:tgtEl>
                                          <p:spTgt spid="11267"/>
                                        </p:tgtEl>
                                        <p:attrNameLst>
                                          <p:attrName>ppt_x</p:attrName>
                                        </p:attrNameLst>
                                      </p:cBhvr>
                                      <p:tavLst>
                                        <p:tav tm="0">
                                          <p:val>
                                            <p:strVal val="#ppt_x"/>
                                          </p:val>
                                        </p:tav>
                                        <p:tav tm="100000">
                                          <p:val>
                                            <p:strVal val="#ppt_x"/>
                                          </p:val>
                                        </p:tav>
                                      </p:tavLst>
                                    </p:anim>
                                    <p:anim calcmode="lin" valueType="num">
                                      <p:cBhvr additive="base">
                                        <p:cTn id="20"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En general, para más de dos resistencias en paralelo: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500" fill="hold"/>
                                        <p:tgtEl>
                                          <p:spTgt spid="12291"/>
                                        </p:tgtEl>
                                        <p:attrNameLst>
                                          <p:attrName>ppt_x</p:attrName>
                                        </p:attrNameLst>
                                      </p:cBhvr>
                                      <p:tavLst>
                                        <p:tav tm="0">
                                          <p:val>
                                            <p:strVal val="#ppt_x"/>
                                          </p:val>
                                        </p:tav>
                                        <p:tav tm="100000">
                                          <p:val>
                                            <p:strVal val="#ppt_x"/>
                                          </p:val>
                                        </p:tav>
                                      </p:tavLst>
                                    </p:anim>
                                    <p:anim calcmode="lin" valueType="num">
                                      <p:cBhvr additive="base">
                                        <p:cTn id="8"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500" fill="hold"/>
                                        <p:tgtEl>
                                          <p:spTgt spid="12293"/>
                                        </p:tgtEl>
                                        <p:attrNameLst>
                                          <p:attrName>ppt_x</p:attrName>
                                        </p:attrNameLst>
                                      </p:cBhvr>
                                      <p:tavLst>
                                        <p:tav tm="0">
                                          <p:val>
                                            <p:strVal val="#ppt_x"/>
                                          </p:val>
                                        </p:tav>
                                        <p:tav tm="100000">
                                          <p:val>
                                            <p:strVal val="#ppt_x"/>
                                          </p:val>
                                        </p:tav>
                                      </p:tavLst>
                                    </p:anim>
                                    <p:anim calcmode="lin" valueType="num">
                                      <p:cBhvr additive="base">
                                        <p:cTn id="14"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2"/>
                                        </p:tgtEl>
                                        <p:attrNameLst>
                                          <p:attrName>style.visibility</p:attrName>
                                        </p:attrNameLst>
                                      </p:cBhvr>
                                      <p:to>
                                        <p:strVal val="visible"/>
                                      </p:to>
                                    </p:set>
                                    <p:anim calcmode="lin" valueType="num">
                                      <p:cBhvr additive="base">
                                        <p:cTn id="19" dur="500" fill="hold"/>
                                        <p:tgtEl>
                                          <p:spTgt spid="12292"/>
                                        </p:tgtEl>
                                        <p:attrNameLst>
                                          <p:attrName>ppt_x</p:attrName>
                                        </p:attrNameLst>
                                      </p:cBhvr>
                                      <p:tavLst>
                                        <p:tav tm="0">
                                          <p:val>
                                            <p:strVal val="#ppt_x"/>
                                          </p:val>
                                        </p:tav>
                                        <p:tav tm="100000">
                                          <p:val>
                                            <p:strVal val="#ppt_x"/>
                                          </p:val>
                                        </p:tav>
                                      </p:tavLst>
                                    </p:anim>
                                    <p:anim calcmode="lin" valueType="num">
                                      <p:cBhvr additive="base">
                                        <p:cTn id="20"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1590</TotalTime>
  <Words>338</Words>
  <Application>Microsoft Office PowerPoint</Application>
  <PresentationFormat>Presentación en pantalla (4:3)</PresentationFormat>
  <Paragraphs>57</Paragraphs>
  <Slides>11</Slides>
  <Notes>0</Notes>
  <HiddenSlides>3</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11</vt:i4>
      </vt:variant>
    </vt:vector>
  </HeadingPairs>
  <TitlesOfParts>
    <vt:vector size="17" baseType="lpstr">
      <vt:lpstr>Microsoft YaHei</vt:lpstr>
      <vt:lpstr>Arial</vt:lpstr>
      <vt:lpstr>Calibri</vt:lpstr>
      <vt:lpstr>Comic Sans MS</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Matias Ignacio Garrido Pedreros</cp:lastModifiedBy>
  <cp:revision>49</cp:revision>
  <dcterms:created xsi:type="dcterms:W3CDTF">2012-04-02T01:03:01Z</dcterms:created>
  <dcterms:modified xsi:type="dcterms:W3CDTF">2025-07-21T15:15:19Z</dcterms:modified>
</cp:coreProperties>
</file>