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4" r:id="rId7"/>
    <p:sldId id="265" r:id="rId8"/>
    <p:sldId id="266" r:id="rId9"/>
    <p:sldId id="267" r:id="rId10"/>
    <p:sldId id="268" r:id="rId11"/>
    <p:sldId id="263" r:id="rId12"/>
    <p:sldId id="270" r:id="rId13"/>
    <p:sldId id="271" r:id="rId14"/>
    <p:sldId id="272" r:id="rId15"/>
    <p:sldId id="273" r:id="rId16"/>
    <p:sldId id="274" r:id="rId17"/>
    <p:sldId id="275" r:id="rId18"/>
    <p:sldId id="276" r:id="rId19"/>
    <p:sldId id="277" r:id="rId20"/>
    <p:sldId id="278" r:id="rId21"/>
    <p:sldId id="279" r:id="rId22"/>
    <p:sldId id="280" r:id="rId23"/>
  </p:sldIdLst>
  <p:sldSz cx="9144000" cy="6858000" type="screen4x3"/>
  <p:notesSz cx="6858000" cy="9144000"/>
  <p:defaultTextStyle>
    <a:defPPr>
      <a:defRPr lang="es-CL"/>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63" autoAdjust="0"/>
    <p:restoredTop sz="94660"/>
  </p:normalViewPr>
  <p:slideViewPr>
    <p:cSldViewPr>
      <p:cViewPr varScale="1">
        <p:scale>
          <a:sx n="69" d="100"/>
          <a:sy n="69" d="100"/>
        </p:scale>
        <p:origin x="-54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4CB3C467-D8AA-4536-BA18-85C0207A0B79}" type="datetimeFigureOut">
              <a:rPr lang="es-CL"/>
              <a:pPr>
                <a:defRPr/>
              </a:pPr>
              <a:t>24/07/2019</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F00380E3-2025-4992-BB75-514D0D6182B0}" type="slidenum">
              <a:rPr lang="es-CL"/>
              <a:pPr>
                <a:defRPr/>
              </a:pPr>
              <a:t>‹Nº›</a:t>
            </a:fld>
            <a:endParaRPr lang="es-CL"/>
          </a:p>
        </p:txBody>
      </p:sp>
    </p:spTree>
    <p:extLst>
      <p:ext uri="{BB962C8B-B14F-4D97-AF65-F5344CB8AC3E}">
        <p14:creationId xmlns:p14="http://schemas.microsoft.com/office/powerpoint/2010/main" val="725662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E75197E6-598C-4EFF-9161-D0F3CBBCFFE1}" type="datetimeFigureOut">
              <a:rPr lang="es-CL"/>
              <a:pPr>
                <a:defRPr/>
              </a:pPr>
              <a:t>24/07/2019</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1181190D-13AE-4599-A7BC-F0A4F907E80A}" type="slidenum">
              <a:rPr lang="es-CL"/>
              <a:pPr>
                <a:defRPr/>
              </a:pPr>
              <a:t>‹Nº›</a:t>
            </a:fld>
            <a:endParaRPr lang="es-CL"/>
          </a:p>
        </p:txBody>
      </p:sp>
    </p:spTree>
    <p:extLst>
      <p:ext uri="{BB962C8B-B14F-4D97-AF65-F5344CB8AC3E}">
        <p14:creationId xmlns:p14="http://schemas.microsoft.com/office/powerpoint/2010/main" val="470894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4F725285-80CB-4F52-8F90-FBA10F430335}" type="datetimeFigureOut">
              <a:rPr lang="es-CL"/>
              <a:pPr>
                <a:defRPr/>
              </a:pPr>
              <a:t>24/07/2019</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6D3D1038-3AF5-4B00-85AD-823D6FB27C9C}" type="slidenum">
              <a:rPr lang="es-CL"/>
              <a:pPr>
                <a:defRPr/>
              </a:pPr>
              <a:t>‹Nº›</a:t>
            </a:fld>
            <a:endParaRPr lang="es-CL"/>
          </a:p>
        </p:txBody>
      </p:sp>
    </p:spTree>
    <p:extLst>
      <p:ext uri="{BB962C8B-B14F-4D97-AF65-F5344CB8AC3E}">
        <p14:creationId xmlns:p14="http://schemas.microsoft.com/office/powerpoint/2010/main" val="1850111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3 Marcador de fecha"/>
          <p:cNvSpPr>
            <a:spLocks noGrp="1"/>
          </p:cNvSpPr>
          <p:nvPr>
            <p:ph type="dt" sz="half" idx="10"/>
          </p:nvPr>
        </p:nvSpPr>
        <p:spPr/>
        <p:txBody>
          <a:bodyPr/>
          <a:lstStyle>
            <a:lvl1pPr>
              <a:defRPr/>
            </a:lvl1pPr>
          </a:lstStyle>
          <a:p>
            <a:pPr>
              <a:defRPr/>
            </a:pPr>
            <a:fld id="{8738376A-B403-4641-975F-52F0FF12891D}" type="datetimeFigureOut">
              <a:rPr lang="es-CL"/>
              <a:pPr>
                <a:defRPr/>
              </a:pPr>
              <a:t>24/07/2019</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FE0C4B72-FF6C-4393-BCFF-FB4DCE312AB1}" type="slidenum">
              <a:rPr lang="es-CL"/>
              <a:pPr>
                <a:defRPr/>
              </a:pPr>
              <a:t>‹Nº›</a:t>
            </a:fld>
            <a:endParaRPr lang="es-CL"/>
          </a:p>
        </p:txBody>
      </p:sp>
    </p:spTree>
    <p:extLst>
      <p:ext uri="{BB962C8B-B14F-4D97-AF65-F5344CB8AC3E}">
        <p14:creationId xmlns:p14="http://schemas.microsoft.com/office/powerpoint/2010/main" val="133152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3 Marcador de fecha"/>
          <p:cNvSpPr>
            <a:spLocks noGrp="1"/>
          </p:cNvSpPr>
          <p:nvPr>
            <p:ph type="dt" sz="half" idx="10"/>
          </p:nvPr>
        </p:nvSpPr>
        <p:spPr/>
        <p:txBody>
          <a:bodyPr/>
          <a:lstStyle>
            <a:lvl1pPr>
              <a:defRPr/>
            </a:lvl1pPr>
          </a:lstStyle>
          <a:p>
            <a:pPr>
              <a:defRPr/>
            </a:pPr>
            <a:fld id="{F3580EDB-236A-41C5-8881-F2ECF284A878}" type="datetimeFigureOut">
              <a:rPr lang="es-CL"/>
              <a:pPr>
                <a:defRPr/>
              </a:pPr>
              <a:t>24/07/2019</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CL"/>
          </a:p>
        </p:txBody>
      </p:sp>
      <p:sp>
        <p:nvSpPr>
          <p:cNvPr id="9" name="5 Marcador de número de diapositiva"/>
          <p:cNvSpPr>
            <a:spLocks noGrp="1"/>
          </p:cNvSpPr>
          <p:nvPr>
            <p:ph type="sldNum" sz="quarter" idx="12"/>
          </p:nvPr>
        </p:nvSpPr>
        <p:spPr/>
        <p:txBody>
          <a:bodyPr/>
          <a:lstStyle>
            <a:lvl1pPr>
              <a:defRPr/>
            </a:lvl1pPr>
          </a:lstStyle>
          <a:p>
            <a:pPr>
              <a:defRPr/>
            </a:pPr>
            <a:fld id="{D184E4A9-E869-4E19-BAC1-27172E23132D}" type="slidenum">
              <a:rPr lang="es-CL"/>
              <a:pPr>
                <a:defRPr/>
              </a:pPr>
              <a:t>‹Nº›</a:t>
            </a:fld>
            <a:endParaRPr lang="es-CL"/>
          </a:p>
        </p:txBody>
      </p:sp>
    </p:spTree>
    <p:extLst>
      <p:ext uri="{BB962C8B-B14F-4D97-AF65-F5344CB8AC3E}">
        <p14:creationId xmlns:p14="http://schemas.microsoft.com/office/powerpoint/2010/main" val="686173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70D959C9-931F-4E36-AB26-21EEFB14D27C}" type="datetimeFigureOut">
              <a:rPr lang="es-CL"/>
              <a:pPr>
                <a:defRPr/>
              </a:pPr>
              <a:t>24/07/2019</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p:txBody>
          <a:bodyPr/>
          <a:lstStyle>
            <a:lvl1pPr>
              <a:defRPr/>
            </a:lvl1pPr>
          </a:lstStyle>
          <a:p>
            <a:pPr>
              <a:defRPr/>
            </a:pPr>
            <a:fld id="{F99C037D-5100-43D8-9E32-9A3AA26EF86E}" type="slidenum">
              <a:rPr lang="es-CL"/>
              <a:pPr>
                <a:defRPr/>
              </a:pPr>
              <a:t>‹Nº›</a:t>
            </a:fld>
            <a:endParaRPr lang="es-CL"/>
          </a:p>
        </p:txBody>
      </p:sp>
    </p:spTree>
    <p:extLst>
      <p:ext uri="{BB962C8B-B14F-4D97-AF65-F5344CB8AC3E}">
        <p14:creationId xmlns:p14="http://schemas.microsoft.com/office/powerpoint/2010/main" val="4139209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EAECB5A4-374A-460A-B55B-E26677A8F04D}" type="datetimeFigureOut">
              <a:rPr lang="es-CL"/>
              <a:pPr>
                <a:defRPr/>
              </a:pPr>
              <a:t>24/07/2019</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CL"/>
          </a:p>
        </p:txBody>
      </p:sp>
      <p:sp>
        <p:nvSpPr>
          <p:cNvPr id="4" name="5 Marcador de número de diapositiva"/>
          <p:cNvSpPr>
            <a:spLocks noGrp="1"/>
          </p:cNvSpPr>
          <p:nvPr>
            <p:ph type="sldNum" sz="quarter" idx="12"/>
          </p:nvPr>
        </p:nvSpPr>
        <p:spPr/>
        <p:txBody>
          <a:bodyPr/>
          <a:lstStyle>
            <a:lvl1pPr>
              <a:defRPr/>
            </a:lvl1pPr>
          </a:lstStyle>
          <a:p>
            <a:pPr>
              <a:defRPr/>
            </a:pPr>
            <a:fld id="{104AE75C-EB31-4083-96C4-55B2F926D4C7}" type="slidenum">
              <a:rPr lang="es-CL"/>
              <a:pPr>
                <a:defRPr/>
              </a:pPr>
              <a:t>‹Nº›</a:t>
            </a:fld>
            <a:endParaRPr lang="es-CL"/>
          </a:p>
        </p:txBody>
      </p:sp>
    </p:spTree>
    <p:extLst>
      <p:ext uri="{BB962C8B-B14F-4D97-AF65-F5344CB8AC3E}">
        <p14:creationId xmlns:p14="http://schemas.microsoft.com/office/powerpoint/2010/main" val="1570684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E2F4929-F4E8-4354-AEF0-895570561979}" type="datetimeFigureOut">
              <a:rPr lang="es-CL"/>
              <a:pPr>
                <a:defRPr/>
              </a:pPr>
              <a:t>24/07/2019</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C28C7A4F-4460-40FA-88FF-A940AEA1E06E}" type="slidenum">
              <a:rPr lang="es-CL"/>
              <a:pPr>
                <a:defRPr/>
              </a:pPr>
              <a:t>‹Nº›</a:t>
            </a:fld>
            <a:endParaRPr lang="es-CL"/>
          </a:p>
        </p:txBody>
      </p:sp>
    </p:spTree>
    <p:extLst>
      <p:ext uri="{BB962C8B-B14F-4D97-AF65-F5344CB8AC3E}">
        <p14:creationId xmlns:p14="http://schemas.microsoft.com/office/powerpoint/2010/main" val="1351549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CL"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A5ED53A-7F37-4F1D-AF85-B25CCE459E09}" type="datetimeFigureOut">
              <a:rPr lang="es-CL"/>
              <a:pPr>
                <a:defRPr/>
              </a:pPr>
              <a:t>24/07/2019</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6FB6C271-8CEC-4D99-BD7D-35D62CE095CF}" type="slidenum">
              <a:rPr lang="es-CL"/>
              <a:pPr>
                <a:defRPr/>
              </a:pPr>
              <a:t>‹Nº›</a:t>
            </a:fld>
            <a:endParaRPr lang="es-CL"/>
          </a:p>
        </p:txBody>
      </p:sp>
    </p:spTree>
    <p:extLst>
      <p:ext uri="{BB962C8B-B14F-4D97-AF65-F5344CB8AC3E}">
        <p14:creationId xmlns:p14="http://schemas.microsoft.com/office/powerpoint/2010/main" val="3626896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8296CE9A-D21C-4B99-821B-6BC52F35F906}" type="datetimeFigureOut">
              <a:rPr lang="es-CL"/>
              <a:pPr>
                <a:defRPr/>
              </a:pPr>
              <a:t>24/07/2019</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7EB37557-E044-4C59-A238-F4725C653B4E}" type="slidenum">
              <a:rPr lang="es-CL"/>
              <a:pPr>
                <a:defRPr/>
              </a:pPr>
              <a:t>‹Nº›</a:t>
            </a:fld>
            <a:endParaRPr lang="es-CL"/>
          </a:p>
        </p:txBody>
      </p:sp>
    </p:spTree>
    <p:extLst>
      <p:ext uri="{BB962C8B-B14F-4D97-AF65-F5344CB8AC3E}">
        <p14:creationId xmlns:p14="http://schemas.microsoft.com/office/powerpoint/2010/main" val="3402625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9307BF10-B02E-4E79-9526-485B0D352DB6}" type="datetimeFigureOut">
              <a:rPr lang="es-CL"/>
              <a:pPr>
                <a:defRPr/>
              </a:pPr>
              <a:t>24/07/2019</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AF7FA479-4F51-4F45-84D4-32A7C0034868}" type="slidenum">
              <a:rPr lang="es-CL"/>
              <a:pPr>
                <a:defRPr/>
              </a:pPr>
              <a:t>‹Nº›</a:t>
            </a:fld>
            <a:endParaRPr lang="es-CL"/>
          </a:p>
        </p:txBody>
      </p:sp>
    </p:spTree>
    <p:extLst>
      <p:ext uri="{BB962C8B-B14F-4D97-AF65-F5344CB8AC3E}">
        <p14:creationId xmlns:p14="http://schemas.microsoft.com/office/powerpoint/2010/main" val="2630619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smtClean="0"/>
              <a:t>Haga clic para modificar el estilo de título del patrón</a:t>
            </a:r>
            <a:endParaRPr lang="es-CL" altLang="es-CL" smtClean="0"/>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endParaRPr lang="es-CL" altLang="es-C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16F7E87-7BD1-4164-B03E-0EDC125AAB8E}" type="datetimeFigureOut">
              <a:rPr lang="es-CL"/>
              <a:pPr>
                <a:defRPr/>
              </a:pPr>
              <a:t>24/07/2019</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0F20E7F-4B2F-441D-80F1-4E1AB6528EE8}"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2 Subtítulo"/>
          <p:cNvSpPr>
            <a:spLocks noGrp="1"/>
          </p:cNvSpPr>
          <p:nvPr>
            <p:ph type="subTitle" idx="1"/>
          </p:nvPr>
        </p:nvSpPr>
        <p:spPr>
          <a:xfrm>
            <a:off x="1300163" y="5157788"/>
            <a:ext cx="6400800" cy="1008062"/>
          </a:xfrm>
        </p:spPr>
        <p:txBody>
          <a:bodyPr anchor="ctr"/>
          <a:lstStyle/>
          <a:p>
            <a:pPr eaLnBrk="1" hangingPunct="1"/>
            <a:r>
              <a:rPr lang="es-CL" altLang="es-CL" b="1" smtClean="0">
                <a:solidFill>
                  <a:schemeClr val="tx1"/>
                </a:solidFill>
              </a:rPr>
              <a:t>VESTUARIO NAVAL</a:t>
            </a:r>
          </a:p>
        </p:txBody>
      </p:sp>
      <p:pic>
        <p:nvPicPr>
          <p:cNvPr id="205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476250"/>
            <a:ext cx="6411912" cy="4681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9950" y="3794125"/>
            <a:ext cx="1871663" cy="275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6749961" y="4506759"/>
            <a:ext cx="2016224" cy="1754326"/>
          </a:xfrm>
          <a:prstGeom prst="rect">
            <a:avLst/>
          </a:prstGeom>
        </p:spPr>
        <p:style>
          <a:lnRef idx="0">
            <a:schemeClr val="accent6"/>
          </a:lnRef>
          <a:fillRef idx="3">
            <a:schemeClr val="accent6"/>
          </a:fillRef>
          <a:effectRef idx="3">
            <a:schemeClr val="accent6"/>
          </a:effectRef>
          <a:fontRef idx="minor">
            <a:schemeClr val="lt1"/>
          </a:fontRef>
        </p:style>
        <p:txBody>
          <a:bodyPr>
            <a:spAutoFit/>
          </a:bodyPr>
          <a:lstStyle/>
          <a:p>
            <a:pPr algn="ctr">
              <a:defRPr/>
            </a:pPr>
            <a:r>
              <a:rPr lang="es-CL" b="1" i="1" dirty="0">
                <a:effectLst>
                  <a:outerShdw blurRad="38100" dist="38100" dir="2700000" algn="tl">
                    <a:srgbClr val="000000">
                      <a:alpha val="43137"/>
                    </a:srgbClr>
                  </a:outerShdw>
                </a:effectLst>
              </a:rPr>
              <a:t>Responsable Administración    del Suministro    Vestuario y    Equipo  en la    Institución</a:t>
            </a:r>
          </a:p>
        </p:txBody>
      </p:sp>
      <p:pic>
        <p:nvPicPr>
          <p:cNvPr id="307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425" y="1731963"/>
            <a:ext cx="1717675" cy="223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51125" y="4495800"/>
            <a:ext cx="1149350" cy="1433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2102434" y="2386089"/>
            <a:ext cx="2731250" cy="923330"/>
          </a:xfrm>
          <a:prstGeom prst="rect">
            <a:avLst/>
          </a:prstGeom>
        </p:spPr>
        <p:style>
          <a:lnRef idx="0">
            <a:schemeClr val="accent5"/>
          </a:lnRef>
          <a:fillRef idx="3">
            <a:schemeClr val="accent5"/>
          </a:fillRef>
          <a:effectRef idx="3">
            <a:schemeClr val="accent5"/>
          </a:effectRef>
          <a:fontRef idx="minor">
            <a:schemeClr val="lt1"/>
          </a:fontRef>
        </p:style>
        <p:txBody>
          <a:bodyPr>
            <a:spAutoFit/>
          </a:bodyPr>
          <a:lstStyle/>
          <a:p>
            <a:pPr algn="ctr">
              <a:defRPr/>
            </a:pPr>
            <a:r>
              <a:rPr lang="es-CL" b="1" i="1" dirty="0">
                <a:effectLst>
                  <a:outerShdw blurRad="38100" dist="38100" dir="2700000" algn="tl">
                    <a:srgbClr val="000000">
                      <a:alpha val="43137"/>
                    </a:srgbClr>
                  </a:outerShdw>
                </a:effectLst>
              </a:rPr>
              <a:t> Organismo Director </a:t>
            </a:r>
          </a:p>
          <a:p>
            <a:pPr algn="ctr">
              <a:defRPr/>
            </a:pPr>
            <a:r>
              <a:rPr lang="es-CL" b="1" i="1" dirty="0">
                <a:effectLst>
                  <a:outerShdw blurRad="38100" dist="38100" dir="2700000" algn="tl">
                    <a:srgbClr val="000000">
                      <a:alpha val="43137"/>
                    </a:srgbClr>
                  </a:outerShdw>
                </a:effectLst>
              </a:rPr>
              <a:t>en lo relacionado con la Logística del Material. </a:t>
            </a:r>
          </a:p>
        </p:txBody>
      </p:sp>
      <p:sp>
        <p:nvSpPr>
          <p:cNvPr id="3083" name="6 CuadroTexto"/>
          <p:cNvSpPr txBox="1">
            <a:spLocks noChangeArrowheads="1"/>
          </p:cNvSpPr>
          <p:nvPr/>
        </p:nvSpPr>
        <p:spPr bwMode="auto">
          <a:xfrm>
            <a:off x="0" y="293688"/>
            <a:ext cx="9144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DIRECTOR Y EJECUTOR DE </a:t>
            </a:r>
            <a:r>
              <a:rPr lang="es-CL" altLang="es-CL" b="1"/>
              <a:t>LA </a:t>
            </a:r>
            <a:r>
              <a:rPr lang="es-CL" altLang="es-CL" b="1" smtClean="0"/>
              <a:t>ADMINISTRACIÓN </a:t>
            </a:r>
            <a:r>
              <a:rPr lang="es-CL" altLang="es-CL" b="1"/>
              <a:t>DEL VESTUARIO INSTITUCIONAL</a:t>
            </a:r>
          </a:p>
        </p:txBody>
      </p:sp>
      <p:sp>
        <p:nvSpPr>
          <p:cNvPr id="8" name="7 Flecha abajo"/>
          <p:cNvSpPr/>
          <p:nvPr/>
        </p:nvSpPr>
        <p:spPr>
          <a:xfrm rot="16200000">
            <a:off x="3944660" y="5043681"/>
            <a:ext cx="574202" cy="680481"/>
          </a:xfrm>
          <a:prstGeom prst="down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0" name="9 Flecha abajo"/>
          <p:cNvSpPr/>
          <p:nvPr/>
        </p:nvSpPr>
        <p:spPr>
          <a:xfrm>
            <a:off x="2973887" y="3556811"/>
            <a:ext cx="504056" cy="808293"/>
          </a:xfrm>
          <a:prstGeom prst="down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5" name="14 Rectángulo"/>
          <p:cNvSpPr/>
          <p:nvPr/>
        </p:nvSpPr>
        <p:spPr>
          <a:xfrm>
            <a:off x="477924" y="5170259"/>
            <a:ext cx="2054090" cy="369332"/>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es-CL" b="1" dirty="0">
                <a:effectLst>
                  <a:outerShdw blurRad="38100" dist="38100" dir="2700000" algn="tl">
                    <a:srgbClr val="000000">
                      <a:alpha val="43137"/>
                    </a:srgbClr>
                  </a:outerShdw>
                </a:effectLst>
              </a:rPr>
              <a:t>SUPERVISA</a:t>
            </a:r>
          </a:p>
        </p:txBody>
      </p:sp>
      <p:sp>
        <p:nvSpPr>
          <p:cNvPr id="11" name="10 Llamada de nube"/>
          <p:cNvSpPr/>
          <p:nvPr/>
        </p:nvSpPr>
        <p:spPr>
          <a:xfrm>
            <a:off x="611188" y="661988"/>
            <a:ext cx="2362200" cy="1008062"/>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200" b="1" i="1" dirty="0">
                <a:solidFill>
                  <a:schemeClr val="bg1"/>
                </a:solidFill>
                <a:effectLst>
                  <a:outerShdw blurRad="38100" dist="38100" dir="2700000" algn="tl">
                    <a:srgbClr val="000000">
                      <a:alpha val="43137"/>
                    </a:srgbClr>
                  </a:outerShdw>
                </a:effectLst>
              </a:rPr>
              <a:t>RGLTO. UNIFORMES DE OFICIALES Y GENTE DE MAR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07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07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a:xfrm>
            <a:off x="457200" y="274638"/>
            <a:ext cx="8229600" cy="850900"/>
          </a:xfrm>
        </p:spPr>
        <p:txBody>
          <a:bodyPr/>
          <a:lstStyle/>
          <a:p>
            <a:pPr eaLnBrk="1" hangingPunct="1"/>
            <a:r>
              <a:rPr lang="es-CL" altLang="es-CL" sz="1800" b="1" smtClean="0"/>
              <a:t>ADQUISICIÓN Y DISTRIBUCIÓN</a:t>
            </a:r>
          </a:p>
        </p:txBody>
      </p:sp>
      <p:pic>
        <p:nvPicPr>
          <p:cNvPr id="409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3313" y="1052513"/>
            <a:ext cx="1871662" cy="274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38952" y="4005064"/>
            <a:ext cx="8280920" cy="1477328"/>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ctr">
              <a:defRPr/>
            </a:pPr>
            <a:r>
              <a:rPr lang="es-CL" b="1" dirty="0">
                <a:solidFill>
                  <a:schemeClr val="tx1"/>
                </a:solidFill>
              </a:rPr>
              <a:t>De no haber existencias o éstas sean insuficientes para satisfacer las demandas, el CODE Vestuario del Departamento Operaciones de la D.AB.A., analiza y evalúa la </a:t>
            </a:r>
          </a:p>
          <a:p>
            <a:pPr algn="ctr">
              <a:defRPr/>
            </a:pPr>
            <a:r>
              <a:rPr lang="es-CL" b="1" dirty="0">
                <a:solidFill>
                  <a:schemeClr val="tx1"/>
                </a:solidFill>
              </a:rPr>
              <a:t>situación e inicia el proceso de adquisición, generando una Recomendación de Compra, la que es derivada al Departamento de Adquisiciones de la Dirección de </a:t>
            </a:r>
          </a:p>
          <a:p>
            <a:pPr algn="ctr">
              <a:defRPr/>
            </a:pPr>
            <a:r>
              <a:rPr lang="es-CL" b="1" dirty="0">
                <a:solidFill>
                  <a:schemeClr val="tx1"/>
                </a:solidFill>
              </a:rPr>
              <a:t>Abastecimiento de la Armada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a:xfrm>
            <a:off x="457200" y="274638"/>
            <a:ext cx="8229600" cy="850900"/>
          </a:xfrm>
        </p:spPr>
        <p:txBody>
          <a:bodyPr/>
          <a:lstStyle/>
          <a:p>
            <a:pPr eaLnBrk="1" hangingPunct="1"/>
            <a:r>
              <a:rPr lang="es-CL" altLang="es-CL" sz="1800" b="1" smtClean="0"/>
              <a:t>ADQUISICIÓN Y DISTRIBUCIÓN</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863" y="1125538"/>
            <a:ext cx="1871662" cy="274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38952" y="4005064"/>
            <a:ext cx="8280920" cy="1200329"/>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ctr">
              <a:defRPr/>
            </a:pPr>
            <a:r>
              <a:rPr lang="es-CL" b="1" dirty="0">
                <a:solidFill>
                  <a:schemeClr val="tx1"/>
                </a:solidFill>
              </a:rPr>
              <a:t>Conforme a los procesos establecidos en la Ley y Reglamento de compras públicas </a:t>
            </a:r>
          </a:p>
          <a:p>
            <a:pPr algn="ctr">
              <a:defRPr/>
            </a:pPr>
            <a:r>
              <a:rPr lang="es-CL" b="1" dirty="0">
                <a:solidFill>
                  <a:schemeClr val="tx1"/>
                </a:solidFill>
              </a:rPr>
              <a:t>el  Departamento  de  Adquisiciones  de  la  Dirección  de  Abastecimiento  de  la </a:t>
            </a:r>
          </a:p>
          <a:p>
            <a:pPr algn="ctr">
              <a:defRPr/>
            </a:pPr>
            <a:r>
              <a:rPr lang="es-CL" b="1" dirty="0">
                <a:solidFill>
                  <a:schemeClr val="tx1"/>
                </a:solidFill>
              </a:rPr>
              <a:t>Armada, genera una Orden de Compra al proveedor que se adjudicó la adquisición </a:t>
            </a:r>
          </a:p>
          <a:p>
            <a:pPr algn="ctr">
              <a:defRPr/>
            </a:pPr>
            <a:r>
              <a:rPr lang="es-CL" b="1" dirty="0">
                <a:solidFill>
                  <a:schemeClr val="tx1"/>
                </a:solidFill>
              </a:rPr>
              <a:t>del vestuario.</a:t>
            </a:r>
          </a:p>
        </p:txBody>
      </p:sp>
      <p:sp>
        <p:nvSpPr>
          <p:cNvPr id="5127" name="AutoShape 2" descr="Resultado de imagen para mercado publico"/>
          <p:cNvSpPr>
            <a:spLocks noChangeAspect="1" noChangeArrowheads="1"/>
          </p:cNvSpPr>
          <p:nvPr/>
        </p:nvSpPr>
        <p:spPr bwMode="auto">
          <a:xfrm>
            <a:off x="144463" y="-784225"/>
            <a:ext cx="285750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s-CL" altLang="es-CL"/>
          </a:p>
        </p:txBody>
      </p:sp>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0063" y="1717675"/>
            <a:ext cx="2828925"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4" name="Picture 6"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688" y="995363"/>
            <a:ext cx="19812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Flecha curvada hacia abajo"/>
          <p:cNvSpPr/>
          <p:nvPr/>
        </p:nvSpPr>
        <p:spPr>
          <a:xfrm>
            <a:off x="2366963" y="1376363"/>
            <a:ext cx="1917700" cy="45085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chemeClr val="tx1"/>
              </a:solidFill>
            </a:endParaRPr>
          </a:p>
        </p:txBody>
      </p:sp>
      <p:sp>
        <p:nvSpPr>
          <p:cNvPr id="11" name="10 Flecha curvada hacia abajo"/>
          <p:cNvSpPr/>
          <p:nvPr/>
        </p:nvSpPr>
        <p:spPr>
          <a:xfrm>
            <a:off x="4568825" y="1376363"/>
            <a:ext cx="1916113" cy="45085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500"/>
                                  </p:stCondLst>
                                  <p:childTnLst>
                                    <p:set>
                                      <p:cBhvr>
                                        <p:cTn id="9" dur="1" fill="hold">
                                          <p:stCondLst>
                                            <p:cond delay="0"/>
                                          </p:stCondLst>
                                        </p:cTn>
                                        <p:tgtEl>
                                          <p:spTgt spid="4"/>
                                        </p:tgtEl>
                                        <p:attrNameLst>
                                          <p:attrName>style.visibility</p:attrName>
                                        </p:attrNameLst>
                                      </p:cBhvr>
                                      <p:to>
                                        <p:strVal val="visible"/>
                                      </p:to>
                                    </p:set>
                                  </p:childTnLst>
                                </p:cTn>
                              </p:par>
                            </p:childTnLst>
                          </p:cTn>
                        </p:par>
                        <p:par>
                          <p:cTn id="10" fill="hold" nodeType="afterGroup">
                            <p:stCondLst>
                              <p:cond delay="500"/>
                            </p:stCondLst>
                            <p:childTnLst>
                              <p:par>
                                <p:cTn id="11" presetID="1" presetClass="entr" presetSubtype="0" fill="hold" nodeType="afterEffect">
                                  <p:stCondLst>
                                    <p:cond delay="500"/>
                                  </p:stCondLst>
                                  <p:childTnLst>
                                    <p:set>
                                      <p:cBhvr>
                                        <p:cTn id="12" dur="1" fill="hold">
                                          <p:stCondLst>
                                            <p:cond delay="0"/>
                                          </p:stCondLst>
                                        </p:cTn>
                                        <p:tgtEl>
                                          <p:spTgt spid="17411"/>
                                        </p:tgtEl>
                                        <p:attrNameLst>
                                          <p:attrName>style.visibility</p:attrName>
                                        </p:attrNameLst>
                                      </p:cBhvr>
                                      <p:to>
                                        <p:strVal val="visible"/>
                                      </p:to>
                                    </p:set>
                                  </p:childTnLst>
                                </p:cTn>
                              </p:par>
                            </p:childTnLst>
                          </p:cTn>
                        </p:par>
                        <p:par>
                          <p:cTn id="13" fill="hold" nodeType="afterGroup">
                            <p:stCondLst>
                              <p:cond delay="1000"/>
                            </p:stCondLst>
                            <p:childTnLst>
                              <p:par>
                                <p:cTn id="14" presetID="1" presetClass="entr" presetSubtype="0" fill="hold" grpId="0" nodeType="afterEffect">
                                  <p:stCondLst>
                                    <p:cond delay="500"/>
                                  </p:stCondLst>
                                  <p:childTnLst>
                                    <p:set>
                                      <p:cBhvr>
                                        <p:cTn id="15" dur="1" fill="hold">
                                          <p:stCondLst>
                                            <p:cond delay="0"/>
                                          </p:stCondLst>
                                        </p:cTn>
                                        <p:tgtEl>
                                          <p:spTgt spid="11"/>
                                        </p:tgtEl>
                                        <p:attrNameLst>
                                          <p:attrName>style.visibility</p:attrName>
                                        </p:attrNameLst>
                                      </p:cBhvr>
                                      <p:to>
                                        <p:strVal val="visible"/>
                                      </p:to>
                                    </p:set>
                                  </p:childTnLst>
                                </p:cTn>
                              </p:par>
                            </p:childTnLst>
                          </p:cTn>
                        </p:par>
                        <p:par>
                          <p:cTn id="16" fill="hold" nodeType="afterGroup">
                            <p:stCondLst>
                              <p:cond delay="1500"/>
                            </p:stCondLst>
                            <p:childTnLst>
                              <p:par>
                                <p:cTn id="17" presetID="1" presetClass="entr" presetSubtype="0" fill="hold" nodeType="afterEffect">
                                  <p:stCondLst>
                                    <p:cond delay="500"/>
                                  </p:stCondLst>
                                  <p:childTnLst>
                                    <p:set>
                                      <p:cBhvr>
                                        <p:cTn id="18" dur="1" fill="hold">
                                          <p:stCondLst>
                                            <p:cond delay="0"/>
                                          </p:stCondLst>
                                        </p:cTn>
                                        <p:tgtEl>
                                          <p:spTgt spid="17414"/>
                                        </p:tgtEl>
                                        <p:attrNameLst>
                                          <p:attrName>style.visibility</p:attrName>
                                        </p:attrNameLst>
                                      </p:cBhvr>
                                      <p:to>
                                        <p:strVal val="visible"/>
                                      </p:to>
                                    </p:set>
                                  </p:childTnLst>
                                </p:cTn>
                              </p:par>
                            </p:childTnLst>
                          </p:cTn>
                        </p:par>
                        <p:par>
                          <p:cTn id="19" fill="hold" nodeType="afterGroup">
                            <p:stCondLst>
                              <p:cond delay="2000"/>
                            </p:stCondLst>
                            <p:childTnLst>
                              <p:par>
                                <p:cTn id="20" presetID="1" presetClass="entr" presetSubtype="0" fill="hold" nodeType="afterEffect">
                                  <p:stCondLst>
                                    <p:cond delay="500"/>
                                  </p:stCondLst>
                                  <p:childTnLst>
                                    <p:set>
                                      <p:cBhvr>
                                        <p:cTn id="2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a:xfrm>
            <a:off x="0" y="87313"/>
            <a:ext cx="3533775" cy="850900"/>
          </a:xfrm>
        </p:spPr>
        <p:txBody>
          <a:bodyPr anchor="t"/>
          <a:lstStyle/>
          <a:p>
            <a:pPr algn="l" eaLnBrk="1" hangingPunct="1"/>
            <a:r>
              <a:rPr lang="es-CL" altLang="es-CL" sz="1800" b="1" smtClean="0"/>
              <a:t>ADQUISICIÓN Y DISTRIBUCIÓN</a:t>
            </a:r>
          </a:p>
        </p:txBody>
      </p:sp>
      <p:sp>
        <p:nvSpPr>
          <p:cNvPr id="5" name="4 Rectángulo"/>
          <p:cNvSpPr/>
          <p:nvPr/>
        </p:nvSpPr>
        <p:spPr>
          <a:xfrm>
            <a:off x="386544" y="4426771"/>
            <a:ext cx="3465376" cy="2031325"/>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just">
              <a:defRPr/>
            </a:pPr>
            <a:r>
              <a:rPr lang="es-CL" b="1" dirty="0">
                <a:solidFill>
                  <a:schemeClr val="tx1"/>
                </a:solidFill>
              </a:rPr>
              <a:t>El  Almacén  de  Recepción  del  Centro  de  Abastecimiento  correspondiente </a:t>
            </a:r>
            <a:r>
              <a:rPr lang="es-CL" b="1" dirty="0" err="1">
                <a:solidFill>
                  <a:schemeClr val="tx1"/>
                </a:solidFill>
              </a:rPr>
              <a:t>recepciona</a:t>
            </a:r>
            <a:r>
              <a:rPr lang="es-CL" b="1" dirty="0">
                <a:solidFill>
                  <a:schemeClr val="tx1"/>
                </a:solidFill>
              </a:rPr>
              <a:t> el material y lo entrega al Almacén de Acopio  y luego este última a su respetiva sala de venta de vestuario.</a:t>
            </a:r>
          </a:p>
        </p:txBody>
      </p:sp>
      <p:sp>
        <p:nvSpPr>
          <p:cNvPr id="6150" name="AutoShape 2" descr="Resultado de imagen para mercado publico"/>
          <p:cNvSpPr>
            <a:spLocks noChangeAspect="1" noChangeArrowheads="1"/>
          </p:cNvSpPr>
          <p:nvPr/>
        </p:nvSpPr>
        <p:spPr bwMode="auto">
          <a:xfrm>
            <a:off x="144463" y="-784225"/>
            <a:ext cx="285750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s-CL" altLang="es-CL"/>
          </a:p>
        </p:txBody>
      </p:sp>
      <p:pic>
        <p:nvPicPr>
          <p:cNvPr id="6151" name="Picture 6"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63" y="557213"/>
            <a:ext cx="19812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Flecha curvada hacia abajo"/>
          <p:cNvSpPr/>
          <p:nvPr/>
        </p:nvSpPr>
        <p:spPr>
          <a:xfrm>
            <a:off x="2173728" y="833410"/>
            <a:ext cx="1916224" cy="450850"/>
          </a:xfrm>
          <a:prstGeom prst="curvedDown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solidFill>
                <a:schemeClr val="tx1"/>
              </a:solidFill>
            </a:endParaRPr>
          </a:p>
        </p:txBody>
      </p:sp>
      <p:sp>
        <p:nvSpPr>
          <p:cNvPr id="11" name="10 Flecha curvada hacia abajo"/>
          <p:cNvSpPr/>
          <p:nvPr/>
        </p:nvSpPr>
        <p:spPr>
          <a:xfrm>
            <a:off x="5126056" y="810522"/>
            <a:ext cx="1916224" cy="450850"/>
          </a:xfrm>
          <a:prstGeom prst="curvedDown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solidFill>
                <a:schemeClr val="tx1"/>
              </a:solidFill>
            </a:endParaRPr>
          </a:p>
        </p:txBody>
      </p:sp>
      <p:pic>
        <p:nvPicPr>
          <p:cNvPr id="61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2163" y="1284288"/>
            <a:ext cx="28575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0650" y="1284288"/>
            <a:ext cx="28575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60" name="5 CuadroTexto"/>
          <p:cNvSpPr txBox="1">
            <a:spLocks noChangeArrowheads="1"/>
          </p:cNvSpPr>
          <p:nvPr/>
        </p:nvSpPr>
        <p:spPr bwMode="auto">
          <a:xfrm>
            <a:off x="3060700" y="3189288"/>
            <a:ext cx="22320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a:t>A. RECEPCIÓN</a:t>
            </a:r>
          </a:p>
        </p:txBody>
      </p:sp>
      <p:sp>
        <p:nvSpPr>
          <p:cNvPr id="6161" name="12 CuadroTexto"/>
          <p:cNvSpPr txBox="1">
            <a:spLocks noChangeArrowheads="1"/>
          </p:cNvSpPr>
          <p:nvPr/>
        </p:nvSpPr>
        <p:spPr bwMode="auto">
          <a:xfrm>
            <a:off x="6184900" y="3200400"/>
            <a:ext cx="22320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a:t>A. ACOPIO</a:t>
            </a:r>
          </a:p>
        </p:txBody>
      </p:sp>
      <p:pic>
        <p:nvPicPr>
          <p:cNvPr id="616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00600" y="4365625"/>
            <a:ext cx="4084638" cy="215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Flecha abajo"/>
          <p:cNvSpPr/>
          <p:nvPr/>
        </p:nvSpPr>
        <p:spPr>
          <a:xfrm>
            <a:off x="7155393" y="3568976"/>
            <a:ext cx="312626" cy="374050"/>
          </a:xfrm>
          <a:prstGeom prst="down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6166" name="15 CuadroTexto"/>
          <p:cNvSpPr txBox="1">
            <a:spLocks noChangeArrowheads="1"/>
          </p:cNvSpPr>
          <p:nvPr/>
        </p:nvSpPr>
        <p:spPr bwMode="auto">
          <a:xfrm>
            <a:off x="6184900" y="4003675"/>
            <a:ext cx="22320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a:t>SALA DE VENTA</a:t>
            </a:r>
          </a:p>
        </p:txBody>
      </p:sp>
      <p:sp>
        <p:nvSpPr>
          <p:cNvPr id="10" name="9 Llamada de nube"/>
          <p:cNvSpPr/>
          <p:nvPr/>
        </p:nvSpPr>
        <p:spPr>
          <a:xfrm>
            <a:off x="5757829" y="145087"/>
            <a:ext cx="3085747" cy="665435"/>
          </a:xfrm>
          <a:prstGeom prst="cloudCallout">
            <a:avLst>
              <a:gd name="adj1" fmla="val -15189"/>
              <a:gd name="adj2" fmla="val 66664"/>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r>
              <a:rPr lang="es-CL" sz="1100" b="1" dirty="0"/>
              <a:t>SALINO </a:t>
            </a:r>
            <a:r>
              <a:rPr lang="es-CL" sz="1100" dirty="0"/>
              <a:t>                                   transferencia entre almacenes</a:t>
            </a:r>
          </a:p>
        </p:txBody>
      </p:sp>
      <p:sp>
        <p:nvSpPr>
          <p:cNvPr id="21" name="20 Llamada de nube"/>
          <p:cNvSpPr/>
          <p:nvPr/>
        </p:nvSpPr>
        <p:spPr>
          <a:xfrm>
            <a:off x="3583182" y="3501337"/>
            <a:ext cx="3085747" cy="665435"/>
          </a:xfrm>
          <a:prstGeom prst="cloudCallout">
            <a:avLst>
              <a:gd name="adj1" fmla="val 61588"/>
              <a:gd name="adj2" fmla="val -10370"/>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r>
              <a:rPr lang="es-CL" sz="1100" b="1" dirty="0"/>
              <a:t>SALINO </a:t>
            </a:r>
            <a:r>
              <a:rPr lang="es-CL" sz="1100" dirty="0"/>
              <a:t>                                   transferencia entre almacenes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3995936" y="2104825"/>
            <a:ext cx="4761520" cy="1200329"/>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just">
              <a:defRPr/>
            </a:pPr>
            <a:r>
              <a:rPr lang="es-CL" b="1" dirty="0">
                <a:solidFill>
                  <a:schemeClr val="tx1"/>
                </a:solidFill>
              </a:rPr>
              <a:t>a.- 6001 Sala de Venta de Vestuario VALPABAS</a:t>
            </a:r>
          </a:p>
          <a:p>
            <a:pPr algn="just">
              <a:defRPr/>
            </a:pPr>
            <a:r>
              <a:rPr lang="es-CL" b="1" dirty="0">
                <a:solidFill>
                  <a:schemeClr val="tx1"/>
                </a:solidFill>
              </a:rPr>
              <a:t>b.- 6005 Sala de Venta de Vestuario APOLINAV</a:t>
            </a:r>
          </a:p>
          <a:p>
            <a:pPr algn="just">
              <a:defRPr/>
            </a:pPr>
            <a:r>
              <a:rPr lang="es-CL" b="1" dirty="0">
                <a:solidFill>
                  <a:schemeClr val="tx1"/>
                </a:solidFill>
              </a:rPr>
              <a:t>c.- 6010 Sala de Venta de Vestuario SANTIAGO</a:t>
            </a:r>
          </a:p>
          <a:p>
            <a:pPr algn="just">
              <a:defRPr/>
            </a:pPr>
            <a:r>
              <a:rPr lang="es-CL" b="1" dirty="0">
                <a:solidFill>
                  <a:schemeClr val="tx1"/>
                </a:solidFill>
              </a:rPr>
              <a:t>d.- 6011 Sala de Venta de Vestuario AVIABAS</a:t>
            </a:r>
          </a:p>
        </p:txBody>
      </p:sp>
      <p:sp>
        <p:nvSpPr>
          <p:cNvPr id="7173" name="AutoShape 2" descr="Resultado de imagen para mercado publico"/>
          <p:cNvSpPr>
            <a:spLocks noChangeAspect="1" noChangeArrowheads="1"/>
          </p:cNvSpPr>
          <p:nvPr/>
        </p:nvSpPr>
        <p:spPr bwMode="auto">
          <a:xfrm>
            <a:off x="144463" y="-784225"/>
            <a:ext cx="285750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s-CL" altLang="es-CL"/>
          </a:p>
        </p:txBody>
      </p:sp>
      <p:sp>
        <p:nvSpPr>
          <p:cNvPr id="7174" name="7 Título"/>
          <p:cNvSpPr>
            <a:spLocks noGrp="1"/>
          </p:cNvSpPr>
          <p:nvPr>
            <p:ph type="title"/>
          </p:nvPr>
        </p:nvSpPr>
        <p:spPr>
          <a:xfrm>
            <a:off x="539750" y="47625"/>
            <a:ext cx="8229600" cy="806450"/>
          </a:xfrm>
        </p:spPr>
        <p:txBody>
          <a:bodyPr/>
          <a:lstStyle/>
          <a:p>
            <a:pPr eaLnBrk="1" hangingPunct="1"/>
            <a:r>
              <a:rPr lang="es-CL" altLang="es-CL" sz="1800" b="1" smtClean="0"/>
              <a:t>ADQUISICIÓN Y DISTRIBUCIÓN</a:t>
            </a:r>
          </a:p>
        </p:txBody>
      </p:sp>
      <p:pic>
        <p:nvPicPr>
          <p:cNvPr id="7175" name="Picture 5" descr="Resultado de imagen para centro de abastecimiento de valparaís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 y="981075"/>
            <a:ext cx="2279650" cy="300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6" name="8 CuadroTexto"/>
          <p:cNvSpPr txBox="1">
            <a:spLocks noChangeArrowheads="1"/>
          </p:cNvSpPr>
          <p:nvPr/>
        </p:nvSpPr>
        <p:spPr bwMode="auto">
          <a:xfrm>
            <a:off x="0" y="3889375"/>
            <a:ext cx="35750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Ia Z.N.                                                  ALMACÉN DE ACOPIO VALPABAS</a:t>
            </a:r>
          </a:p>
        </p:txBody>
      </p:sp>
      <p:sp>
        <p:nvSpPr>
          <p:cNvPr id="12" name="11 Flecha a la derecha con bandas"/>
          <p:cNvSpPr/>
          <p:nvPr/>
        </p:nvSpPr>
        <p:spPr>
          <a:xfrm>
            <a:off x="2891673" y="2485036"/>
            <a:ext cx="923056" cy="439908"/>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22" name="21 Llamada de nube"/>
          <p:cNvSpPr/>
          <p:nvPr/>
        </p:nvSpPr>
        <p:spPr>
          <a:xfrm>
            <a:off x="2452688" y="1125538"/>
            <a:ext cx="3086100" cy="665162"/>
          </a:xfrm>
          <a:prstGeom prst="cloudCallout">
            <a:avLst>
              <a:gd name="adj1" fmla="val -19230"/>
              <a:gd name="adj2" fmla="val 137453"/>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100" b="1" dirty="0"/>
              <a:t>SALINO </a:t>
            </a:r>
            <a:r>
              <a:rPr lang="es-CL" sz="1100" dirty="0"/>
              <a:t>                                   transferencia entre almacenes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nodeType="afterEffect">
                                  <p:stCondLst>
                                    <p:cond delay="500"/>
                                  </p:stCondLst>
                                  <p:childTnLst>
                                    <p:set>
                                      <p:cBhvr>
                                        <p:cTn id="9" dur="1" fill="hold">
                                          <p:stCondLst>
                                            <p:cond delay="0"/>
                                          </p:stCondLst>
                                        </p:cTn>
                                        <p:tgtEl>
                                          <p:spTgt spid="12"/>
                                        </p:tgtEl>
                                        <p:attrNameLst>
                                          <p:attrName>style.visibility</p:attrName>
                                        </p:attrNameLst>
                                      </p:cBhvr>
                                      <p:to>
                                        <p:strVal val="visible"/>
                                      </p:to>
                                    </p:set>
                                  </p:childTnLst>
                                </p:cTn>
                              </p:par>
                            </p:childTnLst>
                          </p:cTn>
                        </p:par>
                        <p:par>
                          <p:cTn id="10" fill="hold" nodeType="afterGroup">
                            <p:stCondLst>
                              <p:cond delay="500"/>
                            </p:stCondLst>
                            <p:childTnLst>
                              <p:par>
                                <p:cTn id="11" presetID="1" presetClass="entr" presetSubtype="0" fill="hold" nodeType="afterEffect">
                                  <p:stCondLst>
                                    <p:cond delay="50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4067944" y="2520324"/>
            <a:ext cx="4761520" cy="369332"/>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just">
              <a:defRPr/>
            </a:pPr>
            <a:r>
              <a:rPr lang="es-CL" b="1" dirty="0">
                <a:solidFill>
                  <a:schemeClr val="tx1"/>
                </a:solidFill>
              </a:rPr>
              <a:t>6002 Sala de Venta de Vestuario TALCABAS</a:t>
            </a:r>
          </a:p>
        </p:txBody>
      </p:sp>
      <p:sp>
        <p:nvSpPr>
          <p:cNvPr id="8197" name="AutoShape 2" descr="Resultado de imagen para mercado publico"/>
          <p:cNvSpPr>
            <a:spLocks noChangeAspect="1" noChangeArrowheads="1"/>
          </p:cNvSpPr>
          <p:nvPr/>
        </p:nvSpPr>
        <p:spPr bwMode="auto">
          <a:xfrm>
            <a:off x="144463" y="-784225"/>
            <a:ext cx="285750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s-CL" altLang="es-CL"/>
          </a:p>
        </p:txBody>
      </p:sp>
      <p:sp>
        <p:nvSpPr>
          <p:cNvPr id="8198" name="7 Título"/>
          <p:cNvSpPr>
            <a:spLocks noGrp="1"/>
          </p:cNvSpPr>
          <p:nvPr>
            <p:ph type="title"/>
          </p:nvPr>
        </p:nvSpPr>
        <p:spPr>
          <a:xfrm>
            <a:off x="539750" y="47625"/>
            <a:ext cx="8229600" cy="806450"/>
          </a:xfrm>
        </p:spPr>
        <p:txBody>
          <a:bodyPr/>
          <a:lstStyle/>
          <a:p>
            <a:pPr eaLnBrk="1" hangingPunct="1"/>
            <a:r>
              <a:rPr lang="es-CL" altLang="es-CL" sz="1800" b="1" smtClean="0"/>
              <a:t>ADQUISICIÓN Y DISTRIBUCIÓN</a:t>
            </a:r>
          </a:p>
        </p:txBody>
      </p:sp>
      <p:sp>
        <p:nvSpPr>
          <p:cNvPr id="8199" name="8 CuadroTexto"/>
          <p:cNvSpPr txBox="1">
            <a:spLocks noChangeArrowheads="1"/>
          </p:cNvSpPr>
          <p:nvPr/>
        </p:nvSpPr>
        <p:spPr bwMode="auto">
          <a:xfrm>
            <a:off x="144463" y="3995738"/>
            <a:ext cx="33337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IIa Z.N.                                                  ALMACÉN DE ACOPIO TALPABAS</a:t>
            </a:r>
          </a:p>
        </p:txBody>
      </p:sp>
      <p:sp>
        <p:nvSpPr>
          <p:cNvPr id="12" name="11 Flecha a la derecha con bandas"/>
          <p:cNvSpPr/>
          <p:nvPr/>
        </p:nvSpPr>
        <p:spPr>
          <a:xfrm>
            <a:off x="3071142" y="2482114"/>
            <a:ext cx="923056" cy="439908"/>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pic>
        <p:nvPicPr>
          <p:cNvPr id="8203" name="Picture 2" descr="Resultado de imagen para centro de abastecimiento de TALCAHUA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175" y="252413"/>
            <a:ext cx="2600325"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Llamada de nube"/>
          <p:cNvSpPr/>
          <p:nvPr/>
        </p:nvSpPr>
        <p:spPr>
          <a:xfrm>
            <a:off x="2771775" y="1125538"/>
            <a:ext cx="2767013" cy="665162"/>
          </a:xfrm>
          <a:prstGeom prst="cloudCallout">
            <a:avLst>
              <a:gd name="adj1" fmla="val -15638"/>
              <a:gd name="adj2" fmla="val 143699"/>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100" b="1" dirty="0"/>
              <a:t>SALINO </a:t>
            </a:r>
            <a:r>
              <a:rPr lang="es-CL" sz="1100" dirty="0"/>
              <a:t>                                   transferencia entre almacenes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nodeType="afterEffect">
                                  <p:stCondLst>
                                    <p:cond delay="500"/>
                                  </p:stCondLst>
                                  <p:childTnLst>
                                    <p:set>
                                      <p:cBhvr>
                                        <p:cTn id="9" dur="1" fill="hold">
                                          <p:stCondLst>
                                            <p:cond delay="0"/>
                                          </p:stCondLst>
                                        </p:cTn>
                                        <p:tgtEl>
                                          <p:spTgt spid="12"/>
                                        </p:tgtEl>
                                        <p:attrNameLst>
                                          <p:attrName>style.visibility</p:attrName>
                                        </p:attrNameLst>
                                      </p:cBhvr>
                                      <p:to>
                                        <p:strVal val="visible"/>
                                      </p:to>
                                    </p:set>
                                  </p:childTnLst>
                                </p:cTn>
                              </p:par>
                            </p:childTnLst>
                          </p:cTn>
                        </p:par>
                        <p:par>
                          <p:cTn id="10" fill="hold" nodeType="afterGroup">
                            <p:stCondLst>
                              <p:cond delay="500"/>
                            </p:stCondLst>
                            <p:childTnLst>
                              <p:par>
                                <p:cTn id="11" presetID="1" presetClass="entr" presetSubtype="0" fill="hold" nodeType="afterEffect">
                                  <p:stCondLst>
                                    <p:cond delay="50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3821297" y="2381824"/>
            <a:ext cx="4761520" cy="646331"/>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defRPr/>
            </a:pPr>
            <a:r>
              <a:rPr lang="es-CL" b="1" dirty="0">
                <a:solidFill>
                  <a:schemeClr val="tx1"/>
                </a:solidFill>
              </a:rPr>
              <a:t>a.- 6003 Sala de Venta de Vestuario MAGABAS</a:t>
            </a:r>
          </a:p>
          <a:p>
            <a:pPr>
              <a:defRPr/>
            </a:pPr>
            <a:r>
              <a:rPr lang="es-CL" b="1" dirty="0">
                <a:solidFill>
                  <a:schemeClr val="tx1"/>
                </a:solidFill>
              </a:rPr>
              <a:t>b.- 6009 Sala de Venta de Vestuario DISNABE</a:t>
            </a:r>
          </a:p>
        </p:txBody>
      </p:sp>
      <p:sp>
        <p:nvSpPr>
          <p:cNvPr id="9221" name="AutoShape 2" descr="Resultado de imagen para mercado publico"/>
          <p:cNvSpPr>
            <a:spLocks noChangeAspect="1" noChangeArrowheads="1"/>
          </p:cNvSpPr>
          <p:nvPr/>
        </p:nvSpPr>
        <p:spPr bwMode="auto">
          <a:xfrm>
            <a:off x="144463" y="-784225"/>
            <a:ext cx="285750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s-CL" altLang="es-CL"/>
          </a:p>
        </p:txBody>
      </p:sp>
      <p:sp>
        <p:nvSpPr>
          <p:cNvPr id="9222" name="7 Título"/>
          <p:cNvSpPr>
            <a:spLocks noGrp="1"/>
          </p:cNvSpPr>
          <p:nvPr>
            <p:ph type="title"/>
          </p:nvPr>
        </p:nvSpPr>
        <p:spPr>
          <a:xfrm>
            <a:off x="539750" y="47625"/>
            <a:ext cx="8229600" cy="806450"/>
          </a:xfrm>
        </p:spPr>
        <p:txBody>
          <a:bodyPr/>
          <a:lstStyle/>
          <a:p>
            <a:pPr eaLnBrk="1" hangingPunct="1"/>
            <a:r>
              <a:rPr lang="es-CL" altLang="es-CL" sz="1800" b="1" smtClean="0"/>
              <a:t>ADQUISICIÓN Y DISTRIBUCIÓN</a:t>
            </a:r>
          </a:p>
        </p:txBody>
      </p:sp>
      <p:sp>
        <p:nvSpPr>
          <p:cNvPr id="12" name="11 Flecha a la derecha con bandas"/>
          <p:cNvSpPr/>
          <p:nvPr/>
        </p:nvSpPr>
        <p:spPr>
          <a:xfrm>
            <a:off x="2712840" y="2485036"/>
            <a:ext cx="923056" cy="439908"/>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pic>
        <p:nvPicPr>
          <p:cNvPr id="9226" name="Picture 2" descr="Resultado de imagen para centro de abastecimiento de MAGALLA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125" y="1171575"/>
            <a:ext cx="1966913"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7" name="9 CuadroTexto"/>
          <p:cNvSpPr txBox="1">
            <a:spLocks noChangeArrowheads="1"/>
          </p:cNvSpPr>
          <p:nvPr/>
        </p:nvSpPr>
        <p:spPr bwMode="auto">
          <a:xfrm>
            <a:off x="144463" y="3995738"/>
            <a:ext cx="33337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IIIa Z.N.                                                  ALMACÉN DE ACOPIO MAGABAS</a:t>
            </a:r>
          </a:p>
        </p:txBody>
      </p:sp>
      <p:sp>
        <p:nvSpPr>
          <p:cNvPr id="11" name="10 Llamada de nube"/>
          <p:cNvSpPr/>
          <p:nvPr/>
        </p:nvSpPr>
        <p:spPr>
          <a:xfrm>
            <a:off x="2452688" y="1125538"/>
            <a:ext cx="3086100" cy="665162"/>
          </a:xfrm>
          <a:prstGeom prst="cloudCallout">
            <a:avLst>
              <a:gd name="adj1" fmla="val -23271"/>
              <a:gd name="adj2" fmla="val 14578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100" b="1" dirty="0"/>
              <a:t>SALINO </a:t>
            </a:r>
            <a:r>
              <a:rPr lang="es-CL" sz="1100" dirty="0"/>
              <a:t>                                   transferencia entre almacenes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nodeType="afterEffect">
                                  <p:stCondLst>
                                    <p:cond delay="500"/>
                                  </p:stCondLst>
                                  <p:childTnLst>
                                    <p:set>
                                      <p:cBhvr>
                                        <p:cTn id="9" dur="1" fill="hold">
                                          <p:stCondLst>
                                            <p:cond delay="0"/>
                                          </p:stCondLst>
                                        </p:cTn>
                                        <p:tgtEl>
                                          <p:spTgt spid="12"/>
                                        </p:tgtEl>
                                        <p:attrNameLst>
                                          <p:attrName>style.visibility</p:attrName>
                                        </p:attrNameLst>
                                      </p:cBhvr>
                                      <p:to>
                                        <p:strVal val="visible"/>
                                      </p:to>
                                    </p:set>
                                  </p:childTnLst>
                                </p:cTn>
                              </p:par>
                            </p:childTnLst>
                          </p:cTn>
                        </p:par>
                        <p:par>
                          <p:cTn id="10" fill="hold" nodeType="afterGroup">
                            <p:stCondLst>
                              <p:cond delay="500"/>
                            </p:stCondLst>
                            <p:childTnLst>
                              <p:par>
                                <p:cTn id="11" presetID="1" presetClass="entr" presetSubtype="0" fill="hold" nodeType="afterEffect">
                                  <p:stCondLst>
                                    <p:cond delay="50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3798702" y="2520324"/>
            <a:ext cx="4761520" cy="369332"/>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defRPr/>
            </a:pPr>
            <a:r>
              <a:rPr lang="es-CL" b="1" dirty="0">
                <a:solidFill>
                  <a:schemeClr val="tx1"/>
                </a:solidFill>
              </a:rPr>
              <a:t>6004 Sala de Venta de Vestuario IQUEABAS</a:t>
            </a:r>
          </a:p>
        </p:txBody>
      </p:sp>
      <p:sp>
        <p:nvSpPr>
          <p:cNvPr id="10245" name="AutoShape 2" descr="Resultado de imagen para mercado publico"/>
          <p:cNvSpPr>
            <a:spLocks noChangeAspect="1" noChangeArrowheads="1"/>
          </p:cNvSpPr>
          <p:nvPr/>
        </p:nvSpPr>
        <p:spPr bwMode="auto">
          <a:xfrm>
            <a:off x="144463" y="-784225"/>
            <a:ext cx="285750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s-CL" altLang="es-CL"/>
          </a:p>
        </p:txBody>
      </p:sp>
      <p:sp>
        <p:nvSpPr>
          <p:cNvPr id="10246" name="7 Título"/>
          <p:cNvSpPr>
            <a:spLocks noGrp="1"/>
          </p:cNvSpPr>
          <p:nvPr>
            <p:ph type="title"/>
          </p:nvPr>
        </p:nvSpPr>
        <p:spPr>
          <a:xfrm>
            <a:off x="539750" y="47625"/>
            <a:ext cx="8229600" cy="806450"/>
          </a:xfrm>
        </p:spPr>
        <p:txBody>
          <a:bodyPr/>
          <a:lstStyle/>
          <a:p>
            <a:pPr eaLnBrk="1" hangingPunct="1"/>
            <a:r>
              <a:rPr lang="es-CL" altLang="es-CL" sz="1800" b="1" smtClean="0"/>
              <a:t>ADQUISICIÓN Y DISTRIBUCIÓN</a:t>
            </a:r>
          </a:p>
        </p:txBody>
      </p:sp>
      <p:sp>
        <p:nvSpPr>
          <p:cNvPr id="12" name="11 Flecha a la derecha con bandas"/>
          <p:cNvSpPr/>
          <p:nvPr/>
        </p:nvSpPr>
        <p:spPr>
          <a:xfrm>
            <a:off x="2712840" y="2485036"/>
            <a:ext cx="923056" cy="439908"/>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0250" name="9 CuadroTexto"/>
          <p:cNvSpPr txBox="1">
            <a:spLocks noChangeArrowheads="1"/>
          </p:cNvSpPr>
          <p:nvPr/>
        </p:nvSpPr>
        <p:spPr bwMode="auto">
          <a:xfrm>
            <a:off x="144463" y="3995738"/>
            <a:ext cx="33337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IVa Z.N.                                                  ALMACÉN DE ACOPIO IQUEABAS</a:t>
            </a:r>
          </a:p>
        </p:txBody>
      </p:sp>
      <p:pic>
        <p:nvPicPr>
          <p:cNvPr id="10251" name="Picture 2" descr="Resultado de imagen para centro de abastecimiento de IQUIQ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013" y="1306513"/>
            <a:ext cx="1930400" cy="279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Llamada de nube"/>
          <p:cNvSpPr/>
          <p:nvPr/>
        </p:nvSpPr>
        <p:spPr>
          <a:xfrm>
            <a:off x="2452688" y="1125538"/>
            <a:ext cx="3086100" cy="665162"/>
          </a:xfrm>
          <a:prstGeom prst="cloudCallout">
            <a:avLst>
              <a:gd name="adj1" fmla="val -22373"/>
              <a:gd name="adj2" fmla="val 15619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100" b="1" dirty="0"/>
              <a:t>SALINO </a:t>
            </a:r>
            <a:r>
              <a:rPr lang="es-CL" sz="1100" dirty="0"/>
              <a:t>                                   transferencia entre almacenes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nodeType="afterEffect">
                                  <p:stCondLst>
                                    <p:cond delay="500"/>
                                  </p:stCondLst>
                                  <p:childTnLst>
                                    <p:set>
                                      <p:cBhvr>
                                        <p:cTn id="9" dur="1" fill="hold">
                                          <p:stCondLst>
                                            <p:cond delay="0"/>
                                          </p:stCondLst>
                                        </p:cTn>
                                        <p:tgtEl>
                                          <p:spTgt spid="12"/>
                                        </p:tgtEl>
                                        <p:attrNameLst>
                                          <p:attrName>style.visibility</p:attrName>
                                        </p:attrNameLst>
                                      </p:cBhvr>
                                      <p:to>
                                        <p:strVal val="visible"/>
                                      </p:to>
                                    </p:set>
                                  </p:childTnLst>
                                </p:cTn>
                              </p:par>
                            </p:childTnLst>
                          </p:cTn>
                        </p:par>
                        <p:par>
                          <p:cTn id="10" fill="hold" nodeType="afterGroup">
                            <p:stCondLst>
                              <p:cond delay="500"/>
                            </p:stCondLst>
                            <p:childTnLst>
                              <p:par>
                                <p:cTn id="11" presetID="1" presetClass="entr" presetSubtype="0" fill="hold" nodeType="afterEffect">
                                  <p:stCondLst>
                                    <p:cond delay="50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3798702" y="2520324"/>
            <a:ext cx="5165786" cy="369332"/>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defRPr/>
            </a:pPr>
            <a:r>
              <a:rPr lang="es-CL" b="1" dirty="0">
                <a:solidFill>
                  <a:schemeClr val="tx1"/>
                </a:solidFill>
              </a:rPr>
              <a:t>6006 Sala de Venta de Vestuario COMBASEMONTT</a:t>
            </a:r>
          </a:p>
        </p:txBody>
      </p:sp>
      <p:sp>
        <p:nvSpPr>
          <p:cNvPr id="11269" name="AutoShape 2" descr="Resultado de imagen para mercado publico"/>
          <p:cNvSpPr>
            <a:spLocks noChangeAspect="1" noChangeArrowheads="1"/>
          </p:cNvSpPr>
          <p:nvPr/>
        </p:nvSpPr>
        <p:spPr bwMode="auto">
          <a:xfrm>
            <a:off x="144463" y="-784225"/>
            <a:ext cx="285750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s-CL" altLang="es-CL"/>
          </a:p>
        </p:txBody>
      </p:sp>
      <p:sp>
        <p:nvSpPr>
          <p:cNvPr id="11270" name="7 Título"/>
          <p:cNvSpPr>
            <a:spLocks noGrp="1"/>
          </p:cNvSpPr>
          <p:nvPr>
            <p:ph type="title"/>
          </p:nvPr>
        </p:nvSpPr>
        <p:spPr>
          <a:xfrm>
            <a:off x="539750" y="47625"/>
            <a:ext cx="8229600" cy="806450"/>
          </a:xfrm>
        </p:spPr>
        <p:txBody>
          <a:bodyPr/>
          <a:lstStyle/>
          <a:p>
            <a:pPr eaLnBrk="1" hangingPunct="1"/>
            <a:r>
              <a:rPr lang="es-CL" altLang="es-CL" sz="1800" b="1" smtClean="0"/>
              <a:t>ADQUISICIÓN Y DISTRIBUCIÓN</a:t>
            </a:r>
          </a:p>
        </p:txBody>
      </p:sp>
      <p:sp>
        <p:nvSpPr>
          <p:cNvPr id="12" name="11 Flecha a la derecha con bandas"/>
          <p:cNvSpPr/>
          <p:nvPr/>
        </p:nvSpPr>
        <p:spPr>
          <a:xfrm>
            <a:off x="2712840" y="2485036"/>
            <a:ext cx="923056" cy="439908"/>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1274" name="9 CuadroTexto"/>
          <p:cNvSpPr txBox="1">
            <a:spLocks noChangeArrowheads="1"/>
          </p:cNvSpPr>
          <p:nvPr/>
        </p:nvSpPr>
        <p:spPr bwMode="auto">
          <a:xfrm>
            <a:off x="0" y="3860800"/>
            <a:ext cx="33337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Va Z.N.                                                  ALMACÉN DE ACOPIO C.A.PTO.MONTT</a:t>
            </a:r>
          </a:p>
        </p:txBody>
      </p:sp>
      <p:sp>
        <p:nvSpPr>
          <p:cNvPr id="9" name="8 Llamada de nube"/>
          <p:cNvSpPr/>
          <p:nvPr/>
        </p:nvSpPr>
        <p:spPr>
          <a:xfrm>
            <a:off x="2452688" y="1125538"/>
            <a:ext cx="3086100" cy="665162"/>
          </a:xfrm>
          <a:prstGeom prst="cloudCallout">
            <a:avLst>
              <a:gd name="adj1" fmla="val -19230"/>
              <a:gd name="adj2" fmla="val 137453"/>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100" b="1" dirty="0"/>
              <a:t>SALINO </a:t>
            </a:r>
            <a:r>
              <a:rPr lang="es-CL" sz="1100" dirty="0"/>
              <a:t>                                   transferencia entre almacenes</a:t>
            </a:r>
          </a:p>
        </p:txBody>
      </p:sp>
      <p:pic>
        <p:nvPicPr>
          <p:cNvPr id="1127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613" y="981075"/>
            <a:ext cx="1882775" cy="2716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nodeType="afterEffect">
                                  <p:stCondLst>
                                    <p:cond delay="500"/>
                                  </p:stCondLst>
                                  <p:childTnLst>
                                    <p:set>
                                      <p:cBhvr>
                                        <p:cTn id="9" dur="1" fill="hold">
                                          <p:stCondLst>
                                            <p:cond delay="0"/>
                                          </p:stCondLst>
                                        </p:cTn>
                                        <p:tgtEl>
                                          <p:spTgt spid="12"/>
                                        </p:tgtEl>
                                        <p:attrNameLst>
                                          <p:attrName>style.visibility</p:attrName>
                                        </p:attrNameLst>
                                      </p:cBhvr>
                                      <p:to>
                                        <p:strVal val="visible"/>
                                      </p:to>
                                    </p:set>
                                  </p:childTnLst>
                                </p:cTn>
                              </p:par>
                            </p:childTnLst>
                          </p:cTn>
                        </p:par>
                        <p:par>
                          <p:cTn id="10" fill="hold" nodeType="afterGroup">
                            <p:stCondLst>
                              <p:cond delay="500"/>
                            </p:stCondLst>
                            <p:childTnLst>
                              <p:par>
                                <p:cTn id="11" presetID="1" presetClass="entr" presetSubtype="0" fill="hold" nodeType="afterEffect">
                                  <p:stCondLst>
                                    <p:cond delay="50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a:xfrm>
            <a:off x="457200" y="274638"/>
            <a:ext cx="8229600" cy="922337"/>
          </a:xfrm>
        </p:spPr>
        <p:txBody>
          <a:bodyPr/>
          <a:lstStyle/>
          <a:p>
            <a:pPr eaLnBrk="1" hangingPunct="1"/>
            <a:r>
              <a:rPr lang="es-CL" altLang="es-CL" sz="1800" b="1" smtClean="0"/>
              <a:t>VENTA DE VESTUARIO</a:t>
            </a:r>
          </a:p>
        </p:txBody>
      </p:sp>
      <p:sp>
        <p:nvSpPr>
          <p:cNvPr id="4" name="3 Rectángulo"/>
          <p:cNvSpPr/>
          <p:nvPr/>
        </p:nvSpPr>
        <p:spPr>
          <a:xfrm>
            <a:off x="395536" y="2526225"/>
            <a:ext cx="3024336" cy="2031325"/>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defRPr/>
            </a:pPr>
            <a:r>
              <a:rPr lang="es-CL" sz="1400" b="1" dirty="0">
                <a:solidFill>
                  <a:schemeClr val="tx1"/>
                </a:solidFill>
              </a:rPr>
              <a:t>6001 SALA VENTA VEST. VALPABAS</a:t>
            </a:r>
          </a:p>
          <a:p>
            <a:pPr>
              <a:defRPr/>
            </a:pPr>
            <a:r>
              <a:rPr lang="es-CL" sz="1400" b="1" dirty="0">
                <a:solidFill>
                  <a:schemeClr val="tx1"/>
                </a:solidFill>
              </a:rPr>
              <a:t>6002 SALA VENTA VEST. TALCABAS </a:t>
            </a:r>
          </a:p>
          <a:p>
            <a:pPr>
              <a:defRPr/>
            </a:pPr>
            <a:r>
              <a:rPr lang="es-CL" sz="1400" b="1" dirty="0">
                <a:solidFill>
                  <a:schemeClr val="tx1"/>
                </a:solidFill>
              </a:rPr>
              <a:t>6003 SALA VENTA VEST. MAGABAS</a:t>
            </a:r>
          </a:p>
          <a:p>
            <a:pPr>
              <a:defRPr/>
            </a:pPr>
            <a:r>
              <a:rPr lang="es-CL" sz="1400" b="1" dirty="0">
                <a:solidFill>
                  <a:schemeClr val="tx1"/>
                </a:solidFill>
              </a:rPr>
              <a:t>6004 SALA VENTA VEST. IQUEABAS</a:t>
            </a:r>
          </a:p>
          <a:p>
            <a:pPr>
              <a:defRPr/>
            </a:pPr>
            <a:r>
              <a:rPr lang="es-CL" sz="1400" b="1" dirty="0">
                <a:solidFill>
                  <a:schemeClr val="tx1"/>
                </a:solidFill>
              </a:rPr>
              <a:t>6005 SALA VENTA VEST VIÑA DEL MAR</a:t>
            </a:r>
          </a:p>
          <a:p>
            <a:pPr>
              <a:defRPr/>
            </a:pPr>
            <a:r>
              <a:rPr lang="es-CL" sz="1400" b="1" dirty="0">
                <a:solidFill>
                  <a:schemeClr val="tx1"/>
                </a:solidFill>
              </a:rPr>
              <a:t>6006 SALA VENTA VEST. PTO. MONTT</a:t>
            </a:r>
          </a:p>
          <a:p>
            <a:pPr>
              <a:defRPr/>
            </a:pPr>
            <a:r>
              <a:rPr lang="es-CL" sz="1400" b="1" dirty="0">
                <a:solidFill>
                  <a:schemeClr val="tx1"/>
                </a:solidFill>
              </a:rPr>
              <a:t>6009 SALA VENTA VEST. WILLIAMS</a:t>
            </a:r>
          </a:p>
          <a:p>
            <a:pPr>
              <a:defRPr/>
            </a:pPr>
            <a:r>
              <a:rPr lang="es-CL" sz="1400" b="1" dirty="0">
                <a:solidFill>
                  <a:schemeClr val="tx1"/>
                </a:solidFill>
              </a:rPr>
              <a:t>6010 SALA VENTA VEST. SANTIAGO</a:t>
            </a:r>
          </a:p>
          <a:p>
            <a:pPr>
              <a:defRPr/>
            </a:pPr>
            <a:r>
              <a:rPr lang="es-CL" sz="1400" b="1" dirty="0">
                <a:solidFill>
                  <a:schemeClr val="tx1"/>
                </a:solidFill>
              </a:rPr>
              <a:t>6012 SALA VENTA VEST. AVIABAS</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339982"/>
            <a:ext cx="2567681" cy="202894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3846446"/>
            <a:ext cx="2567681" cy="18002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5 CuadroTexto"/>
          <p:cNvSpPr txBox="1"/>
          <p:nvPr/>
        </p:nvSpPr>
        <p:spPr>
          <a:xfrm>
            <a:off x="7315200" y="5235575"/>
            <a:ext cx="1192213" cy="368300"/>
          </a:xfrm>
          <a:prstGeom prst="rect">
            <a:avLst/>
          </a:prstGeom>
          <a:noFill/>
        </p:spPr>
        <p:txBody>
          <a:bodyPr>
            <a:spAutoFit/>
          </a:bodyPr>
          <a:lstStyle/>
          <a:p>
            <a:pPr>
              <a:defRPr/>
            </a:pPr>
            <a:r>
              <a:rPr lang="es-CL" b="1" dirty="0">
                <a:solidFill>
                  <a:schemeClr val="bg1">
                    <a:lumMod val="95000"/>
                  </a:schemeClr>
                </a:solidFill>
                <a:effectLst>
                  <a:outerShdw blurRad="38100" dist="38100" dir="2700000" algn="tl">
                    <a:srgbClr val="000000">
                      <a:alpha val="43137"/>
                    </a:srgbClr>
                  </a:outerShdw>
                </a:effectLst>
              </a:rPr>
              <a:t>CONTADO</a:t>
            </a:r>
          </a:p>
        </p:txBody>
      </p:sp>
      <p:sp>
        <p:nvSpPr>
          <p:cNvPr id="9" name="8 Flecha a la derecha con bandas"/>
          <p:cNvSpPr/>
          <p:nvPr/>
        </p:nvSpPr>
        <p:spPr>
          <a:xfrm rot="2318145">
            <a:off x="5016358" y="4036081"/>
            <a:ext cx="911103" cy="360040"/>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2" name="11 Flecha a la derecha con bandas"/>
          <p:cNvSpPr/>
          <p:nvPr/>
        </p:nvSpPr>
        <p:spPr>
          <a:xfrm rot="19383420">
            <a:off x="5012313" y="2719841"/>
            <a:ext cx="911103" cy="360040"/>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0" name="9 Elipse"/>
          <p:cNvSpPr/>
          <p:nvPr/>
        </p:nvSpPr>
        <p:spPr>
          <a:xfrm>
            <a:off x="3851921" y="2989287"/>
            <a:ext cx="1368152" cy="1105203"/>
          </a:xfrm>
          <a:prstGeom prst="ellips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r>
              <a:rPr lang="es-CL" sz="1600" b="1" dirty="0"/>
              <a:t>FORMAS </a:t>
            </a:r>
          </a:p>
          <a:p>
            <a:pPr algn="ctr">
              <a:defRPr/>
            </a:pPr>
            <a:r>
              <a:rPr lang="es-CL" sz="1600" b="1" dirty="0"/>
              <a:t>DE PAGO</a:t>
            </a:r>
            <a:endParaRPr lang="es-CL" sz="1600" b="1" dirty="0"/>
          </a:p>
        </p:txBody>
      </p:sp>
      <p:sp>
        <p:nvSpPr>
          <p:cNvPr id="11" name="10 Flecha a la derecha con bandas"/>
          <p:cNvSpPr/>
          <p:nvPr/>
        </p:nvSpPr>
        <p:spPr>
          <a:xfrm>
            <a:off x="3484031" y="3317535"/>
            <a:ext cx="288033" cy="414487"/>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nodeType="afterEffect">
                                  <p:stCondLst>
                                    <p:cond delay="500"/>
                                  </p:stCondLst>
                                  <p:childTnLst>
                                    <p:set>
                                      <p:cBhvr>
                                        <p:cTn id="9" dur="1" fill="hold">
                                          <p:stCondLst>
                                            <p:cond delay="0"/>
                                          </p:stCondLst>
                                        </p:cTn>
                                        <p:tgtEl>
                                          <p:spTgt spid="10"/>
                                        </p:tgtEl>
                                        <p:attrNameLst>
                                          <p:attrName>style.visibility</p:attrName>
                                        </p:attrNameLst>
                                      </p:cBhvr>
                                      <p:to>
                                        <p:strVal val="visible"/>
                                      </p:to>
                                    </p:set>
                                  </p:childTnLst>
                                </p:cTn>
                              </p:par>
                            </p:childTnLst>
                          </p:cTn>
                        </p:par>
                        <p:par>
                          <p:cTn id="10" fill="hold" nodeType="afterGroup">
                            <p:stCondLst>
                              <p:cond delay="500"/>
                            </p:stCondLst>
                            <p:childTnLst>
                              <p:par>
                                <p:cTn id="11" presetID="1" presetClass="entr" presetSubtype="0" fill="hold" nodeType="afterEffect">
                                  <p:stCondLst>
                                    <p:cond delay="500"/>
                                  </p:stCondLst>
                                  <p:childTnLst>
                                    <p:set>
                                      <p:cBhvr>
                                        <p:cTn id="12" dur="1" fill="hold">
                                          <p:stCondLst>
                                            <p:cond delay="0"/>
                                          </p:stCondLst>
                                        </p:cTn>
                                        <p:tgtEl>
                                          <p:spTgt spid="12"/>
                                        </p:tgtEl>
                                        <p:attrNameLst>
                                          <p:attrName>style.visibility</p:attrName>
                                        </p:attrNameLst>
                                      </p:cBhvr>
                                      <p:to>
                                        <p:strVal val="visible"/>
                                      </p:to>
                                    </p:set>
                                  </p:childTnLst>
                                </p:cTn>
                              </p:par>
                            </p:childTnLst>
                          </p:cTn>
                        </p:par>
                        <p:par>
                          <p:cTn id="13" fill="hold" nodeType="afterGroup">
                            <p:stCondLst>
                              <p:cond delay="1000"/>
                            </p:stCondLst>
                            <p:childTnLst>
                              <p:par>
                                <p:cTn id="14" presetID="1" presetClass="entr" presetSubtype="0" fill="hold" nodeType="afterEffect">
                                  <p:stCondLst>
                                    <p:cond delay="500"/>
                                  </p:stCondLst>
                                  <p:childTnLst>
                                    <p:set>
                                      <p:cBhvr>
                                        <p:cTn id="15" dur="1" fill="hold">
                                          <p:stCondLst>
                                            <p:cond delay="0"/>
                                          </p:stCondLst>
                                        </p:cTn>
                                        <p:tgtEl>
                                          <p:spTgt spid="9"/>
                                        </p:tgtEl>
                                        <p:attrNameLst>
                                          <p:attrName>style.visibility</p:attrName>
                                        </p:attrNameLst>
                                      </p:cBhvr>
                                      <p:to>
                                        <p:strVal val="visible"/>
                                      </p:to>
                                    </p:set>
                                  </p:childTnLst>
                                </p:cTn>
                              </p:par>
                            </p:childTnLst>
                          </p:cTn>
                        </p:par>
                        <p:par>
                          <p:cTn id="16" fill="hold" nodeType="afterGroup">
                            <p:stCondLst>
                              <p:cond delay="1500"/>
                            </p:stCondLst>
                            <p:childTnLst>
                              <p:par>
                                <p:cTn id="17" presetID="1" presetClass="entr" presetSubtype="0" fill="hold" nodeType="afterEffect">
                                  <p:stCondLst>
                                    <p:cond delay="500"/>
                                  </p:stCondLst>
                                  <p:childTnLst>
                                    <p:set>
                                      <p:cBhvr>
                                        <p:cTn id="18" dur="1" fill="hold">
                                          <p:stCondLst>
                                            <p:cond delay="0"/>
                                          </p:stCondLst>
                                        </p:cTn>
                                        <p:tgtEl>
                                          <p:spTgt spid="23554"/>
                                        </p:tgtEl>
                                        <p:attrNameLst>
                                          <p:attrName>style.visibility</p:attrName>
                                        </p:attrNameLst>
                                      </p:cBhvr>
                                      <p:to>
                                        <p:strVal val="visible"/>
                                      </p:to>
                                    </p:set>
                                  </p:childTnLst>
                                </p:cTn>
                              </p:par>
                            </p:childTnLst>
                          </p:cTn>
                        </p:par>
                        <p:par>
                          <p:cTn id="19" fill="hold" nodeType="afterGroup">
                            <p:stCondLst>
                              <p:cond delay="2000"/>
                            </p:stCondLst>
                            <p:childTnLst>
                              <p:par>
                                <p:cTn id="20" presetID="1" presetClass="entr" presetSubtype="0" fill="hold" nodeType="afterEffect">
                                  <p:stCondLst>
                                    <p:cond delay="500"/>
                                  </p:stCondLst>
                                  <p:childTnLst>
                                    <p:set>
                                      <p:cBhvr>
                                        <p:cTn id="21" dur="1" fill="hold">
                                          <p:stCondLst>
                                            <p:cond delay="0"/>
                                          </p:stCondLst>
                                        </p:cTn>
                                        <p:tgtEl>
                                          <p:spTgt spid="235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a:xfrm>
            <a:off x="468313" y="0"/>
            <a:ext cx="8229600" cy="922338"/>
          </a:xfrm>
        </p:spPr>
        <p:txBody>
          <a:bodyPr/>
          <a:lstStyle/>
          <a:p>
            <a:pPr eaLnBrk="1" hangingPunct="1"/>
            <a:r>
              <a:rPr lang="es-CL" altLang="es-CL" sz="1800" b="1" smtClean="0"/>
              <a:t>CREDITO DE VESTUARIO</a:t>
            </a:r>
          </a:p>
        </p:txBody>
      </p:sp>
      <p:pic>
        <p:nvPicPr>
          <p:cNvPr id="2355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50176" y="3391171"/>
            <a:ext cx="1946548" cy="153813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163" y="404813"/>
            <a:ext cx="1871662" cy="274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14 Flecha a la derecha con bandas"/>
          <p:cNvSpPr/>
          <p:nvPr/>
        </p:nvSpPr>
        <p:spPr>
          <a:xfrm rot="5400000">
            <a:off x="5992921" y="2844323"/>
            <a:ext cx="733655" cy="360040"/>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7" name="6 Elipse"/>
          <p:cNvSpPr/>
          <p:nvPr/>
        </p:nvSpPr>
        <p:spPr>
          <a:xfrm>
            <a:off x="5482705" y="1261733"/>
            <a:ext cx="1728191" cy="1294134"/>
          </a:xfrm>
          <a:prstGeom prst="ellipse">
            <a:avLst/>
          </a:prstGeom>
        </p:spPr>
        <p:style>
          <a:lnRef idx="0">
            <a:schemeClr val="accent3"/>
          </a:lnRef>
          <a:fillRef idx="3">
            <a:schemeClr val="accent3"/>
          </a:fillRef>
          <a:effectRef idx="3">
            <a:schemeClr val="accent3"/>
          </a:effectRef>
          <a:fontRef idx="minor">
            <a:schemeClr val="lt1"/>
          </a:fontRef>
        </p:style>
        <p:txBody>
          <a:bodyPr anchor="ctr"/>
          <a:lstStyle/>
          <a:p>
            <a:pPr algn="ctr">
              <a:defRPr/>
            </a:pPr>
            <a:r>
              <a:rPr lang="pt-BR" sz="1400" b="1" dirty="0">
                <a:solidFill>
                  <a:schemeClr val="tx1"/>
                </a:solidFill>
              </a:rPr>
              <a:t>SIST. CTAS. CTES.  (CICA)</a:t>
            </a:r>
          </a:p>
        </p:txBody>
      </p:sp>
      <p:sp>
        <p:nvSpPr>
          <p:cNvPr id="18" name="17 Elipse"/>
          <p:cNvSpPr/>
          <p:nvPr/>
        </p:nvSpPr>
        <p:spPr>
          <a:xfrm>
            <a:off x="5482704" y="3392411"/>
            <a:ext cx="1728191" cy="1294134"/>
          </a:xfrm>
          <a:prstGeom prst="ellipse">
            <a:avLst/>
          </a:prstGeom>
        </p:spPr>
        <p:style>
          <a:lnRef idx="0">
            <a:schemeClr val="accent3"/>
          </a:lnRef>
          <a:fillRef idx="3">
            <a:schemeClr val="accent3"/>
          </a:fillRef>
          <a:effectRef idx="3">
            <a:schemeClr val="accent3"/>
          </a:effectRef>
          <a:fontRef idx="minor">
            <a:schemeClr val="lt1"/>
          </a:fontRef>
        </p:style>
        <p:txBody>
          <a:bodyPr anchor="ctr"/>
          <a:lstStyle/>
          <a:p>
            <a:pPr algn="ctr">
              <a:defRPr/>
            </a:pPr>
            <a:r>
              <a:rPr lang="pt-BR" sz="1400" b="1" dirty="0">
                <a:solidFill>
                  <a:schemeClr val="tx1"/>
                </a:solidFill>
              </a:rPr>
              <a:t>SALINO</a:t>
            </a:r>
          </a:p>
        </p:txBody>
      </p:sp>
      <p:sp>
        <p:nvSpPr>
          <p:cNvPr id="19" name="18 Rectángulo"/>
          <p:cNvSpPr/>
          <p:nvPr/>
        </p:nvSpPr>
        <p:spPr>
          <a:xfrm>
            <a:off x="2267744" y="1447136"/>
            <a:ext cx="2160239" cy="1200329"/>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es-CL" b="1" dirty="0"/>
              <a:t>DETALLE CARGA INICIAL DE CRÉDITOS PARA USUARIOS </a:t>
            </a:r>
          </a:p>
        </p:txBody>
      </p:sp>
      <p:sp>
        <p:nvSpPr>
          <p:cNvPr id="20" name="19 Flecha a la derecha con bandas"/>
          <p:cNvSpPr/>
          <p:nvPr/>
        </p:nvSpPr>
        <p:spPr>
          <a:xfrm>
            <a:off x="4592841" y="1728780"/>
            <a:ext cx="699239" cy="360040"/>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7" name="16 Llamada de nube"/>
          <p:cNvSpPr/>
          <p:nvPr/>
        </p:nvSpPr>
        <p:spPr>
          <a:xfrm>
            <a:off x="3059832" y="5373216"/>
            <a:ext cx="5904657" cy="1414545"/>
          </a:xfrm>
          <a:prstGeom prst="cloudCallout">
            <a:avLst>
              <a:gd name="adj1" fmla="val -19409"/>
              <a:gd name="adj2" fmla="val -68353"/>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sz="1400" b="1" i="1" dirty="0"/>
          </a:p>
          <a:p>
            <a:pPr algn="ctr">
              <a:defRPr/>
            </a:pPr>
            <a:r>
              <a:rPr lang="es-CL" sz="1400" b="1" i="1" dirty="0"/>
              <a:t>La Dirección de Abastecimiento de la Armada genera un archivo con la carga  inicial de los créditos de vestuario, que se procesa en el Sistema de Cuentas Corrientes (CICA), para su posterior ingreso a Salino. </a:t>
            </a:r>
          </a:p>
        </p:txBody>
      </p:sp>
      <p:sp>
        <p:nvSpPr>
          <p:cNvPr id="24" name="23 Flecha a la derecha con bandas"/>
          <p:cNvSpPr/>
          <p:nvPr/>
        </p:nvSpPr>
        <p:spPr>
          <a:xfrm rot="10800000">
            <a:off x="4696725" y="3988665"/>
            <a:ext cx="699239" cy="360040"/>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25" name="24 Llamada de nube"/>
          <p:cNvSpPr/>
          <p:nvPr/>
        </p:nvSpPr>
        <p:spPr>
          <a:xfrm>
            <a:off x="179513" y="3154214"/>
            <a:ext cx="2088232" cy="3604715"/>
          </a:xfrm>
          <a:prstGeom prst="cloudCallout">
            <a:avLst>
              <a:gd name="adj1" fmla="val 70016"/>
              <a:gd name="adj2" fmla="val -26401"/>
            </a:avLst>
          </a:prstGeom>
        </p:spPr>
        <p:style>
          <a:lnRef idx="0">
            <a:schemeClr val="accent6"/>
          </a:lnRef>
          <a:fillRef idx="3">
            <a:schemeClr val="accent6"/>
          </a:fillRef>
          <a:effectRef idx="3">
            <a:schemeClr val="accent6"/>
          </a:effectRef>
          <a:fontRef idx="minor">
            <a:schemeClr val="lt1"/>
          </a:fontRef>
        </p:style>
        <p:txBody>
          <a:bodyPr anchor="ctr"/>
          <a:lstStyle/>
          <a:p>
            <a:pPr algn="ctr">
              <a:defRPr/>
            </a:pPr>
            <a:endParaRPr lang="es-CL" sz="1200" b="1" i="1" dirty="0">
              <a:solidFill>
                <a:schemeClr val="bg1"/>
              </a:solidFill>
              <a:effectLst>
                <a:outerShdw blurRad="38100" dist="38100" dir="2700000" algn="tl">
                  <a:srgbClr val="000000">
                    <a:alpha val="43137"/>
                  </a:srgbClr>
                </a:outerShdw>
              </a:effectLst>
            </a:endParaRPr>
          </a:p>
          <a:p>
            <a:pPr algn="ctr">
              <a:defRPr/>
            </a:pPr>
            <a:r>
              <a:rPr lang="es-CL" sz="1200" b="1" i="1" dirty="0">
                <a:solidFill>
                  <a:schemeClr val="bg1"/>
                </a:solidFill>
                <a:effectLst>
                  <a:outerShdw blurRad="38100" dist="38100" dir="2700000" algn="tl">
                    <a:srgbClr val="000000">
                      <a:alpha val="43137"/>
                    </a:srgbClr>
                  </a:outerShdw>
                </a:effectLst>
              </a:rPr>
              <a:t>Los Cargos y Abonos se realiza  en la División Análisis del </a:t>
            </a:r>
          </a:p>
          <a:p>
            <a:pPr algn="ctr">
              <a:defRPr/>
            </a:pPr>
            <a:r>
              <a:rPr lang="es-CL" sz="1200" b="1" i="1" dirty="0">
                <a:solidFill>
                  <a:schemeClr val="bg1"/>
                </a:solidFill>
                <a:effectLst>
                  <a:outerShdw blurRad="38100" dist="38100" dir="2700000" algn="tl">
                    <a:srgbClr val="000000">
                      <a:alpha val="43137"/>
                    </a:srgbClr>
                  </a:outerShdw>
                </a:effectLst>
              </a:rPr>
              <a:t>Departamento  Operaciones  por  resolución  de  la  DABA o CODE Vestuario, para  casos específicos o </a:t>
            </a:r>
          </a:p>
          <a:p>
            <a:pPr algn="ctr">
              <a:defRPr/>
            </a:pPr>
            <a:r>
              <a:rPr lang="es-CL" sz="1200" b="1" i="1" dirty="0">
                <a:solidFill>
                  <a:schemeClr val="bg1"/>
                </a:solidFill>
                <a:effectLst>
                  <a:outerShdw blurRad="38100" dist="38100" dir="2700000" algn="tl">
                    <a:srgbClr val="000000">
                      <a:alpha val="43137"/>
                    </a:srgbClr>
                  </a:outerShdw>
                </a:effectLst>
              </a:rPr>
              <a:t>particulares que afectan al crédito de vestuario asignado al personal.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50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500"/>
                                  </p:stCondLst>
                                  <p:childTnLst>
                                    <p:set>
                                      <p:cBhvr>
                                        <p:cTn id="9" dur="1" fill="hold">
                                          <p:stCondLst>
                                            <p:cond delay="0"/>
                                          </p:stCondLst>
                                        </p:cTn>
                                        <p:tgtEl>
                                          <p:spTgt spid="20"/>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500"/>
                                  </p:stCondLst>
                                  <p:childTnLst>
                                    <p:set>
                                      <p:cBhvr>
                                        <p:cTn id="12" dur="1" fill="hold">
                                          <p:stCondLst>
                                            <p:cond delay="0"/>
                                          </p:stCondLst>
                                        </p:cTn>
                                        <p:tgtEl>
                                          <p:spTgt spid="7"/>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nodeType="afterEffect">
                                  <p:stCondLst>
                                    <p:cond delay="500"/>
                                  </p:stCondLst>
                                  <p:childTnLst>
                                    <p:set>
                                      <p:cBhvr>
                                        <p:cTn id="15" dur="1" fill="hold">
                                          <p:stCondLst>
                                            <p:cond delay="0"/>
                                          </p:stCondLst>
                                        </p:cTn>
                                        <p:tgtEl>
                                          <p:spTgt spid="15"/>
                                        </p:tgtEl>
                                        <p:attrNameLst>
                                          <p:attrName>style.visibility</p:attrName>
                                        </p:attrNameLst>
                                      </p:cBhvr>
                                      <p:to>
                                        <p:strVal val="visible"/>
                                      </p:to>
                                    </p:set>
                                  </p:childTnLst>
                                </p:cTn>
                              </p:par>
                            </p:childTnLst>
                          </p:cTn>
                        </p:par>
                        <p:par>
                          <p:cTn id="16" fill="hold" nodeType="afterGroup">
                            <p:stCondLst>
                              <p:cond delay="2000"/>
                            </p:stCondLst>
                            <p:childTnLst>
                              <p:par>
                                <p:cTn id="17" presetID="1" presetClass="entr" presetSubtype="0" fill="hold" nodeType="afterEffect">
                                  <p:stCondLst>
                                    <p:cond delay="500"/>
                                  </p:stCondLst>
                                  <p:childTnLst>
                                    <p:set>
                                      <p:cBhvr>
                                        <p:cTn id="18" dur="1" fill="hold">
                                          <p:stCondLst>
                                            <p:cond delay="0"/>
                                          </p:stCondLst>
                                        </p:cTn>
                                        <p:tgtEl>
                                          <p:spTgt spid="18"/>
                                        </p:tgtEl>
                                        <p:attrNameLst>
                                          <p:attrName>style.visibility</p:attrName>
                                        </p:attrNameLst>
                                      </p:cBhvr>
                                      <p:to>
                                        <p:strVal val="visible"/>
                                      </p:to>
                                    </p:set>
                                  </p:childTnLst>
                                </p:cTn>
                              </p:par>
                            </p:childTnLst>
                          </p:cTn>
                        </p:par>
                        <p:par>
                          <p:cTn id="19" fill="hold" nodeType="afterGroup">
                            <p:stCondLst>
                              <p:cond delay="2500"/>
                            </p:stCondLst>
                            <p:childTnLst>
                              <p:par>
                                <p:cTn id="20" presetID="1" presetClass="entr" presetSubtype="0" fill="hold" nodeType="afterEffect">
                                  <p:stCondLst>
                                    <p:cond delay="500"/>
                                  </p:stCondLst>
                                  <p:childTnLst>
                                    <p:set>
                                      <p:cBhvr>
                                        <p:cTn id="21" dur="1" fill="hold">
                                          <p:stCondLst>
                                            <p:cond delay="0"/>
                                          </p:stCondLst>
                                        </p:cTn>
                                        <p:tgtEl>
                                          <p:spTgt spid="24"/>
                                        </p:tgtEl>
                                        <p:attrNameLst>
                                          <p:attrName>style.visibility</p:attrName>
                                        </p:attrNameLst>
                                      </p:cBhvr>
                                      <p:to>
                                        <p:strVal val="visible"/>
                                      </p:to>
                                    </p:set>
                                  </p:childTnLst>
                                </p:cTn>
                              </p:par>
                            </p:childTnLst>
                          </p:cTn>
                        </p:par>
                        <p:par>
                          <p:cTn id="22" fill="hold" nodeType="afterGroup">
                            <p:stCondLst>
                              <p:cond delay="3000"/>
                            </p:stCondLst>
                            <p:childTnLst>
                              <p:par>
                                <p:cTn id="23" presetID="1" presetClass="entr" presetSubtype="0" fill="hold" nodeType="afterEffect">
                                  <p:stCondLst>
                                    <p:cond delay="500"/>
                                  </p:stCondLst>
                                  <p:childTnLst>
                                    <p:set>
                                      <p:cBhvr>
                                        <p:cTn id="24" dur="1" fill="hold">
                                          <p:stCondLst>
                                            <p:cond delay="0"/>
                                          </p:stCondLst>
                                        </p:cTn>
                                        <p:tgtEl>
                                          <p:spTgt spid="23554"/>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0"/>
            <a:ext cx="1871663" cy="274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a:off x="2827909" y="1090358"/>
            <a:ext cx="1757031" cy="923330"/>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es-CL" b="1" dirty="0">
                <a:effectLst>
                  <a:outerShdw blurRad="38100" dist="38100" dir="2700000" algn="tl">
                    <a:srgbClr val="000000">
                      <a:alpha val="43137"/>
                    </a:srgbClr>
                  </a:outerShdw>
                </a:effectLst>
              </a:rPr>
              <a:t>SOBREGIRO  CRÉDITO VESTUARIO</a:t>
            </a:r>
          </a:p>
        </p:txBody>
      </p:sp>
      <p:sp>
        <p:nvSpPr>
          <p:cNvPr id="7" name="6 Rectángulo"/>
          <p:cNvSpPr/>
          <p:nvPr/>
        </p:nvSpPr>
        <p:spPr>
          <a:xfrm>
            <a:off x="1831859" y="2546906"/>
            <a:ext cx="3333220" cy="1477328"/>
          </a:xfrm>
          <a:prstGeom prst="rect">
            <a:avLst/>
          </a:prstGeom>
        </p:spPr>
        <p:style>
          <a:lnRef idx="0">
            <a:schemeClr val="accent6"/>
          </a:lnRef>
          <a:fillRef idx="3">
            <a:schemeClr val="accent6"/>
          </a:fillRef>
          <a:effectRef idx="3">
            <a:schemeClr val="accent6"/>
          </a:effectRef>
          <a:fontRef idx="minor">
            <a:schemeClr val="lt1"/>
          </a:fontRef>
        </p:style>
        <p:txBody>
          <a:bodyPr>
            <a:spAutoFit/>
          </a:bodyPr>
          <a:lstStyle/>
          <a:p>
            <a:pPr algn="ctr">
              <a:defRPr/>
            </a:pPr>
            <a:r>
              <a:rPr lang="es-CL" b="1" i="1" dirty="0">
                <a:effectLst>
                  <a:outerShdw blurRad="38100" dist="38100" dir="2700000" algn="tl">
                    <a:srgbClr val="000000">
                      <a:alpha val="43137"/>
                    </a:srgbClr>
                  </a:outerShdw>
                </a:effectLst>
              </a:rPr>
              <a:t>Sistema de Remuneraciones efectuará los descuentos con un tope máximo del 8% del Sueldo</a:t>
            </a:r>
          </a:p>
          <a:p>
            <a:pPr algn="ctr">
              <a:defRPr/>
            </a:pPr>
            <a:r>
              <a:rPr lang="es-CL" b="1" i="1" dirty="0">
                <a:effectLst>
                  <a:outerShdw blurRad="38100" dist="38100" dir="2700000" algn="tl">
                    <a:srgbClr val="000000">
                      <a:alpha val="43137"/>
                    </a:srgbClr>
                  </a:outerShdw>
                </a:effectLst>
              </a:rPr>
              <a:t>Imponible, hasta saldar la deuda (Excepto  SM).</a:t>
            </a:r>
          </a:p>
        </p:txBody>
      </p:sp>
      <p:sp>
        <p:nvSpPr>
          <p:cNvPr id="8" name="7 Rectángulo"/>
          <p:cNvSpPr/>
          <p:nvPr/>
        </p:nvSpPr>
        <p:spPr>
          <a:xfrm>
            <a:off x="5702960" y="2546906"/>
            <a:ext cx="3236340" cy="1477328"/>
          </a:xfrm>
          <a:prstGeom prst="rect">
            <a:avLst/>
          </a:prstGeom>
        </p:spPr>
        <p:style>
          <a:lnRef idx="0">
            <a:schemeClr val="accent6"/>
          </a:lnRef>
          <a:fillRef idx="3">
            <a:schemeClr val="accent6"/>
          </a:fillRef>
          <a:effectRef idx="3">
            <a:schemeClr val="accent6"/>
          </a:effectRef>
          <a:fontRef idx="minor">
            <a:schemeClr val="lt1"/>
          </a:fontRef>
        </p:style>
        <p:txBody>
          <a:bodyPr>
            <a:spAutoFit/>
          </a:bodyPr>
          <a:lstStyle/>
          <a:p>
            <a:pPr>
              <a:defRPr/>
            </a:pPr>
            <a:r>
              <a:rPr lang="es-CL" b="1" i="1" dirty="0">
                <a:effectLst>
                  <a:outerShdw blurRad="38100" dist="38100" dir="2700000" algn="tl">
                    <a:srgbClr val="000000">
                      <a:alpha val="43137"/>
                    </a:srgbClr>
                  </a:outerShdw>
                </a:effectLst>
              </a:rPr>
              <a:t>El sobregiro o deuda autorizada del Crédito de Vestuario para el personal no podrá ser mayor al valor de dos Créditos Anuales asignados.</a:t>
            </a:r>
          </a:p>
        </p:txBody>
      </p:sp>
      <p:sp>
        <p:nvSpPr>
          <p:cNvPr id="9" name="8 Flecha derecha"/>
          <p:cNvSpPr/>
          <p:nvPr/>
        </p:nvSpPr>
        <p:spPr>
          <a:xfrm>
            <a:off x="2201317" y="1408007"/>
            <a:ext cx="388779" cy="288032"/>
          </a:xfrm>
          <a:prstGeom prst="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3" name="12 Flecha derecha"/>
          <p:cNvSpPr/>
          <p:nvPr/>
        </p:nvSpPr>
        <p:spPr>
          <a:xfrm rot="5400000">
            <a:off x="3512035" y="2131559"/>
            <a:ext cx="388781" cy="288032"/>
          </a:xfrm>
          <a:prstGeom prst="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5" name="14 Flecha derecha"/>
          <p:cNvSpPr/>
          <p:nvPr/>
        </p:nvSpPr>
        <p:spPr>
          <a:xfrm>
            <a:off x="5244245" y="3141554"/>
            <a:ext cx="388779" cy="288032"/>
          </a:xfrm>
          <a:prstGeom prst="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6" name="15 Flecha derecha"/>
          <p:cNvSpPr/>
          <p:nvPr/>
        </p:nvSpPr>
        <p:spPr>
          <a:xfrm rot="5400000">
            <a:off x="7126740" y="4212117"/>
            <a:ext cx="388779" cy="288032"/>
          </a:xfrm>
          <a:prstGeom prst="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0" name="9 Rectángulo"/>
          <p:cNvSpPr/>
          <p:nvPr/>
        </p:nvSpPr>
        <p:spPr>
          <a:xfrm>
            <a:off x="801897" y="4356133"/>
            <a:ext cx="4632407" cy="1477328"/>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just">
              <a:defRPr/>
            </a:pPr>
            <a:r>
              <a:rPr lang="es-CL" b="1" i="1" dirty="0">
                <a:effectLst>
                  <a:outerShdw blurRad="38100" dist="38100" dir="2700000" algn="tl">
                    <a:srgbClr val="000000">
                      <a:alpha val="43137"/>
                    </a:srgbClr>
                  </a:outerShdw>
                </a:effectLst>
              </a:rPr>
              <a:t>D.AB.A. suspenderá las entregas, inhabilitando al usuario en el Sistema de Materiales y si las circunstancias lo ameritan, informará a la UU.RR detalles del problema, sugiriendo iniciar una ISA </a:t>
            </a:r>
          </a:p>
        </p:txBody>
      </p:sp>
      <p:sp>
        <p:nvSpPr>
          <p:cNvPr id="11" name="10 Rectángulo"/>
          <p:cNvSpPr/>
          <p:nvPr/>
        </p:nvSpPr>
        <p:spPr>
          <a:xfrm>
            <a:off x="6069373" y="4665799"/>
            <a:ext cx="2503511" cy="646331"/>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es-CL" b="1" dirty="0">
                <a:effectLst>
                  <a:outerShdw blurRad="38100" dist="38100" dir="2700000" algn="tl">
                    <a:srgbClr val="000000">
                      <a:alpha val="43137"/>
                    </a:srgbClr>
                  </a:outerShdw>
                </a:effectLst>
              </a:rPr>
              <a:t>SOBREGIRO MAYOR  A LO PERMITIDO</a:t>
            </a:r>
          </a:p>
        </p:txBody>
      </p:sp>
      <p:sp>
        <p:nvSpPr>
          <p:cNvPr id="19" name="18 Flecha derecha"/>
          <p:cNvSpPr/>
          <p:nvPr/>
        </p:nvSpPr>
        <p:spPr>
          <a:xfrm rot="10800000">
            <a:off x="5536967" y="4844948"/>
            <a:ext cx="388779" cy="288032"/>
          </a:xfrm>
          <a:prstGeom prst="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4369" name="16 CuadroTexto"/>
          <p:cNvSpPr txBox="1">
            <a:spLocks noChangeArrowheads="1"/>
          </p:cNvSpPr>
          <p:nvPr/>
        </p:nvSpPr>
        <p:spPr bwMode="auto">
          <a:xfrm>
            <a:off x="2330450" y="41275"/>
            <a:ext cx="46466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CREDITO DE VESTUARIO Y SOBREGIRO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500"/>
                                  </p:stCondLst>
                                  <p:childTnLst>
                                    <p:set>
                                      <p:cBhvr>
                                        <p:cTn id="9" dur="1" fill="hold">
                                          <p:stCondLst>
                                            <p:cond delay="0"/>
                                          </p:stCondLst>
                                        </p:cTn>
                                        <p:tgtEl>
                                          <p:spTgt spid="6"/>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500"/>
                                  </p:stCondLst>
                                  <p:childTnLst>
                                    <p:set>
                                      <p:cBhvr>
                                        <p:cTn id="12" dur="1" fill="hold">
                                          <p:stCondLst>
                                            <p:cond delay="0"/>
                                          </p:stCondLst>
                                        </p:cTn>
                                        <p:tgtEl>
                                          <p:spTgt spid="13"/>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nodeType="afterEffect">
                                  <p:stCondLst>
                                    <p:cond delay="500"/>
                                  </p:stCondLst>
                                  <p:childTnLst>
                                    <p:set>
                                      <p:cBhvr>
                                        <p:cTn id="15" dur="1" fill="hold">
                                          <p:stCondLst>
                                            <p:cond delay="0"/>
                                          </p:stCondLst>
                                        </p:cTn>
                                        <p:tgtEl>
                                          <p:spTgt spid="7"/>
                                        </p:tgtEl>
                                        <p:attrNameLst>
                                          <p:attrName>style.visibility</p:attrName>
                                        </p:attrNameLst>
                                      </p:cBhvr>
                                      <p:to>
                                        <p:strVal val="visible"/>
                                      </p:to>
                                    </p:set>
                                  </p:childTnLst>
                                </p:cTn>
                              </p:par>
                            </p:childTnLst>
                          </p:cTn>
                        </p:par>
                        <p:par>
                          <p:cTn id="16" fill="hold" nodeType="afterGroup">
                            <p:stCondLst>
                              <p:cond delay="2000"/>
                            </p:stCondLst>
                            <p:childTnLst>
                              <p:par>
                                <p:cTn id="17" presetID="1" presetClass="entr" presetSubtype="0" fill="hold" nodeType="afterEffect">
                                  <p:stCondLst>
                                    <p:cond delay="500"/>
                                  </p:stCondLst>
                                  <p:childTnLst>
                                    <p:set>
                                      <p:cBhvr>
                                        <p:cTn id="18" dur="1" fill="hold">
                                          <p:stCondLst>
                                            <p:cond delay="0"/>
                                          </p:stCondLst>
                                        </p:cTn>
                                        <p:tgtEl>
                                          <p:spTgt spid="15"/>
                                        </p:tgtEl>
                                        <p:attrNameLst>
                                          <p:attrName>style.visibility</p:attrName>
                                        </p:attrNameLst>
                                      </p:cBhvr>
                                      <p:to>
                                        <p:strVal val="visible"/>
                                      </p:to>
                                    </p:set>
                                  </p:childTnLst>
                                </p:cTn>
                              </p:par>
                            </p:childTnLst>
                          </p:cTn>
                        </p:par>
                        <p:par>
                          <p:cTn id="19" fill="hold" nodeType="afterGroup">
                            <p:stCondLst>
                              <p:cond delay="2500"/>
                            </p:stCondLst>
                            <p:childTnLst>
                              <p:par>
                                <p:cTn id="20" presetID="1" presetClass="entr" presetSubtype="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childTnLst>
                                </p:cTn>
                              </p:par>
                            </p:childTnLst>
                          </p:cTn>
                        </p:par>
                        <p:par>
                          <p:cTn id="22" fill="hold" nodeType="afterGroup">
                            <p:stCondLst>
                              <p:cond delay="3000"/>
                            </p:stCondLst>
                            <p:childTnLst>
                              <p:par>
                                <p:cTn id="23" presetID="1" presetClass="entr" presetSubtype="0" fill="hold" nodeType="afterEffect">
                                  <p:stCondLst>
                                    <p:cond delay="500"/>
                                  </p:stCondLst>
                                  <p:childTnLst>
                                    <p:set>
                                      <p:cBhvr>
                                        <p:cTn id="24" dur="1" fill="hold">
                                          <p:stCondLst>
                                            <p:cond delay="0"/>
                                          </p:stCondLst>
                                        </p:cTn>
                                        <p:tgtEl>
                                          <p:spTgt spid="16"/>
                                        </p:tgtEl>
                                        <p:attrNameLst>
                                          <p:attrName>style.visibility</p:attrName>
                                        </p:attrNameLst>
                                      </p:cBhvr>
                                      <p:to>
                                        <p:strVal val="visible"/>
                                      </p:to>
                                    </p:set>
                                  </p:childTnLst>
                                </p:cTn>
                              </p:par>
                            </p:childTnLst>
                          </p:cTn>
                        </p:par>
                        <p:par>
                          <p:cTn id="25" fill="hold" nodeType="afterGroup">
                            <p:stCondLst>
                              <p:cond delay="3500"/>
                            </p:stCondLst>
                            <p:childTnLst>
                              <p:par>
                                <p:cTn id="26" presetID="1" presetClass="entr" presetSubtype="0" fill="hold" nodeType="afterEffect">
                                  <p:stCondLst>
                                    <p:cond delay="500"/>
                                  </p:stCondLst>
                                  <p:childTnLst>
                                    <p:set>
                                      <p:cBhvr>
                                        <p:cTn id="27" dur="1" fill="hold">
                                          <p:stCondLst>
                                            <p:cond delay="0"/>
                                          </p:stCondLst>
                                        </p:cTn>
                                        <p:tgtEl>
                                          <p:spTgt spid="11"/>
                                        </p:tgtEl>
                                        <p:attrNameLst>
                                          <p:attrName>style.visibility</p:attrName>
                                        </p:attrNameLst>
                                      </p:cBhvr>
                                      <p:to>
                                        <p:strVal val="visible"/>
                                      </p:to>
                                    </p:set>
                                  </p:childTnLst>
                                </p:cTn>
                              </p:par>
                            </p:childTnLst>
                          </p:cTn>
                        </p:par>
                        <p:par>
                          <p:cTn id="28" fill="hold" nodeType="afterGroup">
                            <p:stCondLst>
                              <p:cond delay="4000"/>
                            </p:stCondLst>
                            <p:childTnLst>
                              <p:par>
                                <p:cTn id="29" presetID="1" presetClass="entr" presetSubtype="0" fill="hold" nodeType="afterEffect">
                                  <p:stCondLst>
                                    <p:cond delay="500"/>
                                  </p:stCondLst>
                                  <p:childTnLst>
                                    <p:set>
                                      <p:cBhvr>
                                        <p:cTn id="30" dur="1" fill="hold">
                                          <p:stCondLst>
                                            <p:cond delay="0"/>
                                          </p:stCondLst>
                                        </p:cTn>
                                        <p:tgtEl>
                                          <p:spTgt spid="19"/>
                                        </p:tgtEl>
                                        <p:attrNameLst>
                                          <p:attrName>style.visibility</p:attrName>
                                        </p:attrNameLst>
                                      </p:cBhvr>
                                      <p:to>
                                        <p:strVal val="visible"/>
                                      </p:to>
                                    </p:set>
                                  </p:childTnLst>
                                </p:cTn>
                              </p:par>
                            </p:childTnLst>
                          </p:cTn>
                        </p:par>
                        <p:par>
                          <p:cTn id="31" fill="hold" nodeType="afterGroup">
                            <p:stCondLst>
                              <p:cond delay="4500"/>
                            </p:stCondLst>
                            <p:childTnLst>
                              <p:par>
                                <p:cTn id="32" presetID="1" presetClass="entr" presetSubtype="0"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0"/>
            <a:ext cx="1871663" cy="274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a:off x="2827909" y="1090358"/>
            <a:ext cx="2610725" cy="923330"/>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es-CL" b="1" dirty="0">
                <a:effectLst>
                  <a:outerShdw blurRad="38100" dist="38100" dir="2700000" algn="tl">
                    <a:srgbClr val="000000">
                      <a:alpha val="43137"/>
                    </a:srgbClr>
                  </a:outerShdw>
                </a:effectLst>
              </a:rPr>
              <a:t>COMO SE PROCESA  EL  SOBREGIRO  CRÉDITO VESTUARIO</a:t>
            </a:r>
          </a:p>
        </p:txBody>
      </p:sp>
      <p:sp>
        <p:nvSpPr>
          <p:cNvPr id="7" name="6 Rectángulo"/>
          <p:cNvSpPr/>
          <p:nvPr/>
        </p:nvSpPr>
        <p:spPr>
          <a:xfrm>
            <a:off x="1475655" y="2749550"/>
            <a:ext cx="3689423" cy="1754326"/>
          </a:xfrm>
          <a:prstGeom prst="rect">
            <a:avLst/>
          </a:prstGeom>
        </p:spPr>
        <p:style>
          <a:lnRef idx="0">
            <a:schemeClr val="accent6"/>
          </a:lnRef>
          <a:fillRef idx="3">
            <a:schemeClr val="accent6"/>
          </a:fillRef>
          <a:effectRef idx="3">
            <a:schemeClr val="accent6"/>
          </a:effectRef>
          <a:fontRef idx="minor">
            <a:schemeClr val="lt1"/>
          </a:fontRef>
        </p:style>
        <p:txBody>
          <a:bodyPr>
            <a:spAutoFit/>
          </a:bodyPr>
          <a:lstStyle/>
          <a:p>
            <a:pPr algn="just">
              <a:defRPr/>
            </a:pPr>
            <a:r>
              <a:rPr lang="es-CL" b="1" i="1" dirty="0">
                <a:effectLst>
                  <a:outerShdw blurRad="38100" dist="38100" dir="2700000" algn="tl">
                    <a:srgbClr val="000000">
                      <a:alpha val="43137"/>
                    </a:srgbClr>
                  </a:outerShdw>
                </a:effectLst>
              </a:rPr>
              <a:t>El Sistema de Remuneraciones genera mensualmente un archivo que contiene a todo el personal  al  que  se  le  ha  efectuado  descuento  de  sus  Haberes,  por  sobregiro  en  su Crédito de Vestuario</a:t>
            </a:r>
          </a:p>
        </p:txBody>
      </p:sp>
      <p:sp>
        <p:nvSpPr>
          <p:cNvPr id="8" name="7 Rectángulo"/>
          <p:cNvSpPr/>
          <p:nvPr/>
        </p:nvSpPr>
        <p:spPr>
          <a:xfrm>
            <a:off x="5662411" y="2749550"/>
            <a:ext cx="3236340" cy="1477328"/>
          </a:xfrm>
          <a:prstGeom prst="rect">
            <a:avLst/>
          </a:prstGeom>
        </p:spPr>
        <p:style>
          <a:lnRef idx="0">
            <a:schemeClr val="accent6"/>
          </a:lnRef>
          <a:fillRef idx="3">
            <a:schemeClr val="accent6"/>
          </a:fillRef>
          <a:effectRef idx="3">
            <a:schemeClr val="accent6"/>
          </a:effectRef>
          <a:fontRef idx="minor">
            <a:schemeClr val="lt1"/>
          </a:fontRef>
        </p:style>
        <p:txBody>
          <a:bodyPr>
            <a:spAutoFit/>
          </a:bodyPr>
          <a:lstStyle/>
          <a:p>
            <a:pPr>
              <a:defRPr/>
            </a:pPr>
            <a:r>
              <a:rPr lang="es-CL" b="1" i="1" dirty="0">
                <a:effectLst>
                  <a:outerShdw blurRad="38100" dist="38100" dir="2700000" algn="tl">
                    <a:srgbClr val="000000">
                      <a:alpha val="43137"/>
                    </a:srgbClr>
                  </a:outerShdw>
                </a:effectLst>
              </a:rPr>
              <a:t>El archivo generado por el Sistema de Remuneraciones, se procesa en Salino para que </a:t>
            </a:r>
          </a:p>
          <a:p>
            <a:pPr>
              <a:defRPr/>
            </a:pPr>
            <a:r>
              <a:rPr lang="es-CL" b="1" i="1" dirty="0">
                <a:effectLst>
                  <a:outerShdw blurRad="38100" dist="38100" dir="2700000" algn="tl">
                    <a:srgbClr val="000000">
                      <a:alpha val="43137"/>
                    </a:srgbClr>
                  </a:outerShdw>
                </a:effectLst>
              </a:rPr>
              <a:t>este descuento se vea reflejado en la </a:t>
            </a:r>
            <a:r>
              <a:rPr lang="es-CL" b="1" i="1" dirty="0" err="1">
                <a:effectLst>
                  <a:outerShdw blurRad="38100" dist="38100" dir="2700000" algn="tl">
                    <a:srgbClr val="000000">
                      <a:alpha val="43137"/>
                    </a:srgbClr>
                  </a:outerShdw>
                </a:effectLst>
              </a:rPr>
              <a:t>Cartola</a:t>
            </a:r>
            <a:r>
              <a:rPr lang="es-CL" b="1" i="1" dirty="0">
                <a:effectLst>
                  <a:outerShdw blurRad="38100" dist="38100" dir="2700000" algn="tl">
                    <a:srgbClr val="000000">
                      <a:alpha val="43137"/>
                    </a:srgbClr>
                  </a:outerShdw>
                </a:effectLst>
              </a:rPr>
              <a:t> de Vestuario..</a:t>
            </a:r>
          </a:p>
        </p:txBody>
      </p:sp>
      <p:sp>
        <p:nvSpPr>
          <p:cNvPr id="9" name="8 Flecha derecha"/>
          <p:cNvSpPr/>
          <p:nvPr/>
        </p:nvSpPr>
        <p:spPr>
          <a:xfrm>
            <a:off x="2201317" y="1408007"/>
            <a:ext cx="388779" cy="288032"/>
          </a:xfrm>
          <a:prstGeom prst="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3" name="12 Flecha derecha"/>
          <p:cNvSpPr/>
          <p:nvPr/>
        </p:nvSpPr>
        <p:spPr>
          <a:xfrm rot="5400000">
            <a:off x="3855407" y="2215034"/>
            <a:ext cx="555728" cy="288032"/>
          </a:xfrm>
          <a:prstGeom prst="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5" name="14 Flecha derecha"/>
          <p:cNvSpPr/>
          <p:nvPr/>
        </p:nvSpPr>
        <p:spPr>
          <a:xfrm>
            <a:off x="5244245" y="3141554"/>
            <a:ext cx="388779" cy="288032"/>
          </a:xfrm>
          <a:prstGeom prst="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5381" name="16 CuadroTexto"/>
          <p:cNvSpPr txBox="1">
            <a:spLocks noChangeArrowheads="1"/>
          </p:cNvSpPr>
          <p:nvPr/>
        </p:nvSpPr>
        <p:spPr bwMode="auto">
          <a:xfrm>
            <a:off x="2330450" y="41275"/>
            <a:ext cx="46466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CREDITO DE VESTUARIO Y SOBREGIRO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500"/>
                                  </p:stCondLst>
                                  <p:childTnLst>
                                    <p:set>
                                      <p:cBhvr>
                                        <p:cTn id="9" dur="1" fill="hold">
                                          <p:stCondLst>
                                            <p:cond delay="0"/>
                                          </p:stCondLst>
                                        </p:cTn>
                                        <p:tgtEl>
                                          <p:spTgt spid="6"/>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500"/>
                                  </p:stCondLst>
                                  <p:childTnLst>
                                    <p:set>
                                      <p:cBhvr>
                                        <p:cTn id="12" dur="1" fill="hold">
                                          <p:stCondLst>
                                            <p:cond delay="0"/>
                                          </p:stCondLst>
                                        </p:cTn>
                                        <p:tgtEl>
                                          <p:spTgt spid="13"/>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nodeType="afterEffect">
                                  <p:stCondLst>
                                    <p:cond delay="500"/>
                                  </p:stCondLst>
                                  <p:childTnLst>
                                    <p:set>
                                      <p:cBhvr>
                                        <p:cTn id="15" dur="1" fill="hold">
                                          <p:stCondLst>
                                            <p:cond delay="0"/>
                                          </p:stCondLst>
                                        </p:cTn>
                                        <p:tgtEl>
                                          <p:spTgt spid="7"/>
                                        </p:tgtEl>
                                        <p:attrNameLst>
                                          <p:attrName>style.visibility</p:attrName>
                                        </p:attrNameLst>
                                      </p:cBhvr>
                                      <p:to>
                                        <p:strVal val="visible"/>
                                      </p:to>
                                    </p:set>
                                  </p:childTnLst>
                                </p:cTn>
                              </p:par>
                            </p:childTnLst>
                          </p:cTn>
                        </p:par>
                        <p:par>
                          <p:cTn id="16" fill="hold" nodeType="afterGroup">
                            <p:stCondLst>
                              <p:cond delay="2000"/>
                            </p:stCondLst>
                            <p:childTnLst>
                              <p:par>
                                <p:cTn id="17" presetID="1" presetClass="entr" presetSubtype="0" fill="hold" nodeType="afterEffect">
                                  <p:stCondLst>
                                    <p:cond delay="500"/>
                                  </p:stCondLst>
                                  <p:childTnLst>
                                    <p:set>
                                      <p:cBhvr>
                                        <p:cTn id="18" dur="1" fill="hold">
                                          <p:stCondLst>
                                            <p:cond delay="0"/>
                                          </p:stCondLst>
                                        </p:cTn>
                                        <p:tgtEl>
                                          <p:spTgt spid="8"/>
                                        </p:tgtEl>
                                        <p:attrNameLst>
                                          <p:attrName>style.visibility</p:attrName>
                                        </p:attrNameLst>
                                      </p:cBhvr>
                                      <p:to>
                                        <p:strVal val="visible"/>
                                      </p:to>
                                    </p:set>
                                  </p:childTnLst>
                                </p:cTn>
                              </p:par>
                            </p:childTnLst>
                          </p:cTn>
                        </p:par>
                        <p:par>
                          <p:cTn id="19" fill="hold" nodeType="afterGroup">
                            <p:stCondLst>
                              <p:cond delay="2500"/>
                            </p:stCondLst>
                            <p:childTnLst>
                              <p:par>
                                <p:cTn id="20" presetID="1" presetClass="entr" presetSubtype="0" fill="hold" nodeType="afterEffect">
                                  <p:stCondLst>
                                    <p:cond delay="500"/>
                                  </p:stCondLst>
                                  <p:childTnLst>
                                    <p:set>
                                      <p:cBhvr>
                                        <p:cTn id="21"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323528" y="2813934"/>
            <a:ext cx="2610725" cy="646331"/>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ctr">
              <a:defRPr/>
            </a:pPr>
            <a:r>
              <a:rPr lang="es-CL" b="1" dirty="0">
                <a:effectLst>
                  <a:outerShdw blurRad="38100" dist="38100" dir="2700000" algn="tl">
                    <a:srgbClr val="000000">
                      <a:alpha val="43137"/>
                    </a:srgbClr>
                  </a:outerShdw>
                </a:effectLst>
              </a:rPr>
              <a:t>TIPOS DE ABONOS  CRÉDITO VESTUARIO</a:t>
            </a:r>
          </a:p>
        </p:txBody>
      </p:sp>
      <p:sp>
        <p:nvSpPr>
          <p:cNvPr id="16389" name="16 CuadroTexto"/>
          <p:cNvSpPr txBox="1">
            <a:spLocks noChangeArrowheads="1"/>
          </p:cNvSpPr>
          <p:nvPr/>
        </p:nvSpPr>
        <p:spPr bwMode="auto">
          <a:xfrm>
            <a:off x="2330450" y="41275"/>
            <a:ext cx="46466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CREDITO DE VESTUARIO Y ABONOS</a:t>
            </a:r>
          </a:p>
        </p:txBody>
      </p:sp>
      <p:sp>
        <p:nvSpPr>
          <p:cNvPr id="2" name="1 Abrir llave"/>
          <p:cNvSpPr/>
          <p:nvPr/>
        </p:nvSpPr>
        <p:spPr>
          <a:xfrm>
            <a:off x="3059113" y="1100138"/>
            <a:ext cx="576262" cy="4033837"/>
          </a:xfrm>
          <a:prstGeom prst="leftBrace">
            <a:avLst/>
          </a:prstGeom>
          <a:ln w="31750"/>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3" name="2 CuadroTexto"/>
          <p:cNvSpPr txBox="1">
            <a:spLocks noChangeArrowheads="1"/>
          </p:cNvSpPr>
          <p:nvPr/>
        </p:nvSpPr>
        <p:spPr bwMode="auto">
          <a:xfrm>
            <a:off x="3348038" y="1441450"/>
            <a:ext cx="18002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DEVOLUCIÓN DE VESTUARIO</a:t>
            </a:r>
          </a:p>
        </p:txBody>
      </p:sp>
      <p:sp>
        <p:nvSpPr>
          <p:cNvPr id="12" name="11 CuadroTexto"/>
          <p:cNvSpPr txBox="1">
            <a:spLocks noChangeArrowheads="1"/>
          </p:cNvSpPr>
          <p:nvPr/>
        </p:nvSpPr>
        <p:spPr bwMode="auto">
          <a:xfrm>
            <a:off x="3203575" y="4019550"/>
            <a:ext cx="1800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ABONOS</a:t>
            </a:r>
          </a:p>
        </p:txBody>
      </p:sp>
      <p:sp>
        <p:nvSpPr>
          <p:cNvPr id="14" name="13 Abrir llave"/>
          <p:cNvSpPr/>
          <p:nvPr/>
        </p:nvSpPr>
        <p:spPr>
          <a:xfrm>
            <a:off x="5148263" y="755650"/>
            <a:ext cx="465137" cy="2017713"/>
          </a:xfrm>
          <a:prstGeom prst="leftBrace">
            <a:avLst/>
          </a:prstGeom>
          <a:ln w="31750"/>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4" name="3 Rectángulo"/>
          <p:cNvSpPr>
            <a:spLocks noChangeArrowheads="1"/>
          </p:cNvSpPr>
          <p:nvPr/>
        </p:nvSpPr>
        <p:spPr bwMode="auto">
          <a:xfrm>
            <a:off x="5613400" y="1076325"/>
            <a:ext cx="2933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s-CL" altLang="es-CL" b="1"/>
              <a:t>VESTUARIO NUEVO, SIN USO</a:t>
            </a:r>
          </a:p>
        </p:txBody>
      </p:sp>
      <p:sp>
        <p:nvSpPr>
          <p:cNvPr id="16" name="15 Rectángulo"/>
          <p:cNvSpPr>
            <a:spLocks noChangeArrowheads="1"/>
          </p:cNvSpPr>
          <p:nvPr/>
        </p:nvSpPr>
        <p:spPr bwMode="auto">
          <a:xfrm>
            <a:off x="5613400" y="2087563"/>
            <a:ext cx="35480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s-CL" altLang="es-CL" b="1"/>
              <a:t>VESTUARIO DEFECTUOSO, S/STOCK</a:t>
            </a:r>
          </a:p>
        </p:txBody>
      </p:sp>
      <p:sp>
        <p:nvSpPr>
          <p:cNvPr id="5" name="4 Rectángulo"/>
          <p:cNvSpPr>
            <a:spLocks noChangeArrowheads="1"/>
          </p:cNvSpPr>
          <p:nvPr/>
        </p:nvSpPr>
        <p:spPr bwMode="auto">
          <a:xfrm>
            <a:off x="5030788" y="3465513"/>
            <a:ext cx="4491037"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s-CL" altLang="es-CL" sz="1600" b="1"/>
              <a:t>1) Medallas y condecoraciones</a:t>
            </a:r>
          </a:p>
          <a:p>
            <a:pPr eaLnBrk="1" hangingPunct="1"/>
            <a:r>
              <a:rPr lang="es-CL" altLang="es-CL" sz="1600" b="1"/>
              <a:t>2) Ascensos</a:t>
            </a:r>
          </a:p>
          <a:p>
            <a:pPr eaLnBrk="1" hangingPunct="1"/>
            <a:r>
              <a:rPr lang="es-CL" altLang="es-CL" sz="1600" b="1"/>
              <a:t>3) Limpiezas de calderas</a:t>
            </a:r>
          </a:p>
          <a:p>
            <a:pPr eaLnBrk="1" hangingPunct="1"/>
            <a:r>
              <a:rPr lang="es-CL" altLang="es-CL" sz="1600" b="1"/>
              <a:t>3) Personal de los Servicios c/guardia militar</a:t>
            </a:r>
          </a:p>
          <a:p>
            <a:pPr eaLnBrk="1" hangingPunct="1"/>
            <a:r>
              <a:rPr lang="es-CL" altLang="es-CL" sz="1600" b="1"/>
              <a:t>4) Alto Mando Naval</a:t>
            </a:r>
          </a:p>
          <a:p>
            <a:pPr eaLnBrk="1" hangingPunct="1"/>
            <a:r>
              <a:rPr lang="es-CL" altLang="es-CL" sz="1600" b="1"/>
              <a:t>5) Situaciones especiales</a:t>
            </a:r>
          </a:p>
          <a:p>
            <a:pPr eaLnBrk="1" hangingPunct="1"/>
            <a:r>
              <a:rPr lang="es-CL" altLang="es-CL" sz="1600" b="1"/>
              <a:t>6) Personal embarcado en el BE. Esmeralda</a:t>
            </a:r>
          </a:p>
        </p:txBody>
      </p:sp>
      <p:sp>
        <p:nvSpPr>
          <p:cNvPr id="18" name="17 Abrir llave"/>
          <p:cNvSpPr/>
          <p:nvPr/>
        </p:nvSpPr>
        <p:spPr>
          <a:xfrm>
            <a:off x="4683125" y="3333750"/>
            <a:ext cx="465138" cy="2017713"/>
          </a:xfrm>
          <a:prstGeom prst="leftBrace">
            <a:avLst/>
          </a:prstGeom>
          <a:ln w="31750"/>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500"/>
                                  </p:stCondLst>
                                  <p:childTnLst>
                                    <p:set>
                                      <p:cBhvr>
                                        <p:cTn id="9" dur="1" fill="hold">
                                          <p:stCondLst>
                                            <p:cond delay="0"/>
                                          </p:stCondLst>
                                        </p:cTn>
                                        <p:tgtEl>
                                          <p:spTgt spid="3"/>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grpId="0" nodeType="afterEffect">
                                  <p:stCondLst>
                                    <p:cond delay="500"/>
                                  </p:stCondLst>
                                  <p:childTnLst>
                                    <p:set>
                                      <p:cBhvr>
                                        <p:cTn id="12" dur="1" fill="hold">
                                          <p:stCondLst>
                                            <p:cond delay="0"/>
                                          </p:stCondLst>
                                        </p:cTn>
                                        <p:tgtEl>
                                          <p:spTgt spid="14"/>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grpId="0" nodeType="afterEffect">
                                  <p:stCondLst>
                                    <p:cond delay="500"/>
                                  </p:stCondLst>
                                  <p:childTnLst>
                                    <p:set>
                                      <p:cBhvr>
                                        <p:cTn id="15" dur="1" fill="hold">
                                          <p:stCondLst>
                                            <p:cond delay="0"/>
                                          </p:stCondLst>
                                        </p:cTn>
                                        <p:tgtEl>
                                          <p:spTgt spid="4"/>
                                        </p:tgtEl>
                                        <p:attrNameLst>
                                          <p:attrName>style.visibility</p:attrName>
                                        </p:attrNameLst>
                                      </p:cBhvr>
                                      <p:to>
                                        <p:strVal val="visible"/>
                                      </p:to>
                                    </p:set>
                                  </p:childTnLst>
                                </p:cTn>
                              </p:par>
                            </p:childTnLst>
                          </p:cTn>
                        </p:par>
                        <p:par>
                          <p:cTn id="16" fill="hold" nodeType="afterGroup">
                            <p:stCondLst>
                              <p:cond delay="2000"/>
                            </p:stCondLst>
                            <p:childTnLst>
                              <p:par>
                                <p:cTn id="17" presetID="1" presetClass="entr" presetSubtype="0" fill="hold" grpId="0" nodeType="afterEffect">
                                  <p:stCondLst>
                                    <p:cond delay="500"/>
                                  </p:stCondLst>
                                  <p:childTnLst>
                                    <p:set>
                                      <p:cBhvr>
                                        <p:cTn id="18" dur="1" fill="hold">
                                          <p:stCondLst>
                                            <p:cond delay="0"/>
                                          </p:stCondLst>
                                        </p:cTn>
                                        <p:tgtEl>
                                          <p:spTgt spid="16"/>
                                        </p:tgtEl>
                                        <p:attrNameLst>
                                          <p:attrName>style.visibility</p:attrName>
                                        </p:attrNameLst>
                                      </p:cBhvr>
                                      <p:to>
                                        <p:strVal val="visible"/>
                                      </p:to>
                                    </p:set>
                                  </p:childTnLst>
                                </p:cTn>
                              </p:par>
                            </p:childTnLst>
                          </p:cTn>
                        </p:par>
                        <p:par>
                          <p:cTn id="19" fill="hold" nodeType="afterGroup">
                            <p:stCondLst>
                              <p:cond delay="2500"/>
                            </p:stCondLst>
                            <p:childTnLst>
                              <p:par>
                                <p:cTn id="20" presetID="1" presetClass="entr" presetSubtype="0" fill="hold" grpId="0" nodeType="afterEffect">
                                  <p:stCondLst>
                                    <p:cond delay="500"/>
                                  </p:stCondLst>
                                  <p:childTnLst>
                                    <p:set>
                                      <p:cBhvr>
                                        <p:cTn id="21" dur="1" fill="hold">
                                          <p:stCondLst>
                                            <p:cond delay="0"/>
                                          </p:stCondLst>
                                        </p:cTn>
                                        <p:tgtEl>
                                          <p:spTgt spid="12"/>
                                        </p:tgtEl>
                                        <p:attrNameLst>
                                          <p:attrName>style.visibility</p:attrName>
                                        </p:attrNameLst>
                                      </p:cBhvr>
                                      <p:to>
                                        <p:strVal val="visible"/>
                                      </p:to>
                                    </p:set>
                                  </p:childTnLst>
                                </p:cTn>
                              </p:par>
                            </p:childTnLst>
                          </p:cTn>
                        </p:par>
                        <p:par>
                          <p:cTn id="22" fill="hold" nodeType="afterGroup">
                            <p:stCondLst>
                              <p:cond delay="3000"/>
                            </p:stCondLst>
                            <p:childTnLst>
                              <p:par>
                                <p:cTn id="23" presetID="1" presetClass="entr" presetSubtype="0" fill="hold" grpId="0" nodeType="afterEffect">
                                  <p:stCondLst>
                                    <p:cond delay="500"/>
                                  </p:stCondLst>
                                  <p:childTnLst>
                                    <p:set>
                                      <p:cBhvr>
                                        <p:cTn id="24" dur="1" fill="hold">
                                          <p:stCondLst>
                                            <p:cond delay="0"/>
                                          </p:stCondLst>
                                        </p:cTn>
                                        <p:tgtEl>
                                          <p:spTgt spid="18"/>
                                        </p:tgtEl>
                                        <p:attrNameLst>
                                          <p:attrName>style.visibility</p:attrName>
                                        </p:attrNameLst>
                                      </p:cBhvr>
                                      <p:to>
                                        <p:strVal val="visible"/>
                                      </p:to>
                                    </p:set>
                                  </p:childTnLst>
                                </p:cTn>
                              </p:par>
                            </p:childTnLst>
                          </p:cTn>
                        </p:par>
                        <p:par>
                          <p:cTn id="25" fill="hold" nodeType="afterGroup">
                            <p:stCondLst>
                              <p:cond delay="3500"/>
                            </p:stCondLst>
                            <p:childTnLst>
                              <p:par>
                                <p:cTn id="26" presetID="1" presetClass="entr" presetSubtype="0" fill="hold" grpId="0" nodeType="afterEffect">
                                  <p:stCondLst>
                                    <p:cond delay="500"/>
                                  </p:stCondLst>
                                  <p:childTnLst>
                                    <p:set>
                                      <p:cBhvr>
                                        <p:cTn id="27"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12" grpId="0"/>
      <p:bldP spid="14" grpId="0" animBg="1"/>
      <p:bldP spid="4" grpId="0"/>
      <p:bldP spid="16" grpId="0"/>
      <p:bldP spid="5" grpId="0"/>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6 CuadroTexto"/>
          <p:cNvSpPr txBox="1">
            <a:spLocks noChangeArrowheads="1"/>
          </p:cNvSpPr>
          <p:nvPr/>
        </p:nvSpPr>
        <p:spPr bwMode="auto">
          <a:xfrm>
            <a:off x="2305050" y="411163"/>
            <a:ext cx="46466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VENTA AL CONTADO DE VESTUARIO</a:t>
            </a:r>
          </a:p>
        </p:txBody>
      </p:sp>
      <p:pic>
        <p:nvPicPr>
          <p:cNvPr id="174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 y="1196975"/>
            <a:ext cx="1871663" cy="274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2483768" y="1305342"/>
            <a:ext cx="6462464" cy="3970318"/>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defRPr/>
            </a:pPr>
            <a:r>
              <a:rPr lang="es-CL" dirty="0"/>
              <a:t>La D.AB.A., autoriza la venta de vestuario al contado a personas que cumplan con los siguientes perfiles: </a:t>
            </a:r>
          </a:p>
          <a:p>
            <a:pPr>
              <a:defRPr/>
            </a:pPr>
            <a:endParaRPr lang="es-CL" dirty="0"/>
          </a:p>
          <a:p>
            <a:pPr marL="285750" indent="-285750">
              <a:buFont typeface="Arial" pitchFamily="34" charset="0"/>
              <a:buChar char="•"/>
              <a:defRPr/>
            </a:pPr>
            <a:r>
              <a:rPr lang="es-CL" dirty="0"/>
              <a:t>Oficiales Generales, Oficiales Superiores y Suboficiales Mayores en retiro.</a:t>
            </a:r>
          </a:p>
          <a:p>
            <a:pPr marL="285750" indent="-285750">
              <a:buFont typeface="Arial" pitchFamily="34" charset="0"/>
              <a:buChar char="•"/>
              <a:defRPr/>
            </a:pPr>
            <a:endParaRPr lang="es-CL" dirty="0"/>
          </a:p>
          <a:p>
            <a:pPr marL="285750" indent="-285750">
              <a:buFont typeface="Arial" pitchFamily="34" charset="0"/>
              <a:buChar char="•"/>
              <a:defRPr/>
            </a:pPr>
            <a:r>
              <a:rPr lang="es-CL" dirty="0"/>
              <a:t>Oficiales de la Reserva llamados al Servicio Activo</a:t>
            </a:r>
          </a:p>
          <a:p>
            <a:pPr marL="285750" indent="-285750">
              <a:buFont typeface="Arial" pitchFamily="34" charset="0"/>
              <a:buChar char="•"/>
              <a:defRPr/>
            </a:pPr>
            <a:endParaRPr lang="es-CL" dirty="0"/>
          </a:p>
          <a:p>
            <a:pPr marL="285750" indent="-285750">
              <a:buFont typeface="Arial" pitchFamily="34" charset="0"/>
              <a:buChar char="•"/>
              <a:defRPr/>
            </a:pPr>
            <a:r>
              <a:rPr lang="es-CL" dirty="0"/>
              <a:t>Oficiales del Curso Aspirantes a Oficiales de Reserva  (C.A.O.R.). </a:t>
            </a:r>
          </a:p>
          <a:p>
            <a:pPr marL="285750" indent="-285750">
              <a:buFont typeface="Arial" pitchFamily="34" charset="0"/>
              <a:buChar char="•"/>
              <a:defRPr/>
            </a:pPr>
            <a:endParaRPr lang="es-CL" dirty="0"/>
          </a:p>
          <a:p>
            <a:pPr marL="285750" indent="-285750">
              <a:buFont typeface="Arial" pitchFamily="34" charset="0"/>
              <a:buChar char="•"/>
              <a:defRPr/>
            </a:pPr>
            <a:r>
              <a:rPr lang="es-CL" dirty="0"/>
              <a:t>Personal de la Marina Mercante Nacional.</a:t>
            </a:r>
          </a:p>
          <a:p>
            <a:pPr marL="285750" indent="-285750">
              <a:buFont typeface="Arial" pitchFamily="34" charset="0"/>
              <a:buChar char="•"/>
              <a:defRPr/>
            </a:pPr>
            <a:endParaRPr lang="es-CL" dirty="0"/>
          </a:p>
          <a:p>
            <a:pPr marL="285750" indent="-285750">
              <a:buFont typeface="Arial" pitchFamily="34" charset="0"/>
              <a:buChar char="•"/>
              <a:defRPr/>
            </a:pPr>
            <a:r>
              <a:rPr lang="es-CL" dirty="0"/>
              <a:t>Dotación de Prácticos de la Dirección General del Territorio Marítimo y Marina Mercante Nacional.</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6 CuadroTexto"/>
          <p:cNvSpPr txBox="1">
            <a:spLocks noChangeArrowheads="1"/>
          </p:cNvSpPr>
          <p:nvPr/>
        </p:nvSpPr>
        <p:spPr bwMode="auto">
          <a:xfrm>
            <a:off x="2305050" y="411163"/>
            <a:ext cx="46466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VENTA AL CONTADO DE VESTUARIO</a:t>
            </a:r>
          </a:p>
        </p:txBody>
      </p:sp>
      <p:sp>
        <p:nvSpPr>
          <p:cNvPr id="2" name="1 Rectángulo"/>
          <p:cNvSpPr/>
          <p:nvPr/>
        </p:nvSpPr>
        <p:spPr>
          <a:xfrm>
            <a:off x="539552" y="1408130"/>
            <a:ext cx="2376264" cy="646331"/>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ctr">
              <a:defRPr/>
            </a:pPr>
            <a:r>
              <a:rPr lang="es-CL" dirty="0">
                <a:solidFill>
                  <a:schemeClr val="tx1"/>
                </a:solidFill>
              </a:rPr>
              <a:t>Encargado de la Sala de Ventas de Vestuario</a:t>
            </a:r>
          </a:p>
        </p:txBody>
      </p:sp>
      <p:sp>
        <p:nvSpPr>
          <p:cNvPr id="3" name="2 Rectángulo"/>
          <p:cNvSpPr/>
          <p:nvPr/>
        </p:nvSpPr>
        <p:spPr>
          <a:xfrm>
            <a:off x="5426967" y="1395644"/>
            <a:ext cx="2588549" cy="646331"/>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ctr">
              <a:defRPr/>
            </a:pPr>
            <a:r>
              <a:rPr lang="es-CL" dirty="0">
                <a:solidFill>
                  <a:schemeClr val="tx1"/>
                </a:solidFill>
              </a:rPr>
              <a:t>Encargado de Presupuesto y Finanzas</a:t>
            </a:r>
          </a:p>
        </p:txBody>
      </p:sp>
      <p:sp>
        <p:nvSpPr>
          <p:cNvPr id="4" name="3 CuadroTexto"/>
          <p:cNvSpPr txBox="1"/>
          <p:nvPr/>
        </p:nvSpPr>
        <p:spPr>
          <a:xfrm>
            <a:off x="3494928" y="1257144"/>
            <a:ext cx="1440160" cy="923330"/>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ctr">
              <a:defRPr/>
            </a:pPr>
            <a:r>
              <a:rPr lang="es-CL" dirty="0"/>
              <a:t>Informará intención de venta</a:t>
            </a:r>
          </a:p>
        </p:txBody>
      </p:sp>
      <p:sp>
        <p:nvSpPr>
          <p:cNvPr id="9" name="8 Rectángulo"/>
          <p:cNvSpPr/>
          <p:nvPr/>
        </p:nvSpPr>
        <p:spPr>
          <a:xfrm>
            <a:off x="4860032" y="2708920"/>
            <a:ext cx="3722421" cy="1200329"/>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ctr">
              <a:defRPr/>
            </a:pPr>
            <a:r>
              <a:rPr lang="es-CL" dirty="0"/>
              <a:t>Documento de Pago extendido </a:t>
            </a:r>
          </a:p>
          <a:p>
            <a:pPr algn="ctr">
              <a:defRPr/>
            </a:pPr>
            <a:r>
              <a:rPr lang="es-CL" dirty="0"/>
              <a:t>a nombre de la Dirección de Contabilidad de la Armada por el valor total de la compra</a:t>
            </a:r>
          </a:p>
        </p:txBody>
      </p:sp>
      <p:sp>
        <p:nvSpPr>
          <p:cNvPr id="10" name="9 Rectángulo"/>
          <p:cNvSpPr/>
          <p:nvPr/>
        </p:nvSpPr>
        <p:spPr>
          <a:xfrm>
            <a:off x="4215008" y="4458879"/>
            <a:ext cx="4837484" cy="1200329"/>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ctr">
              <a:defRPr/>
            </a:pPr>
            <a:r>
              <a:rPr lang="es-CL" dirty="0">
                <a:solidFill>
                  <a:schemeClr val="tx1"/>
                </a:solidFill>
              </a:rPr>
              <a:t>Encargado de Presupuesto y Finanzas</a:t>
            </a:r>
          </a:p>
          <a:p>
            <a:pPr algn="ctr">
              <a:defRPr/>
            </a:pPr>
            <a:r>
              <a:rPr lang="es-CL" dirty="0">
                <a:solidFill>
                  <a:schemeClr val="tx1"/>
                </a:solidFill>
              </a:rPr>
              <a:t>entregará una fotocopia del cheque al Encargado de la Sala de Ventas, autorizándolo a efectuar la transacción (PEDIMAT por venta – Boleta venta)</a:t>
            </a:r>
          </a:p>
        </p:txBody>
      </p:sp>
      <p:sp>
        <p:nvSpPr>
          <p:cNvPr id="11" name="10 Rectángulo"/>
          <p:cNvSpPr/>
          <p:nvPr/>
        </p:nvSpPr>
        <p:spPr>
          <a:xfrm>
            <a:off x="237828" y="4181880"/>
            <a:ext cx="3454215" cy="1754326"/>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es-CL" dirty="0"/>
              <a:t>OFABAS envía los documentos de pagos al menos una vez en el mes con un Boletín de Reintegro a la DIRECONTA, informativo a la D.AB.A detallando los documentos y copia de las boletas de venta</a:t>
            </a:r>
          </a:p>
        </p:txBody>
      </p:sp>
      <p:sp>
        <p:nvSpPr>
          <p:cNvPr id="14" name="13 Flecha a la derecha con bandas"/>
          <p:cNvSpPr/>
          <p:nvPr/>
        </p:nvSpPr>
        <p:spPr>
          <a:xfrm>
            <a:off x="3059832" y="1592796"/>
            <a:ext cx="288032" cy="252028"/>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6" name="15 Flecha a la derecha con bandas"/>
          <p:cNvSpPr/>
          <p:nvPr/>
        </p:nvSpPr>
        <p:spPr>
          <a:xfrm>
            <a:off x="4994919" y="1605281"/>
            <a:ext cx="288032" cy="252028"/>
          </a:xfrm>
          <a:prstGeom prst="striped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15" name="14 Flecha abajo"/>
          <p:cNvSpPr/>
          <p:nvPr/>
        </p:nvSpPr>
        <p:spPr>
          <a:xfrm>
            <a:off x="6444208" y="2180474"/>
            <a:ext cx="277033" cy="312422"/>
          </a:xfrm>
          <a:prstGeom prst="down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21" name="20 Flecha abajo"/>
          <p:cNvSpPr/>
          <p:nvPr/>
        </p:nvSpPr>
        <p:spPr>
          <a:xfrm>
            <a:off x="6444207" y="4025669"/>
            <a:ext cx="277033" cy="312422"/>
          </a:xfrm>
          <a:prstGeom prst="down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
        <p:nvSpPr>
          <p:cNvPr id="22" name="21 Flecha izquierda"/>
          <p:cNvSpPr/>
          <p:nvPr/>
        </p:nvSpPr>
        <p:spPr>
          <a:xfrm>
            <a:off x="3799973" y="4817400"/>
            <a:ext cx="365556" cy="295736"/>
          </a:xfrm>
          <a:prstGeom prst="lef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s-CL"/>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50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500"/>
                                  </p:stCondLst>
                                  <p:childTnLst>
                                    <p:set>
                                      <p:cBhvr>
                                        <p:cTn id="9" dur="1" fill="hold">
                                          <p:stCondLst>
                                            <p:cond delay="0"/>
                                          </p:stCondLst>
                                        </p:cTn>
                                        <p:tgtEl>
                                          <p:spTgt spid="14"/>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500"/>
                                  </p:stCondLst>
                                  <p:childTnLst>
                                    <p:set>
                                      <p:cBhvr>
                                        <p:cTn id="12" dur="1" fill="hold">
                                          <p:stCondLst>
                                            <p:cond delay="0"/>
                                          </p:stCondLst>
                                        </p:cTn>
                                        <p:tgtEl>
                                          <p:spTgt spid="4"/>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nodeType="afterEffect">
                                  <p:stCondLst>
                                    <p:cond delay="500"/>
                                  </p:stCondLst>
                                  <p:childTnLst>
                                    <p:set>
                                      <p:cBhvr>
                                        <p:cTn id="15" dur="1" fill="hold">
                                          <p:stCondLst>
                                            <p:cond delay="0"/>
                                          </p:stCondLst>
                                        </p:cTn>
                                        <p:tgtEl>
                                          <p:spTgt spid="16"/>
                                        </p:tgtEl>
                                        <p:attrNameLst>
                                          <p:attrName>style.visibility</p:attrName>
                                        </p:attrNameLst>
                                      </p:cBhvr>
                                      <p:to>
                                        <p:strVal val="visible"/>
                                      </p:to>
                                    </p:set>
                                  </p:childTnLst>
                                </p:cTn>
                              </p:par>
                            </p:childTnLst>
                          </p:cTn>
                        </p:par>
                        <p:par>
                          <p:cTn id="16" fill="hold" nodeType="afterGroup">
                            <p:stCondLst>
                              <p:cond delay="2000"/>
                            </p:stCondLst>
                            <p:childTnLst>
                              <p:par>
                                <p:cTn id="17" presetID="1" presetClass="entr" presetSubtype="0" fill="hold" nodeType="afterEffect">
                                  <p:stCondLst>
                                    <p:cond delay="500"/>
                                  </p:stCondLst>
                                  <p:childTnLst>
                                    <p:set>
                                      <p:cBhvr>
                                        <p:cTn id="18" dur="1" fill="hold">
                                          <p:stCondLst>
                                            <p:cond delay="0"/>
                                          </p:stCondLst>
                                        </p:cTn>
                                        <p:tgtEl>
                                          <p:spTgt spid="3"/>
                                        </p:tgtEl>
                                        <p:attrNameLst>
                                          <p:attrName>style.visibility</p:attrName>
                                        </p:attrNameLst>
                                      </p:cBhvr>
                                      <p:to>
                                        <p:strVal val="visible"/>
                                      </p:to>
                                    </p:set>
                                  </p:childTnLst>
                                </p:cTn>
                              </p:par>
                            </p:childTnLst>
                          </p:cTn>
                        </p:par>
                        <p:par>
                          <p:cTn id="19" fill="hold" nodeType="afterGroup">
                            <p:stCondLst>
                              <p:cond delay="2500"/>
                            </p:stCondLst>
                            <p:childTnLst>
                              <p:par>
                                <p:cTn id="20" presetID="1" presetClass="entr" presetSubtype="0" fill="hold" nodeType="afterEffect">
                                  <p:stCondLst>
                                    <p:cond delay="500"/>
                                  </p:stCondLst>
                                  <p:childTnLst>
                                    <p:set>
                                      <p:cBhvr>
                                        <p:cTn id="21" dur="1" fill="hold">
                                          <p:stCondLst>
                                            <p:cond delay="0"/>
                                          </p:stCondLst>
                                        </p:cTn>
                                        <p:tgtEl>
                                          <p:spTgt spid="15"/>
                                        </p:tgtEl>
                                        <p:attrNameLst>
                                          <p:attrName>style.visibility</p:attrName>
                                        </p:attrNameLst>
                                      </p:cBhvr>
                                      <p:to>
                                        <p:strVal val="visible"/>
                                      </p:to>
                                    </p:set>
                                  </p:childTnLst>
                                </p:cTn>
                              </p:par>
                            </p:childTnLst>
                          </p:cTn>
                        </p:par>
                        <p:par>
                          <p:cTn id="22" fill="hold" nodeType="afterGroup">
                            <p:stCondLst>
                              <p:cond delay="3000"/>
                            </p:stCondLst>
                            <p:childTnLst>
                              <p:par>
                                <p:cTn id="23" presetID="1" presetClass="entr" presetSubtype="0" fill="hold" nodeType="afterEffect">
                                  <p:stCondLst>
                                    <p:cond delay="500"/>
                                  </p:stCondLst>
                                  <p:childTnLst>
                                    <p:set>
                                      <p:cBhvr>
                                        <p:cTn id="24" dur="1" fill="hold">
                                          <p:stCondLst>
                                            <p:cond delay="0"/>
                                          </p:stCondLst>
                                        </p:cTn>
                                        <p:tgtEl>
                                          <p:spTgt spid="9"/>
                                        </p:tgtEl>
                                        <p:attrNameLst>
                                          <p:attrName>style.visibility</p:attrName>
                                        </p:attrNameLst>
                                      </p:cBhvr>
                                      <p:to>
                                        <p:strVal val="visible"/>
                                      </p:to>
                                    </p:set>
                                  </p:childTnLst>
                                </p:cTn>
                              </p:par>
                            </p:childTnLst>
                          </p:cTn>
                        </p:par>
                        <p:par>
                          <p:cTn id="25" fill="hold" nodeType="afterGroup">
                            <p:stCondLst>
                              <p:cond delay="3500"/>
                            </p:stCondLst>
                            <p:childTnLst>
                              <p:par>
                                <p:cTn id="26" presetID="1" presetClass="entr" presetSubtype="0" fill="hold" nodeType="afterEffect">
                                  <p:stCondLst>
                                    <p:cond delay="500"/>
                                  </p:stCondLst>
                                  <p:childTnLst>
                                    <p:set>
                                      <p:cBhvr>
                                        <p:cTn id="27" dur="1" fill="hold">
                                          <p:stCondLst>
                                            <p:cond delay="0"/>
                                          </p:stCondLst>
                                        </p:cTn>
                                        <p:tgtEl>
                                          <p:spTgt spid="21"/>
                                        </p:tgtEl>
                                        <p:attrNameLst>
                                          <p:attrName>style.visibility</p:attrName>
                                        </p:attrNameLst>
                                      </p:cBhvr>
                                      <p:to>
                                        <p:strVal val="visible"/>
                                      </p:to>
                                    </p:set>
                                  </p:childTnLst>
                                </p:cTn>
                              </p:par>
                            </p:childTnLst>
                          </p:cTn>
                        </p:par>
                        <p:par>
                          <p:cTn id="28" fill="hold" nodeType="afterGroup">
                            <p:stCondLst>
                              <p:cond delay="4000"/>
                            </p:stCondLst>
                            <p:childTnLst>
                              <p:par>
                                <p:cTn id="29" presetID="1" presetClass="entr" presetSubtype="0" fill="hold" nodeType="afterEffect">
                                  <p:stCondLst>
                                    <p:cond delay="500"/>
                                  </p:stCondLst>
                                  <p:childTnLst>
                                    <p:set>
                                      <p:cBhvr>
                                        <p:cTn id="30" dur="1" fill="hold">
                                          <p:stCondLst>
                                            <p:cond delay="0"/>
                                          </p:stCondLst>
                                        </p:cTn>
                                        <p:tgtEl>
                                          <p:spTgt spid="10"/>
                                        </p:tgtEl>
                                        <p:attrNameLst>
                                          <p:attrName>style.visibility</p:attrName>
                                        </p:attrNameLst>
                                      </p:cBhvr>
                                      <p:to>
                                        <p:strVal val="visible"/>
                                      </p:to>
                                    </p:set>
                                  </p:childTnLst>
                                </p:cTn>
                              </p:par>
                            </p:childTnLst>
                          </p:cTn>
                        </p:par>
                        <p:par>
                          <p:cTn id="31" fill="hold" nodeType="afterGroup">
                            <p:stCondLst>
                              <p:cond delay="4500"/>
                            </p:stCondLst>
                            <p:childTnLst>
                              <p:par>
                                <p:cTn id="32" presetID="1" presetClass="entr" presetSubtype="0" fill="hold" nodeType="afterEffect">
                                  <p:stCondLst>
                                    <p:cond delay="500"/>
                                  </p:stCondLst>
                                  <p:childTnLst>
                                    <p:set>
                                      <p:cBhvr>
                                        <p:cTn id="33" dur="1" fill="hold">
                                          <p:stCondLst>
                                            <p:cond delay="0"/>
                                          </p:stCondLst>
                                        </p:cTn>
                                        <p:tgtEl>
                                          <p:spTgt spid="22"/>
                                        </p:tgtEl>
                                        <p:attrNameLst>
                                          <p:attrName>style.visibility</p:attrName>
                                        </p:attrNameLst>
                                      </p:cBhvr>
                                      <p:to>
                                        <p:strVal val="visible"/>
                                      </p:to>
                                    </p:set>
                                  </p:childTnLst>
                                </p:cTn>
                              </p:par>
                            </p:childTnLst>
                          </p:cTn>
                        </p:par>
                        <p:par>
                          <p:cTn id="34" fill="hold" nodeType="afterGroup">
                            <p:stCondLst>
                              <p:cond delay="5000"/>
                            </p:stCondLst>
                            <p:childTnLst>
                              <p:par>
                                <p:cTn id="35" presetID="1" presetClass="entr" presetSubtype="0" fill="hold" nodeType="afterEffect">
                                  <p:stCondLst>
                                    <p:cond delay="50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6 CuadroTexto"/>
          <p:cNvSpPr txBox="1">
            <a:spLocks noChangeArrowheads="1"/>
          </p:cNvSpPr>
          <p:nvPr/>
        </p:nvSpPr>
        <p:spPr bwMode="auto">
          <a:xfrm>
            <a:off x="2305050" y="411163"/>
            <a:ext cx="46466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CIERRE ANUAL CRÉDITO DE VESTUARIO</a:t>
            </a:r>
          </a:p>
        </p:txBody>
      </p:sp>
      <p:pic>
        <p:nvPicPr>
          <p:cNvPr id="1945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196975"/>
            <a:ext cx="1871663" cy="274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a:spLocks noChangeArrowheads="1"/>
          </p:cNvSpPr>
          <p:nvPr/>
        </p:nvSpPr>
        <p:spPr bwMode="auto">
          <a:xfrm>
            <a:off x="2579688" y="2438400"/>
            <a:ext cx="936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r>
              <a:rPr lang="es-CL" altLang="es-CL" b="1"/>
              <a:t>SALINO</a:t>
            </a:r>
          </a:p>
        </p:txBody>
      </p:sp>
      <p:sp>
        <p:nvSpPr>
          <p:cNvPr id="6" name="5 Rectángulo"/>
          <p:cNvSpPr/>
          <p:nvPr/>
        </p:nvSpPr>
        <p:spPr>
          <a:xfrm>
            <a:off x="3995936" y="1682800"/>
            <a:ext cx="4572000" cy="2308324"/>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just">
              <a:defRPr/>
            </a:pPr>
            <a:r>
              <a:rPr lang="es-CL" dirty="0"/>
              <a:t>El Sistema permite realizar cierres de períodos diarios, mensuales o anuales, lo cual genera información de crédito de vestuario que es procesada en el Sistema de Remuneraciones. El saldo que tenga cada servidor al final del año, es traspasado para el año siguiente, sumando el saldo a favor o descontándole el saldo en contra, de la nueva asignación anual.</a:t>
            </a:r>
          </a:p>
        </p:txBody>
      </p:sp>
      <p:sp>
        <p:nvSpPr>
          <p:cNvPr id="7" name="6 Flecha a la derecha con bandas"/>
          <p:cNvSpPr/>
          <p:nvPr/>
        </p:nvSpPr>
        <p:spPr>
          <a:xfrm>
            <a:off x="2123183" y="2490758"/>
            <a:ext cx="432593" cy="265435"/>
          </a:xfrm>
          <a:prstGeom prst="stripedRightArrow">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s-CL"/>
          </a:p>
        </p:txBody>
      </p:sp>
      <p:sp>
        <p:nvSpPr>
          <p:cNvPr id="19" name="18 Flecha a la derecha con bandas"/>
          <p:cNvSpPr/>
          <p:nvPr/>
        </p:nvSpPr>
        <p:spPr>
          <a:xfrm>
            <a:off x="3500438" y="2510440"/>
            <a:ext cx="432593" cy="265435"/>
          </a:xfrm>
          <a:prstGeom prst="stripedRightArrow">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s-CL"/>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500"/>
                                  </p:stCondLst>
                                  <p:childTnLst>
                                    <p:set>
                                      <p:cBhvr>
                                        <p:cTn id="9" dur="1" fill="hold">
                                          <p:stCondLst>
                                            <p:cond delay="0"/>
                                          </p:stCondLst>
                                        </p:cTn>
                                        <p:tgtEl>
                                          <p:spTgt spid="5"/>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500"/>
                                  </p:stCondLst>
                                  <p:childTnLst>
                                    <p:set>
                                      <p:cBhvr>
                                        <p:cTn id="12" dur="1" fill="hold">
                                          <p:stCondLst>
                                            <p:cond delay="0"/>
                                          </p:stCondLst>
                                        </p:cTn>
                                        <p:tgtEl>
                                          <p:spTgt spid="19"/>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nodeType="afterEffect">
                                  <p:stCondLst>
                                    <p:cond delay="50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6 CuadroTexto"/>
          <p:cNvSpPr txBox="1">
            <a:spLocks noChangeArrowheads="1"/>
          </p:cNvSpPr>
          <p:nvPr/>
        </p:nvSpPr>
        <p:spPr bwMode="auto">
          <a:xfrm>
            <a:off x="2305050" y="411163"/>
            <a:ext cx="46466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DESCRIPCIÓN DE FUNCIONES</a:t>
            </a:r>
          </a:p>
        </p:txBody>
      </p:sp>
      <p:sp>
        <p:nvSpPr>
          <p:cNvPr id="6" name="5 Rectángulo"/>
          <p:cNvSpPr/>
          <p:nvPr/>
        </p:nvSpPr>
        <p:spPr>
          <a:xfrm>
            <a:off x="2607022" y="1124744"/>
            <a:ext cx="6141442" cy="4801314"/>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just">
              <a:defRPr/>
            </a:pPr>
            <a:r>
              <a:rPr lang="es-CL" dirty="0"/>
              <a:t>1) En Enero de cada año genera, un archivo plano con la Carga Inicial de los Créditos de Vestuario.</a:t>
            </a:r>
          </a:p>
          <a:p>
            <a:pPr algn="just">
              <a:defRPr/>
            </a:pPr>
            <a:endParaRPr lang="es-CL" dirty="0"/>
          </a:p>
          <a:p>
            <a:pPr algn="just">
              <a:defRPr/>
            </a:pPr>
            <a:r>
              <a:rPr lang="es-CL" dirty="0"/>
              <a:t>2) Mensualmente procesa  las compras y devoluciones de    Vestuario efectuadas por el personal,  más  los  Cargos  y Abonos  efectuados  por  la  División  Análisis  del Departamento de Operaciones,  con el propósito de que esta información se refleje  en la Papeleta de Remuneraciones correspondiente.</a:t>
            </a:r>
          </a:p>
          <a:p>
            <a:pPr algn="just">
              <a:defRPr/>
            </a:pPr>
            <a:endParaRPr lang="es-CL" dirty="0"/>
          </a:p>
          <a:p>
            <a:pPr algn="just">
              <a:defRPr/>
            </a:pPr>
            <a:r>
              <a:rPr lang="es-CL" dirty="0"/>
              <a:t>3) Anualmente ejecuta los siguientes procesos:</a:t>
            </a:r>
          </a:p>
          <a:p>
            <a:pPr algn="just">
              <a:defRPr/>
            </a:pPr>
            <a:endParaRPr lang="es-CL" dirty="0"/>
          </a:p>
          <a:p>
            <a:pPr algn="just">
              <a:defRPr/>
            </a:pPr>
            <a:r>
              <a:rPr lang="es-CL" dirty="0"/>
              <a:t>a)   Abonos Primeras Contratas (Enero)</a:t>
            </a:r>
          </a:p>
          <a:p>
            <a:pPr algn="just">
              <a:defRPr/>
            </a:pPr>
            <a:r>
              <a:rPr lang="es-CL" dirty="0"/>
              <a:t>b)   Asignación para SM. </a:t>
            </a:r>
          </a:p>
          <a:p>
            <a:pPr algn="just">
              <a:defRPr/>
            </a:pPr>
            <a:r>
              <a:rPr lang="es-CL" dirty="0"/>
              <a:t>c)   Abonos por ascensos Gente de Mar (Diciembre)</a:t>
            </a:r>
          </a:p>
          <a:p>
            <a:pPr algn="just">
              <a:defRPr/>
            </a:pPr>
            <a:r>
              <a:rPr lang="es-CL" dirty="0"/>
              <a:t>d) Asignaciones por ascensos Oficiales y Suboficiales Mayores (Diciembre).</a:t>
            </a:r>
          </a:p>
        </p:txBody>
      </p:sp>
      <p:pic>
        <p:nvPicPr>
          <p:cNvPr id="20486" name="Picture 6" descr="Resultado de imagen para CENTRO DE INFORMATICA Y COMPUTACIÓN ARMADA DE CHI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497013"/>
            <a:ext cx="2066925" cy="249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6 CuadroTexto"/>
          <p:cNvSpPr txBox="1">
            <a:spLocks noChangeArrowheads="1"/>
          </p:cNvSpPr>
          <p:nvPr/>
        </p:nvSpPr>
        <p:spPr bwMode="auto">
          <a:xfrm>
            <a:off x="2305050" y="411163"/>
            <a:ext cx="46466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DESCRIPCIÓN DE FUNCIONES</a:t>
            </a:r>
          </a:p>
        </p:txBody>
      </p:sp>
      <p:sp>
        <p:nvSpPr>
          <p:cNvPr id="6" name="5 Rectángulo"/>
          <p:cNvSpPr/>
          <p:nvPr/>
        </p:nvSpPr>
        <p:spPr>
          <a:xfrm>
            <a:off x="2987824" y="1763599"/>
            <a:ext cx="5760640" cy="2862322"/>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marL="342900" indent="-342900" algn="just">
              <a:buFontTx/>
              <a:buAutoNum type="arabicParenR"/>
              <a:defRPr/>
            </a:pPr>
            <a:r>
              <a:rPr lang="es-CL" dirty="0"/>
              <a:t>Informa  a  la  División  Análisis  de  todas  las  situaciones  especiales  que  ameriten efectuar abonos al crédito de vestuario del personal debidamente individualizado, tales  como:  Extranjero, Ayudante  de  Órdenes,  Calderas, Submarinos, Servicio, Créditos en Dinero o excepciones.</a:t>
            </a:r>
          </a:p>
          <a:p>
            <a:pPr marL="342900" indent="-342900" algn="just">
              <a:buFontTx/>
              <a:buAutoNum type="arabicParenR"/>
              <a:defRPr/>
            </a:pPr>
            <a:endParaRPr lang="es-CL" dirty="0"/>
          </a:p>
          <a:p>
            <a:pPr marL="342900" indent="-342900" algn="just">
              <a:buFontTx/>
              <a:buAutoNum type="arabicParenR"/>
              <a:defRPr/>
            </a:pPr>
            <a:r>
              <a:rPr lang="es-CL" dirty="0"/>
              <a:t>Envía los cargos al crédito de vestuario del personal, derivados de facturas comerciales o de la Escuela Naval, por Confecciones a Medida, Insignias, Piochas, etc.</a:t>
            </a:r>
          </a:p>
        </p:txBody>
      </p:sp>
      <p:pic>
        <p:nvPicPr>
          <p:cNvPr id="215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388" y="1230313"/>
            <a:ext cx="1871662" cy="274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11" name="1 CuadroTexto"/>
          <p:cNvSpPr txBox="1">
            <a:spLocks noChangeArrowheads="1"/>
          </p:cNvSpPr>
          <p:nvPr/>
        </p:nvSpPr>
        <p:spPr bwMode="auto">
          <a:xfrm>
            <a:off x="433388" y="3979863"/>
            <a:ext cx="18716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DEPTO. “I” OPER.</a:t>
            </a:r>
          </a:p>
          <a:p>
            <a:pPr algn="ctr" eaLnBrk="1" hangingPunct="1"/>
            <a:r>
              <a:rPr lang="es-CL" altLang="es-CL" b="1"/>
              <a:t>CODE VESTUARIO</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6 CuadroTexto"/>
          <p:cNvSpPr txBox="1">
            <a:spLocks noChangeArrowheads="1"/>
          </p:cNvSpPr>
          <p:nvPr/>
        </p:nvSpPr>
        <p:spPr bwMode="auto">
          <a:xfrm>
            <a:off x="2305050" y="411163"/>
            <a:ext cx="46466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DESCRIPCIÓN DE FUNCIONES</a:t>
            </a:r>
          </a:p>
        </p:txBody>
      </p:sp>
      <p:sp>
        <p:nvSpPr>
          <p:cNvPr id="6" name="5 Rectángulo"/>
          <p:cNvSpPr/>
          <p:nvPr/>
        </p:nvSpPr>
        <p:spPr>
          <a:xfrm>
            <a:off x="2987824" y="1763599"/>
            <a:ext cx="5760640" cy="4524315"/>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marL="342900" indent="-342900" algn="just">
              <a:buFontTx/>
              <a:buAutoNum type="arabicParenR"/>
              <a:defRPr/>
            </a:pPr>
            <a:r>
              <a:rPr lang="es-CL" dirty="0"/>
              <a:t>Procesa  la información  recibida  desde  el </a:t>
            </a:r>
            <a:r>
              <a:rPr lang="es-CL" dirty="0" err="1"/>
              <a:t>Code</a:t>
            </a:r>
            <a:r>
              <a:rPr lang="es-CL" dirty="0"/>
              <a:t>  </a:t>
            </a:r>
          </a:p>
          <a:p>
            <a:pPr algn="just">
              <a:defRPr/>
            </a:pPr>
            <a:r>
              <a:rPr lang="es-CL" dirty="0"/>
              <a:t>Vestuario    y  desde  el Centro de Informática y Computación de la Armada, para mantener actualizado el estado de Créditos del personal de la Institución.</a:t>
            </a:r>
          </a:p>
          <a:p>
            <a:pPr algn="just">
              <a:defRPr/>
            </a:pPr>
            <a:endParaRPr lang="es-CL" dirty="0"/>
          </a:p>
          <a:p>
            <a:pPr algn="just">
              <a:defRPr/>
            </a:pPr>
            <a:r>
              <a:rPr lang="es-CL" dirty="0"/>
              <a:t>2) Efectúa  la incorporación de nuevos  Usuarios a Salino.</a:t>
            </a:r>
          </a:p>
          <a:p>
            <a:pPr algn="just">
              <a:defRPr/>
            </a:pPr>
            <a:endParaRPr lang="es-CL" dirty="0"/>
          </a:p>
          <a:p>
            <a:pPr algn="just">
              <a:defRPr/>
            </a:pPr>
            <a:r>
              <a:rPr lang="es-CL" dirty="0"/>
              <a:t>3) Mantiene  la  información  actualizada  con  respecto  al   </a:t>
            </a:r>
          </a:p>
          <a:p>
            <a:pPr algn="just">
              <a:defRPr/>
            </a:pPr>
            <a:r>
              <a:rPr lang="es-CL" dirty="0"/>
              <a:t>SISREM  (Sistema  de Remuneraciones).</a:t>
            </a:r>
          </a:p>
          <a:p>
            <a:pPr algn="just">
              <a:defRPr/>
            </a:pPr>
            <a:endParaRPr lang="es-CL" dirty="0"/>
          </a:p>
          <a:p>
            <a:pPr algn="just">
              <a:defRPr/>
            </a:pPr>
            <a:r>
              <a:rPr lang="es-CL" dirty="0"/>
              <a:t>4) Procesa  los archivos por los abonos masivos en el </a:t>
            </a:r>
          </a:p>
          <a:p>
            <a:pPr algn="just">
              <a:defRPr/>
            </a:pPr>
            <a:r>
              <a:rPr lang="es-CL" dirty="0"/>
              <a:t>Sistema de Cuentas Corrientes, para ingresarlos a Salino.</a:t>
            </a:r>
          </a:p>
          <a:p>
            <a:pPr algn="just">
              <a:defRPr/>
            </a:pPr>
            <a:endParaRPr lang="es-CL" dirty="0"/>
          </a:p>
          <a:p>
            <a:pPr algn="just">
              <a:defRPr/>
            </a:pPr>
            <a:r>
              <a:rPr lang="es-CL" dirty="0"/>
              <a:t>5) Procesa  los  Cargos  y  Abonos  informados  por  el  </a:t>
            </a:r>
            <a:r>
              <a:rPr lang="es-CL" dirty="0" err="1"/>
              <a:t>Code</a:t>
            </a:r>
            <a:r>
              <a:rPr lang="es-CL" dirty="0"/>
              <a:t>  Vestuario,  a  través  del Programa “Mantención Registro Asientos Manuales” SALINO. </a:t>
            </a:r>
          </a:p>
        </p:txBody>
      </p:sp>
      <p:pic>
        <p:nvPicPr>
          <p:cNvPr id="225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388" y="1230313"/>
            <a:ext cx="1871662" cy="274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5" name="1 CuadroTexto"/>
          <p:cNvSpPr txBox="1">
            <a:spLocks noChangeArrowheads="1"/>
          </p:cNvSpPr>
          <p:nvPr/>
        </p:nvSpPr>
        <p:spPr bwMode="auto">
          <a:xfrm>
            <a:off x="433388" y="3979863"/>
            <a:ext cx="18716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DEPTO. “I” OPER.</a:t>
            </a:r>
          </a:p>
          <a:p>
            <a:pPr algn="ctr" eaLnBrk="1" hangingPunct="1"/>
            <a:r>
              <a:rPr lang="es-CL" altLang="es-CL" b="1"/>
              <a:t>DIV. ANÁLISIS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6 CuadroTexto"/>
          <p:cNvSpPr txBox="1">
            <a:spLocks noChangeArrowheads="1"/>
          </p:cNvSpPr>
          <p:nvPr/>
        </p:nvSpPr>
        <p:spPr bwMode="auto">
          <a:xfrm>
            <a:off x="2305050" y="411163"/>
            <a:ext cx="46466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DESCRIPCIÓN DE FUNCIONES</a:t>
            </a:r>
          </a:p>
        </p:txBody>
      </p:sp>
      <p:sp>
        <p:nvSpPr>
          <p:cNvPr id="6" name="5 Rectángulo"/>
          <p:cNvSpPr/>
          <p:nvPr/>
        </p:nvSpPr>
        <p:spPr>
          <a:xfrm>
            <a:off x="2627784" y="1196752"/>
            <a:ext cx="6264696" cy="5078313"/>
          </a:xfrm>
          <a:prstGeom prst="rect">
            <a:avLst/>
          </a:prstGeom>
        </p:spPr>
        <p:style>
          <a:lnRef idx="0">
            <a:schemeClr val="accent1"/>
          </a:lnRef>
          <a:fillRef idx="3">
            <a:schemeClr val="accent1"/>
          </a:fillRef>
          <a:effectRef idx="3">
            <a:schemeClr val="accent1"/>
          </a:effectRef>
          <a:fontRef idx="minor">
            <a:schemeClr val="lt1"/>
          </a:fontRef>
        </p:style>
        <p:txBody>
          <a:bodyPr>
            <a:spAutoFit/>
          </a:bodyPr>
          <a:lstStyle/>
          <a:p>
            <a:pPr algn="just">
              <a:defRPr/>
            </a:pPr>
            <a:r>
              <a:rPr lang="es-CL" dirty="0"/>
              <a:t>1) El Encargado de la Sala de Ventas efectúa la devolución del vestuario en el Sistema, registrando en el campo Cuenta Usuario el RUT del Usuario.</a:t>
            </a:r>
          </a:p>
          <a:p>
            <a:pPr algn="just">
              <a:defRPr/>
            </a:pPr>
            <a:endParaRPr lang="es-CL" dirty="0"/>
          </a:p>
          <a:p>
            <a:pPr algn="just">
              <a:defRPr/>
            </a:pPr>
            <a:r>
              <a:rPr lang="es-CL" dirty="0"/>
              <a:t>2) Cuando se produzcan devoluciones de vestuario defectuoso, las Salas de Ventas deben realizar el cambio de los artículos deteriorados, por el mismo artículo nuevo, en los Almacenes Centrales de vestuario, con el propósito de no afectar sus existencias.</a:t>
            </a:r>
          </a:p>
          <a:p>
            <a:pPr algn="just">
              <a:defRPr/>
            </a:pPr>
            <a:endParaRPr lang="es-CL" dirty="0"/>
          </a:p>
          <a:p>
            <a:pPr algn="just">
              <a:defRPr/>
            </a:pPr>
            <a:r>
              <a:rPr lang="es-CL" dirty="0"/>
              <a:t>3) Las devoluciones de vestuario defectuoso deben ser informadas al Proveedor de la prenda, para que efectúe la reposición.</a:t>
            </a:r>
          </a:p>
          <a:p>
            <a:pPr algn="just">
              <a:defRPr/>
            </a:pPr>
            <a:endParaRPr lang="es-CL" dirty="0"/>
          </a:p>
          <a:p>
            <a:pPr algn="just">
              <a:defRPr/>
            </a:pPr>
            <a:r>
              <a:rPr lang="es-CL" dirty="0"/>
              <a:t>4)Debe remitir al Proveedor las prendas defectuosas que han sido devueltas una vez </a:t>
            </a:r>
          </a:p>
          <a:p>
            <a:pPr algn="just">
              <a:defRPr/>
            </a:pPr>
            <a:r>
              <a:rPr lang="es-CL" dirty="0"/>
              <a:t>efectuada la reposición, caso contrario informará a la D.AB.A., </a:t>
            </a:r>
            <a:r>
              <a:rPr lang="es-CL" dirty="0" err="1"/>
              <a:t>Code</a:t>
            </a:r>
            <a:r>
              <a:rPr lang="es-CL" dirty="0"/>
              <a:t> Vestuario.</a:t>
            </a:r>
          </a:p>
        </p:txBody>
      </p:sp>
      <p:sp>
        <p:nvSpPr>
          <p:cNvPr id="23558" name="1 CuadroTexto"/>
          <p:cNvSpPr txBox="1">
            <a:spLocks noChangeArrowheads="1"/>
          </p:cNvSpPr>
          <p:nvPr/>
        </p:nvSpPr>
        <p:spPr bwMode="auto">
          <a:xfrm>
            <a:off x="433388" y="3979863"/>
            <a:ext cx="18716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es-CL" altLang="es-CL" b="1"/>
              <a:t>CENTROS AB.</a:t>
            </a:r>
          </a:p>
        </p:txBody>
      </p:sp>
      <p:pic>
        <p:nvPicPr>
          <p:cNvPr id="23559" name="Picture 6"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388" y="995363"/>
            <a:ext cx="19812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VESTUARI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VESTUARIO</Template>
  <TotalTime>10</TotalTime>
  <Words>1439</Words>
  <Application>Microsoft Office PowerPoint</Application>
  <PresentationFormat>Presentación en pantalla (4:3)</PresentationFormat>
  <Paragraphs>161</Paragraphs>
  <Slides>22</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22</vt:i4>
      </vt:variant>
    </vt:vector>
  </HeadingPairs>
  <TitlesOfParts>
    <vt:vector size="25" baseType="lpstr">
      <vt:lpstr>Calibri</vt:lpstr>
      <vt:lpstr>Arial</vt:lpstr>
      <vt:lpstr>VESTUARIO</vt:lpstr>
      <vt:lpstr>Presentación de PowerPoint</vt:lpstr>
      <vt:lpstr>Presentación de PowerPoint</vt:lpstr>
      <vt:lpstr>ADQUISICIÓN Y DISTRIBUCIÓN</vt:lpstr>
      <vt:lpstr>ADQUISICIÓN Y DISTRIBUCIÓN</vt:lpstr>
      <vt:lpstr>ADQUISICIÓN Y DISTRIBUCIÓN</vt:lpstr>
      <vt:lpstr>ADQUISICIÓN Y DISTRIBUCIÓN</vt:lpstr>
      <vt:lpstr>ADQUISICIÓN Y DISTRIBUCIÓN</vt:lpstr>
      <vt:lpstr>ADQUISICIÓN Y DISTRIBUCIÓN</vt:lpstr>
      <vt:lpstr>ADQUISICIÓN Y DISTRIBUCIÓN</vt:lpstr>
      <vt:lpstr>ADQUISICIÓN Y DISTRIBUCIÓN</vt:lpstr>
      <vt:lpstr>VENTA DE VESTUARIO</vt:lpstr>
      <vt:lpstr>CREDITO DE VESTUARIO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 Cruz Andias</dc:creator>
  <cp:lastModifiedBy>Carlos Cruz Andias</cp:lastModifiedBy>
  <cp:revision>1</cp:revision>
  <dcterms:created xsi:type="dcterms:W3CDTF">2019-07-24T12:32:04Z</dcterms:created>
  <dcterms:modified xsi:type="dcterms:W3CDTF">2019-07-24T12:42:09Z</dcterms:modified>
</cp:coreProperties>
</file>