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9" r:id="rId5"/>
    <p:sldId id="260" r:id="rId6"/>
    <p:sldId id="261" r:id="rId7"/>
    <p:sldId id="258" r:id="rId8"/>
    <p:sldId id="262" r:id="rId9"/>
    <p:sldId id="264" r:id="rId10"/>
    <p:sldId id="263" r:id="rId11"/>
    <p:sldId id="271" r:id="rId12"/>
    <p:sldId id="268" r:id="rId13"/>
    <p:sldId id="265" r:id="rId14"/>
    <p:sldId id="272" r:id="rId15"/>
    <p:sldId id="274" r:id="rId16"/>
    <p:sldId id="284" r:id="rId17"/>
    <p:sldId id="282" r:id="rId18"/>
    <p:sldId id="283" r:id="rId19"/>
    <p:sldId id="277" r:id="rId20"/>
    <p:sldId id="273" r:id="rId21"/>
    <p:sldId id="285" r:id="rId22"/>
    <p:sldId id="281" r:id="rId23"/>
    <p:sldId id="266" r:id="rId24"/>
    <p:sldId id="275" r:id="rId25"/>
    <p:sldId id="278" r:id="rId26"/>
    <p:sldId id="267" r:id="rId27"/>
    <p:sldId id="270" r:id="rId28"/>
    <p:sldId id="280" r:id="rId29"/>
    <p:sldId id="279" r:id="rId30"/>
    <p:sldId id="287" r:id="rId31"/>
    <p:sldId id="288" r:id="rId32"/>
    <p:sldId id="276" r:id="rId33"/>
    <p:sldId id="286" r:id="rId34"/>
    <p:sldId id="292" r:id="rId35"/>
    <p:sldId id="293" r:id="rId36"/>
    <p:sldId id="291" r:id="rId37"/>
    <p:sldId id="294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2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3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92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01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695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79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18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6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91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47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082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7392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440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738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461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687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324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568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189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6043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880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29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61592-C810-4DF9-AEF2-DA76E444F64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C40C1-077A-46E9-9177-F55CAB2365B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48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5EB92-D727-498B-9B98-C58328987302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03-07-2024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B12CF4-35B1-486A-9EC4-7738EADAFD88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824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1173708" y="1119119"/>
          <a:ext cx="10208524" cy="5497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4493">
                  <a:extLst>
                    <a:ext uri="{9D8B030D-6E8A-4147-A177-3AD203B41FA5}">
                      <a16:colId xmlns:a16="http://schemas.microsoft.com/office/drawing/2014/main" val="4179512558"/>
                    </a:ext>
                  </a:extLst>
                </a:gridCol>
                <a:gridCol w="2359769">
                  <a:extLst>
                    <a:ext uri="{9D8B030D-6E8A-4147-A177-3AD203B41FA5}">
                      <a16:colId xmlns:a16="http://schemas.microsoft.com/office/drawing/2014/main" val="1157701977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2581403995"/>
                    </a:ext>
                  </a:extLst>
                </a:gridCol>
                <a:gridCol w="2552131">
                  <a:extLst>
                    <a:ext uri="{9D8B030D-6E8A-4147-A177-3AD203B41FA5}">
                      <a16:colId xmlns:a16="http://schemas.microsoft.com/office/drawing/2014/main" val="1189279860"/>
                    </a:ext>
                  </a:extLst>
                </a:gridCol>
              </a:tblGrid>
              <a:tr h="519598">
                <a:tc gridSpan="4">
                  <a:txBody>
                    <a:bodyPr/>
                    <a:lstStyle/>
                    <a:p>
                      <a:pPr algn="ctr"/>
                      <a:r>
                        <a:rPr lang="es-ES" sz="3600" dirty="0"/>
                        <a:t>EMBARCACIONES</a:t>
                      </a:r>
                      <a:r>
                        <a:rPr lang="es-ES" sz="3600" baseline="0" dirty="0"/>
                        <a:t> MENORES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536341"/>
                  </a:ext>
                </a:extLst>
              </a:tr>
              <a:tr h="499445">
                <a:tc rowSpan="2">
                  <a:txBody>
                    <a:bodyPr/>
                    <a:lstStyle/>
                    <a:p>
                      <a:pPr algn="ctr"/>
                      <a:r>
                        <a:rPr lang="es-ES" b="1" dirty="0"/>
                        <a:t>USOS</a:t>
                      </a:r>
                      <a:endParaRPr lang="en-US" b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ES" b="1" dirty="0"/>
                        <a:t>CLASIFICACIÓN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420165"/>
                  </a:ext>
                </a:extLst>
              </a:tr>
              <a:tr h="862057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MATERIAL DE CONSTRUCCIÓN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RIGIDEZ DEL CASCO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SISTEMA DE PROPULSIÓN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70267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/>
                        <a:t>Transporte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Madera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/>
                        <a:t>No rígido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/>
                        <a:t>Remo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285369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/>
                        <a:t>Apoyo salvataje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Fibra de vidrio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err="1"/>
                        <a:t>Semi</a:t>
                      </a:r>
                      <a:r>
                        <a:rPr lang="es-ES"/>
                        <a:t> 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Vela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15274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 dirty="0"/>
                        <a:t>Desembarco anfibio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err="1"/>
                        <a:t>Ferrocemento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/>
                        <a:t>Rígido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Motor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180432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/>
                        <a:t>Salvamento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Acero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Mixto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83701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/>
                        <a:t>Apoyo buceo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Aluminio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310875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/>
                        <a:t>Hombre al agua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Neumática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940893"/>
                  </a:ext>
                </a:extLst>
              </a:tr>
              <a:tr h="499445">
                <a:tc>
                  <a:txBody>
                    <a:bodyPr/>
                    <a:lstStyle/>
                    <a:p>
                      <a:r>
                        <a:rPr lang="es-ES"/>
                        <a:t>Visita y registro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/>
                        <a:t>Combinación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8244241"/>
                  </a:ext>
                </a:extLst>
              </a:tr>
            </a:tbl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3685" y="15848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Resumen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04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2225" y="1"/>
            <a:ext cx="10095775" cy="211908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/>
              <a:t>EMBARCACIÓN DE MADERA, RÍGIDA Y A REMO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91540" y="2459736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/>
              <a:t>DOBLE BANCADA.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BAD3084-D297-4C55-9619-7E475189C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6022" y="2591180"/>
            <a:ext cx="4184130" cy="271031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66CBD8C-702D-173B-BF84-974714F6A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008" y="2591180"/>
            <a:ext cx="4072871" cy="271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40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71" y="0"/>
            <a:ext cx="10312176" cy="6858000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2191657" y="1001486"/>
            <a:ext cx="2467429" cy="158205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05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No hay ninguna descripción de la foto disponibl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5" y="106590"/>
            <a:ext cx="5127408" cy="328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ILANAVAL: PARTES DE UN BOTE Y UN REM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439" y="2786743"/>
            <a:ext cx="7105952" cy="37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949059" y="551137"/>
            <a:ext cx="58953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/>
              <a:t>BOTE DOBLE BANCADA:</a:t>
            </a:r>
          </a:p>
          <a:p>
            <a:r>
              <a:rPr lang="es-ES" sz="2400" b="1" dirty="0"/>
              <a:t>EN LA ARMADA DE CHILE SON DE 12 REMOS,</a:t>
            </a:r>
          </a:p>
          <a:p>
            <a:r>
              <a:rPr lang="es-ES" sz="2400" b="1" dirty="0"/>
              <a:t>6 POR CADA “</a:t>
            </a:r>
            <a:r>
              <a:rPr lang="es-ES" sz="2400" b="1" u="sng" dirty="0"/>
              <a:t>BANCADA</a:t>
            </a:r>
            <a:r>
              <a:rPr lang="es-ES" sz="2400" b="1" dirty="0"/>
              <a:t>”.</a:t>
            </a:r>
            <a:endParaRPr lang="en-US" sz="24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2821829" y="4601029"/>
            <a:ext cx="114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/>
              <a:t>BANCADA</a:t>
            </a:r>
            <a:endParaRPr lang="en-US" b="1" dirty="0"/>
          </a:p>
        </p:txBody>
      </p:sp>
      <p:cxnSp>
        <p:nvCxnSpPr>
          <p:cNvPr id="6" name="Conector recto de flecha 5"/>
          <p:cNvCxnSpPr/>
          <p:nvPr/>
        </p:nvCxnSpPr>
        <p:spPr>
          <a:xfrm flipV="1">
            <a:off x="3556000" y="4601030"/>
            <a:ext cx="2815771" cy="47897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3972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72225" y="1"/>
            <a:ext cx="10095775" cy="211908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/>
              <a:t>EMBARCACIÓN DE MADERA</a:t>
            </a:r>
            <a:r>
              <a:rPr lang="en-US" altLang="es-CL" sz="3100"/>
              <a:t>, RÍGIDA </a:t>
            </a:r>
            <a:r>
              <a:rPr lang="en-US" altLang="es-CL" sz="3100" dirty="0"/>
              <a:t>Y A REMO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91540" y="2459736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/>
              <a:t>CHALUPA.</a:t>
            </a:r>
          </a:p>
        </p:txBody>
      </p:sp>
      <p:pic>
        <p:nvPicPr>
          <p:cNvPr id="1026" name="Picture 2" descr="Buque Escuela Esmeralda recaló en el puerto de Sept Iles en Canadá - Armada  de Ch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886" y="2723245"/>
            <a:ext cx="5326743" cy="399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lipse 1"/>
          <p:cNvSpPr/>
          <p:nvPr/>
        </p:nvSpPr>
        <p:spPr>
          <a:xfrm>
            <a:off x="7445829" y="3149600"/>
            <a:ext cx="3679066" cy="1828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14" y="2966592"/>
            <a:ext cx="3913971" cy="29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54812" y="3584224"/>
            <a:ext cx="10233355" cy="37490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s-CL" sz="2000" b="1" dirty="0"/>
              <a:t>CHALUPA.</a:t>
            </a:r>
          </a:p>
          <a:p>
            <a:pPr algn="l"/>
            <a:r>
              <a:rPr lang="es-ES" altLang="es-CL" sz="2000" b="1" dirty="0"/>
              <a:t>EMBARCACIÓN MÁS</a:t>
            </a:r>
          </a:p>
          <a:p>
            <a:pPr algn="l"/>
            <a:r>
              <a:rPr lang="es-ES" altLang="es-CL" sz="2000" b="1" dirty="0"/>
              <a:t>PEQUEÑA QUE UN</a:t>
            </a:r>
          </a:p>
          <a:p>
            <a:pPr algn="l"/>
            <a:r>
              <a:rPr lang="es-ES" altLang="es-CL" sz="2000" b="1" dirty="0"/>
              <a:t>DOBLE BANCADA.</a:t>
            </a:r>
          </a:p>
          <a:p>
            <a:pPr algn="l"/>
            <a:r>
              <a:rPr lang="es-ES" altLang="es-CL" sz="2000" b="1" dirty="0"/>
              <a:t>DE 5 REMOS</a:t>
            </a:r>
            <a:endParaRPr lang="en-US" altLang="es-CL" sz="2000" b="1" dirty="0"/>
          </a:p>
        </p:txBody>
      </p:sp>
      <p:sp>
        <p:nvSpPr>
          <p:cNvPr id="2" name="Elipse 1"/>
          <p:cNvSpPr/>
          <p:nvPr/>
        </p:nvSpPr>
        <p:spPr>
          <a:xfrm>
            <a:off x="7445829" y="3149600"/>
            <a:ext cx="3679066" cy="18288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721" y="-1"/>
            <a:ext cx="8623298" cy="62087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5" y="0"/>
            <a:ext cx="3179583" cy="418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26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150127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/>
              <a:t>EMBARCACIÓN NEUMÁTICA,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909" y="1967419"/>
            <a:ext cx="7395089" cy="409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4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1550" y="308395"/>
            <a:ext cx="10408920" cy="11104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  <a:solidFill>
                  <a:schemeClr val="bg1"/>
                </a:solidFill>
              </a:rPr>
              <a:t>menores</a:t>
            </a:r>
            <a:endParaRPr lang="en-US" altLang="es-CL" sz="8000" dirty="0">
              <a:ln w="22225">
                <a:solidFill>
                  <a:srgbClr val="FFFFFF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20446" y="1727200"/>
            <a:ext cx="10233355" cy="4876800"/>
          </a:xfrm>
          <a:solidFill>
            <a:schemeClr val="tx1">
              <a:lumMod val="7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PRINCIPALES </a:t>
            </a:r>
            <a:r>
              <a:rPr lang="en-US" altLang="es-CL" b="1" u="sng" dirty="0">
                <a:solidFill>
                  <a:schemeClr val="accent5">
                    <a:lumMod val="50000"/>
                  </a:schemeClr>
                </a:solidFill>
              </a:rPr>
              <a:t>USOS</a:t>
            </a:r>
            <a:r>
              <a:rPr lang="en-US" altLang="es-CL" dirty="0">
                <a:solidFill>
                  <a:schemeClr val="accent5">
                    <a:lumMod val="50000"/>
                  </a:schemeClr>
                </a:solidFill>
              </a:rPr>
              <a:t> DE LAS EMBARCACIONES MENORES:</a:t>
            </a: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PUERTO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EMBARCO, DESEMBARCO O TRANSFERENCIA DE CORRESPONDENCIA, PERTRECHOS, PERSONAL FRANCO O VISITAS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SALVATAJE, UBICACIÓN O INSTALACIÓN DE BOYARINES, MANIOBRAS DE AMARRE A BOYA O MUELLE.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A ACTIVIDADES DE BUCEO O REGATAS.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APOYO DE SEÑALIZACIÓN MARÍTIMA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ES" altLang="es-CL" sz="1600" dirty="0">
                <a:solidFill>
                  <a:schemeClr val="accent5">
                    <a:lumMod val="50000"/>
                  </a:schemeClr>
                </a:solidFill>
              </a:rPr>
              <a:t>DESEMBARCO ANFIBIO</a:t>
            </a:r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endParaRPr lang="en-US" altLang="es-CL" sz="1600" dirty="0">
              <a:solidFill>
                <a:schemeClr val="accent5">
                  <a:lumMod val="50000"/>
                </a:schemeClr>
              </a:solidFill>
            </a:endParaRPr>
          </a:p>
          <a:p>
            <a:pPr algn="l"/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EN </a:t>
            </a:r>
            <a:r>
              <a:rPr lang="en-US" altLang="es-CL" sz="1600" b="1" u="sng" dirty="0">
                <a:solidFill>
                  <a:schemeClr val="accent5">
                    <a:lumMod val="50000"/>
                  </a:schemeClr>
                </a:solidFill>
              </a:rPr>
              <a:t>LA</a:t>
            </a: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 MAR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SALVAMENTO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MANIOBRAS DE HOMBRE AL AGUA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PARTIDAS DE VISITA Y REGISTRO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OPERACIONES DE INTERDICCIÓN MARÍTIMA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s-CL" sz="1600" dirty="0">
                <a:solidFill>
                  <a:schemeClr val="accent5">
                    <a:lumMod val="50000"/>
                  </a:schemeClr>
                </a:solidFill>
              </a:rPr>
              <a:t>EMBARCACIÓN DE RESCATE DE HELICÓPTEROS SINIESTRADOS</a:t>
            </a:r>
          </a:p>
        </p:txBody>
      </p:sp>
    </p:spTree>
    <p:extLst>
      <p:ext uri="{BB962C8B-B14F-4D97-AF65-F5344CB8AC3E}">
        <p14:creationId xmlns:p14="http://schemas.microsoft.com/office/powerpoint/2010/main" val="2310875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150127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dirty="0"/>
              <a:t>EMBARCACIÓN NEUMÁTICA,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822" y="2430486"/>
            <a:ext cx="3310415" cy="20789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4822" y="4863390"/>
            <a:ext cx="3304318" cy="185334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621511" y="1730272"/>
            <a:ext cx="8363059" cy="5232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800" dirty="0"/>
              <a:t>En la Armada de Chile existen botes neumáticos (goma):</a:t>
            </a:r>
            <a:endParaRPr lang="en-US" sz="2800" dirty="0"/>
          </a:p>
        </p:txBody>
      </p:sp>
      <p:sp>
        <p:nvSpPr>
          <p:cNvPr id="7" name="CuadroTexto 6"/>
          <p:cNvSpPr txBox="1"/>
          <p:nvPr/>
        </p:nvSpPr>
        <p:spPr>
          <a:xfrm>
            <a:off x="7088588" y="3469944"/>
            <a:ext cx="4531177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No rígidos, son inflables y </a:t>
            </a:r>
          </a:p>
          <a:p>
            <a:r>
              <a:rPr lang="es-ES" sz="3200" u="sng" dirty="0"/>
              <a:t>plegables</a:t>
            </a:r>
            <a:r>
              <a:rPr lang="es-ES" sz="3200" dirty="0"/>
              <a:t>.</a:t>
            </a:r>
            <a:endParaRPr lang="en-US" sz="3200" dirty="0"/>
          </a:p>
        </p:txBody>
      </p:sp>
      <p:sp>
        <p:nvSpPr>
          <p:cNvPr id="8" name="CuadroTexto 7"/>
          <p:cNvSpPr txBox="1"/>
          <p:nvPr/>
        </p:nvSpPr>
        <p:spPr>
          <a:xfrm>
            <a:off x="7088588" y="5448165"/>
            <a:ext cx="391241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 err="1"/>
              <a:t>Semi</a:t>
            </a:r>
            <a:r>
              <a:rPr lang="es-ES" sz="3200" dirty="0"/>
              <a:t> rígidos, inflables.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84749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 </a:t>
            </a:r>
            <a:r>
              <a:rPr lang="en-US" altLang="es-CL" sz="3100" dirty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No rígidas, son inflables y </a:t>
            </a:r>
          </a:p>
          <a:p>
            <a:r>
              <a:rPr lang="es-ES" sz="3200" dirty="0"/>
              <a:t>plegables. </a:t>
            </a:r>
            <a:endParaRPr lang="en-US" sz="3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113" y="3297422"/>
            <a:ext cx="6230652" cy="3456732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19481" y="3297421"/>
            <a:ext cx="5257987" cy="374903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l">
              <a:lnSpc>
                <a:spcPct val="100000"/>
              </a:lnSpc>
            </a:pPr>
            <a:r>
              <a:rPr lang="es-ES_tradnl" altLang="es-CL" sz="2800" dirty="0"/>
              <a:t>Tubos neumáticos.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Espejo.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Quilla.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Quillas laterales o estabilizadores.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Piso desmontable.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Relingas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Asas de transporte</a:t>
            </a:r>
          </a:p>
        </p:txBody>
      </p:sp>
    </p:spTree>
    <p:extLst>
      <p:ext uri="{BB962C8B-B14F-4D97-AF65-F5344CB8AC3E}">
        <p14:creationId xmlns:p14="http://schemas.microsoft.com/office/powerpoint/2010/main" val="1717382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</a:t>
            </a:r>
            <a:r>
              <a:rPr lang="en-US" altLang="es-CL" sz="3100" dirty="0"/>
              <a:t>, NO RÍGIDA (SEMI RÍGIDA) Y A MOTOR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No rígidas, son inflables y </a:t>
            </a:r>
          </a:p>
          <a:p>
            <a:r>
              <a:rPr lang="es-ES" sz="3200" dirty="0"/>
              <a:t>plegables.</a:t>
            </a:r>
            <a:endParaRPr lang="en-US" sz="3200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ACC172E-917F-1A6F-FEC9-42B644385D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19481" y="3297421"/>
            <a:ext cx="5257987" cy="374903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l">
              <a:lnSpc>
                <a:spcPct val="100000"/>
              </a:lnSpc>
            </a:pPr>
            <a:r>
              <a:rPr lang="es-ES_tradnl" altLang="es-CL" sz="2800" dirty="0"/>
              <a:t>Tubos neumáticos.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Espejo.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Quilla.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Quillas laterales o estabilizadores.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Piso desmontable.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Relingas</a:t>
            </a:r>
          </a:p>
          <a:p>
            <a:pPr algn="l">
              <a:lnSpc>
                <a:spcPct val="100000"/>
              </a:lnSpc>
            </a:pPr>
            <a:r>
              <a:rPr lang="es-ES_tradnl" altLang="es-CL" sz="2800" dirty="0"/>
              <a:t>Asas de transporte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3580" y="3050343"/>
            <a:ext cx="4767717" cy="3670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252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 </a:t>
            </a:r>
            <a:r>
              <a:rPr lang="en-US" altLang="es-CL" sz="3100" dirty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36" y="1255056"/>
            <a:ext cx="3270877" cy="205408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395498" y="1806138"/>
            <a:ext cx="4511941" cy="1077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No rígidas, son inflables y </a:t>
            </a:r>
          </a:p>
          <a:p>
            <a:r>
              <a:rPr lang="es-ES" sz="3200" dirty="0"/>
              <a:t>plegables.</a:t>
            </a:r>
            <a:endParaRPr lang="en-US" sz="3200" dirty="0"/>
          </a:p>
        </p:txBody>
      </p:sp>
      <p:graphicFrame>
        <p:nvGraphicFramePr>
          <p:cNvPr id="11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694731"/>
              </p:ext>
            </p:extLst>
          </p:nvPr>
        </p:nvGraphicFramePr>
        <p:xfrm>
          <a:off x="1082757" y="3562067"/>
          <a:ext cx="10135700" cy="2766774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533900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520380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2027140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7779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ALGUNOS BOTES DE GOMA DE LA ARMADA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MI 420 P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4,2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MI 470 D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5869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MI 585 A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5,85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15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2550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507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 </a:t>
            </a:r>
            <a:r>
              <a:rPr lang="en-US" altLang="es-CL" sz="3100" dirty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/>
              <a:t>No rígidas, son inflables y </a:t>
            </a:r>
          </a:p>
          <a:p>
            <a:r>
              <a:rPr lang="es-ES" sz="2800" dirty="0"/>
              <a:t>plegables. </a:t>
            </a:r>
          </a:p>
          <a:p>
            <a:r>
              <a:rPr lang="es-ES" sz="2800" dirty="0"/>
              <a:t>El </a:t>
            </a:r>
            <a:r>
              <a:rPr lang="es-ES" sz="2800"/>
              <a:t>Pumar 420 P.</a:t>
            </a:r>
            <a:endParaRPr lang="en-US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528" y="1815152"/>
            <a:ext cx="6462215" cy="430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059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12182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68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427" y="-1117680"/>
            <a:ext cx="6870643" cy="888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9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504613" y="1924334"/>
            <a:ext cx="9453229" cy="193899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ES" sz="2400" dirty="0"/>
              <a:t>ALGUNAS TIPOS DE UNIDADES QUE POSEEN EL BOTE DE GOMA MI 420 P: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SS				Carrera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LCU				</a:t>
            </a:r>
            <a:r>
              <a:rPr lang="es-ES" sz="2400" dirty="0" err="1"/>
              <a:t>Canave</a:t>
            </a:r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LPC				Hudson</a:t>
            </a:r>
          </a:p>
        </p:txBody>
      </p:sp>
    </p:spTree>
    <p:extLst>
      <p:ext uri="{BB962C8B-B14F-4D97-AF65-F5344CB8AC3E}">
        <p14:creationId xmlns:p14="http://schemas.microsoft.com/office/powerpoint/2010/main" val="648553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 </a:t>
            </a:r>
            <a:r>
              <a:rPr lang="en-US" altLang="es-CL" sz="3100" dirty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/>
              <a:t>No rígidas, son inflables y </a:t>
            </a:r>
          </a:p>
          <a:p>
            <a:r>
              <a:rPr lang="es-ES" sz="2800" dirty="0"/>
              <a:t>plegables. </a:t>
            </a:r>
          </a:p>
          <a:p>
            <a:r>
              <a:rPr lang="es-ES" sz="2800" dirty="0"/>
              <a:t>El Pumar 470.</a:t>
            </a:r>
            <a:endParaRPr lang="en-US" sz="28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4690" y="1383058"/>
            <a:ext cx="8002636" cy="507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22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6510"/>
            <a:ext cx="12192000" cy="496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20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acterísticas pumar mi 470 coma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063" y="-1018717"/>
            <a:ext cx="6919415" cy="894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127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420648" y="1856096"/>
            <a:ext cx="9363076" cy="341632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pPr algn="r"/>
            <a:r>
              <a:rPr lang="es-ES" sz="2400" dirty="0"/>
              <a:t>ALGUNAS TIPOS DE UNIDADES QUE POSEEN EL BOTE DE GOMA MI 470 D: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Lanchas </a:t>
            </a:r>
            <a:r>
              <a:rPr lang="es-ES" sz="2400" dirty="0" err="1"/>
              <a:t>Misileras</a:t>
            </a:r>
            <a:r>
              <a:rPr lang="es-ES" sz="2400" dirty="0"/>
              <a:t>		Angamos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LSDH			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BE				Esmeralda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Partida de salvataje		Puerto Williams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Brigada IM			BAT 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LSG				</a:t>
            </a:r>
            <a:r>
              <a:rPr lang="es-ES" sz="2400" dirty="0" err="1"/>
              <a:t>Ona</a:t>
            </a:r>
            <a:r>
              <a:rPr lang="es-ES" sz="2400" dirty="0"/>
              <a:t>		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CAPUERTOS			Arica</a:t>
            </a:r>
          </a:p>
        </p:txBody>
      </p:sp>
    </p:spTree>
    <p:extLst>
      <p:ext uri="{BB962C8B-B14F-4D97-AF65-F5344CB8AC3E}">
        <p14:creationId xmlns:p14="http://schemas.microsoft.com/office/powerpoint/2010/main" val="2463374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99772" y="0"/>
            <a:ext cx="10796359" cy="1241946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n-US" altLang="es-CL" sz="3100" b="1" dirty="0"/>
              <a:t>BOTES DE GOMA </a:t>
            </a:r>
            <a:r>
              <a:rPr lang="en-US" altLang="es-CL" sz="3100" dirty="0"/>
              <a:t>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  <a:noFill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17781" y="3075380"/>
            <a:ext cx="3848669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dirty="0"/>
              <a:t>No rígidas, son inflables y </a:t>
            </a:r>
          </a:p>
          <a:p>
            <a:r>
              <a:rPr lang="es-ES" sz="2800" dirty="0"/>
              <a:t>plegables. </a:t>
            </a:r>
          </a:p>
          <a:p>
            <a:r>
              <a:rPr lang="es-ES" sz="2800" dirty="0"/>
              <a:t>El Pumar 585.</a:t>
            </a:r>
            <a:endParaRPr lang="en-US" sz="28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537" y="1457868"/>
            <a:ext cx="7416594" cy="49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72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977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05" y="-56272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66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umar MI585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82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teriales estandar pumar mi 585 fa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710" y="-1274292"/>
            <a:ext cx="7165075" cy="9263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976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NO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419367" y="1719618"/>
            <a:ext cx="9351855" cy="489364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dirty="0"/>
              <a:t>ALGUNAS TIPOS DE UNIDADES QUE POSEEN EL BOTE DE GOMA MI 585 A:</a:t>
            </a:r>
          </a:p>
          <a:p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Fragata 22			Williams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Fragatas 23			Cochrane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Fragatas Adelaida		Prat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LSDH			Aldea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AP				Aquiles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AGS				Cabo de Hornos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ATP				</a:t>
            </a:r>
            <a:r>
              <a:rPr lang="es-ES" sz="2400" dirty="0" err="1"/>
              <a:t>Galvarino</a:t>
            </a:r>
            <a:endParaRPr lang="es-E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PSG				Isaza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LSG			</a:t>
            </a:r>
            <a:r>
              <a:rPr lang="es-ES" sz="2400"/>
              <a:t>	Corral</a:t>
            </a:r>
            <a:r>
              <a:rPr lang="es-ES" sz="2400" dirty="0"/>
              <a:t>			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COMFUES			BT y Comandos 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/>
              <a:t>OPV				Toro</a:t>
            </a:r>
          </a:p>
        </p:txBody>
      </p:sp>
    </p:spTree>
    <p:extLst>
      <p:ext uri="{BB962C8B-B14F-4D97-AF65-F5344CB8AC3E}">
        <p14:creationId xmlns:p14="http://schemas.microsoft.com/office/powerpoint/2010/main" val="315735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</a:t>
            </a:r>
            <a:r>
              <a:rPr lang="es-ES_tradnl" altLang="es-CL" sz="3600" b="1" dirty="0"/>
              <a:t>SEMI RÍGIDOS </a:t>
            </a:r>
            <a:r>
              <a:rPr lang="es-ES_tradnl" altLang="es-CL" sz="3600" dirty="0"/>
              <a:t>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graphicFrame>
        <p:nvGraphicFramePr>
          <p:cNvPr id="4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660186"/>
              </p:ext>
            </p:extLst>
          </p:nvPr>
        </p:nvGraphicFramePr>
        <p:xfrm>
          <a:off x="1574800" y="2483894"/>
          <a:ext cx="9165988" cy="309920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706179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504923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1288490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1833198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1833198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10820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631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900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9,1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3000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63147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670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7541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740 OPV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7,4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8260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5645"/>
            <a:ext cx="12192000" cy="686364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433015" y="696036"/>
            <a:ext cx="3060453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AR 900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29430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68222"/>
            <a:ext cx="12212298" cy="456830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421891"/>
            <a:ext cx="3060453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AR 900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562887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0" y="0"/>
            <a:ext cx="3390672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AR 670 E</a:t>
            </a:r>
            <a:endParaRPr lang="en-US" sz="36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46" y="1241946"/>
            <a:ext cx="12224733" cy="438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722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y2mate.com - RIB PUMAR AR740 OPV_1080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26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204716" y="353652"/>
            <a:ext cx="3968715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AR 740 OPV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66089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04716" y="353652"/>
            <a:ext cx="3307316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WR 740</a:t>
            </a:r>
            <a:endParaRPr lang="en-US" sz="36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129" y="1143000"/>
            <a:ext cx="857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828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204716" y="353652"/>
            <a:ext cx="3307316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PUMAR WR 740</a:t>
            </a:r>
            <a:endParaRPr lang="en-US" sz="36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973" y="1213338"/>
            <a:ext cx="3419437" cy="22754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703" y="1213338"/>
            <a:ext cx="3375050" cy="22459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9153" y="393695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071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26768" y="205658"/>
            <a:ext cx="10408920" cy="1295596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sz="8000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sz="8000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sz="8000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3600" dirty="0"/>
              <a:t>BOTES DE GOMA SEMI RÍGIDOS EMPLEADOS EN LA ARMADA</a:t>
            </a:r>
            <a:endParaRPr lang="en-US" altLang="es-CL" sz="8000" dirty="0">
              <a:ln w="22225">
                <a:solidFill>
                  <a:srgbClr val="FFFFFF"/>
                </a:solidFill>
              </a:ln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163768" y="2361063"/>
            <a:ext cx="8134919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dirty="0"/>
              <a:t>AR 900				Araucano – Montt</a:t>
            </a:r>
          </a:p>
          <a:p>
            <a:r>
              <a:rPr lang="es-ES" sz="2400" dirty="0"/>
              <a:t>AR 670 E			Prat - Latorre</a:t>
            </a:r>
          </a:p>
          <a:p>
            <a:r>
              <a:rPr lang="es-ES" sz="2400" dirty="0"/>
              <a:t>AR 740 OPV			Fuentealba – Toro – Pardo – </a:t>
            </a:r>
            <a:r>
              <a:rPr lang="es-ES" sz="2400" dirty="0" err="1"/>
              <a:t>Odger</a:t>
            </a:r>
            <a:endParaRPr lang="es-ES" sz="2400" dirty="0"/>
          </a:p>
          <a:p>
            <a:r>
              <a:rPr lang="es-ES" sz="2400" dirty="0"/>
              <a:t>WR 740			Esmeralda</a:t>
            </a:r>
          </a:p>
        </p:txBody>
      </p:sp>
    </p:spTree>
    <p:extLst>
      <p:ext uri="{BB962C8B-B14F-4D97-AF65-F5344CB8AC3E}">
        <p14:creationId xmlns:p14="http://schemas.microsoft.com/office/powerpoint/2010/main" val="1405358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9E1BC0F-B34F-E1CB-6D40-EFD0405BED8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53334" y="0"/>
            <a:ext cx="10408920" cy="1037230"/>
          </a:xfr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s-CL" dirty="0" err="1">
                <a:ln w="22225">
                  <a:solidFill>
                    <a:srgbClr val="FFFFFF"/>
                  </a:solidFill>
                </a:ln>
              </a:rPr>
              <a:t>Embarcaciones</a:t>
            </a:r>
            <a:r>
              <a:rPr lang="en-US" altLang="es-CL" dirty="0">
                <a:ln w="22225">
                  <a:solidFill>
                    <a:srgbClr val="FFFFFF"/>
                  </a:solidFill>
                </a:ln>
              </a:rPr>
              <a:t> </a:t>
            </a:r>
            <a:r>
              <a:rPr lang="en-US" altLang="es-CL" dirty="0" err="1">
                <a:ln w="22225">
                  <a:solidFill>
                    <a:srgbClr val="FFFFFF"/>
                  </a:solidFill>
                </a:ln>
              </a:rPr>
              <a:t>menores</a:t>
            </a:r>
            <a:br>
              <a:rPr lang="en-US" altLang="es-CL" dirty="0">
                <a:ln w="22225">
                  <a:solidFill>
                    <a:srgbClr val="FFFFFF"/>
                  </a:solidFill>
                </a:ln>
              </a:rPr>
            </a:br>
            <a:r>
              <a:rPr lang="es-ES_tradnl" altLang="es-CL" sz="2400" dirty="0"/>
              <a:t>BOTES DE GOMA </a:t>
            </a:r>
            <a:r>
              <a:rPr lang="es-ES_tradnl" altLang="es-CL" sz="2400" b="1" dirty="0"/>
              <a:t>RÍGIDOS Y</a:t>
            </a:r>
            <a:r>
              <a:rPr lang="es-ES_tradnl" altLang="es-CL" sz="2400" dirty="0"/>
              <a:t> </a:t>
            </a:r>
            <a:r>
              <a:rPr lang="es-ES_tradnl" altLang="es-CL" sz="2400" b="1" dirty="0"/>
              <a:t>SEMI RÍGIDOS </a:t>
            </a:r>
            <a:endParaRPr lang="en-US" altLang="es-CL" dirty="0">
              <a:ln w="22225">
                <a:solidFill>
                  <a:srgbClr val="FFFFFF"/>
                </a:solidFill>
              </a:ln>
            </a:endParaRPr>
          </a:p>
        </p:txBody>
      </p:sp>
      <p:graphicFrame>
        <p:nvGraphicFramePr>
          <p:cNvPr id="4" name="Tabla 2">
            <a:extLst>
              <a:ext uri="{FF2B5EF4-FFF2-40B4-BE49-F238E27FC236}">
                <a16:creationId xmlns:a16="http://schemas.microsoft.com/office/drawing/2014/main" id="{A95BEDD4-0B4A-1E48-87A4-049D698CF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766424"/>
              </p:ext>
            </p:extLst>
          </p:nvPr>
        </p:nvGraphicFramePr>
        <p:xfrm>
          <a:off x="1239937" y="3889611"/>
          <a:ext cx="9637329" cy="277994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526845">
                  <a:extLst>
                    <a:ext uri="{9D8B030D-6E8A-4147-A177-3AD203B41FA5}">
                      <a16:colId xmlns:a16="http://schemas.microsoft.com/office/drawing/2014/main" val="759281564"/>
                    </a:ext>
                  </a:extLst>
                </a:gridCol>
                <a:gridCol w="1405719">
                  <a:extLst>
                    <a:ext uri="{9D8B030D-6E8A-4147-A177-3AD203B41FA5}">
                      <a16:colId xmlns:a16="http://schemas.microsoft.com/office/drawing/2014/main" val="504978707"/>
                    </a:ext>
                  </a:extLst>
                </a:gridCol>
                <a:gridCol w="1849833">
                  <a:extLst>
                    <a:ext uri="{9D8B030D-6E8A-4147-A177-3AD203B41FA5}">
                      <a16:colId xmlns:a16="http://schemas.microsoft.com/office/drawing/2014/main" val="1069676335"/>
                    </a:ext>
                  </a:extLst>
                </a:gridCol>
                <a:gridCol w="1927466">
                  <a:extLst>
                    <a:ext uri="{9D8B030D-6E8A-4147-A177-3AD203B41FA5}">
                      <a16:colId xmlns:a16="http://schemas.microsoft.com/office/drawing/2014/main" val="963242620"/>
                    </a:ext>
                  </a:extLst>
                </a:gridCol>
                <a:gridCol w="1927466">
                  <a:extLst>
                    <a:ext uri="{9D8B030D-6E8A-4147-A177-3AD203B41FA5}">
                      <a16:colId xmlns:a16="http://schemas.microsoft.com/office/drawing/2014/main" val="2987323822"/>
                    </a:ext>
                  </a:extLst>
                </a:gridCol>
              </a:tblGrid>
              <a:tr h="9679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ALGUNOS BOTES DE GOMA DE LA ARMADA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ESLORA EN METROS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PESO EN KILOS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PERSONAS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CAPACIDAD DE CARGA KGS.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59292475"/>
                  </a:ext>
                </a:extLst>
              </a:tr>
              <a:tr h="5365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900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9,1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3000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78316448"/>
                  </a:ext>
                </a:extLst>
              </a:tr>
              <a:tr h="53653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670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6,7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80663309"/>
                  </a:ext>
                </a:extLst>
              </a:tr>
              <a:tr h="640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PUMAR AR 740 OPV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7,4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2400</a:t>
                      </a:r>
                      <a:endParaRPr kumimoji="0" lang="es-CL" altLang="es-CL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695450044"/>
                  </a:ext>
                </a:extLst>
              </a:tr>
            </a:tbl>
          </a:graphicData>
        </a:graphic>
      </p:graphicFrame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937" y="1105470"/>
            <a:ext cx="9637329" cy="260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9839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3288</TotalTime>
  <Words>841</Words>
  <Application>Microsoft Office PowerPoint</Application>
  <PresentationFormat>Panorámica</PresentationFormat>
  <Paragraphs>199</Paragraphs>
  <Slides>36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Tema de Office</vt:lpstr>
      <vt:lpstr>Office Theme</vt:lpstr>
      <vt:lpstr>Resumen</vt:lpstr>
      <vt:lpstr>Embarcaciones menores EMBARCACIÓN DE MADERA, RÍGIDA Y A REMO</vt:lpstr>
      <vt:lpstr>Presentación de PowerPoint</vt:lpstr>
      <vt:lpstr>Presentación de PowerPoint</vt:lpstr>
      <vt:lpstr>Embarcaciones menores EMBARCACIÓN DE MADERA, RÍGIDA Y A REMO</vt:lpstr>
      <vt:lpstr>Presentación de PowerPoint</vt:lpstr>
      <vt:lpstr>Embarcaciones menores EMBARCACIÓN NEUMÁTICA, NO RÍGIDA (SEMI RÍGIDA) Y A MOTOR</vt:lpstr>
      <vt:lpstr>Embarcaciones menores</vt:lpstr>
      <vt:lpstr>Embarcaciones menores EMBARCACIÓN NEUMÁTICA, NO RÍGIDA (SEMI RÍGIDA) Y A MOTOR</vt:lpstr>
      <vt:lpstr>Embarcaciones menores BOTES DE GOMA NO RÍGIDOS EMPLEADOS EN LA ARMADA</vt:lpstr>
      <vt:lpstr>Embarcaciones menores BOTES DE GOMA, NO RÍGIDA (SEMI RÍGIDA) Y A MOTOR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Embarcaciones menores BOTES DE GOMA NO RÍGIDOS EMPLEADOS EN LA ARMADA</vt:lpstr>
      <vt:lpstr>Embarcaciones menores BOTES DE GOMA NO RÍGIDOS EMPLEADOS EN LA ARMADA</vt:lpstr>
      <vt:lpstr>Presentación de PowerPoint</vt:lpstr>
      <vt:lpstr>Presentación de PowerPoint</vt:lpstr>
      <vt:lpstr>Presentación de PowerPoint</vt:lpstr>
      <vt:lpstr>Presentación de PowerPoint</vt:lpstr>
      <vt:lpstr>Embarcaciones menores BOTES DE GOMA NO RÍGIDOS EMPLEADOS EN LA ARMADA</vt:lpstr>
      <vt:lpstr>Embarcaciones menores BOTES DE GOMA SEMI RÍGIDOS EMPLEADOS EN LA ARMADA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Embarcaciones menores BOTES DE GOMA SEMI RÍGIDOS EMPLEADOS EN LA ARMADA</vt:lpstr>
      <vt:lpstr>Embarcaciones menores BOTES DE GOMA RÍGIDOS Y SEMI RÍGIDOS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Resumen</dc:title>
  <dc:creator>eduardosims@gmail.com</dc:creator>
  <cp:lastModifiedBy>Eduardo</cp:lastModifiedBy>
  <cp:revision>34</cp:revision>
  <dcterms:created xsi:type="dcterms:W3CDTF">2023-06-24T19:18:53Z</dcterms:created>
  <dcterms:modified xsi:type="dcterms:W3CDTF">2024-07-03T15:15:27Z</dcterms:modified>
</cp:coreProperties>
</file>