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94" r:id="rId3"/>
    <p:sldId id="295" r:id="rId4"/>
    <p:sldId id="296" r:id="rId5"/>
    <p:sldId id="297" r:id="rId6"/>
    <p:sldId id="298" r:id="rId7"/>
    <p:sldId id="262" r:id="rId8"/>
    <p:sldId id="299" r:id="rId9"/>
    <p:sldId id="300" r:id="rId10"/>
    <p:sldId id="265" r:id="rId11"/>
    <p:sldId id="301" r:id="rId12"/>
    <p:sldId id="302" r:id="rId13"/>
    <p:sldId id="303" r:id="rId14"/>
    <p:sldId id="304" r:id="rId1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3555"/>
    <a:srgbClr val="F5770F"/>
    <a:srgbClr val="58B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252"/>
    <p:restoredTop sz="92540"/>
  </p:normalViewPr>
  <p:slideViewPr>
    <p:cSldViewPr>
      <p:cViewPr varScale="1">
        <p:scale>
          <a:sx n="66" d="100"/>
          <a:sy n="66" d="100"/>
        </p:scale>
        <p:origin x="184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3048AA-4164-4E10-B20C-07FC4D529FBB}" type="datetimeFigureOut">
              <a:rPr lang="es-CL" smtClean="0"/>
              <a:pPr/>
              <a:t>10-07-2023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DB4EFE-EBF0-41F7-8100-7F060BDE874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87583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10-07-2023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10-07-2023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10-07-2023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10-07-2023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10-07-2023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10-07-2023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10-07-2023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10-07-2023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10-07-2023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10-07-2023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10-07-2023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9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2359026" y="6043614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1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1499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10-07-2023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5976" y="236539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46FEFD-88AD-EC4A-8FC4-FE5D08C8596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92157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687B2-B33A-4641-BA24-F9BE69FF1938}" type="datetimeFigureOut">
              <a:rPr lang="es-CL"/>
              <a:pPr>
                <a:defRPr/>
              </a:pPr>
              <a:t>10-07-2023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915F1-509A-CC4A-A76C-445957B0AC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61487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1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371601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3" y="2743201"/>
            <a:ext cx="7123113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1" y="1600200"/>
            <a:ext cx="762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10-07-2023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" y="1752601"/>
            <a:ext cx="12954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B80B70D-450B-FA48-8D08-BD346E04824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645853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10-07-2023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379FB99-B237-F242-BF01-DC5D5AC3B70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997581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1" y="273051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10-07-2023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D5AB83A-23A0-234F-877E-67F7F945F7D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770409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33127-7C81-3F49-B89D-38D8603BC880}" type="datetimeFigureOut">
              <a:rPr lang="es-CL"/>
              <a:pPr>
                <a:defRPr/>
              </a:pPr>
              <a:t>10-07-2023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E052E-81AD-824A-9D9A-AF9D1D1621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336194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10-07-2023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583FAB5-143E-ED4E-9514-5B0C85CCD8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418019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1"/>
            <a:ext cx="80772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1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1"/>
            <a:ext cx="64008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69DE0-D1C5-F542-A68C-DD672C1B166F}" type="datetimeFigureOut">
              <a:rPr lang="es-CL"/>
              <a:pPr>
                <a:defRPr/>
              </a:pPr>
              <a:t>10-07-2023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7E8C2-DA16-4047-8595-A5F0F72C515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849130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9524" y="4664076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447801" y="1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48400" y="6248401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10-07-2023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1"/>
            <a:ext cx="14478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pPr>
              <a:defRPr/>
            </a:pPr>
            <a:fld id="{3120E2EF-9A49-B94A-BE87-D8DB404CA51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600200" y="6248401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970773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23B23-0701-7C4C-9749-DAE6979E4AFE}" type="datetimeFigureOut">
              <a:rPr lang="es-CL"/>
              <a:pPr>
                <a:defRPr/>
              </a:pPr>
              <a:t>10-07-2023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1E65-8915-8549-B653-E0DE51FECB8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542704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6142038" y="1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1" y="609615"/>
            <a:ext cx="20574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53201" y="6248401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10-07-2023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1" y="6248401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5989639" y="144463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9AB60-9F58-9F49-A677-6E53F32BADA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208016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2944F9-CB07-479D-B185-BF84229A1F7C}" type="datetimeFigureOut">
              <a:rPr lang="es-CL" smtClean="0"/>
              <a:pPr/>
              <a:t>10-07-2023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1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775" y="1600201"/>
            <a:ext cx="8153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0" y="6248401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10-07-2023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9601" y="6248401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6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01917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688" indent="-239688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375" indent="-204767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899" kern="1200">
          <a:solidFill>
            <a:schemeClr val="tx1"/>
          </a:solidFill>
          <a:latin typeface="+mn-lt"/>
          <a:ea typeface="+mn-ea"/>
          <a:cs typeface="+mn-cs"/>
        </a:defRPr>
      </a:lvl2pPr>
      <a:lvl3pPr marL="684142" indent="-169845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007" indent="-169845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4pPr>
      <a:lvl5pPr marL="1369871" indent="-169845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phet.colorado.edu/es/simulation/legacy/projectile-motion" TargetMode="Externa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4 CuadroTexto">
            <a:extLst>
              <a:ext uri="{FF2B5EF4-FFF2-40B4-BE49-F238E27FC236}">
                <a16:creationId xmlns:a16="http://schemas.microsoft.com/office/drawing/2014/main" id="{9A4C8E33-7085-BF44-B608-CFB184607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7962" y="2875022"/>
            <a:ext cx="7108079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68414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3300" b="0" i="0" u="none" strike="noStrike" kern="1200" cap="none" spc="0" normalizeH="0" baseline="0" noProof="0" dirty="0">
                <a:ln>
                  <a:noFill/>
                </a:ln>
                <a:solidFill>
                  <a:srgbClr val="293555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Lanzamiento de proyectiles</a:t>
            </a:r>
          </a:p>
        </p:txBody>
      </p:sp>
      <p:pic>
        <p:nvPicPr>
          <p:cNvPr id="47106" name="Imagen 3">
            <a:extLst>
              <a:ext uri="{FF2B5EF4-FFF2-40B4-BE49-F238E27FC236}">
                <a16:creationId xmlns:a16="http://schemas.microsoft.com/office/drawing/2014/main" id="{128AF5DB-2C6C-FE4B-8BAC-4886BC364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766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uadroTexto 7">
            <a:extLst>
              <a:ext uri="{FF2B5EF4-FFF2-40B4-BE49-F238E27FC236}">
                <a16:creationId xmlns:a16="http://schemas.microsoft.com/office/drawing/2014/main" id="{2C906E66-072E-304C-806C-7926CBD80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943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68414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2º año ejecutivo</a:t>
            </a:r>
          </a:p>
        </p:txBody>
      </p:sp>
      <p:sp>
        <p:nvSpPr>
          <p:cNvPr id="47108" name="CuadroTexto 8">
            <a:extLst>
              <a:ext uri="{FF2B5EF4-FFF2-40B4-BE49-F238E27FC236}">
                <a16:creationId xmlns:a16="http://schemas.microsoft.com/office/drawing/2014/main" id="{5F09C21B-4E9D-A64B-9B25-12FB424CD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736" y="4225841"/>
            <a:ext cx="287943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68572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100" b="0" i="0" u="none" strike="noStrike" kern="1200" cap="none" spc="0" normalizeH="0" baseline="0" noProof="0" dirty="0">
                <a:ln>
                  <a:noFill/>
                </a:ln>
                <a:solidFill>
                  <a:srgbClr val="293555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Segundo </a:t>
            </a:r>
            <a:r>
              <a:rPr lang="es-CL" altLang="es-CL" sz="21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S</a:t>
            </a:r>
            <a:r>
              <a:rPr kumimoji="0" lang="es-CL" altLang="es-CL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293555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emestre</a:t>
            </a:r>
            <a:r>
              <a:rPr kumimoji="0" lang="es-CL" altLang="es-CL" sz="2100" b="0" i="0" u="none" strike="noStrike" kern="1200" cap="none" spc="0" normalizeH="0" baseline="0" noProof="0" dirty="0">
                <a:ln>
                  <a:noFill/>
                </a:ln>
                <a:solidFill>
                  <a:srgbClr val="293555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 2023</a:t>
            </a:r>
          </a:p>
        </p:txBody>
      </p:sp>
      <p:sp>
        <p:nvSpPr>
          <p:cNvPr id="47109" name="CuadroTexto 9">
            <a:extLst>
              <a:ext uri="{FF2B5EF4-FFF2-40B4-BE49-F238E27FC236}">
                <a16:creationId xmlns:a16="http://schemas.microsoft.com/office/drawing/2014/main" id="{8FC8F259-AD64-F441-BC35-8185D6B4E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714" y="5463961"/>
            <a:ext cx="151114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68414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1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Física II</a:t>
            </a:r>
          </a:p>
        </p:txBody>
      </p:sp>
      <p:sp>
        <p:nvSpPr>
          <p:cNvPr id="47110" name="CuadroTexto 6">
            <a:extLst>
              <a:ext uri="{FF2B5EF4-FFF2-40B4-BE49-F238E27FC236}">
                <a16:creationId xmlns:a16="http://schemas.microsoft.com/office/drawing/2014/main" id="{F610D643-E121-894A-894A-19A424423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372" y="6236993"/>
            <a:ext cx="21682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68414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000" b="0" i="0" u="none" strike="noStrike" kern="1200" cap="none" spc="0" normalizeH="0" baseline="0" noProof="0">
                <a:ln>
                  <a:noFill/>
                </a:ln>
                <a:solidFill>
                  <a:srgbClr val="293555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Cátedra de Física</a:t>
            </a:r>
          </a:p>
        </p:txBody>
      </p:sp>
    </p:spTree>
    <p:extLst>
      <p:ext uri="{BB962C8B-B14F-4D97-AF65-F5344CB8AC3E}">
        <p14:creationId xmlns:p14="http://schemas.microsoft.com/office/powerpoint/2010/main" val="2156543259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0BB4AB-C506-AE4D-865A-DEF514FBA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Objetivos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0BAEDC-F904-B64B-90CC-9974BA95328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Comprender el movimiento de proyectiles.</a:t>
            </a:r>
          </a:p>
          <a:p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Descomponer un movimiento de proyectiles por ejes.</a:t>
            </a:r>
          </a:p>
          <a:p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Aplicar las ecuaciones de cinemática en la resolución de problemas</a:t>
            </a:r>
            <a:r>
              <a:rPr lang="es-CL" dirty="0"/>
              <a:t>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10746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0BB4AB-C506-AE4D-865A-DEF514FBA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Proyectil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0BAEDC-F904-B64B-90CC-9974BA95328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 algn="just">
              <a:spcBef>
                <a:spcPct val="0"/>
              </a:spcBef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proyectil es un objeto al cual se ha entregado una velocidad inicial y se ha dejado en libertad para que realice un movimiento bajo la acción de la aceleración gravedad. Un proyectil no posee propulsión propia.</a:t>
            </a:r>
          </a:p>
          <a:p>
            <a:pPr algn="just">
              <a:spcBef>
                <a:spcPct val="0"/>
              </a:spcBef>
              <a:buNone/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 </a:t>
            </a:r>
          </a:p>
          <a:p>
            <a:pPr lvl="0" algn="just">
              <a:spcBef>
                <a:spcPct val="0"/>
              </a:spcBef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Los proyectiles que están cerca de la Tierra siguen una trayectoria curva muy simple que se conoce como parábola. Para describir el movimiento es útil separarlo en sus componentes horizontal y vertical.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471684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0BB4AB-C506-AE4D-865A-DEF514FBA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Movimiento de un proyectil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0BAEDC-F904-B64B-90CC-9974BA95328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spcBef>
                <a:spcPct val="0"/>
              </a:spcBef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movimiento de un proyectil es el  resultado de la superposición de un movimiento rectilíneo uniforme M.R.U (horizontal) y uno rectilíneo uniformemente acelerado M.R.U.A(vertical).</a:t>
            </a:r>
          </a:p>
          <a:p>
            <a:pPr marL="0" indent="0" algn="just">
              <a:spcBef>
                <a:spcPct val="0"/>
              </a:spcBef>
              <a:buNone/>
            </a:pP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>
              <a:spcBef>
                <a:spcPct val="0"/>
              </a:spcBef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Se ha estudiado el movimiento horizontal (a lo largo del eje de las abscisas) y el movimiento vertical (a lo largo del eje de las ordenadas) en forma separada. Ambos movimientos son independientes y pueden unirse para formar un movimiento combinado, el cual, denominaremos: Movimiento de Proyectil.</a:t>
            </a:r>
          </a:p>
          <a:p>
            <a:pPr lvl="0" algn="just">
              <a:spcBef>
                <a:spcPct val="0"/>
              </a:spcBef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13683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4DA6B4-1107-C444-8ECF-750CFFF43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0409EBC-6B7E-8B4C-93AC-D0EBCCFCCEC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E780AC41-DB69-2041-926E-C020ECC6C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144000" cy="5603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433430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endParaRPr lang="es-CL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714356"/>
            <a:ext cx="8523694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83F52A-FCDF-7746-AD3D-C9E39AE31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870B80B-D677-4C40-92F2-AF21A4BA4FC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_tradnl" dirty="0">
                <a:hlinkClick r:id="rId2"/>
              </a:rPr>
              <a:t>https://phet.colorado.edu/es/simulation/legacy/projectile-motion</a:t>
            </a:r>
            <a:endParaRPr lang="es-ES_tradn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4604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34B59-2717-1641-83F3-074FA28B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Ejemplo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94F093E-28F8-E844-863F-78864A99581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None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cañón dispara una bala a 200[m/s], 40° desde la horizontal. 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Haga un dibujo y establezca un sistema de coordenadas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el tiempo de vuelo de la bala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el alcance de la bala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la altura máxima alcanzada por la bala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la velocidad de la bala después de 20[s]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la rapidez de la bala después de 20 [s]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la posición de la bala después de 20 [s]</a:t>
            </a: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457689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77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1472" y="2714620"/>
            <a:ext cx="8229600" cy="1143000"/>
          </a:xfrm>
        </p:spPr>
        <p:txBody>
          <a:bodyPr>
            <a:noAutofit/>
          </a:bodyPr>
          <a:lstStyle/>
          <a:p>
            <a:r>
              <a:rPr lang="es-CL" sz="7200" b="1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34B59-2717-1641-83F3-074FA28B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 1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94F093E-28F8-E844-863F-78864A99581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None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Desde la azotea de un edificio de altura H, se lanza un proyectil horizontalmente, el cual impacta en el suelo, a una distancia H/2 de la base del edificio. Calcule el ángulo del impacto del proyectil en el suelo.</a:t>
            </a: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>
              <a:buNone/>
            </a:pPr>
            <a:endParaRPr lang="es-CL" dirty="0"/>
          </a:p>
        </p:txBody>
      </p:sp>
      <p:graphicFrame>
        <p:nvGraphicFramePr>
          <p:cNvPr id="4" name="Object 2">
            <a:extLst>
              <a:ext uri="{FF2B5EF4-FFF2-40B4-BE49-F238E27FC236}">
                <a16:creationId xmlns:a16="http://schemas.microsoft.com/office/drawing/2014/main" id="{891B8F6A-49DD-DE44-947B-2BD39E0F2A4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42910" y="3443842"/>
          <a:ext cx="3786214" cy="34141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4" name="Picture" r:id="rId3" imgW="3038400" imgH="2733840" progId="Word.Picture.8">
                  <p:embed/>
                </p:oleObj>
              </mc:Choice>
              <mc:Fallback>
                <p:oleObj name="Picture" r:id="rId3" imgW="3038400" imgH="2733840" progId="Word.Picture.8">
                  <p:embed/>
                  <p:pic>
                    <p:nvPicPr>
                      <p:cNvPr id="24578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10" y="3443842"/>
                        <a:ext cx="3786214" cy="341415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37322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34B59-2717-1641-83F3-074FA28B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 2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94F093E-28F8-E844-863F-78864A995819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05421" y="1181100"/>
            <a:ext cx="8586536" cy="4495800"/>
          </a:xfrm>
        </p:spPr>
        <p:txBody>
          <a:bodyPr/>
          <a:lstStyle/>
          <a:p>
            <a:pPr lvl="0" algn="just">
              <a:buNone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Un buque se mueve como indica la figura con una rapidez constante de 20[Nd]. Cuando se encuentra a una distancia horizontal de 3000[m] respecto al cañón, éste dispara una bala con una rapidez de 200[m/s] formando un ángulo de 25° respecto a la horizontal.</a:t>
            </a: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lvl="0" algn="just">
              <a:buNone/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</a:t>
            </a: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¿A que distancia del buque cae el proyectil? </a:t>
            </a: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>
              <a:buNone/>
            </a:pPr>
            <a:endParaRPr lang="es-CL" dirty="0"/>
          </a:p>
        </p:txBody>
      </p:sp>
      <p:grpSp>
        <p:nvGrpSpPr>
          <p:cNvPr id="23" name="Grupo 22">
            <a:extLst>
              <a:ext uri="{FF2B5EF4-FFF2-40B4-BE49-F238E27FC236}">
                <a16:creationId xmlns:a16="http://schemas.microsoft.com/office/drawing/2014/main" id="{BD1C7234-4378-3546-AC8D-AEF455F2947B}"/>
              </a:ext>
            </a:extLst>
          </p:cNvPr>
          <p:cNvGrpSpPr/>
          <p:nvPr/>
        </p:nvGrpSpPr>
        <p:grpSpPr>
          <a:xfrm>
            <a:off x="829442" y="3507569"/>
            <a:ext cx="7286676" cy="3500462"/>
            <a:chOff x="571472" y="3357538"/>
            <a:chExt cx="7286676" cy="3500462"/>
          </a:xfrm>
        </p:grpSpPr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id="{C49B4B97-124F-BE42-A277-9E45B9A14F47}"/>
                </a:ext>
              </a:extLst>
            </p:cNvPr>
            <p:cNvGrpSpPr/>
            <p:nvPr/>
          </p:nvGrpSpPr>
          <p:grpSpPr>
            <a:xfrm>
              <a:off x="571472" y="3357538"/>
              <a:ext cx="7286676" cy="3500462"/>
              <a:chOff x="571472" y="3357538"/>
              <a:chExt cx="7286676" cy="3500462"/>
            </a:xfrm>
          </p:grpSpPr>
          <p:grpSp>
            <p:nvGrpSpPr>
              <p:cNvPr id="27" name="Group 20">
                <a:extLst>
                  <a:ext uri="{FF2B5EF4-FFF2-40B4-BE49-F238E27FC236}">
                    <a16:creationId xmlns:a16="http://schemas.microsoft.com/office/drawing/2014/main" id="{0D6D503F-DC67-A643-8639-D825A402D05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42910" y="3357538"/>
                <a:ext cx="7215238" cy="3500462"/>
                <a:chOff x="1701" y="4051"/>
                <a:chExt cx="7200" cy="3419"/>
              </a:xfrm>
            </p:grpSpPr>
            <p:sp>
              <p:nvSpPr>
                <p:cNvPr id="29" name="Cuadro de texto 18">
                  <a:extLst>
                    <a:ext uri="{FF2B5EF4-FFF2-40B4-BE49-F238E27FC236}">
                      <a16:creationId xmlns:a16="http://schemas.microsoft.com/office/drawing/2014/main" id="{2A31C867-9DB8-BA41-B7EA-3693F400973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554" y="4051"/>
                  <a:ext cx="1350" cy="38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s-CL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  <a:cs typeface="Arial" pitchFamily="34" charset="0"/>
                    </a:rPr>
                    <a:t>V=200[m/s]</a:t>
                  </a:r>
                  <a:endParaRPr kumimoji="0" lang="es-CL" sz="4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0" name="Forma libre 12">
                  <a:extLst>
                    <a:ext uri="{FF2B5EF4-FFF2-40B4-BE49-F238E27FC236}">
                      <a16:creationId xmlns:a16="http://schemas.microsoft.com/office/drawing/2014/main" id="{E98D8C40-0C94-E042-8D2F-250D068F06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070" y="5131"/>
                  <a:ext cx="2160" cy="1871"/>
                </a:xfrm>
                <a:custGeom>
                  <a:avLst/>
                  <a:gdLst>
                    <a:gd name="T0" fmla="*/ 0 w 2880"/>
                    <a:gd name="T1" fmla="*/ 12610 h 2638"/>
                    <a:gd name="T2" fmla="*/ 282893 w 2880"/>
                    <a:gd name="T3" fmla="*/ 40534 h 2638"/>
                    <a:gd name="T4" fmla="*/ 311468 w 2880"/>
                    <a:gd name="T5" fmla="*/ 256713 h 2638"/>
                    <a:gd name="T6" fmla="*/ 428625 w 2880"/>
                    <a:gd name="T7" fmla="*/ 336879 h 2638"/>
                    <a:gd name="T8" fmla="*/ 600075 w 2880"/>
                    <a:gd name="T9" fmla="*/ 580081 h 2638"/>
                    <a:gd name="T10" fmla="*/ 771525 w 2880"/>
                    <a:gd name="T11" fmla="*/ 661148 h 2638"/>
                    <a:gd name="T12" fmla="*/ 857250 w 2880"/>
                    <a:gd name="T13" fmla="*/ 904350 h 2638"/>
                    <a:gd name="T14" fmla="*/ 1028700 w 2880"/>
                    <a:gd name="T15" fmla="*/ 904350 h 2638"/>
                    <a:gd name="T16" fmla="*/ 1285875 w 2880"/>
                    <a:gd name="T17" fmla="*/ 1147551 h 2638"/>
                    <a:gd name="T18" fmla="*/ 1371600 w 2880"/>
                    <a:gd name="T19" fmla="*/ 1147551 h 2638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2880" h="2638">
                      <a:moveTo>
                        <a:pt x="0" y="28"/>
                      </a:moveTo>
                      <a:cubicBezTo>
                        <a:pt x="99" y="38"/>
                        <a:pt x="485" y="0"/>
                        <a:pt x="594" y="90"/>
                      </a:cubicBezTo>
                      <a:cubicBezTo>
                        <a:pt x="703" y="180"/>
                        <a:pt x="603" y="460"/>
                        <a:pt x="654" y="570"/>
                      </a:cubicBezTo>
                      <a:cubicBezTo>
                        <a:pt x="705" y="680"/>
                        <a:pt x="799" y="628"/>
                        <a:pt x="900" y="748"/>
                      </a:cubicBezTo>
                      <a:cubicBezTo>
                        <a:pt x="1001" y="868"/>
                        <a:pt x="1140" y="1168"/>
                        <a:pt x="1260" y="1288"/>
                      </a:cubicBezTo>
                      <a:cubicBezTo>
                        <a:pt x="1380" y="1408"/>
                        <a:pt x="1530" y="1348"/>
                        <a:pt x="1620" y="1468"/>
                      </a:cubicBezTo>
                      <a:cubicBezTo>
                        <a:pt x="1710" y="1588"/>
                        <a:pt x="1710" y="1918"/>
                        <a:pt x="1800" y="2008"/>
                      </a:cubicBezTo>
                      <a:cubicBezTo>
                        <a:pt x="1890" y="2098"/>
                        <a:pt x="2010" y="1918"/>
                        <a:pt x="2160" y="2008"/>
                      </a:cubicBezTo>
                      <a:cubicBezTo>
                        <a:pt x="2310" y="2098"/>
                        <a:pt x="2580" y="2458"/>
                        <a:pt x="2700" y="2548"/>
                      </a:cubicBezTo>
                      <a:cubicBezTo>
                        <a:pt x="2820" y="2638"/>
                        <a:pt x="2850" y="2593"/>
                        <a:pt x="2880" y="2548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1" name="Conector recto 3">
                  <a:extLst>
                    <a:ext uri="{FF2B5EF4-FFF2-40B4-BE49-F238E27FC236}">
                      <a16:creationId xmlns:a16="http://schemas.microsoft.com/office/drawing/2014/main" id="{1D39DCBE-EE57-444A-A3BD-E87C10AA885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041" y="6960"/>
                  <a:ext cx="486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2" name="Conector recto 19">
                  <a:extLst>
                    <a:ext uri="{FF2B5EF4-FFF2-40B4-BE49-F238E27FC236}">
                      <a16:creationId xmlns:a16="http://schemas.microsoft.com/office/drawing/2014/main" id="{95F83E46-EC85-6248-B43F-73C6446F2DF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781" y="4051"/>
                  <a:ext cx="990" cy="488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3" name="Cuadro de texto 10">
                  <a:extLst>
                    <a:ext uri="{FF2B5EF4-FFF2-40B4-BE49-F238E27FC236}">
                      <a16:creationId xmlns:a16="http://schemas.microsoft.com/office/drawing/2014/main" id="{A96CCF41-5E86-704E-B7DD-BB1AF462C0A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81" y="5527"/>
                  <a:ext cx="810" cy="38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s-CL" sz="14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  <a:cs typeface="Arial" pitchFamily="34" charset="0"/>
                    </a:rPr>
                    <a:t>100[m]</a:t>
                  </a:r>
                  <a:endParaRPr kumimoji="0" lang="es-CL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4" name="Conector recto 1">
                  <a:extLst>
                    <a:ext uri="{FF2B5EF4-FFF2-40B4-BE49-F238E27FC236}">
                      <a16:creationId xmlns:a16="http://schemas.microsoft.com/office/drawing/2014/main" id="{DEAF245B-D410-E845-844E-5C701D519D8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698" y="7145"/>
                  <a:ext cx="4718" cy="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 type="triangle" w="med" len="med"/>
                  <a:tailEnd type="triangle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5" name="Cuadro de texto 2">
                  <a:extLst>
                    <a:ext uri="{FF2B5EF4-FFF2-40B4-BE49-F238E27FC236}">
                      <a16:creationId xmlns:a16="http://schemas.microsoft.com/office/drawing/2014/main" id="{0BC798D9-4EFB-8943-8841-59798101904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581" y="7087"/>
                  <a:ext cx="810" cy="38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s-CL" sz="14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  <a:cs typeface="Arial" pitchFamily="34" charset="0"/>
                    </a:rPr>
                    <a:t>3000[m]</a:t>
                  </a:r>
                  <a:endParaRPr kumimoji="0" lang="es-CL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grpSp>
              <p:nvGrpSpPr>
                <p:cNvPr id="36" name="Grupo 5">
                  <a:extLst>
                    <a:ext uri="{FF2B5EF4-FFF2-40B4-BE49-F238E27FC236}">
                      <a16:creationId xmlns:a16="http://schemas.microsoft.com/office/drawing/2014/main" id="{406AD712-584B-4D4F-8A3C-6060467B07B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7011" y="6577"/>
                  <a:ext cx="1215" cy="383"/>
                  <a:chOff x="2601" y="10438"/>
                  <a:chExt cx="2880" cy="1080"/>
                </a:xfrm>
              </p:grpSpPr>
              <p:sp>
                <p:nvSpPr>
                  <p:cNvPr id="43" name="Rectangle 11">
                    <a:extLst>
                      <a:ext uri="{FF2B5EF4-FFF2-40B4-BE49-F238E27FC236}">
                        <a16:creationId xmlns:a16="http://schemas.microsoft.com/office/drawing/2014/main" id="{6349B59F-8DD7-314D-AA39-417A45720F2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141" y="10798"/>
                    <a:ext cx="1440" cy="360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s-CL"/>
                  </a:p>
                </p:txBody>
              </p:sp>
              <p:sp>
                <p:nvSpPr>
                  <p:cNvPr id="44" name="Freeform 12">
                    <a:extLst>
                      <a:ext uri="{FF2B5EF4-FFF2-40B4-BE49-F238E27FC236}">
                        <a16:creationId xmlns:a16="http://schemas.microsoft.com/office/drawing/2014/main" id="{5C52ECF5-B0E4-6F4B-A702-421B738FBCB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1" y="10798"/>
                    <a:ext cx="2880" cy="720"/>
                  </a:xfrm>
                  <a:custGeom>
                    <a:avLst/>
                    <a:gdLst>
                      <a:gd name="T0" fmla="*/ 0 w 2880"/>
                      <a:gd name="T1" fmla="*/ 360 h 720"/>
                      <a:gd name="T2" fmla="*/ 360 w 2880"/>
                      <a:gd name="T3" fmla="*/ 720 h 720"/>
                      <a:gd name="T4" fmla="*/ 2160 w 2880"/>
                      <a:gd name="T5" fmla="*/ 720 h 720"/>
                      <a:gd name="T6" fmla="*/ 2880 w 2880"/>
                      <a:gd name="T7" fmla="*/ 0 h 720"/>
                      <a:gd name="T8" fmla="*/ 2424 w 2880"/>
                      <a:gd name="T9" fmla="*/ 107 h 720"/>
                      <a:gd name="T10" fmla="*/ 2019 w 2880"/>
                      <a:gd name="T11" fmla="*/ 167 h 720"/>
                      <a:gd name="T12" fmla="*/ 1344 w 2880"/>
                      <a:gd name="T13" fmla="*/ 257 h 720"/>
                      <a:gd name="T14" fmla="*/ 0 w 2880"/>
                      <a:gd name="T15" fmla="*/ 360 h 720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880" h="720">
                        <a:moveTo>
                          <a:pt x="0" y="360"/>
                        </a:moveTo>
                        <a:lnTo>
                          <a:pt x="360" y="720"/>
                        </a:lnTo>
                        <a:lnTo>
                          <a:pt x="2160" y="720"/>
                        </a:lnTo>
                        <a:lnTo>
                          <a:pt x="2880" y="0"/>
                        </a:lnTo>
                        <a:lnTo>
                          <a:pt x="2424" y="107"/>
                        </a:lnTo>
                        <a:lnTo>
                          <a:pt x="2019" y="167"/>
                        </a:lnTo>
                        <a:lnTo>
                          <a:pt x="1344" y="257"/>
                        </a:lnTo>
                        <a:lnTo>
                          <a:pt x="0" y="36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s-CL"/>
                  </a:p>
                </p:txBody>
              </p:sp>
              <p:sp>
                <p:nvSpPr>
                  <p:cNvPr id="45" name="Rectangle 13">
                    <a:extLst>
                      <a:ext uri="{FF2B5EF4-FFF2-40B4-BE49-F238E27FC236}">
                        <a16:creationId xmlns:a16="http://schemas.microsoft.com/office/drawing/2014/main" id="{3B0B40CA-4D70-0044-9FDF-9472D22B189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861" y="10438"/>
                    <a:ext cx="540" cy="360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s-CL"/>
                  </a:p>
                </p:txBody>
              </p:sp>
            </p:grpSp>
            <p:sp>
              <p:nvSpPr>
                <p:cNvPr id="37" name="Conector recto 4">
                  <a:extLst>
                    <a:ext uri="{FF2B5EF4-FFF2-40B4-BE49-F238E27FC236}">
                      <a16:creationId xmlns:a16="http://schemas.microsoft.com/office/drawing/2014/main" id="{6B190174-DF15-F946-896E-E3D5AC75684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16" y="6960"/>
                  <a:ext cx="0" cy="38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prstDash val="dash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8" name="Conector recto 9">
                  <a:extLst>
                    <a:ext uri="{FF2B5EF4-FFF2-40B4-BE49-F238E27FC236}">
                      <a16:creationId xmlns:a16="http://schemas.microsoft.com/office/drawing/2014/main" id="{DD5BF50D-CB69-6D4D-97BA-D6137737706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146" y="6321"/>
                  <a:ext cx="8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9" name="Cuadro de texto 11">
                  <a:extLst>
                    <a:ext uri="{FF2B5EF4-FFF2-40B4-BE49-F238E27FC236}">
                      <a16:creationId xmlns:a16="http://schemas.microsoft.com/office/drawing/2014/main" id="{75264E02-80CD-AB4F-A058-E8F8786B209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7146" y="5683"/>
                  <a:ext cx="1350" cy="38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s-CL" sz="14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  <a:cs typeface="Arial" pitchFamily="34" charset="0"/>
                    </a:rPr>
                    <a:t>V=20[Nd]</a:t>
                  </a:r>
                  <a:endParaRPr kumimoji="0" lang="es-CL" sz="40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0" name="Cuadro de texto 15">
                  <a:extLst>
                    <a:ext uri="{FF2B5EF4-FFF2-40B4-BE49-F238E27FC236}">
                      <a16:creationId xmlns:a16="http://schemas.microsoft.com/office/drawing/2014/main" id="{E70120A8-DC90-914E-A6D4-4761389AFAE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984" y="4330"/>
                  <a:ext cx="570" cy="360"/>
                </a:xfrm>
                <a:prstGeom prst="rect">
                  <a:avLst/>
                </a:prstGeom>
                <a:solidFill>
                  <a:srgbClr val="FFFFFF">
                    <a:alpha val="0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s-CL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  <a:cs typeface="Arial" pitchFamily="34" charset="0"/>
                    </a:rPr>
                    <a:t>25°</a:t>
                  </a:r>
                  <a:endParaRPr kumimoji="0" lang="es-CL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1" name="Cuadro de texto 17">
                  <a:extLst>
                    <a:ext uri="{FF2B5EF4-FFF2-40B4-BE49-F238E27FC236}">
                      <a16:creationId xmlns:a16="http://schemas.microsoft.com/office/drawing/2014/main" id="{23F92B4F-FB82-A14B-AA46-8ACF04E6E35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701" y="4422"/>
                  <a:ext cx="1229" cy="74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none" lIns="91440" tIns="45720" rIns="91440" bIns="45720" numCol="1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s-CL" sz="18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2" name="Conector recto 14">
                  <a:extLst>
                    <a:ext uri="{FF2B5EF4-FFF2-40B4-BE49-F238E27FC236}">
                      <a16:creationId xmlns:a16="http://schemas.microsoft.com/office/drawing/2014/main" id="{9D91EC2F-90E2-CE42-B389-8416F272C86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698" y="4609"/>
                  <a:ext cx="50" cy="2564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 type="triangle" w="lg" len="lg"/>
                  <a:tailEnd type="triangle" w="lg" len="lg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</p:grpSp>
          <p:pic>
            <p:nvPicPr>
              <p:cNvPr id="28" name="39 Imagen" descr="MCj03316180000[1]">
                <a:extLst>
                  <a:ext uri="{FF2B5EF4-FFF2-40B4-BE49-F238E27FC236}">
                    <a16:creationId xmlns:a16="http://schemas.microsoft.com/office/drawing/2014/main" id="{DB0AD6A7-5C57-8A40-9AFF-A576A37A49F5}"/>
                  </a:ext>
                </a:extLst>
              </p:cNvPr>
              <p:cNvPicPr/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1472" y="3786190"/>
                <a:ext cx="1285884" cy="71438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25" name="41 Conector recto">
              <a:extLst>
                <a:ext uri="{FF2B5EF4-FFF2-40B4-BE49-F238E27FC236}">
                  <a16:creationId xmlns:a16="http://schemas.microsoft.com/office/drawing/2014/main" id="{6A30B535-3D22-AF49-B5F5-DE3C781A8328}"/>
                </a:ext>
              </a:extLst>
            </p:cNvPr>
            <p:cNvCxnSpPr/>
            <p:nvPr/>
          </p:nvCxnSpPr>
          <p:spPr>
            <a:xfrm>
              <a:off x="1785918" y="3929066"/>
              <a:ext cx="928694" cy="1588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48 Arco">
              <a:extLst>
                <a:ext uri="{FF2B5EF4-FFF2-40B4-BE49-F238E27FC236}">
                  <a16:creationId xmlns:a16="http://schemas.microsoft.com/office/drawing/2014/main" id="{ED304F68-F809-6C46-A041-D327CBB509FD}"/>
                </a:ext>
              </a:extLst>
            </p:cNvPr>
            <p:cNvSpPr/>
            <p:nvPr/>
          </p:nvSpPr>
          <p:spPr>
            <a:xfrm>
              <a:off x="2055140" y="3573016"/>
              <a:ext cx="428628" cy="642942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2948227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AD83D0-00CE-4541-91C4-FA41F1DF8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 3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253DDC9-7761-784E-9B84-B362F54612B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jugador que está parado lanza un balón a otro con v=20[m/s] desde cierta altura y con un ángulo de 30° por encima de la horizontal. En el instante de lanzamiento el jugador que va a recibir el balón se encuentra a 20[m] del primero. Determinar la rapidez constante con que debe correr el jugador que recibe el balón para atraparlo a una altura de 0,5m por sobre el nivel de lanzamiento.</a:t>
            </a:r>
          </a:p>
          <a:p>
            <a:pPr algn="just"/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03963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A569AA3-95BB-0345-9834-14AE18A69E9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CL" sz="32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Realice los siguientes ejercicios 21 y 24 de la guía</a:t>
            </a:r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1638703571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473</TotalTime>
  <Words>407</Words>
  <Application>Microsoft Office PowerPoint</Application>
  <PresentationFormat>Presentación en pantalla (4:3)</PresentationFormat>
  <Paragraphs>41</Paragraphs>
  <Slides>13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2" baseType="lpstr">
      <vt:lpstr>Arial</vt:lpstr>
      <vt:lpstr>Calibri</vt:lpstr>
      <vt:lpstr>CMU Serif Roman</vt:lpstr>
      <vt:lpstr>Tw Cen MT</vt:lpstr>
      <vt:lpstr>Wingdings</vt:lpstr>
      <vt:lpstr>Wingdings 2</vt:lpstr>
      <vt:lpstr>Tema de Office</vt:lpstr>
      <vt:lpstr>Intermedio</vt:lpstr>
      <vt:lpstr>Picture</vt:lpstr>
      <vt:lpstr>Presentación de PowerPoint</vt:lpstr>
      <vt:lpstr>Objetivos</vt:lpstr>
      <vt:lpstr>Proyectil</vt:lpstr>
      <vt:lpstr>Movimiento de un proyectil</vt:lpstr>
      <vt:lpstr>Presentación de PowerPoint</vt:lpstr>
      <vt:lpstr>Presentación de PowerPoint</vt:lpstr>
      <vt:lpstr>Presentación de PowerPoint</vt:lpstr>
      <vt:lpstr>Ejemplo</vt:lpstr>
      <vt:lpstr>EJERCICIOS</vt:lpstr>
      <vt:lpstr>Ejercicio 1</vt:lpstr>
      <vt:lpstr>Ejercicio 2</vt:lpstr>
      <vt:lpstr>Ejercicio 3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LANZAMIENTO DE PROYECTILES</dc:title>
  <dc:creator>Javiera</dc:creator>
  <cp:lastModifiedBy>Nelson Rios Pacheco</cp:lastModifiedBy>
  <cp:revision>20</cp:revision>
  <dcterms:created xsi:type="dcterms:W3CDTF">2013-03-14T03:47:36Z</dcterms:created>
  <dcterms:modified xsi:type="dcterms:W3CDTF">2023-07-10T14:33:42Z</dcterms:modified>
</cp:coreProperties>
</file>