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7"/>
  </p:notesMasterIdLst>
  <p:sldIdLst>
    <p:sldId id="256" r:id="rId2"/>
    <p:sldId id="264" r:id="rId3"/>
    <p:sldId id="262" r:id="rId4"/>
    <p:sldId id="307" r:id="rId5"/>
    <p:sldId id="314" r:id="rId6"/>
    <p:sldId id="308" r:id="rId7"/>
    <p:sldId id="323" r:id="rId8"/>
    <p:sldId id="342" r:id="rId9"/>
    <p:sldId id="344" r:id="rId10"/>
    <p:sldId id="345" r:id="rId11"/>
    <p:sldId id="346" r:id="rId12"/>
    <p:sldId id="347" r:id="rId13"/>
    <p:sldId id="348" r:id="rId14"/>
    <p:sldId id="349" r:id="rId15"/>
    <p:sldId id="309" r:id="rId16"/>
    <p:sldId id="325" r:id="rId17"/>
    <p:sldId id="324" r:id="rId18"/>
    <p:sldId id="326" r:id="rId19"/>
    <p:sldId id="327" r:id="rId20"/>
    <p:sldId id="316" r:id="rId21"/>
    <p:sldId id="328" r:id="rId22"/>
    <p:sldId id="329" r:id="rId23"/>
    <p:sldId id="330" r:id="rId24"/>
    <p:sldId id="331" r:id="rId25"/>
    <p:sldId id="332" r:id="rId26"/>
    <p:sldId id="350" r:id="rId27"/>
    <p:sldId id="334" r:id="rId28"/>
    <p:sldId id="337" r:id="rId29"/>
    <p:sldId id="338" r:id="rId30"/>
    <p:sldId id="335" r:id="rId31"/>
    <p:sldId id="339" r:id="rId32"/>
    <p:sldId id="340" r:id="rId33"/>
    <p:sldId id="341" r:id="rId34"/>
    <p:sldId id="336" r:id="rId35"/>
    <p:sldId id="351" r:id="rId36"/>
    <p:sldId id="353" r:id="rId37"/>
    <p:sldId id="354" r:id="rId38"/>
    <p:sldId id="355" r:id="rId39"/>
    <p:sldId id="356" r:id="rId40"/>
    <p:sldId id="357" r:id="rId41"/>
    <p:sldId id="358" r:id="rId42"/>
    <p:sldId id="359" r:id="rId43"/>
    <p:sldId id="360" r:id="rId44"/>
    <p:sldId id="362" r:id="rId45"/>
    <p:sldId id="363" r:id="rId46"/>
    <p:sldId id="361" r:id="rId47"/>
    <p:sldId id="364" r:id="rId48"/>
    <p:sldId id="365" r:id="rId49"/>
    <p:sldId id="366" r:id="rId50"/>
    <p:sldId id="352" r:id="rId51"/>
    <p:sldId id="367" r:id="rId52"/>
    <p:sldId id="368" r:id="rId53"/>
    <p:sldId id="369" r:id="rId54"/>
    <p:sldId id="370" r:id="rId55"/>
    <p:sldId id="371" r:id="rId56"/>
    <p:sldId id="372" r:id="rId57"/>
    <p:sldId id="373" r:id="rId58"/>
    <p:sldId id="374" r:id="rId59"/>
    <p:sldId id="375" r:id="rId60"/>
    <p:sldId id="376" r:id="rId61"/>
    <p:sldId id="378" r:id="rId62"/>
    <p:sldId id="377" r:id="rId63"/>
    <p:sldId id="379" r:id="rId64"/>
    <p:sldId id="380" r:id="rId65"/>
    <p:sldId id="381" r:id="rId66"/>
    <p:sldId id="382" r:id="rId67"/>
    <p:sldId id="383" r:id="rId68"/>
    <p:sldId id="384" r:id="rId69"/>
    <p:sldId id="385" r:id="rId70"/>
    <p:sldId id="386" r:id="rId71"/>
    <p:sldId id="387" r:id="rId72"/>
    <p:sldId id="388" r:id="rId73"/>
    <p:sldId id="389" r:id="rId74"/>
    <p:sldId id="390" r:id="rId75"/>
    <p:sldId id="391" r:id="rId76"/>
    <p:sldId id="393" r:id="rId77"/>
    <p:sldId id="392" r:id="rId78"/>
    <p:sldId id="394" r:id="rId79"/>
    <p:sldId id="395" r:id="rId80"/>
    <p:sldId id="396" r:id="rId81"/>
    <p:sldId id="397" r:id="rId82"/>
    <p:sldId id="398" r:id="rId83"/>
    <p:sldId id="399" r:id="rId84"/>
    <p:sldId id="400" r:id="rId85"/>
    <p:sldId id="402" r:id="rId86"/>
    <p:sldId id="403" r:id="rId87"/>
    <p:sldId id="404" r:id="rId88"/>
    <p:sldId id="401" r:id="rId89"/>
    <p:sldId id="405" r:id="rId90"/>
    <p:sldId id="322" r:id="rId91"/>
    <p:sldId id="321" r:id="rId92"/>
    <p:sldId id="320" r:id="rId93"/>
    <p:sldId id="319" r:id="rId94"/>
    <p:sldId id="333" r:id="rId95"/>
    <p:sldId id="318" r:id="rId9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357" autoAdjust="0"/>
  </p:normalViewPr>
  <p:slideViewPr>
    <p:cSldViewPr>
      <p:cViewPr>
        <p:scale>
          <a:sx n="66" d="100"/>
          <a:sy n="66" d="100"/>
        </p:scale>
        <p:origin x="-1272" y="-72"/>
      </p:cViewPr>
      <p:guideLst>
        <p:guide orient="horz" pos="2160"/>
        <p:guide pos="2880"/>
      </p:guideLst>
    </p:cSldViewPr>
  </p:slideViewPr>
  <p:outlineViewPr>
    <p:cViewPr>
      <p:scale>
        <a:sx n="33" d="100"/>
        <a:sy n="33" d="100"/>
      </p:scale>
      <p:origin x="0" y="-9174"/>
    </p:cViewPr>
  </p:outlineViewPr>
  <p:notesTextViewPr>
    <p:cViewPr>
      <p:scale>
        <a:sx n="100" d="100"/>
        <a:sy n="100" d="100"/>
      </p:scale>
      <p:origin x="0" y="0"/>
    </p:cViewPr>
  </p:notesTextViewPr>
  <p:sorterViewPr>
    <p:cViewPr>
      <p:scale>
        <a:sx n="66" d="100"/>
        <a:sy n="66" d="100"/>
      </p:scale>
      <p:origin x="0" y="270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commentAuthors" Target="commentAuthors.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3-20T13:02:14.733" idx="1">
    <p:pos x="1325" y="2630"/>
    <p:text/>
    <p:extLst>
      <p:ext uri="{C676402C-5697-4E1C-873F-D02D1690AC5C}">
        <p15:threadingInfo xmlns:p15="http://schemas.microsoft.com/office/powerpoint/2012/main" timeZoneBias="180"/>
      </p:ext>
    </p:extLst>
  </p:cm>
  <p:cm authorId="1" dt="2020-03-20T13:02:49.972" idx="3">
    <p:pos x="10" y="10"/>
    <p:text>ESTE ES EL SALDO DE LA CUENTA DE MERCADERIAS</p:text>
    <p:extLst>
      <p:ext uri="{C676402C-5697-4E1C-873F-D02D1690AC5C}">
        <p15:threadingInfo xmlns:p15="http://schemas.microsoft.com/office/powerpoint/2012/main" timeZoneBias="180"/>
      </p:ext>
    </p:extLst>
  </p:cm>
  <p:cm authorId="1" dt="2020-03-20T13:03:27.229" idx="4">
    <p:pos x="3130" y="2339"/>
    <p:text>ESTA ES UN CUENTA DE PÉRDIDA</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3-20T13:02:49.972" idx="3">
    <p:pos x="10" y="10"/>
    <p:text>ESTE ES EL SALDO DE LA CUENTA DE MERCADERIAS</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4AB6CB-D178-4BA0-A1AA-E3BF8DB15E09}" type="datetimeFigureOut">
              <a:rPr lang="es-CL" smtClean="0"/>
              <a:t>03-07-2022</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B22BD8-A55C-4EA3-BD60-D73F87E724B6}" type="slidenum">
              <a:rPr lang="es-CL" smtClean="0"/>
              <a:t>‹Nº›</a:t>
            </a:fld>
            <a:endParaRPr lang="es-CL"/>
          </a:p>
        </p:txBody>
      </p:sp>
    </p:spTree>
    <p:extLst>
      <p:ext uri="{BB962C8B-B14F-4D97-AF65-F5344CB8AC3E}">
        <p14:creationId xmlns:p14="http://schemas.microsoft.com/office/powerpoint/2010/main" val="54469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E6B22BD8-A55C-4EA3-BD60-D73F87E724B6}" type="slidenum">
              <a:rPr lang="es-CL" smtClean="0"/>
              <a:t>33</a:t>
            </a:fld>
            <a:endParaRPr lang="es-CL"/>
          </a:p>
        </p:txBody>
      </p:sp>
    </p:spTree>
    <p:extLst>
      <p:ext uri="{BB962C8B-B14F-4D97-AF65-F5344CB8AC3E}">
        <p14:creationId xmlns:p14="http://schemas.microsoft.com/office/powerpoint/2010/main" val="4170235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6B22BD8-A55C-4EA3-BD60-D73F87E724B6}" type="slidenum">
              <a:rPr lang="es-CL" smtClean="0"/>
              <a:t>37</a:t>
            </a:fld>
            <a:endParaRPr lang="es-CL"/>
          </a:p>
        </p:txBody>
      </p:sp>
    </p:spTree>
    <p:extLst>
      <p:ext uri="{BB962C8B-B14F-4D97-AF65-F5344CB8AC3E}">
        <p14:creationId xmlns:p14="http://schemas.microsoft.com/office/powerpoint/2010/main" val="114066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03-07-2022</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03-07-2022</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03-07-2022</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03-07-2022</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03-07-2022</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03-07-2022</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03-07-2022</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omments" Target="../comments/comment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GUIA%20DE%20EJERCICIOS%20DE%20CONTABILIZACI&#211;N%20DE%20MERCADER&#205;AS%20EN%20BASE%20AL%20SEGUNDO%20SISTEMA.docx"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 temática TRES</a:t>
            </a:r>
            <a:endParaRPr lang="es-CL" dirty="0"/>
          </a:p>
        </p:txBody>
      </p:sp>
      <p:sp>
        <p:nvSpPr>
          <p:cNvPr id="3" name="2 Subtítulo"/>
          <p:cNvSpPr>
            <a:spLocks noGrp="1"/>
          </p:cNvSpPr>
          <p:nvPr>
            <p:ph type="subTitle" idx="1"/>
          </p:nvPr>
        </p:nvSpPr>
        <p:spPr/>
        <p:txBody>
          <a:bodyPr/>
          <a:lstStyle/>
          <a:p>
            <a:r>
              <a:rPr lang="es-CL" dirty="0" smtClean="0"/>
              <a:t>LA CONTABILIDAD DE LAS EXISTENCIAS</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La contabilidad</a:t>
            </a:r>
            <a:r>
              <a:rPr lang="es-CL" dirty="0"/>
              <a:t> </a:t>
            </a:r>
            <a:r>
              <a:rPr lang="es-CL" dirty="0" smtClean="0"/>
              <a:t>de existencias</a:t>
            </a:r>
            <a:endParaRPr lang="es-CL" dirty="0"/>
          </a:p>
        </p:txBody>
      </p:sp>
      <p:sp>
        <p:nvSpPr>
          <p:cNvPr id="3" name="2 Subtítulo"/>
          <p:cNvSpPr>
            <a:spLocks noGrp="1"/>
          </p:cNvSpPr>
          <p:nvPr>
            <p:ph type="subTitle" idx="1"/>
          </p:nvPr>
        </p:nvSpPr>
        <p:spPr/>
        <p:txBody>
          <a:bodyPr/>
          <a:lstStyle/>
          <a:p>
            <a:r>
              <a:rPr lang="es-CL" dirty="0" smtClean="0"/>
              <a:t>Unidad temática Tres</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Existencias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existencias ?</a:t>
            </a:r>
          </a:p>
          <a:p>
            <a:endParaRPr lang="es-CL" dirty="0"/>
          </a:p>
          <a:p>
            <a:r>
              <a:rPr lang="es-CL" dirty="0"/>
              <a:t> La cuenta de existencia es una cuenta de Activo, y en ella se contabilizan todos los movimientos relativos a las mercaderías. Esta cuenta se incluye dentro de lo que denominamos activo circulante ya que las existencias entran y salen de la empresa, no tienen un carácter permanente a diferencia por ejemplo: de la maquinaria. </a:t>
            </a:r>
            <a:endParaRPr lang="es-CL" u="sng"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dirty="0"/>
              <a:t>Adquisición de las existencias. </a:t>
            </a:r>
            <a:endParaRPr lang="es-CL" dirty="0"/>
          </a:p>
          <a:p>
            <a:r>
              <a:rPr lang="es-CL" dirty="0"/>
              <a:t>La empresa compra mercaderías y las paga, bien en el momento (compra al contado) o dentro de un plazo acordado con el vendedor (compra a plazos). Esta diferente forma de pago va a originar distintos movimientos contables. </a:t>
            </a:r>
          </a:p>
        </p:txBody>
      </p:sp>
    </p:spTree>
    <p:extLst>
      <p:ext uri="{BB962C8B-B14F-4D97-AF65-F5344CB8AC3E}">
        <p14:creationId xmlns:p14="http://schemas.microsoft.com/office/powerpoint/2010/main" val="4393168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dirty="0"/>
              <a:t>Adquisición de las existencias. </a:t>
            </a:r>
            <a:endParaRPr lang="es-CL" dirty="0"/>
          </a:p>
          <a:p>
            <a:r>
              <a:rPr lang="es-CL" dirty="0" smtClean="0"/>
              <a:t>Si </a:t>
            </a:r>
            <a:r>
              <a:rPr lang="es-CL" dirty="0"/>
              <a:t>paga al contado se produce un movimiento dentro del activo del balance ya que se incrementa una cuenta (existencias) a costa de disminuir otra (Caja o Banco) con lo que el total del balance no se ve afectado. </a:t>
            </a:r>
          </a:p>
        </p:txBody>
      </p:sp>
    </p:spTree>
    <p:extLst>
      <p:ext uri="{BB962C8B-B14F-4D97-AF65-F5344CB8AC3E}">
        <p14:creationId xmlns:p14="http://schemas.microsoft.com/office/powerpoint/2010/main" val="847491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endParaRPr lang="es-CL" dirty="0"/>
          </a:p>
          <a:p>
            <a:r>
              <a:rPr lang="es-CL" dirty="0"/>
              <a:t> </a:t>
            </a:r>
            <a:r>
              <a:rPr lang="es-CL" b="1" dirty="0" smtClean="0"/>
              <a:t>Ejemplo 1: </a:t>
            </a:r>
            <a:r>
              <a:rPr lang="es-CL" dirty="0"/>
              <a:t>La empresa adquiere existencias por $4.000 que paga con dinero de la caja </a:t>
            </a:r>
            <a:endParaRPr lang="es-CL" dirty="0" smtClean="0"/>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1104829242"/>
              </p:ext>
            </p:extLst>
          </p:nvPr>
        </p:nvGraphicFramePr>
        <p:xfrm>
          <a:off x="179514" y="3068959"/>
          <a:ext cx="8712967" cy="3814044"/>
        </p:xfrm>
        <a:graphic>
          <a:graphicData uri="http://schemas.openxmlformats.org/drawingml/2006/table">
            <a:tbl>
              <a:tblPr firstRow="1" bandRow="1">
                <a:tableStyleId>{5C22544A-7EE6-4342-B048-85BDC9FD1C3A}</a:tableStyleId>
              </a:tblPr>
              <a:tblGrid>
                <a:gridCol w="1452161"/>
                <a:gridCol w="1452161"/>
                <a:gridCol w="1349241"/>
                <a:gridCol w="1555082"/>
                <a:gridCol w="1452161"/>
                <a:gridCol w="1452161"/>
              </a:tblGrid>
              <a:tr h="678510">
                <a:tc>
                  <a:txBody>
                    <a:bodyPr/>
                    <a:lstStyle/>
                    <a:p>
                      <a:r>
                        <a:rPr lang="es-CL" dirty="0" smtClean="0"/>
                        <a:t>CAJA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tc>
                <a:tc>
                  <a:txBody>
                    <a:bodyPr/>
                    <a:lstStyle/>
                    <a:p>
                      <a:r>
                        <a:rPr lang="es-CL" dirty="0" smtClean="0"/>
                        <a:t>MERCADERIA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tc>
              </a:tr>
              <a:tr h="522589">
                <a:tc>
                  <a:txBody>
                    <a:bodyPr/>
                    <a:lstStyle/>
                    <a:p>
                      <a:r>
                        <a:rPr lang="es-CL" dirty="0" smtClean="0"/>
                        <a:t>10.000</a:t>
                      </a:r>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4000</a:t>
                      </a:r>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r>
                        <a:rPr lang="es-CL" dirty="0" smtClean="0"/>
                        <a:t>4000</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1629571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179514" y="1600200"/>
            <a:ext cx="8586534" cy="4495800"/>
          </a:xfrm>
        </p:spPr>
        <p:txBody>
          <a:bodyPr/>
          <a:lstStyle/>
          <a:p>
            <a:endParaRPr lang="es-CL" dirty="0"/>
          </a:p>
          <a:p>
            <a:r>
              <a:rPr lang="es-CL" dirty="0"/>
              <a:t> </a:t>
            </a:r>
            <a:r>
              <a:rPr lang="es-CL" b="1" dirty="0" smtClean="0"/>
              <a:t>Ejemplo 2: </a:t>
            </a:r>
            <a:r>
              <a:rPr lang="es-CL" dirty="0"/>
              <a:t>La empresa adquiere existencias por </a:t>
            </a:r>
            <a:r>
              <a:rPr lang="es-CL" dirty="0" smtClean="0"/>
              <a:t>$8000 </a:t>
            </a:r>
            <a:r>
              <a:rPr lang="es-CL" dirty="0"/>
              <a:t>que paga </a:t>
            </a:r>
            <a:r>
              <a:rPr lang="es-CL" dirty="0" smtClean="0"/>
              <a:t>al crédito. </a:t>
            </a:r>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1604568301"/>
              </p:ext>
            </p:extLst>
          </p:nvPr>
        </p:nvGraphicFramePr>
        <p:xfrm>
          <a:off x="0" y="3068959"/>
          <a:ext cx="9144001" cy="3814044"/>
        </p:xfrm>
        <a:graphic>
          <a:graphicData uri="http://schemas.openxmlformats.org/drawingml/2006/table">
            <a:tbl>
              <a:tblPr firstRow="1" bandRow="1">
                <a:tableStyleId>{5C22544A-7EE6-4342-B048-85BDC9FD1C3A}</a:tableStyleId>
              </a:tblPr>
              <a:tblGrid>
                <a:gridCol w="1524000"/>
                <a:gridCol w="1524000"/>
                <a:gridCol w="1415989"/>
                <a:gridCol w="1632012"/>
                <a:gridCol w="1524000"/>
                <a:gridCol w="1524000"/>
              </a:tblGrid>
              <a:tr h="678510">
                <a:tc>
                  <a:txBody>
                    <a:bodyPr/>
                    <a:lstStyle/>
                    <a:p>
                      <a:r>
                        <a:rPr lang="es-CL" dirty="0" smtClean="0"/>
                        <a:t>MERCADERIA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tc>
                <a:tc>
                  <a:txBody>
                    <a:bodyPr/>
                    <a:lstStyle/>
                    <a:p>
                      <a:r>
                        <a:rPr lang="es-CL" dirty="0" smtClean="0"/>
                        <a:t>PROVEEDORES</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tc>
              </a:tr>
              <a:tr h="522589">
                <a:tc>
                  <a:txBody>
                    <a:bodyPr/>
                    <a:lstStyle/>
                    <a:p>
                      <a:r>
                        <a:rPr lang="es-CL" dirty="0" smtClean="0"/>
                        <a:t>8000</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8000</a:t>
                      </a:r>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522589">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2792400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PRIMER SISTEMA:</a:t>
            </a:r>
          </a:p>
          <a:p>
            <a:r>
              <a:rPr lang="es-CL" sz="1800" dirty="0" smtClean="0">
                <a:latin typeface="Arial" panose="020B0604020202020204" pitchFamily="34" charset="0"/>
                <a:cs typeface="Arial" panose="020B0604020202020204" pitchFamily="34" charset="0"/>
              </a:rPr>
              <a:t>En este sistema en lo particular , que es el mas usado en pequeños negocios , las adquisiciones de productos  se anotan al debe de la cuenta de Mercaderías, pero las ventas son reflejadas a precio de venta( incluida utilidad) en una cuenta especial denominada «Venta de Mercaderías).</a:t>
            </a:r>
          </a:p>
          <a:p>
            <a:r>
              <a:rPr lang="es-CL" sz="1800" dirty="0" smtClean="0">
                <a:latin typeface="Arial" panose="020B0604020202020204" pitchFamily="34" charset="0"/>
                <a:cs typeface="Arial" panose="020B0604020202020204" pitchFamily="34" charset="0"/>
              </a:rPr>
              <a:t>A la fecha del Balance, la cuenta denominada  Mercaderías está indicando la totalidad de las adquisiciones ( esta expresión incluye , además de las compras, las existencia al momento de iniciarse el ejercicio), razón por la cual su saldo no refleja la existencia física en bodega.</a:t>
            </a:r>
          </a:p>
          <a:p>
            <a:endParaRPr lang="es-CL" sz="18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9344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PRIMER SISTEMA:</a:t>
            </a:r>
          </a:p>
          <a:p>
            <a:r>
              <a:rPr lang="es-CL" sz="1800" dirty="0" smtClean="0">
                <a:latin typeface="Arial" panose="020B0604020202020204" pitchFamily="34" charset="0"/>
                <a:cs typeface="Arial" panose="020B0604020202020204" pitchFamily="34" charset="0"/>
              </a:rPr>
              <a:t>Se deberá proceder, en consecuencia, al ajuste para lo cual será necesario conocer el inventario de mercaderías  a la fecha del Balance. Para lo cual comparando el monto de las compras con el monto obtenida dela toma de inventario físico en bodega se logra obtener el costo de  ventas del período.</a:t>
            </a:r>
          </a:p>
          <a:p>
            <a:r>
              <a:rPr lang="es-CL" sz="1800" smtClean="0">
                <a:latin typeface="Arial" panose="020B0604020202020204" pitchFamily="34" charset="0"/>
                <a:cs typeface="Arial" panose="020B0604020202020204" pitchFamily="34" charset="0"/>
              </a:rPr>
              <a:t>El referido </a:t>
            </a:r>
            <a:r>
              <a:rPr lang="es-CL" sz="1800" dirty="0" smtClean="0">
                <a:latin typeface="Arial" panose="020B0604020202020204" pitchFamily="34" charset="0"/>
                <a:cs typeface="Arial" panose="020B0604020202020204" pitchFamily="34" charset="0"/>
              </a:rPr>
              <a:t>dato también es posible obtenerlo del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de Existencias», valorizando las mercaderías vendidas </a:t>
            </a:r>
            <a:r>
              <a:rPr lang="es-CL" sz="1800" dirty="0">
                <a:latin typeface="Arial" panose="020B0604020202020204" pitchFamily="34" charset="0"/>
                <a:cs typeface="Arial" panose="020B0604020202020204" pitchFamily="34" charset="0"/>
              </a:rPr>
              <a:t>e</a:t>
            </a:r>
            <a:r>
              <a:rPr lang="es-CL" sz="1800" dirty="0" smtClean="0">
                <a:latin typeface="Arial" panose="020B0604020202020204" pitchFamily="34" charset="0"/>
                <a:cs typeface="Arial" panose="020B0604020202020204" pitchFamily="34" charset="0"/>
              </a:rPr>
              <a:t>n el período a precio de compra.</a:t>
            </a:r>
          </a:p>
        </p:txBody>
      </p:sp>
    </p:spTree>
    <p:extLst>
      <p:ext uri="{BB962C8B-B14F-4D97-AF65-F5344CB8AC3E}">
        <p14:creationId xmlns:p14="http://schemas.microsoft.com/office/powerpoint/2010/main" val="5637915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PRIMER SISTEMA:</a:t>
            </a:r>
          </a:p>
          <a:p>
            <a:r>
              <a:rPr lang="es-CL" sz="1800" dirty="0" smtClean="0">
                <a:latin typeface="Arial" panose="020B0604020202020204" pitchFamily="34" charset="0"/>
                <a:cs typeface="Arial" panose="020B0604020202020204" pitchFamily="34" charset="0"/>
              </a:rPr>
              <a:t>Una vez obtenido el  dato de l costo de ventas se debe proceder a realizar el correspondiente asiento de ajuste  en el Libro Diario, cargando esta vez una nueva cuenta denominada «Costo de Ventas», por dicho valor y a su ves  y acreditando como contraparte la cuenta de Mercaderías, que de esta forma queda ajustada, vale decir, reflejando el monto de las mercaderías existentes verdaderamente al momento del Balance.</a:t>
            </a:r>
          </a:p>
        </p:txBody>
      </p:sp>
    </p:spTree>
    <p:extLst>
      <p:ext uri="{BB962C8B-B14F-4D97-AF65-F5344CB8AC3E}">
        <p14:creationId xmlns:p14="http://schemas.microsoft.com/office/powerpoint/2010/main" val="38752418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PRIMER SISTEMA:</a:t>
            </a:r>
          </a:p>
          <a:p>
            <a:r>
              <a:rPr lang="es-CL" sz="1800" dirty="0" smtClean="0">
                <a:latin typeface="Arial" panose="020B0604020202020204" pitchFamily="34" charset="0"/>
                <a:cs typeface="Arial" panose="020B0604020202020204" pitchFamily="34" charset="0"/>
              </a:rPr>
              <a:t>Para todos  los efectos  y su impacto en el Balance General, la cuenta de Costo de Ventas debe ser considerada como una cuenta de pérdidas y por su parte la cuenta Venta de </a:t>
            </a:r>
            <a:r>
              <a:rPr lang="es-CL" sz="1800" dirty="0">
                <a:latin typeface="Arial" panose="020B0604020202020204" pitchFamily="34" charset="0"/>
                <a:cs typeface="Arial" panose="020B0604020202020204" pitchFamily="34" charset="0"/>
              </a:rPr>
              <a:t>M</a:t>
            </a:r>
            <a:r>
              <a:rPr lang="es-CL" sz="1800" dirty="0" smtClean="0">
                <a:latin typeface="Arial" panose="020B0604020202020204" pitchFamily="34" charset="0"/>
                <a:cs typeface="Arial" panose="020B0604020202020204" pitchFamily="34" charset="0"/>
              </a:rPr>
              <a:t>ercaderías, siempre será una cuenta con tratamiento contable de ganancia, quedando la utilidad o pérdida determinada en forma indirecta.</a:t>
            </a:r>
          </a:p>
        </p:txBody>
      </p:sp>
    </p:spTree>
    <p:extLst>
      <p:ext uri="{BB962C8B-B14F-4D97-AF65-F5344CB8AC3E}">
        <p14:creationId xmlns:p14="http://schemas.microsoft.com/office/powerpoint/2010/main" val="39472621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PRIMER SISTEMA :</a:t>
            </a:r>
          </a:p>
          <a:p>
            <a:r>
              <a:rPr lang="es-CL" sz="1800" dirty="0" smtClean="0">
                <a:latin typeface="Arial" panose="020B0604020202020204" pitchFamily="34" charset="0"/>
                <a:cs typeface="Arial" panose="020B0604020202020204" pitchFamily="34" charset="0"/>
              </a:rPr>
              <a:t>En lo particular  al plantear este procedimiento  lo hemos hecho determinando el costo de ventas tan solo al momento del Balance. Pero evidentemente se podría aplicar el aludido procedimiento para cada operación y procediendo a efectuar el ajuste cada vez que se realiza una operación comercial de venta. Para este caso el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de existencia resulta fundamental.</a:t>
            </a:r>
          </a:p>
        </p:txBody>
      </p:sp>
    </p:spTree>
    <p:extLst>
      <p:ext uri="{BB962C8B-B14F-4D97-AF65-F5344CB8AC3E}">
        <p14:creationId xmlns:p14="http://schemas.microsoft.com/office/powerpoint/2010/main" val="11905410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EJERCICIO DE APLICACIÓN  :</a:t>
            </a:r>
          </a:p>
          <a:p>
            <a:r>
              <a:rPr lang="es-CL" sz="1800" dirty="0" smtClean="0">
                <a:latin typeface="Arial" panose="020B0604020202020204" pitchFamily="34" charset="0"/>
                <a:cs typeface="Arial" panose="020B0604020202020204" pitchFamily="34" charset="0"/>
              </a:rPr>
              <a:t>La empresa « Tres amigos» registrar durante el presente ejercicio contable las siguientes operaciones, a saber:</a:t>
            </a:r>
          </a:p>
          <a:p>
            <a:r>
              <a:rPr lang="es-CL" sz="1800" dirty="0" smtClean="0">
                <a:latin typeface="Arial" panose="020B0604020202020204" pitchFamily="34" charset="0"/>
                <a:cs typeface="Arial" panose="020B0604020202020204" pitchFamily="34" charset="0"/>
              </a:rPr>
              <a:t>A.- Se compran mercaderías a plazo sin documentos por un valor de $50.000.000</a:t>
            </a:r>
          </a:p>
          <a:p>
            <a:r>
              <a:rPr lang="es-CL" sz="1800" dirty="0" smtClean="0">
                <a:latin typeface="Arial" panose="020B0604020202020204" pitchFamily="34" charset="0"/>
                <a:cs typeface="Arial" panose="020B0604020202020204" pitchFamily="34" charset="0"/>
              </a:rPr>
              <a:t>B.- Se venden mercaderías a plazo sin documentos por $ 10.000.000.</a:t>
            </a:r>
          </a:p>
          <a:p>
            <a:r>
              <a:rPr lang="es-CL" sz="1800" dirty="0" smtClean="0">
                <a:latin typeface="Arial" panose="020B0604020202020204" pitchFamily="34" charset="0"/>
                <a:cs typeface="Arial" panose="020B0604020202020204" pitchFamily="34" charset="0"/>
              </a:rPr>
              <a:t>C.- a la fecha del balance la toma de inventario refleja una existencia física en bodega de $44.000.000.</a:t>
            </a:r>
          </a:p>
          <a:p>
            <a:r>
              <a:rPr lang="es-CL" sz="1800" b="1" dirty="0" smtClean="0">
                <a:latin typeface="Arial" panose="020B0604020202020204" pitchFamily="34" charset="0"/>
                <a:cs typeface="Arial" panose="020B0604020202020204" pitchFamily="34" charset="0"/>
              </a:rPr>
              <a:t>Se pide registre en libro diario contablemente lo acontecido.</a:t>
            </a:r>
          </a:p>
        </p:txBody>
      </p:sp>
    </p:spTree>
    <p:extLst>
      <p:ext uri="{BB962C8B-B14F-4D97-AF65-F5344CB8AC3E}">
        <p14:creationId xmlns:p14="http://schemas.microsoft.com/office/powerpoint/2010/main" val="30616423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r>
              <a:rPr lang="es-CL" sz="1800" u="sng" dirty="0" smtClean="0">
                <a:latin typeface="Arial" panose="020B0604020202020204" pitchFamily="34" charset="0"/>
                <a:cs typeface="Arial" panose="020B0604020202020204" pitchFamily="34" charset="0"/>
              </a:rPr>
              <a:t>EJERCICIO SERA DESARROLLADO POR LOS ALUMNOS Y </a:t>
            </a:r>
            <a:r>
              <a:rPr lang="es-CL" sz="1800" u="sng" dirty="0" err="1" smtClean="0">
                <a:latin typeface="Arial" panose="020B0604020202020204" pitchFamily="34" charset="0"/>
                <a:cs typeface="Arial" panose="020B0604020202020204" pitchFamily="34" charset="0"/>
              </a:rPr>
              <a:t>POSTERIOrMENTE</a:t>
            </a:r>
            <a:r>
              <a:rPr lang="es-CL" sz="1800" u="sng" dirty="0" smtClean="0">
                <a:latin typeface="Arial" panose="020B0604020202020204" pitchFamily="34" charset="0"/>
                <a:cs typeface="Arial" panose="020B0604020202020204" pitchFamily="34" charset="0"/>
              </a:rPr>
              <a:t> EL PROFESOR  DARA LA SOLUCIÓN</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35358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dirty="0" smtClean="0"/>
              <a:t>Para los efectos de toda venta esta puede ser al crédito o al contado, y nosotros emplearemos para su contabilización aquel método que implica la participación de las  siguientes  cuentas  de resultados:</a:t>
            </a:r>
          </a:p>
          <a:p>
            <a:r>
              <a:rPr lang="es-CL" dirty="0" smtClean="0"/>
              <a:t>A.-En primer lugar venta de mercaderías </a:t>
            </a:r>
          </a:p>
          <a:p>
            <a:r>
              <a:rPr lang="es-CL" dirty="0" smtClean="0"/>
              <a:t>B.-Y luego la cuenta costo de ventas </a:t>
            </a:r>
            <a:endParaRPr lang="es-CL" dirty="0"/>
          </a:p>
        </p:txBody>
      </p:sp>
    </p:spTree>
    <p:extLst>
      <p:ext uri="{BB962C8B-B14F-4D97-AF65-F5344CB8AC3E}">
        <p14:creationId xmlns:p14="http://schemas.microsoft.com/office/powerpoint/2010/main" val="10067429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dirty="0" smtClean="0"/>
              <a:t>Ejemplo de venta de mercaderías . </a:t>
            </a:r>
            <a:endParaRPr lang="es-CL" dirty="0"/>
          </a:p>
          <a:p>
            <a:r>
              <a:rPr lang="es-CL" dirty="0" smtClean="0"/>
              <a:t>Su empresa  de los $ 12.000 que poseía en existencias de mercaderías vende la mitad , en un monto de $ 40.000 ;y recibe la mitad al contado y la otra mitad al crédito . </a:t>
            </a:r>
            <a:endParaRPr lang="es-CL" dirty="0"/>
          </a:p>
        </p:txBody>
      </p:sp>
    </p:spTree>
    <p:extLst>
      <p:ext uri="{BB962C8B-B14F-4D97-AF65-F5344CB8AC3E}">
        <p14:creationId xmlns:p14="http://schemas.microsoft.com/office/powerpoint/2010/main" val="37358697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612648" y="1052736"/>
            <a:ext cx="8153400" cy="5043264"/>
          </a:xfrm>
        </p:spPr>
        <p:txBody>
          <a:bodyPr/>
          <a:lstStyle/>
          <a:p>
            <a:endParaRPr lang="es-CL" dirty="0"/>
          </a:p>
          <a:p>
            <a:r>
              <a:rPr lang="es-CL" dirty="0"/>
              <a:t> </a:t>
            </a:r>
            <a:r>
              <a:rPr lang="es-CL" dirty="0" smtClean="0"/>
              <a:t> </a:t>
            </a:r>
            <a:r>
              <a:rPr lang="es-CL" b="1" dirty="0" smtClean="0"/>
              <a:t>Desarrollo del Ejemplo</a:t>
            </a:r>
            <a:r>
              <a:rPr lang="es-CL" b="1" dirty="0"/>
              <a:t>: </a:t>
            </a:r>
            <a:r>
              <a:rPr lang="es-CL" dirty="0" smtClean="0"/>
              <a:t>primero se registra la venta  </a:t>
            </a:r>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827347068"/>
              </p:ext>
            </p:extLst>
          </p:nvPr>
        </p:nvGraphicFramePr>
        <p:xfrm>
          <a:off x="0" y="2492897"/>
          <a:ext cx="9144001" cy="4459850"/>
        </p:xfrm>
        <a:graphic>
          <a:graphicData uri="http://schemas.openxmlformats.org/drawingml/2006/table">
            <a:tbl>
              <a:tblPr firstRow="1" bandRow="1">
                <a:tableStyleId>{5C22544A-7EE6-4342-B048-85BDC9FD1C3A}</a:tableStyleId>
              </a:tblPr>
              <a:tblGrid>
                <a:gridCol w="1524000"/>
                <a:gridCol w="1524000"/>
                <a:gridCol w="1335073"/>
                <a:gridCol w="1712928"/>
                <a:gridCol w="1524000"/>
                <a:gridCol w="1524000"/>
              </a:tblGrid>
              <a:tr h="1170287">
                <a:tc>
                  <a:txBody>
                    <a:bodyPr/>
                    <a:lstStyle/>
                    <a:p>
                      <a:r>
                        <a:rPr lang="es-CL" dirty="0" smtClean="0"/>
                        <a:t>CAJA</a:t>
                      </a:r>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endParaRPr lang="es-CL" dirty="0"/>
                    </a:p>
                  </a:txBody>
                  <a:tcPr/>
                </a:tc>
                <a:tc>
                  <a:txBody>
                    <a:bodyPr/>
                    <a:lstStyle/>
                    <a:p>
                      <a:r>
                        <a:rPr lang="es-CL" dirty="0" smtClean="0"/>
                        <a:t>VENTAS</a:t>
                      </a:r>
                      <a:r>
                        <a:rPr lang="es-CL" baseline="0" dirty="0" smtClean="0"/>
                        <a:t> MERC.</a:t>
                      </a:r>
                      <a:endParaRPr lang="es-CL" dirty="0" smtClean="0"/>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r>
                        <a:rPr lang="es-CL" dirty="0" smtClean="0"/>
                        <a:t> &lt; esta cuenta es de ganancia</a:t>
                      </a:r>
                      <a:r>
                        <a:rPr lang="es-CL" baseline="0" dirty="0" smtClean="0"/>
                        <a:t> o utilidad</a:t>
                      </a:r>
                      <a:endParaRPr lang="es-CL" dirty="0"/>
                    </a:p>
                  </a:txBody>
                  <a:tcPr>
                    <a:solidFill>
                      <a:srgbClr val="FF0000"/>
                    </a:solidFill>
                  </a:tcPr>
                </a:tc>
              </a:tr>
              <a:tr h="471346">
                <a:tc>
                  <a:txBody>
                    <a:bodyPr/>
                    <a:lstStyle/>
                    <a:p>
                      <a:r>
                        <a:rPr lang="es-CL" dirty="0" smtClean="0"/>
                        <a:t>20.000</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40.000</a:t>
                      </a:r>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900221">
                <a:tc>
                  <a:txBody>
                    <a:bodyPr/>
                    <a:lstStyle/>
                    <a:p>
                      <a:r>
                        <a:rPr lang="es-CL" b="1" dirty="0" smtClean="0">
                          <a:solidFill>
                            <a:schemeClr val="bg1"/>
                          </a:solidFill>
                        </a:rPr>
                        <a:t>CLIENTES</a:t>
                      </a:r>
                    </a:p>
                    <a:p>
                      <a:r>
                        <a:rPr lang="es-CL" b="1" dirty="0" smtClean="0">
                          <a:solidFill>
                            <a:schemeClr val="bg1"/>
                          </a:solidFill>
                        </a:rPr>
                        <a:t>DEBE</a:t>
                      </a:r>
                    </a:p>
                    <a:p>
                      <a:endParaRPr lang="es-CL" dirty="0"/>
                    </a:p>
                  </a:txBody>
                  <a:tcPr>
                    <a:solidFill>
                      <a:schemeClr val="accent1">
                        <a:lumMod val="75000"/>
                      </a:schemeClr>
                    </a:solidFill>
                  </a:tcPr>
                </a:tc>
                <a:tc>
                  <a:txBody>
                    <a:bodyPr/>
                    <a:lstStyle/>
                    <a:p>
                      <a:endParaRPr lang="es-CL" dirty="0" smtClean="0"/>
                    </a:p>
                    <a:p>
                      <a:r>
                        <a:rPr lang="es-CL" dirty="0" smtClean="0">
                          <a:solidFill>
                            <a:schemeClr val="bg1"/>
                          </a:solidFill>
                        </a:rPr>
                        <a:t>HABER</a:t>
                      </a:r>
                      <a:endParaRPr lang="es-CL" dirty="0">
                        <a:solidFill>
                          <a:schemeClr val="bg1"/>
                        </a:solidFill>
                      </a:endParaRPr>
                    </a:p>
                  </a:txBody>
                  <a:tcPr>
                    <a:solidFill>
                      <a:schemeClr val="accent1">
                        <a:lumMod val="75000"/>
                      </a:schemeClr>
                    </a:solidFill>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r>
                        <a:rPr lang="es-CL" dirty="0" smtClean="0"/>
                        <a:t>20.000</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7465071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0" y="1052736"/>
            <a:ext cx="9144000" cy="5043264"/>
          </a:xfrm>
        </p:spPr>
        <p:txBody>
          <a:bodyPr/>
          <a:lstStyle/>
          <a:p>
            <a:endParaRPr lang="es-CL" dirty="0"/>
          </a:p>
          <a:p>
            <a:r>
              <a:rPr lang="es-CL" dirty="0"/>
              <a:t> </a:t>
            </a:r>
            <a:r>
              <a:rPr lang="es-CL" dirty="0" smtClean="0"/>
              <a:t> </a:t>
            </a:r>
            <a:r>
              <a:rPr lang="es-CL" b="1" dirty="0" smtClean="0"/>
              <a:t>Desarrollo del Ejemplo</a:t>
            </a:r>
            <a:r>
              <a:rPr lang="es-CL" b="1" dirty="0"/>
              <a:t>: </a:t>
            </a:r>
            <a:r>
              <a:rPr lang="es-CL" dirty="0" smtClean="0"/>
              <a:t>luego  se registra el costo de  la venta  </a:t>
            </a:r>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159956510"/>
              </p:ext>
            </p:extLst>
          </p:nvPr>
        </p:nvGraphicFramePr>
        <p:xfrm>
          <a:off x="0" y="2492897"/>
          <a:ext cx="9144001" cy="4427238"/>
        </p:xfrm>
        <a:graphic>
          <a:graphicData uri="http://schemas.openxmlformats.org/drawingml/2006/table">
            <a:tbl>
              <a:tblPr firstRow="1" bandRow="1">
                <a:tableStyleId>{5C22544A-7EE6-4342-B048-85BDC9FD1C3A}</a:tableStyleId>
              </a:tblPr>
              <a:tblGrid>
                <a:gridCol w="1524000"/>
                <a:gridCol w="1524000"/>
                <a:gridCol w="1335073"/>
                <a:gridCol w="1712928"/>
                <a:gridCol w="1524000"/>
                <a:gridCol w="1524000"/>
              </a:tblGrid>
              <a:tr h="1170287">
                <a:tc>
                  <a:txBody>
                    <a:bodyPr/>
                    <a:lstStyle/>
                    <a:p>
                      <a:r>
                        <a:rPr lang="es-CL" dirty="0" smtClean="0"/>
                        <a:t>MERCADERIA</a:t>
                      </a:r>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endParaRPr lang="es-CL" dirty="0"/>
                    </a:p>
                  </a:txBody>
                  <a:tcPr/>
                </a:tc>
                <a:tc>
                  <a:txBody>
                    <a:bodyPr/>
                    <a:lstStyle/>
                    <a:p>
                      <a:r>
                        <a:rPr lang="es-CL" baseline="0" dirty="0" smtClean="0"/>
                        <a:t>COSTO MERC.</a:t>
                      </a:r>
                      <a:endParaRPr lang="es-CL" dirty="0" smtClean="0"/>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r>
                        <a:rPr lang="es-CL" dirty="0" smtClean="0"/>
                        <a:t> &lt; esta cuenta es de Pérdida</a:t>
                      </a:r>
                      <a:r>
                        <a:rPr lang="es-CL" baseline="0" dirty="0" smtClean="0"/>
                        <a:t> </a:t>
                      </a:r>
                      <a:endParaRPr lang="es-CL" dirty="0"/>
                    </a:p>
                  </a:txBody>
                  <a:tcPr>
                    <a:solidFill>
                      <a:srgbClr val="FF0000"/>
                    </a:solidFill>
                  </a:tcPr>
                </a:tc>
              </a:tr>
              <a:tr h="471346">
                <a:tc>
                  <a:txBody>
                    <a:bodyPr/>
                    <a:lstStyle/>
                    <a:p>
                      <a:r>
                        <a:rPr lang="es-CL" dirty="0" smtClean="0"/>
                        <a:t>12.000</a:t>
                      </a:r>
                      <a:endParaRPr lang="es-CL" dirty="0"/>
                    </a:p>
                  </a:txBody>
                  <a:tcPr/>
                </a:tc>
                <a:tc>
                  <a:txBody>
                    <a:bodyPr/>
                    <a:lstStyle/>
                    <a:p>
                      <a:r>
                        <a:rPr lang="es-CL" dirty="0" smtClean="0"/>
                        <a:t>6000</a:t>
                      </a:r>
                      <a:endParaRPr lang="es-CL" dirty="0"/>
                    </a:p>
                  </a:txBody>
                  <a:tcPr/>
                </a:tc>
                <a:tc>
                  <a:txBody>
                    <a:bodyPr/>
                    <a:lstStyle/>
                    <a:p>
                      <a:endParaRPr lang="es-CL" dirty="0"/>
                    </a:p>
                  </a:txBody>
                  <a:tcPr/>
                </a:tc>
                <a:tc>
                  <a:txBody>
                    <a:bodyPr/>
                    <a:lstStyle/>
                    <a:p>
                      <a:r>
                        <a:rPr lang="es-CL" dirty="0" smtClean="0"/>
                        <a:t>6000</a:t>
                      </a:r>
                      <a:endParaRPr lang="es-CL" dirty="0"/>
                    </a:p>
                  </a:txBody>
                  <a:tcPr/>
                </a:tc>
                <a:tc>
                  <a:txBody>
                    <a:bodyPr/>
                    <a:lstStyle/>
                    <a:p>
                      <a:endParaRPr lang="es-CL" dirty="0"/>
                    </a:p>
                  </a:txBody>
                  <a:tcPr/>
                </a:tc>
                <a:tc>
                  <a:txBody>
                    <a:bodyPr/>
                    <a:lstStyle/>
                    <a:p>
                      <a:endParaRPr lang="es-CL" dirty="0"/>
                    </a:p>
                  </a:txBody>
                  <a:tcPr/>
                </a:tc>
              </a:tr>
              <a:tr h="471346">
                <a:tc>
                  <a:txBody>
                    <a:bodyPr/>
                    <a:lstStyle/>
                    <a:p>
                      <a:r>
                        <a:rPr lang="es-CL" dirty="0" smtClean="0"/>
                        <a:t>0</a:t>
                      </a:r>
                      <a:endParaRPr lang="es-CL" dirty="0"/>
                    </a:p>
                  </a:txBody>
                  <a:tcPr/>
                </a:tc>
                <a:tc>
                  <a:txBody>
                    <a:bodyPr/>
                    <a:lstStyle/>
                    <a:p>
                      <a:r>
                        <a:rPr lang="es-CL" dirty="0" smtClean="0"/>
                        <a:t>6000</a:t>
                      </a:r>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0</a:t>
                      </a:r>
                      <a:endParaRPr lang="es-CL" dirty="0"/>
                    </a:p>
                  </a:txBody>
                  <a:tcPr/>
                </a:tc>
                <a:tc>
                  <a:txBody>
                    <a:bodyPr/>
                    <a:lstStyle/>
                    <a:p>
                      <a:endParaRPr lang="es-CL" dirty="0"/>
                    </a:p>
                  </a:txBody>
                  <a:tcPr/>
                </a:tc>
              </a:tr>
              <a:tr h="900221">
                <a:tc>
                  <a:txBody>
                    <a:bodyPr/>
                    <a:lstStyle/>
                    <a:p>
                      <a:r>
                        <a:rPr lang="es-CL" dirty="0" smtClean="0"/>
                        <a:t>12.000</a:t>
                      </a:r>
                      <a:endParaRPr lang="es-CL" dirty="0"/>
                    </a:p>
                  </a:txBody>
                  <a:tcPr>
                    <a:solidFill>
                      <a:schemeClr val="accent1">
                        <a:lumMod val="75000"/>
                      </a:schemeClr>
                    </a:solidFill>
                  </a:tcPr>
                </a:tc>
                <a:tc>
                  <a:txBody>
                    <a:bodyPr/>
                    <a:lstStyle/>
                    <a:p>
                      <a:r>
                        <a:rPr lang="es-CL" dirty="0" smtClean="0"/>
                        <a:t>12.000</a:t>
                      </a:r>
                    </a:p>
                  </a:txBody>
                  <a:tcPr>
                    <a:solidFill>
                      <a:schemeClr val="accent1">
                        <a:lumMod val="75000"/>
                      </a:schemeClr>
                    </a:solidFill>
                  </a:tcPr>
                </a:tc>
                <a:tc>
                  <a:txBody>
                    <a:bodyPr/>
                    <a:lstStyle/>
                    <a:p>
                      <a:endParaRPr lang="es-CL" dirty="0"/>
                    </a:p>
                  </a:txBody>
                  <a:tcPr/>
                </a:tc>
                <a:tc>
                  <a:txBody>
                    <a:bodyPr/>
                    <a:lstStyle/>
                    <a:p>
                      <a:r>
                        <a:rPr lang="es-CL" dirty="0" smtClean="0"/>
                        <a:t>6000</a:t>
                      </a:r>
                      <a:endParaRPr lang="es-CL" dirty="0"/>
                    </a:p>
                  </a:txBody>
                  <a:tcPr>
                    <a:solidFill>
                      <a:schemeClr val="accent1">
                        <a:lumMod val="75000"/>
                      </a:schemeClr>
                    </a:solidFill>
                  </a:tcPr>
                </a:tc>
                <a:tc>
                  <a:txBody>
                    <a:bodyPr/>
                    <a:lstStyle/>
                    <a:p>
                      <a:r>
                        <a:rPr lang="es-CL" dirty="0" smtClean="0"/>
                        <a:t>6000</a:t>
                      </a:r>
                      <a:endParaRPr lang="es-CL" dirty="0"/>
                    </a:p>
                  </a:txBody>
                  <a:tcPr>
                    <a:solidFill>
                      <a:schemeClr val="accent1">
                        <a:lumMod val="75000"/>
                      </a:schemeClr>
                    </a:solidFill>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5347838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0" y="1052736"/>
            <a:ext cx="8766048" cy="5043264"/>
          </a:xfrm>
        </p:spPr>
        <p:txBody>
          <a:bodyPr/>
          <a:lstStyle/>
          <a:p>
            <a:endParaRPr lang="es-CL" dirty="0"/>
          </a:p>
          <a:p>
            <a:r>
              <a:rPr lang="es-CL" dirty="0"/>
              <a:t> </a:t>
            </a:r>
            <a:r>
              <a:rPr lang="es-CL" dirty="0" smtClean="0"/>
              <a:t> </a:t>
            </a:r>
            <a:r>
              <a:rPr lang="es-CL" b="1" dirty="0" smtClean="0"/>
              <a:t>Desarrollo del Ejemplo</a:t>
            </a:r>
            <a:r>
              <a:rPr lang="es-CL" b="1" dirty="0"/>
              <a:t>: </a:t>
            </a:r>
            <a:r>
              <a:rPr lang="es-CL" dirty="0" smtClean="0"/>
              <a:t>Al contrastar las ventas contar el costo de ventas aparece la utilidad neta  </a:t>
            </a:r>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3722308104"/>
              </p:ext>
            </p:extLst>
          </p:nvPr>
        </p:nvGraphicFramePr>
        <p:xfrm>
          <a:off x="0" y="2492897"/>
          <a:ext cx="9144001" cy="4459850"/>
        </p:xfrm>
        <a:graphic>
          <a:graphicData uri="http://schemas.openxmlformats.org/drawingml/2006/table">
            <a:tbl>
              <a:tblPr firstRow="1" bandRow="1">
                <a:tableStyleId>{5C22544A-7EE6-4342-B048-85BDC9FD1C3A}</a:tableStyleId>
              </a:tblPr>
              <a:tblGrid>
                <a:gridCol w="1524000"/>
                <a:gridCol w="1524000"/>
                <a:gridCol w="1335073"/>
                <a:gridCol w="1712928"/>
                <a:gridCol w="1524000"/>
                <a:gridCol w="1524000"/>
              </a:tblGrid>
              <a:tr h="1170287">
                <a:tc>
                  <a:txBody>
                    <a:bodyPr/>
                    <a:lstStyle/>
                    <a:p>
                      <a:r>
                        <a:rPr lang="es-CL" dirty="0" smtClean="0"/>
                        <a:t>COSTO</a:t>
                      </a:r>
                      <a:r>
                        <a:rPr lang="es-CL" baseline="0" dirty="0" smtClean="0"/>
                        <a:t> MERC</a:t>
                      </a:r>
                      <a:endParaRPr lang="es-CL" dirty="0" smtClean="0"/>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r>
                        <a:rPr lang="es-CL" dirty="0" smtClean="0"/>
                        <a:t>&lt;Esta</a:t>
                      </a:r>
                      <a:r>
                        <a:rPr lang="es-CL" baseline="0" dirty="0" smtClean="0"/>
                        <a:t> cuenta es de perdida</a:t>
                      </a:r>
                      <a:endParaRPr lang="es-CL" dirty="0"/>
                    </a:p>
                  </a:txBody>
                  <a:tcPr>
                    <a:solidFill>
                      <a:srgbClr val="FF0000"/>
                    </a:solidFill>
                  </a:tcPr>
                </a:tc>
                <a:tc>
                  <a:txBody>
                    <a:bodyPr/>
                    <a:lstStyle/>
                    <a:p>
                      <a:r>
                        <a:rPr lang="es-CL" dirty="0" smtClean="0"/>
                        <a:t>VENTAS</a:t>
                      </a:r>
                      <a:r>
                        <a:rPr lang="es-CL" baseline="0" dirty="0" smtClean="0"/>
                        <a:t> MERC.</a:t>
                      </a:r>
                      <a:endParaRPr lang="es-CL" dirty="0" smtClean="0"/>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r>
                        <a:rPr lang="es-CL" dirty="0" smtClean="0"/>
                        <a:t> &lt; esta cuenta es de ganancia</a:t>
                      </a:r>
                      <a:r>
                        <a:rPr lang="es-CL" baseline="0" dirty="0" smtClean="0"/>
                        <a:t> o utilidad</a:t>
                      </a:r>
                      <a:endParaRPr lang="es-CL" dirty="0"/>
                    </a:p>
                  </a:txBody>
                  <a:tcPr>
                    <a:solidFill>
                      <a:srgbClr val="FF0000"/>
                    </a:solidFill>
                  </a:tcPr>
                </a:tc>
              </a:tr>
              <a:tr h="471346">
                <a:tc>
                  <a:txBody>
                    <a:bodyPr/>
                    <a:lstStyle/>
                    <a:p>
                      <a:r>
                        <a:rPr lang="es-CL" dirty="0" smtClean="0"/>
                        <a:t>6000</a:t>
                      </a:r>
                      <a:endParaRPr lang="es-CL" dirty="0"/>
                    </a:p>
                  </a:txBody>
                  <a:tcPr/>
                </a:tc>
                <a:tc>
                  <a:txBody>
                    <a:bodyPr/>
                    <a:lstStyle/>
                    <a:p>
                      <a:r>
                        <a:rPr lang="es-CL" dirty="0" smtClean="0"/>
                        <a:t>0</a:t>
                      </a:r>
                      <a:endParaRPr lang="es-CL" dirty="0"/>
                    </a:p>
                  </a:txBody>
                  <a:tcPr/>
                </a:tc>
                <a:tc>
                  <a:txBody>
                    <a:bodyPr/>
                    <a:lstStyle/>
                    <a:p>
                      <a:endParaRPr lang="es-CL" dirty="0"/>
                    </a:p>
                  </a:txBody>
                  <a:tcPr/>
                </a:tc>
                <a:tc>
                  <a:txBody>
                    <a:bodyPr/>
                    <a:lstStyle/>
                    <a:p>
                      <a:r>
                        <a:rPr lang="es-CL" dirty="0" smtClean="0"/>
                        <a:t>0</a:t>
                      </a:r>
                      <a:endParaRPr lang="es-CL" dirty="0"/>
                    </a:p>
                  </a:txBody>
                  <a:tcPr/>
                </a:tc>
                <a:tc>
                  <a:txBody>
                    <a:bodyPr/>
                    <a:lstStyle/>
                    <a:p>
                      <a:r>
                        <a:rPr lang="es-CL" dirty="0" smtClean="0"/>
                        <a:t>40.000</a:t>
                      </a:r>
                      <a:endParaRPr lang="es-CL" dirty="0"/>
                    </a:p>
                  </a:txBody>
                  <a:tcPr/>
                </a:tc>
                <a:tc>
                  <a:txBody>
                    <a:bodyPr/>
                    <a:lstStyle/>
                    <a:p>
                      <a:endParaRPr lang="es-CL" dirty="0"/>
                    </a:p>
                  </a:txBody>
                  <a:tcPr/>
                </a:tc>
              </a:tr>
              <a:tr h="471346">
                <a:tc>
                  <a:txBody>
                    <a:bodyPr/>
                    <a:lstStyle/>
                    <a:p>
                      <a:endParaRPr lang="es-CL" dirty="0"/>
                    </a:p>
                  </a:txBody>
                  <a:tcPr/>
                </a:tc>
                <a:tc>
                  <a:txBody>
                    <a:bodyPr/>
                    <a:lstStyle/>
                    <a:p>
                      <a:r>
                        <a:rPr lang="es-CL" dirty="0" smtClean="0"/>
                        <a:t>6000</a:t>
                      </a:r>
                      <a:endParaRPr lang="es-CL" dirty="0"/>
                    </a:p>
                  </a:txBody>
                  <a:tcPr/>
                </a:tc>
                <a:tc>
                  <a:txBody>
                    <a:bodyPr/>
                    <a:lstStyle/>
                    <a:p>
                      <a:endParaRPr lang="es-CL" dirty="0"/>
                    </a:p>
                  </a:txBody>
                  <a:tcPr/>
                </a:tc>
                <a:tc>
                  <a:txBody>
                    <a:bodyPr/>
                    <a:lstStyle/>
                    <a:p>
                      <a:r>
                        <a:rPr lang="es-CL" dirty="0" smtClean="0"/>
                        <a:t>40.000</a:t>
                      </a:r>
                      <a:endParaRPr lang="es-CL" dirty="0"/>
                    </a:p>
                  </a:txBody>
                  <a:tcPr/>
                </a:tc>
                <a:tc>
                  <a:txBody>
                    <a:bodyPr/>
                    <a:lstStyle/>
                    <a:p>
                      <a:endParaRPr lang="es-CL" dirty="0"/>
                    </a:p>
                  </a:txBody>
                  <a:tcPr/>
                </a:tc>
                <a:tc>
                  <a:txBody>
                    <a:bodyPr/>
                    <a:lstStyle/>
                    <a:p>
                      <a:endParaRPr lang="es-CL" dirty="0"/>
                    </a:p>
                  </a:txBody>
                  <a:tcPr/>
                </a:tc>
              </a:tr>
              <a:tr h="900221">
                <a:tc>
                  <a:txBody>
                    <a:bodyPr/>
                    <a:lstStyle/>
                    <a:p>
                      <a:r>
                        <a:rPr lang="es-CL" dirty="0" smtClean="0"/>
                        <a:t>6000</a:t>
                      </a:r>
                      <a:endParaRPr lang="es-CL" dirty="0"/>
                    </a:p>
                  </a:txBody>
                  <a:tcPr>
                    <a:solidFill>
                      <a:schemeClr val="accent1">
                        <a:lumMod val="75000"/>
                      </a:schemeClr>
                    </a:solidFill>
                  </a:tcPr>
                </a:tc>
                <a:tc>
                  <a:txBody>
                    <a:bodyPr/>
                    <a:lstStyle/>
                    <a:p>
                      <a:r>
                        <a:rPr lang="es-CL" dirty="0" smtClean="0"/>
                        <a:t>6000</a:t>
                      </a:r>
                    </a:p>
                    <a:p>
                      <a:endParaRPr lang="es-CL" dirty="0">
                        <a:solidFill>
                          <a:schemeClr val="bg1"/>
                        </a:solidFill>
                      </a:endParaRPr>
                    </a:p>
                  </a:txBody>
                  <a:tcPr>
                    <a:solidFill>
                      <a:schemeClr val="accent1">
                        <a:lumMod val="75000"/>
                      </a:schemeClr>
                    </a:solidFill>
                  </a:tcPr>
                </a:tc>
                <a:tc>
                  <a:txBody>
                    <a:bodyPr/>
                    <a:lstStyle/>
                    <a:p>
                      <a:endParaRPr lang="es-CL" dirty="0"/>
                    </a:p>
                  </a:txBody>
                  <a:tcPr/>
                </a:tc>
                <a:tc>
                  <a:txBody>
                    <a:bodyPr/>
                    <a:lstStyle/>
                    <a:p>
                      <a:r>
                        <a:rPr lang="es-CL" dirty="0" smtClean="0"/>
                        <a:t>40.000</a:t>
                      </a:r>
                      <a:endParaRPr lang="es-CL" dirty="0"/>
                    </a:p>
                  </a:txBody>
                  <a:tcPr>
                    <a:solidFill>
                      <a:schemeClr val="accent1">
                        <a:lumMod val="75000"/>
                      </a:schemeClr>
                    </a:solidFill>
                  </a:tcPr>
                </a:tc>
                <a:tc>
                  <a:txBody>
                    <a:bodyPr/>
                    <a:lstStyle/>
                    <a:p>
                      <a:r>
                        <a:rPr lang="es-CL" dirty="0" smtClean="0"/>
                        <a:t>40.000</a:t>
                      </a:r>
                      <a:endParaRPr lang="es-CL" dirty="0"/>
                    </a:p>
                  </a:txBody>
                  <a:tcPr>
                    <a:solidFill>
                      <a:schemeClr val="accent1">
                        <a:lumMod val="75000"/>
                      </a:schemeClr>
                    </a:solidFill>
                  </a:tcPr>
                </a:tc>
                <a:tc>
                  <a:txBody>
                    <a:bodyPr/>
                    <a:lstStyle/>
                    <a:p>
                      <a:r>
                        <a:rPr lang="es-CL" dirty="0" smtClean="0">
                          <a:solidFill>
                            <a:schemeClr val="bg1"/>
                          </a:solidFill>
                        </a:rPr>
                        <a:t>La utilidad neta son $ 44.000</a:t>
                      </a:r>
                      <a:endParaRPr lang="es-CL" dirty="0">
                        <a:solidFill>
                          <a:schemeClr val="bg1"/>
                        </a:solidFill>
                      </a:endParaRPr>
                    </a:p>
                  </a:txBody>
                  <a:tcPr>
                    <a:solidFill>
                      <a:srgbClr val="FF0000"/>
                    </a:solidFill>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r>
                        <a:rPr lang="es-CL" dirty="0" smtClean="0">
                          <a:solidFill>
                            <a:schemeClr val="bg1"/>
                          </a:solidFill>
                        </a:rPr>
                        <a:t>ACTIVOS</a:t>
                      </a:r>
                      <a:endParaRPr lang="es-CL" dirty="0">
                        <a:solidFill>
                          <a:schemeClr val="bg1"/>
                        </a:solidFill>
                      </a:endParaRPr>
                    </a:p>
                  </a:txBody>
                  <a:tcPr>
                    <a:solidFill>
                      <a:srgbClr val="FF0000"/>
                    </a:solidFill>
                  </a:tcPr>
                </a:tc>
                <a:tc>
                  <a:txBody>
                    <a:bodyPr/>
                    <a:lstStyle/>
                    <a:p>
                      <a:r>
                        <a:rPr lang="es-CL" dirty="0" smtClean="0"/>
                        <a:t>52.000</a:t>
                      </a:r>
                      <a:endParaRPr lang="es-CL" dirty="0"/>
                    </a:p>
                  </a:txBody>
                  <a:tcPr/>
                </a:tc>
                <a:tc>
                  <a:txBody>
                    <a:bodyPr/>
                    <a:lstStyle/>
                    <a:p>
                      <a:endParaRPr lang="es-CL" dirty="0"/>
                    </a:p>
                  </a:txBody>
                  <a:tcPr/>
                </a:tc>
                <a:tc>
                  <a:txBody>
                    <a:bodyPr/>
                    <a:lstStyle/>
                    <a:p>
                      <a:r>
                        <a:rPr lang="es-CL" dirty="0" smtClean="0">
                          <a:solidFill>
                            <a:schemeClr val="bg1"/>
                          </a:solidFill>
                        </a:rPr>
                        <a:t>PASIVOS</a:t>
                      </a:r>
                      <a:endParaRPr lang="es-CL" dirty="0">
                        <a:solidFill>
                          <a:schemeClr val="bg1"/>
                        </a:solidFill>
                      </a:endParaRPr>
                    </a:p>
                  </a:txBody>
                  <a:tcPr>
                    <a:solidFill>
                      <a:srgbClr val="FF0000"/>
                    </a:solidFill>
                  </a:tcPr>
                </a:tc>
                <a:tc>
                  <a:txBody>
                    <a:bodyPr/>
                    <a:lstStyle/>
                    <a:p>
                      <a:r>
                        <a:rPr lang="es-CL" dirty="0" smtClean="0"/>
                        <a:t>8000</a:t>
                      </a:r>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8965831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El sistema inventario periódico.</a:t>
            </a:r>
          </a:p>
          <a:p>
            <a:r>
              <a:rPr lang="es-CL" sz="1800" dirty="0" smtClean="0">
                <a:latin typeface="Arial" panose="020B0604020202020204" pitchFamily="34" charset="0"/>
                <a:cs typeface="Arial" panose="020B0604020202020204" pitchFamily="34" charset="0"/>
              </a:rPr>
              <a:t>En la práctica las empresas pequeñas funcionan aplicando un sistema denominado periódico que consiste </a:t>
            </a:r>
            <a:r>
              <a:rPr lang="es-CL" sz="1800" dirty="0">
                <a:latin typeface="Arial" panose="020B0604020202020204" pitchFamily="34" charset="0"/>
                <a:cs typeface="Arial" panose="020B0604020202020204" pitchFamily="34" charset="0"/>
              </a:rPr>
              <a:t>e</a:t>
            </a:r>
            <a:r>
              <a:rPr lang="es-CL" sz="1800" dirty="0" smtClean="0">
                <a:latin typeface="Arial" panose="020B0604020202020204" pitchFamily="34" charset="0"/>
                <a:cs typeface="Arial" panose="020B0604020202020204" pitchFamily="34" charset="0"/>
              </a:rPr>
              <a:t>n la toma de inventario físico semanal o mensual, lo que se traduce en el ajuste de la cuenta de mercaderías una sola vez por contrastación de acuerdo al empleo de la siguiente formula fundamental:</a:t>
            </a:r>
          </a:p>
          <a:p>
            <a:r>
              <a:rPr lang="es-CL" sz="1800" dirty="0" smtClean="0">
                <a:latin typeface="Arial" panose="020B0604020202020204" pitchFamily="34" charset="0"/>
                <a:cs typeface="Arial" panose="020B0604020202020204" pitchFamily="34" charset="0"/>
              </a:rPr>
              <a:t>1.- Inventario inicial( final del mes anterior)</a:t>
            </a:r>
          </a:p>
          <a:p>
            <a:r>
              <a:rPr lang="es-CL" sz="1800" u="sng" dirty="0" smtClean="0">
                <a:latin typeface="Arial" panose="020B0604020202020204" pitchFamily="34" charset="0"/>
                <a:cs typeface="Arial" panose="020B0604020202020204" pitchFamily="34" charset="0"/>
              </a:rPr>
              <a:t>2.- Más la compras del mes</a:t>
            </a:r>
          </a:p>
          <a:p>
            <a:r>
              <a:rPr lang="es-CL" sz="1800" dirty="0" smtClean="0">
                <a:latin typeface="Arial" panose="020B0604020202020204" pitchFamily="34" charset="0"/>
                <a:cs typeface="Arial" panose="020B0604020202020204" pitchFamily="34" charset="0"/>
              </a:rPr>
              <a:t>3.- =inventario disponible </a:t>
            </a:r>
          </a:p>
          <a:p>
            <a:r>
              <a:rPr lang="es-CL" sz="1800" u="sng" dirty="0" smtClean="0">
                <a:latin typeface="Arial" panose="020B0604020202020204" pitchFamily="34" charset="0"/>
                <a:cs typeface="Arial" panose="020B0604020202020204" pitchFamily="34" charset="0"/>
              </a:rPr>
              <a:t>4.- Menos el inventario físico final bodega+ sala de venta</a:t>
            </a:r>
          </a:p>
          <a:p>
            <a:r>
              <a:rPr lang="es-CL" sz="1800" dirty="0" smtClean="0">
                <a:latin typeface="Arial" panose="020B0604020202020204" pitchFamily="34" charset="0"/>
                <a:cs typeface="Arial" panose="020B0604020202020204" pitchFamily="34" charset="0"/>
              </a:rPr>
              <a:t>5.-</a:t>
            </a:r>
            <a:r>
              <a:rPr lang="es-CL" sz="1800" b="1" dirty="0" smtClean="0">
                <a:solidFill>
                  <a:srgbClr val="FF0000"/>
                </a:solidFill>
                <a:latin typeface="Arial" panose="020B0604020202020204" pitchFamily="34" charset="0"/>
                <a:cs typeface="Arial" panose="020B0604020202020204" pitchFamily="34" charset="0"/>
              </a:rPr>
              <a:t> = Costo de ventas del período</a:t>
            </a:r>
            <a:endParaRPr lang="es-CL" sz="18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25790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El sistema periódico.</a:t>
            </a:r>
          </a:p>
          <a:p>
            <a:r>
              <a:rPr lang="es-CL" sz="1800" dirty="0" smtClean="0">
                <a:latin typeface="Arial" panose="020B0604020202020204" pitchFamily="34" charset="0"/>
                <a:cs typeface="Arial" panose="020B0604020202020204" pitchFamily="34" charset="0"/>
              </a:rPr>
              <a:t>El monto  obtenido como </a:t>
            </a:r>
            <a:r>
              <a:rPr lang="es-CL" sz="1800" b="1" dirty="0" smtClean="0">
                <a:solidFill>
                  <a:srgbClr val="FF0000"/>
                </a:solidFill>
                <a:latin typeface="Arial" panose="020B0604020202020204" pitchFamily="34" charset="0"/>
                <a:cs typeface="Arial" panose="020B0604020202020204" pitchFamily="34" charset="0"/>
              </a:rPr>
              <a:t> Costo de ventas del período, </a:t>
            </a:r>
            <a:r>
              <a:rPr lang="es-CL" sz="1800" dirty="0" smtClean="0">
                <a:latin typeface="Arial" panose="020B0604020202020204" pitchFamily="34" charset="0"/>
                <a:cs typeface="Arial" panose="020B0604020202020204" pitchFamily="34" charset="0"/>
              </a:rPr>
              <a:t>debe ser contabilizado contar la cuenta mercaderías  y de esta forma se determina el costo de lo efectivamente vendido, que por diferencia contar la totalidad de las ventas del mes nos arrojara la pérdida o ganancia por venta de mercaderías  del ejercicio.</a:t>
            </a:r>
            <a:endParaRPr lang="es-CL"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61028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El sistema periódico.</a:t>
            </a:r>
          </a:p>
          <a:p>
            <a:r>
              <a:rPr lang="es-CL" sz="1800" dirty="0" smtClean="0">
                <a:latin typeface="Arial" panose="020B0604020202020204" pitchFamily="34" charset="0"/>
                <a:cs typeface="Arial" panose="020B0604020202020204" pitchFamily="34" charset="0"/>
              </a:rPr>
              <a:t>Procedemos a continuación a  desarrollar un ejercicio simple de aplicación dela ecuación del inventario:</a:t>
            </a:r>
          </a:p>
          <a:p>
            <a:r>
              <a:rPr lang="es-CL" sz="1800" dirty="0" smtClean="0">
                <a:latin typeface="Arial" panose="020B0604020202020204" pitchFamily="34" charset="0"/>
                <a:cs typeface="Arial" panose="020B0604020202020204" pitchFamily="34" charset="0"/>
              </a:rPr>
              <a:t>A.- su empresa posee un inventario final del mes de mercaderías de $ 20.000</a:t>
            </a:r>
          </a:p>
          <a:p>
            <a:r>
              <a:rPr lang="es-CL" sz="1800" dirty="0" smtClean="0">
                <a:latin typeface="Arial" panose="020B0604020202020204" pitchFamily="34" charset="0"/>
                <a:cs typeface="Arial" panose="020B0604020202020204" pitchFamily="34" charset="0"/>
              </a:rPr>
              <a:t>B.- Realiza compras de mercaderías por un monto de $50.000</a:t>
            </a:r>
          </a:p>
          <a:p>
            <a:r>
              <a:rPr lang="es-CL" sz="1800" dirty="0" smtClean="0">
                <a:latin typeface="Arial" panose="020B0604020202020204" pitchFamily="34" charset="0"/>
                <a:cs typeface="Arial" panose="020B0604020202020204" pitchFamily="34" charset="0"/>
              </a:rPr>
              <a:t>C.- Al tomar inventario final posee existencia s en buen estado por  19.000 </a:t>
            </a:r>
          </a:p>
          <a:p>
            <a:r>
              <a:rPr lang="es-CL" sz="1800" u="sng" dirty="0" smtClean="0">
                <a:latin typeface="Arial" panose="020B0604020202020204" pitchFamily="34" charset="0"/>
                <a:cs typeface="Arial" panose="020B0604020202020204" pitchFamily="34" charset="0"/>
              </a:rPr>
              <a:t>Se pide determine el costo de ventas del mes</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64908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El sistema periódico.</a:t>
            </a:r>
          </a:p>
          <a:p>
            <a:r>
              <a:rPr lang="es-CL" sz="1800" dirty="0" smtClean="0">
                <a:latin typeface="Arial" panose="020B0604020202020204" pitchFamily="34" charset="0"/>
                <a:cs typeface="Arial" panose="020B0604020202020204" pitchFamily="34" charset="0"/>
              </a:rPr>
              <a:t> Desarrollo del  ejercicio simple de aplicación:</a:t>
            </a:r>
            <a:endParaRPr lang="es-CL" sz="1800" u="sng"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690849459"/>
              </p:ext>
            </p:extLst>
          </p:nvPr>
        </p:nvGraphicFramePr>
        <p:xfrm>
          <a:off x="251519" y="2564904"/>
          <a:ext cx="8514528" cy="4202802"/>
        </p:xfrm>
        <a:graphic>
          <a:graphicData uri="http://schemas.openxmlformats.org/drawingml/2006/table">
            <a:tbl>
              <a:tblPr firstRow="1" bandRow="1">
                <a:tableStyleId>{5C22544A-7EE6-4342-B048-85BDC9FD1C3A}</a:tableStyleId>
              </a:tblPr>
              <a:tblGrid>
                <a:gridCol w="2838176"/>
                <a:gridCol w="2838176"/>
                <a:gridCol w="2838176"/>
              </a:tblGrid>
              <a:tr h="441387">
                <a:tc>
                  <a:txBody>
                    <a:bodyPr/>
                    <a:lstStyle/>
                    <a:p>
                      <a:r>
                        <a:rPr lang="es-CL" dirty="0" smtClean="0"/>
                        <a:t>Concepto</a:t>
                      </a:r>
                      <a:endParaRPr lang="es-CL" dirty="0"/>
                    </a:p>
                  </a:txBody>
                  <a:tcPr/>
                </a:tc>
                <a:tc>
                  <a:txBody>
                    <a:bodyPr/>
                    <a:lstStyle/>
                    <a:p>
                      <a:r>
                        <a:rPr lang="es-CL" dirty="0" smtClean="0"/>
                        <a:t>Monto</a:t>
                      </a:r>
                      <a:endParaRPr lang="es-CL" dirty="0"/>
                    </a:p>
                  </a:txBody>
                  <a:tcPr/>
                </a:tc>
                <a:tc>
                  <a:txBody>
                    <a:bodyPr/>
                    <a:lstStyle/>
                    <a:p>
                      <a:r>
                        <a:rPr lang="es-CL" dirty="0" smtClean="0"/>
                        <a:t>Comentario</a:t>
                      </a:r>
                      <a:endParaRPr lang="es-CL" dirty="0"/>
                    </a:p>
                  </a:txBody>
                  <a:tcPr/>
                </a:tc>
              </a:tr>
              <a:tr h="441387">
                <a:tc>
                  <a:txBody>
                    <a:bodyPr/>
                    <a:lstStyle/>
                    <a:p>
                      <a:r>
                        <a:rPr lang="es-CL" dirty="0" smtClean="0"/>
                        <a:t>Inventario</a:t>
                      </a:r>
                      <a:r>
                        <a:rPr lang="es-CL" baseline="0" dirty="0" smtClean="0"/>
                        <a:t> Inicial</a:t>
                      </a:r>
                      <a:endParaRPr lang="es-CL" dirty="0"/>
                    </a:p>
                  </a:txBody>
                  <a:tcPr/>
                </a:tc>
                <a:tc>
                  <a:txBody>
                    <a:bodyPr/>
                    <a:lstStyle/>
                    <a:p>
                      <a:r>
                        <a:rPr lang="es-CL" dirty="0" smtClean="0"/>
                        <a:t>$20.000</a:t>
                      </a:r>
                      <a:endParaRPr lang="es-CL" dirty="0"/>
                    </a:p>
                  </a:txBody>
                  <a:tcPr/>
                </a:tc>
                <a:tc>
                  <a:txBody>
                    <a:bodyPr/>
                    <a:lstStyle/>
                    <a:p>
                      <a:r>
                        <a:rPr lang="es-CL" dirty="0" smtClean="0"/>
                        <a:t>Corresponde al final del mes anterior</a:t>
                      </a:r>
                      <a:endParaRPr lang="es-CL" dirty="0"/>
                    </a:p>
                  </a:txBody>
                  <a:tcPr/>
                </a:tc>
              </a:tr>
              <a:tr h="441387">
                <a:tc>
                  <a:txBody>
                    <a:bodyPr/>
                    <a:lstStyle/>
                    <a:p>
                      <a:r>
                        <a:rPr lang="es-CL" dirty="0" smtClean="0"/>
                        <a:t>+Compras  mes </a:t>
                      </a:r>
                      <a:endParaRPr lang="es-CL" dirty="0"/>
                    </a:p>
                  </a:txBody>
                  <a:tcPr/>
                </a:tc>
                <a:tc>
                  <a:txBody>
                    <a:bodyPr/>
                    <a:lstStyle/>
                    <a:p>
                      <a:r>
                        <a:rPr lang="es-CL" dirty="0" smtClean="0"/>
                        <a:t>$50.000</a:t>
                      </a:r>
                      <a:endParaRPr lang="es-CL" dirty="0"/>
                    </a:p>
                  </a:txBody>
                  <a:tcPr/>
                </a:tc>
                <a:tc>
                  <a:txBody>
                    <a:bodyPr/>
                    <a:lstStyle/>
                    <a:p>
                      <a:endParaRPr lang="es-CL" dirty="0"/>
                    </a:p>
                  </a:txBody>
                  <a:tcPr/>
                </a:tc>
              </a:tr>
              <a:tr h="441387">
                <a:tc>
                  <a:txBody>
                    <a:bodyPr/>
                    <a:lstStyle/>
                    <a:p>
                      <a:r>
                        <a:rPr lang="es-CL" dirty="0" smtClean="0"/>
                        <a:t>Inventario Disponible</a:t>
                      </a:r>
                      <a:endParaRPr lang="es-CL" dirty="0"/>
                    </a:p>
                  </a:txBody>
                  <a:tcPr/>
                </a:tc>
                <a:tc>
                  <a:txBody>
                    <a:bodyPr/>
                    <a:lstStyle/>
                    <a:p>
                      <a:r>
                        <a:rPr lang="es-CL" dirty="0" smtClean="0"/>
                        <a:t>$70.000</a:t>
                      </a:r>
                      <a:endParaRPr lang="es-CL" dirty="0"/>
                    </a:p>
                  </a:txBody>
                  <a:tcPr/>
                </a:tc>
                <a:tc>
                  <a:txBody>
                    <a:bodyPr/>
                    <a:lstStyle/>
                    <a:p>
                      <a:endParaRPr lang="es-CL" dirty="0"/>
                    </a:p>
                  </a:txBody>
                  <a:tcPr/>
                </a:tc>
              </a:tr>
              <a:tr h="441387">
                <a:tc>
                  <a:txBody>
                    <a:bodyPr/>
                    <a:lstStyle/>
                    <a:p>
                      <a:r>
                        <a:rPr lang="es-CL" dirty="0" smtClean="0"/>
                        <a:t>Menos Inventario final</a:t>
                      </a:r>
                      <a:endParaRPr lang="es-CL" dirty="0"/>
                    </a:p>
                  </a:txBody>
                  <a:tcPr/>
                </a:tc>
                <a:tc>
                  <a:txBody>
                    <a:bodyPr/>
                    <a:lstStyle/>
                    <a:p>
                      <a:r>
                        <a:rPr lang="es-CL" dirty="0" smtClean="0"/>
                        <a:t>$19.000</a:t>
                      </a:r>
                      <a:endParaRPr lang="es-CL" dirty="0"/>
                    </a:p>
                  </a:txBody>
                  <a:tcPr/>
                </a:tc>
                <a:tc>
                  <a:txBody>
                    <a:bodyPr/>
                    <a:lstStyle/>
                    <a:p>
                      <a:endParaRPr lang="es-CL" dirty="0"/>
                    </a:p>
                  </a:txBody>
                  <a:tcPr/>
                </a:tc>
              </a:tr>
              <a:tr h="441387">
                <a:tc>
                  <a:txBody>
                    <a:bodyPr/>
                    <a:lstStyle/>
                    <a:p>
                      <a:r>
                        <a:rPr lang="es-CL" dirty="0" smtClean="0"/>
                        <a:t>Costo de</a:t>
                      </a:r>
                      <a:r>
                        <a:rPr lang="es-CL" baseline="0" dirty="0" smtClean="0"/>
                        <a:t> ventas del período</a:t>
                      </a:r>
                      <a:endParaRPr lang="es-CL" dirty="0"/>
                    </a:p>
                  </a:txBody>
                  <a:tcPr/>
                </a:tc>
                <a:tc>
                  <a:txBody>
                    <a:bodyPr/>
                    <a:lstStyle/>
                    <a:p>
                      <a:r>
                        <a:rPr lang="es-CL" dirty="0" smtClean="0">
                          <a:solidFill>
                            <a:srgbClr val="FF0000"/>
                          </a:solidFill>
                        </a:rPr>
                        <a:t>$51.000</a:t>
                      </a:r>
                      <a:endParaRPr lang="es-CL" dirty="0">
                        <a:solidFill>
                          <a:srgbClr val="FF0000"/>
                        </a:solidFill>
                      </a:endParaRPr>
                    </a:p>
                  </a:txBody>
                  <a:tcPr/>
                </a:tc>
                <a:tc>
                  <a:txBody>
                    <a:bodyPr/>
                    <a:lstStyle/>
                    <a:p>
                      <a:r>
                        <a:rPr lang="es-CL" dirty="0" smtClean="0">
                          <a:solidFill>
                            <a:srgbClr val="FF0000"/>
                          </a:solidFill>
                        </a:rPr>
                        <a:t>Se registra en las cuentas de mercaderías y costo de ventas</a:t>
                      </a:r>
                      <a:endParaRPr lang="es-CL" dirty="0">
                        <a:solidFill>
                          <a:srgbClr val="FF0000"/>
                        </a:solidFill>
                      </a:endParaRPr>
                    </a:p>
                  </a:txBody>
                  <a:tcPr/>
                </a:tc>
              </a:tr>
              <a:tr h="441387">
                <a:tc>
                  <a:txBody>
                    <a:bodyPr/>
                    <a:lstStyle/>
                    <a:p>
                      <a:endParaRPr lang="es-CL" dirty="0"/>
                    </a:p>
                  </a:txBody>
                  <a:tcPr/>
                </a:tc>
                <a:tc>
                  <a:txBody>
                    <a:bodyPr/>
                    <a:lstStyle/>
                    <a:p>
                      <a:endParaRPr lang="es-CL" dirty="0"/>
                    </a:p>
                  </a:txBody>
                  <a:tcPr/>
                </a:tc>
                <a:tc>
                  <a:txBody>
                    <a:bodyPr/>
                    <a:lstStyle/>
                    <a:p>
                      <a:endParaRPr lang="es-CL" dirty="0"/>
                    </a:p>
                  </a:txBody>
                  <a:tcPr/>
                </a:tc>
              </a:tr>
              <a:tr h="441387">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5657994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0" y="1052736"/>
            <a:ext cx="9144000" cy="5043264"/>
          </a:xfrm>
        </p:spPr>
        <p:txBody>
          <a:bodyPr/>
          <a:lstStyle/>
          <a:p>
            <a:endParaRPr lang="es-CL" dirty="0"/>
          </a:p>
          <a:p>
            <a:r>
              <a:rPr lang="es-CL" dirty="0"/>
              <a:t> </a:t>
            </a:r>
            <a:r>
              <a:rPr lang="es-CL" dirty="0" smtClean="0"/>
              <a:t> </a:t>
            </a:r>
            <a:r>
              <a:rPr lang="es-CL" b="1" dirty="0" smtClean="0"/>
              <a:t>Desarrollo del Ejemplo</a:t>
            </a:r>
            <a:r>
              <a:rPr lang="es-CL" b="1" dirty="0"/>
              <a:t>: </a:t>
            </a:r>
            <a:r>
              <a:rPr lang="es-CL" dirty="0" smtClean="0"/>
              <a:t>luego  se registra el costo de  la venta  </a:t>
            </a:r>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674404575"/>
              </p:ext>
            </p:extLst>
          </p:nvPr>
        </p:nvGraphicFramePr>
        <p:xfrm>
          <a:off x="0" y="2492897"/>
          <a:ext cx="9144001" cy="4870292"/>
        </p:xfrm>
        <a:graphic>
          <a:graphicData uri="http://schemas.openxmlformats.org/drawingml/2006/table">
            <a:tbl>
              <a:tblPr firstRow="1" bandRow="1">
                <a:tableStyleId>{5C22544A-7EE6-4342-B048-85BDC9FD1C3A}</a:tableStyleId>
              </a:tblPr>
              <a:tblGrid>
                <a:gridCol w="1524000"/>
                <a:gridCol w="1524000"/>
                <a:gridCol w="1335073"/>
                <a:gridCol w="1712928"/>
                <a:gridCol w="1524000"/>
                <a:gridCol w="1524000"/>
              </a:tblGrid>
              <a:tr h="1170287">
                <a:tc>
                  <a:txBody>
                    <a:bodyPr/>
                    <a:lstStyle/>
                    <a:p>
                      <a:r>
                        <a:rPr lang="es-CL" dirty="0" smtClean="0"/>
                        <a:t>MERCADERIA</a:t>
                      </a:r>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endParaRPr lang="es-CL" dirty="0"/>
                    </a:p>
                  </a:txBody>
                  <a:tcPr/>
                </a:tc>
                <a:tc>
                  <a:txBody>
                    <a:bodyPr/>
                    <a:lstStyle/>
                    <a:p>
                      <a:r>
                        <a:rPr lang="es-CL" baseline="0" dirty="0" smtClean="0"/>
                        <a:t>COSTO MERC.</a:t>
                      </a:r>
                      <a:endParaRPr lang="es-CL" dirty="0" smtClean="0"/>
                    </a:p>
                    <a:p>
                      <a:r>
                        <a:rPr lang="es-CL" dirty="0" smtClean="0"/>
                        <a:t>DEBE</a:t>
                      </a:r>
                      <a:endParaRPr lang="es-CL" dirty="0"/>
                    </a:p>
                  </a:txBody>
                  <a:tcPr>
                    <a:solidFill>
                      <a:schemeClr val="accent1">
                        <a:lumMod val="75000"/>
                      </a:schemeClr>
                    </a:solidFill>
                  </a:tcPr>
                </a:tc>
                <a:tc>
                  <a:txBody>
                    <a:bodyPr/>
                    <a:lstStyle/>
                    <a:p>
                      <a:endParaRPr lang="es-CL" dirty="0" smtClean="0"/>
                    </a:p>
                    <a:p>
                      <a:r>
                        <a:rPr lang="es-CL" dirty="0" smtClean="0"/>
                        <a:t>HABER</a:t>
                      </a:r>
                      <a:endParaRPr lang="es-CL" dirty="0"/>
                    </a:p>
                  </a:txBody>
                  <a:tcPr>
                    <a:solidFill>
                      <a:schemeClr val="accent1">
                        <a:lumMod val="75000"/>
                      </a:schemeClr>
                    </a:solidFill>
                  </a:tcPr>
                </a:tc>
                <a:tc>
                  <a:txBody>
                    <a:bodyPr/>
                    <a:lstStyle/>
                    <a:p>
                      <a:r>
                        <a:rPr lang="es-CL" dirty="0" smtClean="0"/>
                        <a:t> &lt; esta cuenta es de Pérdida</a:t>
                      </a:r>
                      <a:r>
                        <a:rPr lang="es-CL" baseline="0" dirty="0" smtClean="0"/>
                        <a:t> </a:t>
                      </a:r>
                      <a:endParaRPr lang="es-CL" dirty="0"/>
                    </a:p>
                  </a:txBody>
                  <a:tcPr>
                    <a:solidFill>
                      <a:srgbClr val="FF0000"/>
                    </a:solidFill>
                  </a:tcPr>
                </a:tc>
              </a:tr>
              <a:tr h="471346">
                <a:tc>
                  <a:txBody>
                    <a:bodyPr/>
                    <a:lstStyle/>
                    <a:p>
                      <a:r>
                        <a:rPr lang="es-CL" dirty="0" smtClean="0"/>
                        <a:t>20.000</a:t>
                      </a:r>
                      <a:endParaRPr lang="es-CL" dirty="0"/>
                    </a:p>
                  </a:txBody>
                  <a:tcPr/>
                </a:tc>
                <a:tc>
                  <a:txBody>
                    <a:bodyPr/>
                    <a:lstStyle/>
                    <a:p>
                      <a:r>
                        <a:rPr lang="es-CL" dirty="0" smtClean="0"/>
                        <a:t>51000</a:t>
                      </a:r>
                      <a:endParaRPr lang="es-CL" dirty="0"/>
                    </a:p>
                  </a:txBody>
                  <a:tcPr/>
                </a:tc>
                <a:tc>
                  <a:txBody>
                    <a:bodyPr/>
                    <a:lstStyle/>
                    <a:p>
                      <a:endParaRPr lang="es-CL" dirty="0"/>
                    </a:p>
                  </a:txBody>
                  <a:tcPr/>
                </a:tc>
                <a:tc>
                  <a:txBody>
                    <a:bodyPr/>
                    <a:lstStyle/>
                    <a:p>
                      <a:r>
                        <a:rPr lang="es-CL" b="1" dirty="0" smtClean="0">
                          <a:solidFill>
                            <a:srgbClr val="FF0000"/>
                          </a:solidFill>
                        </a:rPr>
                        <a:t>51.000</a:t>
                      </a:r>
                      <a:endParaRPr lang="es-CL" b="1" dirty="0">
                        <a:solidFill>
                          <a:srgbClr val="FF0000"/>
                        </a:solidFill>
                      </a:endParaRPr>
                    </a:p>
                  </a:txBody>
                  <a:tcPr/>
                </a:tc>
                <a:tc>
                  <a:txBody>
                    <a:bodyPr/>
                    <a:lstStyle/>
                    <a:p>
                      <a:endParaRPr lang="es-CL" dirty="0"/>
                    </a:p>
                  </a:txBody>
                  <a:tcPr/>
                </a:tc>
                <a:tc>
                  <a:txBody>
                    <a:bodyPr/>
                    <a:lstStyle/>
                    <a:p>
                      <a:endParaRPr lang="es-CL" dirty="0"/>
                    </a:p>
                  </a:txBody>
                  <a:tcPr/>
                </a:tc>
              </a:tr>
              <a:tr h="471346">
                <a:tc>
                  <a:txBody>
                    <a:bodyPr/>
                    <a:lstStyle/>
                    <a:p>
                      <a:r>
                        <a:rPr lang="es-CL" dirty="0" smtClean="0"/>
                        <a:t>50.000</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0</a:t>
                      </a:r>
                      <a:endParaRPr lang="es-CL" dirty="0"/>
                    </a:p>
                  </a:txBody>
                  <a:tcPr/>
                </a:tc>
                <a:tc>
                  <a:txBody>
                    <a:bodyPr/>
                    <a:lstStyle/>
                    <a:p>
                      <a:endParaRPr lang="es-CL" dirty="0"/>
                    </a:p>
                  </a:txBody>
                  <a:tcPr/>
                </a:tc>
              </a:tr>
              <a:tr h="900221">
                <a:tc>
                  <a:txBody>
                    <a:bodyPr/>
                    <a:lstStyle/>
                    <a:p>
                      <a:r>
                        <a:rPr lang="es-CL" dirty="0" smtClean="0"/>
                        <a:t>70.000</a:t>
                      </a:r>
                      <a:endParaRPr lang="es-CL" dirty="0"/>
                    </a:p>
                  </a:txBody>
                  <a:tcPr>
                    <a:solidFill>
                      <a:schemeClr val="accent1">
                        <a:lumMod val="75000"/>
                      </a:schemeClr>
                    </a:solidFill>
                  </a:tcPr>
                </a:tc>
                <a:tc>
                  <a:txBody>
                    <a:bodyPr/>
                    <a:lstStyle/>
                    <a:p>
                      <a:r>
                        <a:rPr lang="es-CL" dirty="0" smtClean="0"/>
                        <a:t>51000</a:t>
                      </a:r>
                    </a:p>
                  </a:txBody>
                  <a:tcPr>
                    <a:solidFill>
                      <a:schemeClr val="accent1">
                        <a:lumMod val="75000"/>
                      </a:schemeClr>
                    </a:solidFill>
                  </a:tcPr>
                </a:tc>
                <a:tc>
                  <a:txBody>
                    <a:bodyPr/>
                    <a:lstStyle/>
                    <a:p>
                      <a:endParaRPr lang="es-CL" dirty="0"/>
                    </a:p>
                  </a:txBody>
                  <a:tcPr/>
                </a:tc>
                <a:tc>
                  <a:txBody>
                    <a:bodyPr/>
                    <a:lstStyle/>
                    <a:p>
                      <a:r>
                        <a:rPr lang="es-CL" dirty="0" smtClean="0"/>
                        <a:t>51.000</a:t>
                      </a:r>
                      <a:endParaRPr lang="es-CL" dirty="0"/>
                    </a:p>
                  </a:txBody>
                  <a:tcPr>
                    <a:solidFill>
                      <a:schemeClr val="accent1">
                        <a:lumMod val="75000"/>
                      </a:schemeClr>
                    </a:solidFill>
                  </a:tcPr>
                </a:tc>
                <a:tc>
                  <a:txBody>
                    <a:bodyPr/>
                    <a:lstStyle/>
                    <a:p>
                      <a:r>
                        <a:rPr lang="es-CL" dirty="0" smtClean="0"/>
                        <a:t>51000</a:t>
                      </a:r>
                      <a:endParaRPr lang="es-CL" dirty="0"/>
                    </a:p>
                  </a:txBody>
                  <a:tcPr>
                    <a:solidFill>
                      <a:schemeClr val="accent1">
                        <a:lumMod val="75000"/>
                      </a:schemeClr>
                    </a:solidFill>
                  </a:tcPr>
                </a:tc>
                <a:tc>
                  <a:txBody>
                    <a:bodyPr/>
                    <a:lstStyle/>
                    <a:p>
                      <a:endParaRPr lang="es-CL" dirty="0"/>
                    </a:p>
                  </a:txBody>
                  <a:tcPr/>
                </a:tc>
              </a:tr>
              <a:tr h="471346">
                <a:tc>
                  <a:txBody>
                    <a:bodyPr/>
                    <a:lstStyle/>
                    <a:p>
                      <a:endParaRPr lang="es-CL" dirty="0"/>
                    </a:p>
                  </a:txBody>
                  <a:tcPr/>
                </a:tc>
                <a:tc>
                  <a:txBody>
                    <a:bodyPr/>
                    <a:lstStyle/>
                    <a:p>
                      <a:r>
                        <a:rPr lang="es-CL" b="1" dirty="0" smtClean="0">
                          <a:solidFill>
                            <a:srgbClr val="FF0000"/>
                          </a:solidFill>
                        </a:rPr>
                        <a:t>19000</a:t>
                      </a:r>
                      <a:endParaRPr lang="es-CL" b="1" dirty="0">
                        <a:solidFill>
                          <a:srgbClr val="FF0000"/>
                        </a:solidFill>
                      </a:endParaRPr>
                    </a:p>
                  </a:txBody>
                  <a:tcPr/>
                </a:tc>
                <a:tc>
                  <a:txBody>
                    <a:bodyPr/>
                    <a:lstStyle/>
                    <a:p>
                      <a:r>
                        <a:rPr lang="es-CL" dirty="0" smtClean="0">
                          <a:solidFill>
                            <a:schemeClr val="bg1"/>
                          </a:solidFill>
                        </a:rPr>
                        <a:t>&lt;saldo final de existencias</a:t>
                      </a:r>
                      <a:endParaRPr lang="es-CL" dirty="0">
                        <a:solidFill>
                          <a:schemeClr val="bg1"/>
                        </a:solidFill>
                      </a:endParaRPr>
                    </a:p>
                  </a:txBody>
                  <a:tcPr>
                    <a:solidFill>
                      <a:srgbClr val="FF0000"/>
                    </a:solidFill>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r>
                        <a:rPr lang="es-CL" dirty="0" smtClean="0"/>
                        <a:t>70.000</a:t>
                      </a:r>
                      <a:endParaRPr lang="es-CL" dirty="0"/>
                    </a:p>
                  </a:txBody>
                  <a:tcPr/>
                </a:tc>
                <a:tc>
                  <a:txBody>
                    <a:bodyPr/>
                    <a:lstStyle/>
                    <a:p>
                      <a:r>
                        <a:rPr lang="es-CL" dirty="0" smtClean="0"/>
                        <a:t>70.000</a:t>
                      </a:r>
                      <a:endParaRPr lang="es-CL" dirty="0"/>
                    </a:p>
                  </a:txBody>
                  <a:tcPr/>
                </a:tc>
                <a:tc>
                  <a:txBody>
                    <a:bodyPr/>
                    <a:lstStyle/>
                    <a:p>
                      <a:endParaRPr lang="es-CL" dirty="0">
                        <a:solidFill>
                          <a:schemeClr val="bg1"/>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r h="471346">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6670177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Nuevo ejercicio  sistema periódico.</a:t>
            </a:r>
          </a:p>
          <a:p>
            <a:r>
              <a:rPr lang="es-CL" sz="1800" dirty="0" smtClean="0">
                <a:latin typeface="Arial" panose="020B0604020202020204" pitchFamily="34" charset="0"/>
                <a:cs typeface="Arial" panose="020B0604020202020204" pitchFamily="34" charset="0"/>
              </a:rPr>
              <a:t>Procedemos a continuación a  desarrollar un  nuevo ejercicio  de aplicación dela ecuación del inventario:</a:t>
            </a:r>
          </a:p>
          <a:p>
            <a:r>
              <a:rPr lang="es-CL" sz="1800" dirty="0" smtClean="0">
                <a:latin typeface="Arial" panose="020B0604020202020204" pitchFamily="34" charset="0"/>
                <a:cs typeface="Arial" panose="020B0604020202020204" pitchFamily="34" charset="0"/>
              </a:rPr>
              <a:t>A.- su empresa posee un inventario final del mes de mercaderías de $ 40.000</a:t>
            </a:r>
          </a:p>
          <a:p>
            <a:r>
              <a:rPr lang="es-CL" sz="1800" dirty="0" smtClean="0">
                <a:latin typeface="Arial" panose="020B0604020202020204" pitchFamily="34" charset="0"/>
                <a:cs typeface="Arial" panose="020B0604020202020204" pitchFamily="34" charset="0"/>
              </a:rPr>
              <a:t>B.- Realiza compras de mercaderías por un monto de $30.000</a:t>
            </a:r>
          </a:p>
          <a:p>
            <a:r>
              <a:rPr lang="es-CL" sz="1800" dirty="0" smtClean="0">
                <a:latin typeface="Arial" panose="020B0604020202020204" pitchFamily="34" charset="0"/>
                <a:cs typeface="Arial" panose="020B0604020202020204" pitchFamily="34" charset="0"/>
              </a:rPr>
              <a:t>C.- Al tomar inventario final posee existencia s en buen estado por  3.000 </a:t>
            </a:r>
          </a:p>
          <a:p>
            <a:r>
              <a:rPr lang="es-CL" sz="1800" dirty="0" smtClean="0">
                <a:latin typeface="Arial" panose="020B0604020202020204" pitchFamily="34" charset="0"/>
                <a:cs typeface="Arial" panose="020B0604020202020204" pitchFamily="34" charset="0"/>
              </a:rPr>
              <a:t>D.- Pero delas 3.000 hay 1000 que están deterioradas por roedores</a:t>
            </a:r>
          </a:p>
          <a:p>
            <a:r>
              <a:rPr lang="es-CL" sz="1800" u="sng" dirty="0" smtClean="0">
                <a:latin typeface="Arial" panose="020B0604020202020204" pitchFamily="34" charset="0"/>
                <a:cs typeface="Arial" panose="020B0604020202020204" pitchFamily="34" charset="0"/>
              </a:rPr>
              <a:t>Se pide determine el costo de ventas del mes</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78513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r>
              <a:rPr lang="es-CL" sz="1800" u="sng" dirty="0" smtClean="0">
                <a:latin typeface="Arial" panose="020B0604020202020204" pitchFamily="34" charset="0"/>
                <a:cs typeface="Arial" panose="020B0604020202020204" pitchFamily="34" charset="0"/>
              </a:rPr>
              <a:t>EJERCICIO SERA DESARROLLADO POR LOS ALUMNOS Y POSTERIROMENTE EL PROFESOR  DARA LA SOLUCIÓN</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16851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SEGUNDO SISTEMA:</a:t>
            </a:r>
          </a:p>
          <a:p>
            <a:r>
              <a:rPr lang="es-CL" sz="1800" dirty="0" smtClean="0">
                <a:latin typeface="Arial" panose="020B0604020202020204" pitchFamily="34" charset="0"/>
                <a:cs typeface="Arial" panose="020B0604020202020204" pitchFamily="34" charset="0"/>
              </a:rPr>
              <a:t>Este consiste en cargar las compras de mercaderías a precio de compra en la cuenta denominada Mercaderías y cada vez que se efectué una venta, se procede a abonar la misma cuenta de Mercaderías  por el valor del costo de los artículos vendidos, llevando el resultado de la operación a una cuenta de «</a:t>
            </a:r>
            <a:r>
              <a:rPr lang="es-CL" sz="1800" b="1" dirty="0" smtClean="0">
                <a:latin typeface="Arial" panose="020B0604020202020204" pitchFamily="34" charset="0"/>
                <a:cs typeface="Arial" panose="020B0604020202020204" pitchFamily="34" charset="0"/>
              </a:rPr>
              <a:t>Utilidad en Venta de Mercaderías»</a:t>
            </a:r>
            <a:r>
              <a:rPr lang="es-CL" sz="1800" dirty="0" smtClean="0">
                <a:latin typeface="Arial" panose="020B0604020202020204" pitchFamily="34" charset="0"/>
                <a:cs typeface="Arial" panose="020B0604020202020204" pitchFamily="34" charset="0"/>
              </a:rPr>
              <a:t>, de producirse ganancia en la operación , o en el caso contrario se emplea una cuenta de nominada  «</a:t>
            </a:r>
            <a:r>
              <a:rPr lang="es-CL" sz="1800" b="1" dirty="0" smtClean="0">
                <a:latin typeface="Arial" panose="020B0604020202020204" pitchFamily="34" charset="0"/>
                <a:cs typeface="Arial" panose="020B0604020202020204" pitchFamily="34" charset="0"/>
              </a:rPr>
              <a:t>Pérdida en Venta de Mercaderías»</a:t>
            </a:r>
            <a:r>
              <a:rPr lang="es-CL" sz="1800" dirty="0" smtClean="0">
                <a:latin typeface="Arial" panose="020B0604020202020204" pitchFamily="34" charset="0"/>
                <a:cs typeface="Arial" panose="020B0604020202020204" pitchFamily="34" charset="0"/>
              </a:rPr>
              <a:t>.</a:t>
            </a:r>
            <a:endParaRPr lang="es-CL"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97445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SEGUNDO  SISTEMA:</a:t>
            </a:r>
          </a:p>
          <a:p>
            <a:r>
              <a:rPr lang="es-CL" sz="1800" dirty="0" smtClean="0">
                <a:latin typeface="Arial" panose="020B0604020202020204" pitchFamily="34" charset="0"/>
                <a:cs typeface="Arial" panose="020B0604020202020204" pitchFamily="34" charset="0"/>
              </a:rPr>
              <a:t>Además en el sistema precedentemente explicitado se puede emplear una cuenta única de resultados  llamada «</a:t>
            </a:r>
            <a:r>
              <a:rPr lang="es-CL" sz="1800" b="1" dirty="0" smtClean="0">
                <a:latin typeface="Arial" panose="020B0604020202020204" pitchFamily="34" charset="0"/>
                <a:cs typeface="Arial" panose="020B0604020202020204" pitchFamily="34" charset="0"/>
              </a:rPr>
              <a:t>Resultado en Venta de Mercaderías», </a:t>
            </a:r>
            <a:r>
              <a:rPr lang="es-CL" sz="1800" dirty="0" smtClean="0">
                <a:latin typeface="Arial" panose="020B0604020202020204" pitchFamily="34" charset="0"/>
                <a:cs typeface="Arial" panose="020B0604020202020204" pitchFamily="34" charset="0"/>
              </a:rPr>
              <a:t>en la cual se cargarán las pérdidas y se abonarán las utilidades obtenidas en cada  operación de ventas .El saldo de esta cuenta, en consecuencia, reflejará el resultado neto obtenido de todas las operaciones realizadas en un período determinado de tiempo.</a:t>
            </a:r>
          </a:p>
          <a:p>
            <a:r>
              <a:rPr lang="es-CL" sz="1800" dirty="0" smtClean="0">
                <a:latin typeface="Arial" panose="020B0604020202020204" pitchFamily="34" charset="0"/>
                <a:cs typeface="Arial" panose="020B0604020202020204" pitchFamily="34" charset="0"/>
              </a:rPr>
              <a:t>Este sistema tiene la gran ventaja  de mantener constantemente ajustada la cuenta de Mercaderías, vale decir, reflejando al momento la existencia de lo que queda por vender.</a:t>
            </a:r>
            <a:endParaRPr lang="es-CL"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36566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SISTEMAS DE CONTABILIZACIÓN DE MERCADERÍAS.</a:t>
            </a:r>
          </a:p>
          <a:p>
            <a:r>
              <a:rPr lang="es-CL" sz="1800" u="sng" dirty="0" smtClean="0">
                <a:latin typeface="Arial" panose="020B0604020202020204" pitchFamily="34" charset="0"/>
                <a:cs typeface="Arial" panose="020B0604020202020204" pitchFamily="34" charset="0"/>
              </a:rPr>
              <a:t>SEGUNDO SISTEMA:</a:t>
            </a:r>
          </a:p>
          <a:p>
            <a:r>
              <a:rPr lang="es-CL" sz="1800" dirty="0" smtClean="0">
                <a:latin typeface="Arial" panose="020B0604020202020204" pitchFamily="34" charset="0"/>
                <a:cs typeface="Arial" panose="020B0604020202020204" pitchFamily="34" charset="0"/>
              </a:rPr>
              <a:t>Este sistema tiene la gran ventaja  de mantener constantemente ajustada la cuenta de Mercaderías, vale decir, reflejando al momento la existencia de lo que queda por vender.</a:t>
            </a:r>
          </a:p>
          <a:p>
            <a:r>
              <a:rPr lang="es-CL" sz="1800" dirty="0" smtClean="0">
                <a:latin typeface="Arial" panose="020B0604020202020204" pitchFamily="34" charset="0"/>
                <a:cs typeface="Arial" panose="020B0604020202020204" pitchFamily="34" charset="0"/>
              </a:rPr>
              <a:t>Este sistema para poder ser aplicado requiere del uso del </a:t>
            </a:r>
            <a:r>
              <a:rPr lang="es-CL" sz="1800" dirty="0" err="1" smtClean="0">
                <a:latin typeface="Arial" panose="020B0604020202020204" pitchFamily="34" charset="0"/>
                <a:cs typeface="Arial" panose="020B0604020202020204" pitchFamily="34" charset="0"/>
              </a:rPr>
              <a:t>Kárdex</a:t>
            </a:r>
            <a:r>
              <a:rPr lang="es-CL" sz="1800" dirty="0" smtClean="0">
                <a:latin typeface="Arial" panose="020B0604020202020204" pitchFamily="34" charset="0"/>
                <a:cs typeface="Arial" panose="020B0604020202020204" pitchFamily="34" charset="0"/>
              </a:rPr>
              <a:t> de existencias, que en lo particular nos permite conocer el precio de costo de cada artículo vendido.</a:t>
            </a:r>
            <a:endParaRPr lang="es-CL"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02241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ENUNCIADO DE EJERCICIO DEMOSTRATIVO:</a:t>
            </a:r>
          </a:p>
          <a:p>
            <a:r>
              <a:rPr lang="es-CL" sz="1800" dirty="0" smtClean="0">
                <a:latin typeface="Arial" panose="020B0604020202020204" pitchFamily="34" charset="0"/>
                <a:cs typeface="Arial" panose="020B0604020202020204" pitchFamily="34" charset="0"/>
              </a:rPr>
              <a:t>Al 30 de Junio del 2009, la cuenta de Mercaderías dela firma «ZZ» arroja un saldo de $30.000.000.El respectivo análisis de referido saldo es el siguiente, a saber:</a:t>
            </a:r>
          </a:p>
          <a:p>
            <a:r>
              <a:rPr lang="es-CL" sz="1800" dirty="0" smtClean="0">
                <a:latin typeface="Arial" panose="020B0604020202020204" pitchFamily="34" charset="0"/>
                <a:cs typeface="Arial" panose="020B0604020202020204" pitchFamily="34" charset="0"/>
              </a:rPr>
              <a:t>A.- 5000 unidades del producto «A» a $2000                $10.000.000</a:t>
            </a:r>
          </a:p>
          <a:p>
            <a:r>
              <a:rPr lang="es-CL" sz="1800" dirty="0" smtClean="0">
                <a:latin typeface="Arial" panose="020B0604020202020204" pitchFamily="34" charset="0"/>
                <a:cs typeface="Arial" panose="020B0604020202020204" pitchFamily="34" charset="0"/>
              </a:rPr>
              <a:t>B.-3000 unidades de producto «B» a $1500                  $  4.500.000</a:t>
            </a:r>
          </a:p>
          <a:p>
            <a:endParaRPr lang="es-CL" sz="1800" dirty="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C.-15.500 unidades del producto «C» a 1000                 </a:t>
            </a:r>
            <a:r>
              <a:rPr lang="es-CL" sz="1800" u="sng" dirty="0" smtClean="0">
                <a:latin typeface="Arial" panose="020B0604020202020204" pitchFamily="34" charset="0"/>
                <a:cs typeface="Arial" panose="020B0604020202020204" pitchFamily="34" charset="0"/>
              </a:rPr>
              <a:t>$15.500.000</a:t>
            </a:r>
          </a:p>
          <a:p>
            <a:endParaRPr lang="es-CL" sz="1800" u="sng" dirty="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Total                                                                                 $30.000.000</a:t>
            </a:r>
            <a:endParaRPr lang="es-CL" sz="1800" dirty="0">
              <a:latin typeface="Arial" panose="020B0604020202020204" pitchFamily="34" charset="0"/>
              <a:cs typeface="Arial" panose="020B0604020202020204" pitchFamily="34" charset="0"/>
            </a:endParaRPr>
          </a:p>
        </p:txBody>
      </p:sp>
      <p:sp>
        <p:nvSpPr>
          <p:cNvPr id="4" name="3 Flecha derecha"/>
          <p:cNvSpPr/>
          <p:nvPr/>
        </p:nvSpPr>
        <p:spPr>
          <a:xfrm>
            <a:off x="5724128" y="2780928"/>
            <a:ext cx="48920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5580112" y="3244995"/>
            <a:ext cx="48920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5762978" y="3896904"/>
            <a:ext cx="48920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6 Flecha derecha"/>
          <p:cNvSpPr/>
          <p:nvPr/>
        </p:nvSpPr>
        <p:spPr>
          <a:xfrm>
            <a:off x="1907704" y="4653136"/>
            <a:ext cx="468052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8714127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ENUNCIADO DE EJERCICIO DEMOSTRATIVO:</a:t>
            </a:r>
          </a:p>
          <a:p>
            <a:r>
              <a:rPr lang="es-CL" sz="1800" dirty="0" smtClean="0">
                <a:latin typeface="Arial" panose="020B0604020202020204" pitchFamily="34" charset="0"/>
                <a:cs typeface="Arial" panose="020B0604020202020204" pitchFamily="34" charset="0"/>
              </a:rPr>
              <a:t>Durante el período acontecen los siguientes hechos económicos:</a:t>
            </a:r>
          </a:p>
          <a:p>
            <a:endParaRPr lang="es-CL" sz="1800" dirty="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1.- Con fecha  3 de junio se venden 1000 unidades del producto A, y se reciben en efectivo $3000.000.</a:t>
            </a:r>
          </a:p>
          <a:p>
            <a:r>
              <a:rPr lang="es-CL" sz="1800" dirty="0" smtClean="0">
                <a:latin typeface="Arial" panose="020B0604020202020204" pitchFamily="34" charset="0"/>
                <a:cs typeface="Arial" panose="020B0604020202020204" pitchFamily="34" charset="0"/>
              </a:rPr>
              <a:t>2.-El 10 de junio se venden 5000  unidades del producto C, en 5.000.000.El pago es a plazo no documentado.</a:t>
            </a:r>
          </a:p>
          <a:p>
            <a:r>
              <a:rPr lang="es-CL" sz="1800" dirty="0" smtClean="0">
                <a:latin typeface="Arial" panose="020B0604020202020204" pitchFamily="34" charset="0"/>
                <a:cs typeface="Arial" panose="020B0604020202020204" pitchFamily="34" charset="0"/>
              </a:rPr>
              <a:t>3.-El 20 de junio se venden 1000 unidades  del producto B, en la suma de $1.000.000.</a:t>
            </a:r>
          </a:p>
        </p:txBody>
      </p:sp>
    </p:spTree>
    <p:extLst>
      <p:ext uri="{BB962C8B-B14F-4D97-AF65-F5344CB8AC3E}">
        <p14:creationId xmlns:p14="http://schemas.microsoft.com/office/powerpoint/2010/main" val="33160780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DESARROLLO  EJERCICIO DEMOSTRATIVO:</a:t>
            </a:r>
          </a:p>
          <a:p>
            <a:r>
              <a:rPr lang="es-CL" sz="1800" u="sng" dirty="0" smtClean="0">
                <a:latin typeface="Arial" panose="020B0604020202020204" pitchFamily="34" charset="0"/>
                <a:cs typeface="Arial" panose="020B0604020202020204" pitchFamily="34" charset="0"/>
              </a:rPr>
              <a:t>REGISTRO EN EL LIBRO DIARIO</a:t>
            </a:r>
            <a:r>
              <a:rPr lang="es-CL" sz="1800" dirty="0" smtClean="0">
                <a:latin typeface="Arial" panose="020B0604020202020204" pitchFamily="34" charset="0"/>
                <a:cs typeface="Arial" panose="020B0604020202020204" pitchFamily="34" charset="0"/>
              </a:rPr>
              <a:t>:</a:t>
            </a:r>
          </a:p>
          <a:p>
            <a:endParaRPr lang="es-CL" sz="1800"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1761029780"/>
              </p:ext>
            </p:extLst>
          </p:nvPr>
        </p:nvGraphicFramePr>
        <p:xfrm>
          <a:off x="899592" y="2492896"/>
          <a:ext cx="7848872" cy="2984728"/>
        </p:xfrm>
        <a:graphic>
          <a:graphicData uri="http://schemas.openxmlformats.org/drawingml/2006/table">
            <a:tbl>
              <a:tblPr firstRow="1" bandRow="1">
                <a:tableStyleId>{5C22544A-7EE6-4342-B048-85BDC9FD1C3A}</a:tableStyleId>
              </a:tblPr>
              <a:tblGrid>
                <a:gridCol w="742461"/>
                <a:gridCol w="4082075"/>
                <a:gridCol w="1440160"/>
                <a:gridCol w="1584176"/>
              </a:tblGrid>
              <a:tr h="370840">
                <a:tc>
                  <a:txBody>
                    <a:bodyPr/>
                    <a:lstStyle/>
                    <a:p>
                      <a:r>
                        <a:rPr lang="es-CL" dirty="0" smtClean="0"/>
                        <a:t>Fecha</a:t>
                      </a:r>
                      <a:endParaRPr lang="es-CL" dirty="0"/>
                    </a:p>
                  </a:txBody>
                  <a:tcPr/>
                </a:tc>
                <a:tc>
                  <a:txBody>
                    <a:bodyPr/>
                    <a:lstStyle/>
                    <a:p>
                      <a:r>
                        <a:rPr lang="es-CL" dirty="0" smtClean="0"/>
                        <a:t>            </a:t>
                      </a:r>
                      <a:endParaRPr lang="es-CL" dirty="0"/>
                    </a:p>
                  </a:txBody>
                  <a:tcPr/>
                </a:tc>
                <a:tc>
                  <a:txBody>
                    <a:bodyPr/>
                    <a:lstStyle/>
                    <a:p>
                      <a:r>
                        <a:rPr lang="es-CL" dirty="0" smtClean="0"/>
                        <a:t>   DEBE                    </a:t>
                      </a:r>
                      <a:endParaRPr lang="es-CL" dirty="0"/>
                    </a:p>
                  </a:txBody>
                  <a:tcPr/>
                </a:tc>
                <a:tc>
                  <a:txBody>
                    <a:bodyPr/>
                    <a:lstStyle/>
                    <a:p>
                      <a:r>
                        <a:rPr lang="es-CL" dirty="0" smtClean="0"/>
                        <a:t>  HABER</a:t>
                      </a:r>
                      <a:endParaRPr lang="es-CL" dirty="0"/>
                    </a:p>
                  </a:txBody>
                  <a:tcPr/>
                </a:tc>
              </a:tr>
              <a:tr h="370840">
                <a:tc>
                  <a:txBody>
                    <a:bodyPr/>
                    <a:lstStyle/>
                    <a:p>
                      <a:r>
                        <a:rPr lang="es-CL" dirty="0" smtClean="0"/>
                        <a:t>3-6</a:t>
                      </a:r>
                      <a:endParaRPr lang="es-CL" dirty="0"/>
                    </a:p>
                  </a:txBody>
                  <a:tcPr/>
                </a:tc>
                <a:tc>
                  <a:txBody>
                    <a:bodyPr/>
                    <a:lstStyle/>
                    <a:p>
                      <a:r>
                        <a:rPr lang="es-CL" dirty="0" smtClean="0"/>
                        <a:t> CAJA</a:t>
                      </a:r>
                      <a:endParaRPr lang="es-CL" dirty="0"/>
                    </a:p>
                  </a:txBody>
                  <a:tcPr/>
                </a:tc>
                <a:tc>
                  <a:txBody>
                    <a:bodyPr/>
                    <a:lstStyle/>
                    <a:p>
                      <a:r>
                        <a:rPr lang="es-CL" dirty="0" smtClean="0"/>
                        <a:t>$3.000.000</a:t>
                      </a:r>
                      <a:endParaRPr lang="es-CL" dirty="0"/>
                    </a:p>
                  </a:txBody>
                  <a:tcPr/>
                </a:tc>
                <a:tc>
                  <a:txBody>
                    <a:bodyPr/>
                    <a:lstStyle/>
                    <a:p>
                      <a:endParaRPr lang="es-CL" dirty="0"/>
                    </a:p>
                  </a:txBody>
                  <a:tcPr/>
                </a:tc>
              </a:tr>
              <a:tr h="370840">
                <a:tc>
                  <a:txBody>
                    <a:bodyPr/>
                    <a:lstStyle/>
                    <a:p>
                      <a:endParaRPr lang="es-CL"/>
                    </a:p>
                  </a:txBody>
                  <a:tcPr/>
                </a:tc>
                <a:tc>
                  <a:txBody>
                    <a:bodyPr/>
                    <a:lstStyle/>
                    <a:p>
                      <a:r>
                        <a:rPr lang="es-CL" dirty="0" smtClean="0"/>
                        <a:t>                    A                      </a:t>
                      </a:r>
                      <a:endParaRPr lang="es-CL" dirty="0"/>
                    </a:p>
                  </a:txBody>
                  <a:tcPr/>
                </a:tc>
                <a:tc>
                  <a:txBody>
                    <a:bodyPr/>
                    <a:lstStyle/>
                    <a:p>
                      <a:endParaRPr lang="es-CL"/>
                    </a:p>
                  </a:txBody>
                  <a:tcPr/>
                </a:tc>
                <a:tc>
                  <a:txBody>
                    <a:bodyPr/>
                    <a:lstStyle/>
                    <a:p>
                      <a:endParaRPr lang="es-CL"/>
                    </a:p>
                  </a:txBody>
                  <a:tcPr/>
                </a:tc>
              </a:tr>
              <a:tr h="370840">
                <a:tc>
                  <a:txBody>
                    <a:bodyPr/>
                    <a:lstStyle/>
                    <a:p>
                      <a:endParaRPr lang="es-CL"/>
                    </a:p>
                  </a:txBody>
                  <a:tcPr/>
                </a:tc>
                <a:tc>
                  <a:txBody>
                    <a:bodyPr/>
                    <a:lstStyle/>
                    <a:p>
                      <a:r>
                        <a:rPr lang="es-CL" dirty="0" smtClean="0"/>
                        <a:t>                                      MERCADERIAS</a:t>
                      </a:r>
                      <a:endParaRPr lang="es-CL" dirty="0"/>
                    </a:p>
                  </a:txBody>
                  <a:tcPr/>
                </a:tc>
                <a:tc>
                  <a:txBody>
                    <a:bodyPr/>
                    <a:lstStyle/>
                    <a:p>
                      <a:r>
                        <a:rPr lang="es-CL" dirty="0" smtClean="0"/>
                        <a:t>    </a:t>
                      </a:r>
                      <a:endParaRPr lang="es-CL" dirty="0"/>
                    </a:p>
                  </a:txBody>
                  <a:tcPr/>
                </a:tc>
                <a:tc>
                  <a:txBody>
                    <a:bodyPr/>
                    <a:lstStyle/>
                    <a:p>
                      <a:r>
                        <a:rPr lang="es-CL" dirty="0" smtClean="0"/>
                        <a:t>$2.000.000</a:t>
                      </a:r>
                      <a:endParaRPr lang="es-CL" dirty="0"/>
                    </a:p>
                  </a:txBody>
                  <a:tcPr/>
                </a:tc>
              </a:tr>
              <a:tr h="388848">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RESULTADO VENTA MERCADERIAS</a:t>
                      </a:r>
                      <a:r>
                        <a:rPr lang="es-CL" dirty="0" smtClean="0"/>
                        <a:t>           </a:t>
                      </a:r>
                      <a:endParaRPr lang="es-CL" dirty="0"/>
                    </a:p>
                  </a:txBody>
                  <a:tcPr/>
                </a:tc>
                <a:tc>
                  <a:txBody>
                    <a:bodyPr/>
                    <a:lstStyle/>
                    <a:p>
                      <a:endParaRPr lang="es-CL" dirty="0"/>
                    </a:p>
                  </a:txBody>
                  <a:tcPr/>
                </a:tc>
                <a:tc>
                  <a:txBody>
                    <a:bodyPr/>
                    <a:lstStyle/>
                    <a:p>
                      <a:r>
                        <a:rPr lang="es-CL" dirty="0" smtClean="0"/>
                        <a:t>$1000.000</a:t>
                      </a:r>
                      <a:endParaRPr lang="es-CL" dirty="0"/>
                    </a:p>
                  </a:txBody>
                  <a:tcPr/>
                </a:tc>
              </a:tr>
              <a:tr h="370840">
                <a:tc>
                  <a:txBody>
                    <a:bodyPr/>
                    <a:lstStyle/>
                    <a:p>
                      <a:endParaRPr lang="es-CL"/>
                    </a:p>
                  </a:txBody>
                  <a:tcPr/>
                </a:tc>
                <a:tc>
                  <a:txBody>
                    <a:bodyPr/>
                    <a:lstStyle/>
                    <a:p>
                      <a:endParaRPr lang="es-CL"/>
                    </a:p>
                  </a:txBody>
                  <a:tcPr/>
                </a:tc>
                <a:tc>
                  <a:txBody>
                    <a:bodyPr/>
                    <a:lstStyle/>
                    <a:p>
                      <a:endParaRPr lang="es-CL" dirty="0">
                        <a:solidFill>
                          <a:srgbClr val="00B050"/>
                        </a:solidFill>
                      </a:endParaRPr>
                    </a:p>
                  </a:txBody>
                  <a:tcPr/>
                </a:tc>
                <a:tc>
                  <a:txBody>
                    <a:bodyPr/>
                    <a:lstStyle/>
                    <a:p>
                      <a:endParaRPr lang="es-CL" dirty="0"/>
                    </a:p>
                  </a:txBody>
                  <a:tcPr/>
                </a:tc>
              </a:tr>
              <a:tr h="370840">
                <a:tc>
                  <a:txBody>
                    <a:bodyPr/>
                    <a:lstStyle/>
                    <a:p>
                      <a:endParaRPr lang="es-CL"/>
                    </a:p>
                  </a:txBody>
                  <a:tcPr/>
                </a:tc>
                <a:tc>
                  <a:txBody>
                    <a:bodyPr/>
                    <a:lstStyle/>
                    <a:p>
                      <a:endParaRPr lang="es-CL" dirty="0"/>
                    </a:p>
                  </a:txBody>
                  <a:tcPr/>
                </a:tc>
                <a:tc>
                  <a:txBody>
                    <a:bodyPr/>
                    <a:lstStyle/>
                    <a:p>
                      <a:r>
                        <a:rPr lang="es-CL" b="1" dirty="0" smtClean="0">
                          <a:solidFill>
                            <a:srgbClr val="00B050"/>
                          </a:solidFill>
                        </a:rPr>
                        <a:t>utilidad</a:t>
                      </a:r>
                      <a:endParaRPr lang="es-CL" b="1" dirty="0">
                        <a:solidFill>
                          <a:srgbClr val="00B050"/>
                        </a:solidFill>
                      </a:endParaRPr>
                    </a:p>
                  </a:txBody>
                  <a:tcPr/>
                </a:tc>
                <a:tc>
                  <a:txBody>
                    <a:bodyPr/>
                    <a:lstStyle/>
                    <a:p>
                      <a:endParaRPr lang="es-CL"/>
                    </a:p>
                  </a:txBody>
                  <a:tcPr/>
                </a:tc>
              </a:tr>
              <a:tr h="370840">
                <a:tc>
                  <a:txBody>
                    <a:bodyPr/>
                    <a:lstStyle/>
                    <a:p>
                      <a:endParaRPr lang="es-CL"/>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
        <p:nvSpPr>
          <p:cNvPr id="5" name="4 Flecha doblada"/>
          <p:cNvSpPr/>
          <p:nvPr/>
        </p:nvSpPr>
        <p:spPr>
          <a:xfrm>
            <a:off x="6228184" y="4149080"/>
            <a:ext cx="813816" cy="432048"/>
          </a:xfrm>
          <a:prstGeom prst="ben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354092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DESARROLLO  EJERCICIO DEMOSTRATIVO:</a:t>
            </a:r>
          </a:p>
          <a:p>
            <a:r>
              <a:rPr lang="es-CL" sz="1800" u="sng" dirty="0" smtClean="0">
                <a:latin typeface="Arial" panose="020B0604020202020204" pitchFamily="34" charset="0"/>
                <a:cs typeface="Arial" panose="020B0604020202020204" pitchFamily="34" charset="0"/>
              </a:rPr>
              <a:t>REGISTRO EN EL LIBRO DIARIO</a:t>
            </a:r>
            <a:r>
              <a:rPr lang="es-CL" sz="1800" dirty="0" smtClean="0">
                <a:latin typeface="Arial" panose="020B0604020202020204" pitchFamily="34" charset="0"/>
                <a:cs typeface="Arial" panose="020B0604020202020204" pitchFamily="34" charset="0"/>
              </a:rPr>
              <a:t>:</a:t>
            </a:r>
          </a:p>
          <a:p>
            <a:endParaRPr lang="es-CL" sz="1800"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3951077415"/>
              </p:ext>
            </p:extLst>
          </p:nvPr>
        </p:nvGraphicFramePr>
        <p:xfrm>
          <a:off x="899592" y="2492896"/>
          <a:ext cx="7848872" cy="3726408"/>
        </p:xfrm>
        <a:graphic>
          <a:graphicData uri="http://schemas.openxmlformats.org/drawingml/2006/table">
            <a:tbl>
              <a:tblPr firstRow="1" bandRow="1">
                <a:tableStyleId>{5C22544A-7EE6-4342-B048-85BDC9FD1C3A}</a:tableStyleId>
              </a:tblPr>
              <a:tblGrid>
                <a:gridCol w="742461"/>
                <a:gridCol w="4082075"/>
                <a:gridCol w="1440160"/>
                <a:gridCol w="1584176"/>
              </a:tblGrid>
              <a:tr h="370840">
                <a:tc>
                  <a:txBody>
                    <a:bodyPr/>
                    <a:lstStyle/>
                    <a:p>
                      <a:r>
                        <a:rPr lang="es-CL" dirty="0" smtClean="0"/>
                        <a:t>Fecha</a:t>
                      </a:r>
                      <a:endParaRPr lang="es-CL" dirty="0"/>
                    </a:p>
                  </a:txBody>
                  <a:tcPr/>
                </a:tc>
                <a:tc>
                  <a:txBody>
                    <a:bodyPr/>
                    <a:lstStyle/>
                    <a:p>
                      <a:r>
                        <a:rPr lang="es-CL" dirty="0" smtClean="0"/>
                        <a:t>            </a:t>
                      </a:r>
                      <a:endParaRPr lang="es-CL" dirty="0"/>
                    </a:p>
                  </a:txBody>
                  <a:tcPr/>
                </a:tc>
                <a:tc>
                  <a:txBody>
                    <a:bodyPr/>
                    <a:lstStyle/>
                    <a:p>
                      <a:r>
                        <a:rPr lang="es-CL" dirty="0" smtClean="0"/>
                        <a:t>   DEBE                    </a:t>
                      </a:r>
                      <a:endParaRPr lang="es-CL" dirty="0"/>
                    </a:p>
                  </a:txBody>
                  <a:tcPr/>
                </a:tc>
                <a:tc>
                  <a:txBody>
                    <a:bodyPr/>
                    <a:lstStyle/>
                    <a:p>
                      <a:r>
                        <a:rPr lang="es-CL" dirty="0" smtClean="0"/>
                        <a:t>  HABER</a:t>
                      </a:r>
                      <a:endParaRPr lang="es-CL" dirty="0"/>
                    </a:p>
                  </a:txBody>
                  <a:tcPr/>
                </a:tc>
              </a:tr>
              <a:tr h="370840">
                <a:tc>
                  <a:txBody>
                    <a:bodyPr/>
                    <a:lstStyle/>
                    <a:p>
                      <a:r>
                        <a:rPr lang="es-CL" dirty="0" smtClean="0"/>
                        <a:t>10-6</a:t>
                      </a:r>
                      <a:endParaRPr lang="es-CL" dirty="0"/>
                    </a:p>
                  </a:txBody>
                  <a:tcPr/>
                </a:tc>
                <a:tc>
                  <a:txBody>
                    <a:bodyPr/>
                    <a:lstStyle/>
                    <a:p>
                      <a:r>
                        <a:rPr lang="es-CL" dirty="0" smtClean="0"/>
                        <a:t> VARIOS</a:t>
                      </a:r>
                      <a:r>
                        <a:rPr lang="es-CL" baseline="0" dirty="0" smtClean="0"/>
                        <a:t> DEUDORES</a:t>
                      </a:r>
                      <a:endParaRPr lang="es-CL" dirty="0"/>
                    </a:p>
                  </a:txBody>
                  <a:tcPr/>
                </a:tc>
                <a:tc>
                  <a:txBody>
                    <a:bodyPr/>
                    <a:lstStyle/>
                    <a:p>
                      <a:r>
                        <a:rPr lang="es-CL" dirty="0" smtClean="0"/>
                        <a:t>$5.000.000</a:t>
                      </a:r>
                      <a:endParaRPr lang="es-CL" dirty="0"/>
                    </a:p>
                  </a:txBody>
                  <a:tcPr/>
                </a:tc>
                <a:tc>
                  <a:txBody>
                    <a:bodyPr/>
                    <a:lstStyle/>
                    <a:p>
                      <a:endParaRPr lang="es-CL" dirty="0"/>
                    </a:p>
                  </a:txBody>
                  <a:tcPr/>
                </a:tc>
              </a:tr>
              <a:tr h="370840">
                <a:tc>
                  <a:txBody>
                    <a:bodyPr/>
                    <a:lstStyle/>
                    <a:p>
                      <a:endParaRPr lang="es-CL"/>
                    </a:p>
                  </a:txBody>
                  <a:tcPr/>
                </a:tc>
                <a:tc>
                  <a:txBody>
                    <a:bodyPr/>
                    <a:lstStyle/>
                    <a:p>
                      <a:r>
                        <a:rPr lang="es-CL" dirty="0" smtClean="0"/>
                        <a:t>                       A                      </a:t>
                      </a:r>
                      <a:endParaRPr lang="es-CL" dirty="0"/>
                    </a:p>
                  </a:txBody>
                  <a:tcPr/>
                </a:tc>
                <a:tc>
                  <a:txBody>
                    <a:bodyPr/>
                    <a:lstStyle/>
                    <a:p>
                      <a:endParaRPr lang="es-CL"/>
                    </a:p>
                  </a:txBody>
                  <a:tcPr/>
                </a:tc>
                <a:tc>
                  <a:txBody>
                    <a:bodyPr/>
                    <a:lstStyle/>
                    <a:p>
                      <a:endParaRPr lang="es-CL"/>
                    </a:p>
                  </a:txBody>
                  <a:tcPr/>
                </a:tc>
              </a:tr>
              <a:tr h="370840">
                <a:tc>
                  <a:txBody>
                    <a:bodyPr/>
                    <a:lstStyle/>
                    <a:p>
                      <a:endParaRPr lang="es-CL"/>
                    </a:p>
                  </a:txBody>
                  <a:tcPr/>
                </a:tc>
                <a:tc>
                  <a:txBody>
                    <a:bodyPr/>
                    <a:lstStyle/>
                    <a:p>
                      <a:r>
                        <a:rPr lang="es-CL" smtClean="0"/>
                        <a:t>                               MERCADERIAS       </a:t>
                      </a:r>
                      <a:endParaRPr lang="es-CL" dirty="0"/>
                    </a:p>
                  </a:txBody>
                  <a:tcPr/>
                </a:tc>
                <a:tc>
                  <a:txBody>
                    <a:bodyPr/>
                    <a:lstStyle/>
                    <a:p>
                      <a:r>
                        <a:rPr lang="es-CL" dirty="0" smtClean="0"/>
                        <a:t>    </a:t>
                      </a:r>
                      <a:endParaRPr lang="es-CL" dirty="0"/>
                    </a:p>
                  </a:txBody>
                  <a:tcPr/>
                </a:tc>
                <a:tc>
                  <a:txBody>
                    <a:bodyPr/>
                    <a:lstStyle/>
                    <a:p>
                      <a:r>
                        <a:rPr lang="es-CL" dirty="0" smtClean="0"/>
                        <a:t>$5.000.000</a:t>
                      </a:r>
                      <a:endParaRPr lang="es-CL" dirty="0"/>
                    </a:p>
                  </a:txBody>
                  <a:tcPr/>
                </a:tc>
              </a:tr>
              <a:tr h="388848">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          </a:t>
                      </a:r>
                      <a:endParaRPr lang="es-CL" dirty="0"/>
                    </a:p>
                  </a:txBody>
                  <a:tcPr/>
                </a:tc>
                <a:tc>
                  <a:txBody>
                    <a:bodyPr/>
                    <a:lstStyle/>
                    <a:p>
                      <a:endParaRPr lang="es-CL" dirty="0"/>
                    </a:p>
                  </a:txBody>
                  <a:tcPr/>
                </a:tc>
                <a:tc>
                  <a:txBody>
                    <a:bodyPr/>
                    <a:lstStyle/>
                    <a:p>
                      <a:endParaRPr lang="es-CL" dirty="0"/>
                    </a:p>
                  </a:txBody>
                  <a:tcPr/>
                </a:tc>
              </a:tr>
              <a:tr h="370840">
                <a:tc>
                  <a:txBody>
                    <a:bodyPr/>
                    <a:lstStyle/>
                    <a:p>
                      <a:r>
                        <a:rPr lang="es-CL" dirty="0" smtClean="0"/>
                        <a:t>20-6</a:t>
                      </a:r>
                      <a:endParaRPr lang="es-CL" dirty="0"/>
                    </a:p>
                  </a:txBody>
                  <a:tcPr/>
                </a:tc>
                <a:tc>
                  <a:txBody>
                    <a:bodyPr/>
                    <a:lstStyle/>
                    <a:p>
                      <a:r>
                        <a:rPr lang="es-CL" dirty="0" smtClean="0"/>
                        <a:t>LETRAS COBRAR</a:t>
                      </a:r>
                      <a:endParaRPr lang="es-CL" dirty="0"/>
                    </a:p>
                  </a:txBody>
                  <a:tcPr/>
                </a:tc>
                <a:tc>
                  <a:txBody>
                    <a:bodyPr/>
                    <a:lstStyle/>
                    <a:p>
                      <a:r>
                        <a:rPr lang="es-CL" dirty="0" smtClean="0"/>
                        <a:t>$1.000.000</a:t>
                      </a:r>
                      <a:endParaRPr lang="es-CL" dirty="0"/>
                    </a:p>
                  </a:txBody>
                  <a:tcPr/>
                </a:tc>
                <a:tc>
                  <a:txBody>
                    <a:bodyPr/>
                    <a:lstStyle/>
                    <a:p>
                      <a:endParaRPr lang="es-CL" dirty="0"/>
                    </a:p>
                  </a:txBody>
                  <a:tcPr/>
                </a:tc>
              </a:tr>
              <a:tr h="370840">
                <a:tc>
                  <a:txBody>
                    <a:bodyPr/>
                    <a:lstStyle/>
                    <a:p>
                      <a:endParaRPr lang="es-CL"/>
                    </a:p>
                  </a:txBody>
                  <a:tcPr/>
                </a:tc>
                <a:tc>
                  <a:txBody>
                    <a:bodyPr/>
                    <a:lstStyle/>
                    <a:p>
                      <a:r>
                        <a:rPr lang="es-CL" dirty="0" smtClean="0"/>
                        <a:t> RESULTADO</a:t>
                      </a:r>
                      <a:r>
                        <a:rPr lang="es-CL" baseline="0" dirty="0" smtClean="0"/>
                        <a:t> VENTA MERC.</a:t>
                      </a:r>
                      <a:r>
                        <a:rPr lang="es-CL" dirty="0" smtClean="0"/>
                        <a:t>                        </a:t>
                      </a:r>
                      <a:endParaRPr lang="es-CL" dirty="0"/>
                    </a:p>
                  </a:txBody>
                  <a:tcPr/>
                </a:tc>
                <a:tc>
                  <a:txBody>
                    <a:bodyPr/>
                    <a:lstStyle/>
                    <a:p>
                      <a:r>
                        <a:rPr lang="es-CL" dirty="0" smtClean="0"/>
                        <a:t> $ 500.000</a:t>
                      </a:r>
                      <a:endParaRPr lang="es-CL" dirty="0"/>
                    </a:p>
                  </a:txBody>
                  <a:tcPr/>
                </a:tc>
                <a:tc>
                  <a:txBody>
                    <a:bodyPr/>
                    <a:lstStyle/>
                    <a:p>
                      <a:endParaRPr lang="es-CL"/>
                    </a:p>
                  </a:txBody>
                  <a:tcPr/>
                </a:tc>
              </a:tr>
              <a:tr h="370840">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a:t>
                      </a:r>
                    </a:p>
                  </a:txBody>
                  <a:tcPr/>
                </a:tc>
                <a:tc>
                  <a:txBody>
                    <a:bodyPr/>
                    <a:lstStyle/>
                    <a:p>
                      <a:endParaRPr lang="es-CL" dirty="0"/>
                    </a:p>
                  </a:txBody>
                  <a:tcPr/>
                </a:tc>
                <a:tc>
                  <a:txBody>
                    <a:bodyPr/>
                    <a:lstStyle/>
                    <a:p>
                      <a:endParaRPr lang="es-CL" dirty="0"/>
                    </a:p>
                  </a:txBody>
                  <a:tcPr/>
                </a:tc>
              </a:tr>
              <a:tr h="370840">
                <a:tc>
                  <a:txBody>
                    <a:bodyPr/>
                    <a:lstStyle/>
                    <a:p>
                      <a:endParaRPr lang="es-CL"/>
                    </a:p>
                  </a:txBody>
                  <a:tcPr/>
                </a:tc>
                <a:tc>
                  <a:txBody>
                    <a:bodyPr/>
                    <a:lstStyle/>
                    <a:p>
                      <a:r>
                        <a:rPr lang="es-CL" dirty="0" smtClean="0"/>
                        <a:t>                              MERCADERIAS  </a:t>
                      </a:r>
                      <a:endParaRPr lang="es-CL" dirty="0"/>
                    </a:p>
                  </a:txBody>
                  <a:tcPr/>
                </a:tc>
                <a:tc>
                  <a:txBody>
                    <a:bodyPr/>
                    <a:lstStyle/>
                    <a:p>
                      <a:endParaRPr lang="es-CL" dirty="0"/>
                    </a:p>
                  </a:txBody>
                  <a:tcPr/>
                </a:tc>
                <a:tc>
                  <a:txBody>
                    <a:bodyPr/>
                    <a:lstStyle/>
                    <a:p>
                      <a:r>
                        <a:rPr lang="es-CL" dirty="0" smtClean="0"/>
                        <a:t>$1.500.000</a:t>
                      </a:r>
                      <a:endParaRPr lang="es-CL" dirty="0"/>
                    </a:p>
                  </a:txBody>
                  <a:tcPr/>
                </a:tc>
              </a:tr>
              <a:tr h="370840">
                <a:tc>
                  <a:txBody>
                    <a:bodyPr/>
                    <a:lstStyle/>
                    <a:p>
                      <a:endParaRPr lang="es-CL"/>
                    </a:p>
                  </a:txBody>
                  <a:tcPr/>
                </a:tc>
                <a:tc>
                  <a:txBody>
                    <a:bodyPr/>
                    <a:lstStyle/>
                    <a:p>
                      <a:endParaRPr lang="es-CL" dirty="0"/>
                    </a:p>
                  </a:txBody>
                  <a:tcPr/>
                </a:tc>
                <a:tc>
                  <a:txBody>
                    <a:bodyPr/>
                    <a:lstStyle/>
                    <a:p>
                      <a:r>
                        <a:rPr lang="es-CL" dirty="0" smtClean="0">
                          <a:solidFill>
                            <a:srgbClr val="FF0000"/>
                          </a:solidFill>
                        </a:rPr>
                        <a:t>PERDIDA</a:t>
                      </a:r>
                      <a:endParaRPr lang="es-CL" dirty="0">
                        <a:solidFill>
                          <a:srgbClr val="FF0000"/>
                        </a:solidFill>
                      </a:endParaRPr>
                    </a:p>
                  </a:txBody>
                  <a:tcPr/>
                </a:tc>
                <a:tc>
                  <a:txBody>
                    <a:bodyPr/>
                    <a:lstStyle/>
                    <a:p>
                      <a:endParaRPr lang="es-CL" dirty="0"/>
                    </a:p>
                  </a:txBody>
                  <a:tcPr/>
                </a:tc>
              </a:tr>
            </a:tbl>
          </a:graphicData>
        </a:graphic>
      </p:graphicFrame>
      <p:sp>
        <p:nvSpPr>
          <p:cNvPr id="5" name="4 Flecha arriba"/>
          <p:cNvSpPr/>
          <p:nvPr/>
        </p:nvSpPr>
        <p:spPr>
          <a:xfrm>
            <a:off x="6221684" y="5013176"/>
            <a:ext cx="484632" cy="864096"/>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876559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r>
              <a:rPr lang="es-CL" sz="1800" u="sng" dirty="0" smtClean="0">
                <a:latin typeface="Arial" panose="020B0604020202020204" pitchFamily="34" charset="0"/>
                <a:cs typeface="Arial" panose="020B0604020202020204" pitchFamily="34" charset="0"/>
              </a:rPr>
              <a:t>Curso deberá desarrollar guía de </a:t>
            </a:r>
            <a:r>
              <a:rPr lang="es-CL" sz="1800" u="sng" dirty="0" smtClean="0">
                <a:latin typeface="Arial" panose="020B0604020202020204" pitchFamily="34" charset="0"/>
                <a:cs typeface="Arial" panose="020B0604020202020204" pitchFamily="34" charset="0"/>
                <a:hlinkClick r:id="rId2" action="ppaction://hlinkfile"/>
              </a:rPr>
              <a:t>ejercicios</a:t>
            </a:r>
            <a:r>
              <a:rPr lang="es-CL" sz="1800" u="sng" dirty="0" smtClean="0">
                <a:latin typeface="Arial" panose="020B0604020202020204" pitchFamily="34" charset="0"/>
                <a:cs typeface="Arial" panose="020B0604020202020204" pitchFamily="34" charset="0"/>
              </a:rPr>
              <a:t> propuestos por el Profesor</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0492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dirty="0" smtClean="0">
                <a:latin typeface="Arial" panose="020B0604020202020204" pitchFamily="34" charset="0"/>
                <a:cs typeface="Arial" panose="020B0604020202020204" pitchFamily="34" charset="0"/>
              </a:rPr>
              <a:t>Se ha optado dejar como un tema aparte las devoluciones de compras y ventas, operaciones que acontecen con menor o mayor frecuencia dentro de toda actividad comercial.</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Se producen por lo general, ocasionadas por disconformidad respecto a lo pactado al efectuarse la compra, principalmente respecto a la calidad o características de los productos recibidos( recepción conforme).</a:t>
            </a:r>
          </a:p>
          <a:p>
            <a:r>
              <a:rPr lang="es-CL" sz="1800" dirty="0" smtClean="0">
                <a:latin typeface="Arial" panose="020B0604020202020204" pitchFamily="34" charset="0"/>
                <a:cs typeface="Arial" panose="020B0604020202020204" pitchFamily="34" charset="0"/>
              </a:rPr>
              <a:t>Como resulta obvio, la respectiva contabilización es realizada siempre al precio de compra y trae como consecuencia directa una disminución de las existencias contabilizadas en la cuenta del Libro mayor y por ende, en la respectiva tarjeta del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de existencia.</a:t>
            </a:r>
          </a:p>
        </p:txBody>
      </p:sp>
    </p:spTree>
    <p:extLst>
      <p:ext uri="{BB962C8B-B14F-4D97-AF65-F5344CB8AC3E}">
        <p14:creationId xmlns:p14="http://schemas.microsoft.com/office/powerpoint/2010/main" val="25215518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dirty="0" smtClean="0">
                <a:latin typeface="Arial" panose="020B0604020202020204" pitchFamily="34" charset="0"/>
                <a:cs typeface="Arial" panose="020B0604020202020204" pitchFamily="34" charset="0"/>
              </a:rPr>
              <a:t>Se ha optado dejar como un tema aparte las devoluciones de compras y ventas, operaciones que acontecen con menor o mayor frecuencia dentro de toda actividad comercial.</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 continuación analizaremos las cuentas que ese deben  cargar y abonar al registrar esta operación, a saber:</a:t>
            </a:r>
          </a:p>
          <a:p>
            <a:r>
              <a:rPr lang="es-CL" sz="1800" dirty="0" smtClean="0">
                <a:latin typeface="Arial" panose="020B0604020202020204" pitchFamily="34" charset="0"/>
                <a:cs typeface="Arial" panose="020B0604020202020204" pitchFamily="34" charset="0"/>
              </a:rPr>
              <a:t>1.-Para poder determinar la cuenta que debe cargarse al producirse una devolución de una compra, es necesario conocer en qué forma se habría estipulado el pago y en que forma el proveedor devolverá el monto de la devolución, si esta ya había sido cancelada.</a:t>
            </a:r>
          </a:p>
        </p:txBody>
      </p:sp>
    </p:spTree>
    <p:extLst>
      <p:ext uri="{BB962C8B-B14F-4D97-AF65-F5344CB8AC3E}">
        <p14:creationId xmlns:p14="http://schemas.microsoft.com/office/powerpoint/2010/main" val="13048657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A.1.- Si la compra había sido hecha al contado y por consiguiente la mercadería se encontraba pagada pueden darse dos situaciones:</a:t>
            </a:r>
          </a:p>
          <a:p>
            <a:r>
              <a:rPr lang="es-CL" sz="1800" dirty="0" smtClean="0">
                <a:latin typeface="Arial" panose="020B0604020202020204" pitchFamily="34" charset="0"/>
                <a:cs typeface="Arial" panose="020B0604020202020204" pitchFamily="34" charset="0"/>
              </a:rPr>
              <a:t>A.1.1.-Que el proveedor restituya de inmediato el monto que le fue cancelado, en este caso el asiento sería el siguiente:</a:t>
            </a:r>
          </a:p>
        </p:txBody>
      </p:sp>
      <p:graphicFrame>
        <p:nvGraphicFramePr>
          <p:cNvPr id="4" name="3 Tabla"/>
          <p:cNvGraphicFramePr>
            <a:graphicFrameLocks noGrp="1"/>
          </p:cNvGraphicFramePr>
          <p:nvPr>
            <p:extLst>
              <p:ext uri="{D42A27DB-BD31-4B8C-83A1-F6EECF244321}">
                <p14:modId xmlns:p14="http://schemas.microsoft.com/office/powerpoint/2010/main" val="2818479771"/>
              </p:ext>
            </p:extLst>
          </p:nvPr>
        </p:nvGraphicFramePr>
        <p:xfrm>
          <a:off x="1331640" y="4077072"/>
          <a:ext cx="6288360" cy="1512168"/>
        </p:xfrm>
        <a:graphic>
          <a:graphicData uri="http://schemas.openxmlformats.org/drawingml/2006/table">
            <a:tbl>
              <a:tblPr firstRow="1" bandRow="1">
                <a:tableStyleId>{5C22544A-7EE6-4342-B048-85BDC9FD1C3A}</a:tableStyleId>
              </a:tblPr>
              <a:tblGrid>
                <a:gridCol w="3144180"/>
                <a:gridCol w="3144180"/>
              </a:tblGrid>
              <a:tr h="504056">
                <a:tc>
                  <a:txBody>
                    <a:bodyPr/>
                    <a:lstStyle/>
                    <a:p>
                      <a:r>
                        <a:rPr lang="es-CL" b="1" dirty="0" smtClean="0">
                          <a:solidFill>
                            <a:schemeClr val="tx1"/>
                          </a:solidFill>
                        </a:rPr>
                        <a:t>CAJA</a:t>
                      </a:r>
                      <a:endParaRPr lang="es-CL" b="1" dirty="0">
                        <a:solidFill>
                          <a:schemeClr val="tx1"/>
                        </a:solidFill>
                      </a:endParaRPr>
                    </a:p>
                  </a:txBody>
                  <a:tcPr/>
                </a:tc>
                <a:tc>
                  <a:txBody>
                    <a:bodyPr/>
                    <a:lstStyle/>
                    <a:p>
                      <a:endParaRPr lang="es-CL"/>
                    </a:p>
                  </a:txBody>
                  <a:tcPr/>
                </a:tc>
              </a:tr>
              <a:tr h="504056">
                <a:tc>
                  <a:txBody>
                    <a:bodyPr/>
                    <a:lstStyle/>
                    <a:p>
                      <a:r>
                        <a:rPr lang="es-CL" b="1" dirty="0" smtClean="0">
                          <a:solidFill>
                            <a:schemeClr val="tx1"/>
                          </a:solidFill>
                        </a:rPr>
                        <a:t>                                   A</a:t>
                      </a:r>
                      <a:endParaRPr lang="es-CL" b="1" dirty="0">
                        <a:solidFill>
                          <a:schemeClr val="tx1"/>
                        </a:solidFill>
                      </a:endParaRPr>
                    </a:p>
                  </a:txBody>
                  <a:tcPr/>
                </a:tc>
                <a:tc>
                  <a:txBody>
                    <a:bodyPr/>
                    <a:lstStyle/>
                    <a:p>
                      <a:endParaRPr lang="es-CL" dirty="0"/>
                    </a:p>
                  </a:txBody>
                  <a:tcPr/>
                </a:tc>
              </a:tr>
              <a:tr h="504056">
                <a:tc>
                  <a:txBody>
                    <a:bodyPr/>
                    <a:lstStyle/>
                    <a:p>
                      <a:endParaRPr lang="es-CL" b="1" dirty="0">
                        <a:solidFill>
                          <a:schemeClr val="tx1"/>
                        </a:solidFill>
                      </a:endParaRPr>
                    </a:p>
                  </a:txBody>
                  <a:tcPr/>
                </a:tc>
                <a:tc>
                  <a:txBody>
                    <a:bodyPr/>
                    <a:lstStyle/>
                    <a:p>
                      <a:r>
                        <a:rPr lang="es-CL" dirty="0" smtClean="0"/>
                        <a:t> </a:t>
                      </a:r>
                      <a:r>
                        <a:rPr lang="es-CL" b="1" dirty="0" smtClean="0"/>
                        <a:t>MERCADERIA</a:t>
                      </a:r>
                      <a:endParaRPr lang="es-CL" b="1" dirty="0"/>
                    </a:p>
                  </a:txBody>
                  <a:tcPr/>
                </a:tc>
              </a:tr>
            </a:tbl>
          </a:graphicData>
        </a:graphic>
      </p:graphicFrame>
      <p:sp>
        <p:nvSpPr>
          <p:cNvPr id="5" name="4 Llamada de flecha hacia arriba"/>
          <p:cNvSpPr/>
          <p:nvPr/>
        </p:nvSpPr>
        <p:spPr>
          <a:xfrm>
            <a:off x="4644008" y="5420072"/>
            <a:ext cx="2304256" cy="91440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0000"/>
                </a:solidFill>
              </a:rPr>
              <a:t>DISMINUCIÓN</a:t>
            </a:r>
            <a:endParaRPr lang="es-ES" b="1" dirty="0">
              <a:solidFill>
                <a:srgbClr val="FF0000"/>
              </a:solidFill>
            </a:endParaRPr>
          </a:p>
        </p:txBody>
      </p:sp>
      <p:sp>
        <p:nvSpPr>
          <p:cNvPr id="7" name="6 Llamada de flecha hacia arriba"/>
          <p:cNvSpPr/>
          <p:nvPr/>
        </p:nvSpPr>
        <p:spPr>
          <a:xfrm>
            <a:off x="1043608" y="4509120"/>
            <a:ext cx="1778496" cy="194421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0000"/>
                </a:solidFill>
              </a:rPr>
              <a:t>AUMENTO</a:t>
            </a:r>
            <a:endParaRPr lang="es-ES" b="1" dirty="0">
              <a:solidFill>
                <a:srgbClr val="FF0000"/>
              </a:solidFill>
            </a:endParaRPr>
          </a:p>
        </p:txBody>
      </p:sp>
    </p:spTree>
    <p:extLst>
      <p:ext uri="{BB962C8B-B14F-4D97-AF65-F5344CB8AC3E}">
        <p14:creationId xmlns:p14="http://schemas.microsoft.com/office/powerpoint/2010/main" val="33396870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A.1.- Si la compra había sido hecha al contado y por consiguiente la mercadería se encontraba pagada pueden darse dos situaciones:</a:t>
            </a:r>
          </a:p>
          <a:p>
            <a:r>
              <a:rPr lang="es-CL" sz="1800" dirty="0" smtClean="0">
                <a:latin typeface="Arial" panose="020B0604020202020204" pitchFamily="34" charset="0"/>
                <a:cs typeface="Arial" panose="020B0604020202020204" pitchFamily="34" charset="0"/>
              </a:rPr>
              <a:t>A.1.2.-Que la Empresa mantenga una cuenta corriente con el proveedor; vale decir que habitual y periódicamente se efectúen operaciones y </a:t>
            </a:r>
            <a:r>
              <a:rPr lang="es-CL" sz="1800" smtClean="0">
                <a:latin typeface="Arial" panose="020B0604020202020204" pitchFamily="34" charset="0"/>
                <a:cs typeface="Arial" panose="020B0604020202020204" pitchFamily="34" charset="0"/>
              </a:rPr>
              <a:t>en este </a:t>
            </a:r>
            <a:r>
              <a:rPr lang="es-CL" sz="1800" dirty="0" smtClean="0">
                <a:latin typeface="Arial" panose="020B0604020202020204" pitchFamily="34" charset="0"/>
                <a:cs typeface="Arial" panose="020B0604020202020204" pitchFamily="34" charset="0"/>
              </a:rPr>
              <a:t>caso la suma pagada por la mercadería devuelta, queda a favor, a cuenta de futuras compras:</a:t>
            </a:r>
          </a:p>
        </p:txBody>
      </p:sp>
      <p:graphicFrame>
        <p:nvGraphicFramePr>
          <p:cNvPr id="4" name="3 Tabla"/>
          <p:cNvGraphicFramePr>
            <a:graphicFrameLocks noGrp="1"/>
          </p:cNvGraphicFramePr>
          <p:nvPr>
            <p:extLst>
              <p:ext uri="{D42A27DB-BD31-4B8C-83A1-F6EECF244321}">
                <p14:modId xmlns:p14="http://schemas.microsoft.com/office/powerpoint/2010/main" val="537409471"/>
              </p:ext>
            </p:extLst>
          </p:nvPr>
        </p:nvGraphicFramePr>
        <p:xfrm>
          <a:off x="1331640" y="4221087"/>
          <a:ext cx="6288360" cy="1440161"/>
        </p:xfrm>
        <a:graphic>
          <a:graphicData uri="http://schemas.openxmlformats.org/drawingml/2006/table">
            <a:tbl>
              <a:tblPr firstRow="1" bandRow="1">
                <a:tableStyleId>{5C22544A-7EE6-4342-B048-85BDC9FD1C3A}</a:tableStyleId>
              </a:tblPr>
              <a:tblGrid>
                <a:gridCol w="3144180"/>
                <a:gridCol w="3144180"/>
              </a:tblGrid>
              <a:tr h="458233">
                <a:tc>
                  <a:txBody>
                    <a:bodyPr/>
                    <a:lstStyle/>
                    <a:p>
                      <a:r>
                        <a:rPr lang="es-CL" dirty="0" smtClean="0">
                          <a:solidFill>
                            <a:schemeClr val="tx1"/>
                          </a:solidFill>
                        </a:rPr>
                        <a:t>ACREEDORES</a:t>
                      </a:r>
                      <a:endParaRPr lang="es-CL" dirty="0">
                        <a:solidFill>
                          <a:schemeClr val="tx1"/>
                        </a:solidFill>
                      </a:endParaRPr>
                    </a:p>
                  </a:txBody>
                  <a:tcPr/>
                </a:tc>
                <a:tc>
                  <a:txBody>
                    <a:bodyPr/>
                    <a:lstStyle/>
                    <a:p>
                      <a:endParaRPr lang="es-CL"/>
                    </a:p>
                  </a:txBody>
                  <a:tcPr/>
                </a:tc>
              </a:tr>
              <a:tr h="458233">
                <a:tc>
                  <a:txBody>
                    <a:bodyPr/>
                    <a:lstStyle/>
                    <a:p>
                      <a:r>
                        <a:rPr lang="es-CL" dirty="0" smtClean="0"/>
                        <a:t>                                   </a:t>
                      </a:r>
                      <a:r>
                        <a:rPr lang="es-CL" b="1" dirty="0" smtClean="0"/>
                        <a:t>A</a:t>
                      </a:r>
                      <a:endParaRPr lang="es-CL" b="1" dirty="0"/>
                    </a:p>
                  </a:txBody>
                  <a:tcPr/>
                </a:tc>
                <a:tc>
                  <a:txBody>
                    <a:bodyPr/>
                    <a:lstStyle/>
                    <a:p>
                      <a:endParaRPr lang="es-CL" dirty="0"/>
                    </a:p>
                  </a:txBody>
                  <a:tcPr/>
                </a:tc>
              </a:tr>
              <a:tr h="523695">
                <a:tc>
                  <a:txBody>
                    <a:bodyPr/>
                    <a:lstStyle/>
                    <a:p>
                      <a:endParaRPr lang="es-CL" dirty="0"/>
                    </a:p>
                  </a:txBody>
                  <a:tcPr/>
                </a:tc>
                <a:tc>
                  <a:txBody>
                    <a:bodyPr/>
                    <a:lstStyle/>
                    <a:p>
                      <a:r>
                        <a:rPr lang="es-CL" dirty="0" smtClean="0"/>
                        <a:t> </a:t>
                      </a:r>
                      <a:r>
                        <a:rPr lang="es-CL" b="1" dirty="0" smtClean="0"/>
                        <a:t>MERCADERIA</a:t>
                      </a:r>
                      <a:endParaRPr lang="es-CL" b="1" dirty="0"/>
                    </a:p>
                  </a:txBody>
                  <a:tcPr/>
                </a:tc>
              </a:tr>
            </a:tbl>
          </a:graphicData>
        </a:graphic>
      </p:graphicFrame>
    </p:spTree>
    <p:extLst>
      <p:ext uri="{BB962C8B-B14F-4D97-AF65-F5344CB8AC3E}">
        <p14:creationId xmlns:p14="http://schemas.microsoft.com/office/powerpoint/2010/main" val="40728355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A.1.- Si la compra había sido hecha al contado y por consiguiente la mercadería se encontraba pagada pueden darse dos situaciones:</a:t>
            </a:r>
          </a:p>
          <a:p>
            <a:r>
              <a:rPr lang="es-CL" sz="1800" dirty="0" smtClean="0">
                <a:latin typeface="Arial" panose="020B0604020202020204" pitchFamily="34" charset="0"/>
                <a:cs typeface="Arial" panose="020B0604020202020204" pitchFamily="34" charset="0"/>
              </a:rPr>
              <a:t>A.1.2.-Para comprender adecuadamente lo explicitado precedentemente , resulta necesario tener presente que cuentas tales como Acreedores y Deudores, se acostumbra llevarlas permanentemente desglosadas, para lo cual existe un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que agrupa ordenadamente  las tarjetas de cada uno de nuestros proveedores o clientes según sea el caso.</a:t>
            </a:r>
          </a:p>
          <a:p>
            <a:r>
              <a:rPr lang="es-CL" sz="1800" dirty="0" smtClean="0">
                <a:latin typeface="Arial" panose="020B0604020202020204" pitchFamily="34" charset="0"/>
                <a:cs typeface="Arial" panose="020B0604020202020204" pitchFamily="34" charset="0"/>
              </a:rPr>
              <a:t>La suma de todas las tarjetas de los proveedores deberá corresponder al saldo de la cuenta del Libro Mayor «Acreedores» y del mismo modo la suma delas diferentes cuentas de los clientes deberá corresponder al saldo de la cuenta del Libro Mayor «Deudores»</a:t>
            </a:r>
          </a:p>
        </p:txBody>
      </p:sp>
    </p:spTree>
    <p:extLst>
      <p:ext uri="{BB962C8B-B14F-4D97-AF65-F5344CB8AC3E}">
        <p14:creationId xmlns:p14="http://schemas.microsoft.com/office/powerpoint/2010/main" val="21872933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A.1.- Si la compra había sido hecha al contado y por consiguiente la mercadería se encontraba pagada pueden darse dos situaciones:</a:t>
            </a:r>
          </a:p>
          <a:p>
            <a:r>
              <a:rPr lang="es-CL" sz="1800" dirty="0" smtClean="0">
                <a:latin typeface="Arial" panose="020B0604020202020204" pitchFamily="34" charset="0"/>
                <a:cs typeface="Arial" panose="020B0604020202020204" pitchFamily="34" charset="0"/>
              </a:rPr>
              <a:t>A.1.2.-Producto de lo precedentemente explicitado no hay inconveniente alguno que, en un momento determinado como directa consecuencia de una devolución, la tarjeta de un proveedor( con saldo normalmente acreedor) refleje un </a:t>
            </a:r>
            <a:r>
              <a:rPr lang="es-CL" sz="1800" smtClean="0">
                <a:latin typeface="Arial" panose="020B0604020202020204" pitchFamily="34" charset="0"/>
                <a:cs typeface="Arial" panose="020B0604020202020204" pitchFamily="34" charset="0"/>
              </a:rPr>
              <a:t>saldo deudor</a:t>
            </a:r>
            <a:r>
              <a:rPr lang="es-CL" sz="1800" dirty="0" smtClean="0">
                <a:latin typeface="Arial" panose="020B0604020202020204" pitchFamily="34" charset="0"/>
                <a:cs typeface="Arial" panose="020B0604020202020204" pitchFamily="34" charset="0"/>
              </a:rPr>
              <a:t>, mientras sean materializadas nuevas compras.</a:t>
            </a:r>
          </a:p>
        </p:txBody>
      </p:sp>
    </p:spTree>
    <p:extLst>
      <p:ext uri="{BB962C8B-B14F-4D97-AF65-F5344CB8AC3E}">
        <p14:creationId xmlns:p14="http://schemas.microsoft.com/office/powerpoint/2010/main" val="16236149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A.2.- Si la compra había sido hecha a plazo con letras , corresponderá el solicitar la devolución del mencionado documento . El asiento en el Libro Diario sería el siguiente:</a:t>
            </a:r>
          </a:p>
        </p:txBody>
      </p:sp>
      <p:graphicFrame>
        <p:nvGraphicFramePr>
          <p:cNvPr id="4" name="3 Tabla"/>
          <p:cNvGraphicFramePr>
            <a:graphicFrameLocks noGrp="1"/>
          </p:cNvGraphicFramePr>
          <p:nvPr>
            <p:extLst>
              <p:ext uri="{D42A27DB-BD31-4B8C-83A1-F6EECF244321}">
                <p14:modId xmlns:p14="http://schemas.microsoft.com/office/powerpoint/2010/main" val="3980110372"/>
              </p:ext>
            </p:extLst>
          </p:nvPr>
        </p:nvGraphicFramePr>
        <p:xfrm>
          <a:off x="1331640" y="3429000"/>
          <a:ext cx="6096000" cy="1728192"/>
        </p:xfrm>
        <a:graphic>
          <a:graphicData uri="http://schemas.openxmlformats.org/drawingml/2006/table">
            <a:tbl>
              <a:tblPr firstRow="1" bandRow="1">
                <a:tableStyleId>{5C22544A-7EE6-4342-B048-85BDC9FD1C3A}</a:tableStyleId>
              </a:tblPr>
              <a:tblGrid>
                <a:gridCol w="3024336"/>
                <a:gridCol w="3071664"/>
              </a:tblGrid>
              <a:tr h="576064">
                <a:tc>
                  <a:txBody>
                    <a:bodyPr/>
                    <a:lstStyle/>
                    <a:p>
                      <a:r>
                        <a:rPr lang="es-CL" b="1" dirty="0" smtClean="0">
                          <a:solidFill>
                            <a:schemeClr val="tx1"/>
                          </a:solidFill>
                        </a:rPr>
                        <a:t>LETRAS  POR PAGAR</a:t>
                      </a:r>
                      <a:endParaRPr lang="es-CL" b="1" dirty="0">
                        <a:solidFill>
                          <a:schemeClr val="tx1"/>
                        </a:solidFill>
                      </a:endParaRPr>
                    </a:p>
                  </a:txBody>
                  <a:tcPr/>
                </a:tc>
                <a:tc>
                  <a:txBody>
                    <a:bodyPr/>
                    <a:lstStyle/>
                    <a:p>
                      <a:endParaRPr lang="es-CL"/>
                    </a:p>
                  </a:txBody>
                  <a:tcPr/>
                </a:tc>
              </a:tr>
              <a:tr h="576064">
                <a:tc>
                  <a:txBody>
                    <a:bodyPr/>
                    <a:lstStyle/>
                    <a:p>
                      <a:r>
                        <a:rPr lang="es-CL" b="1" dirty="0" smtClean="0">
                          <a:solidFill>
                            <a:schemeClr val="tx1"/>
                          </a:solidFill>
                        </a:rPr>
                        <a:t>                                        A</a:t>
                      </a:r>
                      <a:endParaRPr lang="es-CL" b="1" dirty="0">
                        <a:solidFill>
                          <a:schemeClr val="tx1"/>
                        </a:solidFill>
                      </a:endParaRPr>
                    </a:p>
                  </a:txBody>
                  <a:tcPr/>
                </a:tc>
                <a:tc>
                  <a:txBody>
                    <a:bodyPr/>
                    <a:lstStyle/>
                    <a:p>
                      <a:endParaRPr lang="es-CL" b="1">
                        <a:solidFill>
                          <a:schemeClr val="tx1"/>
                        </a:solidFill>
                      </a:endParaRPr>
                    </a:p>
                  </a:txBody>
                  <a:tcPr/>
                </a:tc>
              </a:tr>
              <a:tr h="576064">
                <a:tc>
                  <a:txBody>
                    <a:bodyPr/>
                    <a:lstStyle/>
                    <a:p>
                      <a:endParaRPr lang="es-CL" b="1">
                        <a:solidFill>
                          <a:schemeClr val="tx1"/>
                        </a:solidFill>
                      </a:endParaRPr>
                    </a:p>
                  </a:txBody>
                  <a:tcPr/>
                </a:tc>
                <a:tc>
                  <a:txBody>
                    <a:bodyPr/>
                    <a:lstStyle/>
                    <a:p>
                      <a:r>
                        <a:rPr lang="es-CL" b="1" dirty="0" smtClean="0">
                          <a:solidFill>
                            <a:schemeClr val="tx1"/>
                          </a:solidFill>
                        </a:rPr>
                        <a:t>MERCADERIAS</a:t>
                      </a:r>
                      <a:endParaRPr lang="es-CL" b="1" dirty="0">
                        <a:solidFill>
                          <a:schemeClr val="tx1"/>
                        </a:solidFill>
                      </a:endParaRPr>
                    </a:p>
                  </a:txBody>
                  <a:tcPr/>
                </a:tc>
              </a:tr>
            </a:tbl>
          </a:graphicData>
        </a:graphic>
      </p:graphicFrame>
    </p:spTree>
    <p:extLst>
      <p:ext uri="{BB962C8B-B14F-4D97-AF65-F5344CB8AC3E}">
        <p14:creationId xmlns:p14="http://schemas.microsoft.com/office/powerpoint/2010/main" val="29262055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smtClean="0">
                <a:latin typeface="Arial" panose="020B0604020202020204" pitchFamily="34" charset="0"/>
                <a:cs typeface="Arial" panose="020B0604020202020204" pitchFamily="34" charset="0"/>
              </a:rPr>
              <a:t>A.-Devoluciones de compras efectuadas a proveedores:</a:t>
            </a:r>
          </a:p>
          <a:p>
            <a:r>
              <a:rPr lang="es-CL" sz="1800" dirty="0" smtClean="0">
                <a:latin typeface="Arial" panose="020B0604020202020204" pitchFamily="34" charset="0"/>
                <a:cs typeface="Arial" panose="020B0604020202020204" pitchFamily="34" charset="0"/>
              </a:rPr>
              <a:t>A continuación analizaremos las cuentas que ese deben  cargar y abonar al registrar esta operación, a saber:</a:t>
            </a:r>
          </a:p>
          <a:p>
            <a:r>
              <a:rPr lang="es-CL" sz="1800" dirty="0">
                <a:latin typeface="Arial" panose="020B0604020202020204" pitchFamily="34" charset="0"/>
                <a:cs typeface="Arial" panose="020B0604020202020204" pitchFamily="34" charset="0"/>
              </a:rPr>
              <a:t>2</a:t>
            </a:r>
            <a:r>
              <a:rPr lang="es-CL" sz="1800" dirty="0" smtClean="0">
                <a:latin typeface="Arial" panose="020B0604020202020204" pitchFamily="34" charset="0"/>
                <a:cs typeface="Arial" panose="020B0604020202020204" pitchFamily="34" charset="0"/>
              </a:rPr>
              <a:t>.-Corresponde ahora referirnos en detalle a la cuenta que deberá ser abonada y que será invariablemente la cuenta « Mercaderías», sea cual fuere el sistema contable que lleve la empresa para el registro de las operaciones derivadas del movimiento de mercaderías</a:t>
            </a:r>
          </a:p>
        </p:txBody>
      </p:sp>
    </p:spTree>
    <p:extLst>
      <p:ext uri="{BB962C8B-B14F-4D97-AF65-F5344CB8AC3E}">
        <p14:creationId xmlns:p14="http://schemas.microsoft.com/office/powerpoint/2010/main" val="2064932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Tal como lo hemos manifestado al referirnos a devoluciones de proveedores, las devoluciones se originan generalmente por disconformidad respecto a lo establecido al pactarse una operación de compraventa.</a:t>
            </a:r>
          </a:p>
        </p:txBody>
      </p:sp>
    </p:spTree>
    <p:extLst>
      <p:ext uri="{BB962C8B-B14F-4D97-AF65-F5344CB8AC3E}">
        <p14:creationId xmlns:p14="http://schemas.microsoft.com/office/powerpoint/2010/main" val="15988568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La respectiva contabilización es efectuada al precio de venta y trae como consecuencia, como se verá, un cargo a la cuenta que se hubiere abonado al contabilizarse  la venta y a su vez un aumento de las unidades en la respectiva tarjeta de control de existencia.</a:t>
            </a:r>
          </a:p>
          <a:p>
            <a:r>
              <a:rPr lang="es-CL" sz="1800" dirty="0" smtClean="0">
                <a:latin typeface="Arial" panose="020B0604020202020204" pitchFamily="34" charset="0"/>
                <a:cs typeface="Arial" panose="020B0604020202020204" pitchFamily="34" charset="0"/>
              </a:rPr>
              <a:t>B.1.-Respecto de las cuentas a cargar al producirse la devolución de una venta, es necesario distinguir cual es el procedimiento que se utilizo para registra previamente la venta y como regla general se deben reversar las cuentas que fueron abonadas al materializarse la operación de ventas</a:t>
            </a:r>
          </a:p>
        </p:txBody>
      </p:sp>
    </p:spTree>
    <p:extLst>
      <p:ext uri="{BB962C8B-B14F-4D97-AF65-F5344CB8AC3E}">
        <p14:creationId xmlns:p14="http://schemas.microsoft.com/office/powerpoint/2010/main" val="33632000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Al tomar el monto de las ventas para compararlo con el respectivo costo de ventas previamente determinado resulta  necesario tener presente que es el Haber de la cuenta Mercaderías no refleja tan sólo las ventas sino que además las devoluciones de compras.</a:t>
            </a:r>
          </a:p>
          <a:p>
            <a:r>
              <a:rPr lang="es-CL" sz="1800" u="sng" dirty="0" smtClean="0">
                <a:latin typeface="Arial" panose="020B0604020202020204" pitchFamily="34" charset="0"/>
                <a:cs typeface="Arial" panose="020B0604020202020204" pitchFamily="34" charset="0"/>
              </a:rPr>
              <a:t>EJEMPLO :</a:t>
            </a:r>
          </a:p>
          <a:p>
            <a:r>
              <a:rPr lang="es-CL" sz="1800" b="1" dirty="0" smtClean="0">
                <a:latin typeface="Arial" panose="020B0604020202020204" pitchFamily="34" charset="0"/>
                <a:cs typeface="Arial" panose="020B0604020202020204" pitchFamily="34" charset="0"/>
              </a:rPr>
              <a:t>                                  MERCADERIAS</a:t>
            </a:r>
          </a:p>
        </p:txBody>
      </p:sp>
      <p:graphicFrame>
        <p:nvGraphicFramePr>
          <p:cNvPr id="4" name="3 Tabla"/>
          <p:cNvGraphicFramePr>
            <a:graphicFrameLocks noGrp="1"/>
          </p:cNvGraphicFramePr>
          <p:nvPr>
            <p:extLst>
              <p:ext uri="{D42A27DB-BD31-4B8C-83A1-F6EECF244321}">
                <p14:modId xmlns:p14="http://schemas.microsoft.com/office/powerpoint/2010/main" val="2444429225"/>
              </p:ext>
            </p:extLst>
          </p:nvPr>
        </p:nvGraphicFramePr>
        <p:xfrm>
          <a:off x="1187624" y="4293096"/>
          <a:ext cx="6096000" cy="1463040"/>
        </p:xfrm>
        <a:graphic>
          <a:graphicData uri="http://schemas.openxmlformats.org/drawingml/2006/table">
            <a:tbl>
              <a:tblPr firstRow="1" bandRow="1">
                <a:tableStyleId>{5C22544A-7EE6-4342-B048-85BDC9FD1C3A}</a:tableStyleId>
              </a:tblPr>
              <a:tblGrid>
                <a:gridCol w="3024336"/>
                <a:gridCol w="3071664"/>
              </a:tblGrid>
              <a:tr h="0">
                <a:tc>
                  <a:txBody>
                    <a:bodyPr/>
                    <a:lstStyle/>
                    <a:p>
                      <a:r>
                        <a:rPr lang="es-CL" dirty="0" smtClean="0"/>
                        <a:t>DEBE</a:t>
                      </a:r>
                      <a:endParaRPr lang="es-CL" dirty="0"/>
                    </a:p>
                  </a:txBody>
                  <a:tcPr/>
                </a:tc>
                <a:tc>
                  <a:txBody>
                    <a:bodyPr/>
                    <a:lstStyle/>
                    <a:p>
                      <a:r>
                        <a:rPr lang="es-CL" dirty="0" smtClean="0"/>
                        <a:t>  HABER</a:t>
                      </a:r>
                      <a:endParaRPr lang="es-CL" dirty="0"/>
                    </a:p>
                  </a:txBody>
                  <a:tcPr/>
                </a:tc>
              </a:tr>
              <a:tr h="0">
                <a:tc>
                  <a:txBody>
                    <a:bodyPr/>
                    <a:lstStyle/>
                    <a:p>
                      <a:r>
                        <a:rPr lang="es-CL" dirty="0" smtClean="0"/>
                        <a:t>Compras</a:t>
                      </a:r>
                      <a:r>
                        <a:rPr lang="es-CL" baseline="0" dirty="0" smtClean="0"/>
                        <a:t>                 $60.000</a:t>
                      </a:r>
                      <a:endParaRPr lang="es-CL" dirty="0"/>
                    </a:p>
                  </a:txBody>
                  <a:tcPr/>
                </a:tc>
                <a:tc>
                  <a:txBody>
                    <a:bodyPr/>
                    <a:lstStyle/>
                    <a:p>
                      <a:r>
                        <a:rPr lang="es-CL" dirty="0" smtClean="0"/>
                        <a:t>Ventas                     $45.000</a:t>
                      </a:r>
                      <a:endParaRPr lang="es-CL" dirty="0"/>
                    </a:p>
                  </a:txBody>
                  <a:tcPr/>
                </a:tc>
              </a:tr>
              <a:tr h="0">
                <a:tc>
                  <a:txBody>
                    <a:bodyPr/>
                    <a:lstStyle/>
                    <a:p>
                      <a:r>
                        <a:rPr lang="es-CL" dirty="0" smtClean="0"/>
                        <a:t>Devolución Ventas    $</a:t>
                      </a:r>
                      <a:r>
                        <a:rPr lang="es-CL" baseline="0" dirty="0" smtClean="0"/>
                        <a:t>  4.000</a:t>
                      </a:r>
                      <a:endParaRPr lang="es-CL" dirty="0"/>
                    </a:p>
                  </a:txBody>
                  <a:tcPr/>
                </a:tc>
                <a:tc>
                  <a:txBody>
                    <a:bodyPr/>
                    <a:lstStyle/>
                    <a:p>
                      <a:r>
                        <a:rPr lang="es-CL" dirty="0" smtClean="0"/>
                        <a:t>Devolución Compras</a:t>
                      </a:r>
                      <a:r>
                        <a:rPr lang="es-CL" baseline="0" dirty="0" smtClean="0"/>
                        <a:t>  $  5.000</a:t>
                      </a:r>
                      <a:endParaRPr lang="es-CL" dirty="0"/>
                    </a:p>
                  </a:txBody>
                  <a:tcPr/>
                </a:tc>
              </a:tr>
              <a:tr h="0">
                <a:tc>
                  <a:txBody>
                    <a:bodyPr/>
                    <a:lstStyle/>
                    <a:p>
                      <a:r>
                        <a:rPr lang="es-CL" dirty="0" smtClean="0"/>
                        <a:t>Inventario Físico       $25.000</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4215938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u="sng" dirty="0" smtClean="0">
                <a:latin typeface="Arial" panose="020B0604020202020204" pitchFamily="34" charset="0"/>
                <a:cs typeface="Arial" panose="020B0604020202020204" pitchFamily="34" charset="0"/>
              </a:rPr>
              <a:t>Determinación del resultado obtenido en las Ventas:</a:t>
            </a:r>
          </a:p>
          <a:p>
            <a:r>
              <a:rPr lang="es-CL" sz="1800" b="1" dirty="0" smtClean="0">
                <a:latin typeface="Arial" panose="020B0604020202020204" pitchFamily="34" charset="0"/>
                <a:cs typeface="Arial" panose="020B0604020202020204" pitchFamily="34" charset="0"/>
              </a:rPr>
              <a:t>Compras </a:t>
            </a:r>
            <a:r>
              <a:rPr lang="es-CL" sz="1800" dirty="0" smtClean="0">
                <a:latin typeface="Arial" panose="020B0604020202020204" pitchFamily="34" charset="0"/>
                <a:cs typeface="Arial" panose="020B0604020202020204" pitchFamily="34" charset="0"/>
              </a:rPr>
              <a:t>                    </a:t>
            </a:r>
            <a:r>
              <a:rPr lang="es-CL" sz="1800" b="1" dirty="0" smtClean="0">
                <a:latin typeface="Arial" panose="020B0604020202020204" pitchFamily="34" charset="0"/>
                <a:cs typeface="Arial" panose="020B0604020202020204" pitchFamily="34" charset="0"/>
              </a:rPr>
              <a:t>$60.000</a:t>
            </a:r>
          </a:p>
          <a:p>
            <a:r>
              <a:rPr lang="es-CL" sz="1800" dirty="0" smtClean="0">
                <a:latin typeface="Arial" panose="020B0604020202020204" pitchFamily="34" charset="0"/>
                <a:cs typeface="Arial" panose="020B0604020202020204" pitchFamily="34" charset="0"/>
              </a:rPr>
              <a:t>Devolución Compras   ($ 5.000)                           $55.000</a:t>
            </a:r>
          </a:p>
          <a:p>
            <a:endParaRPr lang="es-CL" sz="1800" dirty="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Menos inventario físico                                       </a:t>
            </a:r>
            <a:r>
              <a:rPr lang="es-CL" sz="1800" u="sng" dirty="0" smtClean="0">
                <a:latin typeface="Arial" panose="020B0604020202020204" pitchFamily="34" charset="0"/>
                <a:cs typeface="Arial" panose="020B0604020202020204" pitchFamily="34" charset="0"/>
              </a:rPr>
              <a:t>$25.000</a:t>
            </a:r>
          </a:p>
          <a:p>
            <a:r>
              <a:rPr lang="es-CL" sz="1800" dirty="0" smtClean="0">
                <a:latin typeface="Arial" panose="020B0604020202020204" pitchFamily="34" charset="0"/>
                <a:cs typeface="Arial" panose="020B0604020202020204" pitchFamily="34" charset="0"/>
              </a:rPr>
              <a:t>Costo de Ventas                                                  $30.000</a:t>
            </a:r>
          </a:p>
          <a:p>
            <a:r>
              <a:rPr lang="es-CL" sz="1800" b="1" dirty="0" smtClean="0">
                <a:latin typeface="Arial" panose="020B0604020202020204" pitchFamily="34" charset="0"/>
                <a:cs typeface="Arial" panose="020B0604020202020204" pitchFamily="34" charset="0"/>
              </a:rPr>
              <a:t>Ventas                          $45.000</a:t>
            </a:r>
          </a:p>
          <a:p>
            <a:r>
              <a:rPr lang="es-CL" sz="1800" b="1" dirty="0" smtClean="0">
                <a:latin typeface="Arial" panose="020B0604020202020204" pitchFamily="34" charset="0"/>
                <a:cs typeface="Arial" panose="020B0604020202020204" pitchFamily="34" charset="0"/>
              </a:rPr>
              <a:t>Devolución de Ventas </a:t>
            </a:r>
            <a:r>
              <a:rPr lang="es-CL" sz="1800" dirty="0" smtClean="0">
                <a:latin typeface="Arial" panose="020B0604020202020204" pitchFamily="34" charset="0"/>
                <a:cs typeface="Arial" panose="020B0604020202020204" pitchFamily="34" charset="0"/>
              </a:rPr>
              <a:t>$ ( 4.000)  $41.000           </a:t>
            </a:r>
            <a:r>
              <a:rPr lang="es-CL" sz="1800" u="sng" dirty="0" smtClean="0">
                <a:latin typeface="Arial" panose="020B0604020202020204" pitchFamily="34" charset="0"/>
                <a:cs typeface="Arial" panose="020B0604020202020204" pitchFamily="34" charset="0"/>
              </a:rPr>
              <a:t>$41.000</a:t>
            </a:r>
          </a:p>
          <a:p>
            <a:r>
              <a:rPr lang="es-CL" sz="1800" b="1" u="sng" dirty="0" smtClean="0">
                <a:latin typeface="Arial" panose="020B0604020202020204" pitchFamily="34" charset="0"/>
                <a:cs typeface="Arial" panose="020B0604020202020204" pitchFamily="34" charset="0"/>
              </a:rPr>
              <a:t>Utilidad obtenida en ventas                                $11.000</a:t>
            </a:r>
          </a:p>
        </p:txBody>
      </p:sp>
      <p:sp>
        <p:nvSpPr>
          <p:cNvPr id="4" name="3 Flecha derecha"/>
          <p:cNvSpPr/>
          <p:nvPr/>
        </p:nvSpPr>
        <p:spPr>
          <a:xfrm>
            <a:off x="4427984" y="3068960"/>
            <a:ext cx="1368152" cy="386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635896" y="3803873"/>
            <a:ext cx="1931640" cy="345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3635896" y="4198238"/>
            <a:ext cx="1931640" cy="3452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6 Flecha derecha"/>
          <p:cNvSpPr/>
          <p:nvPr/>
        </p:nvSpPr>
        <p:spPr>
          <a:xfrm>
            <a:off x="4427984" y="4869160"/>
            <a:ext cx="1368152" cy="386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881304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B.2.-Respecto de </a:t>
            </a:r>
            <a:r>
              <a:rPr lang="es-CL" sz="1800" smtClean="0">
                <a:latin typeface="Arial" panose="020B0604020202020204" pitchFamily="34" charset="0"/>
                <a:cs typeface="Arial" panose="020B0604020202020204" pitchFamily="34" charset="0"/>
              </a:rPr>
              <a:t>las cuentas  </a:t>
            </a:r>
            <a:r>
              <a:rPr lang="es-CL" sz="1800" dirty="0" smtClean="0">
                <a:latin typeface="Arial" panose="020B0604020202020204" pitchFamily="34" charset="0"/>
                <a:cs typeface="Arial" panose="020B0604020202020204" pitchFamily="34" charset="0"/>
              </a:rPr>
              <a:t>a abonar en el caso de devoluciones de ventas resulta necesario conocer la forma en que se había  hecho o estipulado la cancelación y la forma en que será materializada la devolución en caso de pago ya efectuado </a:t>
            </a:r>
          </a:p>
          <a:p>
            <a:r>
              <a:rPr lang="es-CL" sz="1800" u="sng" dirty="0" smtClean="0">
                <a:latin typeface="Arial" panose="020B0604020202020204" pitchFamily="34" charset="0"/>
                <a:cs typeface="Arial" panose="020B0604020202020204" pitchFamily="34" charset="0"/>
              </a:rPr>
              <a:t>Ejemplo de  venta al contado mediante Primer sistema :</a:t>
            </a:r>
          </a:p>
          <a:p>
            <a:r>
              <a:rPr lang="es-CL" sz="1800" b="1" dirty="0" smtClean="0">
                <a:latin typeface="Arial" panose="020B0604020202020204" pitchFamily="34" charset="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4209632498"/>
              </p:ext>
            </p:extLst>
          </p:nvPr>
        </p:nvGraphicFramePr>
        <p:xfrm>
          <a:off x="1187624" y="4005064"/>
          <a:ext cx="6768752" cy="1751072"/>
        </p:xfrm>
        <a:graphic>
          <a:graphicData uri="http://schemas.openxmlformats.org/drawingml/2006/table">
            <a:tbl>
              <a:tblPr firstRow="1" bandRow="1">
                <a:tableStyleId>{5C22544A-7EE6-4342-B048-85BDC9FD1C3A}</a:tableStyleId>
              </a:tblPr>
              <a:tblGrid>
                <a:gridCol w="3456384"/>
                <a:gridCol w="3312368"/>
              </a:tblGrid>
              <a:tr h="437768">
                <a:tc>
                  <a:txBody>
                    <a:bodyPr/>
                    <a:lstStyle/>
                    <a:p>
                      <a:r>
                        <a:rPr lang="es-CL" dirty="0" smtClean="0"/>
                        <a:t>DEBE</a:t>
                      </a:r>
                      <a:endParaRPr lang="es-CL" dirty="0"/>
                    </a:p>
                  </a:txBody>
                  <a:tcPr/>
                </a:tc>
                <a:tc>
                  <a:txBody>
                    <a:bodyPr/>
                    <a:lstStyle/>
                    <a:p>
                      <a:r>
                        <a:rPr lang="es-CL" dirty="0" smtClean="0"/>
                        <a:t>  HABER</a:t>
                      </a:r>
                      <a:endParaRPr lang="es-CL" dirty="0"/>
                    </a:p>
                  </a:txBody>
                  <a:tcPr/>
                </a:tc>
              </a:tr>
              <a:tr h="437768">
                <a:tc>
                  <a:txBody>
                    <a:bodyPr/>
                    <a:lstStyle/>
                    <a:p>
                      <a:r>
                        <a:rPr lang="es-CL" baseline="0" dirty="0" smtClean="0"/>
                        <a:t>Venta Mercaderías          $60.000</a:t>
                      </a:r>
                      <a:endParaRPr lang="es-CL" dirty="0"/>
                    </a:p>
                  </a:txBody>
                  <a:tcPr/>
                </a:tc>
                <a:tc>
                  <a:txBody>
                    <a:bodyPr/>
                    <a:lstStyle/>
                    <a:p>
                      <a:endParaRPr lang="es-CL" dirty="0"/>
                    </a:p>
                  </a:txBody>
                  <a:tcPr/>
                </a:tc>
              </a:tr>
              <a:tr h="437768">
                <a:tc>
                  <a:txBody>
                    <a:bodyPr/>
                    <a:lstStyle/>
                    <a:p>
                      <a:endParaRPr lang="es-CL" dirty="0"/>
                    </a:p>
                  </a:txBody>
                  <a:tcPr/>
                </a:tc>
                <a:tc>
                  <a:txBody>
                    <a:bodyPr/>
                    <a:lstStyle/>
                    <a:p>
                      <a:r>
                        <a:rPr lang="es-CL" baseline="0" dirty="0" smtClean="0"/>
                        <a:t>Caja o Banco        $  60.000</a:t>
                      </a:r>
                      <a:endParaRPr lang="es-CL" dirty="0"/>
                    </a:p>
                  </a:txBody>
                  <a:tcPr/>
                </a:tc>
              </a:tr>
              <a:tr h="437768">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7628621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En el supuesto caso de que la empresa haya efectuado la venta a plazo sin documentos, procedería el siguiente asiento </a:t>
            </a:r>
          </a:p>
          <a:p>
            <a:r>
              <a:rPr lang="es-CL" sz="1800" u="sng" dirty="0" smtClean="0">
                <a:latin typeface="Arial" panose="020B0604020202020204" pitchFamily="34" charset="0"/>
                <a:cs typeface="Arial" panose="020B0604020202020204" pitchFamily="34" charset="0"/>
              </a:rPr>
              <a:t>Ejemplo de  venta al crédito  mediante Primer sistema :</a:t>
            </a:r>
            <a:r>
              <a:rPr lang="es-CL" sz="1800" b="1" dirty="0" smtClean="0">
                <a:latin typeface="Arial" panose="020B0604020202020204" pitchFamily="34" charset="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1548493968"/>
              </p:ext>
            </p:extLst>
          </p:nvPr>
        </p:nvGraphicFramePr>
        <p:xfrm>
          <a:off x="1187624" y="3573016"/>
          <a:ext cx="6768752" cy="2823200"/>
        </p:xfrm>
        <a:graphic>
          <a:graphicData uri="http://schemas.openxmlformats.org/drawingml/2006/table">
            <a:tbl>
              <a:tblPr firstRow="1" bandRow="1">
                <a:tableStyleId>{5C22544A-7EE6-4342-B048-85BDC9FD1C3A}</a:tableStyleId>
              </a:tblPr>
              <a:tblGrid>
                <a:gridCol w="3456384"/>
                <a:gridCol w="3312368"/>
              </a:tblGrid>
              <a:tr h="545780">
                <a:tc>
                  <a:txBody>
                    <a:bodyPr/>
                    <a:lstStyle/>
                    <a:p>
                      <a:r>
                        <a:rPr lang="es-CL" dirty="0" smtClean="0"/>
                        <a:t>DEBE</a:t>
                      </a:r>
                      <a:endParaRPr lang="es-CL" dirty="0"/>
                    </a:p>
                  </a:txBody>
                  <a:tcPr/>
                </a:tc>
                <a:tc>
                  <a:txBody>
                    <a:bodyPr/>
                    <a:lstStyle/>
                    <a:p>
                      <a:r>
                        <a:rPr lang="es-CL" dirty="0" smtClean="0"/>
                        <a:t>  HABER</a:t>
                      </a:r>
                      <a:endParaRPr lang="es-CL" dirty="0"/>
                    </a:p>
                  </a:txBody>
                  <a:tcPr/>
                </a:tc>
              </a:tr>
              <a:tr h="545780">
                <a:tc>
                  <a:txBody>
                    <a:bodyPr/>
                    <a:lstStyle/>
                    <a:p>
                      <a:r>
                        <a:rPr lang="es-CL" baseline="0" dirty="0" smtClean="0"/>
                        <a:t>Venta Mercaderías          $60.000</a:t>
                      </a:r>
                      <a:endParaRPr lang="es-CL" dirty="0"/>
                    </a:p>
                  </a:txBody>
                  <a:tcPr/>
                </a:tc>
                <a:tc>
                  <a:txBody>
                    <a:bodyPr/>
                    <a:lstStyle/>
                    <a:p>
                      <a:endParaRPr lang="es-CL" dirty="0"/>
                    </a:p>
                  </a:txBody>
                  <a:tcPr/>
                </a:tc>
              </a:tr>
              <a:tr h="545780">
                <a:tc>
                  <a:txBody>
                    <a:bodyPr/>
                    <a:lstStyle/>
                    <a:p>
                      <a:r>
                        <a:rPr lang="es-CL" dirty="0" smtClean="0"/>
                        <a:t>                                                A</a:t>
                      </a:r>
                      <a:endParaRPr lang="es-CL" dirty="0"/>
                    </a:p>
                  </a:txBody>
                  <a:tcPr/>
                </a:tc>
                <a:tc>
                  <a:txBody>
                    <a:bodyPr/>
                    <a:lstStyle/>
                    <a:p>
                      <a:r>
                        <a:rPr lang="es-CL" baseline="0" dirty="0" smtClean="0"/>
                        <a:t>        </a:t>
                      </a:r>
                      <a:endParaRPr lang="es-CL" dirty="0"/>
                    </a:p>
                  </a:txBody>
                  <a:tcPr/>
                </a:tc>
              </a:tr>
              <a:tr h="545780">
                <a:tc>
                  <a:txBody>
                    <a:bodyPr/>
                    <a:lstStyle/>
                    <a:p>
                      <a:endParaRPr lang="es-CL" dirty="0"/>
                    </a:p>
                  </a:txBody>
                  <a:tcPr/>
                </a:tc>
                <a:tc>
                  <a:txBody>
                    <a:bodyPr/>
                    <a:lstStyle/>
                    <a:p>
                      <a:r>
                        <a:rPr lang="es-CL" dirty="0" smtClean="0"/>
                        <a:t> Varios</a:t>
                      </a:r>
                      <a:r>
                        <a:rPr lang="es-CL" baseline="0" dirty="0" smtClean="0"/>
                        <a:t> Deudores        $60.000</a:t>
                      </a:r>
                      <a:endParaRPr lang="es-CL" dirty="0"/>
                    </a:p>
                  </a:txBody>
                  <a:tcPr/>
                </a:tc>
              </a:tr>
              <a:tr h="545780">
                <a:tc>
                  <a:txBody>
                    <a:bodyPr/>
                    <a:lstStyle/>
                    <a:p>
                      <a:r>
                        <a:rPr lang="es-CL" dirty="0" smtClean="0"/>
                        <a:t>Se debe regularizar el </a:t>
                      </a:r>
                      <a:r>
                        <a:rPr lang="es-CL" dirty="0" err="1" smtClean="0"/>
                        <a:t>Kardex</a:t>
                      </a:r>
                      <a:r>
                        <a:rPr lang="es-CL" dirty="0" smtClean="0"/>
                        <a:t> de</a:t>
                      </a:r>
                      <a:r>
                        <a:rPr lang="es-CL" baseline="0" dirty="0" smtClean="0"/>
                        <a:t> Deudores</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2804911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TRATAMIENTO DE LAS DEVOLUCIONES  DE MERCADERÍAS.</a:t>
            </a:r>
          </a:p>
          <a:p>
            <a:r>
              <a:rPr lang="es-CL" sz="1800" u="sng" dirty="0">
                <a:latin typeface="Arial" panose="020B0604020202020204" pitchFamily="34" charset="0"/>
                <a:cs typeface="Arial" panose="020B0604020202020204" pitchFamily="34" charset="0"/>
              </a:rPr>
              <a:t>B</a:t>
            </a:r>
            <a:r>
              <a:rPr lang="es-CL" sz="1800" u="sng" dirty="0" smtClean="0">
                <a:latin typeface="Arial" panose="020B0604020202020204" pitchFamily="34" charset="0"/>
                <a:cs typeface="Arial" panose="020B0604020202020204" pitchFamily="34" charset="0"/>
              </a:rPr>
              <a:t>.-Devoluciones de Ventas  recibidas de Clientes :</a:t>
            </a:r>
          </a:p>
          <a:p>
            <a:r>
              <a:rPr lang="es-CL" sz="1800" dirty="0" smtClean="0">
                <a:latin typeface="Arial" panose="020B0604020202020204" pitchFamily="34" charset="0"/>
                <a:cs typeface="Arial" panose="020B0604020202020204" pitchFamily="34" charset="0"/>
              </a:rPr>
              <a:t>En el supuesto caso de que la empresa haya efectuado la venta a plazo sin documentos, procedería el siguiente asiento </a:t>
            </a:r>
          </a:p>
          <a:p>
            <a:r>
              <a:rPr lang="es-CL" sz="1800" u="sng" dirty="0" smtClean="0">
                <a:latin typeface="Arial" panose="020B0604020202020204" pitchFamily="34" charset="0"/>
                <a:cs typeface="Arial" panose="020B0604020202020204" pitchFamily="34" charset="0"/>
              </a:rPr>
              <a:t>Ejemplo de  venta al crédito  mediante Primer sistema :</a:t>
            </a:r>
            <a:r>
              <a:rPr lang="es-CL" sz="1800" b="1" dirty="0" smtClean="0">
                <a:latin typeface="Arial" panose="020B0604020202020204" pitchFamily="34" charset="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11697505"/>
              </p:ext>
            </p:extLst>
          </p:nvPr>
        </p:nvGraphicFramePr>
        <p:xfrm>
          <a:off x="1187624" y="3573016"/>
          <a:ext cx="6768752" cy="2823200"/>
        </p:xfrm>
        <a:graphic>
          <a:graphicData uri="http://schemas.openxmlformats.org/drawingml/2006/table">
            <a:tbl>
              <a:tblPr firstRow="1" bandRow="1">
                <a:tableStyleId>{5C22544A-7EE6-4342-B048-85BDC9FD1C3A}</a:tableStyleId>
              </a:tblPr>
              <a:tblGrid>
                <a:gridCol w="3456384"/>
                <a:gridCol w="3312368"/>
              </a:tblGrid>
              <a:tr h="545780">
                <a:tc>
                  <a:txBody>
                    <a:bodyPr/>
                    <a:lstStyle/>
                    <a:p>
                      <a:r>
                        <a:rPr lang="es-CL" dirty="0" smtClean="0"/>
                        <a:t>DEBE</a:t>
                      </a:r>
                      <a:endParaRPr lang="es-CL" dirty="0"/>
                    </a:p>
                  </a:txBody>
                  <a:tcPr/>
                </a:tc>
                <a:tc>
                  <a:txBody>
                    <a:bodyPr/>
                    <a:lstStyle/>
                    <a:p>
                      <a:r>
                        <a:rPr lang="es-CL" dirty="0" smtClean="0"/>
                        <a:t>  HABER</a:t>
                      </a:r>
                      <a:endParaRPr lang="es-CL" dirty="0"/>
                    </a:p>
                  </a:txBody>
                  <a:tcPr/>
                </a:tc>
              </a:tr>
              <a:tr h="545780">
                <a:tc>
                  <a:txBody>
                    <a:bodyPr/>
                    <a:lstStyle/>
                    <a:p>
                      <a:r>
                        <a:rPr lang="es-CL" baseline="0" dirty="0" smtClean="0"/>
                        <a:t>Venta Mercaderías          $60.000</a:t>
                      </a:r>
                      <a:endParaRPr lang="es-CL" dirty="0"/>
                    </a:p>
                  </a:txBody>
                  <a:tcPr/>
                </a:tc>
                <a:tc>
                  <a:txBody>
                    <a:bodyPr/>
                    <a:lstStyle/>
                    <a:p>
                      <a:endParaRPr lang="es-CL" dirty="0"/>
                    </a:p>
                  </a:txBody>
                  <a:tcPr/>
                </a:tc>
              </a:tr>
              <a:tr h="545780">
                <a:tc>
                  <a:txBody>
                    <a:bodyPr/>
                    <a:lstStyle/>
                    <a:p>
                      <a:r>
                        <a:rPr lang="es-CL" dirty="0" smtClean="0"/>
                        <a:t>                                                A</a:t>
                      </a:r>
                      <a:endParaRPr lang="es-CL" dirty="0"/>
                    </a:p>
                  </a:txBody>
                  <a:tcPr/>
                </a:tc>
                <a:tc>
                  <a:txBody>
                    <a:bodyPr/>
                    <a:lstStyle/>
                    <a:p>
                      <a:r>
                        <a:rPr lang="es-CL" baseline="0" dirty="0" smtClean="0"/>
                        <a:t>        </a:t>
                      </a:r>
                      <a:endParaRPr lang="es-CL" dirty="0"/>
                    </a:p>
                  </a:txBody>
                  <a:tcPr/>
                </a:tc>
              </a:tr>
              <a:tr h="545780">
                <a:tc>
                  <a:txBody>
                    <a:bodyPr/>
                    <a:lstStyle/>
                    <a:p>
                      <a:endParaRPr lang="es-CL" dirty="0"/>
                    </a:p>
                  </a:txBody>
                  <a:tcPr/>
                </a:tc>
                <a:tc>
                  <a:txBody>
                    <a:bodyPr/>
                    <a:lstStyle/>
                    <a:p>
                      <a:r>
                        <a:rPr lang="es-CL" dirty="0" smtClean="0"/>
                        <a:t> Varios</a:t>
                      </a:r>
                      <a:r>
                        <a:rPr lang="es-CL" baseline="0" dirty="0" smtClean="0"/>
                        <a:t> Deudores        $60.000</a:t>
                      </a:r>
                      <a:endParaRPr lang="es-CL" dirty="0"/>
                    </a:p>
                  </a:txBody>
                  <a:tcPr/>
                </a:tc>
              </a:tr>
              <a:tr h="545780">
                <a:tc>
                  <a:txBody>
                    <a:bodyPr/>
                    <a:lstStyle/>
                    <a:p>
                      <a:r>
                        <a:rPr lang="es-CL" dirty="0" smtClean="0"/>
                        <a:t>Se debe regularizar el </a:t>
                      </a:r>
                      <a:r>
                        <a:rPr lang="es-CL" dirty="0" err="1" smtClean="0"/>
                        <a:t>Kardex</a:t>
                      </a:r>
                      <a:r>
                        <a:rPr lang="es-CL" dirty="0" smtClean="0"/>
                        <a:t> de</a:t>
                      </a:r>
                      <a:r>
                        <a:rPr lang="es-CL" baseline="0" dirty="0" smtClean="0"/>
                        <a:t> Deudores</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1041271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dirty="0" smtClean="0">
                <a:latin typeface="Arial" panose="020B0604020202020204" pitchFamily="34" charset="0"/>
                <a:cs typeface="Arial" panose="020B0604020202020204" pitchFamily="34" charset="0"/>
              </a:rPr>
              <a:t>En la práctica y mundo real de los negocios, aun cuando exista estabilidad económica, los precios de las mercaderías son fluctuantes; lo que plantea el problema de cómo valorizar las existencias y cómo determinar el costo de las mercadería vendidas cuando existen diferentes precios de compra</a:t>
            </a:r>
          </a:p>
          <a:p>
            <a:endParaRPr lang="es-CL" sz="1800"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764964288"/>
              </p:ext>
            </p:extLst>
          </p:nvPr>
        </p:nvGraphicFramePr>
        <p:xfrm>
          <a:off x="1619672" y="3140968"/>
          <a:ext cx="5904656" cy="3657600"/>
        </p:xfrm>
        <a:graphic>
          <a:graphicData uri="http://schemas.openxmlformats.org/drawingml/2006/table">
            <a:tbl>
              <a:tblPr firstRow="1" bandRow="1">
                <a:tableStyleId>{5C22544A-7EE6-4342-B048-85BDC9FD1C3A}</a:tableStyleId>
              </a:tblPr>
              <a:tblGrid>
                <a:gridCol w="1365700"/>
                <a:gridCol w="1235632"/>
                <a:gridCol w="1315765"/>
                <a:gridCol w="1199111"/>
                <a:gridCol w="788448"/>
              </a:tblGrid>
              <a:tr h="627479">
                <a:tc>
                  <a:txBody>
                    <a:bodyPr/>
                    <a:lstStyle/>
                    <a:p>
                      <a:r>
                        <a:rPr lang="es-CL" dirty="0" smtClean="0"/>
                        <a:t>Mercaderías</a:t>
                      </a:r>
                      <a:r>
                        <a:rPr lang="es-CL" baseline="0" dirty="0" smtClean="0"/>
                        <a:t> </a:t>
                      </a:r>
                      <a:endParaRPr lang="es-CL" dirty="0"/>
                    </a:p>
                  </a:txBody>
                  <a:tcPr/>
                </a:tc>
                <a:tc>
                  <a:txBody>
                    <a:bodyPr/>
                    <a:lstStyle/>
                    <a:p>
                      <a:endParaRPr lang="es-CL"/>
                    </a:p>
                  </a:txBody>
                  <a:tcPr/>
                </a:tc>
                <a:tc>
                  <a:txBody>
                    <a:bodyPr/>
                    <a:lstStyle/>
                    <a:p>
                      <a:endParaRPr lang="es-CL" dirty="0"/>
                    </a:p>
                  </a:txBody>
                  <a:tcPr/>
                </a:tc>
                <a:tc>
                  <a:txBody>
                    <a:bodyPr/>
                    <a:lstStyle/>
                    <a:p>
                      <a:r>
                        <a:rPr lang="es-CL" dirty="0" smtClean="0"/>
                        <a:t>Costo Ventas</a:t>
                      </a:r>
                      <a:endParaRPr lang="es-CL" dirty="0"/>
                    </a:p>
                  </a:txBody>
                  <a:tcPr/>
                </a:tc>
                <a:tc>
                  <a:txBody>
                    <a:bodyPr/>
                    <a:lstStyle/>
                    <a:p>
                      <a:endParaRPr lang="es-CL" dirty="0"/>
                    </a:p>
                  </a:txBody>
                  <a:tcPr/>
                </a:tc>
              </a:tr>
              <a:tr h="896398">
                <a:tc>
                  <a:txBody>
                    <a:bodyPr/>
                    <a:lstStyle/>
                    <a:p>
                      <a:r>
                        <a:rPr lang="es-CL" dirty="0" smtClean="0"/>
                        <a:t>Compras a diferentes precios</a:t>
                      </a:r>
                      <a:endParaRPr lang="es-CL" dirty="0"/>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r>
              <a:tr h="896398">
                <a:tc>
                  <a:txBody>
                    <a:bodyPr/>
                    <a:lstStyle/>
                    <a:p>
                      <a:endParaRPr lang="es-CL"/>
                    </a:p>
                  </a:txBody>
                  <a:tcPr/>
                </a:tc>
                <a:tc>
                  <a:txBody>
                    <a:bodyPr/>
                    <a:lstStyle/>
                    <a:p>
                      <a:r>
                        <a:rPr lang="es-CL" dirty="0" smtClean="0"/>
                        <a:t>¿Costo de Ventas?</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¿Costo de Ventas?</a:t>
                      </a:r>
                    </a:p>
                    <a:p>
                      <a:endParaRPr lang="es-CL" dirty="0"/>
                    </a:p>
                  </a:txBody>
                  <a:tcPr/>
                </a:tc>
                <a:tc>
                  <a:txBody>
                    <a:bodyPr/>
                    <a:lstStyle/>
                    <a:p>
                      <a:endParaRPr lang="es-CL" dirty="0"/>
                    </a:p>
                  </a:txBody>
                  <a:tcPr/>
                </a:tc>
              </a:tr>
              <a:tr h="1165317">
                <a:tc>
                  <a:txBody>
                    <a:bodyPr/>
                    <a:lstStyle/>
                    <a:p>
                      <a:r>
                        <a:rPr lang="es-CL" b="1" dirty="0" smtClean="0">
                          <a:solidFill>
                            <a:srgbClr val="FF0000"/>
                          </a:solidFill>
                        </a:rPr>
                        <a:t>Saldo Deudor</a:t>
                      </a:r>
                    </a:p>
                    <a:p>
                      <a:r>
                        <a:rPr lang="es-CL" b="1" dirty="0" smtClean="0">
                          <a:solidFill>
                            <a:srgbClr val="FF0000"/>
                          </a:solidFill>
                        </a:rPr>
                        <a:t>¿x?</a:t>
                      </a:r>
                      <a:endParaRPr lang="es-CL" b="1" dirty="0">
                        <a:solidFill>
                          <a:srgbClr val="FF0000"/>
                        </a:solidFill>
                      </a:endParaRPr>
                    </a:p>
                  </a:txBody>
                  <a:tcPr/>
                </a:tc>
                <a:tc>
                  <a:txBody>
                    <a:bodyPr/>
                    <a:lstStyle/>
                    <a:p>
                      <a:endParaRPr lang="es-CL"/>
                    </a:p>
                  </a:txBody>
                  <a:tcPr/>
                </a:tc>
                <a:tc>
                  <a:txBody>
                    <a:bodyPr/>
                    <a:lstStyle/>
                    <a:p>
                      <a:endParaRPr lang="es-CL" dirty="0"/>
                    </a:p>
                  </a:txBody>
                  <a:tcPr/>
                </a:tc>
                <a:tc>
                  <a:txBody>
                    <a:bodyPr/>
                    <a:lstStyle/>
                    <a:p>
                      <a:r>
                        <a:rPr lang="es-CL" b="1" dirty="0" smtClean="0">
                          <a:solidFill>
                            <a:srgbClr val="FF0000"/>
                          </a:solidFill>
                        </a:rPr>
                        <a:t>Saldo Deudor</a:t>
                      </a:r>
                    </a:p>
                    <a:p>
                      <a:r>
                        <a:rPr lang="es-CL" b="1" dirty="0" smtClean="0">
                          <a:solidFill>
                            <a:srgbClr val="FF0000"/>
                          </a:solidFill>
                        </a:rPr>
                        <a:t>¿x?</a:t>
                      </a:r>
                    </a:p>
                    <a:p>
                      <a:endParaRPr lang="es-CL" dirty="0"/>
                    </a:p>
                  </a:txBody>
                  <a:tcPr/>
                </a:tc>
                <a:tc>
                  <a:txBody>
                    <a:bodyPr/>
                    <a:lstStyle/>
                    <a:p>
                      <a:endParaRPr lang="es-CL" dirty="0"/>
                    </a:p>
                  </a:txBody>
                  <a:tcPr/>
                </a:tc>
              </a:tr>
            </a:tbl>
          </a:graphicData>
        </a:graphic>
      </p:graphicFrame>
      <p:sp>
        <p:nvSpPr>
          <p:cNvPr id="5" name="4 Flecha izquierda y derecha"/>
          <p:cNvSpPr/>
          <p:nvPr/>
        </p:nvSpPr>
        <p:spPr>
          <a:xfrm>
            <a:off x="4283968" y="4806652"/>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998492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dirty="0" smtClean="0">
                <a:latin typeface="Arial" panose="020B0604020202020204" pitchFamily="34" charset="0"/>
                <a:cs typeface="Arial" panose="020B0604020202020204" pitchFamily="34" charset="0"/>
              </a:rPr>
              <a:t>Las causas de las fluctuaciones de precios de las mercaderías son de variada naturaleza . Sin profundizar en este tema, mas relacionado con los estudios de economía y mercados, podemos mencionar algunas de estas causas como las siguientes:</a:t>
            </a:r>
          </a:p>
          <a:p>
            <a:r>
              <a:rPr lang="es-CL" sz="1800" dirty="0" smtClean="0">
                <a:latin typeface="Arial" panose="020B0604020202020204" pitchFamily="34" charset="0"/>
                <a:cs typeface="Arial" panose="020B0604020202020204" pitchFamily="34" charset="0"/>
              </a:rPr>
              <a:t>A.- Cambios en los niveles de precio acontecidos por razones de oferta o bien demanda. </a:t>
            </a:r>
          </a:p>
          <a:p>
            <a:endParaRPr lang="es-CL" sz="1800"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B.- Fluctuaciones de precios por los volúmenes de compra( Descuentos  por Volumen: a mayor cantidad de compra, disminuye el precio </a:t>
            </a:r>
            <a:r>
              <a:rPr lang="es-CL" sz="1800" smtClean="0">
                <a:latin typeface="Arial" panose="020B0604020202020204" pitchFamily="34" charset="0"/>
                <a:cs typeface="Arial" panose="020B0604020202020204" pitchFamily="34" charset="0"/>
              </a:rPr>
              <a:t>unitario).</a:t>
            </a:r>
            <a:endParaRPr lang="es-CL" sz="1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06183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dirty="0" smtClean="0">
                <a:latin typeface="Arial" panose="020B0604020202020204" pitchFamily="34" charset="0"/>
                <a:cs typeface="Arial" panose="020B0604020202020204" pitchFamily="34" charset="0"/>
              </a:rPr>
              <a:t>Las causas de las fluctuaciones de precios de las mercaderías son de variada naturaleza . Sin profundizar en este tema, mas relacionado con los estudios de economía y mercados, podemos mencionar algunas de estas causas como las siguientes:</a:t>
            </a:r>
          </a:p>
          <a:p>
            <a:r>
              <a:rPr lang="es-CL" sz="1800" dirty="0" smtClean="0">
                <a:latin typeface="Arial" panose="020B0604020202020204" pitchFamily="34" charset="0"/>
                <a:cs typeface="Arial" panose="020B0604020202020204" pitchFamily="34" charset="0"/>
              </a:rPr>
              <a:t>C.- Variaciones de precio por razones financieras y de plazos de pago( Descuentos por Pronto Pago: las compras al contado tienen más bajo precio que las realizadas a plazo).</a:t>
            </a:r>
          </a:p>
          <a:p>
            <a:endParaRPr lang="es-CL" sz="1800"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D.- Modificaciones experimentadas en los niveles de precio  originadas por razones inflacionarias.(Tendencia generalizada y sostenida al aumento de precios).</a:t>
            </a:r>
          </a:p>
        </p:txBody>
      </p:sp>
    </p:spTree>
    <p:extLst>
      <p:ext uri="{BB962C8B-B14F-4D97-AF65-F5344CB8AC3E}">
        <p14:creationId xmlns:p14="http://schemas.microsoft.com/office/powerpoint/2010/main" val="337001270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endParaRPr lang="es-CL" sz="1800"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Para resolver los efectos del problema técnico que plantea la fluctuación de los precios de compra en la valorización de las mercaderías en existencia y en la consiguiente determinación del respectivo costos de ventas, plantearemos a continuación tres métodos de valorización , conocidos por las siglas FIFO O PEPS, LIFO O UEPS Y PMP; todos los cuales responden adecuadamente al principio contable del Costo como Base de Valuación.</a:t>
            </a:r>
          </a:p>
        </p:txBody>
      </p:sp>
    </p:spTree>
    <p:extLst>
      <p:ext uri="{BB962C8B-B14F-4D97-AF65-F5344CB8AC3E}">
        <p14:creationId xmlns:p14="http://schemas.microsoft.com/office/powerpoint/2010/main" val="132307616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endParaRPr lang="es-CL" sz="1800"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En lo particular conceptualmente nos inclinaremos en emplear la  expresión «Métodos de valorización de Mercaderías», ya que esta expresión refleja mejor, el doble propósito de estos métodos: valorizar las mercaderías que están en existencia o stock, como así también todas aquellas que han sido vendidas; asignándoles a ambas los costos obtenidos mediante la aplicación de uno u  otro método de cálculo.</a:t>
            </a:r>
          </a:p>
        </p:txBody>
      </p:sp>
    </p:spTree>
    <p:extLst>
      <p:ext uri="{BB962C8B-B14F-4D97-AF65-F5344CB8AC3E}">
        <p14:creationId xmlns:p14="http://schemas.microsoft.com/office/powerpoint/2010/main" val="370054170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dirty="0" smtClean="0">
                <a:latin typeface="Arial" panose="020B0604020202020204" pitchFamily="34" charset="0"/>
                <a:cs typeface="Arial" panose="020B0604020202020204" pitchFamily="34" charset="0"/>
              </a:rPr>
              <a:t>La sigla FIFO corresponde a la expresión inglesa </a:t>
            </a:r>
            <a:r>
              <a:rPr lang="es-CL" sz="1800" b="1" dirty="0" err="1" smtClean="0">
                <a:latin typeface="Arial" panose="020B0604020202020204" pitchFamily="34" charset="0"/>
                <a:cs typeface="Arial" panose="020B0604020202020204" pitchFamily="34" charset="0"/>
              </a:rPr>
              <a:t>First</a:t>
            </a:r>
            <a:r>
              <a:rPr lang="es-CL" sz="1800" b="1" dirty="0" smtClean="0">
                <a:latin typeface="Arial" panose="020B0604020202020204" pitchFamily="34" charset="0"/>
                <a:cs typeface="Arial" panose="020B0604020202020204" pitchFamily="34" charset="0"/>
              </a:rPr>
              <a:t> in </a:t>
            </a:r>
            <a:r>
              <a:rPr lang="es-CL" sz="1800" b="1" dirty="0" err="1">
                <a:latin typeface="Arial" panose="020B0604020202020204" pitchFamily="34" charset="0"/>
                <a:cs typeface="Arial" panose="020B0604020202020204" pitchFamily="34" charset="0"/>
              </a:rPr>
              <a:t>F</a:t>
            </a:r>
            <a:r>
              <a:rPr lang="es-CL" sz="1800" b="1" dirty="0" err="1" smtClean="0">
                <a:latin typeface="Arial" panose="020B0604020202020204" pitchFamily="34" charset="0"/>
                <a:cs typeface="Arial" panose="020B0604020202020204" pitchFamily="34" charset="0"/>
              </a:rPr>
              <a:t>irst</a:t>
            </a:r>
            <a:r>
              <a:rPr lang="es-CL" sz="1800" b="1" dirty="0" smtClean="0">
                <a:latin typeface="Arial" panose="020B0604020202020204" pitchFamily="34" charset="0"/>
                <a:cs typeface="Arial" panose="020B0604020202020204" pitchFamily="34" charset="0"/>
              </a:rPr>
              <a:t> </a:t>
            </a:r>
            <a:r>
              <a:rPr lang="es-CL" sz="1800" b="1" dirty="0" err="1">
                <a:latin typeface="Arial" panose="020B0604020202020204" pitchFamily="34" charset="0"/>
                <a:cs typeface="Arial" panose="020B0604020202020204" pitchFamily="34" charset="0"/>
              </a:rPr>
              <a:t>O</a:t>
            </a:r>
            <a:r>
              <a:rPr lang="es-CL" sz="1800" b="1" dirty="0" err="1" smtClean="0">
                <a:latin typeface="Arial" panose="020B0604020202020204" pitchFamily="34" charset="0"/>
                <a:cs typeface="Arial" panose="020B0604020202020204" pitchFamily="34" charset="0"/>
              </a:rPr>
              <a:t>ut</a:t>
            </a:r>
            <a:r>
              <a:rPr lang="es-CL" sz="1800" dirty="0" smtClean="0">
                <a:latin typeface="Arial" panose="020B0604020202020204" pitchFamily="34" charset="0"/>
                <a:cs typeface="Arial" panose="020B0604020202020204" pitchFamily="34" charset="0"/>
              </a:rPr>
              <a:t>, que en español equivale a las primeras en entrar , son las primeras en salir. Este significado ha dado lugar a la abreviatura PEPS, que equivale a la anterior mente citada.</a:t>
            </a:r>
          </a:p>
          <a:p>
            <a:r>
              <a:rPr lang="es-CL" sz="1800" dirty="0" smtClean="0">
                <a:latin typeface="Arial" panose="020B0604020202020204" pitchFamily="34" charset="0"/>
                <a:cs typeface="Arial" panose="020B0604020202020204" pitchFamily="34" charset="0"/>
              </a:rPr>
              <a:t>El método FIFO o PEPS considera para efectos de costo, que los precios unitarios de las primeras unidades recibidas son los que primero se utilizan, por tanto, el costo de salida o costo de venta corresponde a los precios más antiguos; mientras que las unidades que quedan en existencia deben ser valorizadas en base a los últimos precios de compra.</a:t>
            </a:r>
          </a:p>
        </p:txBody>
      </p:sp>
    </p:spTree>
    <p:extLst>
      <p:ext uri="{BB962C8B-B14F-4D97-AF65-F5344CB8AC3E}">
        <p14:creationId xmlns:p14="http://schemas.microsoft.com/office/powerpoint/2010/main" val="184813008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EJEMPLO:</a:t>
            </a:r>
          </a:p>
          <a:p>
            <a:r>
              <a:rPr lang="es-CL" sz="1800" dirty="0" smtClean="0">
                <a:latin typeface="Arial" panose="020B0604020202020204" pitchFamily="34" charset="0"/>
                <a:cs typeface="Arial" panose="020B0604020202020204" pitchFamily="34" charset="0"/>
              </a:rPr>
              <a:t>Se efectúa una compra a $ 100 la unidad, y luego otra a $ 110 la unidad; posteriormente se realiza  una tercera compra a $120 cada unidad; al vender debe emplearse el precio de la primera compra para valorizar las unidades que salen, es decir, $100 cada unidad . Este valor será empleado hasta agotar las existencias de la primera partida comprada; para luego, en las ventas siguientes se procederá a valorizar con el precio de compra que sigue en antigüedad, para este caso son $110, valor que debe ser empleado hasta agotar el stock a este precio .A continuación se empleara el precio que sigue y así sucesivamente se continuará con las demás salidas.</a:t>
            </a:r>
          </a:p>
        </p:txBody>
      </p:sp>
    </p:spTree>
    <p:extLst>
      <p:ext uri="{BB962C8B-B14F-4D97-AF65-F5344CB8AC3E}">
        <p14:creationId xmlns:p14="http://schemas.microsoft.com/office/powerpoint/2010/main" val="400583163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EJEMPLO:</a:t>
            </a:r>
          </a:p>
          <a:p>
            <a:r>
              <a:rPr lang="es-CL" sz="1800" dirty="0" smtClean="0">
                <a:latin typeface="Arial" panose="020B0604020202020204" pitchFamily="34" charset="0"/>
                <a:cs typeface="Arial" panose="020B0604020202020204" pitchFamily="34" charset="0"/>
              </a:rPr>
              <a:t>Aquellas unidades que se mantengan en existencia, por su parte, deben valorizarse a los precios de las últimas compras, o sea , a $120 cada unidad. De llegar aquedar productos sin vender, correspondientes  alas compras anteriores, se deben valorizar a los precios de referidas adquisiciones.</a:t>
            </a:r>
          </a:p>
        </p:txBody>
      </p:sp>
    </p:spTree>
    <p:extLst>
      <p:ext uri="{BB962C8B-B14F-4D97-AF65-F5344CB8AC3E}">
        <p14:creationId xmlns:p14="http://schemas.microsoft.com/office/powerpoint/2010/main" val="127278785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FIFO:</a:t>
            </a:r>
          </a:p>
          <a:p>
            <a:r>
              <a:rPr lang="es-CL" sz="1800" u="sng" dirty="0" smtClean="0">
                <a:latin typeface="Arial" panose="020B0604020202020204" pitchFamily="34" charset="0"/>
                <a:cs typeface="Arial" panose="020B0604020202020204" pitchFamily="34" charset="0"/>
              </a:rPr>
              <a:t>Enunciado:</a:t>
            </a:r>
          </a:p>
          <a:p>
            <a:r>
              <a:rPr lang="es-CL" sz="1800" dirty="0" smtClean="0">
                <a:latin typeface="Arial" panose="020B0604020202020204" pitchFamily="34" charset="0"/>
                <a:cs typeface="Arial" panose="020B0604020202020204" pitchFamily="34" charset="0"/>
              </a:rPr>
              <a:t>El producto «B.B.»  refleja las siguientes transacciones de compras y ventas en su correspondiente tarjeta de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 a saber:</a:t>
            </a:r>
          </a:p>
          <a:p>
            <a:r>
              <a:rPr lang="es-CL" sz="1800" b="1" u="sng" dirty="0" smtClean="0">
                <a:latin typeface="Arial" panose="020B0604020202020204" pitchFamily="34" charset="0"/>
                <a:cs typeface="Arial" panose="020B0604020202020204" pitchFamily="34" charset="0"/>
              </a:rPr>
              <a:t>Compras:</a:t>
            </a:r>
          </a:p>
          <a:p>
            <a:r>
              <a:rPr lang="es-CL" sz="1800" b="1" u="sng" dirty="0" smtClean="0">
                <a:latin typeface="Arial" panose="020B0604020202020204" pitchFamily="34" charset="0"/>
                <a:cs typeface="Arial" panose="020B0604020202020204" pitchFamily="34" charset="0"/>
              </a:rPr>
              <a:t>2 de julio 800 unidades a $10</a:t>
            </a:r>
          </a:p>
          <a:p>
            <a:r>
              <a:rPr lang="es-CL" sz="1800" b="1" u="sng" dirty="0" smtClean="0">
                <a:latin typeface="Arial" panose="020B0604020202020204" pitchFamily="34" charset="0"/>
                <a:cs typeface="Arial" panose="020B0604020202020204" pitchFamily="34" charset="0"/>
              </a:rPr>
              <a:t>5 de julio 900 unidades a $12</a:t>
            </a:r>
          </a:p>
          <a:p>
            <a:r>
              <a:rPr lang="es-CL" sz="1800" b="1" u="sng" dirty="0" smtClean="0">
                <a:latin typeface="Arial" panose="020B0604020202020204" pitchFamily="34" charset="0"/>
                <a:cs typeface="Arial" panose="020B0604020202020204" pitchFamily="34" charset="0"/>
              </a:rPr>
              <a:t>15 de julio 500 unidades a $13</a:t>
            </a:r>
          </a:p>
          <a:p>
            <a:r>
              <a:rPr lang="es-CL" sz="1800" b="1" u="sng" dirty="0" smtClean="0">
                <a:latin typeface="Arial" panose="020B0604020202020204" pitchFamily="34" charset="0"/>
                <a:cs typeface="Arial" panose="020B0604020202020204" pitchFamily="34" charset="0"/>
              </a:rPr>
              <a:t>20 de julio 400 unidades a $14</a:t>
            </a:r>
          </a:p>
        </p:txBody>
      </p:sp>
    </p:spTree>
    <p:extLst>
      <p:ext uri="{BB962C8B-B14F-4D97-AF65-F5344CB8AC3E}">
        <p14:creationId xmlns:p14="http://schemas.microsoft.com/office/powerpoint/2010/main" val="57063786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FIFO:</a:t>
            </a:r>
          </a:p>
          <a:p>
            <a:r>
              <a:rPr lang="es-CL" sz="1800" u="sng" dirty="0" smtClean="0">
                <a:latin typeface="Arial" panose="020B0604020202020204" pitchFamily="34" charset="0"/>
                <a:cs typeface="Arial" panose="020B0604020202020204" pitchFamily="34" charset="0"/>
              </a:rPr>
              <a:t>Enunciado:</a:t>
            </a:r>
          </a:p>
          <a:p>
            <a:r>
              <a:rPr lang="es-CL" sz="1800" dirty="0" smtClean="0">
                <a:latin typeface="Arial" panose="020B0604020202020204" pitchFamily="34" charset="0"/>
                <a:cs typeface="Arial" panose="020B0604020202020204" pitchFamily="34" charset="0"/>
              </a:rPr>
              <a:t>El producto «B.B.»  refleja las siguientes transacciones de compras y ventas en su correspondiente tarjeta de </a:t>
            </a:r>
            <a:r>
              <a:rPr lang="es-CL" sz="1800" dirty="0" err="1" smtClean="0">
                <a:latin typeface="Arial" panose="020B0604020202020204" pitchFamily="34" charset="0"/>
                <a:cs typeface="Arial" panose="020B0604020202020204" pitchFamily="34" charset="0"/>
              </a:rPr>
              <a:t>Kardex</a:t>
            </a:r>
            <a:r>
              <a:rPr lang="es-CL" sz="1800" dirty="0" smtClean="0">
                <a:latin typeface="Arial" panose="020B0604020202020204" pitchFamily="34" charset="0"/>
                <a:cs typeface="Arial" panose="020B0604020202020204" pitchFamily="34" charset="0"/>
              </a:rPr>
              <a:t> , a saber:</a:t>
            </a:r>
          </a:p>
          <a:p>
            <a:r>
              <a:rPr lang="es-CL" sz="1800" b="1" u="sng" dirty="0" smtClean="0">
                <a:latin typeface="Arial" panose="020B0604020202020204" pitchFamily="34" charset="0"/>
                <a:cs typeface="Arial" panose="020B0604020202020204" pitchFamily="34" charset="0"/>
              </a:rPr>
              <a:t>Ventas:</a:t>
            </a:r>
          </a:p>
          <a:p>
            <a:r>
              <a:rPr lang="es-CL" sz="1800" b="1" u="sng" dirty="0" smtClean="0">
                <a:latin typeface="Arial" panose="020B0604020202020204" pitchFamily="34" charset="0"/>
                <a:cs typeface="Arial" panose="020B0604020202020204" pitchFamily="34" charset="0"/>
              </a:rPr>
              <a:t>10 de julio 300 unidades a    $6.000</a:t>
            </a:r>
          </a:p>
          <a:p>
            <a:r>
              <a:rPr lang="es-CL" sz="1800" b="1" u="sng" dirty="0" smtClean="0">
                <a:latin typeface="Arial" panose="020B0604020202020204" pitchFamily="34" charset="0"/>
                <a:cs typeface="Arial" panose="020B0604020202020204" pitchFamily="34" charset="0"/>
              </a:rPr>
              <a:t>30 de julio 1500 unidades a $30.000</a:t>
            </a:r>
          </a:p>
        </p:txBody>
      </p:sp>
    </p:spTree>
    <p:extLst>
      <p:ext uri="{BB962C8B-B14F-4D97-AF65-F5344CB8AC3E}">
        <p14:creationId xmlns:p14="http://schemas.microsoft.com/office/powerpoint/2010/main" val="73090630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PRODUCTO «B.B.»</a:t>
            </a:r>
          </a:p>
          <a:p>
            <a:endParaRPr lang="es-CL" sz="1800" u="sng"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1154496633"/>
              </p:ext>
            </p:extLst>
          </p:nvPr>
        </p:nvGraphicFramePr>
        <p:xfrm>
          <a:off x="35497" y="2924944"/>
          <a:ext cx="9108502" cy="3438128"/>
        </p:xfrm>
        <a:graphic>
          <a:graphicData uri="http://schemas.openxmlformats.org/drawingml/2006/table">
            <a:tbl>
              <a:tblPr firstRow="1" bandRow="1">
                <a:tableStyleId>{5C22544A-7EE6-4342-B048-85BDC9FD1C3A}</a:tableStyleId>
              </a:tblPr>
              <a:tblGrid>
                <a:gridCol w="886667"/>
                <a:gridCol w="1047882"/>
                <a:gridCol w="823560"/>
                <a:gridCol w="1088726"/>
                <a:gridCol w="779143"/>
                <a:gridCol w="789013"/>
                <a:gridCol w="921712"/>
                <a:gridCol w="1014957"/>
                <a:gridCol w="1004199"/>
                <a:gridCol w="752643"/>
              </a:tblGrid>
              <a:tr h="792088">
                <a:tc>
                  <a:txBody>
                    <a:bodyPr/>
                    <a:lstStyle/>
                    <a:p>
                      <a:r>
                        <a:rPr lang="es-CL" dirty="0" smtClean="0"/>
                        <a:t>Fecha</a:t>
                      </a:r>
                      <a:endParaRPr lang="es-CL" dirty="0"/>
                    </a:p>
                  </a:txBody>
                  <a:tcPr/>
                </a:tc>
                <a:tc>
                  <a:txBody>
                    <a:bodyPr/>
                    <a:lstStyle/>
                    <a:p>
                      <a:r>
                        <a:rPr lang="es-CL" dirty="0" smtClean="0"/>
                        <a:t>Detalle</a:t>
                      </a:r>
                      <a:endParaRPr lang="es-CL" dirty="0"/>
                    </a:p>
                  </a:txBody>
                  <a:tcPr/>
                </a:tc>
                <a:tc>
                  <a:txBody>
                    <a:bodyPr/>
                    <a:lstStyle/>
                    <a:p>
                      <a:r>
                        <a:rPr lang="es-CL" dirty="0" smtClean="0"/>
                        <a:t>Precio</a:t>
                      </a:r>
                      <a:endParaRPr lang="es-CL" dirty="0"/>
                    </a:p>
                  </a:txBody>
                  <a:tcPr/>
                </a:tc>
                <a:tc>
                  <a:txBody>
                    <a:bodyPr/>
                    <a:lstStyle/>
                    <a:p>
                      <a:r>
                        <a:rPr lang="es-CL" dirty="0" smtClean="0"/>
                        <a:t>Unidades</a:t>
                      </a:r>
                    </a:p>
                    <a:p>
                      <a:r>
                        <a:rPr lang="es-CL" dirty="0" smtClean="0"/>
                        <a:t>Entrada</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Valor</a:t>
                      </a:r>
                    </a:p>
                    <a:p>
                      <a:r>
                        <a:rPr lang="es-CL" dirty="0" smtClean="0"/>
                        <a:t>Entrada</a:t>
                      </a:r>
                    </a:p>
                    <a:p>
                      <a:r>
                        <a:rPr lang="es-CL" dirty="0" smtClean="0"/>
                        <a:t> $</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Costo</a:t>
                      </a:r>
                    </a:p>
                    <a:p>
                      <a:r>
                        <a:rPr lang="es-CL" dirty="0" smtClean="0"/>
                        <a:t>Unidad</a:t>
                      </a:r>
                      <a:endParaRPr lang="es-CL" dirty="0"/>
                    </a:p>
                  </a:txBody>
                  <a:tcPr/>
                </a:tc>
              </a:tr>
              <a:tr h="378042">
                <a:tc>
                  <a:txBody>
                    <a:bodyPr/>
                    <a:lstStyle/>
                    <a:p>
                      <a:r>
                        <a:rPr lang="es-CL" dirty="0" smtClean="0"/>
                        <a:t>2/7</a:t>
                      </a:r>
                      <a:endParaRPr lang="es-CL" dirty="0"/>
                    </a:p>
                  </a:txBody>
                  <a:tcPr/>
                </a:tc>
                <a:tc>
                  <a:txBody>
                    <a:bodyPr/>
                    <a:lstStyle/>
                    <a:p>
                      <a:r>
                        <a:rPr lang="es-CL" dirty="0" smtClean="0"/>
                        <a:t>Compra</a:t>
                      </a:r>
                      <a:endParaRPr lang="es-CL" dirty="0"/>
                    </a:p>
                  </a:txBody>
                  <a:tcPr/>
                </a:tc>
                <a:tc>
                  <a:txBody>
                    <a:bodyPr/>
                    <a:lstStyle/>
                    <a:p>
                      <a:r>
                        <a:rPr lang="es-CL" dirty="0" smtClean="0"/>
                        <a:t>$10</a:t>
                      </a:r>
                      <a:endParaRPr lang="es-CL" dirty="0"/>
                    </a:p>
                  </a:txBody>
                  <a:tcPr/>
                </a:tc>
                <a:tc>
                  <a:txBody>
                    <a:bodyPr/>
                    <a:lstStyle/>
                    <a:p>
                      <a:r>
                        <a:rPr lang="es-CL" dirty="0" smtClean="0"/>
                        <a:t>  800</a:t>
                      </a:r>
                      <a:endParaRPr lang="es-CL" dirty="0"/>
                    </a:p>
                  </a:txBody>
                  <a:tcPr/>
                </a:tc>
                <a:tc>
                  <a:txBody>
                    <a:bodyPr/>
                    <a:lstStyle/>
                    <a:p>
                      <a:endParaRPr lang="es-CL"/>
                    </a:p>
                  </a:txBody>
                  <a:tcPr/>
                </a:tc>
                <a:tc>
                  <a:txBody>
                    <a:bodyPr/>
                    <a:lstStyle/>
                    <a:p>
                      <a:r>
                        <a:rPr lang="es-CL" dirty="0" smtClean="0"/>
                        <a:t>800</a:t>
                      </a:r>
                      <a:endParaRPr lang="es-CL" dirty="0"/>
                    </a:p>
                  </a:txBody>
                  <a:tcPr/>
                </a:tc>
                <a:tc>
                  <a:txBody>
                    <a:bodyPr/>
                    <a:lstStyle/>
                    <a:p>
                      <a:r>
                        <a:rPr lang="es-CL" dirty="0" smtClean="0"/>
                        <a:t>  8.000</a:t>
                      </a:r>
                      <a:endParaRPr lang="es-CL" dirty="0"/>
                    </a:p>
                  </a:txBody>
                  <a:tcPr/>
                </a:tc>
                <a:tc>
                  <a:txBody>
                    <a:bodyPr/>
                    <a:lstStyle/>
                    <a:p>
                      <a:endParaRPr lang="es-CL"/>
                    </a:p>
                  </a:txBody>
                  <a:tcPr/>
                </a:tc>
                <a:tc>
                  <a:txBody>
                    <a:bodyPr/>
                    <a:lstStyle/>
                    <a:p>
                      <a:r>
                        <a:rPr lang="es-CL" dirty="0" smtClean="0"/>
                        <a:t>$8.000</a:t>
                      </a:r>
                      <a:endParaRPr lang="es-CL" dirty="0"/>
                    </a:p>
                  </a:txBody>
                  <a:tcPr/>
                </a:tc>
                <a:tc>
                  <a:txBody>
                    <a:bodyPr/>
                    <a:lstStyle/>
                    <a:p>
                      <a:r>
                        <a:rPr lang="es-CL" dirty="0" smtClean="0"/>
                        <a:t>$10</a:t>
                      </a:r>
                      <a:endParaRPr lang="es-CL" dirty="0"/>
                    </a:p>
                  </a:txBody>
                  <a:tcPr/>
                </a:tc>
              </a:tr>
              <a:tr h="378042">
                <a:tc>
                  <a:txBody>
                    <a:bodyPr/>
                    <a:lstStyle/>
                    <a:p>
                      <a:r>
                        <a:rPr lang="es-CL" dirty="0" smtClean="0"/>
                        <a:t>5/7</a:t>
                      </a:r>
                      <a:endParaRPr lang="es-CL" dirty="0"/>
                    </a:p>
                  </a:txBody>
                  <a:tcPr/>
                </a:tc>
                <a:tc>
                  <a:txBody>
                    <a:bodyPr/>
                    <a:lstStyle/>
                    <a:p>
                      <a:r>
                        <a:rPr lang="es-CL" dirty="0" smtClean="0"/>
                        <a:t>Compra</a:t>
                      </a:r>
                      <a:endParaRPr lang="es-CL" dirty="0"/>
                    </a:p>
                  </a:txBody>
                  <a:tcPr/>
                </a:tc>
                <a:tc>
                  <a:txBody>
                    <a:bodyPr/>
                    <a:lstStyle/>
                    <a:p>
                      <a:r>
                        <a:rPr lang="es-CL" dirty="0" smtClean="0"/>
                        <a:t>$12</a:t>
                      </a:r>
                      <a:endParaRPr lang="es-CL" dirty="0"/>
                    </a:p>
                  </a:txBody>
                  <a:tcPr/>
                </a:tc>
                <a:tc>
                  <a:txBody>
                    <a:bodyPr/>
                    <a:lstStyle/>
                    <a:p>
                      <a:r>
                        <a:rPr lang="es-CL" dirty="0" smtClean="0"/>
                        <a:t>  900</a:t>
                      </a:r>
                      <a:endParaRPr lang="es-CL" dirty="0"/>
                    </a:p>
                  </a:txBody>
                  <a:tcPr/>
                </a:tc>
                <a:tc>
                  <a:txBody>
                    <a:bodyPr/>
                    <a:lstStyle/>
                    <a:p>
                      <a:endParaRPr lang="es-CL"/>
                    </a:p>
                  </a:txBody>
                  <a:tcPr/>
                </a:tc>
                <a:tc>
                  <a:txBody>
                    <a:bodyPr/>
                    <a:lstStyle/>
                    <a:p>
                      <a:r>
                        <a:rPr lang="es-CL" dirty="0" smtClean="0"/>
                        <a:t>1700</a:t>
                      </a:r>
                      <a:endParaRPr lang="es-CL" dirty="0"/>
                    </a:p>
                  </a:txBody>
                  <a:tcPr/>
                </a:tc>
                <a:tc>
                  <a:txBody>
                    <a:bodyPr/>
                    <a:lstStyle/>
                    <a:p>
                      <a:r>
                        <a:rPr lang="es-CL" dirty="0" smtClean="0"/>
                        <a:t>10.800</a:t>
                      </a:r>
                      <a:endParaRPr lang="es-CL" dirty="0"/>
                    </a:p>
                  </a:txBody>
                  <a:tcPr/>
                </a:tc>
                <a:tc>
                  <a:txBody>
                    <a:bodyPr/>
                    <a:lstStyle/>
                    <a:p>
                      <a:endParaRPr lang="es-CL"/>
                    </a:p>
                  </a:txBody>
                  <a:tcPr/>
                </a:tc>
                <a:tc>
                  <a:txBody>
                    <a:bodyPr/>
                    <a:lstStyle/>
                    <a:p>
                      <a:r>
                        <a:rPr lang="es-CL" dirty="0" smtClean="0"/>
                        <a:t>$18.800</a:t>
                      </a:r>
                      <a:endParaRPr lang="es-CL" dirty="0"/>
                    </a:p>
                  </a:txBody>
                  <a:tcPr/>
                </a:tc>
                <a:tc>
                  <a:txBody>
                    <a:bodyPr/>
                    <a:lstStyle/>
                    <a:p>
                      <a:endParaRPr lang="es-CL" dirty="0"/>
                    </a:p>
                  </a:txBody>
                  <a:tcPr/>
                </a:tc>
              </a:tr>
              <a:tr h="396044">
                <a:tc>
                  <a:txBody>
                    <a:bodyPr/>
                    <a:lstStyle/>
                    <a:p>
                      <a:r>
                        <a:rPr lang="es-CL" dirty="0" smtClean="0"/>
                        <a:t>10/7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dirty="0" smtClean="0"/>
                        <a:t>300</a:t>
                      </a:r>
                      <a:endParaRPr lang="es-CL" dirty="0"/>
                    </a:p>
                  </a:txBody>
                  <a:tcPr/>
                </a:tc>
                <a:tc>
                  <a:txBody>
                    <a:bodyPr/>
                    <a:lstStyle/>
                    <a:p>
                      <a:r>
                        <a:rPr lang="es-CL" b="1" dirty="0" smtClean="0">
                          <a:solidFill>
                            <a:srgbClr val="FF0000"/>
                          </a:solidFill>
                        </a:rPr>
                        <a:t>1400</a:t>
                      </a:r>
                      <a:endParaRPr lang="es-CL" b="1" dirty="0">
                        <a:solidFill>
                          <a:srgbClr val="FF0000"/>
                        </a:solidFill>
                      </a:endParaRPr>
                    </a:p>
                  </a:txBody>
                  <a:tcPr/>
                </a:tc>
                <a:tc>
                  <a:txBody>
                    <a:bodyPr/>
                    <a:lstStyle/>
                    <a:p>
                      <a:endParaRPr lang="es-CL" dirty="0"/>
                    </a:p>
                  </a:txBody>
                  <a:tcPr/>
                </a:tc>
                <a:tc>
                  <a:txBody>
                    <a:bodyPr/>
                    <a:lstStyle/>
                    <a:p>
                      <a:r>
                        <a:rPr lang="es-CL" b="1" dirty="0" smtClean="0">
                          <a:solidFill>
                            <a:srgbClr val="FF0000"/>
                          </a:solidFill>
                        </a:rPr>
                        <a:t>$3.000</a:t>
                      </a:r>
                      <a:endParaRPr lang="es-CL" b="1" dirty="0">
                        <a:solidFill>
                          <a:srgbClr val="FF0000"/>
                        </a:solidFill>
                      </a:endParaRPr>
                    </a:p>
                  </a:txBody>
                  <a:tcPr/>
                </a:tc>
                <a:tc>
                  <a:txBody>
                    <a:bodyPr/>
                    <a:lstStyle/>
                    <a:p>
                      <a:r>
                        <a:rPr lang="es-CL" dirty="0" smtClean="0">
                          <a:solidFill>
                            <a:srgbClr val="FF0000"/>
                          </a:solidFill>
                        </a:rPr>
                        <a:t>$15.800</a:t>
                      </a:r>
                      <a:endParaRPr lang="es-CL" dirty="0">
                        <a:solidFill>
                          <a:srgbClr val="FF0000"/>
                        </a:solidFill>
                      </a:endParaRPr>
                    </a:p>
                  </a:txBody>
                  <a:tcPr/>
                </a:tc>
                <a:tc>
                  <a:txBody>
                    <a:bodyPr/>
                    <a:lstStyle/>
                    <a:p>
                      <a:endParaRPr lang="es-CL" dirty="0"/>
                    </a:p>
                  </a:txBody>
                  <a:tcPr/>
                </a:tc>
              </a:tr>
              <a:tr h="360040">
                <a:tc>
                  <a:txBody>
                    <a:bodyPr/>
                    <a:lstStyle/>
                    <a:p>
                      <a:r>
                        <a:rPr lang="es-CL" dirty="0" smtClean="0"/>
                        <a:t>15/7</a:t>
                      </a:r>
                      <a:endParaRPr lang="es-CL" dirty="0"/>
                    </a:p>
                  </a:txBody>
                  <a:tcPr/>
                </a:tc>
                <a:tc>
                  <a:txBody>
                    <a:bodyPr/>
                    <a:lstStyle/>
                    <a:p>
                      <a:r>
                        <a:rPr lang="es-CL" dirty="0" smtClean="0"/>
                        <a:t>Compra</a:t>
                      </a:r>
                      <a:endParaRPr lang="es-CL" dirty="0"/>
                    </a:p>
                  </a:txBody>
                  <a:tcPr/>
                </a:tc>
                <a:tc>
                  <a:txBody>
                    <a:bodyPr/>
                    <a:lstStyle/>
                    <a:p>
                      <a:r>
                        <a:rPr lang="es-CL" dirty="0" smtClean="0"/>
                        <a:t>$13</a:t>
                      </a:r>
                      <a:endParaRPr lang="es-CL" dirty="0"/>
                    </a:p>
                  </a:txBody>
                  <a:tcPr/>
                </a:tc>
                <a:tc>
                  <a:txBody>
                    <a:bodyPr/>
                    <a:lstStyle/>
                    <a:p>
                      <a:r>
                        <a:rPr lang="es-CL" dirty="0" smtClean="0"/>
                        <a:t> </a:t>
                      </a:r>
                      <a:r>
                        <a:rPr lang="es-CL" b="1" dirty="0" smtClean="0">
                          <a:solidFill>
                            <a:srgbClr val="00B050"/>
                          </a:solidFill>
                        </a:rPr>
                        <a:t>500</a:t>
                      </a:r>
                      <a:endParaRPr lang="es-CL" b="1" dirty="0">
                        <a:solidFill>
                          <a:srgbClr val="00B050"/>
                        </a:solidFill>
                      </a:endParaRPr>
                    </a:p>
                  </a:txBody>
                  <a:tcPr/>
                </a:tc>
                <a:tc>
                  <a:txBody>
                    <a:bodyPr/>
                    <a:lstStyle/>
                    <a:p>
                      <a:endParaRPr lang="es-CL"/>
                    </a:p>
                  </a:txBody>
                  <a:tcPr/>
                </a:tc>
                <a:tc>
                  <a:txBody>
                    <a:bodyPr/>
                    <a:lstStyle/>
                    <a:p>
                      <a:r>
                        <a:rPr lang="es-CL" dirty="0" smtClean="0"/>
                        <a:t>1900</a:t>
                      </a:r>
                      <a:endParaRPr lang="es-CL" dirty="0"/>
                    </a:p>
                  </a:txBody>
                  <a:tcPr/>
                </a:tc>
                <a:tc>
                  <a:txBody>
                    <a:bodyPr/>
                    <a:lstStyle/>
                    <a:p>
                      <a:r>
                        <a:rPr lang="es-CL" baseline="0" dirty="0" smtClean="0"/>
                        <a:t>  </a:t>
                      </a:r>
                      <a:r>
                        <a:rPr lang="es-CL" dirty="0" smtClean="0"/>
                        <a:t>6.500</a:t>
                      </a:r>
                      <a:endParaRPr lang="es-CL" dirty="0"/>
                    </a:p>
                  </a:txBody>
                  <a:tcPr/>
                </a:tc>
                <a:tc>
                  <a:txBody>
                    <a:bodyPr/>
                    <a:lstStyle/>
                    <a:p>
                      <a:endParaRPr lang="es-CL" dirty="0"/>
                    </a:p>
                  </a:txBody>
                  <a:tcPr/>
                </a:tc>
                <a:tc>
                  <a:txBody>
                    <a:bodyPr/>
                    <a:lstStyle/>
                    <a:p>
                      <a:r>
                        <a:rPr lang="es-CL" dirty="0" smtClean="0"/>
                        <a:t> $22.300</a:t>
                      </a:r>
                      <a:endParaRPr lang="es-CL" dirty="0"/>
                    </a:p>
                  </a:txBody>
                  <a:tcPr/>
                </a:tc>
                <a:tc>
                  <a:txBody>
                    <a:bodyPr/>
                    <a:lstStyle/>
                    <a:p>
                      <a:endParaRPr lang="es-CL" dirty="0"/>
                    </a:p>
                  </a:txBody>
                  <a:tcPr/>
                </a:tc>
              </a:tr>
              <a:tr h="354320">
                <a:tc>
                  <a:txBody>
                    <a:bodyPr/>
                    <a:lstStyle/>
                    <a:p>
                      <a:r>
                        <a:rPr lang="es-CL" dirty="0" smtClean="0"/>
                        <a:t>20/7</a:t>
                      </a:r>
                      <a:endParaRPr lang="es-CL" dirty="0"/>
                    </a:p>
                  </a:txBody>
                  <a:tcPr/>
                </a:tc>
                <a:tc>
                  <a:txBody>
                    <a:bodyPr/>
                    <a:lstStyle/>
                    <a:p>
                      <a:r>
                        <a:rPr lang="es-CL" dirty="0" smtClean="0"/>
                        <a:t>Compra</a:t>
                      </a:r>
                      <a:endParaRPr lang="es-CL" dirty="0"/>
                    </a:p>
                  </a:txBody>
                  <a:tcPr/>
                </a:tc>
                <a:tc>
                  <a:txBody>
                    <a:bodyPr/>
                    <a:lstStyle/>
                    <a:p>
                      <a:r>
                        <a:rPr lang="es-CL" dirty="0" smtClean="0"/>
                        <a:t> $14</a:t>
                      </a:r>
                      <a:endParaRPr lang="es-CL" dirty="0"/>
                    </a:p>
                  </a:txBody>
                  <a:tcPr/>
                </a:tc>
                <a:tc>
                  <a:txBody>
                    <a:bodyPr/>
                    <a:lstStyle/>
                    <a:p>
                      <a:r>
                        <a:rPr lang="es-CL" dirty="0" smtClean="0"/>
                        <a:t> </a:t>
                      </a:r>
                      <a:r>
                        <a:rPr lang="es-CL" b="1" dirty="0" smtClean="0">
                          <a:solidFill>
                            <a:srgbClr val="00B050"/>
                          </a:solidFill>
                        </a:rPr>
                        <a:t>400</a:t>
                      </a:r>
                      <a:endParaRPr lang="es-CL" b="1" dirty="0">
                        <a:solidFill>
                          <a:srgbClr val="00B050"/>
                        </a:solidFill>
                      </a:endParaRPr>
                    </a:p>
                  </a:txBody>
                  <a:tcPr/>
                </a:tc>
                <a:tc>
                  <a:txBody>
                    <a:bodyPr/>
                    <a:lstStyle/>
                    <a:p>
                      <a:endParaRPr lang="es-CL" dirty="0"/>
                    </a:p>
                  </a:txBody>
                  <a:tcPr/>
                </a:tc>
                <a:tc>
                  <a:txBody>
                    <a:bodyPr/>
                    <a:lstStyle/>
                    <a:p>
                      <a:r>
                        <a:rPr lang="es-CL" dirty="0" smtClean="0"/>
                        <a:t>2300</a:t>
                      </a:r>
                      <a:endParaRPr lang="es-CL" dirty="0"/>
                    </a:p>
                  </a:txBody>
                  <a:tcPr/>
                </a:tc>
                <a:tc>
                  <a:txBody>
                    <a:bodyPr/>
                    <a:lstStyle/>
                    <a:p>
                      <a:r>
                        <a:rPr lang="es-CL" baseline="0" dirty="0" smtClean="0"/>
                        <a:t>  </a:t>
                      </a:r>
                      <a:r>
                        <a:rPr lang="es-CL" dirty="0" smtClean="0"/>
                        <a:t>5.600</a:t>
                      </a:r>
                      <a:endParaRPr lang="es-CL" dirty="0"/>
                    </a:p>
                  </a:txBody>
                  <a:tcPr/>
                </a:tc>
                <a:tc>
                  <a:txBody>
                    <a:bodyPr/>
                    <a:lstStyle/>
                    <a:p>
                      <a:endParaRPr lang="es-CL"/>
                    </a:p>
                  </a:txBody>
                  <a:tcPr/>
                </a:tc>
                <a:tc>
                  <a:txBody>
                    <a:bodyPr/>
                    <a:lstStyle/>
                    <a:p>
                      <a:r>
                        <a:rPr lang="es-CL" dirty="0" smtClean="0"/>
                        <a:t>$27.900</a:t>
                      </a:r>
                      <a:endParaRPr lang="es-CL" dirty="0"/>
                    </a:p>
                  </a:txBody>
                  <a:tcPr/>
                </a:tc>
                <a:tc>
                  <a:txBody>
                    <a:bodyPr/>
                    <a:lstStyle/>
                    <a:p>
                      <a:endParaRPr lang="es-CL" dirty="0"/>
                    </a:p>
                  </a:txBody>
                  <a:tcPr/>
                </a:tc>
              </a:tr>
              <a:tr h="348600">
                <a:tc>
                  <a:txBody>
                    <a:bodyPr/>
                    <a:lstStyle/>
                    <a:p>
                      <a:r>
                        <a:rPr lang="es-CL" dirty="0" smtClean="0"/>
                        <a:t>30/7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dirty="0" smtClean="0"/>
                        <a:t>1500</a:t>
                      </a:r>
                      <a:endParaRPr lang="es-CL" dirty="0"/>
                    </a:p>
                  </a:txBody>
                  <a:tcPr/>
                </a:tc>
                <a:tc>
                  <a:txBody>
                    <a:bodyPr/>
                    <a:lstStyle/>
                    <a:p>
                      <a:r>
                        <a:rPr lang="es-CL" dirty="0" smtClean="0"/>
                        <a:t> </a:t>
                      </a:r>
                      <a:r>
                        <a:rPr lang="es-CL" b="1" dirty="0" smtClean="0">
                          <a:solidFill>
                            <a:srgbClr val="99CC00"/>
                          </a:solidFill>
                        </a:rPr>
                        <a:t>800</a:t>
                      </a:r>
                      <a:endParaRPr lang="es-CL" b="1" dirty="0">
                        <a:solidFill>
                          <a:srgbClr val="99CC00"/>
                        </a:solidFill>
                      </a:endParaRPr>
                    </a:p>
                  </a:txBody>
                  <a:tcPr/>
                </a:tc>
                <a:tc>
                  <a:txBody>
                    <a:bodyPr/>
                    <a:lstStyle/>
                    <a:p>
                      <a:endParaRPr lang="es-CL" dirty="0"/>
                    </a:p>
                  </a:txBody>
                  <a:tcPr/>
                </a:tc>
                <a:tc>
                  <a:txBody>
                    <a:bodyPr/>
                    <a:lstStyle/>
                    <a:p>
                      <a:r>
                        <a:rPr lang="es-CL" b="1" dirty="0" smtClean="0">
                          <a:solidFill>
                            <a:srgbClr val="0070C0"/>
                          </a:solidFill>
                        </a:rPr>
                        <a:t>$17100</a:t>
                      </a:r>
                      <a:endParaRPr lang="es-CL" b="1" dirty="0">
                        <a:solidFill>
                          <a:srgbClr val="0070C0"/>
                        </a:solidFill>
                      </a:endParaRPr>
                    </a:p>
                  </a:txBody>
                  <a:tcPr/>
                </a:tc>
                <a:tc>
                  <a:txBody>
                    <a:bodyPr/>
                    <a:lstStyle/>
                    <a:p>
                      <a:r>
                        <a:rPr lang="es-CL" dirty="0" smtClean="0"/>
                        <a:t>$10.800</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83243473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FIFO: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A.- Como puede observarse, para dar salida a las 300 unidades de venta se empleó el precio unitario de $ 10 por ser el primer precio de compra( recuérdese la expresión del método FIFO, primeras en entrar son las primeras en salir).</a:t>
            </a:r>
          </a:p>
          <a:p>
            <a:r>
              <a:rPr lang="es-CL" sz="1800" dirty="0" smtClean="0">
                <a:latin typeface="Arial" panose="020B0604020202020204" pitchFamily="34" charset="0"/>
                <a:cs typeface="Arial" panose="020B0604020202020204" pitchFamily="34" charset="0"/>
              </a:rPr>
              <a:t>B.- Luego de esta venta, las 1400 que quedan en existencia al 10 de julio, poseen un costo de $ 15.800, a saber:</a:t>
            </a:r>
          </a:p>
          <a:p>
            <a:r>
              <a:rPr lang="es-CL" sz="1800" dirty="0" smtClean="0">
                <a:latin typeface="Arial" panose="020B0604020202020204" pitchFamily="34" charset="0"/>
                <a:cs typeface="Arial" panose="020B0604020202020204" pitchFamily="34" charset="0"/>
              </a:rPr>
              <a:t>900 unidades a $ 12                             $10.800</a:t>
            </a:r>
          </a:p>
          <a:p>
            <a:r>
              <a:rPr lang="es-CL" sz="1800" dirty="0" smtClean="0">
                <a:latin typeface="Arial" panose="020B0604020202020204" pitchFamily="34" charset="0"/>
                <a:cs typeface="Arial" panose="020B0604020202020204" pitchFamily="34" charset="0"/>
              </a:rPr>
              <a:t>Más 500 unidades a$10                            $5.000</a:t>
            </a:r>
          </a:p>
          <a:p>
            <a:r>
              <a:rPr lang="es-CL" sz="1800" b="1" u="sng" dirty="0" smtClean="0">
                <a:latin typeface="Arial" panose="020B0604020202020204" pitchFamily="34" charset="0"/>
                <a:cs typeface="Arial" panose="020B0604020202020204" pitchFamily="34" charset="0"/>
              </a:rPr>
              <a:t>Total                                                        $15.800</a:t>
            </a:r>
          </a:p>
        </p:txBody>
      </p:sp>
      <p:sp>
        <p:nvSpPr>
          <p:cNvPr id="4" name="3 Flecha derecha"/>
          <p:cNvSpPr/>
          <p:nvPr/>
        </p:nvSpPr>
        <p:spPr>
          <a:xfrm>
            <a:off x="3275856" y="4855418"/>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491880" y="5229200"/>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5294169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FIFO: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a:latin typeface="Arial" panose="020B0604020202020204" pitchFamily="34" charset="0"/>
                <a:cs typeface="Arial" panose="020B0604020202020204" pitchFamily="34" charset="0"/>
              </a:rPr>
              <a:t>C</a:t>
            </a:r>
            <a:r>
              <a:rPr lang="es-CL" sz="1800" dirty="0" smtClean="0">
                <a:latin typeface="Arial" panose="020B0604020202020204" pitchFamily="34" charset="0"/>
                <a:cs typeface="Arial" panose="020B0604020202020204" pitchFamily="34" charset="0"/>
              </a:rPr>
              <a:t>.- El costo de las existencias delos días 15 y 20 de Julio, corresponde al valor de los $15.800, precedentemente detallados más la suma de las nuevas compras efectuadas en las fechas aludidas.</a:t>
            </a:r>
          </a:p>
          <a:p>
            <a:r>
              <a:rPr lang="es-CL" sz="1800" dirty="0" smtClean="0">
                <a:latin typeface="Arial" panose="020B0604020202020204" pitchFamily="34" charset="0"/>
                <a:cs typeface="Arial" panose="020B0604020202020204" pitchFamily="34" charset="0"/>
              </a:rPr>
              <a:t>D.-En lo que respecta a la venta de 1500 unidades con fecha 30 de julio, fueron asignados los precios más antiguos de compra, a saber.</a:t>
            </a:r>
          </a:p>
          <a:p>
            <a:r>
              <a:rPr lang="es-CL" sz="1800" dirty="0" smtClean="0">
                <a:latin typeface="Arial" panose="020B0604020202020204" pitchFamily="34" charset="0"/>
                <a:cs typeface="Arial" panose="020B0604020202020204" pitchFamily="34" charset="0"/>
              </a:rPr>
              <a:t>500 unidades a $ 10                                   $ 5.000</a:t>
            </a:r>
          </a:p>
          <a:p>
            <a:r>
              <a:rPr lang="es-CL" sz="1800" dirty="0" smtClean="0">
                <a:latin typeface="Arial" panose="020B0604020202020204" pitchFamily="34" charset="0"/>
                <a:cs typeface="Arial" panose="020B0604020202020204" pitchFamily="34" charset="0"/>
              </a:rPr>
              <a:t>Más 900 unidades a $12                            $10.800</a:t>
            </a:r>
          </a:p>
          <a:p>
            <a:r>
              <a:rPr lang="es-CL" sz="1800" dirty="0" smtClean="0">
                <a:latin typeface="Arial" panose="020B0604020202020204" pitchFamily="34" charset="0"/>
                <a:cs typeface="Arial" panose="020B0604020202020204" pitchFamily="34" charset="0"/>
              </a:rPr>
              <a:t>Más 100 unidades a $ 13                            $ 1.300</a:t>
            </a:r>
          </a:p>
          <a:p>
            <a:r>
              <a:rPr lang="es-CL" sz="1800" b="1" u="sng" dirty="0" smtClean="0">
                <a:latin typeface="Arial" panose="020B0604020202020204" pitchFamily="34" charset="0"/>
                <a:cs typeface="Arial" panose="020B0604020202020204" pitchFamily="34" charset="0"/>
              </a:rPr>
              <a:t>Total                                                            $17.100</a:t>
            </a:r>
          </a:p>
        </p:txBody>
      </p:sp>
      <p:sp>
        <p:nvSpPr>
          <p:cNvPr id="4" name="3 Flecha derecha"/>
          <p:cNvSpPr/>
          <p:nvPr/>
        </p:nvSpPr>
        <p:spPr>
          <a:xfrm>
            <a:off x="3275856" y="4581128"/>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563888" y="4954910"/>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3716288" y="5336518"/>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13858251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FIFO: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a:latin typeface="Arial" panose="020B0604020202020204" pitchFamily="34" charset="0"/>
                <a:cs typeface="Arial" panose="020B0604020202020204" pitchFamily="34" charset="0"/>
              </a:rPr>
              <a:t>E</a:t>
            </a:r>
            <a:r>
              <a:rPr lang="es-CL" sz="1800" dirty="0" smtClean="0">
                <a:latin typeface="Arial" panose="020B0604020202020204" pitchFamily="34" charset="0"/>
                <a:cs typeface="Arial" panose="020B0604020202020204" pitchFamily="34" charset="0"/>
              </a:rPr>
              <a:t>.-En lo que respecta a las 800 unidades  en existencia  al final del ejercicio, el costo de las mismas se desglosa como sigue:</a:t>
            </a:r>
          </a:p>
          <a:p>
            <a:r>
              <a:rPr lang="es-CL" sz="1800" dirty="0" smtClean="0">
                <a:latin typeface="Arial" panose="020B0604020202020204" pitchFamily="34" charset="0"/>
                <a:cs typeface="Arial" panose="020B0604020202020204" pitchFamily="34" charset="0"/>
              </a:rPr>
              <a:t>400  unidades a $ 13                                   $ 5.200</a:t>
            </a:r>
          </a:p>
          <a:p>
            <a:r>
              <a:rPr lang="es-CL" sz="1800" dirty="0" smtClean="0">
                <a:latin typeface="Arial" panose="020B0604020202020204" pitchFamily="34" charset="0"/>
                <a:cs typeface="Arial" panose="020B0604020202020204" pitchFamily="34" charset="0"/>
              </a:rPr>
              <a:t>Más 400 unidades a $14                             $ 5.600</a:t>
            </a:r>
          </a:p>
          <a:p>
            <a:pPr marL="0" indent="0">
              <a:buNone/>
            </a:pPr>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a:t>
            </a:r>
            <a:r>
              <a:rPr lang="es-CL" sz="1800" b="1" u="sng" dirty="0" smtClean="0">
                <a:latin typeface="Arial" panose="020B0604020202020204" pitchFamily="34" charset="0"/>
                <a:cs typeface="Arial" panose="020B0604020202020204" pitchFamily="34" charset="0"/>
              </a:rPr>
              <a:t>Total                                                            $10.800</a:t>
            </a:r>
          </a:p>
        </p:txBody>
      </p:sp>
      <p:sp>
        <p:nvSpPr>
          <p:cNvPr id="4" name="3 Flecha derecha"/>
          <p:cNvSpPr/>
          <p:nvPr/>
        </p:nvSpPr>
        <p:spPr>
          <a:xfrm>
            <a:off x="3419872" y="3645024"/>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692860" y="4018806"/>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043306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endParaRPr lang="es-CL" sz="1800" u="sng" dirty="0">
              <a:latin typeface="Arial" panose="020B0604020202020204" pitchFamily="34" charset="0"/>
              <a:cs typeface="Arial" panose="020B0604020202020204" pitchFamily="34" charset="0"/>
            </a:endParaRPr>
          </a:p>
          <a:p>
            <a:endParaRPr lang="es-CL" sz="1800" u="sng" dirty="0" smtClean="0">
              <a:latin typeface="Arial" panose="020B0604020202020204" pitchFamily="34" charset="0"/>
              <a:cs typeface="Arial" panose="020B0604020202020204" pitchFamily="34" charset="0"/>
            </a:endParaRPr>
          </a:p>
          <a:p>
            <a:r>
              <a:rPr lang="es-CL" sz="1800" u="sng" dirty="0" smtClean="0">
                <a:latin typeface="Arial" panose="020B0604020202020204" pitchFamily="34" charset="0"/>
                <a:cs typeface="Arial" panose="020B0604020202020204" pitchFamily="34" charset="0"/>
              </a:rPr>
              <a:t>Curso deberá desarrollar guía de ejercicios propuestos por el Profesor</a:t>
            </a: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796457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LIFO:</a:t>
            </a:r>
          </a:p>
          <a:p>
            <a:r>
              <a:rPr lang="es-CL" sz="1800" dirty="0" smtClean="0">
                <a:latin typeface="Arial" panose="020B0604020202020204" pitchFamily="34" charset="0"/>
                <a:cs typeface="Arial" panose="020B0604020202020204" pitchFamily="34" charset="0"/>
              </a:rPr>
              <a:t>La abreviatura </a:t>
            </a:r>
            <a:r>
              <a:rPr lang="es-CL" sz="1800" dirty="0">
                <a:latin typeface="Arial" panose="020B0604020202020204" pitchFamily="34" charset="0"/>
                <a:cs typeface="Arial" panose="020B0604020202020204" pitchFamily="34" charset="0"/>
              </a:rPr>
              <a:t>L</a:t>
            </a:r>
            <a:r>
              <a:rPr lang="es-CL" sz="1800" dirty="0" smtClean="0">
                <a:latin typeface="Arial" panose="020B0604020202020204" pitchFamily="34" charset="0"/>
                <a:cs typeface="Arial" panose="020B0604020202020204" pitchFamily="34" charset="0"/>
              </a:rPr>
              <a:t>IFO con que se identifica a este método corresponde a la expresión inglesa « </a:t>
            </a:r>
            <a:r>
              <a:rPr lang="es-CL" sz="1800" dirty="0" err="1" smtClean="0">
                <a:latin typeface="Arial" panose="020B0604020202020204" pitchFamily="34" charset="0"/>
                <a:cs typeface="Arial" panose="020B0604020202020204" pitchFamily="34" charset="0"/>
              </a:rPr>
              <a:t>last</a:t>
            </a:r>
            <a:r>
              <a:rPr lang="es-CL" sz="1800" dirty="0" smtClean="0">
                <a:latin typeface="Arial" panose="020B0604020202020204" pitchFamily="34" charset="0"/>
                <a:cs typeface="Arial" panose="020B0604020202020204" pitchFamily="34" charset="0"/>
              </a:rPr>
              <a:t> in –</a:t>
            </a:r>
            <a:r>
              <a:rPr lang="es-CL" sz="1800" dirty="0" err="1" smtClean="0">
                <a:latin typeface="Arial" panose="020B0604020202020204" pitchFamily="34" charset="0"/>
                <a:cs typeface="Arial" panose="020B0604020202020204" pitchFamily="34" charset="0"/>
              </a:rPr>
              <a:t>first</a:t>
            </a:r>
            <a:r>
              <a:rPr lang="es-CL" sz="1800" dirty="0" smtClean="0">
                <a:latin typeface="Arial" panose="020B0604020202020204" pitchFamily="34" charset="0"/>
                <a:cs typeface="Arial" panose="020B0604020202020204" pitchFamily="34" charset="0"/>
              </a:rPr>
              <a:t> </a:t>
            </a:r>
            <a:r>
              <a:rPr lang="es-CL" sz="1800" dirty="0" err="1" smtClean="0">
                <a:latin typeface="Arial" panose="020B0604020202020204" pitchFamily="34" charset="0"/>
                <a:cs typeface="Arial" panose="020B0604020202020204" pitchFamily="34" charset="0"/>
              </a:rPr>
              <a:t>out</a:t>
            </a:r>
            <a:r>
              <a:rPr lang="es-CL" sz="1800" dirty="0" smtClean="0">
                <a:latin typeface="Arial" panose="020B0604020202020204" pitchFamily="34" charset="0"/>
                <a:cs typeface="Arial" panose="020B0604020202020204" pitchFamily="34" charset="0"/>
              </a:rPr>
              <a:t>». La traducción o expresión en español viene a ser últimas en entrar , primeras en salir y cuya abreviatura es UEPS.</a:t>
            </a:r>
          </a:p>
          <a:p>
            <a:r>
              <a:rPr lang="es-CL" sz="1800" dirty="0" smtClean="0">
                <a:latin typeface="Arial" panose="020B0604020202020204" pitchFamily="34" charset="0"/>
                <a:cs typeface="Arial" panose="020B0604020202020204" pitchFamily="34" charset="0"/>
              </a:rPr>
              <a:t>Con e l empleo de este método, las salidas de mercaderías se valorizan a los últimos precios de compra y las existencias  en inventario son valorizadas a los primeros precios; procediéndose de manera inversa al funcionamiento del método anterior.</a:t>
            </a:r>
          </a:p>
        </p:txBody>
      </p:sp>
    </p:spTree>
    <p:extLst>
      <p:ext uri="{BB962C8B-B14F-4D97-AF65-F5344CB8AC3E}">
        <p14:creationId xmlns:p14="http://schemas.microsoft.com/office/powerpoint/2010/main" val="342100418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612648" y="1600200"/>
            <a:ext cx="8153400" cy="4781128"/>
          </a:xfrm>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LIFO:</a:t>
            </a:r>
          </a:p>
          <a:p>
            <a:r>
              <a:rPr lang="es-CL" sz="1800" u="sng" dirty="0" smtClean="0">
                <a:latin typeface="Arial" panose="020B0604020202020204" pitchFamily="34" charset="0"/>
                <a:cs typeface="Arial" panose="020B0604020202020204" pitchFamily="34" charset="0"/>
              </a:rPr>
              <a:t>PRODUCTO «B.B.»</a:t>
            </a:r>
          </a:p>
          <a:p>
            <a:endParaRPr lang="es-CL" sz="1800" u="sng"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4081184641"/>
              </p:ext>
            </p:extLst>
          </p:nvPr>
        </p:nvGraphicFramePr>
        <p:xfrm>
          <a:off x="35497" y="2924944"/>
          <a:ext cx="9108502" cy="3438128"/>
        </p:xfrm>
        <a:graphic>
          <a:graphicData uri="http://schemas.openxmlformats.org/drawingml/2006/table">
            <a:tbl>
              <a:tblPr firstRow="1" bandRow="1">
                <a:tableStyleId>{5C22544A-7EE6-4342-B048-85BDC9FD1C3A}</a:tableStyleId>
              </a:tblPr>
              <a:tblGrid>
                <a:gridCol w="886667"/>
                <a:gridCol w="1047882"/>
                <a:gridCol w="823560"/>
                <a:gridCol w="1088726"/>
                <a:gridCol w="779143"/>
                <a:gridCol w="789013"/>
                <a:gridCol w="921712"/>
                <a:gridCol w="1014957"/>
                <a:gridCol w="1004199"/>
                <a:gridCol w="752643"/>
              </a:tblGrid>
              <a:tr h="792088">
                <a:tc>
                  <a:txBody>
                    <a:bodyPr/>
                    <a:lstStyle/>
                    <a:p>
                      <a:r>
                        <a:rPr lang="es-CL" dirty="0" smtClean="0"/>
                        <a:t>Fecha</a:t>
                      </a:r>
                      <a:endParaRPr lang="es-CL" dirty="0"/>
                    </a:p>
                  </a:txBody>
                  <a:tcPr/>
                </a:tc>
                <a:tc>
                  <a:txBody>
                    <a:bodyPr/>
                    <a:lstStyle/>
                    <a:p>
                      <a:r>
                        <a:rPr lang="es-CL" dirty="0" smtClean="0"/>
                        <a:t>Detalle</a:t>
                      </a:r>
                      <a:endParaRPr lang="es-CL" dirty="0"/>
                    </a:p>
                  </a:txBody>
                  <a:tcPr/>
                </a:tc>
                <a:tc>
                  <a:txBody>
                    <a:bodyPr/>
                    <a:lstStyle/>
                    <a:p>
                      <a:r>
                        <a:rPr lang="es-CL" dirty="0" smtClean="0"/>
                        <a:t>Precio</a:t>
                      </a:r>
                      <a:endParaRPr lang="es-CL" dirty="0"/>
                    </a:p>
                  </a:txBody>
                  <a:tcPr/>
                </a:tc>
                <a:tc>
                  <a:txBody>
                    <a:bodyPr/>
                    <a:lstStyle/>
                    <a:p>
                      <a:r>
                        <a:rPr lang="es-CL" dirty="0" smtClean="0"/>
                        <a:t>Unidades</a:t>
                      </a:r>
                    </a:p>
                    <a:p>
                      <a:r>
                        <a:rPr lang="es-CL" dirty="0" smtClean="0"/>
                        <a:t>Entrada</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Valor</a:t>
                      </a:r>
                    </a:p>
                    <a:p>
                      <a:r>
                        <a:rPr lang="es-CL" dirty="0" smtClean="0"/>
                        <a:t>Entrada</a:t>
                      </a:r>
                    </a:p>
                    <a:p>
                      <a:r>
                        <a:rPr lang="es-CL" dirty="0" smtClean="0"/>
                        <a:t> $</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Costo</a:t>
                      </a:r>
                    </a:p>
                    <a:p>
                      <a:r>
                        <a:rPr lang="es-CL" dirty="0" smtClean="0"/>
                        <a:t>Unidad</a:t>
                      </a:r>
                      <a:endParaRPr lang="es-CL" dirty="0"/>
                    </a:p>
                  </a:txBody>
                  <a:tcPr/>
                </a:tc>
              </a:tr>
              <a:tr h="378042">
                <a:tc>
                  <a:txBody>
                    <a:bodyPr/>
                    <a:lstStyle/>
                    <a:p>
                      <a:r>
                        <a:rPr lang="es-CL" dirty="0" smtClean="0"/>
                        <a:t>2/7</a:t>
                      </a:r>
                      <a:endParaRPr lang="es-CL" dirty="0"/>
                    </a:p>
                  </a:txBody>
                  <a:tcPr/>
                </a:tc>
                <a:tc>
                  <a:txBody>
                    <a:bodyPr/>
                    <a:lstStyle/>
                    <a:p>
                      <a:r>
                        <a:rPr lang="es-CL" dirty="0" smtClean="0"/>
                        <a:t>Compra</a:t>
                      </a:r>
                      <a:endParaRPr lang="es-CL" dirty="0"/>
                    </a:p>
                  </a:txBody>
                  <a:tcPr/>
                </a:tc>
                <a:tc>
                  <a:txBody>
                    <a:bodyPr/>
                    <a:lstStyle/>
                    <a:p>
                      <a:r>
                        <a:rPr lang="es-CL" dirty="0" smtClean="0"/>
                        <a:t>$10</a:t>
                      </a:r>
                      <a:endParaRPr lang="es-CL" dirty="0"/>
                    </a:p>
                  </a:txBody>
                  <a:tcPr/>
                </a:tc>
                <a:tc>
                  <a:txBody>
                    <a:bodyPr/>
                    <a:lstStyle/>
                    <a:p>
                      <a:r>
                        <a:rPr lang="es-CL" dirty="0" smtClean="0"/>
                        <a:t>  800</a:t>
                      </a:r>
                      <a:endParaRPr lang="es-CL" dirty="0"/>
                    </a:p>
                  </a:txBody>
                  <a:tcPr/>
                </a:tc>
                <a:tc>
                  <a:txBody>
                    <a:bodyPr/>
                    <a:lstStyle/>
                    <a:p>
                      <a:endParaRPr lang="es-CL"/>
                    </a:p>
                  </a:txBody>
                  <a:tcPr/>
                </a:tc>
                <a:tc>
                  <a:txBody>
                    <a:bodyPr/>
                    <a:lstStyle/>
                    <a:p>
                      <a:r>
                        <a:rPr lang="es-CL" dirty="0" smtClean="0"/>
                        <a:t>800</a:t>
                      </a:r>
                      <a:endParaRPr lang="es-CL" dirty="0"/>
                    </a:p>
                  </a:txBody>
                  <a:tcPr/>
                </a:tc>
                <a:tc>
                  <a:txBody>
                    <a:bodyPr/>
                    <a:lstStyle/>
                    <a:p>
                      <a:r>
                        <a:rPr lang="es-CL" dirty="0" smtClean="0"/>
                        <a:t>  8.000</a:t>
                      </a:r>
                      <a:endParaRPr lang="es-CL" dirty="0"/>
                    </a:p>
                  </a:txBody>
                  <a:tcPr/>
                </a:tc>
                <a:tc>
                  <a:txBody>
                    <a:bodyPr/>
                    <a:lstStyle/>
                    <a:p>
                      <a:endParaRPr lang="es-CL"/>
                    </a:p>
                  </a:txBody>
                  <a:tcPr/>
                </a:tc>
                <a:tc>
                  <a:txBody>
                    <a:bodyPr/>
                    <a:lstStyle/>
                    <a:p>
                      <a:r>
                        <a:rPr lang="es-CL" dirty="0" smtClean="0"/>
                        <a:t>$8.000</a:t>
                      </a:r>
                      <a:endParaRPr lang="es-CL" dirty="0"/>
                    </a:p>
                  </a:txBody>
                  <a:tcPr/>
                </a:tc>
                <a:tc>
                  <a:txBody>
                    <a:bodyPr/>
                    <a:lstStyle/>
                    <a:p>
                      <a:r>
                        <a:rPr lang="es-CL" dirty="0" smtClean="0"/>
                        <a:t>$10</a:t>
                      </a:r>
                      <a:endParaRPr lang="es-CL" dirty="0"/>
                    </a:p>
                  </a:txBody>
                  <a:tcPr/>
                </a:tc>
              </a:tr>
              <a:tr h="378042">
                <a:tc>
                  <a:txBody>
                    <a:bodyPr/>
                    <a:lstStyle/>
                    <a:p>
                      <a:r>
                        <a:rPr lang="es-CL" dirty="0" smtClean="0"/>
                        <a:t>5/7</a:t>
                      </a:r>
                      <a:endParaRPr lang="es-CL" dirty="0"/>
                    </a:p>
                  </a:txBody>
                  <a:tcPr/>
                </a:tc>
                <a:tc>
                  <a:txBody>
                    <a:bodyPr/>
                    <a:lstStyle/>
                    <a:p>
                      <a:r>
                        <a:rPr lang="es-CL" dirty="0" smtClean="0"/>
                        <a:t>Compra</a:t>
                      </a:r>
                      <a:endParaRPr lang="es-CL" dirty="0"/>
                    </a:p>
                  </a:txBody>
                  <a:tcPr/>
                </a:tc>
                <a:tc>
                  <a:txBody>
                    <a:bodyPr/>
                    <a:lstStyle/>
                    <a:p>
                      <a:r>
                        <a:rPr lang="es-CL" dirty="0" smtClean="0"/>
                        <a:t>$12</a:t>
                      </a:r>
                      <a:endParaRPr lang="es-CL" dirty="0"/>
                    </a:p>
                  </a:txBody>
                  <a:tcPr/>
                </a:tc>
                <a:tc>
                  <a:txBody>
                    <a:bodyPr/>
                    <a:lstStyle/>
                    <a:p>
                      <a:r>
                        <a:rPr lang="es-CL" dirty="0" smtClean="0"/>
                        <a:t>  900</a:t>
                      </a:r>
                      <a:endParaRPr lang="es-CL" dirty="0"/>
                    </a:p>
                  </a:txBody>
                  <a:tcPr/>
                </a:tc>
                <a:tc>
                  <a:txBody>
                    <a:bodyPr/>
                    <a:lstStyle/>
                    <a:p>
                      <a:endParaRPr lang="es-CL"/>
                    </a:p>
                  </a:txBody>
                  <a:tcPr/>
                </a:tc>
                <a:tc>
                  <a:txBody>
                    <a:bodyPr/>
                    <a:lstStyle/>
                    <a:p>
                      <a:r>
                        <a:rPr lang="es-CL" dirty="0" smtClean="0"/>
                        <a:t>1700</a:t>
                      </a:r>
                      <a:endParaRPr lang="es-CL" dirty="0"/>
                    </a:p>
                  </a:txBody>
                  <a:tcPr/>
                </a:tc>
                <a:tc>
                  <a:txBody>
                    <a:bodyPr/>
                    <a:lstStyle/>
                    <a:p>
                      <a:r>
                        <a:rPr lang="es-CL" dirty="0" smtClean="0"/>
                        <a:t>10.800</a:t>
                      </a:r>
                      <a:endParaRPr lang="es-CL" dirty="0"/>
                    </a:p>
                  </a:txBody>
                  <a:tcPr/>
                </a:tc>
                <a:tc>
                  <a:txBody>
                    <a:bodyPr/>
                    <a:lstStyle/>
                    <a:p>
                      <a:endParaRPr lang="es-CL"/>
                    </a:p>
                  </a:txBody>
                  <a:tcPr/>
                </a:tc>
                <a:tc>
                  <a:txBody>
                    <a:bodyPr/>
                    <a:lstStyle/>
                    <a:p>
                      <a:r>
                        <a:rPr lang="es-CL" dirty="0" smtClean="0"/>
                        <a:t>$18.800</a:t>
                      </a:r>
                      <a:endParaRPr lang="es-CL" dirty="0"/>
                    </a:p>
                  </a:txBody>
                  <a:tcPr/>
                </a:tc>
                <a:tc>
                  <a:txBody>
                    <a:bodyPr/>
                    <a:lstStyle/>
                    <a:p>
                      <a:endParaRPr lang="es-CL" dirty="0"/>
                    </a:p>
                  </a:txBody>
                  <a:tcPr/>
                </a:tc>
              </a:tr>
              <a:tr h="396044">
                <a:tc>
                  <a:txBody>
                    <a:bodyPr/>
                    <a:lstStyle/>
                    <a:p>
                      <a:r>
                        <a:rPr lang="es-CL" dirty="0" smtClean="0"/>
                        <a:t>10/7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b="1" dirty="0" smtClean="0">
                          <a:solidFill>
                            <a:srgbClr val="FF0000"/>
                          </a:solidFill>
                        </a:rPr>
                        <a:t>300</a:t>
                      </a:r>
                      <a:endParaRPr lang="es-CL" b="1" dirty="0">
                        <a:solidFill>
                          <a:srgbClr val="FF0000"/>
                        </a:solidFill>
                      </a:endParaRPr>
                    </a:p>
                  </a:txBody>
                  <a:tcPr/>
                </a:tc>
                <a:tc>
                  <a:txBody>
                    <a:bodyPr/>
                    <a:lstStyle/>
                    <a:p>
                      <a:r>
                        <a:rPr lang="es-CL" b="1" dirty="0" smtClean="0">
                          <a:solidFill>
                            <a:schemeClr val="tx1"/>
                          </a:solidFill>
                        </a:rPr>
                        <a:t>1400</a:t>
                      </a:r>
                      <a:endParaRPr lang="es-CL" b="1" dirty="0">
                        <a:solidFill>
                          <a:schemeClr val="tx1"/>
                        </a:solidFill>
                      </a:endParaRPr>
                    </a:p>
                  </a:txBody>
                  <a:tcPr/>
                </a:tc>
                <a:tc>
                  <a:txBody>
                    <a:bodyPr/>
                    <a:lstStyle/>
                    <a:p>
                      <a:endParaRPr lang="es-CL" dirty="0"/>
                    </a:p>
                  </a:txBody>
                  <a:tcPr/>
                </a:tc>
                <a:tc>
                  <a:txBody>
                    <a:bodyPr/>
                    <a:lstStyle/>
                    <a:p>
                      <a:r>
                        <a:rPr lang="es-CL" b="1" dirty="0" smtClean="0">
                          <a:solidFill>
                            <a:srgbClr val="FF0000"/>
                          </a:solidFill>
                        </a:rPr>
                        <a:t>$3.600</a:t>
                      </a:r>
                      <a:endParaRPr lang="es-CL" b="1" dirty="0">
                        <a:solidFill>
                          <a:srgbClr val="FF0000"/>
                        </a:solidFill>
                      </a:endParaRPr>
                    </a:p>
                  </a:txBody>
                  <a:tcPr/>
                </a:tc>
                <a:tc>
                  <a:txBody>
                    <a:bodyPr/>
                    <a:lstStyle/>
                    <a:p>
                      <a:r>
                        <a:rPr lang="es-CL" b="1" dirty="0" smtClean="0">
                          <a:solidFill>
                            <a:srgbClr val="FF0000"/>
                          </a:solidFill>
                        </a:rPr>
                        <a:t>$15.200</a:t>
                      </a:r>
                      <a:endParaRPr lang="es-CL" b="1" dirty="0">
                        <a:solidFill>
                          <a:srgbClr val="FF0000"/>
                        </a:solidFill>
                      </a:endParaRPr>
                    </a:p>
                  </a:txBody>
                  <a:tcPr/>
                </a:tc>
                <a:tc>
                  <a:txBody>
                    <a:bodyPr/>
                    <a:lstStyle/>
                    <a:p>
                      <a:endParaRPr lang="es-CL" dirty="0"/>
                    </a:p>
                  </a:txBody>
                  <a:tcPr/>
                </a:tc>
              </a:tr>
              <a:tr h="360040">
                <a:tc>
                  <a:txBody>
                    <a:bodyPr/>
                    <a:lstStyle/>
                    <a:p>
                      <a:r>
                        <a:rPr lang="es-CL" dirty="0" smtClean="0"/>
                        <a:t>15/7</a:t>
                      </a:r>
                      <a:endParaRPr lang="es-CL" dirty="0"/>
                    </a:p>
                  </a:txBody>
                  <a:tcPr/>
                </a:tc>
                <a:tc>
                  <a:txBody>
                    <a:bodyPr/>
                    <a:lstStyle/>
                    <a:p>
                      <a:r>
                        <a:rPr lang="es-CL" dirty="0" smtClean="0"/>
                        <a:t>Compra</a:t>
                      </a:r>
                      <a:endParaRPr lang="es-CL" dirty="0"/>
                    </a:p>
                  </a:txBody>
                  <a:tcPr/>
                </a:tc>
                <a:tc>
                  <a:txBody>
                    <a:bodyPr/>
                    <a:lstStyle/>
                    <a:p>
                      <a:r>
                        <a:rPr lang="es-CL" dirty="0" smtClean="0"/>
                        <a:t>$13</a:t>
                      </a:r>
                      <a:endParaRPr lang="es-CL" dirty="0"/>
                    </a:p>
                  </a:txBody>
                  <a:tcPr/>
                </a:tc>
                <a:tc>
                  <a:txBody>
                    <a:bodyPr/>
                    <a:lstStyle/>
                    <a:p>
                      <a:r>
                        <a:rPr lang="es-CL" dirty="0" smtClean="0"/>
                        <a:t> </a:t>
                      </a:r>
                      <a:r>
                        <a:rPr lang="es-CL" b="1" dirty="0" smtClean="0">
                          <a:solidFill>
                            <a:srgbClr val="00B050"/>
                          </a:solidFill>
                        </a:rPr>
                        <a:t>500</a:t>
                      </a:r>
                      <a:endParaRPr lang="es-CL" b="1" dirty="0">
                        <a:solidFill>
                          <a:srgbClr val="00B050"/>
                        </a:solidFill>
                      </a:endParaRPr>
                    </a:p>
                  </a:txBody>
                  <a:tcPr/>
                </a:tc>
                <a:tc>
                  <a:txBody>
                    <a:bodyPr/>
                    <a:lstStyle/>
                    <a:p>
                      <a:endParaRPr lang="es-CL" dirty="0"/>
                    </a:p>
                  </a:txBody>
                  <a:tcPr/>
                </a:tc>
                <a:tc>
                  <a:txBody>
                    <a:bodyPr/>
                    <a:lstStyle/>
                    <a:p>
                      <a:r>
                        <a:rPr lang="es-CL" dirty="0" smtClean="0"/>
                        <a:t>1900</a:t>
                      </a:r>
                      <a:endParaRPr lang="es-CL" dirty="0"/>
                    </a:p>
                  </a:txBody>
                  <a:tcPr/>
                </a:tc>
                <a:tc>
                  <a:txBody>
                    <a:bodyPr/>
                    <a:lstStyle/>
                    <a:p>
                      <a:r>
                        <a:rPr lang="es-CL" baseline="0" dirty="0" smtClean="0"/>
                        <a:t>  </a:t>
                      </a:r>
                      <a:r>
                        <a:rPr lang="es-CL" dirty="0" smtClean="0"/>
                        <a:t>6.500</a:t>
                      </a:r>
                      <a:endParaRPr lang="es-CL" dirty="0"/>
                    </a:p>
                  </a:txBody>
                  <a:tcPr/>
                </a:tc>
                <a:tc>
                  <a:txBody>
                    <a:bodyPr/>
                    <a:lstStyle/>
                    <a:p>
                      <a:endParaRPr lang="es-CL" dirty="0"/>
                    </a:p>
                  </a:txBody>
                  <a:tcPr/>
                </a:tc>
                <a:tc>
                  <a:txBody>
                    <a:bodyPr/>
                    <a:lstStyle/>
                    <a:p>
                      <a:r>
                        <a:rPr lang="es-CL" dirty="0" smtClean="0"/>
                        <a:t> $21.300</a:t>
                      </a:r>
                      <a:endParaRPr lang="es-CL" dirty="0"/>
                    </a:p>
                  </a:txBody>
                  <a:tcPr/>
                </a:tc>
                <a:tc>
                  <a:txBody>
                    <a:bodyPr/>
                    <a:lstStyle/>
                    <a:p>
                      <a:endParaRPr lang="es-CL" dirty="0"/>
                    </a:p>
                  </a:txBody>
                  <a:tcPr/>
                </a:tc>
              </a:tr>
              <a:tr h="354320">
                <a:tc>
                  <a:txBody>
                    <a:bodyPr/>
                    <a:lstStyle/>
                    <a:p>
                      <a:r>
                        <a:rPr lang="es-CL" dirty="0" smtClean="0"/>
                        <a:t>20/7</a:t>
                      </a:r>
                      <a:endParaRPr lang="es-CL" dirty="0"/>
                    </a:p>
                  </a:txBody>
                  <a:tcPr/>
                </a:tc>
                <a:tc>
                  <a:txBody>
                    <a:bodyPr/>
                    <a:lstStyle/>
                    <a:p>
                      <a:r>
                        <a:rPr lang="es-CL" dirty="0" smtClean="0"/>
                        <a:t>Compra</a:t>
                      </a:r>
                      <a:endParaRPr lang="es-CL" dirty="0"/>
                    </a:p>
                  </a:txBody>
                  <a:tcPr/>
                </a:tc>
                <a:tc>
                  <a:txBody>
                    <a:bodyPr/>
                    <a:lstStyle/>
                    <a:p>
                      <a:r>
                        <a:rPr lang="es-CL" dirty="0" smtClean="0"/>
                        <a:t> $14</a:t>
                      </a:r>
                      <a:endParaRPr lang="es-CL" dirty="0"/>
                    </a:p>
                  </a:txBody>
                  <a:tcPr/>
                </a:tc>
                <a:tc>
                  <a:txBody>
                    <a:bodyPr/>
                    <a:lstStyle/>
                    <a:p>
                      <a:r>
                        <a:rPr lang="es-CL" dirty="0" smtClean="0"/>
                        <a:t> </a:t>
                      </a:r>
                      <a:r>
                        <a:rPr lang="es-CL" b="1" dirty="0" smtClean="0">
                          <a:solidFill>
                            <a:srgbClr val="00B050"/>
                          </a:solidFill>
                        </a:rPr>
                        <a:t>400</a:t>
                      </a:r>
                      <a:endParaRPr lang="es-CL" b="1" dirty="0">
                        <a:solidFill>
                          <a:srgbClr val="00B050"/>
                        </a:solidFill>
                      </a:endParaRPr>
                    </a:p>
                  </a:txBody>
                  <a:tcPr/>
                </a:tc>
                <a:tc>
                  <a:txBody>
                    <a:bodyPr/>
                    <a:lstStyle/>
                    <a:p>
                      <a:endParaRPr lang="es-CL" dirty="0"/>
                    </a:p>
                  </a:txBody>
                  <a:tcPr/>
                </a:tc>
                <a:tc>
                  <a:txBody>
                    <a:bodyPr/>
                    <a:lstStyle/>
                    <a:p>
                      <a:r>
                        <a:rPr lang="es-CL" dirty="0" smtClean="0"/>
                        <a:t>2300</a:t>
                      </a:r>
                      <a:endParaRPr lang="es-CL" dirty="0"/>
                    </a:p>
                  </a:txBody>
                  <a:tcPr/>
                </a:tc>
                <a:tc>
                  <a:txBody>
                    <a:bodyPr/>
                    <a:lstStyle/>
                    <a:p>
                      <a:r>
                        <a:rPr lang="es-CL" baseline="0" dirty="0" smtClean="0"/>
                        <a:t>  </a:t>
                      </a:r>
                      <a:r>
                        <a:rPr lang="es-CL" dirty="0" smtClean="0"/>
                        <a:t>5.600</a:t>
                      </a:r>
                      <a:endParaRPr lang="es-CL" dirty="0"/>
                    </a:p>
                  </a:txBody>
                  <a:tcPr/>
                </a:tc>
                <a:tc>
                  <a:txBody>
                    <a:bodyPr/>
                    <a:lstStyle/>
                    <a:p>
                      <a:endParaRPr lang="es-CL"/>
                    </a:p>
                  </a:txBody>
                  <a:tcPr/>
                </a:tc>
                <a:tc>
                  <a:txBody>
                    <a:bodyPr/>
                    <a:lstStyle/>
                    <a:p>
                      <a:r>
                        <a:rPr lang="es-CL" dirty="0" smtClean="0"/>
                        <a:t>$27.300</a:t>
                      </a:r>
                      <a:endParaRPr lang="es-CL" dirty="0"/>
                    </a:p>
                  </a:txBody>
                  <a:tcPr/>
                </a:tc>
                <a:tc>
                  <a:txBody>
                    <a:bodyPr/>
                    <a:lstStyle/>
                    <a:p>
                      <a:endParaRPr lang="es-CL" dirty="0"/>
                    </a:p>
                  </a:txBody>
                  <a:tcPr/>
                </a:tc>
              </a:tr>
              <a:tr h="348600">
                <a:tc>
                  <a:txBody>
                    <a:bodyPr/>
                    <a:lstStyle/>
                    <a:p>
                      <a:r>
                        <a:rPr lang="es-CL" dirty="0" smtClean="0"/>
                        <a:t>30/7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dirty="0" smtClean="0"/>
                        <a:t>1500</a:t>
                      </a:r>
                      <a:endParaRPr lang="es-CL" dirty="0"/>
                    </a:p>
                  </a:txBody>
                  <a:tcPr/>
                </a:tc>
                <a:tc>
                  <a:txBody>
                    <a:bodyPr/>
                    <a:lstStyle/>
                    <a:p>
                      <a:r>
                        <a:rPr lang="es-CL" dirty="0" smtClean="0"/>
                        <a:t> </a:t>
                      </a:r>
                      <a:r>
                        <a:rPr lang="es-CL" b="1" dirty="0" smtClean="0">
                          <a:solidFill>
                            <a:srgbClr val="99CC00"/>
                          </a:solidFill>
                        </a:rPr>
                        <a:t>800</a:t>
                      </a:r>
                      <a:endParaRPr lang="es-CL" b="1" dirty="0">
                        <a:solidFill>
                          <a:srgbClr val="99CC00"/>
                        </a:solidFill>
                      </a:endParaRPr>
                    </a:p>
                  </a:txBody>
                  <a:tcPr/>
                </a:tc>
                <a:tc>
                  <a:txBody>
                    <a:bodyPr/>
                    <a:lstStyle/>
                    <a:p>
                      <a:endParaRPr lang="es-CL" dirty="0"/>
                    </a:p>
                  </a:txBody>
                  <a:tcPr/>
                </a:tc>
                <a:tc>
                  <a:txBody>
                    <a:bodyPr/>
                    <a:lstStyle/>
                    <a:p>
                      <a:r>
                        <a:rPr lang="es-CL" b="1" dirty="0" smtClean="0">
                          <a:solidFill>
                            <a:srgbClr val="0070C0"/>
                          </a:solidFill>
                        </a:rPr>
                        <a:t>$19.300</a:t>
                      </a:r>
                      <a:endParaRPr lang="es-CL" b="1" dirty="0">
                        <a:solidFill>
                          <a:srgbClr val="0070C0"/>
                        </a:solidFill>
                      </a:endParaRPr>
                    </a:p>
                  </a:txBody>
                  <a:tcPr/>
                </a:tc>
                <a:tc>
                  <a:txBody>
                    <a:bodyPr/>
                    <a:lstStyle/>
                    <a:p>
                      <a:r>
                        <a:rPr lang="es-CL" dirty="0" smtClean="0"/>
                        <a:t>$</a:t>
                      </a:r>
                      <a:r>
                        <a:rPr lang="es-CL" baseline="0" dirty="0" smtClean="0"/>
                        <a:t>  </a:t>
                      </a:r>
                      <a:r>
                        <a:rPr lang="es-CL" dirty="0" smtClean="0"/>
                        <a:t>8.000</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27412561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LIFO:</a:t>
            </a:r>
          </a:p>
          <a:p>
            <a:r>
              <a:rPr lang="es-CL" sz="1800" u="sng" dirty="0" smtClean="0">
                <a:latin typeface="Arial" panose="020B0604020202020204" pitchFamily="34" charset="0"/>
                <a:cs typeface="Arial" panose="020B0604020202020204" pitchFamily="34" charset="0"/>
              </a:rPr>
              <a:t>Detalle de los costos unitarios aplicados:</a:t>
            </a:r>
          </a:p>
          <a:p>
            <a:endParaRPr lang="es-CL" sz="1800"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A.- Como puede observarse en esta tarjeta, el método de valorización LIFO no presenta diferencia alguna con los datos del método FIFO sino hasta la columna de salida expresada en valores</a:t>
            </a:r>
          </a:p>
        </p:txBody>
      </p:sp>
    </p:spTree>
    <p:extLst>
      <p:ext uri="{BB962C8B-B14F-4D97-AF65-F5344CB8AC3E}">
        <p14:creationId xmlns:p14="http://schemas.microsoft.com/office/powerpoint/2010/main" val="38548713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LIFO: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B.- En efecto, el costo de venta aquí es diferente porque de mercaderías , con este método, se valorizan al último precio que había ingresado, es decir, las 300 unidades  de venta se valorizan a $12 cada una, resultando un costo de $3.600 para dicha venta.</a:t>
            </a:r>
          </a:p>
          <a:p>
            <a:r>
              <a:rPr lang="es-CL" sz="1800" dirty="0" smtClean="0">
                <a:latin typeface="Arial" panose="020B0604020202020204" pitchFamily="34" charset="0"/>
                <a:cs typeface="Arial" panose="020B0604020202020204" pitchFamily="34" charset="0"/>
              </a:rPr>
              <a:t>C.- Las unidades que se mantienen en existencia , que son 1400, quedan valorizadas a los precios unitarios más antiguos, a saber:</a:t>
            </a:r>
          </a:p>
          <a:p>
            <a:r>
              <a:rPr lang="es-CL" sz="1800" dirty="0">
                <a:latin typeface="Arial" panose="020B0604020202020204" pitchFamily="34" charset="0"/>
                <a:cs typeface="Arial" panose="020B0604020202020204" pitchFamily="34" charset="0"/>
              </a:rPr>
              <a:t>8</a:t>
            </a:r>
            <a:r>
              <a:rPr lang="es-CL" sz="1800" dirty="0" smtClean="0">
                <a:latin typeface="Arial" panose="020B0604020202020204" pitchFamily="34" charset="0"/>
                <a:cs typeface="Arial" panose="020B0604020202020204" pitchFamily="34" charset="0"/>
              </a:rPr>
              <a:t>00 unidades a $ 10                             $8.000</a:t>
            </a:r>
          </a:p>
          <a:p>
            <a:r>
              <a:rPr lang="es-CL" sz="1800" dirty="0" smtClean="0">
                <a:latin typeface="Arial" panose="020B0604020202020204" pitchFamily="34" charset="0"/>
                <a:cs typeface="Arial" panose="020B0604020202020204" pitchFamily="34" charset="0"/>
              </a:rPr>
              <a:t>Más 600 unidades a $12                           $7.200</a:t>
            </a:r>
          </a:p>
          <a:p>
            <a:r>
              <a:rPr lang="es-CL" sz="1800" b="1" u="sng" dirty="0" smtClean="0">
                <a:latin typeface="Arial" panose="020B0604020202020204" pitchFamily="34" charset="0"/>
                <a:cs typeface="Arial" panose="020B0604020202020204" pitchFamily="34" charset="0"/>
              </a:rPr>
              <a:t>Total                                                        $15.200</a:t>
            </a:r>
          </a:p>
        </p:txBody>
      </p:sp>
      <p:sp>
        <p:nvSpPr>
          <p:cNvPr id="4" name="3 Flecha derecha"/>
          <p:cNvSpPr/>
          <p:nvPr/>
        </p:nvSpPr>
        <p:spPr>
          <a:xfrm>
            <a:off x="3275856" y="4855418"/>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635896" y="5229200"/>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5220434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LIFO:</a:t>
            </a:r>
          </a:p>
          <a:p>
            <a:r>
              <a:rPr lang="es-CL" sz="1800" u="sng" dirty="0" smtClean="0">
                <a:latin typeface="Arial" panose="020B0604020202020204" pitchFamily="34" charset="0"/>
                <a:cs typeface="Arial" panose="020B0604020202020204" pitchFamily="34" charset="0"/>
              </a:rPr>
              <a:t>Detalle de los costos unitarios aplicados:</a:t>
            </a:r>
          </a:p>
          <a:p>
            <a:endParaRPr lang="es-CL" sz="1800" u="sng" dirty="0" smtClean="0">
              <a:latin typeface="Arial" panose="020B0604020202020204" pitchFamily="34" charset="0"/>
              <a:cs typeface="Arial" panose="020B0604020202020204" pitchFamily="34" charset="0"/>
            </a:endParaRPr>
          </a:p>
          <a:p>
            <a:r>
              <a:rPr lang="es-CL" sz="1800" dirty="0">
                <a:latin typeface="Arial" panose="020B0604020202020204" pitchFamily="34" charset="0"/>
                <a:cs typeface="Arial" panose="020B0604020202020204" pitchFamily="34" charset="0"/>
              </a:rPr>
              <a:t>C</a:t>
            </a:r>
            <a:r>
              <a:rPr lang="es-CL" sz="1800" dirty="0" smtClean="0">
                <a:latin typeface="Arial" panose="020B0604020202020204" pitchFamily="34" charset="0"/>
                <a:cs typeface="Arial" panose="020B0604020202020204" pitchFamily="34" charset="0"/>
              </a:rPr>
              <a:t>.- A los saldos de estas existencias( unidades y valores) se adicionan las compras siguientes, obteniéndose nuevos saldos como es posible apreciar en las transacciones delos días 15 y 20 de julio.</a:t>
            </a:r>
          </a:p>
          <a:p>
            <a:r>
              <a:rPr lang="es-CL" sz="1800" dirty="0">
                <a:latin typeface="Arial" panose="020B0604020202020204" pitchFamily="34" charset="0"/>
                <a:cs typeface="Arial" panose="020B0604020202020204" pitchFamily="34" charset="0"/>
              </a:rPr>
              <a:t>D</a:t>
            </a:r>
            <a:r>
              <a:rPr lang="es-CL" sz="1800" dirty="0" smtClean="0">
                <a:latin typeface="Arial" panose="020B0604020202020204" pitchFamily="34" charset="0"/>
                <a:cs typeface="Arial" panose="020B0604020202020204" pitchFamily="34" charset="0"/>
              </a:rPr>
              <a:t>.- Con la venta del día 30, disminuyen las unidades en existencia a 800 y las 1500 que salen son valorizadas a $14 la unidad.</a:t>
            </a:r>
          </a:p>
        </p:txBody>
      </p:sp>
    </p:spTree>
    <p:extLst>
      <p:ext uri="{BB962C8B-B14F-4D97-AF65-F5344CB8AC3E}">
        <p14:creationId xmlns:p14="http://schemas.microsoft.com/office/powerpoint/2010/main" val="19201948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LIFO: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E.- Una vez que se agota esta partida se recurre al precio inmediatamente anterior y así sucesivamente hasta completar las unidades vendidas con su respectivo costo, a saber:</a:t>
            </a:r>
          </a:p>
          <a:p>
            <a:r>
              <a:rPr lang="es-CL" sz="1800" dirty="0" smtClean="0">
                <a:latin typeface="Arial" panose="020B0604020202020204" pitchFamily="34" charset="0"/>
                <a:cs typeface="Arial" panose="020B0604020202020204" pitchFamily="34" charset="0"/>
              </a:rPr>
              <a:t>400 unidades a $ 14                                  $5.600</a:t>
            </a:r>
          </a:p>
          <a:p>
            <a:r>
              <a:rPr lang="es-CL" sz="1800" dirty="0" smtClean="0">
                <a:latin typeface="Arial" panose="020B0604020202020204" pitchFamily="34" charset="0"/>
                <a:cs typeface="Arial" panose="020B0604020202020204" pitchFamily="34" charset="0"/>
              </a:rPr>
              <a:t>Más </a:t>
            </a:r>
            <a:r>
              <a:rPr lang="es-CL" sz="1800" dirty="0">
                <a:latin typeface="Arial" panose="020B0604020202020204" pitchFamily="34" charset="0"/>
                <a:cs typeface="Arial" panose="020B0604020202020204" pitchFamily="34" charset="0"/>
              </a:rPr>
              <a:t>5</a:t>
            </a:r>
            <a:r>
              <a:rPr lang="es-CL" sz="1800" dirty="0" smtClean="0">
                <a:latin typeface="Arial" panose="020B0604020202020204" pitchFamily="34" charset="0"/>
                <a:cs typeface="Arial" panose="020B0604020202020204" pitchFamily="34" charset="0"/>
              </a:rPr>
              <a:t>00 unidades a $13                           $6.500</a:t>
            </a:r>
          </a:p>
          <a:p>
            <a:r>
              <a:rPr lang="es-CL" sz="1800" dirty="0" smtClean="0">
                <a:latin typeface="Arial" panose="020B0604020202020204" pitchFamily="34" charset="0"/>
                <a:cs typeface="Arial" panose="020B0604020202020204" pitchFamily="34" charset="0"/>
              </a:rPr>
              <a:t>Más 600 unidades a $12                           $7.200</a:t>
            </a:r>
          </a:p>
          <a:p>
            <a:r>
              <a:rPr lang="es-CL" sz="1800" b="1" u="sng" dirty="0" smtClean="0">
                <a:latin typeface="Arial" panose="020B0604020202020204" pitchFamily="34" charset="0"/>
                <a:cs typeface="Arial" panose="020B0604020202020204" pitchFamily="34" charset="0"/>
              </a:rPr>
              <a:t>Total                                                        $19.300</a:t>
            </a:r>
          </a:p>
        </p:txBody>
      </p:sp>
      <p:sp>
        <p:nvSpPr>
          <p:cNvPr id="4" name="3 Flecha derecha"/>
          <p:cNvSpPr/>
          <p:nvPr/>
        </p:nvSpPr>
        <p:spPr>
          <a:xfrm>
            <a:off x="3275856" y="3933056"/>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635896" y="4306838"/>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3635896" y="4680620"/>
            <a:ext cx="1512168" cy="3737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25596160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LIFO:</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F.- Para finalizar el costo de venta del nuevo saldo de existencias es de $ 8.000, que corresponde alas 800 unidades que permanecen en stock a $ 10 cada unidad., lo que arroja un valor de $8.000.</a:t>
            </a:r>
          </a:p>
        </p:txBody>
      </p:sp>
    </p:spTree>
    <p:extLst>
      <p:ext uri="{BB962C8B-B14F-4D97-AF65-F5344CB8AC3E}">
        <p14:creationId xmlns:p14="http://schemas.microsoft.com/office/powerpoint/2010/main" val="320124053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PMP:</a:t>
            </a:r>
          </a:p>
          <a:p>
            <a:r>
              <a:rPr lang="es-CL" sz="1800" dirty="0" smtClean="0">
                <a:latin typeface="Arial" panose="020B0604020202020204" pitchFamily="34" charset="0"/>
                <a:cs typeface="Arial" panose="020B0604020202020204" pitchFamily="34" charset="0"/>
              </a:rPr>
              <a:t>Esta abreviatura se refiere al precio medio ponderado que constituye el tercer método objeto de estudio. Mediante este método se valorizan las salidas y las existencias a un mismo precio unitario, específicamente el precio promedio.</a:t>
            </a:r>
          </a:p>
          <a:p>
            <a:r>
              <a:rPr lang="es-CL" sz="1800" dirty="0" smtClean="0">
                <a:latin typeface="Arial" panose="020B0604020202020204" pitchFamily="34" charset="0"/>
                <a:cs typeface="Arial" panose="020B0604020202020204" pitchFamily="34" charset="0"/>
              </a:rPr>
              <a:t>El PMP es obtenido al dividir el costo total de las existencias por el número total de unidades en existencias( saldo en valores sobre el saldo en unidades en existencias).El precio promedio es modificado cuando hay nuevas compras a precios unitarios diferentes a los del promedio que tienen las unidades en existencia, debiéndose calcular un nuevo PMP de la manera antes indicada.</a:t>
            </a:r>
          </a:p>
        </p:txBody>
      </p:sp>
    </p:spTree>
    <p:extLst>
      <p:ext uri="{BB962C8B-B14F-4D97-AF65-F5344CB8AC3E}">
        <p14:creationId xmlns:p14="http://schemas.microsoft.com/office/powerpoint/2010/main" val="10279647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a:xfrm>
            <a:off x="612648" y="1600200"/>
            <a:ext cx="8153400" cy="4781128"/>
          </a:xfrm>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PMP:</a:t>
            </a:r>
          </a:p>
          <a:p>
            <a:r>
              <a:rPr lang="es-CL" sz="1800" u="sng" dirty="0" smtClean="0">
                <a:latin typeface="Arial" panose="020B0604020202020204" pitchFamily="34" charset="0"/>
                <a:cs typeface="Arial" panose="020B0604020202020204" pitchFamily="34" charset="0"/>
              </a:rPr>
              <a:t>PRODUCTO «B.B.»</a:t>
            </a:r>
          </a:p>
          <a:p>
            <a:endParaRPr lang="es-CL" sz="1800" u="sng"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3053728148"/>
              </p:ext>
            </p:extLst>
          </p:nvPr>
        </p:nvGraphicFramePr>
        <p:xfrm>
          <a:off x="-24755" y="2924944"/>
          <a:ext cx="9108502" cy="3438128"/>
        </p:xfrm>
        <a:graphic>
          <a:graphicData uri="http://schemas.openxmlformats.org/drawingml/2006/table">
            <a:tbl>
              <a:tblPr firstRow="1" bandRow="1">
                <a:tableStyleId>{5C22544A-7EE6-4342-B048-85BDC9FD1C3A}</a:tableStyleId>
              </a:tblPr>
              <a:tblGrid>
                <a:gridCol w="886667"/>
                <a:gridCol w="1047882"/>
                <a:gridCol w="823560"/>
                <a:gridCol w="1046558"/>
                <a:gridCol w="720080"/>
                <a:gridCol w="720080"/>
                <a:gridCol w="864096"/>
                <a:gridCol w="1008112"/>
                <a:gridCol w="1008112"/>
                <a:gridCol w="983355"/>
              </a:tblGrid>
              <a:tr h="792088">
                <a:tc>
                  <a:txBody>
                    <a:bodyPr/>
                    <a:lstStyle/>
                    <a:p>
                      <a:r>
                        <a:rPr lang="es-CL" dirty="0" smtClean="0"/>
                        <a:t>Fecha</a:t>
                      </a:r>
                      <a:endParaRPr lang="es-CL" dirty="0"/>
                    </a:p>
                  </a:txBody>
                  <a:tcPr/>
                </a:tc>
                <a:tc>
                  <a:txBody>
                    <a:bodyPr/>
                    <a:lstStyle/>
                    <a:p>
                      <a:r>
                        <a:rPr lang="es-CL" dirty="0" smtClean="0"/>
                        <a:t>Detalle</a:t>
                      </a:r>
                      <a:endParaRPr lang="es-CL" dirty="0"/>
                    </a:p>
                  </a:txBody>
                  <a:tcPr/>
                </a:tc>
                <a:tc>
                  <a:txBody>
                    <a:bodyPr/>
                    <a:lstStyle/>
                    <a:p>
                      <a:r>
                        <a:rPr lang="es-CL" dirty="0" smtClean="0"/>
                        <a:t>Precio</a:t>
                      </a:r>
                      <a:endParaRPr lang="es-CL" dirty="0"/>
                    </a:p>
                  </a:txBody>
                  <a:tcPr/>
                </a:tc>
                <a:tc>
                  <a:txBody>
                    <a:bodyPr/>
                    <a:lstStyle/>
                    <a:p>
                      <a:r>
                        <a:rPr lang="es-CL" dirty="0" smtClean="0"/>
                        <a:t>Unidades</a:t>
                      </a:r>
                    </a:p>
                    <a:p>
                      <a:r>
                        <a:rPr lang="es-CL" dirty="0" smtClean="0"/>
                        <a:t>Entrada</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Valor</a:t>
                      </a:r>
                    </a:p>
                    <a:p>
                      <a:r>
                        <a:rPr lang="es-CL" dirty="0" smtClean="0"/>
                        <a:t>Entrada</a:t>
                      </a:r>
                    </a:p>
                    <a:p>
                      <a:r>
                        <a:rPr lang="es-CL" dirty="0" smtClean="0"/>
                        <a:t> $</a:t>
                      </a:r>
                      <a:endParaRPr lang="es-CL" dirty="0"/>
                    </a:p>
                  </a:txBody>
                  <a:tcPr/>
                </a:tc>
                <a:tc>
                  <a:txBody>
                    <a:bodyPr/>
                    <a:lstStyle/>
                    <a:p>
                      <a:endParaRPr lang="es-CL" dirty="0" smtClean="0"/>
                    </a:p>
                    <a:p>
                      <a:r>
                        <a:rPr lang="es-CL" dirty="0" smtClean="0"/>
                        <a:t>Salida</a:t>
                      </a:r>
                      <a:endParaRPr lang="es-CL" dirty="0"/>
                    </a:p>
                  </a:txBody>
                  <a:tcPr/>
                </a:tc>
                <a:tc>
                  <a:txBody>
                    <a:bodyPr/>
                    <a:lstStyle/>
                    <a:p>
                      <a:endParaRPr lang="es-CL" dirty="0" smtClean="0"/>
                    </a:p>
                    <a:p>
                      <a:r>
                        <a:rPr lang="es-CL" dirty="0" smtClean="0"/>
                        <a:t>Saldo</a:t>
                      </a:r>
                      <a:endParaRPr lang="es-CL" dirty="0"/>
                    </a:p>
                  </a:txBody>
                  <a:tcPr/>
                </a:tc>
                <a:tc>
                  <a:txBody>
                    <a:bodyPr/>
                    <a:lstStyle/>
                    <a:p>
                      <a:r>
                        <a:rPr lang="es-CL" dirty="0" smtClean="0"/>
                        <a:t>Costo</a:t>
                      </a:r>
                    </a:p>
                    <a:p>
                      <a:r>
                        <a:rPr lang="es-CL" dirty="0" smtClean="0"/>
                        <a:t>Unidad</a:t>
                      </a:r>
                      <a:endParaRPr lang="es-CL" dirty="0"/>
                    </a:p>
                  </a:txBody>
                  <a:tcPr/>
                </a:tc>
              </a:tr>
              <a:tr h="378042">
                <a:tc>
                  <a:txBody>
                    <a:bodyPr/>
                    <a:lstStyle/>
                    <a:p>
                      <a:r>
                        <a:rPr lang="es-CL" dirty="0" smtClean="0"/>
                        <a:t>2/7</a:t>
                      </a:r>
                      <a:endParaRPr lang="es-CL" dirty="0"/>
                    </a:p>
                  </a:txBody>
                  <a:tcPr/>
                </a:tc>
                <a:tc>
                  <a:txBody>
                    <a:bodyPr/>
                    <a:lstStyle/>
                    <a:p>
                      <a:r>
                        <a:rPr lang="es-CL" dirty="0" smtClean="0"/>
                        <a:t>Compra</a:t>
                      </a:r>
                      <a:endParaRPr lang="es-CL" dirty="0"/>
                    </a:p>
                  </a:txBody>
                  <a:tcPr/>
                </a:tc>
                <a:tc>
                  <a:txBody>
                    <a:bodyPr/>
                    <a:lstStyle/>
                    <a:p>
                      <a:r>
                        <a:rPr lang="es-CL" dirty="0" smtClean="0"/>
                        <a:t>$10</a:t>
                      </a:r>
                      <a:endParaRPr lang="es-CL" dirty="0"/>
                    </a:p>
                  </a:txBody>
                  <a:tcPr/>
                </a:tc>
                <a:tc>
                  <a:txBody>
                    <a:bodyPr/>
                    <a:lstStyle/>
                    <a:p>
                      <a:r>
                        <a:rPr lang="es-CL" dirty="0" smtClean="0"/>
                        <a:t>  800</a:t>
                      </a:r>
                      <a:endParaRPr lang="es-CL" dirty="0"/>
                    </a:p>
                  </a:txBody>
                  <a:tcPr/>
                </a:tc>
                <a:tc>
                  <a:txBody>
                    <a:bodyPr/>
                    <a:lstStyle/>
                    <a:p>
                      <a:endParaRPr lang="es-CL"/>
                    </a:p>
                  </a:txBody>
                  <a:tcPr/>
                </a:tc>
                <a:tc>
                  <a:txBody>
                    <a:bodyPr/>
                    <a:lstStyle/>
                    <a:p>
                      <a:r>
                        <a:rPr lang="es-CL" dirty="0" smtClean="0"/>
                        <a:t>800</a:t>
                      </a:r>
                      <a:endParaRPr lang="es-CL" dirty="0"/>
                    </a:p>
                  </a:txBody>
                  <a:tcPr/>
                </a:tc>
                <a:tc>
                  <a:txBody>
                    <a:bodyPr/>
                    <a:lstStyle/>
                    <a:p>
                      <a:r>
                        <a:rPr lang="es-CL" dirty="0" smtClean="0"/>
                        <a:t>  8.000</a:t>
                      </a:r>
                      <a:endParaRPr lang="es-CL" dirty="0"/>
                    </a:p>
                  </a:txBody>
                  <a:tcPr/>
                </a:tc>
                <a:tc>
                  <a:txBody>
                    <a:bodyPr/>
                    <a:lstStyle/>
                    <a:p>
                      <a:endParaRPr lang="es-CL"/>
                    </a:p>
                  </a:txBody>
                  <a:tcPr/>
                </a:tc>
                <a:tc>
                  <a:txBody>
                    <a:bodyPr/>
                    <a:lstStyle/>
                    <a:p>
                      <a:r>
                        <a:rPr lang="es-CL" dirty="0" smtClean="0"/>
                        <a:t>$8.000</a:t>
                      </a:r>
                      <a:endParaRPr lang="es-CL" dirty="0"/>
                    </a:p>
                  </a:txBody>
                  <a:tcPr/>
                </a:tc>
                <a:tc>
                  <a:txBody>
                    <a:bodyPr/>
                    <a:lstStyle/>
                    <a:p>
                      <a:r>
                        <a:rPr lang="es-CL" dirty="0" smtClean="0"/>
                        <a:t>$10</a:t>
                      </a:r>
                      <a:endParaRPr lang="es-CL" dirty="0"/>
                    </a:p>
                  </a:txBody>
                  <a:tcPr/>
                </a:tc>
              </a:tr>
              <a:tr h="378042">
                <a:tc>
                  <a:txBody>
                    <a:bodyPr/>
                    <a:lstStyle/>
                    <a:p>
                      <a:r>
                        <a:rPr lang="es-CL" dirty="0" smtClean="0"/>
                        <a:t>5/7</a:t>
                      </a:r>
                      <a:endParaRPr lang="es-CL" dirty="0"/>
                    </a:p>
                  </a:txBody>
                  <a:tcPr/>
                </a:tc>
                <a:tc>
                  <a:txBody>
                    <a:bodyPr/>
                    <a:lstStyle/>
                    <a:p>
                      <a:r>
                        <a:rPr lang="es-CL" dirty="0" smtClean="0"/>
                        <a:t>Compra</a:t>
                      </a:r>
                      <a:endParaRPr lang="es-CL" dirty="0"/>
                    </a:p>
                  </a:txBody>
                  <a:tcPr/>
                </a:tc>
                <a:tc>
                  <a:txBody>
                    <a:bodyPr/>
                    <a:lstStyle/>
                    <a:p>
                      <a:r>
                        <a:rPr lang="es-CL" dirty="0" smtClean="0"/>
                        <a:t>$12</a:t>
                      </a:r>
                      <a:endParaRPr lang="es-CL" dirty="0"/>
                    </a:p>
                  </a:txBody>
                  <a:tcPr/>
                </a:tc>
                <a:tc>
                  <a:txBody>
                    <a:bodyPr/>
                    <a:lstStyle/>
                    <a:p>
                      <a:r>
                        <a:rPr lang="es-CL" dirty="0" smtClean="0"/>
                        <a:t>  900</a:t>
                      </a:r>
                      <a:endParaRPr lang="es-CL" dirty="0"/>
                    </a:p>
                  </a:txBody>
                  <a:tcPr/>
                </a:tc>
                <a:tc>
                  <a:txBody>
                    <a:bodyPr/>
                    <a:lstStyle/>
                    <a:p>
                      <a:endParaRPr lang="es-CL"/>
                    </a:p>
                  </a:txBody>
                  <a:tcPr/>
                </a:tc>
                <a:tc>
                  <a:txBody>
                    <a:bodyPr/>
                    <a:lstStyle/>
                    <a:p>
                      <a:r>
                        <a:rPr lang="es-CL" dirty="0" smtClean="0"/>
                        <a:t>1700</a:t>
                      </a:r>
                      <a:endParaRPr lang="es-CL" dirty="0"/>
                    </a:p>
                  </a:txBody>
                  <a:tcPr/>
                </a:tc>
                <a:tc>
                  <a:txBody>
                    <a:bodyPr/>
                    <a:lstStyle/>
                    <a:p>
                      <a:r>
                        <a:rPr lang="es-CL" dirty="0" smtClean="0"/>
                        <a:t>10.800</a:t>
                      </a:r>
                      <a:endParaRPr lang="es-CL" dirty="0"/>
                    </a:p>
                  </a:txBody>
                  <a:tcPr/>
                </a:tc>
                <a:tc>
                  <a:txBody>
                    <a:bodyPr/>
                    <a:lstStyle/>
                    <a:p>
                      <a:endParaRPr lang="es-CL"/>
                    </a:p>
                  </a:txBody>
                  <a:tcPr/>
                </a:tc>
                <a:tc>
                  <a:txBody>
                    <a:bodyPr/>
                    <a:lstStyle/>
                    <a:p>
                      <a:r>
                        <a:rPr lang="es-CL" dirty="0" smtClean="0"/>
                        <a:t>$18.800</a:t>
                      </a:r>
                      <a:endParaRPr lang="es-CL" dirty="0"/>
                    </a:p>
                  </a:txBody>
                  <a:tcPr/>
                </a:tc>
                <a:tc>
                  <a:txBody>
                    <a:bodyPr/>
                    <a:lstStyle/>
                    <a:p>
                      <a:r>
                        <a:rPr lang="es-CL" dirty="0" smtClean="0"/>
                        <a:t>$11059</a:t>
                      </a:r>
                      <a:endParaRPr lang="es-CL" dirty="0"/>
                    </a:p>
                  </a:txBody>
                  <a:tcPr/>
                </a:tc>
              </a:tr>
              <a:tr h="396044">
                <a:tc>
                  <a:txBody>
                    <a:bodyPr/>
                    <a:lstStyle/>
                    <a:p>
                      <a:r>
                        <a:rPr lang="es-CL" dirty="0" smtClean="0"/>
                        <a:t>10/7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b="1" dirty="0" smtClean="0">
                          <a:solidFill>
                            <a:srgbClr val="FF0000"/>
                          </a:solidFill>
                        </a:rPr>
                        <a:t>300</a:t>
                      </a:r>
                      <a:endParaRPr lang="es-CL" b="1" dirty="0">
                        <a:solidFill>
                          <a:srgbClr val="FF0000"/>
                        </a:solidFill>
                      </a:endParaRPr>
                    </a:p>
                  </a:txBody>
                  <a:tcPr/>
                </a:tc>
                <a:tc>
                  <a:txBody>
                    <a:bodyPr/>
                    <a:lstStyle/>
                    <a:p>
                      <a:r>
                        <a:rPr lang="es-CL" b="1" dirty="0" smtClean="0">
                          <a:solidFill>
                            <a:schemeClr val="tx1"/>
                          </a:solidFill>
                        </a:rPr>
                        <a:t>1400</a:t>
                      </a:r>
                      <a:endParaRPr lang="es-CL" b="1" dirty="0">
                        <a:solidFill>
                          <a:schemeClr val="tx1"/>
                        </a:solidFill>
                      </a:endParaRPr>
                    </a:p>
                  </a:txBody>
                  <a:tcPr/>
                </a:tc>
                <a:tc>
                  <a:txBody>
                    <a:bodyPr/>
                    <a:lstStyle/>
                    <a:p>
                      <a:endParaRPr lang="es-CL" dirty="0"/>
                    </a:p>
                  </a:txBody>
                  <a:tcPr/>
                </a:tc>
                <a:tc>
                  <a:txBody>
                    <a:bodyPr/>
                    <a:lstStyle/>
                    <a:p>
                      <a:r>
                        <a:rPr lang="es-CL" b="1" dirty="0" smtClean="0">
                          <a:solidFill>
                            <a:srgbClr val="FF0000"/>
                          </a:solidFill>
                        </a:rPr>
                        <a:t>$3.318</a:t>
                      </a:r>
                      <a:endParaRPr lang="es-CL" b="1" dirty="0">
                        <a:solidFill>
                          <a:srgbClr val="FF0000"/>
                        </a:solidFill>
                      </a:endParaRPr>
                    </a:p>
                  </a:txBody>
                  <a:tcPr/>
                </a:tc>
                <a:tc>
                  <a:txBody>
                    <a:bodyPr/>
                    <a:lstStyle/>
                    <a:p>
                      <a:r>
                        <a:rPr lang="es-CL" b="1" dirty="0" smtClean="0">
                          <a:solidFill>
                            <a:srgbClr val="FF0000"/>
                          </a:solidFill>
                        </a:rPr>
                        <a:t>$15.482</a:t>
                      </a:r>
                      <a:endParaRPr lang="es-CL" b="1" dirty="0">
                        <a:solidFill>
                          <a:srgbClr val="FF0000"/>
                        </a:solidFill>
                      </a:endParaRPr>
                    </a:p>
                  </a:txBody>
                  <a:tcPr/>
                </a:tc>
                <a:tc>
                  <a:txBody>
                    <a:bodyPr/>
                    <a:lstStyle/>
                    <a:p>
                      <a:r>
                        <a:rPr lang="es-CL" dirty="0" smtClean="0"/>
                        <a:t>$11059</a:t>
                      </a:r>
                      <a:endParaRPr lang="es-CL" dirty="0"/>
                    </a:p>
                  </a:txBody>
                  <a:tcPr/>
                </a:tc>
              </a:tr>
              <a:tr h="360040">
                <a:tc>
                  <a:txBody>
                    <a:bodyPr/>
                    <a:lstStyle/>
                    <a:p>
                      <a:r>
                        <a:rPr lang="es-CL" dirty="0" smtClean="0"/>
                        <a:t>15/7</a:t>
                      </a:r>
                      <a:endParaRPr lang="es-CL" dirty="0"/>
                    </a:p>
                  </a:txBody>
                  <a:tcPr/>
                </a:tc>
                <a:tc>
                  <a:txBody>
                    <a:bodyPr/>
                    <a:lstStyle/>
                    <a:p>
                      <a:r>
                        <a:rPr lang="es-CL" dirty="0" smtClean="0"/>
                        <a:t>Compra</a:t>
                      </a:r>
                      <a:endParaRPr lang="es-CL" dirty="0"/>
                    </a:p>
                  </a:txBody>
                  <a:tcPr/>
                </a:tc>
                <a:tc>
                  <a:txBody>
                    <a:bodyPr/>
                    <a:lstStyle/>
                    <a:p>
                      <a:r>
                        <a:rPr lang="es-CL" dirty="0" smtClean="0"/>
                        <a:t>$13</a:t>
                      </a:r>
                      <a:endParaRPr lang="es-CL" dirty="0"/>
                    </a:p>
                  </a:txBody>
                  <a:tcPr/>
                </a:tc>
                <a:tc>
                  <a:txBody>
                    <a:bodyPr/>
                    <a:lstStyle/>
                    <a:p>
                      <a:r>
                        <a:rPr lang="es-CL" dirty="0" smtClean="0"/>
                        <a:t> </a:t>
                      </a:r>
                      <a:r>
                        <a:rPr lang="es-CL" b="1" dirty="0" smtClean="0">
                          <a:solidFill>
                            <a:srgbClr val="00B050"/>
                          </a:solidFill>
                        </a:rPr>
                        <a:t>500</a:t>
                      </a:r>
                      <a:endParaRPr lang="es-CL" b="1" dirty="0">
                        <a:solidFill>
                          <a:srgbClr val="00B050"/>
                        </a:solidFill>
                      </a:endParaRPr>
                    </a:p>
                  </a:txBody>
                  <a:tcPr/>
                </a:tc>
                <a:tc>
                  <a:txBody>
                    <a:bodyPr/>
                    <a:lstStyle/>
                    <a:p>
                      <a:endParaRPr lang="es-CL" dirty="0"/>
                    </a:p>
                  </a:txBody>
                  <a:tcPr/>
                </a:tc>
                <a:tc>
                  <a:txBody>
                    <a:bodyPr/>
                    <a:lstStyle/>
                    <a:p>
                      <a:r>
                        <a:rPr lang="es-CL" dirty="0" smtClean="0"/>
                        <a:t>1900</a:t>
                      </a:r>
                      <a:endParaRPr lang="es-CL" dirty="0"/>
                    </a:p>
                  </a:txBody>
                  <a:tcPr/>
                </a:tc>
                <a:tc>
                  <a:txBody>
                    <a:bodyPr/>
                    <a:lstStyle/>
                    <a:p>
                      <a:r>
                        <a:rPr lang="es-CL" baseline="0" dirty="0" smtClean="0"/>
                        <a:t>  </a:t>
                      </a:r>
                      <a:r>
                        <a:rPr lang="es-CL" dirty="0" smtClean="0"/>
                        <a:t>6.500</a:t>
                      </a:r>
                      <a:endParaRPr lang="es-CL" dirty="0"/>
                    </a:p>
                  </a:txBody>
                  <a:tcPr/>
                </a:tc>
                <a:tc>
                  <a:txBody>
                    <a:bodyPr/>
                    <a:lstStyle/>
                    <a:p>
                      <a:endParaRPr lang="es-CL" dirty="0"/>
                    </a:p>
                  </a:txBody>
                  <a:tcPr/>
                </a:tc>
                <a:tc>
                  <a:txBody>
                    <a:bodyPr/>
                    <a:lstStyle/>
                    <a:p>
                      <a:r>
                        <a:rPr lang="es-CL" dirty="0" smtClean="0"/>
                        <a:t> $21982</a:t>
                      </a:r>
                      <a:endParaRPr lang="es-CL" dirty="0"/>
                    </a:p>
                  </a:txBody>
                  <a:tcPr/>
                </a:tc>
                <a:tc>
                  <a:txBody>
                    <a:bodyPr/>
                    <a:lstStyle/>
                    <a:p>
                      <a:r>
                        <a:rPr lang="es-CL" dirty="0" smtClean="0"/>
                        <a:t>$11569</a:t>
                      </a:r>
                      <a:endParaRPr lang="es-CL" dirty="0"/>
                    </a:p>
                  </a:txBody>
                  <a:tcPr/>
                </a:tc>
              </a:tr>
              <a:tr h="354320">
                <a:tc>
                  <a:txBody>
                    <a:bodyPr/>
                    <a:lstStyle/>
                    <a:p>
                      <a:r>
                        <a:rPr lang="es-CL" dirty="0" smtClean="0"/>
                        <a:t>20/7</a:t>
                      </a:r>
                      <a:endParaRPr lang="es-CL" dirty="0"/>
                    </a:p>
                  </a:txBody>
                  <a:tcPr/>
                </a:tc>
                <a:tc>
                  <a:txBody>
                    <a:bodyPr/>
                    <a:lstStyle/>
                    <a:p>
                      <a:r>
                        <a:rPr lang="es-CL" dirty="0" smtClean="0"/>
                        <a:t>Compra</a:t>
                      </a:r>
                      <a:endParaRPr lang="es-CL" dirty="0"/>
                    </a:p>
                  </a:txBody>
                  <a:tcPr/>
                </a:tc>
                <a:tc>
                  <a:txBody>
                    <a:bodyPr/>
                    <a:lstStyle/>
                    <a:p>
                      <a:r>
                        <a:rPr lang="es-CL" dirty="0" smtClean="0"/>
                        <a:t> $14</a:t>
                      </a:r>
                      <a:endParaRPr lang="es-CL" dirty="0"/>
                    </a:p>
                  </a:txBody>
                  <a:tcPr/>
                </a:tc>
                <a:tc>
                  <a:txBody>
                    <a:bodyPr/>
                    <a:lstStyle/>
                    <a:p>
                      <a:r>
                        <a:rPr lang="es-CL" dirty="0" smtClean="0"/>
                        <a:t> </a:t>
                      </a:r>
                      <a:r>
                        <a:rPr lang="es-CL" b="1" dirty="0" smtClean="0">
                          <a:solidFill>
                            <a:srgbClr val="00B050"/>
                          </a:solidFill>
                        </a:rPr>
                        <a:t>400</a:t>
                      </a:r>
                      <a:endParaRPr lang="es-CL" b="1" dirty="0">
                        <a:solidFill>
                          <a:srgbClr val="00B050"/>
                        </a:solidFill>
                      </a:endParaRPr>
                    </a:p>
                  </a:txBody>
                  <a:tcPr/>
                </a:tc>
                <a:tc>
                  <a:txBody>
                    <a:bodyPr/>
                    <a:lstStyle/>
                    <a:p>
                      <a:endParaRPr lang="es-CL" dirty="0"/>
                    </a:p>
                  </a:txBody>
                  <a:tcPr/>
                </a:tc>
                <a:tc>
                  <a:txBody>
                    <a:bodyPr/>
                    <a:lstStyle/>
                    <a:p>
                      <a:r>
                        <a:rPr lang="es-CL" dirty="0" smtClean="0"/>
                        <a:t>2300</a:t>
                      </a:r>
                      <a:endParaRPr lang="es-CL" dirty="0"/>
                    </a:p>
                  </a:txBody>
                  <a:tcPr/>
                </a:tc>
                <a:tc>
                  <a:txBody>
                    <a:bodyPr/>
                    <a:lstStyle/>
                    <a:p>
                      <a:r>
                        <a:rPr lang="es-CL" baseline="0" dirty="0" smtClean="0"/>
                        <a:t>  </a:t>
                      </a:r>
                      <a:r>
                        <a:rPr lang="es-CL" dirty="0" smtClean="0"/>
                        <a:t>5.600</a:t>
                      </a:r>
                      <a:endParaRPr lang="es-CL" dirty="0"/>
                    </a:p>
                  </a:txBody>
                  <a:tcPr/>
                </a:tc>
                <a:tc>
                  <a:txBody>
                    <a:bodyPr/>
                    <a:lstStyle/>
                    <a:p>
                      <a:endParaRPr lang="es-CL"/>
                    </a:p>
                  </a:txBody>
                  <a:tcPr/>
                </a:tc>
                <a:tc>
                  <a:txBody>
                    <a:bodyPr/>
                    <a:lstStyle/>
                    <a:p>
                      <a:r>
                        <a:rPr lang="es-CL" dirty="0" smtClean="0"/>
                        <a:t>$27.582</a:t>
                      </a:r>
                      <a:endParaRPr lang="es-CL" dirty="0"/>
                    </a:p>
                  </a:txBody>
                  <a:tcPr/>
                </a:tc>
                <a:tc>
                  <a:txBody>
                    <a:bodyPr/>
                    <a:lstStyle/>
                    <a:p>
                      <a:r>
                        <a:rPr lang="es-CL" dirty="0" smtClean="0"/>
                        <a:t>$11992</a:t>
                      </a:r>
                      <a:endParaRPr lang="es-CL" dirty="0"/>
                    </a:p>
                  </a:txBody>
                  <a:tcPr/>
                </a:tc>
              </a:tr>
              <a:tr h="348600">
                <a:tc>
                  <a:txBody>
                    <a:bodyPr/>
                    <a:lstStyle/>
                    <a:p>
                      <a:r>
                        <a:rPr lang="es-CL" dirty="0" smtClean="0"/>
                        <a:t>30/7</a:t>
                      </a:r>
                      <a:endParaRPr lang="es-CL" dirty="0"/>
                    </a:p>
                  </a:txBody>
                  <a:tcPr/>
                </a:tc>
                <a:tc>
                  <a:txBody>
                    <a:bodyPr/>
                    <a:lstStyle/>
                    <a:p>
                      <a:r>
                        <a:rPr lang="es-CL" dirty="0" smtClean="0"/>
                        <a:t>Venta</a:t>
                      </a:r>
                      <a:endParaRPr lang="es-CL" dirty="0"/>
                    </a:p>
                  </a:txBody>
                  <a:tcPr/>
                </a:tc>
                <a:tc>
                  <a:txBody>
                    <a:bodyPr/>
                    <a:lstStyle/>
                    <a:p>
                      <a:endParaRPr lang="es-CL" dirty="0"/>
                    </a:p>
                  </a:txBody>
                  <a:tcPr/>
                </a:tc>
                <a:tc>
                  <a:txBody>
                    <a:bodyPr/>
                    <a:lstStyle/>
                    <a:p>
                      <a:endParaRPr lang="es-CL"/>
                    </a:p>
                  </a:txBody>
                  <a:tcPr/>
                </a:tc>
                <a:tc>
                  <a:txBody>
                    <a:bodyPr/>
                    <a:lstStyle/>
                    <a:p>
                      <a:r>
                        <a:rPr lang="es-CL" dirty="0" smtClean="0"/>
                        <a:t>1500</a:t>
                      </a:r>
                      <a:endParaRPr lang="es-CL" dirty="0"/>
                    </a:p>
                  </a:txBody>
                  <a:tcPr/>
                </a:tc>
                <a:tc>
                  <a:txBody>
                    <a:bodyPr/>
                    <a:lstStyle/>
                    <a:p>
                      <a:r>
                        <a:rPr lang="es-CL" dirty="0" smtClean="0"/>
                        <a:t> </a:t>
                      </a:r>
                      <a:r>
                        <a:rPr lang="es-CL" b="1" dirty="0" smtClean="0">
                          <a:solidFill>
                            <a:srgbClr val="99CC00"/>
                          </a:solidFill>
                        </a:rPr>
                        <a:t>800</a:t>
                      </a:r>
                      <a:endParaRPr lang="es-CL" b="1" dirty="0">
                        <a:solidFill>
                          <a:srgbClr val="99CC00"/>
                        </a:solidFill>
                      </a:endParaRPr>
                    </a:p>
                  </a:txBody>
                  <a:tcPr/>
                </a:tc>
                <a:tc>
                  <a:txBody>
                    <a:bodyPr/>
                    <a:lstStyle/>
                    <a:p>
                      <a:endParaRPr lang="es-CL" dirty="0"/>
                    </a:p>
                  </a:txBody>
                  <a:tcPr/>
                </a:tc>
                <a:tc>
                  <a:txBody>
                    <a:bodyPr/>
                    <a:lstStyle/>
                    <a:p>
                      <a:r>
                        <a:rPr lang="es-CL" b="1" dirty="0" smtClean="0">
                          <a:solidFill>
                            <a:srgbClr val="0070C0"/>
                          </a:solidFill>
                        </a:rPr>
                        <a:t>$17.988</a:t>
                      </a:r>
                      <a:endParaRPr lang="es-CL" b="1" dirty="0">
                        <a:solidFill>
                          <a:srgbClr val="0070C0"/>
                        </a:solidFill>
                      </a:endParaRPr>
                    </a:p>
                  </a:txBody>
                  <a:tcPr/>
                </a:tc>
                <a:tc>
                  <a:txBody>
                    <a:bodyPr/>
                    <a:lstStyle/>
                    <a:p>
                      <a:r>
                        <a:rPr lang="es-CL" dirty="0" smtClean="0"/>
                        <a:t>$</a:t>
                      </a:r>
                      <a:r>
                        <a:rPr lang="es-CL" baseline="0" dirty="0" smtClean="0"/>
                        <a:t>  9</a:t>
                      </a:r>
                      <a:r>
                        <a:rPr lang="es-CL" dirty="0" smtClean="0"/>
                        <a:t>.584</a:t>
                      </a:r>
                      <a:endParaRPr lang="es-CL" dirty="0"/>
                    </a:p>
                  </a:txBody>
                  <a:tcPr/>
                </a:tc>
                <a:tc>
                  <a:txBody>
                    <a:bodyPr/>
                    <a:lstStyle/>
                    <a:p>
                      <a:r>
                        <a:rPr lang="es-CL" dirty="0" smtClean="0"/>
                        <a:t>$11992</a:t>
                      </a:r>
                      <a:endParaRPr lang="es-CL" dirty="0"/>
                    </a:p>
                  </a:txBody>
                  <a:tcPr/>
                </a:tc>
              </a:tr>
            </a:tbl>
          </a:graphicData>
        </a:graphic>
      </p:graphicFrame>
    </p:spTree>
    <p:extLst>
      <p:ext uri="{BB962C8B-B14F-4D97-AF65-F5344CB8AC3E}">
        <p14:creationId xmlns:p14="http://schemas.microsoft.com/office/powerpoint/2010/main" val="250447217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PMP:</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a:latin typeface="Arial" panose="020B0604020202020204" pitchFamily="34" charset="0"/>
                <a:cs typeface="Arial" panose="020B0604020202020204" pitchFamily="34" charset="0"/>
              </a:rPr>
              <a:t>A</a:t>
            </a:r>
            <a:r>
              <a:rPr lang="es-CL" sz="1800" dirty="0" smtClean="0">
                <a:latin typeface="Arial" panose="020B0604020202020204" pitchFamily="34" charset="0"/>
                <a:cs typeface="Arial" panose="020B0604020202020204" pitchFamily="34" charset="0"/>
              </a:rPr>
              <a:t>.- Obsérvese que las diferencias en el ordenamiento de los datos al emplear el método PNMP de valorización, respecto de los otros dos métodos, se presenta sólo a partir de la columna salidas de valores, manteniéndose iguales todas las anteriores.</a:t>
            </a:r>
          </a:p>
          <a:p>
            <a:r>
              <a:rPr lang="es-CL" sz="1800" dirty="0" smtClean="0">
                <a:latin typeface="Arial" panose="020B0604020202020204" pitchFamily="34" charset="0"/>
                <a:cs typeface="Arial" panose="020B0604020202020204" pitchFamily="34" charset="0"/>
              </a:rPr>
              <a:t>B.- Nótese también, que el costo de las 300 unidades vendidas el día 10 de julio, no corresponde a $ 10 , ni es $12 por unidad como fue aplicado en los métodos anteriores; ni menos representa al valor del promedio simple entre los precios unitarios de las compras anteriores ala venta( 10+12/2=11).</a:t>
            </a:r>
          </a:p>
        </p:txBody>
      </p:sp>
    </p:spTree>
    <p:extLst>
      <p:ext uri="{BB962C8B-B14F-4D97-AF65-F5344CB8AC3E}">
        <p14:creationId xmlns:p14="http://schemas.microsoft.com/office/powerpoint/2010/main" val="224123321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PMP:</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C.-El costo unitario, calculado y empleado en el caso del PMP, es de $11.059 y se obtiene del </a:t>
            </a:r>
            <a:r>
              <a:rPr lang="es-CL" sz="1800" dirty="0" err="1" smtClean="0">
                <a:latin typeface="Arial" panose="020B0604020202020204" pitchFamily="34" charset="0"/>
                <a:cs typeface="Arial" panose="020B0604020202020204" pitchFamily="34" charset="0"/>
              </a:rPr>
              <a:t>cuociente</a:t>
            </a:r>
            <a:r>
              <a:rPr lang="es-CL" sz="1800" dirty="0" smtClean="0">
                <a:latin typeface="Arial" panose="020B0604020202020204" pitchFamily="34" charset="0"/>
                <a:cs typeface="Arial" panose="020B0604020202020204" pitchFamily="34" charset="0"/>
              </a:rPr>
              <a:t> de la división de 18.800/1700( saldo de valores  dividido por el número de unidades).Con este precio  medio, debidamente ponderado, se determinó el costo de las 300 unidades vendidas, el que asciende a $3.318( 300 unidades por $ 11.059).</a:t>
            </a:r>
          </a:p>
        </p:txBody>
      </p:sp>
    </p:spTree>
    <p:extLst>
      <p:ext uri="{BB962C8B-B14F-4D97-AF65-F5344CB8AC3E}">
        <p14:creationId xmlns:p14="http://schemas.microsoft.com/office/powerpoint/2010/main" val="75148250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PMP:</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a:latin typeface="Arial" panose="020B0604020202020204" pitchFamily="34" charset="0"/>
                <a:cs typeface="Arial" panose="020B0604020202020204" pitchFamily="34" charset="0"/>
              </a:rPr>
              <a:t>D</a:t>
            </a:r>
            <a:r>
              <a:rPr lang="es-CL" sz="1800" dirty="0" smtClean="0">
                <a:latin typeface="Arial" panose="020B0604020202020204" pitchFamily="34" charset="0"/>
                <a:cs typeface="Arial" panose="020B0604020202020204" pitchFamily="34" charset="0"/>
              </a:rPr>
              <a:t>.-Del mismo modo, usando este mismo precio ponderado, se valorizaron las 1400 unidades que permanecen en existencia al 10 de julio( 1400 unidades * $11.059=$15.482).Como el PMP  es el </a:t>
            </a:r>
            <a:r>
              <a:rPr lang="es-CL" sz="1800" dirty="0" err="1" smtClean="0">
                <a:latin typeface="Arial" panose="020B0604020202020204" pitchFamily="34" charset="0"/>
                <a:cs typeface="Arial" panose="020B0604020202020204" pitchFamily="34" charset="0"/>
              </a:rPr>
              <a:t>cuociente</a:t>
            </a:r>
            <a:r>
              <a:rPr lang="es-CL" sz="1800" dirty="0" smtClean="0">
                <a:latin typeface="Arial" panose="020B0604020202020204" pitchFamily="34" charset="0"/>
                <a:cs typeface="Arial" panose="020B0604020202020204" pitchFamily="34" charset="0"/>
              </a:rPr>
              <a:t> de la división descrito precedentemente , ara efectos de exactitud en la aplicación del costo unitario así determinado, resulta recomendable el empleo de no menos de tres decimales en aludido precio unitario.</a:t>
            </a:r>
          </a:p>
        </p:txBody>
      </p:sp>
    </p:spTree>
    <p:extLst>
      <p:ext uri="{BB962C8B-B14F-4D97-AF65-F5344CB8AC3E}">
        <p14:creationId xmlns:p14="http://schemas.microsoft.com/office/powerpoint/2010/main" val="272211050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El METODO FIFO:</a:t>
            </a:r>
          </a:p>
          <a:p>
            <a:r>
              <a:rPr lang="es-CL" sz="1800" u="sng" dirty="0" smtClean="0">
                <a:latin typeface="Arial" panose="020B0604020202020204" pitchFamily="34" charset="0"/>
                <a:cs typeface="Arial" panose="020B0604020202020204" pitchFamily="34" charset="0"/>
              </a:rPr>
              <a:t>Ejercicio aplicado de aplicación método PMP:</a:t>
            </a:r>
          </a:p>
          <a:p>
            <a:r>
              <a:rPr lang="es-CL" sz="1800" u="sng" dirty="0" smtClean="0">
                <a:latin typeface="Arial" panose="020B0604020202020204" pitchFamily="34" charset="0"/>
                <a:cs typeface="Arial" panose="020B0604020202020204" pitchFamily="34" charset="0"/>
              </a:rPr>
              <a:t>Detalle de los costos unitarios aplicados:</a:t>
            </a:r>
          </a:p>
          <a:p>
            <a:r>
              <a:rPr lang="es-CL" sz="1800" dirty="0" smtClean="0">
                <a:latin typeface="Arial" panose="020B0604020202020204" pitchFamily="34" charset="0"/>
                <a:cs typeface="Arial" panose="020B0604020202020204" pitchFamily="34" charset="0"/>
              </a:rPr>
              <a:t>E.-Este costo promedio se fue modificando con las siguientes compras, pues los precios unitarios de éstas fueron diferentes al promedio anterior, así se observa en la tarjeta de control para los días 15 y 20. Al momento de la venta del día 30 el precio promedio vigente es de $ 11.992 y con él se valorizan las 1500 unidades que egresan por concepto de la venta; siendo empleado este mismo precio promedio en la valorización de las 800 unidades que quedan en existencia al final del período.</a:t>
            </a:r>
          </a:p>
        </p:txBody>
      </p:sp>
    </p:spTree>
    <p:extLst>
      <p:ext uri="{BB962C8B-B14F-4D97-AF65-F5344CB8AC3E}">
        <p14:creationId xmlns:p14="http://schemas.microsoft.com/office/powerpoint/2010/main" val="334368825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En lo particular para la adopción de uno u otro de los métodos de valorización de las mercaderías resulta preciso tener una cierta </a:t>
            </a:r>
            <a:r>
              <a:rPr lang="es-CL" sz="1800" dirty="0">
                <a:latin typeface="Arial" panose="020B0604020202020204" pitchFamily="34" charset="0"/>
                <a:cs typeface="Arial" panose="020B0604020202020204" pitchFamily="34" charset="0"/>
              </a:rPr>
              <a:t>claridad </a:t>
            </a:r>
            <a:r>
              <a:rPr lang="es-CL" sz="1800" dirty="0" smtClean="0">
                <a:latin typeface="Arial" panose="020B0604020202020204" pitchFamily="34" charset="0"/>
                <a:cs typeface="Arial" panose="020B0604020202020204" pitchFamily="34" charset="0"/>
              </a:rPr>
              <a:t>acerca de </a:t>
            </a:r>
            <a:r>
              <a:rPr lang="es-CL" sz="1800" dirty="0">
                <a:latin typeface="Arial" panose="020B0604020202020204" pitchFamily="34" charset="0"/>
                <a:cs typeface="Arial" panose="020B0604020202020204" pitchFamily="34" charset="0"/>
              </a:rPr>
              <a:t>los efectos que cada uno produce, particularmente en cuanto a </a:t>
            </a:r>
            <a:r>
              <a:rPr lang="es-CL" sz="1800" dirty="0" smtClean="0">
                <a:latin typeface="Arial" panose="020B0604020202020204" pitchFamily="34" charset="0"/>
                <a:cs typeface="Arial" panose="020B0604020202020204" pitchFamily="34" charset="0"/>
              </a:rPr>
              <a:t>:</a:t>
            </a:r>
          </a:p>
          <a:p>
            <a:r>
              <a:rPr lang="es-CL" sz="1800" dirty="0" smtClean="0">
                <a:latin typeface="Arial" panose="020B0604020202020204" pitchFamily="34" charset="0"/>
                <a:cs typeface="Arial" panose="020B0604020202020204" pitchFamily="34" charset="0"/>
              </a:rPr>
              <a:t>A.- El costo de la mercadería vendida</a:t>
            </a:r>
          </a:p>
          <a:p>
            <a:r>
              <a:rPr lang="es-CL" sz="1800" dirty="0" smtClean="0">
                <a:latin typeface="Arial" panose="020B0604020202020204" pitchFamily="34" charset="0"/>
                <a:cs typeface="Arial" panose="020B0604020202020204" pitchFamily="34" charset="0"/>
              </a:rPr>
              <a:t>B.- El margen operacional , por ser el resultado de los ingresos por ventas menos el costo de las mercaderías vendidas.</a:t>
            </a:r>
          </a:p>
          <a:p>
            <a:r>
              <a:rPr lang="es-CL" sz="1800" dirty="0" smtClean="0">
                <a:latin typeface="Arial" panose="020B0604020202020204" pitchFamily="34" charset="0"/>
                <a:cs typeface="Arial" panose="020B0604020202020204" pitchFamily="34" charset="0"/>
              </a:rPr>
              <a:t>C.- El costo de la mercadería que permanece en existencia.</a:t>
            </a:r>
          </a:p>
        </p:txBody>
      </p:sp>
    </p:spTree>
    <p:extLst>
      <p:ext uri="{BB962C8B-B14F-4D97-AF65-F5344CB8AC3E}">
        <p14:creationId xmlns:p14="http://schemas.microsoft.com/office/powerpoint/2010/main" val="157134338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En lo particular para la adopción de uno u otro de los métodos de valorización de las mercaderías resulta preciso tener una cierta </a:t>
            </a:r>
            <a:r>
              <a:rPr lang="es-CL" sz="1800" dirty="0">
                <a:latin typeface="Arial" panose="020B0604020202020204" pitchFamily="34" charset="0"/>
                <a:cs typeface="Arial" panose="020B0604020202020204" pitchFamily="34" charset="0"/>
              </a:rPr>
              <a:t>claridad </a:t>
            </a:r>
            <a:r>
              <a:rPr lang="es-CL" sz="1800" dirty="0" smtClean="0">
                <a:latin typeface="Arial" panose="020B0604020202020204" pitchFamily="34" charset="0"/>
                <a:cs typeface="Arial" panose="020B0604020202020204" pitchFamily="34" charset="0"/>
              </a:rPr>
              <a:t>acerca de </a:t>
            </a:r>
            <a:r>
              <a:rPr lang="es-CL" sz="1800" dirty="0">
                <a:latin typeface="Arial" panose="020B0604020202020204" pitchFamily="34" charset="0"/>
                <a:cs typeface="Arial" panose="020B0604020202020204" pitchFamily="34" charset="0"/>
              </a:rPr>
              <a:t>los efectos que cada uno produce, particularmente en cuanto a </a:t>
            </a:r>
            <a:r>
              <a:rPr lang="es-CL" sz="1800" dirty="0" smtClean="0">
                <a:latin typeface="Arial" panose="020B0604020202020204" pitchFamily="34" charset="0"/>
                <a:cs typeface="Arial" panose="020B0604020202020204" pitchFamily="34" charset="0"/>
              </a:rPr>
              <a:t>:</a:t>
            </a:r>
          </a:p>
          <a:p>
            <a:r>
              <a:rPr lang="es-CL" sz="1800" dirty="0" smtClean="0">
                <a:latin typeface="Arial" panose="020B0604020202020204" pitchFamily="34" charset="0"/>
                <a:cs typeface="Arial" panose="020B0604020202020204" pitchFamily="34" charset="0"/>
              </a:rPr>
              <a:t>A.- El costo de la mercadería vendida</a:t>
            </a:r>
          </a:p>
          <a:p>
            <a:r>
              <a:rPr lang="es-CL" sz="1800" dirty="0" smtClean="0">
                <a:latin typeface="Arial" panose="020B0604020202020204" pitchFamily="34" charset="0"/>
                <a:cs typeface="Arial" panose="020B0604020202020204" pitchFamily="34" charset="0"/>
              </a:rPr>
              <a:t>B.- El margen operacional , por ser el resultado de los ingresos por ventas menos el costo de las mercaderías vendidas.</a:t>
            </a:r>
          </a:p>
          <a:p>
            <a:r>
              <a:rPr lang="es-CL" sz="1800" dirty="0" smtClean="0">
                <a:latin typeface="Arial" panose="020B0604020202020204" pitchFamily="34" charset="0"/>
                <a:cs typeface="Arial" panose="020B0604020202020204" pitchFamily="34" charset="0"/>
              </a:rPr>
              <a:t>C.- El costo de la mercadería que permanece en existencia.</a:t>
            </a:r>
          </a:p>
        </p:txBody>
      </p:sp>
    </p:spTree>
    <p:extLst>
      <p:ext uri="{BB962C8B-B14F-4D97-AF65-F5344CB8AC3E}">
        <p14:creationId xmlns:p14="http://schemas.microsoft.com/office/powerpoint/2010/main" val="89297792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Considerando estas tres variable y considerando un valor total  de ventas de $36.000, para la venta de las 1800 unidades, en el siguiente cuadro comparativo se expondrán los datos que se obtienen en base a los tres métodos descritos, a saber:</a:t>
            </a:r>
          </a:p>
          <a:p>
            <a:endParaRPr lang="es-CL" sz="1800" dirty="0" smtClean="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025929692"/>
              </p:ext>
            </p:extLst>
          </p:nvPr>
        </p:nvGraphicFramePr>
        <p:xfrm>
          <a:off x="395536" y="3789040"/>
          <a:ext cx="8568952" cy="2512288"/>
        </p:xfrm>
        <a:graphic>
          <a:graphicData uri="http://schemas.openxmlformats.org/drawingml/2006/table">
            <a:tbl>
              <a:tblPr firstRow="1" bandRow="1">
                <a:tableStyleId>{5C22544A-7EE6-4342-B048-85BDC9FD1C3A}</a:tableStyleId>
              </a:tblPr>
              <a:tblGrid>
                <a:gridCol w="2808312"/>
                <a:gridCol w="1944216"/>
                <a:gridCol w="1872208"/>
                <a:gridCol w="1944216"/>
              </a:tblGrid>
              <a:tr h="547261">
                <a:tc>
                  <a:txBody>
                    <a:bodyPr/>
                    <a:lstStyle/>
                    <a:p>
                      <a:r>
                        <a:rPr lang="es-CL" dirty="0" smtClean="0"/>
                        <a:t>DETALLE</a:t>
                      </a:r>
                      <a:endParaRPr lang="es-CL" dirty="0"/>
                    </a:p>
                  </a:txBody>
                  <a:tcPr/>
                </a:tc>
                <a:tc>
                  <a:txBody>
                    <a:bodyPr/>
                    <a:lstStyle/>
                    <a:p>
                      <a:r>
                        <a:rPr lang="es-CL" dirty="0" smtClean="0"/>
                        <a:t>           FIFO</a:t>
                      </a:r>
                      <a:endParaRPr lang="es-CL" dirty="0"/>
                    </a:p>
                  </a:txBody>
                  <a:tcPr/>
                </a:tc>
                <a:tc>
                  <a:txBody>
                    <a:bodyPr/>
                    <a:lstStyle/>
                    <a:p>
                      <a:r>
                        <a:rPr lang="es-CL" dirty="0" smtClean="0"/>
                        <a:t>       LIFO</a:t>
                      </a:r>
                      <a:endParaRPr lang="es-CL" dirty="0"/>
                    </a:p>
                  </a:txBody>
                  <a:tcPr/>
                </a:tc>
                <a:tc>
                  <a:txBody>
                    <a:bodyPr/>
                    <a:lstStyle/>
                    <a:p>
                      <a:r>
                        <a:rPr lang="es-CL" dirty="0" smtClean="0"/>
                        <a:t>       PMP</a:t>
                      </a:r>
                      <a:endParaRPr lang="es-CL" dirty="0"/>
                    </a:p>
                  </a:txBody>
                  <a:tcPr/>
                </a:tc>
              </a:tr>
              <a:tr h="547261">
                <a:tc>
                  <a:txBody>
                    <a:bodyPr/>
                    <a:lstStyle/>
                    <a:p>
                      <a:r>
                        <a:rPr lang="es-CL" dirty="0" smtClean="0"/>
                        <a:t>Ventas ( 1800 unidades)</a:t>
                      </a:r>
                      <a:endParaRPr lang="es-CL" dirty="0"/>
                    </a:p>
                  </a:txBody>
                  <a:tcPr/>
                </a:tc>
                <a:tc>
                  <a:txBody>
                    <a:bodyPr/>
                    <a:lstStyle/>
                    <a:p>
                      <a:r>
                        <a:rPr lang="es-CL" dirty="0" smtClean="0"/>
                        <a:t>$36.000</a:t>
                      </a:r>
                      <a:endParaRPr lang="es-CL" dirty="0"/>
                    </a:p>
                  </a:txBody>
                  <a:tcPr/>
                </a:tc>
                <a:tc>
                  <a:txBody>
                    <a:bodyPr/>
                    <a:lstStyle/>
                    <a:p>
                      <a:r>
                        <a:rPr lang="es-CL" dirty="0" smtClean="0"/>
                        <a:t>$ 36.000</a:t>
                      </a:r>
                      <a:endParaRPr lang="es-CL" dirty="0"/>
                    </a:p>
                  </a:txBody>
                  <a:tcPr/>
                </a:tc>
                <a:tc>
                  <a:txBody>
                    <a:bodyPr/>
                    <a:lstStyle/>
                    <a:p>
                      <a:r>
                        <a:rPr lang="es-CL" dirty="0" smtClean="0"/>
                        <a:t> $36.000</a:t>
                      </a:r>
                      <a:endParaRPr lang="es-CL" dirty="0"/>
                    </a:p>
                  </a:txBody>
                  <a:tcPr/>
                </a:tc>
              </a:tr>
              <a:tr h="345638">
                <a:tc>
                  <a:txBody>
                    <a:bodyPr/>
                    <a:lstStyle/>
                    <a:p>
                      <a:r>
                        <a:rPr lang="es-CL" dirty="0" smtClean="0"/>
                        <a:t>Menos Costo Ventas</a:t>
                      </a:r>
                      <a:endParaRPr lang="es-CL" dirty="0"/>
                    </a:p>
                  </a:txBody>
                  <a:tcPr/>
                </a:tc>
                <a:tc>
                  <a:txBody>
                    <a:bodyPr/>
                    <a:lstStyle/>
                    <a:p>
                      <a:r>
                        <a:rPr lang="es-CL" dirty="0" smtClean="0"/>
                        <a:t>$20.100</a:t>
                      </a:r>
                      <a:endParaRPr lang="es-CL" dirty="0"/>
                    </a:p>
                  </a:txBody>
                  <a:tcPr/>
                </a:tc>
                <a:tc>
                  <a:txBody>
                    <a:bodyPr/>
                    <a:lstStyle/>
                    <a:p>
                      <a:r>
                        <a:rPr lang="es-CL" dirty="0" smtClean="0"/>
                        <a:t>$ 22.900</a:t>
                      </a:r>
                      <a:endParaRPr lang="es-CL" dirty="0"/>
                    </a:p>
                  </a:txBody>
                  <a:tcPr/>
                </a:tc>
                <a:tc>
                  <a:txBody>
                    <a:bodyPr/>
                    <a:lstStyle/>
                    <a:p>
                      <a:r>
                        <a:rPr lang="es-CL" dirty="0" smtClean="0"/>
                        <a:t>  $21.306</a:t>
                      </a:r>
                      <a:endParaRPr lang="es-CL" dirty="0"/>
                    </a:p>
                  </a:txBody>
                  <a:tcPr/>
                </a:tc>
              </a:tr>
              <a:tr h="411926">
                <a:tc>
                  <a:txBody>
                    <a:bodyPr/>
                    <a:lstStyle/>
                    <a:p>
                      <a:r>
                        <a:rPr lang="es-CL" dirty="0" smtClean="0"/>
                        <a:t>Margen Operacional</a:t>
                      </a:r>
                      <a:endParaRPr lang="es-CL" dirty="0"/>
                    </a:p>
                  </a:txBody>
                  <a:tcPr/>
                </a:tc>
                <a:tc>
                  <a:txBody>
                    <a:bodyPr/>
                    <a:lstStyle/>
                    <a:p>
                      <a:r>
                        <a:rPr lang="es-CL" b="1" baseline="0" dirty="0" smtClean="0">
                          <a:solidFill>
                            <a:srgbClr val="FF0000"/>
                          </a:solidFill>
                        </a:rPr>
                        <a:t>$15.900</a:t>
                      </a:r>
                      <a:endParaRPr lang="es-CL" b="1" dirty="0">
                        <a:solidFill>
                          <a:srgbClr val="FF0000"/>
                        </a:solidFill>
                      </a:endParaRPr>
                    </a:p>
                  </a:txBody>
                  <a:tcPr/>
                </a:tc>
                <a:tc>
                  <a:txBody>
                    <a:bodyPr/>
                    <a:lstStyle/>
                    <a:p>
                      <a:r>
                        <a:rPr lang="es-CL" b="1" dirty="0" smtClean="0">
                          <a:solidFill>
                            <a:srgbClr val="FF0000"/>
                          </a:solidFill>
                        </a:rPr>
                        <a:t> $13.100</a:t>
                      </a:r>
                      <a:endParaRPr lang="es-CL" b="1" dirty="0">
                        <a:solidFill>
                          <a:srgbClr val="FF0000"/>
                        </a:solidFill>
                      </a:endParaRPr>
                    </a:p>
                  </a:txBody>
                  <a:tcPr/>
                </a:tc>
                <a:tc>
                  <a:txBody>
                    <a:bodyPr/>
                    <a:lstStyle/>
                    <a:p>
                      <a:r>
                        <a:rPr lang="es-CL" b="1" dirty="0" smtClean="0">
                          <a:solidFill>
                            <a:srgbClr val="FF0000"/>
                          </a:solidFill>
                        </a:rPr>
                        <a:t>  $14.694.</a:t>
                      </a:r>
                      <a:endParaRPr lang="es-CL" b="1" dirty="0">
                        <a:solidFill>
                          <a:srgbClr val="FF0000"/>
                        </a:solidFill>
                      </a:endParaRPr>
                    </a:p>
                  </a:txBody>
                  <a:tcPr/>
                </a:tc>
              </a:tr>
              <a:tr h="547261">
                <a:tc>
                  <a:txBody>
                    <a:bodyPr/>
                    <a:lstStyle/>
                    <a:p>
                      <a:r>
                        <a:rPr lang="es-CL" dirty="0" smtClean="0"/>
                        <a:t>Costo Mercaderías existencia( no vendidas)</a:t>
                      </a:r>
                      <a:endParaRPr lang="es-CL" dirty="0"/>
                    </a:p>
                  </a:txBody>
                  <a:tcPr/>
                </a:tc>
                <a:tc>
                  <a:txBody>
                    <a:bodyPr/>
                    <a:lstStyle/>
                    <a:p>
                      <a:r>
                        <a:rPr lang="es-CL" dirty="0" smtClean="0"/>
                        <a:t>$ 10.800</a:t>
                      </a:r>
                      <a:endParaRPr lang="es-CL" dirty="0"/>
                    </a:p>
                  </a:txBody>
                  <a:tcPr/>
                </a:tc>
                <a:tc>
                  <a:txBody>
                    <a:bodyPr/>
                    <a:lstStyle/>
                    <a:p>
                      <a:r>
                        <a:rPr lang="es-CL" dirty="0" smtClean="0"/>
                        <a:t> $</a:t>
                      </a:r>
                      <a:r>
                        <a:rPr lang="es-CL" baseline="0" dirty="0" smtClean="0"/>
                        <a:t>  </a:t>
                      </a:r>
                      <a:r>
                        <a:rPr lang="es-CL" dirty="0" smtClean="0"/>
                        <a:t>8.000</a:t>
                      </a:r>
                      <a:endParaRPr lang="es-CL" dirty="0"/>
                    </a:p>
                  </a:txBody>
                  <a:tcPr/>
                </a:tc>
                <a:tc>
                  <a:txBody>
                    <a:bodyPr/>
                    <a:lstStyle/>
                    <a:p>
                      <a:r>
                        <a:rPr lang="es-CL" dirty="0" smtClean="0"/>
                        <a:t>  $  9.594</a:t>
                      </a:r>
                      <a:endParaRPr lang="es-CL" dirty="0"/>
                    </a:p>
                  </a:txBody>
                  <a:tcPr/>
                </a:tc>
              </a:tr>
            </a:tbl>
          </a:graphicData>
        </a:graphic>
      </p:graphicFrame>
    </p:spTree>
    <p:extLst>
      <p:ext uri="{BB962C8B-B14F-4D97-AF65-F5344CB8AC3E}">
        <p14:creationId xmlns:p14="http://schemas.microsoft.com/office/powerpoint/2010/main" val="19201812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Teniendo presente, como premisa de este análisis , la tendencia incremental de los precios de compra de nuestro ejemplo, veamos los efectos en las tres variables objeto del presente análisis, a saber:</a:t>
            </a:r>
          </a:p>
          <a:p>
            <a:r>
              <a:rPr lang="es-CL" sz="1800" b="1" u="sng" dirty="0" smtClean="0">
                <a:latin typeface="Arial" panose="020B0604020202020204" pitchFamily="34" charset="0"/>
                <a:cs typeface="Arial" panose="020B0604020202020204" pitchFamily="34" charset="0"/>
              </a:rPr>
              <a:t>A.- Costo de la Mercadería Vendida. </a:t>
            </a:r>
            <a:r>
              <a:rPr lang="es-CL" sz="1800" dirty="0" smtClean="0">
                <a:latin typeface="Arial" panose="020B0604020202020204" pitchFamily="34" charset="0"/>
                <a:cs typeface="Arial" panose="020B0604020202020204" pitchFamily="34" charset="0"/>
              </a:rPr>
              <a:t>Observando la línea del costo de venta y el valor de cada método de valorización se aprecia que el costo más bajo lo presenta el método FIFO, y el más alto el LIFO, quedando en un lugar intermedio entre ambos el PMP.</a:t>
            </a:r>
          </a:p>
          <a:p>
            <a:r>
              <a:rPr lang="es-CL" sz="1800" dirty="0" smtClean="0">
                <a:latin typeface="Arial" panose="020B0604020202020204" pitchFamily="34" charset="0"/>
                <a:cs typeface="Arial" panose="020B0604020202020204" pitchFamily="34" charset="0"/>
              </a:rPr>
              <a:t>La razón de esto se debe a que con el método FIFO se valorizaron las salidas en </a:t>
            </a:r>
            <a:r>
              <a:rPr lang="es-CL" sz="1800" dirty="0" err="1" smtClean="0">
                <a:latin typeface="Arial" panose="020B0604020202020204" pitchFamily="34" charset="0"/>
                <a:cs typeface="Arial" panose="020B0604020202020204" pitchFamily="34" charset="0"/>
              </a:rPr>
              <a:t>bae</a:t>
            </a:r>
            <a:r>
              <a:rPr lang="es-CL" sz="1800" dirty="0" smtClean="0">
                <a:latin typeface="Arial" panose="020B0604020202020204" pitchFamily="34" charset="0"/>
                <a:cs typeface="Arial" panose="020B0604020202020204" pitchFamily="34" charset="0"/>
              </a:rPr>
              <a:t> </a:t>
            </a:r>
            <a:r>
              <a:rPr lang="es-CL" sz="1800" dirty="0" err="1" smtClean="0">
                <a:latin typeface="Arial" panose="020B0604020202020204" pitchFamily="34" charset="0"/>
                <a:cs typeface="Arial" panose="020B0604020202020204" pitchFamily="34" charset="0"/>
              </a:rPr>
              <a:t>alos</a:t>
            </a:r>
            <a:r>
              <a:rPr lang="es-CL" sz="1800" dirty="0" smtClean="0">
                <a:latin typeface="Arial" panose="020B0604020202020204" pitchFamily="34" charset="0"/>
                <a:cs typeface="Arial" panose="020B0604020202020204" pitchFamily="34" charset="0"/>
              </a:rPr>
              <a:t> primeros precios de compra y como estos son los más bajos resulta obvio que el costo de ventas, mediante la aplicación de este método, sea el menor delos tres valores.</a:t>
            </a:r>
          </a:p>
        </p:txBody>
      </p:sp>
    </p:spTree>
    <p:extLst>
      <p:ext uri="{BB962C8B-B14F-4D97-AF65-F5344CB8AC3E}">
        <p14:creationId xmlns:p14="http://schemas.microsoft.com/office/powerpoint/2010/main" val="3319846217"/>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Teniendo presente, como premisa de este análisis , la tendencia incremental de los precios de compra de nuestro ejemplo, veamos los efectos en las tres variables objeto del presente análisis, a saber:</a:t>
            </a:r>
          </a:p>
          <a:p>
            <a:r>
              <a:rPr lang="es-CL" sz="1800" b="1" u="sng" dirty="0" smtClean="0">
                <a:latin typeface="Arial" panose="020B0604020202020204" pitchFamily="34" charset="0"/>
                <a:cs typeface="Arial" panose="020B0604020202020204" pitchFamily="34" charset="0"/>
              </a:rPr>
              <a:t>A.- Costo de la Mercadería Vendida. </a:t>
            </a:r>
          </a:p>
          <a:p>
            <a:r>
              <a:rPr lang="es-CL" sz="1800" dirty="0" smtClean="0">
                <a:latin typeface="Arial" panose="020B0604020202020204" pitchFamily="34" charset="0"/>
                <a:cs typeface="Arial" panose="020B0604020202020204" pitchFamily="34" charset="0"/>
              </a:rPr>
              <a:t>Por la razón exactamente inversa es que  al aplicar el método LIFO se produjo le más alto costo de ventas; ya que las salidas fueron  valorizadas  a los últimos precios( últimas entradas, primeras salidas), los cuales son mayores que los valores de las primeras compras.</a:t>
            </a:r>
          </a:p>
        </p:txBody>
      </p:sp>
    </p:spTree>
    <p:extLst>
      <p:ext uri="{BB962C8B-B14F-4D97-AF65-F5344CB8AC3E}">
        <p14:creationId xmlns:p14="http://schemas.microsoft.com/office/powerpoint/2010/main" val="363553549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dirty="0" smtClean="0">
                <a:latin typeface="Arial" panose="020B0604020202020204" pitchFamily="34" charset="0"/>
                <a:cs typeface="Arial" panose="020B0604020202020204" pitchFamily="34" charset="0"/>
              </a:rPr>
              <a:t>Teniendo presente, como premisa de este análisis , la tendencia incremental de los precios de compra de nuestro ejemplo, veamos los efectos en las tres variables objeto del presente análisis, a saber:</a:t>
            </a:r>
          </a:p>
          <a:p>
            <a:r>
              <a:rPr lang="es-CL" sz="1800" b="1" u="sng" dirty="0" smtClean="0">
                <a:latin typeface="Arial" panose="020B0604020202020204" pitchFamily="34" charset="0"/>
                <a:cs typeface="Arial" panose="020B0604020202020204" pitchFamily="34" charset="0"/>
              </a:rPr>
              <a:t>A.- Costo de la Mercadería Vendida. </a:t>
            </a:r>
          </a:p>
          <a:p>
            <a:r>
              <a:rPr lang="es-CL" sz="1800" dirty="0" smtClean="0">
                <a:latin typeface="Arial" panose="020B0604020202020204" pitchFamily="34" charset="0"/>
                <a:cs typeface="Arial" panose="020B0604020202020204" pitchFamily="34" charset="0"/>
              </a:rPr>
              <a:t>El precio medio ponderado, por su parte, arrojo valores intermedios entre los del FIFO y el LIFO, suavizando las diferencias entre valores extremos, pues no fueron empleados de manera excluyentes los primeros ni tampoco los últimos precios de compra, sino que por el contrario se calcularon costos promedios de acuerdo a los diversos precios de compra existentes.</a:t>
            </a:r>
          </a:p>
        </p:txBody>
      </p:sp>
    </p:spTree>
    <p:extLst>
      <p:ext uri="{BB962C8B-B14F-4D97-AF65-F5344CB8AC3E}">
        <p14:creationId xmlns:p14="http://schemas.microsoft.com/office/powerpoint/2010/main" val="392833203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b="1" u="sng" dirty="0" smtClean="0">
                <a:latin typeface="Arial" panose="020B0604020202020204" pitchFamily="34" charset="0"/>
                <a:cs typeface="Arial" panose="020B0604020202020204" pitchFamily="34" charset="0"/>
              </a:rPr>
              <a:t>B.- Margen de Operaciones. </a:t>
            </a:r>
          </a:p>
          <a:p>
            <a:r>
              <a:rPr lang="es-CL" sz="1800" dirty="0" smtClean="0">
                <a:latin typeface="Arial" panose="020B0604020202020204" pitchFamily="34" charset="0"/>
                <a:cs typeface="Arial" panose="020B0604020202020204" pitchFamily="34" charset="0"/>
              </a:rPr>
              <a:t>En cuanto a esta segunda variable, sabemos que corresponde a la diferencia entre el valor obtenido por las ventas menos el costo de las mismas, por lo que el costo es un factor relevante en el margen que se obtenga. En base a lo anterior, el método FIFO produce el mayor margen, en razón a costos  de ventas más bajos . El menor margen lo arroja el sistema LIFO en atención a que este método entrego los costos más altos.</a:t>
            </a:r>
          </a:p>
          <a:p>
            <a:r>
              <a:rPr lang="es-CL" sz="1800" dirty="0" smtClean="0">
                <a:latin typeface="Arial" panose="020B0604020202020204" pitchFamily="34" charset="0"/>
                <a:cs typeface="Arial" panose="020B0604020202020204" pitchFamily="34" charset="0"/>
              </a:rPr>
              <a:t>Para finalizar el PMP, refleja un margen cuyo valor se ubica entre </a:t>
            </a:r>
            <a:r>
              <a:rPr lang="es-CL" sz="1800" smtClean="0">
                <a:latin typeface="Arial" panose="020B0604020202020204" pitchFamily="34" charset="0"/>
                <a:cs typeface="Arial" panose="020B0604020202020204" pitchFamily="34" charset="0"/>
              </a:rPr>
              <a:t>ambos sistemas </a:t>
            </a:r>
            <a:r>
              <a:rPr lang="es-CL" sz="1800" dirty="0" smtClean="0">
                <a:latin typeface="Arial" panose="020B0604020202020204" pitchFamily="34" charset="0"/>
                <a:cs typeface="Arial" panose="020B0604020202020204" pitchFamily="34" charset="0"/>
              </a:rPr>
              <a:t>, en atención a que fue utilizado un </a:t>
            </a:r>
            <a:r>
              <a:rPr lang="es-CL" sz="1800" smtClean="0">
                <a:latin typeface="Arial" panose="020B0604020202020204" pitchFamily="34" charset="0"/>
                <a:cs typeface="Arial" panose="020B0604020202020204" pitchFamily="34" charset="0"/>
              </a:rPr>
              <a:t>valor promedio.</a:t>
            </a:r>
            <a:endParaRPr lang="es-CL" sz="1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617259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b="1" u="sng" dirty="0">
                <a:latin typeface="Arial" panose="020B0604020202020204" pitchFamily="34" charset="0"/>
                <a:cs typeface="Arial" panose="020B0604020202020204" pitchFamily="34" charset="0"/>
              </a:rPr>
              <a:t>C</a:t>
            </a:r>
            <a:r>
              <a:rPr lang="es-CL" sz="1800" b="1" u="sng" dirty="0" smtClean="0">
                <a:latin typeface="Arial" panose="020B0604020202020204" pitchFamily="34" charset="0"/>
                <a:cs typeface="Arial" panose="020B0604020202020204" pitchFamily="34" charset="0"/>
              </a:rPr>
              <a:t>.- Costo de Mercaderías en Existencia. </a:t>
            </a:r>
          </a:p>
          <a:p>
            <a:endParaRPr lang="es-CL" sz="1800" b="1"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En lo particular respecto de esta última variable, la situación es inversa al resultado obtenido en el análisis del costo de ventas . En efecto, las mercaderías en stock quedaron a mayor valor con el método FIFO, a menor valor con el LIFO y nuevamente el PMP presentó valores intermedios . </a:t>
            </a:r>
          </a:p>
        </p:txBody>
      </p:sp>
    </p:spTree>
    <p:extLst>
      <p:ext uri="{BB962C8B-B14F-4D97-AF65-F5344CB8AC3E}">
        <p14:creationId xmlns:p14="http://schemas.microsoft.com/office/powerpoint/2010/main" val="296260795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b="1" u="sng" dirty="0">
                <a:latin typeface="Arial" panose="020B0604020202020204" pitchFamily="34" charset="0"/>
                <a:cs typeface="Arial" panose="020B0604020202020204" pitchFamily="34" charset="0"/>
              </a:rPr>
              <a:t>C</a:t>
            </a:r>
            <a:r>
              <a:rPr lang="es-CL" sz="1800" b="1" u="sng" dirty="0" smtClean="0">
                <a:latin typeface="Arial" panose="020B0604020202020204" pitchFamily="34" charset="0"/>
                <a:cs typeface="Arial" panose="020B0604020202020204" pitchFamily="34" charset="0"/>
              </a:rPr>
              <a:t>.- Costo de Mercaderías en Existencia. </a:t>
            </a:r>
          </a:p>
          <a:p>
            <a:endParaRPr lang="es-CL" sz="1800" b="1"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La causa de esto se encuentra en que con el método FIFO las existencias se valorizaron a los últimos precios der entrada, los que por razones inflacionarias o simplemente producto de alzas constantes son más altos en relación a los precios de las primeras compras; en tanto que el método LIFO valorizó el stock a los precios, más antiguos los cuales lógicamente eran más bajos.</a:t>
            </a:r>
          </a:p>
        </p:txBody>
      </p:sp>
    </p:spTree>
    <p:extLst>
      <p:ext uri="{BB962C8B-B14F-4D97-AF65-F5344CB8AC3E}">
        <p14:creationId xmlns:p14="http://schemas.microsoft.com/office/powerpoint/2010/main" val="170315452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a:bodyPr>
          <a:lstStyle/>
          <a:p>
            <a:r>
              <a:rPr lang="es-CL" sz="1800" u="sng" dirty="0" smtClean="0">
                <a:latin typeface="Arial" panose="020B0604020202020204" pitchFamily="34" charset="0"/>
                <a:cs typeface="Arial" panose="020B0604020202020204" pitchFamily="34" charset="0"/>
              </a:rPr>
              <a:t> METODOS DE VALORIZACIÓN DE MERCADERIAS.</a:t>
            </a:r>
          </a:p>
          <a:p>
            <a:r>
              <a:rPr lang="es-CL" sz="1800" u="sng" dirty="0" smtClean="0">
                <a:latin typeface="Arial" panose="020B0604020202020204" pitchFamily="34" charset="0"/>
                <a:cs typeface="Arial" panose="020B0604020202020204" pitchFamily="34" charset="0"/>
              </a:rPr>
              <a:t>EFECTOS COMPARATIVOS DEL EMPLEO DE LOS MÉTODOS FIFO, LIFO Y PMP.</a:t>
            </a:r>
          </a:p>
          <a:p>
            <a:r>
              <a:rPr lang="es-CL" sz="1800" b="1" u="sng" dirty="0">
                <a:latin typeface="Arial" panose="020B0604020202020204" pitchFamily="34" charset="0"/>
                <a:cs typeface="Arial" panose="020B0604020202020204" pitchFamily="34" charset="0"/>
              </a:rPr>
              <a:t>C</a:t>
            </a:r>
            <a:r>
              <a:rPr lang="es-CL" sz="1800" b="1" u="sng" dirty="0" smtClean="0">
                <a:latin typeface="Arial" panose="020B0604020202020204" pitchFamily="34" charset="0"/>
                <a:cs typeface="Arial" panose="020B0604020202020204" pitchFamily="34" charset="0"/>
              </a:rPr>
              <a:t>.- Costo de Mercaderías en Existencia. </a:t>
            </a:r>
          </a:p>
          <a:p>
            <a:endParaRPr lang="es-CL" sz="1800" b="1" u="sng"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El PMP, por su parte, al promediar los diversos </a:t>
            </a:r>
            <a:r>
              <a:rPr lang="es-CL" sz="1800" dirty="0" err="1" smtClean="0">
                <a:latin typeface="Arial" panose="020B0604020202020204" pitchFamily="34" charset="0"/>
                <a:cs typeface="Arial" panose="020B0604020202020204" pitchFamily="34" charset="0"/>
              </a:rPr>
              <a:t>preciosn</a:t>
            </a:r>
            <a:r>
              <a:rPr lang="es-CL" sz="1800" dirty="0" smtClean="0">
                <a:latin typeface="Arial" panose="020B0604020202020204" pitchFamily="34" charset="0"/>
                <a:cs typeface="Arial" panose="020B0604020202020204" pitchFamily="34" charset="0"/>
              </a:rPr>
              <a:t> de compra se situó nuevamente en una posición intermedia entre los valores de costos de los dos métodos anteriores.</a:t>
            </a:r>
          </a:p>
        </p:txBody>
      </p:sp>
    </p:spTree>
    <p:extLst>
      <p:ext uri="{BB962C8B-B14F-4D97-AF65-F5344CB8AC3E}">
        <p14:creationId xmlns:p14="http://schemas.microsoft.com/office/powerpoint/2010/main" val="429022274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pPr marL="0" indent="0">
              <a:buNone/>
            </a:pPr>
            <a:r>
              <a:rPr lang="es-CL" sz="1800" u="sng" dirty="0" smtClean="0">
                <a:latin typeface="Arial" panose="020B0604020202020204" pitchFamily="34" charset="0"/>
                <a:cs typeface="Arial" panose="020B0604020202020204" pitchFamily="34" charset="0"/>
              </a:rPr>
              <a:t>A.-Curso deberá desarrollar guía de preguntas conceptuales  propuestas por el Profesor:</a:t>
            </a:r>
          </a:p>
          <a:p>
            <a:pPr marL="0" indent="0">
              <a:buNone/>
            </a:pPr>
            <a:r>
              <a:rPr lang="es-CL" sz="1800" b="1" u="sng" dirty="0" smtClean="0">
                <a:latin typeface="Arial" panose="020B0604020202020204" pitchFamily="34" charset="0"/>
                <a:cs typeface="Arial" panose="020B0604020202020204" pitchFamily="34" charset="0"/>
              </a:rPr>
              <a:t>Pregunta Uno:</a:t>
            </a:r>
          </a:p>
          <a:p>
            <a:pPr marL="0" indent="0">
              <a:buNone/>
            </a:pPr>
            <a:r>
              <a:rPr lang="es-CL" sz="1800" u="sng" dirty="0" smtClean="0">
                <a:latin typeface="Arial" panose="020B0604020202020204" pitchFamily="34" charset="0"/>
                <a:cs typeface="Arial" panose="020B0604020202020204" pitchFamily="34" charset="0"/>
              </a:rPr>
              <a:t>¿Qué es el desdoblamiento de la cuenta de Mercaderías?</a:t>
            </a:r>
          </a:p>
          <a:p>
            <a:pPr marL="0" indent="0">
              <a:buNone/>
            </a:pPr>
            <a:endParaRPr lang="es-CL" sz="1800" u="sng" dirty="0">
              <a:latin typeface="Arial" panose="020B0604020202020204" pitchFamily="34" charset="0"/>
              <a:cs typeface="Arial" panose="020B0604020202020204" pitchFamily="34" charset="0"/>
            </a:endParaRPr>
          </a:p>
          <a:p>
            <a:pPr marL="0" indent="0">
              <a:buNone/>
            </a:pPr>
            <a:r>
              <a:rPr lang="es-CL" sz="1800" b="1" u="sng" dirty="0">
                <a:latin typeface="Arial" panose="020B0604020202020204" pitchFamily="34" charset="0"/>
                <a:cs typeface="Arial" panose="020B0604020202020204" pitchFamily="34" charset="0"/>
              </a:rPr>
              <a:t>Pregunta </a:t>
            </a:r>
            <a:r>
              <a:rPr lang="es-CL" sz="1800" b="1" u="sng" dirty="0" smtClean="0">
                <a:latin typeface="Arial" panose="020B0604020202020204" pitchFamily="34" charset="0"/>
                <a:cs typeface="Arial" panose="020B0604020202020204" pitchFamily="34" charset="0"/>
              </a:rPr>
              <a:t>DOS:</a:t>
            </a:r>
            <a:endParaRPr lang="es-CL" sz="1800" b="1" u="sng" dirty="0">
              <a:latin typeface="Arial" panose="020B0604020202020204" pitchFamily="34" charset="0"/>
              <a:cs typeface="Arial" panose="020B0604020202020204" pitchFamily="34" charset="0"/>
            </a:endParaRPr>
          </a:p>
          <a:p>
            <a:pPr marL="0" indent="0">
              <a:buNone/>
            </a:pPr>
            <a:r>
              <a:rPr lang="es-CL" sz="1800" u="sng" dirty="0" smtClean="0">
                <a:latin typeface="Arial" panose="020B0604020202020204" pitchFamily="34" charset="0"/>
                <a:cs typeface="Arial" panose="020B0604020202020204" pitchFamily="34" charset="0"/>
              </a:rPr>
              <a:t>¿En que consiste el sistema de inventario permanente y que diferencias existen en relación con el sistema de inventarios periódico?</a:t>
            </a:r>
          </a:p>
          <a:p>
            <a:pPr marL="0" indent="0">
              <a:buNone/>
            </a:pPr>
            <a:endParaRPr lang="es-CL" sz="1800" u="sng" dirty="0">
              <a:latin typeface="Arial" panose="020B0604020202020204" pitchFamily="34" charset="0"/>
              <a:cs typeface="Arial" panose="020B0604020202020204" pitchFamily="34" charset="0"/>
            </a:endParaRPr>
          </a:p>
          <a:p>
            <a:pPr marL="0" indent="0">
              <a:buNone/>
            </a:pPr>
            <a:r>
              <a:rPr lang="es-CL" sz="1800" b="1" u="sng" dirty="0" smtClean="0">
                <a:latin typeface="Arial" panose="020B0604020202020204" pitchFamily="34" charset="0"/>
                <a:cs typeface="Arial" panose="020B0604020202020204" pitchFamily="34" charset="0"/>
              </a:rPr>
              <a:t>Pregunta Tres:</a:t>
            </a:r>
          </a:p>
          <a:p>
            <a:pPr marL="0" indent="0">
              <a:buNone/>
            </a:pPr>
            <a:r>
              <a:rPr lang="es-CL" sz="1800" dirty="0" smtClean="0">
                <a:latin typeface="Arial" panose="020B0604020202020204" pitchFamily="34" charset="0"/>
                <a:cs typeface="Arial" panose="020B0604020202020204" pitchFamily="34" charset="0"/>
              </a:rPr>
              <a:t>Señale el tratamiento contable de las siguientes cuentas: Mercaderías, Ventas y costo de Ventas</a:t>
            </a:r>
            <a:endParaRPr lang="es-CL" sz="1800" dirty="0">
              <a:latin typeface="Arial" panose="020B0604020202020204" pitchFamily="34" charset="0"/>
              <a:cs typeface="Arial" panose="020B0604020202020204" pitchFamily="34" charset="0"/>
            </a:endParaRPr>
          </a:p>
          <a:p>
            <a:pPr marL="0" indent="0">
              <a:buNone/>
            </a:pPr>
            <a:endParaRPr lang="es-CL" sz="1800" u="sng" dirty="0">
              <a:latin typeface="Arial" panose="020B0604020202020204" pitchFamily="34" charset="0"/>
              <a:cs typeface="Arial" panose="020B0604020202020204" pitchFamily="34" charset="0"/>
            </a:endParaRPr>
          </a:p>
          <a:p>
            <a:pPr marL="0" indent="0">
              <a:buNone/>
            </a:pPr>
            <a:endParaRPr lang="es-CL" sz="1800" b="1" u="sng" dirty="0">
              <a:latin typeface="Arial" panose="020B0604020202020204" pitchFamily="34" charset="0"/>
              <a:cs typeface="Arial" panose="020B0604020202020204" pitchFamily="34" charset="0"/>
            </a:endParaRPr>
          </a:p>
          <a:p>
            <a:pPr marL="0" indent="0">
              <a:buNone/>
            </a:pP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571868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pPr marL="0" indent="0">
              <a:buNone/>
            </a:pPr>
            <a:r>
              <a:rPr lang="es-CL" sz="1800" u="sng" dirty="0" smtClean="0">
                <a:latin typeface="Arial" panose="020B0604020202020204" pitchFamily="34" charset="0"/>
                <a:cs typeface="Arial" panose="020B0604020202020204" pitchFamily="34" charset="0"/>
              </a:rPr>
              <a:t>A.-Curso deberá desarrollar guía de preguntas conceptuales  propuestas por el Profesor:</a:t>
            </a:r>
          </a:p>
          <a:p>
            <a:pPr marL="0" indent="0">
              <a:buNone/>
            </a:pPr>
            <a:r>
              <a:rPr lang="es-CL" sz="1800" b="1" u="sng" dirty="0" smtClean="0">
                <a:latin typeface="Arial" panose="020B0604020202020204" pitchFamily="34" charset="0"/>
                <a:cs typeface="Arial" panose="020B0604020202020204" pitchFamily="34" charset="0"/>
              </a:rPr>
              <a:t>Pregunta Cuatro:</a:t>
            </a:r>
          </a:p>
          <a:p>
            <a:pPr marL="0" indent="0">
              <a:buNone/>
            </a:pPr>
            <a:r>
              <a:rPr lang="es-CL" sz="1800" dirty="0" smtClean="0">
                <a:latin typeface="Arial" panose="020B0604020202020204" pitchFamily="34" charset="0"/>
                <a:cs typeface="Arial" panose="020B0604020202020204" pitchFamily="34" charset="0"/>
              </a:rPr>
              <a:t>Describa el método de valorización de mercaderías PEPS(FIFO).</a:t>
            </a:r>
          </a:p>
          <a:p>
            <a:pPr marL="0" indent="0">
              <a:buNone/>
            </a:pPr>
            <a:endParaRPr lang="es-CL" sz="1800" u="sng" dirty="0">
              <a:latin typeface="Arial" panose="020B0604020202020204" pitchFamily="34" charset="0"/>
              <a:cs typeface="Arial" panose="020B0604020202020204" pitchFamily="34" charset="0"/>
            </a:endParaRPr>
          </a:p>
          <a:p>
            <a:pPr marL="0" indent="0">
              <a:buNone/>
            </a:pPr>
            <a:r>
              <a:rPr lang="es-CL" sz="1800" b="1" u="sng" dirty="0">
                <a:latin typeface="Arial" panose="020B0604020202020204" pitchFamily="34" charset="0"/>
                <a:cs typeface="Arial" panose="020B0604020202020204" pitchFamily="34" charset="0"/>
              </a:rPr>
              <a:t>Pregunta </a:t>
            </a:r>
            <a:r>
              <a:rPr lang="es-CL" sz="1800" b="1" u="sng" dirty="0" smtClean="0">
                <a:latin typeface="Arial" panose="020B0604020202020204" pitchFamily="34" charset="0"/>
                <a:cs typeface="Arial" panose="020B0604020202020204" pitchFamily="34" charset="0"/>
              </a:rPr>
              <a:t>Cinco:</a:t>
            </a:r>
            <a:endParaRPr lang="es-CL" sz="1800" b="1" u="sng" dirty="0">
              <a:latin typeface="Arial" panose="020B0604020202020204" pitchFamily="34" charset="0"/>
              <a:cs typeface="Arial" panose="020B0604020202020204" pitchFamily="34" charset="0"/>
            </a:endParaRPr>
          </a:p>
          <a:p>
            <a:pPr marL="0" indent="0">
              <a:buNone/>
            </a:pPr>
            <a:r>
              <a:rPr lang="es-CL" sz="1800" dirty="0" smtClean="0">
                <a:latin typeface="Arial" panose="020B0604020202020204" pitchFamily="34" charset="0"/>
                <a:cs typeface="Arial" panose="020B0604020202020204" pitchFamily="34" charset="0"/>
              </a:rPr>
              <a:t>¿Con que sistema de valorización de existencias se obtendría mayor utilidad en el caso de vender la totalidad de las existencias?</a:t>
            </a:r>
          </a:p>
          <a:p>
            <a:pPr marL="0" indent="0">
              <a:buNone/>
            </a:pPr>
            <a:endParaRPr lang="es-CL" sz="1800" dirty="0">
              <a:latin typeface="Arial" panose="020B0604020202020204" pitchFamily="34" charset="0"/>
              <a:cs typeface="Arial" panose="020B0604020202020204" pitchFamily="34" charset="0"/>
            </a:endParaRPr>
          </a:p>
          <a:p>
            <a:pPr marL="0" indent="0">
              <a:buNone/>
            </a:pPr>
            <a:r>
              <a:rPr lang="es-CL" sz="1800" b="1" u="sng" dirty="0" smtClean="0">
                <a:latin typeface="Arial" panose="020B0604020202020204" pitchFamily="34" charset="0"/>
                <a:cs typeface="Arial" panose="020B0604020202020204" pitchFamily="34" charset="0"/>
              </a:rPr>
              <a:t>Pregunta Seis:</a:t>
            </a:r>
          </a:p>
          <a:p>
            <a:pPr marL="0" indent="0">
              <a:buNone/>
            </a:pPr>
            <a:r>
              <a:rPr lang="es-CL" sz="1800" dirty="0" smtClean="0">
                <a:latin typeface="Arial" panose="020B0604020202020204" pitchFamily="34" charset="0"/>
                <a:cs typeface="Arial" panose="020B0604020202020204" pitchFamily="34" charset="0"/>
              </a:rPr>
              <a:t>Señale las </a:t>
            </a:r>
            <a:r>
              <a:rPr lang="es-CL" sz="1800" smtClean="0">
                <a:latin typeface="Arial" panose="020B0604020202020204" pitchFamily="34" charset="0"/>
                <a:cs typeface="Arial" panose="020B0604020202020204" pitchFamily="34" charset="0"/>
              </a:rPr>
              <a:t>diferencias  que existen </a:t>
            </a:r>
            <a:r>
              <a:rPr lang="es-CL" sz="1800" dirty="0" smtClean="0">
                <a:latin typeface="Arial" panose="020B0604020202020204" pitchFamily="34" charset="0"/>
                <a:cs typeface="Arial" panose="020B0604020202020204" pitchFamily="34" charset="0"/>
              </a:rPr>
              <a:t>entre el </a:t>
            </a:r>
            <a:r>
              <a:rPr lang="es-CL" sz="1800" smtClean="0">
                <a:latin typeface="Arial" panose="020B0604020202020204" pitchFamily="34" charset="0"/>
                <a:cs typeface="Arial" panose="020B0604020202020204" pitchFamily="34" charset="0"/>
              </a:rPr>
              <a:t>método LIFO y el PMP.</a:t>
            </a:r>
            <a:endParaRPr lang="es-CL" sz="1800" dirty="0">
              <a:latin typeface="Arial" panose="020B0604020202020204" pitchFamily="34" charset="0"/>
              <a:cs typeface="Arial" panose="020B0604020202020204" pitchFamily="34" charset="0"/>
            </a:endParaRPr>
          </a:p>
          <a:p>
            <a:pPr marL="0" indent="0">
              <a:buNone/>
            </a:pPr>
            <a:endParaRPr lang="es-CL" sz="1800" u="sng" dirty="0">
              <a:latin typeface="Arial" panose="020B0604020202020204" pitchFamily="34" charset="0"/>
              <a:cs typeface="Arial" panose="020B0604020202020204" pitchFamily="34" charset="0"/>
            </a:endParaRPr>
          </a:p>
          <a:p>
            <a:pPr marL="0" indent="0">
              <a:buNone/>
            </a:pPr>
            <a:endParaRPr lang="es-CL" sz="1800" b="1" u="sng" dirty="0">
              <a:latin typeface="Arial" panose="020B0604020202020204" pitchFamily="34" charset="0"/>
              <a:cs typeface="Arial" panose="020B0604020202020204" pitchFamily="34" charset="0"/>
            </a:endParaRPr>
          </a:p>
          <a:p>
            <a:pPr marL="0" indent="0">
              <a:buNone/>
            </a:pPr>
            <a:endParaRPr lang="es-CL" sz="18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872648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u="sng" dirty="0" smtClean="0"/>
              <a:t>El impuesto al valor agregado:</a:t>
            </a:r>
          </a:p>
          <a:p>
            <a:endParaRPr lang="es-CL" u="sng" dirty="0" smtClean="0"/>
          </a:p>
          <a:p>
            <a:pPr>
              <a:spcBef>
                <a:spcPct val="0"/>
              </a:spcBef>
              <a:buFontTx/>
              <a:buNone/>
            </a:pPr>
            <a:r>
              <a:rPr lang="es-ES_tradnl" altLang="es-CL" sz="2400" b="1" dirty="0" smtClean="0">
                <a:latin typeface="Arial" panose="020B0604020202020204" pitchFamily="34" charset="0"/>
                <a:cs typeface="Arial" panose="020B0604020202020204" pitchFamily="34" charset="0"/>
              </a:rPr>
              <a:t>-IVA </a:t>
            </a:r>
            <a:r>
              <a:rPr lang="es-ES_tradnl" altLang="es-CL" sz="2400" b="1" dirty="0">
                <a:latin typeface="Arial" panose="020B0604020202020204" pitchFamily="34" charset="0"/>
                <a:cs typeface="Arial" panose="020B0604020202020204" pitchFamily="34" charset="0"/>
              </a:rPr>
              <a:t>Crédito Fiscal</a:t>
            </a:r>
          </a:p>
          <a:p>
            <a:pPr>
              <a:spcBef>
                <a:spcPct val="0"/>
              </a:spcBef>
              <a:buFontTx/>
              <a:buNone/>
            </a:pPr>
            <a:endParaRPr lang="es-ES_tradnl" altLang="es-CL" sz="2400" b="1" dirty="0">
              <a:latin typeface="Arial" panose="020B0604020202020204" pitchFamily="34" charset="0"/>
              <a:cs typeface="Arial" panose="020B0604020202020204" pitchFamily="34" charset="0"/>
            </a:endParaRPr>
          </a:p>
          <a:p>
            <a:pPr>
              <a:spcBef>
                <a:spcPct val="0"/>
              </a:spcBef>
              <a:buFontTx/>
              <a:buNone/>
            </a:pPr>
            <a:r>
              <a:rPr lang="es-ES_tradnl" altLang="es-CL" sz="2400" b="1" dirty="0">
                <a:latin typeface="Arial" panose="020B0604020202020204" pitchFamily="34" charset="0"/>
                <a:cs typeface="Arial" panose="020B0604020202020204" pitchFamily="34" charset="0"/>
              </a:rPr>
              <a:t>- IVA Débito Fiscal</a:t>
            </a:r>
          </a:p>
          <a:p>
            <a:pPr>
              <a:spcBef>
                <a:spcPct val="0"/>
              </a:spcBef>
              <a:buFontTx/>
              <a:buNone/>
            </a:pPr>
            <a:endParaRPr lang="es-ES_tradnl" altLang="es-CL" sz="2400" b="1" dirty="0">
              <a:latin typeface="Arial" panose="020B0604020202020204" pitchFamily="34" charset="0"/>
              <a:cs typeface="Arial" panose="020B0604020202020204" pitchFamily="34" charset="0"/>
            </a:endParaRPr>
          </a:p>
          <a:p>
            <a:pPr>
              <a:spcBef>
                <a:spcPct val="0"/>
              </a:spcBef>
              <a:buFontTx/>
              <a:buNone/>
            </a:pPr>
            <a:endParaRPr lang="es-CL" u="sng" dirty="0"/>
          </a:p>
        </p:txBody>
      </p:sp>
    </p:spTree>
    <p:extLst>
      <p:ext uri="{BB962C8B-B14F-4D97-AF65-F5344CB8AC3E}">
        <p14:creationId xmlns:p14="http://schemas.microsoft.com/office/powerpoint/2010/main" val="30342939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fontScale="85000" lnSpcReduction="20000"/>
          </a:bodyPr>
          <a:lstStyle/>
          <a:p>
            <a:pPr>
              <a:spcBef>
                <a:spcPct val="50000"/>
              </a:spcBef>
              <a:buFontTx/>
              <a:buNone/>
            </a:pPr>
            <a:r>
              <a:rPr lang="es-ES_tradnl" altLang="es-CL" sz="3200" dirty="0">
                <a:latin typeface="Times New Roman" panose="02020603050405020304" pitchFamily="18" charset="0"/>
              </a:rPr>
              <a:t>Decreto Ley # 825- IVA .</a:t>
            </a:r>
          </a:p>
          <a:p>
            <a:pPr>
              <a:spcBef>
                <a:spcPct val="50000"/>
              </a:spcBef>
              <a:buFontTx/>
              <a:buNone/>
            </a:pPr>
            <a:r>
              <a:rPr lang="es-ES_tradnl" altLang="es-CL" sz="3200" dirty="0">
                <a:latin typeface="Times New Roman" panose="02020603050405020304" pitchFamily="18" charset="0"/>
              </a:rPr>
              <a:t>-  Es un beneficio fiscal con tasa de 19</a:t>
            </a:r>
            <a:r>
              <a:rPr lang="es-ES_tradnl" altLang="es-CL" sz="3200" dirty="0" smtClean="0">
                <a:latin typeface="Times New Roman" panose="02020603050405020304" pitchFamily="18" charset="0"/>
              </a:rPr>
              <a:t>%</a:t>
            </a:r>
            <a:endParaRPr lang="es-ES_tradnl" altLang="es-CL" sz="3200" dirty="0">
              <a:latin typeface="Times New Roman" panose="02020603050405020304" pitchFamily="18" charset="0"/>
            </a:endParaRPr>
          </a:p>
          <a:p>
            <a:pPr>
              <a:spcBef>
                <a:spcPct val="50000"/>
              </a:spcBef>
              <a:buFontTx/>
              <a:buNone/>
            </a:pPr>
            <a:r>
              <a:rPr lang="es-ES_tradnl" altLang="es-CL" sz="3200" dirty="0">
                <a:latin typeface="Times New Roman" panose="02020603050405020304" pitchFamily="18" charset="0"/>
              </a:rPr>
              <a:t>-  Este impuesto es de cargo de los consumidores finales de los bienes y Servicio, pero deben pagarlo los compradores, quien puede deducir el impuesto pagado en sus compras del impuesto incluido en las </a:t>
            </a:r>
            <a:r>
              <a:rPr lang="es-ES_tradnl" altLang="es-CL" sz="3200" dirty="0" smtClean="0">
                <a:latin typeface="Times New Roman" panose="02020603050405020304" pitchFamily="18" charset="0"/>
              </a:rPr>
              <a:t>Ventas </a:t>
            </a:r>
            <a:r>
              <a:rPr lang="es-ES_tradnl" altLang="es-CL" sz="3200" dirty="0">
                <a:latin typeface="Times New Roman" panose="02020603050405020304" pitchFamily="18" charset="0"/>
              </a:rPr>
              <a:t>por él efectuada</a:t>
            </a:r>
            <a:r>
              <a:rPr lang="es-ES_tradnl" altLang="es-CL" sz="3200" dirty="0" smtClean="0">
                <a:latin typeface="Times New Roman" panose="02020603050405020304" pitchFamily="18" charset="0"/>
              </a:rPr>
              <a:t>.</a:t>
            </a:r>
            <a:endParaRPr lang="es-ES_tradnl" altLang="es-CL" sz="3200" dirty="0">
              <a:latin typeface="Times New Roman" panose="02020603050405020304" pitchFamily="18" charset="0"/>
            </a:endParaRPr>
          </a:p>
          <a:p>
            <a:pPr>
              <a:spcBef>
                <a:spcPct val="50000"/>
              </a:spcBef>
              <a:buFontTx/>
              <a:buChar char="-"/>
            </a:pPr>
            <a:r>
              <a:rPr lang="es-ES_tradnl" altLang="es-CL" sz="3200" dirty="0" smtClean="0">
                <a:latin typeface="Times New Roman" panose="02020603050405020304" pitchFamily="18" charset="0"/>
              </a:rPr>
              <a:t>Así </a:t>
            </a:r>
            <a:r>
              <a:rPr lang="es-ES_tradnl" altLang="es-CL" sz="3200" dirty="0">
                <a:latin typeface="Times New Roman" panose="02020603050405020304" pitchFamily="18" charset="0"/>
              </a:rPr>
              <a:t>las empresas actúan de intermediarios del cobro y pago del IVA entre el fisco y los consumidores </a:t>
            </a:r>
            <a:r>
              <a:rPr lang="es-ES_tradnl" altLang="es-CL" sz="3200" dirty="0" smtClean="0">
                <a:latin typeface="Times New Roman" panose="02020603050405020304" pitchFamily="18" charset="0"/>
              </a:rPr>
              <a:t>finales.</a:t>
            </a:r>
          </a:p>
          <a:p>
            <a:pPr>
              <a:spcBef>
                <a:spcPct val="50000"/>
              </a:spcBef>
              <a:buFontTx/>
              <a:buChar char="-"/>
            </a:pPr>
            <a:r>
              <a:rPr lang="es-ES_tradnl" altLang="es-CL" sz="3200" dirty="0" smtClean="0">
                <a:latin typeface="Times New Roman" panose="02020603050405020304" pitchFamily="18" charset="0"/>
              </a:rPr>
              <a:t>Se trata  de un impuesto de cascada.</a:t>
            </a:r>
            <a:endParaRPr lang="es-ES_tradnl" altLang="es-CL" sz="3200" dirty="0">
              <a:latin typeface="Times New Roman" panose="02020603050405020304" pitchFamily="18" charset="0"/>
            </a:endParaRPr>
          </a:p>
          <a:p>
            <a:endParaRPr lang="es-CL" dirty="0"/>
          </a:p>
        </p:txBody>
      </p:sp>
    </p:spTree>
    <p:extLst>
      <p:ext uri="{BB962C8B-B14F-4D97-AF65-F5344CB8AC3E}">
        <p14:creationId xmlns:p14="http://schemas.microsoft.com/office/powerpoint/2010/main" val="267798738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normAutofit fontScale="70000" lnSpcReduction="20000"/>
          </a:bodyPr>
          <a:lstStyle/>
          <a:p>
            <a:pPr>
              <a:spcBef>
                <a:spcPct val="50000"/>
              </a:spcBef>
              <a:buFontTx/>
              <a:buNone/>
            </a:pPr>
            <a:r>
              <a:rPr lang="es-ES_tradnl" altLang="es-CL" sz="3200" dirty="0">
                <a:latin typeface="Times New Roman" panose="02020603050405020304" pitchFamily="18" charset="0"/>
              </a:rPr>
              <a:t>El vendedor debe registrar las Vts y servicios prestados y contabilizar el impuesto en una Cta llamada </a:t>
            </a:r>
            <a:r>
              <a:rPr lang="es-ES_tradnl" altLang="es-CL" sz="3200" b="1" dirty="0">
                <a:latin typeface="Times New Roman" panose="02020603050405020304" pitchFamily="18" charset="0"/>
              </a:rPr>
              <a:t>“IVA Débito Fiscal”</a:t>
            </a:r>
            <a:r>
              <a:rPr lang="es-ES_tradnl" altLang="es-CL" sz="3200" dirty="0">
                <a:latin typeface="Times New Roman" panose="02020603050405020304" pitchFamily="18" charset="0"/>
              </a:rPr>
              <a:t> </a:t>
            </a:r>
          </a:p>
          <a:p>
            <a:pPr>
              <a:spcBef>
                <a:spcPct val="50000"/>
              </a:spcBef>
              <a:buFontTx/>
              <a:buNone/>
            </a:pPr>
            <a:endParaRPr lang="es-ES_tradnl" altLang="es-CL" sz="3200" dirty="0">
              <a:latin typeface="Times New Roman" panose="02020603050405020304" pitchFamily="18" charset="0"/>
            </a:endParaRPr>
          </a:p>
          <a:p>
            <a:pPr>
              <a:spcBef>
                <a:spcPct val="50000"/>
              </a:spcBef>
              <a:buFontTx/>
              <a:buNone/>
            </a:pPr>
            <a:r>
              <a:rPr lang="es-ES_tradnl" altLang="es-CL" sz="3200" dirty="0">
                <a:latin typeface="Times New Roman" panose="02020603050405020304" pitchFamily="18" charset="0"/>
              </a:rPr>
              <a:t>-  Al ser compras, el comerciante debe registrarla y contabilizar el IVA en una Cta llamada “</a:t>
            </a:r>
            <a:r>
              <a:rPr lang="es-ES_tradnl" altLang="es-CL" sz="3200" b="1" dirty="0">
                <a:latin typeface="Times New Roman" panose="02020603050405020304" pitchFamily="18" charset="0"/>
              </a:rPr>
              <a:t>IVA Crédito Fiscal”.  </a:t>
            </a:r>
          </a:p>
          <a:p>
            <a:pPr>
              <a:spcBef>
                <a:spcPct val="50000"/>
              </a:spcBef>
              <a:buFontTx/>
              <a:buNone/>
            </a:pPr>
            <a:endParaRPr lang="es-ES_tradnl" altLang="es-CL" sz="3200" b="1" dirty="0">
              <a:latin typeface="Times New Roman" panose="02020603050405020304" pitchFamily="18" charset="0"/>
            </a:endParaRPr>
          </a:p>
          <a:p>
            <a:pPr>
              <a:spcBef>
                <a:spcPct val="50000"/>
              </a:spcBef>
              <a:buFontTx/>
              <a:buNone/>
            </a:pPr>
            <a:r>
              <a:rPr lang="es-ES_tradnl" altLang="es-CL" sz="3200" dirty="0">
                <a:latin typeface="Times New Roman" panose="02020603050405020304" pitchFamily="18" charset="0"/>
              </a:rPr>
              <a:t>-  Mensualmente el comerciante debe</a:t>
            </a:r>
            <a:r>
              <a:rPr lang="es-ES_tradnl" altLang="es-CL" sz="3200" b="1" dirty="0">
                <a:latin typeface="Times New Roman" panose="02020603050405020304" pitchFamily="18" charset="0"/>
              </a:rPr>
              <a:t> </a:t>
            </a:r>
            <a:r>
              <a:rPr lang="es-ES_tradnl" altLang="es-CL" sz="3200" dirty="0">
                <a:latin typeface="Times New Roman" panose="02020603050405020304" pitchFamily="18" charset="0"/>
              </a:rPr>
              <a:t>declarar</a:t>
            </a:r>
            <a:r>
              <a:rPr lang="es-ES_tradnl" altLang="es-CL" sz="3200" b="1" dirty="0">
                <a:latin typeface="Times New Roman" panose="02020603050405020304" pitchFamily="18" charset="0"/>
              </a:rPr>
              <a:t> </a:t>
            </a:r>
            <a:r>
              <a:rPr lang="es-ES_tradnl" altLang="es-CL" sz="3200" dirty="0">
                <a:latin typeface="Times New Roman" panose="02020603050405020304" pitchFamily="18" charset="0"/>
              </a:rPr>
              <a:t>impuesto esto dentro de los doce primeros días del mes siguiente al generado el impuesto.</a:t>
            </a:r>
          </a:p>
          <a:p>
            <a:pPr>
              <a:spcBef>
                <a:spcPct val="50000"/>
              </a:spcBef>
              <a:buFontTx/>
              <a:buNone/>
            </a:pPr>
            <a:r>
              <a:rPr lang="es-ES_tradnl" altLang="es-CL" sz="3200" dirty="0">
                <a:latin typeface="Times New Roman" panose="02020603050405020304" pitchFamily="18" charset="0"/>
              </a:rPr>
              <a:t>    Cuando el impuesto de Vta  (IVA DF) es superior al de las compras  (IVA CF) el comerciante debe pagar la diferencia al Fisco. En caso inverso, reclamará al Fisco el </a:t>
            </a:r>
            <a:r>
              <a:rPr lang="es-ES_tradnl" altLang="es-CL" sz="3200" b="1" dirty="0">
                <a:latin typeface="Times New Roman" panose="02020603050405020304" pitchFamily="18" charset="0"/>
              </a:rPr>
              <a:t>Remanente</a:t>
            </a:r>
            <a:r>
              <a:rPr lang="es-ES_tradnl" altLang="es-CL" sz="3200" dirty="0">
                <a:latin typeface="Times New Roman" panose="02020603050405020304" pitchFamily="18" charset="0"/>
              </a:rPr>
              <a:t> a su </a:t>
            </a:r>
            <a:r>
              <a:rPr lang="es-ES_tradnl" altLang="es-CL" sz="3200" dirty="0" smtClean="0">
                <a:latin typeface="Times New Roman" panose="02020603050405020304" pitchFamily="18" charset="0"/>
              </a:rPr>
              <a:t>favor.</a:t>
            </a:r>
            <a:endParaRPr lang="es-CL" dirty="0"/>
          </a:p>
        </p:txBody>
      </p:sp>
    </p:spTree>
    <p:extLst>
      <p:ext uri="{BB962C8B-B14F-4D97-AF65-F5344CB8AC3E}">
        <p14:creationId xmlns:p14="http://schemas.microsoft.com/office/powerpoint/2010/main" val="338363188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b="1" u="sng" dirty="0" smtClean="0"/>
              <a:t>Ejemplo de compras con IVA al crédito:</a:t>
            </a:r>
          </a:p>
          <a:p>
            <a:r>
              <a:rPr lang="es-CL" u="sng" dirty="0" smtClean="0"/>
              <a:t>Mercaderías(neto) $10.000</a:t>
            </a:r>
          </a:p>
          <a:p>
            <a:r>
              <a:rPr lang="es-CL" u="sng" dirty="0" smtClean="0"/>
              <a:t>IVA ( 19%)            $ 1900</a:t>
            </a:r>
          </a:p>
          <a:p>
            <a:r>
              <a:rPr lang="es-CL" u="sng" dirty="0"/>
              <a:t> </a:t>
            </a:r>
            <a:r>
              <a:rPr lang="es-CL" u="sng" dirty="0" smtClean="0"/>
              <a:t>                         Proveedores( mer.+IVA) $ 11.900</a:t>
            </a:r>
            <a:endParaRPr lang="es-CL" u="sng" dirty="0"/>
          </a:p>
        </p:txBody>
      </p:sp>
    </p:spTree>
    <p:extLst>
      <p:ext uri="{BB962C8B-B14F-4D97-AF65-F5344CB8AC3E}">
        <p14:creationId xmlns:p14="http://schemas.microsoft.com/office/powerpoint/2010/main" val="119863383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b="1" u="sng" dirty="0" smtClean="0"/>
              <a:t>Ejemplo de Ventas  con IVA al Contado:</a:t>
            </a:r>
          </a:p>
          <a:p>
            <a:pPr marL="0" indent="0">
              <a:buNone/>
            </a:pPr>
            <a:r>
              <a:rPr lang="es-CL" u="sng" dirty="0" smtClean="0"/>
              <a:t>      Caja      $20.000</a:t>
            </a:r>
          </a:p>
          <a:p>
            <a:r>
              <a:rPr lang="es-CL" u="sng" dirty="0" smtClean="0"/>
              <a:t>                              Mercaderías     $ 10.000</a:t>
            </a:r>
          </a:p>
          <a:p>
            <a:r>
              <a:rPr lang="es-CL" u="sng" dirty="0" smtClean="0"/>
              <a:t>                              </a:t>
            </a:r>
            <a:r>
              <a:rPr lang="es-CL" u="sng" dirty="0"/>
              <a:t>IVA ( 19%)        </a:t>
            </a:r>
            <a:r>
              <a:rPr lang="es-CL" u="sng" dirty="0" smtClean="0"/>
              <a:t>$   3800</a:t>
            </a:r>
            <a:endParaRPr lang="es-CL" u="sng" dirty="0"/>
          </a:p>
        </p:txBody>
      </p:sp>
    </p:spTree>
    <p:extLst>
      <p:ext uri="{BB962C8B-B14F-4D97-AF65-F5344CB8AC3E}">
        <p14:creationId xmlns:p14="http://schemas.microsoft.com/office/powerpoint/2010/main" val="3444943679"/>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latin typeface="Arial" pitchFamily="34" charset="0"/>
                <a:cs typeface="Arial" pitchFamily="34" charset="0"/>
              </a:rPr>
              <a:t>La Contabilidad de Existencias </a:t>
            </a:r>
            <a:endParaRPr lang="es-CL" dirty="0"/>
          </a:p>
        </p:txBody>
      </p:sp>
      <p:sp>
        <p:nvSpPr>
          <p:cNvPr id="3" name="Marcador de contenido 2"/>
          <p:cNvSpPr>
            <a:spLocks noGrp="1"/>
          </p:cNvSpPr>
          <p:nvPr>
            <p:ph sz="quarter" idx="1"/>
          </p:nvPr>
        </p:nvSpPr>
        <p:spPr/>
        <p:txBody>
          <a:bodyPr/>
          <a:lstStyle/>
          <a:p>
            <a:r>
              <a:rPr lang="es-CL" dirty="0" smtClean="0"/>
              <a:t>FIN</a:t>
            </a:r>
            <a:endParaRPr lang="es-CL" dirty="0"/>
          </a:p>
        </p:txBody>
      </p:sp>
    </p:spTree>
    <p:extLst>
      <p:ext uri="{BB962C8B-B14F-4D97-AF65-F5344CB8AC3E}">
        <p14:creationId xmlns:p14="http://schemas.microsoft.com/office/powerpoint/2010/main" val="17074854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2053</TotalTime>
  <Words>7684</Words>
  <Application>Microsoft Office PowerPoint</Application>
  <PresentationFormat>Presentación en pantalla (4:3)</PresentationFormat>
  <Paragraphs>941</Paragraphs>
  <Slides>95</Slides>
  <Notes>2</Notes>
  <HiddenSlides>0</HiddenSlides>
  <MMClips>0</MMClips>
  <ScaleCrop>false</ScaleCrop>
  <HeadingPairs>
    <vt:vector size="4" baseType="variant">
      <vt:variant>
        <vt:lpstr>Tema</vt:lpstr>
      </vt:variant>
      <vt:variant>
        <vt:i4>1</vt:i4>
      </vt:variant>
      <vt:variant>
        <vt:lpstr>Títulos de diapositiva</vt:lpstr>
      </vt:variant>
      <vt:variant>
        <vt:i4>95</vt:i4>
      </vt:variant>
    </vt:vector>
  </HeadingPairs>
  <TitlesOfParts>
    <vt:vector size="96" baseType="lpstr">
      <vt:lpstr>Intermedio</vt:lpstr>
      <vt:lpstr>Unida temática TRES</vt:lpstr>
      <vt:lpstr>La contabilidad de existencias</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lpstr>La Contabilidad de Existencias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224</cp:revision>
  <dcterms:created xsi:type="dcterms:W3CDTF">2020-01-11T16:23:14Z</dcterms:created>
  <dcterms:modified xsi:type="dcterms:W3CDTF">2022-07-03T13:26:08Z</dcterms:modified>
</cp:coreProperties>
</file>