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9" r:id="rId3"/>
    <p:sldId id="265" r:id="rId4"/>
    <p:sldId id="258" r:id="rId5"/>
    <p:sldId id="257" r:id="rId6"/>
    <p:sldId id="260" r:id="rId7"/>
    <p:sldId id="261" r:id="rId8"/>
    <p:sldId id="263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91" d="100"/>
          <a:sy n="91" d="100"/>
        </p:scale>
        <p:origin x="-126" y="-12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dirty="0"/>
              <a:pPr/>
              <a:t>4/8/2021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4/8/2021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pPr/>
              <a:t>4/8/2021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pPr/>
              <a:t>4/8/2021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pPr/>
              <a:t>4/8/2021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4/8/2021</a:t>
            </a:fld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4/8/2021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4/8/2021</a:t>
            </a:fld>
            <a:endParaRPr lang="en-US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4/8/2021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4/8/2021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4/8/2021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s-ES" smtClean="0"/>
              <a:t>Editar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4/8/2021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‹Nº›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4/8/2021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4/8/2021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4/8/2021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4/8/2021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4/8/2021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4AAD347D-5ACD-4C99-B74B-A9C85AD731AF}" type="datetimeFigureOut">
              <a:rPr lang="en-US" dirty="0"/>
              <a:pPr/>
              <a:t>4/8/2021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02111984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64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854510" y="180703"/>
            <a:ext cx="8825658" cy="3329581"/>
          </a:xfrm>
        </p:spPr>
        <p:txBody>
          <a:bodyPr/>
          <a:lstStyle/>
          <a:p>
            <a:r>
              <a:rPr lang="es-CL" sz="5400" dirty="0" smtClean="0">
                <a:latin typeface="Bahnschrift SemiBold Condensed" panose="020B0502040204020203" pitchFamily="34" charset="0"/>
              </a:rPr>
              <a:t>SESION VI</a:t>
            </a:r>
            <a:endParaRPr lang="es-CL" sz="5400" dirty="0">
              <a:latin typeface="Bahnschrift SemiBold Condensed" panose="020B0502040204020203" pitchFamily="34" charset="0"/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880635" y="3849917"/>
            <a:ext cx="8825658" cy="861420"/>
          </a:xfrm>
        </p:spPr>
        <p:txBody>
          <a:bodyPr>
            <a:normAutofit/>
          </a:bodyPr>
          <a:lstStyle/>
          <a:p>
            <a:r>
              <a:rPr lang="es-CL" sz="3200" dirty="0" smtClean="0">
                <a:latin typeface="Bahnschrift SemiBold Condensed" panose="020B0502040204020203" pitchFamily="34" charset="0"/>
              </a:rPr>
              <a:t>UN EJEMPLO MILITAR</a:t>
            </a:r>
            <a:endParaRPr lang="es-CL" sz="3200" dirty="0">
              <a:latin typeface="Bahnschrift SemiBold Condensed" panose="020B0502040204020203" pitchFamily="34" charset="0"/>
            </a:endParaRPr>
          </a:p>
        </p:txBody>
      </p:sp>
      <p:sp>
        <p:nvSpPr>
          <p:cNvPr id="8194" name="AutoShape 2" descr="Resultado de imagen de ESCUELA NAVAL CHIL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8196" name="AutoShape 4" descr="Resultado de imagen de ESCUELA NAVAL CHIL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pic>
        <p:nvPicPr>
          <p:cNvPr id="8198" name="Picture 6" descr="Resultado de imagen de ESCUELA NAVAL CHIL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28912" y="1620747"/>
            <a:ext cx="5970905" cy="363052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0246605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Objetivos</a:t>
            </a:r>
            <a:endParaRPr lang="es-CL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s-CL" sz="2800" dirty="0" smtClean="0">
                <a:latin typeface="Bahnschrift SemiBold Condensed" panose="020B0502040204020203" pitchFamily="34" charset="0"/>
              </a:rPr>
              <a:t>Identificar la responsabilidad que conlleva la vida militar en la sociedad, promoviendo una vida sana, sin consumo de alcohol y otras drogas, en todo momento</a:t>
            </a:r>
          </a:p>
          <a:p>
            <a:endParaRPr lang="es-CL" sz="2800" dirty="0">
              <a:latin typeface="Bahnschrift SemiBold Condensed" panose="020B0502040204020203" pitchFamily="34" charset="0"/>
            </a:endParaRPr>
          </a:p>
          <a:p>
            <a:r>
              <a:rPr lang="es-CL" sz="2800" dirty="0" smtClean="0">
                <a:latin typeface="Bahnschrift SemiBold Condensed" panose="020B0502040204020203" pitchFamily="34" charset="0"/>
              </a:rPr>
              <a:t>Comprender los beneficios de una vida libre de alcohol y otras drogas</a:t>
            </a:r>
            <a:endParaRPr lang="es-CL" sz="2800" dirty="0">
              <a:latin typeface="Bahnschrift SemiBold Condensed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7062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927463" y="1606732"/>
            <a:ext cx="8856617" cy="48593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Marcador de contenido 2"/>
          <p:cNvSpPr txBox="1">
            <a:spLocks/>
          </p:cNvSpPr>
          <p:nvPr/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tabLst/>
              <a:defRPr/>
            </a:pPr>
            <a:r>
              <a:rPr kumimoji="0" lang="x-none" sz="2800" b="1" i="0" u="none" strike="noStrike" kern="1200" cap="none" spc="0" normalizeH="0" baseline="0" noProof="0" smtClean="0">
                <a:ln>
                  <a:noFill/>
                </a:ln>
                <a:effectLst/>
                <a:uLnTx/>
                <a:uFillTx/>
                <a:latin typeface="Bahnschrift Condensed" panose="020B0502040204020203" pitchFamily="34" charset="0"/>
                <a:ea typeface="+mj-ea"/>
                <a:cs typeface="+mj-cs"/>
              </a:rPr>
              <a:t>Como </a:t>
            </a:r>
            <a:r>
              <a:rPr lang="es-ES" sz="2800" b="1" noProof="0" dirty="0" smtClean="0">
                <a:latin typeface="Bahnschrift Condensed" panose="020B0502040204020203" pitchFamily="34" charset="0"/>
                <a:ea typeface="+mj-ea"/>
                <a:cs typeface="+mj-cs"/>
              </a:rPr>
              <a:t>te sientes </a:t>
            </a:r>
            <a:r>
              <a:rPr kumimoji="0" lang="x-none" sz="2800" b="1" i="0" u="none" strike="noStrike" kern="1200" cap="none" spc="0" normalizeH="0" baseline="0" noProof="0" smtClean="0">
                <a:ln>
                  <a:noFill/>
                </a:ln>
                <a:effectLst/>
                <a:uLnTx/>
                <a:uFillTx/>
                <a:latin typeface="Bahnschrift Condensed" panose="020B0502040204020203" pitchFamily="34" charset="0"/>
                <a:ea typeface="+mj-ea"/>
                <a:cs typeface="+mj-cs"/>
              </a:rPr>
              <a:t>cuando us</a:t>
            </a:r>
            <a:r>
              <a:rPr kumimoji="0" lang="es-ES" sz="28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Bahnschrift Condensed" panose="020B0502040204020203" pitchFamily="34" charset="0"/>
                <a:ea typeface="+mj-ea"/>
                <a:cs typeface="+mj-cs"/>
              </a:rPr>
              <a:t>as</a:t>
            </a:r>
            <a:r>
              <a:rPr kumimoji="0" lang="x-none" sz="2800" b="1" i="0" u="none" strike="noStrike" kern="1200" cap="none" spc="0" normalizeH="0" baseline="0" noProof="0" smtClean="0">
                <a:ln>
                  <a:noFill/>
                </a:ln>
                <a:effectLst/>
                <a:uLnTx/>
                <a:uFillTx/>
                <a:latin typeface="Bahnschrift Condensed" panose="020B0502040204020203" pitchFamily="34" charset="0"/>
                <a:ea typeface="+mj-ea"/>
                <a:cs typeface="+mj-cs"/>
              </a:rPr>
              <a:t> </a:t>
            </a:r>
            <a:r>
              <a:rPr kumimoji="0" lang="x-none" sz="2800" b="1" i="0" u="none" strike="noStrike" kern="1200" cap="none" spc="0" normalizeH="0" baseline="0" noProof="0" smtClean="0">
                <a:ln>
                  <a:noFill/>
                </a:ln>
                <a:effectLst/>
                <a:uLnTx/>
                <a:uFillTx/>
                <a:latin typeface="Bahnschrift Condensed" panose="020B0502040204020203" pitchFamily="34" charset="0"/>
                <a:ea typeface="+mj-ea"/>
                <a:cs typeface="+mj-cs"/>
              </a:rPr>
              <a:t>el uniforme ?</a:t>
            </a: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tabLst/>
              <a:defRPr/>
            </a:pPr>
            <a:r>
              <a:rPr kumimoji="0" lang="x-none" sz="2800" b="1" i="0" u="none" strike="noStrike" kern="1200" cap="none" spc="0" normalizeH="0" baseline="0" noProof="0" smtClean="0">
                <a:ln>
                  <a:noFill/>
                </a:ln>
                <a:effectLst/>
                <a:uLnTx/>
                <a:uFillTx/>
                <a:latin typeface="Bahnschrift Condensed" panose="020B0502040204020203" pitchFamily="34" charset="0"/>
                <a:ea typeface="+mj-ea"/>
                <a:cs typeface="+mj-cs"/>
              </a:rPr>
              <a:t>La gente </a:t>
            </a:r>
            <a:r>
              <a:rPr kumimoji="0" lang="es-ES" sz="28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Bahnschrift Condensed" panose="020B0502040204020203" pitchFamily="34" charset="0"/>
                <a:ea typeface="+mj-ea"/>
                <a:cs typeface="+mj-cs"/>
              </a:rPr>
              <a:t>l</a:t>
            </a:r>
            <a:r>
              <a:rPr kumimoji="0" lang="x-none" sz="2800" b="1" i="0" u="none" strike="noStrike" kern="1200" cap="none" spc="0" normalizeH="0" baseline="0" noProof="0" smtClean="0">
                <a:ln>
                  <a:noFill/>
                </a:ln>
                <a:effectLst/>
                <a:uLnTx/>
                <a:uFillTx/>
                <a:latin typeface="Bahnschrift Condensed" panose="020B0502040204020203" pitchFamily="34" charset="0"/>
                <a:ea typeface="+mj-ea"/>
                <a:cs typeface="+mj-cs"/>
              </a:rPr>
              <a:t>os </a:t>
            </a:r>
            <a:r>
              <a:rPr kumimoji="0" lang="x-none" sz="2800" b="1" i="0" u="none" strike="noStrike" kern="1200" cap="none" spc="0" normalizeH="0" baseline="0" noProof="0" smtClean="0">
                <a:ln>
                  <a:noFill/>
                </a:ln>
                <a:effectLst/>
                <a:uLnTx/>
                <a:uFillTx/>
                <a:latin typeface="Bahnschrift Condensed" panose="020B0502040204020203" pitchFamily="34" charset="0"/>
                <a:ea typeface="+mj-ea"/>
                <a:cs typeface="+mj-cs"/>
              </a:rPr>
              <a:t>ve o trata distinto ?</a:t>
            </a: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tabLst/>
              <a:defRPr/>
            </a:pPr>
            <a:r>
              <a:rPr kumimoji="0" lang="x-none" sz="2800" b="1" i="0" u="none" strike="noStrike" kern="1200" cap="none" spc="0" normalizeH="0" baseline="0" noProof="0" smtClean="0">
                <a:ln>
                  <a:noFill/>
                </a:ln>
                <a:effectLst/>
                <a:uLnTx/>
                <a:uFillTx/>
                <a:latin typeface="Bahnschrift Condensed" panose="020B0502040204020203" pitchFamily="34" charset="0"/>
                <a:ea typeface="+mj-ea"/>
                <a:cs typeface="+mj-cs"/>
              </a:rPr>
              <a:t>Cuales son los comportamientos que la ciudadanía espera de ustedes?</a:t>
            </a: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tabLst/>
              <a:defRPr/>
            </a:pPr>
            <a:r>
              <a:rPr kumimoji="0" lang="x-none" sz="2800" b="1" i="0" u="none" strike="noStrike" kern="1200" cap="none" spc="0" normalizeH="0" baseline="0" noProof="0" smtClean="0">
                <a:ln>
                  <a:noFill/>
                </a:ln>
                <a:effectLst/>
                <a:uLnTx/>
                <a:uFillTx/>
                <a:latin typeface="Bahnschrift Condensed" panose="020B0502040204020203" pitchFamily="34" charset="0"/>
                <a:ea typeface="+mj-ea"/>
                <a:cs typeface="+mj-cs"/>
              </a:rPr>
              <a:t>Que pasa en los ciudadanos, cuando se enteran por los medios de comunicación de alguna falta a la ética de algún miembro de las </a:t>
            </a:r>
            <a:r>
              <a:rPr lang="es-ES" sz="2800" b="1" dirty="0" smtClean="0">
                <a:latin typeface="Bahnschrift Condensed" panose="020B0502040204020203" pitchFamily="34" charset="0"/>
                <a:ea typeface="+mj-ea"/>
                <a:cs typeface="+mj-cs"/>
              </a:rPr>
              <a:t>FFAA</a:t>
            </a:r>
            <a:r>
              <a:rPr kumimoji="0" lang="x-none" sz="2800" b="1" i="0" u="none" strike="noStrike" kern="1200" cap="none" spc="0" normalizeH="0" baseline="0" noProof="0" smtClean="0">
                <a:ln>
                  <a:noFill/>
                </a:ln>
                <a:effectLst/>
                <a:uLnTx/>
                <a:uFillTx/>
                <a:latin typeface="Bahnschrift Condensed" panose="020B0502040204020203" pitchFamily="34" charset="0"/>
                <a:ea typeface="+mj-ea"/>
                <a:cs typeface="+mj-cs"/>
              </a:rPr>
              <a:t> ?</a:t>
            </a:r>
            <a:endParaRPr kumimoji="0" lang="es-ES" sz="28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Bahnschrift Condensed" panose="020B0502040204020203" pitchFamily="34" charset="0"/>
              <a:ea typeface="+mj-ea"/>
              <a:cs typeface="+mj-cs"/>
            </a:endParaRP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tabLst/>
              <a:defRPr/>
            </a:pPr>
            <a:r>
              <a:rPr lang="es-ES" sz="2800" b="1" dirty="0" smtClean="0">
                <a:latin typeface="Bahnschrift Condensed" panose="020B0502040204020203" pitchFamily="34" charset="0"/>
                <a:ea typeface="+mj-ea"/>
                <a:cs typeface="+mj-cs"/>
              </a:rPr>
              <a:t>Por qué no seria compatible consumir alcohol u otras drogas en el ejercicio como miembro de las FFAA ?</a:t>
            </a:r>
            <a:endParaRPr kumimoji="0" lang="x-none" sz="2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Bahnschrift Condensed" panose="020B0502040204020203" pitchFamily="34" charset="0"/>
              <a:ea typeface="+mj-ea"/>
              <a:cs typeface="+mj-cs"/>
            </a:endParaRPr>
          </a:p>
        </p:txBody>
      </p:sp>
      <p:sp>
        <p:nvSpPr>
          <p:cNvPr id="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 sz="3200" smtClean="0">
                <a:latin typeface="Bahnschrift Condensed" panose="020B0502040204020203" pitchFamily="34" charset="0"/>
              </a:rPr>
              <a:t>Responsabilidad </a:t>
            </a:r>
            <a:r>
              <a:rPr lang="x-none" sz="3200" smtClean="0">
                <a:latin typeface="Bahnschrift Condensed" panose="020B0502040204020203" pitchFamily="34" charset="0"/>
              </a:rPr>
              <a:t>(</a:t>
            </a:r>
            <a:r>
              <a:rPr lang="es-ES" sz="3200" dirty="0" smtClean="0">
                <a:latin typeface="Bahnschrift Condensed" panose="020B0502040204020203" pitchFamily="34" charset="0"/>
              </a:rPr>
              <a:t> </a:t>
            </a:r>
            <a:r>
              <a:rPr lang="x-none" sz="3200" smtClean="0">
                <a:latin typeface="Bahnschrift Condensed" panose="020B0502040204020203" pitchFamily="34" charset="0"/>
              </a:rPr>
              <a:t>que </a:t>
            </a:r>
            <a:r>
              <a:rPr lang="x-none" sz="3200" dirty="0" smtClean="0">
                <a:latin typeface="Bahnschrift Condensed" panose="020B0502040204020203" pitchFamily="34" charset="0"/>
              </a:rPr>
              <a:t>implica en la sociedad pertenecer a la armada)</a:t>
            </a:r>
            <a:endParaRPr lang="x-none" sz="3200" dirty="0">
              <a:latin typeface="Bahnschrift Condensed" panose="020B0502040204020203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>
                <a:latin typeface="Bahnschrift Condensed" panose="020B0502040204020203" pitchFamily="34" charset="0"/>
              </a:rPr>
              <a:t>Debate ( 3 grupos )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077186" y="3084883"/>
            <a:ext cx="9973991" cy="4195481"/>
          </a:xfrm>
        </p:spPr>
        <p:txBody>
          <a:bodyPr>
            <a:normAutofit/>
          </a:bodyPr>
          <a:lstStyle/>
          <a:p>
            <a:r>
              <a:rPr lang="es-CL" sz="3600" dirty="0" smtClean="0">
                <a:latin typeface="Bahnschrift Condensed" panose="020B0502040204020203" pitchFamily="34" charset="0"/>
              </a:rPr>
              <a:t> 1: 5 jurados</a:t>
            </a:r>
          </a:p>
          <a:p>
            <a:r>
              <a:rPr lang="es-CL" sz="3600" dirty="0" smtClean="0">
                <a:latin typeface="Bahnschrift Condensed" panose="020B0502040204020203" pitchFamily="34" charset="0"/>
              </a:rPr>
              <a:t> 2: 2 jueces</a:t>
            </a:r>
          </a:p>
          <a:p>
            <a:r>
              <a:rPr lang="es-CL" sz="3600" dirty="0" smtClean="0">
                <a:latin typeface="Bahnschrift Condensed" panose="020B0502040204020203" pitchFamily="34" charset="0"/>
              </a:rPr>
              <a:t> 3: Grupo defensor (7) , grupo en contra (7)</a:t>
            </a:r>
            <a:endParaRPr lang="es-CL" sz="3600" dirty="0">
              <a:latin typeface="Bahnschrift Condensed" panose="020B0502040204020203" pitchFamily="34" charset="0"/>
            </a:endParaRPr>
          </a:p>
        </p:txBody>
      </p:sp>
      <p:pic>
        <p:nvPicPr>
          <p:cNvPr id="5122" name="Picture 2" descr="Resultado de imagen de ESCUELA NAVAL CHIL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44248" y="1254035"/>
            <a:ext cx="5448392" cy="313508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588049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>
                <a:latin typeface="Bahnschrift Condensed" panose="020B0502040204020203" pitchFamily="34" charset="0"/>
              </a:rPr>
              <a:t>Debate</a:t>
            </a:r>
            <a:endParaRPr lang="es-CL" dirty="0">
              <a:latin typeface="Bahnschrift Condensed" panose="020B0502040204020203" pitchFamily="34" charset="0"/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953590" y="2052918"/>
            <a:ext cx="9096264" cy="4387071"/>
          </a:xfrm>
        </p:spPr>
        <p:txBody>
          <a:bodyPr>
            <a:noAutofit/>
          </a:bodyPr>
          <a:lstStyle/>
          <a:p>
            <a:r>
              <a:rPr lang="es-CL" sz="3200" dirty="0" smtClean="0">
                <a:latin typeface="Bahnschrift Condensed" panose="020B0502040204020203" pitchFamily="34" charset="0"/>
              </a:rPr>
              <a:t>Grupo defensor: dos representantes</a:t>
            </a:r>
          </a:p>
          <a:p>
            <a:r>
              <a:rPr lang="es-CL" sz="3200" dirty="0" smtClean="0">
                <a:latin typeface="Bahnschrift Condensed" panose="020B0502040204020203" pitchFamily="34" charset="0"/>
              </a:rPr>
              <a:t>Grupo opositor: </a:t>
            </a:r>
            <a:r>
              <a:rPr lang="es-CL" sz="3200" dirty="0">
                <a:latin typeface="Bahnschrift Condensed" panose="020B0502040204020203" pitchFamily="34" charset="0"/>
              </a:rPr>
              <a:t>dos </a:t>
            </a:r>
            <a:r>
              <a:rPr lang="es-CL" sz="3200" dirty="0" smtClean="0">
                <a:latin typeface="Bahnschrift Condensed" panose="020B0502040204020203" pitchFamily="34" charset="0"/>
              </a:rPr>
              <a:t>representantes</a:t>
            </a:r>
          </a:p>
          <a:p>
            <a:r>
              <a:rPr lang="es-CL" sz="3200" dirty="0" smtClean="0">
                <a:latin typeface="Bahnschrift Condensed" panose="020B0502040204020203" pitchFamily="34" charset="0"/>
              </a:rPr>
              <a:t>Jueces: </a:t>
            </a:r>
          </a:p>
          <a:p>
            <a:r>
              <a:rPr lang="es-CL" sz="3200" dirty="0" smtClean="0">
                <a:latin typeface="Bahnschrift Condensed" panose="020B0502040204020203" pitchFamily="34" charset="0"/>
              </a:rPr>
              <a:t>1.- dirige el debate</a:t>
            </a:r>
          </a:p>
          <a:p>
            <a:r>
              <a:rPr lang="es-CL" sz="3200" dirty="0" smtClean="0">
                <a:latin typeface="Bahnschrift Condensed" panose="020B0502040204020203" pitchFamily="34" charset="0"/>
              </a:rPr>
              <a:t>2.- medir tiempo de las argumentaciones</a:t>
            </a:r>
          </a:p>
        </p:txBody>
      </p:sp>
      <p:sp>
        <p:nvSpPr>
          <p:cNvPr id="4099" name="AutoShape 3" descr="Resultado de imagen de DEBAT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942217" y="1580606"/>
            <a:ext cx="4088674" cy="30044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895480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 dirty="0" smtClean="0"/>
              <a:t>Debate ( desarrollo )</a:t>
            </a:r>
            <a:endParaRPr lang="x-none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s-CL" sz="3200" dirty="0">
                <a:latin typeface="Bahnschrift Condensed" panose="020B0502040204020203" pitchFamily="34" charset="0"/>
              </a:rPr>
              <a:t>Argumentos a favor: 5 minutos</a:t>
            </a:r>
          </a:p>
          <a:p>
            <a:r>
              <a:rPr lang="es-CL" sz="3200" dirty="0">
                <a:latin typeface="Bahnschrift Condensed" panose="020B0502040204020203" pitchFamily="34" charset="0"/>
              </a:rPr>
              <a:t>Argumentos en contra: 5 minutos</a:t>
            </a:r>
          </a:p>
          <a:p>
            <a:r>
              <a:rPr lang="es-CL" sz="3200" dirty="0">
                <a:latin typeface="Bahnschrift Condensed" panose="020B0502040204020203" pitchFamily="34" charset="0"/>
              </a:rPr>
              <a:t>Contra argumentación a favor: 2 minutos</a:t>
            </a:r>
          </a:p>
          <a:p>
            <a:r>
              <a:rPr lang="es-CL" sz="3200" dirty="0">
                <a:latin typeface="Bahnschrift Condensed" panose="020B0502040204020203" pitchFamily="34" charset="0"/>
              </a:rPr>
              <a:t>Contra argumentación en contra: 2 minutos</a:t>
            </a:r>
          </a:p>
          <a:p>
            <a:endParaRPr lang="x-none" sz="3200" dirty="0"/>
          </a:p>
        </p:txBody>
      </p:sp>
      <p:pic>
        <p:nvPicPr>
          <p:cNvPr id="3074" name="Picture 2" descr="Resultado de imagen de RELOJ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81943" y="4493623"/>
            <a:ext cx="5786846" cy="215537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644795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 dirty="0" smtClean="0"/>
              <a:t>Jurado </a:t>
            </a:r>
            <a:endParaRPr lang="x-none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x-none" sz="2800" dirty="0" smtClean="0">
                <a:latin typeface="Bahnschrift Condensed" panose="020B0502040204020203" pitchFamily="34" charset="0"/>
              </a:rPr>
              <a:t>Escuchar atentamente</a:t>
            </a:r>
          </a:p>
          <a:p>
            <a:r>
              <a:rPr lang="x-none" sz="2800" dirty="0" smtClean="0">
                <a:latin typeface="Bahnschrift Condensed" panose="020B0502040204020203" pitchFamily="34" charset="0"/>
              </a:rPr>
              <a:t>Al termino se retiran para decidir el ganador</a:t>
            </a:r>
          </a:p>
          <a:p>
            <a:endParaRPr lang="x-none" sz="2800" dirty="0">
              <a:latin typeface="Bahnschrift Condensed" panose="020B0502040204020203" pitchFamily="34" charset="0"/>
            </a:endParaRPr>
          </a:p>
          <a:p>
            <a:r>
              <a:rPr lang="x-none" sz="2800" b="1" smtClean="0">
                <a:solidFill>
                  <a:srgbClr val="0070C0"/>
                </a:solidFill>
                <a:latin typeface="Bahnschrift Condensed" panose="020B0502040204020203" pitchFamily="34" charset="0"/>
              </a:rPr>
              <a:t>ASPECTOS A EVALUAR</a:t>
            </a:r>
            <a:r>
              <a:rPr lang="es-CL" sz="2800" b="1" dirty="0" smtClean="0">
                <a:solidFill>
                  <a:srgbClr val="0070C0"/>
                </a:solidFill>
                <a:latin typeface="Bahnschrift Condensed" panose="020B0502040204020203" pitchFamily="34" charset="0"/>
              </a:rPr>
              <a:t>:</a:t>
            </a:r>
            <a:endParaRPr lang="x-none" sz="2800" b="1" smtClean="0">
              <a:solidFill>
                <a:srgbClr val="0070C0"/>
              </a:solidFill>
              <a:latin typeface="Bahnschrift Condensed" panose="020B0502040204020203" pitchFamily="34" charset="0"/>
            </a:endParaRPr>
          </a:p>
          <a:p>
            <a:r>
              <a:rPr lang="x-none" sz="2800" smtClean="0">
                <a:latin typeface="Bahnschrift Condensed" panose="020B0502040204020203" pitchFamily="34" charset="0"/>
              </a:rPr>
              <a:t>Mejores </a:t>
            </a:r>
            <a:r>
              <a:rPr lang="x-none" sz="2800" dirty="0" smtClean="0">
                <a:latin typeface="Bahnschrift Condensed" panose="020B0502040204020203" pitchFamily="34" charset="0"/>
              </a:rPr>
              <a:t>argumentos</a:t>
            </a:r>
          </a:p>
          <a:p>
            <a:r>
              <a:rPr lang="x-none" sz="2800" dirty="0" smtClean="0">
                <a:latin typeface="Bahnschrift Condensed" panose="020B0502040204020203" pitchFamily="34" charset="0"/>
              </a:rPr>
              <a:t>Respeto por la opinión </a:t>
            </a:r>
            <a:r>
              <a:rPr lang="x-none" sz="2800" smtClean="0">
                <a:latin typeface="Bahnschrift Condensed" panose="020B0502040204020203" pitchFamily="34" charset="0"/>
              </a:rPr>
              <a:t>del otro</a:t>
            </a:r>
            <a:endParaRPr lang="x-none" sz="2800" dirty="0" smtClean="0">
              <a:latin typeface="Bahnschrift Condensed" panose="020B0502040204020203" pitchFamily="34" charset="0"/>
            </a:endParaRPr>
          </a:p>
          <a:p>
            <a:r>
              <a:rPr lang="x-none" sz="2800" dirty="0" smtClean="0">
                <a:latin typeface="Bahnschrift Condensed" panose="020B0502040204020203" pitchFamily="34" charset="0"/>
              </a:rPr>
              <a:t>Respeto de tiempos en la presentación de argumentos</a:t>
            </a:r>
            <a:endParaRPr lang="x-none" sz="2800" dirty="0">
              <a:latin typeface="Bahnschrift Condensed" panose="020B0502040204020203" pitchFamily="34" charset="0"/>
            </a:endParaRPr>
          </a:p>
        </p:txBody>
      </p:sp>
      <p:pic>
        <p:nvPicPr>
          <p:cNvPr id="2052" name="Picture 4" descr="Resultado de imagen de JURAD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51269" y="0"/>
            <a:ext cx="5185954" cy="248194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876722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 dirty="0" smtClean="0">
                <a:latin typeface="Bahnschrift Condensed" panose="020B0502040204020203" pitchFamily="34" charset="0"/>
              </a:rPr>
              <a:t>Tema </a:t>
            </a:r>
            <a:endParaRPr lang="x-none" dirty="0">
              <a:latin typeface="Bahnschrift Condensed" panose="020B0502040204020203" pitchFamily="34" charset="0"/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x-none" sz="4400" dirty="0">
              <a:latin typeface="Bahnschrift Condensed" panose="020B0502040204020203" pitchFamily="34" charset="0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1618608" y="2900100"/>
            <a:ext cx="7915950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Bahnschrift Condensed" panose="020B0502040204020203" pitchFamily="34" charset="0"/>
              </a:rPr>
              <a:t>¿</a:t>
            </a:r>
            <a:r>
              <a:rPr lang="es-ES" sz="4000" b="1" cap="none" spc="0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Bahnschrift Condensed" panose="020B0502040204020203" pitchFamily="34" charset="0"/>
              </a:rPr>
              <a:t>Es consistente o coherente con la vida militar</a:t>
            </a:r>
          </a:p>
          <a:p>
            <a:pPr algn="ctr"/>
            <a:r>
              <a:rPr lang="es-ES" sz="4000" b="1" cap="none" spc="0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Bahnschrift Condensed" panose="020B0502040204020203" pitchFamily="34" charset="0"/>
              </a:rPr>
              <a:t> consumir alcohol y otras drogas</a:t>
            </a:r>
          </a:p>
          <a:p>
            <a:pPr algn="ctr"/>
            <a:r>
              <a:rPr lang="es-ES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Bahnschrift Condensed" panose="020B0502040204020203" pitchFamily="34" charset="0"/>
              </a:rPr>
              <a:t>s</a:t>
            </a:r>
            <a:r>
              <a:rPr lang="es-ES" sz="40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Bahnschrift Condensed" panose="020B0502040204020203" pitchFamily="34" charset="0"/>
              </a:rPr>
              <a:t>in el uso del uniforme ?</a:t>
            </a:r>
            <a:endParaRPr lang="es-ES" sz="40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  <a:latin typeface="Bahnschrift Condensed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2397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72</TotalTime>
  <Words>271</Words>
  <Application>Microsoft Office PowerPoint</Application>
  <PresentationFormat>Personalizado</PresentationFormat>
  <Paragraphs>39</Paragraphs>
  <Slides>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8</vt:i4>
      </vt:variant>
    </vt:vector>
  </HeadingPairs>
  <TitlesOfParts>
    <vt:vector size="9" baseType="lpstr">
      <vt:lpstr>Ion</vt:lpstr>
      <vt:lpstr>SESION VI</vt:lpstr>
      <vt:lpstr>Objetivos</vt:lpstr>
      <vt:lpstr>Responsabilidad ( que implica en la sociedad pertenecer a la armada)</vt:lpstr>
      <vt:lpstr>Debate ( 3 grupos )</vt:lpstr>
      <vt:lpstr>Debate</vt:lpstr>
      <vt:lpstr>Debate ( desarrollo )</vt:lpstr>
      <vt:lpstr>Jurado </vt:lpstr>
      <vt:lpstr>Tema </vt:lpstr>
    </vt:vector>
  </TitlesOfParts>
  <Company>RevolucionUnattended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SESION VI</dc:title>
  <dc:creator>francisco javier de la barrera zamora</dc:creator>
  <cp:lastModifiedBy>Walter Coronado</cp:lastModifiedBy>
  <cp:revision>13</cp:revision>
  <dcterms:created xsi:type="dcterms:W3CDTF">2019-02-26T15:01:18Z</dcterms:created>
  <dcterms:modified xsi:type="dcterms:W3CDTF">2021-04-08T20:29:26Z</dcterms:modified>
</cp:coreProperties>
</file>