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302" r:id="rId4"/>
    <p:sldId id="258" r:id="rId5"/>
    <p:sldId id="301" r:id="rId6"/>
    <p:sldId id="300" r:id="rId7"/>
    <p:sldId id="297" r:id="rId8"/>
    <p:sldId id="299" r:id="rId9"/>
    <p:sldId id="329" r:id="rId10"/>
    <p:sldId id="330" r:id="rId11"/>
    <p:sldId id="331" r:id="rId12"/>
    <p:sldId id="332" r:id="rId13"/>
    <p:sldId id="333" r:id="rId14"/>
    <p:sldId id="334" r:id="rId15"/>
    <p:sldId id="259" r:id="rId16"/>
    <p:sldId id="305" r:id="rId17"/>
    <p:sldId id="307" r:id="rId18"/>
    <p:sldId id="335" r:id="rId19"/>
    <p:sldId id="336" r:id="rId20"/>
    <p:sldId id="337" r:id="rId21"/>
    <p:sldId id="338" r:id="rId22"/>
    <p:sldId id="340" r:id="rId23"/>
    <p:sldId id="339" r:id="rId24"/>
    <p:sldId id="342" r:id="rId25"/>
    <p:sldId id="344" r:id="rId26"/>
    <p:sldId id="345" r:id="rId27"/>
    <p:sldId id="343" r:id="rId28"/>
    <p:sldId id="346" r:id="rId29"/>
    <p:sldId id="341" r:id="rId30"/>
    <p:sldId id="348" r:id="rId31"/>
    <p:sldId id="349" r:id="rId32"/>
    <p:sldId id="347" r:id="rId33"/>
    <p:sldId id="328" r:id="rId34"/>
    <p:sldId id="295" r:id="rId35"/>
    <p:sldId id="294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160782-BFD8-4196-9183-13D0B4B58EEF}" v="89" dt="2021-03-28T04:48:26.8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17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1249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90644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4608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6046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1981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1194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726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005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6437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2547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92588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8041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78374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7104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716842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065338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5765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85025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8B3DF1C-CC40-4B68-AD73-BC519A028DDA}" type="datetimeFigureOut">
              <a:rPr lang="es-CL" smtClean="0"/>
              <a:t>27-03-2021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EB7DF-C368-4C65-8B35-2474C21EE60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034917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es/professional/trastornos-otorrinolaringol%C3%B3gicos/trastornos-del-o%C3%ADdo-medio-y-la-membrana-timp%C3%A1nica/barotraumatismo-%C3%B3tico" TargetMode="Externa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.png"/><Relationship Id="rId7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8986" y="2246423"/>
            <a:ext cx="6594917" cy="1621158"/>
          </a:xfrm>
        </p:spPr>
        <p:txBody>
          <a:bodyPr>
            <a:noAutofit/>
          </a:bodyPr>
          <a:lstStyle/>
          <a:p>
            <a:pPr algn="ctr"/>
            <a:r>
              <a:rPr lang="es-CL" sz="3200" dirty="0">
                <a:latin typeface="Copperplate Gothic Bold" panose="020E0705020206020404" pitchFamily="34" charset="0"/>
              </a:rPr>
              <a:t>lesiones relacionadas al buceo</a:t>
            </a:r>
            <a:br>
              <a:rPr lang="es-CL" sz="3200" dirty="0">
                <a:latin typeface="Copperplate Gothic Bold" panose="020E0705020206020404" pitchFamily="34" charset="0"/>
              </a:rPr>
            </a:br>
            <a:r>
              <a:rPr lang="es-CL" sz="3200" dirty="0">
                <a:latin typeface="Copperplate Gothic Bold" panose="020E0705020206020404" pitchFamily="34" charset="0"/>
              </a:rPr>
              <a:t>“ barotrauma de descenso”</a:t>
            </a:r>
          </a:p>
        </p:txBody>
      </p:sp>
      <p:sp>
        <p:nvSpPr>
          <p:cNvPr id="7" name="Subtítulo 6">
            <a:extLst>
              <a:ext uri="{FF2B5EF4-FFF2-40B4-BE49-F238E27FC236}">
                <a16:creationId xmlns:a16="http://schemas.microsoft.com/office/drawing/2014/main" id="{49C3E95A-EFBE-4D08-8E21-EEE0DCF28A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5928" y="4870144"/>
            <a:ext cx="4212176" cy="1490899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s-CL" dirty="0">
                <a:latin typeface="Footlight MT Light" panose="0204060206030A020304" pitchFamily="18" charset="0"/>
              </a:rPr>
              <a:t>DIEGO RAMOS Espinoza</a:t>
            </a:r>
          </a:p>
          <a:p>
            <a:pPr>
              <a:spcBef>
                <a:spcPts val="0"/>
              </a:spcBef>
            </a:pPr>
            <a:r>
              <a:rPr lang="es-CL" dirty="0">
                <a:latin typeface="Footlight MT Light" panose="0204060206030A020304" pitchFamily="18" charset="0"/>
              </a:rPr>
              <a:t>C2° sanidad naval</a:t>
            </a:r>
          </a:p>
          <a:p>
            <a:pPr>
              <a:spcBef>
                <a:spcPts val="0"/>
              </a:spcBef>
            </a:pPr>
            <a:r>
              <a:rPr lang="es-CL" dirty="0">
                <a:latin typeface="Footlight MT Light" panose="0204060206030A020304" pitchFamily="18" charset="0"/>
              </a:rPr>
              <a:t>Formación naval</a:t>
            </a:r>
          </a:p>
          <a:p>
            <a:pPr>
              <a:spcBef>
                <a:spcPts val="0"/>
              </a:spcBef>
            </a:pPr>
            <a:r>
              <a:rPr lang="es-CL" dirty="0">
                <a:latin typeface="Footlight MT Light" panose="0204060206030A020304" pitchFamily="18" charset="0"/>
              </a:rPr>
              <a:t>Escuela naval “Arturo Prat”</a:t>
            </a:r>
          </a:p>
        </p:txBody>
      </p:sp>
      <p:pic>
        <p:nvPicPr>
          <p:cNvPr id="1026" name="Picture 2" descr="Centro de buceo">
            <a:extLst>
              <a:ext uri="{FF2B5EF4-FFF2-40B4-BE49-F238E27FC236}">
                <a16:creationId xmlns:a16="http://schemas.microsoft.com/office/drawing/2014/main" id="{F79EB381-5B98-4255-893A-0E2D1F8565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7" r="8508"/>
          <a:stretch/>
        </p:blipFill>
        <p:spPr bwMode="auto">
          <a:xfrm rot="5400000">
            <a:off x="7252681" y="1966622"/>
            <a:ext cx="4558747" cy="38019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3A106E6-E88E-4C3E-BCD8-5E20502EA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559" y="51104"/>
            <a:ext cx="7782512" cy="1404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92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72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ortar rectángulo de esquina sencilla 5"/>
          <p:cNvSpPr/>
          <p:nvPr/>
        </p:nvSpPr>
        <p:spPr>
          <a:xfrm>
            <a:off x="648930" y="629266"/>
            <a:ext cx="5447070" cy="1622321"/>
          </a:xfrm>
          <a:prstGeom prst="snip1Rect">
            <a:avLst>
              <a:gd name="adj" fmla="val 3584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OBJETIVOS</a:t>
            </a:r>
          </a:p>
        </p:txBody>
      </p:sp>
      <p:sp>
        <p:nvSpPr>
          <p:cNvPr id="4" name="Rectángulo redondeado 3"/>
          <p:cNvSpPr/>
          <p:nvPr/>
        </p:nvSpPr>
        <p:spPr>
          <a:xfrm>
            <a:off x="751362" y="2880853"/>
            <a:ext cx="5344637" cy="172556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320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Comprender el motivo de las lesions mas recurrentes en buceo.</a:t>
            </a:r>
          </a:p>
        </p:txBody>
      </p:sp>
      <p:sp>
        <p:nvSpPr>
          <p:cNvPr id="75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5974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▷Rescue Diver - Tienda de Buceo y Surf">
            <a:extLst>
              <a:ext uri="{FF2B5EF4-FFF2-40B4-BE49-F238E27FC236}">
                <a16:creationId xmlns:a16="http://schemas.microsoft.com/office/drawing/2014/main" id="{F35A1AE6-26DF-4243-B461-F476DA35AD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93" r="14298"/>
          <a:stretch/>
        </p:blipFill>
        <p:spPr bwMode="auto">
          <a:xfrm>
            <a:off x="6540067" y="1"/>
            <a:ext cx="5652354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158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ortar rectángulo de esquina sencilla 18">
            <a:extLst>
              <a:ext uri="{FF2B5EF4-FFF2-40B4-BE49-F238E27FC236}">
                <a16:creationId xmlns:a16="http://schemas.microsoft.com/office/drawing/2014/main" id="{CE9E974B-12DC-4436-8C13-ED288267EE6F}"/>
              </a:ext>
            </a:extLst>
          </p:cNvPr>
          <p:cNvSpPr/>
          <p:nvPr/>
        </p:nvSpPr>
        <p:spPr>
          <a:xfrm>
            <a:off x="828541" y="2363838"/>
            <a:ext cx="10534918" cy="2130324"/>
          </a:xfrm>
          <a:prstGeom prst="snip1Rect">
            <a:avLst>
              <a:gd name="adj" fmla="val 3584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88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CONCEPTOS</a:t>
            </a:r>
          </a:p>
        </p:txBody>
      </p:sp>
    </p:spTree>
    <p:extLst>
      <p:ext uri="{BB962C8B-B14F-4D97-AF65-F5344CB8AC3E}">
        <p14:creationId xmlns:p14="http://schemas.microsoft.com/office/powerpoint/2010/main" val="3982856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A37BC53-2FF1-498E-9C48-9D9609AEB8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8" r="13778"/>
          <a:stretch/>
        </p:blipFill>
        <p:spPr>
          <a:xfrm>
            <a:off x="6094410" y="609601"/>
            <a:ext cx="5449889" cy="5638797"/>
          </a:xfrm>
          <a:prstGeom prst="rect">
            <a:avLst/>
          </a:prstGeom>
          <a:noFill/>
          <a:ln>
            <a:noFill/>
          </a:ln>
          <a:effectLst>
            <a:softEdge rad="112500"/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A047838-7F9E-43CF-A116-26E7AAA8F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ángulo redondeado 11"/>
          <p:cNvSpPr/>
          <p:nvPr/>
        </p:nvSpPr>
        <p:spPr>
          <a:xfrm>
            <a:off x="647156" y="1143001"/>
            <a:ext cx="4797256" cy="46106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El buceo recreativo usando un aparato autónomo de respiración subacuática (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scuba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) es una actividad común disfrutada por muchos grupos de edad.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Debido a esto el incremento de personas que buscan 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certificacion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 aumento 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drasticamente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 en la ultima 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decada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0772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1867B2A-8A19-48D0-AF78-9982B2C33D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2" r="14642"/>
          <a:stretch/>
        </p:blipFill>
        <p:spPr>
          <a:xfrm>
            <a:off x="6094410" y="609601"/>
            <a:ext cx="5449889" cy="5638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47838-7F9E-43CF-A116-26E7AAA8F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Rectángulo redondeado 12">
            <a:extLst>
              <a:ext uri="{FF2B5EF4-FFF2-40B4-BE49-F238E27FC236}">
                <a16:creationId xmlns:a16="http://schemas.microsoft.com/office/drawing/2014/main" id="{F8185C6E-F0A2-4001-8C4F-7CBF10EF3A1E}"/>
              </a:ext>
            </a:extLst>
          </p:cNvPr>
          <p:cNvSpPr/>
          <p:nvPr/>
        </p:nvSpPr>
        <p:spPr>
          <a:xfrm>
            <a:off x="647701" y="1306287"/>
            <a:ext cx="5175620" cy="45954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Las lesiones a los buzos suceden debido a los diversos peligros bajo el agua (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Ej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: naufragios, arrecifes de coral, condiciones ambientales peligrosas) o al manejo de la vida marina peligros.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Sin embargo, de forma más común, los proveedores de atención prehospitalaria responden a lesiones relacionadas con el buceo y victimas causada por el 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disbarismo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40825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B5BAF80B-6A6A-454C-A48F-72724813B7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6" r="17816"/>
          <a:stretch/>
        </p:blipFill>
        <p:spPr>
          <a:xfrm>
            <a:off x="6094410" y="609601"/>
            <a:ext cx="5449889" cy="5638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47838-7F9E-43CF-A116-26E7AAA8F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696CAF6E-9FE9-4C6A-AE4E-876728BF8B58}"/>
              </a:ext>
            </a:extLst>
          </p:cNvPr>
          <p:cNvSpPr/>
          <p:nvPr/>
        </p:nvSpPr>
        <p:spPr>
          <a:xfrm>
            <a:off x="672756" y="667043"/>
            <a:ext cx="5063782" cy="951913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DISBARISMO</a:t>
            </a:r>
          </a:p>
        </p:txBody>
      </p:sp>
      <p:sp>
        <p:nvSpPr>
          <p:cNvPr id="5" name="Rectángulo redondeado 13">
            <a:extLst>
              <a:ext uri="{FF2B5EF4-FFF2-40B4-BE49-F238E27FC236}">
                <a16:creationId xmlns:a16="http://schemas.microsoft.com/office/drawing/2014/main" id="{1275EB12-F462-4F4F-96A3-76FBFB6E57E5}"/>
              </a:ext>
            </a:extLst>
          </p:cNvPr>
          <p:cNvSpPr/>
          <p:nvPr/>
        </p:nvSpPr>
        <p:spPr>
          <a:xfrm>
            <a:off x="672756" y="1995045"/>
            <a:ext cx="5063782" cy="399935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 Toda alteración del organismo producida por los cambios de presión, tanto bajo el mar, como en la montaña. Esta alteración provoca la formación de burbujas gaseosas en algunos tejidos y fluidos del interior del cuerpo debido a las diferencias de presión.</a:t>
            </a:r>
          </a:p>
        </p:txBody>
      </p:sp>
    </p:spTree>
    <p:extLst>
      <p:ext uri="{BB962C8B-B14F-4D97-AF65-F5344CB8AC3E}">
        <p14:creationId xmlns:p14="http://schemas.microsoft.com/office/powerpoint/2010/main" val="1688607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CFD84F0-FD9B-45FC-AFB1-4EC4423B5F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8" r="17768"/>
          <a:stretch/>
        </p:blipFill>
        <p:spPr>
          <a:xfrm>
            <a:off x="6094410" y="609601"/>
            <a:ext cx="5449889" cy="5638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47838-7F9E-43CF-A116-26E7AAA8F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B1CC7D32-F08B-4A21-894A-E419EA07711F}"/>
              </a:ext>
            </a:extLst>
          </p:cNvPr>
          <p:cNvSpPr/>
          <p:nvPr/>
        </p:nvSpPr>
        <p:spPr>
          <a:xfrm>
            <a:off x="647701" y="1596625"/>
            <a:ext cx="5091393" cy="36647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Las lesiones principales o causas de muerte incluyen ahogamiento o asfixia debido a la inhalación de agua, embolia de aire y eventos cardiacos.</a:t>
            </a:r>
          </a:p>
        </p:txBody>
      </p:sp>
    </p:spTree>
    <p:extLst>
      <p:ext uri="{BB962C8B-B14F-4D97-AF65-F5344CB8AC3E}">
        <p14:creationId xmlns:p14="http://schemas.microsoft.com/office/powerpoint/2010/main" val="2419825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BDD00EB1-3F51-408C-8CE0-F0C44DDE14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27" r="18927"/>
          <a:stretch/>
        </p:blipFill>
        <p:spPr>
          <a:xfrm>
            <a:off x="6094410" y="609601"/>
            <a:ext cx="5449889" cy="5638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47838-7F9E-43CF-A116-26E7AAA8F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Rectángulo redondeado 15">
            <a:extLst>
              <a:ext uri="{FF2B5EF4-FFF2-40B4-BE49-F238E27FC236}">
                <a16:creationId xmlns:a16="http://schemas.microsoft.com/office/drawing/2014/main" id="{07FA1A43-7666-4796-9DA5-684484E60518}"/>
              </a:ext>
            </a:extLst>
          </p:cNvPr>
          <p:cNvSpPr/>
          <p:nvPr/>
        </p:nvSpPr>
        <p:spPr>
          <a:xfrm>
            <a:off x="502557" y="743856"/>
            <a:ext cx="4812194" cy="53702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La mayoría de las lesiones asociadas al buceo causadas por la presencia de 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disbarismo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 presentan signos y síntomas ya sea inmediatamente o en el lapso de 60 minutos después de salir a la superficie, pero algunos síntomas están retrasados hasta 48 horas después de que los individuos dejan el sitio de buceo.</a:t>
            </a:r>
          </a:p>
        </p:txBody>
      </p:sp>
    </p:spTree>
    <p:extLst>
      <p:ext uri="{BB962C8B-B14F-4D97-AF65-F5344CB8AC3E}">
        <p14:creationId xmlns:p14="http://schemas.microsoft.com/office/powerpoint/2010/main" val="628776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78248EDE-FA53-4F0E-9072-149F5E9D6773}"/>
              </a:ext>
            </a:extLst>
          </p:cNvPr>
          <p:cNvSpPr/>
          <p:nvPr/>
        </p:nvSpPr>
        <p:spPr>
          <a:xfrm>
            <a:off x="817897" y="275157"/>
            <a:ext cx="9022787" cy="162621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lnSpcReduction="1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EFECTOS MECANICOS DE LA PRESIÓN</a:t>
            </a:r>
          </a:p>
        </p:txBody>
      </p:sp>
      <p:sp>
        <p:nvSpPr>
          <p:cNvPr id="5" name="Rectángulo redondeado 13">
            <a:extLst>
              <a:ext uri="{FF2B5EF4-FFF2-40B4-BE49-F238E27FC236}">
                <a16:creationId xmlns:a16="http://schemas.microsoft.com/office/drawing/2014/main" id="{205326BF-5A2B-45BC-BD54-838B7E21C85F}"/>
              </a:ext>
            </a:extLst>
          </p:cNvPr>
          <p:cNvSpPr/>
          <p:nvPr/>
        </p:nvSpPr>
        <p:spPr>
          <a:xfrm>
            <a:off x="706492" y="2038589"/>
            <a:ext cx="10779015" cy="82072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Las lesiones relacionadas con los cambios de presión atmosférica o 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disbarimos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 pueden dividirse en dos tipos</a:t>
            </a:r>
          </a:p>
        </p:txBody>
      </p:sp>
      <p:sp>
        <p:nvSpPr>
          <p:cNvPr id="6" name="Rectángulo redondeado 13">
            <a:extLst>
              <a:ext uri="{FF2B5EF4-FFF2-40B4-BE49-F238E27FC236}">
                <a16:creationId xmlns:a16="http://schemas.microsoft.com/office/drawing/2014/main" id="{B2D6898B-A24D-4479-AAB5-F3C87AE2AB0A}"/>
              </a:ext>
            </a:extLst>
          </p:cNvPr>
          <p:cNvSpPr/>
          <p:nvPr/>
        </p:nvSpPr>
        <p:spPr>
          <a:xfrm>
            <a:off x="672756" y="3429000"/>
            <a:ext cx="5002330" cy="256540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/>
          <a:p>
            <a:pPr algn="ctr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Las condiciones cuando un cambio en la presión por el ambiente bajo el agua resulta en trauma tisular o barotrauma en espacios cerrados del cuerpo </a:t>
            </a:r>
          </a:p>
        </p:txBody>
      </p:sp>
      <p:sp>
        <p:nvSpPr>
          <p:cNvPr id="10" name="Rectángulo redondeado 13">
            <a:extLst>
              <a:ext uri="{FF2B5EF4-FFF2-40B4-BE49-F238E27FC236}">
                <a16:creationId xmlns:a16="http://schemas.microsoft.com/office/drawing/2014/main" id="{94D03CAB-15D6-4A1F-983A-4A9AC94275C8}"/>
              </a:ext>
            </a:extLst>
          </p:cNvPr>
          <p:cNvSpPr/>
          <p:nvPr/>
        </p:nvSpPr>
        <p:spPr>
          <a:xfrm>
            <a:off x="6485730" y="3436258"/>
            <a:ext cx="5002330" cy="256540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Los problemas que ocurren por respirar gases comprimidos con una presión parcial elevada.</a:t>
            </a:r>
          </a:p>
        </p:txBody>
      </p:sp>
    </p:spTree>
    <p:extLst>
      <p:ext uri="{BB962C8B-B14F-4D97-AF65-F5344CB8AC3E}">
        <p14:creationId xmlns:p14="http://schemas.microsoft.com/office/powerpoint/2010/main" val="21382157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BDD00EB1-3F51-408C-8CE0-F0C44DDE14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8" b="13928"/>
          <a:stretch/>
        </p:blipFill>
        <p:spPr>
          <a:xfrm>
            <a:off x="6096000" y="609601"/>
            <a:ext cx="5449889" cy="5638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ángulo redondeado 15">
            <a:extLst>
              <a:ext uri="{FF2B5EF4-FFF2-40B4-BE49-F238E27FC236}">
                <a16:creationId xmlns:a16="http://schemas.microsoft.com/office/drawing/2014/main" id="{07FA1A43-7666-4796-9DA5-684484E60518}"/>
              </a:ext>
            </a:extLst>
          </p:cNvPr>
          <p:cNvSpPr/>
          <p:nvPr/>
        </p:nvSpPr>
        <p:spPr>
          <a:xfrm>
            <a:off x="502557" y="1514927"/>
            <a:ext cx="4812194" cy="38281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1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Conforme el buzo desciende más y más profundo en el agua, la presión absoluta incrementa 1 atm por cada 10mt de agua de mar.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A lo cual el buzo no esta consciente de la fuerza compresiva que esta sobre el.</a:t>
            </a:r>
          </a:p>
        </p:txBody>
      </p:sp>
    </p:spTree>
    <p:extLst>
      <p:ext uri="{BB962C8B-B14F-4D97-AF65-F5344CB8AC3E}">
        <p14:creationId xmlns:p14="http://schemas.microsoft.com/office/powerpoint/2010/main" val="5258058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9ECDD5C-152A-4CC7-8333-0F367B3A6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F5C92A3-369B-43F3-BDCE-E560B1B0E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AEBE9F1A-B38D-446E-83AE-14B17CE77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15B5014-A7EC-4BA6-9C83-8840CF81D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22C43AB-86D7-420D-8AD7-DC0A15FDD0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5E3EB826-A471-488F-9E8A-D65528A3C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FB3CEA1-88D9-42FB-88ED-1E9807FE6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2" descr="Aprender a bucear, efectos de la presión en superficie y bajo el agua -  Escuela y Centro de Buceo en Barcelona y Costa Brava en Lloret de Mar">
            <a:extLst>
              <a:ext uri="{FF2B5EF4-FFF2-40B4-BE49-F238E27FC236}">
                <a16:creationId xmlns:a16="http://schemas.microsoft.com/office/drawing/2014/main" id="{205D8BF7-D51E-4445-A9F2-02DF7119C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2566" y="643467"/>
            <a:ext cx="9646867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A6C928E-4252-4F33-8C34-E50A12A31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18246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78248EDE-FA53-4F0E-9072-149F5E9D6773}"/>
              </a:ext>
            </a:extLst>
          </p:cNvPr>
          <p:cNvSpPr/>
          <p:nvPr/>
        </p:nvSpPr>
        <p:spPr>
          <a:xfrm>
            <a:off x="672756" y="522658"/>
            <a:ext cx="5667833" cy="82072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LEY DE BOYLE</a:t>
            </a:r>
          </a:p>
        </p:txBody>
      </p:sp>
      <p:sp>
        <p:nvSpPr>
          <p:cNvPr id="5" name="Rectángulo redondeado 13">
            <a:extLst>
              <a:ext uri="{FF2B5EF4-FFF2-40B4-BE49-F238E27FC236}">
                <a16:creationId xmlns:a16="http://schemas.microsoft.com/office/drawing/2014/main" id="{205326BF-5A2B-45BC-BD54-838B7E21C85F}"/>
              </a:ext>
            </a:extLst>
          </p:cNvPr>
          <p:cNvSpPr/>
          <p:nvPr/>
        </p:nvSpPr>
        <p:spPr>
          <a:xfrm>
            <a:off x="709045" y="1565466"/>
            <a:ext cx="10779015" cy="82072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Establece que el volumen de una masa dada de un gas en inversamente proporcional a la presión absoluta en ese entorno.</a:t>
            </a:r>
          </a:p>
        </p:txBody>
      </p:sp>
      <p:pic>
        <p:nvPicPr>
          <p:cNvPr id="4098" name="Picture 2" descr="Química: Ley de Boyle (relación entre presión y volumen) - YouTube">
            <a:extLst>
              <a:ext uri="{FF2B5EF4-FFF2-40B4-BE49-F238E27FC236}">
                <a16:creationId xmlns:a16="http://schemas.microsoft.com/office/drawing/2014/main" id="{31AB186B-D672-4207-9E21-DC7E24275F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28"/>
          <a:stretch/>
        </p:blipFill>
        <p:spPr bwMode="auto">
          <a:xfrm>
            <a:off x="2148467" y="2608274"/>
            <a:ext cx="7575395" cy="3727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14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BDD00EB1-3F51-408C-8CE0-F0C44DDE14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" t="-22302" r="5301" b="-22302"/>
          <a:stretch/>
        </p:blipFill>
        <p:spPr>
          <a:xfrm>
            <a:off x="6094410" y="609601"/>
            <a:ext cx="5449889" cy="5638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ángulo redondeado 15">
            <a:extLst>
              <a:ext uri="{FF2B5EF4-FFF2-40B4-BE49-F238E27FC236}">
                <a16:creationId xmlns:a16="http://schemas.microsoft.com/office/drawing/2014/main" id="{07FA1A43-7666-4796-9DA5-684484E60518}"/>
              </a:ext>
            </a:extLst>
          </p:cNvPr>
          <p:cNvSpPr/>
          <p:nvPr/>
        </p:nvSpPr>
        <p:spPr>
          <a:xfrm>
            <a:off x="502557" y="743856"/>
            <a:ext cx="4812194" cy="53702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6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Dicho de otra manera, conforme el buzo desciende en el agua a una profundidad mayor, la presión incrementa y el volumen de gas disminuye.</a:t>
            </a:r>
          </a:p>
        </p:txBody>
      </p:sp>
    </p:spTree>
    <p:extLst>
      <p:ext uri="{BB962C8B-B14F-4D97-AF65-F5344CB8AC3E}">
        <p14:creationId xmlns:p14="http://schemas.microsoft.com/office/powerpoint/2010/main" val="755757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78248EDE-FA53-4F0E-9072-149F5E9D6773}"/>
              </a:ext>
            </a:extLst>
          </p:cNvPr>
          <p:cNvSpPr/>
          <p:nvPr/>
        </p:nvSpPr>
        <p:spPr>
          <a:xfrm>
            <a:off x="672756" y="522658"/>
            <a:ext cx="5667833" cy="82072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LEY DE HENRY</a:t>
            </a:r>
          </a:p>
        </p:txBody>
      </p:sp>
      <p:sp>
        <p:nvSpPr>
          <p:cNvPr id="5" name="Rectángulo redondeado 13">
            <a:extLst>
              <a:ext uri="{FF2B5EF4-FFF2-40B4-BE49-F238E27FC236}">
                <a16:creationId xmlns:a16="http://schemas.microsoft.com/office/drawing/2014/main" id="{205326BF-5A2B-45BC-BD54-838B7E21C85F}"/>
              </a:ext>
            </a:extLst>
          </p:cNvPr>
          <p:cNvSpPr/>
          <p:nvPr/>
        </p:nvSpPr>
        <p:spPr>
          <a:xfrm>
            <a:off x="709045" y="1565466"/>
            <a:ext cx="10779015" cy="82072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Establece que a una temperatura constante, la cantidad de gas que se disolverá es directamente proporcional a la presión parcial del gas afuera del liquido.</a:t>
            </a:r>
          </a:p>
        </p:txBody>
      </p:sp>
      <p:pic>
        <p:nvPicPr>
          <p:cNvPr id="6146" name="Picture 2" descr="Ley de Henry: Calcular presion parcial CO2 - YouTube">
            <a:extLst>
              <a:ext uri="{FF2B5EF4-FFF2-40B4-BE49-F238E27FC236}">
                <a16:creationId xmlns:a16="http://schemas.microsoft.com/office/drawing/2014/main" id="{8D616250-C1CC-406B-8F57-4B44E7170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434" y="2608274"/>
            <a:ext cx="5524309" cy="4143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481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ortar rectángulo de esquina sencilla 3"/>
          <p:cNvSpPr/>
          <p:nvPr/>
        </p:nvSpPr>
        <p:spPr>
          <a:xfrm>
            <a:off x="552181" y="264215"/>
            <a:ext cx="6049341" cy="1073932"/>
          </a:xfrm>
          <a:prstGeom prst="snip1Rect">
            <a:avLst>
              <a:gd name="adj" fmla="val 34333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algn="ctr">
              <a:spcBef>
                <a:spcPct val="0"/>
              </a:spcBef>
            </a:pPr>
            <a:r>
              <a:rPr lang="es-CL" sz="48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BAROTRAUMA</a:t>
            </a:r>
          </a:p>
        </p:txBody>
      </p:sp>
      <p:sp>
        <p:nvSpPr>
          <p:cNvPr id="6" name="Rectángulo redondeado 13">
            <a:extLst>
              <a:ext uri="{FF2B5EF4-FFF2-40B4-BE49-F238E27FC236}">
                <a16:creationId xmlns:a16="http://schemas.microsoft.com/office/drawing/2014/main" id="{2FE70BEB-3AC6-4C5B-9CBD-BB5450402413}"/>
              </a:ext>
            </a:extLst>
          </p:cNvPr>
          <p:cNvSpPr/>
          <p:nvPr/>
        </p:nvSpPr>
        <p:spPr>
          <a:xfrm>
            <a:off x="706493" y="2100725"/>
            <a:ext cx="4289254" cy="40324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 también conocido como compresión, es la lesión mas común relacionada con buceo con tanque, hay muchas formas de barotrauma y estas generan dolor, pero la mayoría son leves y no requieren terapia hiperbárica. </a:t>
            </a:r>
          </a:p>
        </p:txBody>
      </p:sp>
      <p:pic>
        <p:nvPicPr>
          <p:cNvPr id="7170" name="Picture 2" descr="Qué es el Barotrauma? - Blog Beltone España">
            <a:extLst>
              <a:ext uri="{FF2B5EF4-FFF2-40B4-BE49-F238E27FC236}">
                <a16:creationId xmlns:a16="http://schemas.microsoft.com/office/drawing/2014/main" id="{390F6BDF-77E5-4CCF-8B62-C584D9E8C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39589"/>
            <a:ext cx="5656472" cy="4032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370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ortar rectángulo de esquina sencilla 18">
            <a:extLst>
              <a:ext uri="{FF2B5EF4-FFF2-40B4-BE49-F238E27FC236}">
                <a16:creationId xmlns:a16="http://schemas.microsoft.com/office/drawing/2014/main" id="{CE9E974B-12DC-4436-8C13-ED288267EE6F}"/>
              </a:ext>
            </a:extLst>
          </p:cNvPr>
          <p:cNvSpPr>
            <a:spLocks/>
          </p:cNvSpPr>
          <p:nvPr/>
        </p:nvSpPr>
        <p:spPr>
          <a:xfrm>
            <a:off x="770652" y="1705940"/>
            <a:ext cx="10650696" cy="3725556"/>
          </a:xfrm>
          <a:prstGeom prst="snip1Rect">
            <a:avLst>
              <a:gd name="adj" fmla="val 3584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432000" tIns="0" bIns="360000" rtlCol="0" anchor="t" anchorCtr="1">
            <a:spAutoFit/>
          </a:bodyPr>
          <a:lstStyle/>
          <a:p>
            <a:pPr algn="ctr" defTabSz="324000"/>
            <a:r>
              <a:rPr lang="es-CL" sz="88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BAROTRAUMA AL DESCENSO</a:t>
            </a:r>
          </a:p>
        </p:txBody>
      </p:sp>
    </p:spTree>
    <p:extLst>
      <p:ext uri="{BB962C8B-B14F-4D97-AF65-F5344CB8AC3E}">
        <p14:creationId xmlns:p14="http://schemas.microsoft.com/office/powerpoint/2010/main" val="24584591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5580723" cy="11246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COMPRESION POR MASCARILLA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8D4244F-B25C-48EA-98FB-94142AD22F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895" t="-49914" r="-8395" b="-37349"/>
          <a:stretch/>
        </p:blipFill>
        <p:spPr>
          <a:xfrm>
            <a:off x="5596882" y="571500"/>
            <a:ext cx="6924756" cy="5638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3A089E-0A16-452C-B341-0F769780D2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6" y="1991887"/>
            <a:ext cx="5580722" cy="198102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Ocurre generalmente en buzos no experimentados o distraídos que no igualan la presión en su mascarilla facial al incrementar la presión de agua externa durante sus descensos.</a:t>
            </a:r>
          </a:p>
        </p:txBody>
      </p:sp>
      <p:sp>
        <p:nvSpPr>
          <p:cNvPr id="7" name="Rectángulo redondeado 14">
            <a:extLst>
              <a:ext uri="{FF2B5EF4-FFF2-40B4-BE49-F238E27FC236}">
                <a16:creationId xmlns:a16="http://schemas.microsoft.com/office/drawing/2014/main" id="{24FBA30A-273E-433F-8A38-F80D9B215BB2}"/>
              </a:ext>
            </a:extLst>
          </p:cNvPr>
          <p:cNvSpPr/>
          <p:nvPr/>
        </p:nvSpPr>
        <p:spPr>
          <a:xfrm>
            <a:off x="515274" y="4230590"/>
            <a:ext cx="5580723" cy="1996787"/>
          </a:xfrm>
          <a:prstGeom prst="roundRect">
            <a:avLst/>
          </a:prstGeom>
          <a:solidFill>
            <a:srgbClr val="99FF33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El tratamiento es no bucear hasta que el daño tisular haya desaparecido, aplicar compresas frías y motivar al paciente a descansar, analgésicos para el dolor.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endParaRPr lang="es-CL" sz="3200" dirty="0">
              <a:solidFill>
                <a:schemeClr val="bg2">
                  <a:lumMod val="75000"/>
                </a:schemeClr>
              </a:solidFill>
              <a:latin typeface="Footlight MT Light" panose="0204060206030A020304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783158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6263896" cy="125073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COMPRESION DE DIENTES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8D4244F-B25C-48EA-98FB-94142AD22F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0" r="4330"/>
          <a:stretch/>
        </p:blipFill>
        <p:spPr>
          <a:xfrm>
            <a:off x="7002059" y="1397343"/>
            <a:ext cx="4989975" cy="406331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3A089E-0A16-452C-B341-0F769780D2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6" y="1991887"/>
            <a:ext cx="6263896" cy="237516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0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 muy poco frecuente, ocurre que el gas queda atrapado en la porción interior de un empaste dental, restauración o tratamiento conducto, durante el descenso puede implosionar por la presión externa o que durante el ascenso cualquier aire forzado dentro del diente se expandirá causando dolor o explosión del diente .</a:t>
            </a:r>
          </a:p>
        </p:txBody>
      </p:sp>
      <p:sp>
        <p:nvSpPr>
          <p:cNvPr id="7" name="Rectángulo redondeado 14">
            <a:extLst>
              <a:ext uri="{FF2B5EF4-FFF2-40B4-BE49-F238E27FC236}">
                <a16:creationId xmlns:a16="http://schemas.microsoft.com/office/drawing/2014/main" id="{24FBA30A-273E-433F-8A38-F80D9B215BB2}"/>
              </a:ext>
            </a:extLst>
          </p:cNvPr>
          <p:cNvSpPr/>
          <p:nvPr/>
        </p:nvSpPr>
        <p:spPr>
          <a:xfrm>
            <a:off x="515276" y="4498604"/>
            <a:ext cx="6263896" cy="1250730"/>
          </a:xfrm>
          <a:prstGeom prst="roundRect">
            <a:avLst/>
          </a:prstGeom>
          <a:solidFill>
            <a:srgbClr val="99FF33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0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Para prevenir se recomienda no bucear por 24 horas post tratamiento dental.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Analgésicos y derivar a atención dental</a:t>
            </a:r>
          </a:p>
        </p:txBody>
      </p:sp>
    </p:spTree>
    <p:extLst>
      <p:ext uri="{BB962C8B-B14F-4D97-AF65-F5344CB8AC3E}">
        <p14:creationId xmlns:p14="http://schemas.microsoft.com/office/powerpoint/2010/main" val="652432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6263896" cy="125073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 err="1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Compresión</a:t>
            </a: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 del </a:t>
            </a:r>
            <a:r>
              <a:rPr lang="en-US" sz="4400" dirty="0" err="1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oído</a:t>
            </a: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 medio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8D4244F-B25C-48EA-98FB-94142AD22F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" r="878"/>
          <a:stretch/>
        </p:blipFill>
        <p:spPr>
          <a:xfrm>
            <a:off x="7002059" y="1397343"/>
            <a:ext cx="4989975" cy="406331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93A089E-0A16-452C-B341-0F769780D2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6" y="1991887"/>
            <a:ext cx="6263896" cy="466116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0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Este tipo de compresión o barotrauma es muy frecuente ocurre en un 40% de los buzos con tanque 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scuba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, se considera </a:t>
            </a:r>
            <a:r>
              <a:rPr lang="es-CL" sz="3200" b="1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la lesión por buceo mas común.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La compresión ocurre cerca de la superficie del agua (3 </a:t>
            </a:r>
            <a:r>
              <a:rPr lang="es-CL" sz="3200" dirty="0" err="1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mt</a:t>
            </a: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 app) cuando los cambios de presión mas grande se presentan conforme al buzo desciende.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Para evitar esta lesión los buzos necesitan comenzar a igualar tan pronto como cuando empiezan a descender   para que no ocurra diferencias de presión a través de la membrana timpánica que llevara a una rotura del tímpano.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s-CL" sz="3200" b="1" dirty="0">
              <a:solidFill>
                <a:schemeClr val="bg2">
                  <a:lumMod val="75000"/>
                </a:schemeClr>
              </a:solidFill>
              <a:latin typeface="Footlight MT Light" panose="0204060206030A020304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54034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6263896" cy="125073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 err="1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Compresión</a:t>
            </a: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 del </a:t>
            </a:r>
            <a:r>
              <a:rPr lang="en-US" sz="4400" dirty="0" err="1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oído</a:t>
            </a: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 medio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3A089E-0A16-452C-B341-0F769780D2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6" y="1991887"/>
            <a:ext cx="6263896" cy="466116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El buzo experimentará dolor y vértigo si la membrana timpánica se rompe, permitiendo que entre agua al oído medio.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Los buzos con infección respiratoria superior (resfrió) o alergias pueden tener dificultad para igualar su oído medio durante el buceo.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También podrá tener mayor dificultad al igualar a personas con desviaciones y hipertrofia de cornetes. </a:t>
            </a:r>
          </a:p>
        </p:txBody>
      </p:sp>
      <p:pic>
        <p:nvPicPr>
          <p:cNvPr id="9218" name="Picture 2" descr="Perforación Timpánica, tímpano roto, perforación de la membrana timpánica.">
            <a:extLst>
              <a:ext uri="{FF2B5EF4-FFF2-40B4-BE49-F238E27FC236}">
                <a16:creationId xmlns:a16="http://schemas.microsoft.com/office/drawing/2014/main" id="{1FD3A193-8034-446D-857B-2299268C3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948" y="1518745"/>
            <a:ext cx="4708243" cy="466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511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70">
            <a:extLst>
              <a:ext uri="{FF2B5EF4-FFF2-40B4-BE49-F238E27FC236}">
                <a16:creationId xmlns:a16="http://schemas.microsoft.com/office/drawing/2014/main" id="{5B89E5C5-A037-45B3-9D37-3658914D4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5ACB93B0-521E-443D-9750-AFCFDDB3E8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75" name="Oval 74">
            <a:extLst>
              <a:ext uri="{FF2B5EF4-FFF2-40B4-BE49-F238E27FC236}">
                <a16:creationId xmlns:a16="http://schemas.microsoft.com/office/drawing/2014/main" id="{DA1DAC79-DDBA-4382-9D43-6E5F685BE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5878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E0880F10-995F-4F01-A83B-7ECDB7BE7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A2D49266-1F08-40F2-B0E1-1D919DCB57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6AACA73D-178F-4CFC-99E3-9F4FCBBD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B0A5210-2F29-4D85-A400-9C79B13FC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0611BBE-2B4A-4DA2-B8A9-CD877B876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 w="22225">
            <a:solidFill>
              <a:srgbClr val="FF44D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Enciclopedia de Conocimientos Fundamentales UNAM ˜ SIGLO XXI | CIENCIAS DE  LA SALUD">
            <a:extLst>
              <a:ext uri="{FF2B5EF4-FFF2-40B4-BE49-F238E27FC236}">
                <a16:creationId xmlns:a16="http://schemas.microsoft.com/office/drawing/2014/main" id="{A6CBD3B2-7510-4632-A606-109E1EAF61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8" r="1" b="7220"/>
          <a:stretch/>
        </p:blipFill>
        <p:spPr bwMode="auto">
          <a:xfrm>
            <a:off x="643467" y="643467"/>
            <a:ext cx="10905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91091950-5655-45D2-858E-FE8CBE07C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683530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6206851-79EB-40CE-B2E9-9B169B9CA8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9375"/>
          <a:stretch/>
        </p:blipFill>
        <p:spPr>
          <a:xfrm>
            <a:off x="861215" y="974505"/>
            <a:ext cx="10469569" cy="533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081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6206851-79EB-40CE-B2E9-9B169B9CA8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058"/>
          <a:stretch/>
        </p:blipFill>
        <p:spPr>
          <a:xfrm>
            <a:off x="930165" y="638010"/>
            <a:ext cx="10596570" cy="558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5258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6263896" cy="125073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 err="1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Compresión</a:t>
            </a: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 del </a:t>
            </a:r>
            <a:r>
              <a:rPr lang="en-US" sz="4400" dirty="0" err="1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oído</a:t>
            </a: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 medio</a:t>
            </a:r>
          </a:p>
        </p:txBody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6" y="1991887"/>
            <a:ext cx="6263896" cy="4661161"/>
          </a:xfrm>
          <a:prstGeom prst="roundRect">
            <a:avLst/>
          </a:prstGeom>
          <a:solidFill>
            <a:srgbClr val="99FF33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Suspender inmediatamente los cambios de presión (Bucear y Volar) 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Los pacientes pueden necesitar descongestionantes si es que la membrana timpánica no se ha roto para abrir la trompa de Eustaquio y permitir que la presión se iguale.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En caso de rotura timpánica podría infectarse en ese caso deberá concurrir a atención medica para la indicación de antibióticas y la evaluación auditiva objeto detectar algún tipo de sordera.</a:t>
            </a:r>
          </a:p>
        </p:txBody>
      </p:sp>
      <p:pic>
        <p:nvPicPr>
          <p:cNvPr id="12292" name="Picture 4" descr="Dolor de oídos en el avión? – PROMOCIÓN SALUD TRABAJO">
            <a:extLst>
              <a:ext uri="{FF2B5EF4-FFF2-40B4-BE49-F238E27FC236}">
                <a16:creationId xmlns:a16="http://schemas.microsoft.com/office/drawing/2014/main" id="{F5461811-0AD7-483C-875F-AF3F4AF74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182" y="2193970"/>
            <a:ext cx="4740766" cy="320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1377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6263896" cy="125073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BAROTRAUMA DE OIDO INTERNO</a:t>
            </a:r>
          </a:p>
        </p:txBody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6" y="2241419"/>
            <a:ext cx="6263896" cy="35602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 mucho menos frecuente que la compresión del oído medio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Esta es la forma mas severa de barotrauma en el oído porque puede llevar a la sordera permanente.</a:t>
            </a:r>
          </a:p>
        </p:txBody>
      </p:sp>
      <p:pic>
        <p:nvPicPr>
          <p:cNvPr id="13314" name="Picture 2" descr="Qué hacer ante la cera de los oídos (para Padres) - Nemours KidsHealth">
            <a:extLst>
              <a:ext uri="{FF2B5EF4-FFF2-40B4-BE49-F238E27FC236}">
                <a16:creationId xmlns:a16="http://schemas.microsoft.com/office/drawing/2014/main" id="{D3C463CF-AEBB-4274-816C-1C3A58A4A7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95" r="13306"/>
          <a:stretch/>
        </p:blipFill>
        <p:spPr bwMode="auto">
          <a:xfrm>
            <a:off x="7388503" y="680305"/>
            <a:ext cx="4288221" cy="512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9520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6263896" cy="125073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BAROTRAUMA DE OIDO INTERNO</a:t>
            </a:r>
          </a:p>
        </p:txBody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6" y="2241419"/>
            <a:ext cx="6263896" cy="35602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Este ocurre cuando el buzo desciende y los intentos de igualar el oído medio son fallidos.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Mas intentos a la fuerza pueden resultar en un gran incremento en la presión del oído medio y llegar a romper la estructura de ventana redonda.</a:t>
            </a:r>
          </a:p>
        </p:txBody>
      </p:sp>
      <p:pic>
        <p:nvPicPr>
          <p:cNvPr id="13314" name="Picture 2" descr="Qué hacer ante la cera de los oídos (para Padres) - Nemours KidsHealth">
            <a:extLst>
              <a:ext uri="{FF2B5EF4-FFF2-40B4-BE49-F238E27FC236}">
                <a16:creationId xmlns:a16="http://schemas.microsoft.com/office/drawing/2014/main" id="{D3C463CF-AEBB-4274-816C-1C3A58A4A7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95" r="13306"/>
          <a:stretch/>
        </p:blipFill>
        <p:spPr bwMode="auto">
          <a:xfrm>
            <a:off x="7388503" y="680305"/>
            <a:ext cx="4288221" cy="512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4523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9ECDD5C-152A-4CC7-8333-0F367B3A6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5C92A3-369B-43F3-BDCE-E560B1B0E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EBE9F1A-B38D-446E-83AE-14B17CE77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15B5014-A7EC-4BA6-9C83-8840CF81D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22C43AB-86D7-420D-8AD7-DC0A15FDD0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E3EB826-A471-488F-9E8A-D65528A3C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FB3CEA1-88D9-42FB-88ED-1E9807FE6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Imagen 3" descr="Diagrama&#10;&#10;Descripción generada automáticamente">
            <a:extLst>
              <a:ext uri="{FF2B5EF4-FFF2-40B4-BE49-F238E27FC236}">
                <a16:creationId xmlns:a16="http://schemas.microsoft.com/office/drawing/2014/main" id="{D1A18FF4-B8D9-43BB-A790-40B09BE4F2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01764" y="643467"/>
            <a:ext cx="7188472" cy="5571066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A6C928E-4252-4F33-8C34-E50A12A31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55483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6263896" cy="125073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BAROTRAUMA DE OIDO INTERNO</a:t>
            </a:r>
          </a:p>
        </p:txBody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6" y="2241419"/>
            <a:ext cx="6263896" cy="3560291"/>
          </a:xfrm>
          <a:prstGeom prst="roundRect">
            <a:avLst/>
          </a:prstGeom>
          <a:solidFill>
            <a:srgbClr val="99FF33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Se debe evitar actividades extenuantes y ruidos altos.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Evitar los cambio de presión (buceo y vuelos) 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Transportar en posición vertical a una atención medica oportuna.</a:t>
            </a:r>
          </a:p>
        </p:txBody>
      </p:sp>
      <p:pic>
        <p:nvPicPr>
          <p:cNvPr id="14338" name="Picture 2" descr="UT Physicians Otorhinolaryngology – Greater Heights | UT Physicians -  Houston, TX - Adult and Pediatric Medical Care">
            <a:extLst>
              <a:ext uri="{FF2B5EF4-FFF2-40B4-BE49-F238E27FC236}">
                <a16:creationId xmlns:a16="http://schemas.microsoft.com/office/drawing/2014/main" id="{73DE0E52-33B6-4C1F-933F-1733010D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878" y="1860331"/>
            <a:ext cx="5001362" cy="373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50234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944910-2ADA-468B-940F-C869CD333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846856"/>
            <a:ext cx="9404723" cy="1400530"/>
          </a:xfrm>
        </p:spPr>
        <p:txBody>
          <a:bodyPr/>
          <a:lstStyle/>
          <a:p>
            <a:r>
              <a:rPr lang="es-CL" dirty="0"/>
              <a:t>Apoyo audiovisual sobre cambios de presión en el oído.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E50767B-B8BE-47B5-B921-8784C8F80958}"/>
              </a:ext>
            </a:extLst>
          </p:cNvPr>
          <p:cNvSpPr txBox="1"/>
          <p:nvPr/>
        </p:nvSpPr>
        <p:spPr>
          <a:xfrm>
            <a:off x="1021474" y="2828835"/>
            <a:ext cx="101490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800" dirty="0">
                <a:hlinkClick r:id="rId2"/>
              </a:rPr>
              <a:t>https</a:t>
            </a:r>
            <a:r>
              <a:rPr lang="es-CL" sz="2800" dirty="0"/>
              <a:t>://www.msdmanuals.com/es/professional/trastornos-otorrinolaringol%C3%B3gicos/trastornos-del-o%C3%ADdo-medio-y-la-membrana-timp%C3%A1nica/barotraumatismo-%C3%B3tico#</a:t>
            </a:r>
          </a:p>
        </p:txBody>
      </p:sp>
    </p:spTree>
    <p:extLst>
      <p:ext uri="{BB962C8B-B14F-4D97-AF65-F5344CB8AC3E}">
        <p14:creationId xmlns:p14="http://schemas.microsoft.com/office/powerpoint/2010/main" val="979240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5580723" cy="11246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COMPRESIÓN DE LOS SENOS PARANASALES</a:t>
            </a:r>
          </a:p>
        </p:txBody>
      </p:sp>
      <p:sp>
        <p:nvSpPr>
          <p:cNvPr id="5" name="Rectángulo redondeado 14">
            <a:extLst>
              <a:ext uri="{FF2B5EF4-FFF2-40B4-BE49-F238E27FC236}">
                <a16:creationId xmlns:a16="http://schemas.microsoft.com/office/drawing/2014/main" id="{E3D345EE-0779-4BF6-BE1A-05BB31F5D0F0}"/>
              </a:ext>
            </a:extLst>
          </p:cNvPr>
          <p:cNvSpPr/>
          <p:nvPr/>
        </p:nvSpPr>
        <p:spPr>
          <a:xfrm>
            <a:off x="515277" y="1923393"/>
            <a:ext cx="5580722" cy="465082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Mediante el buzo desciende, hay una incapacidad de mantener la presión en los senos, y se desarrolla un vacío en la cavidad sinusal , causando dolor intenso, trauma en la pared de la mucosa y sangrado en la cavidad sinusal.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Esta compresión puede ser causada por congestión, sinusitis, hipertrofia de mucosa (agrandamiento o engrosamiento), rinitis o pólipos nasales.  </a:t>
            </a:r>
          </a:p>
        </p:txBody>
      </p:sp>
      <p:pic>
        <p:nvPicPr>
          <p:cNvPr id="15364" name="Picture 4" descr="Sinusitis: síntomas y tratamiento del dolor – Bupa">
            <a:extLst>
              <a:ext uri="{FF2B5EF4-FFF2-40B4-BE49-F238E27FC236}">
                <a16:creationId xmlns:a16="http://schemas.microsoft.com/office/drawing/2014/main" id="{BA47C498-E9A8-4BE7-B0C9-AF29AF08D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0511"/>
          <a:stretch/>
        </p:blipFill>
        <p:spPr bwMode="auto">
          <a:xfrm>
            <a:off x="6475140" y="1463951"/>
            <a:ext cx="5201583" cy="4914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0898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46A9E78-B502-49F5-85E3-450AAA79E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283" y="477272"/>
            <a:ext cx="6149433" cy="590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1448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8">
            <a:extLst>
              <a:ext uri="{FF2B5EF4-FFF2-40B4-BE49-F238E27FC236}">
                <a16:creationId xmlns:a16="http://schemas.microsoft.com/office/drawing/2014/main" id="{9E3961F6-63CD-4C39-9FB2-86BD9BB37F74}"/>
              </a:ext>
            </a:extLst>
          </p:cNvPr>
          <p:cNvSpPr/>
          <p:nvPr/>
        </p:nvSpPr>
        <p:spPr>
          <a:xfrm>
            <a:off x="515276" y="609601"/>
            <a:ext cx="5580723" cy="11246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 dirty="0">
                <a:solidFill>
                  <a:schemeClr val="tx2"/>
                </a:solidFill>
                <a:latin typeface="Copperplate Gothic Bold" panose="020E0705020206020404" pitchFamily="34" charset="0"/>
                <a:ea typeface="+mj-ea"/>
                <a:cs typeface="+mj-cs"/>
              </a:rPr>
              <a:t>COMPRESIÓN DE LOS SENOS PARANASALES</a:t>
            </a:r>
          </a:p>
        </p:txBody>
      </p:sp>
      <p:sp>
        <p:nvSpPr>
          <p:cNvPr id="7" name="Rectángulo redondeado 14">
            <a:extLst>
              <a:ext uri="{FF2B5EF4-FFF2-40B4-BE49-F238E27FC236}">
                <a16:creationId xmlns:a16="http://schemas.microsoft.com/office/drawing/2014/main" id="{24FBA30A-273E-433F-8A38-F80D9B215BB2}"/>
              </a:ext>
            </a:extLst>
          </p:cNvPr>
          <p:cNvSpPr/>
          <p:nvPr/>
        </p:nvSpPr>
        <p:spPr>
          <a:xfrm>
            <a:off x="515274" y="1986455"/>
            <a:ext cx="5580723" cy="4240923"/>
          </a:xfrm>
          <a:prstGeom prst="roundRect">
            <a:avLst/>
          </a:prstGeom>
          <a:solidFill>
            <a:srgbClr val="99FF33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20000"/>
          </a:bodyPr>
          <a:lstStyle/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Si observa un sangrado extenso (epistaxis)  trate de cortar el sangrado presionando en la parte carnosa de las fosas nasales justo bajo los huesos nasales 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s-CL" sz="3200" dirty="0">
                <a:solidFill>
                  <a:schemeClr val="bg2">
                    <a:lumMod val="75000"/>
                  </a:schemeClr>
                </a:solidFill>
                <a:latin typeface="Footlight MT Light" panose="0204060206030A020304" pitchFamily="18" charset="0"/>
                <a:ea typeface="+mj-ea"/>
                <a:cs typeface="+mj-cs"/>
              </a:rPr>
              <a:t>Transporte en una posición cómodo, a evaluación por medico.</a:t>
            </a:r>
          </a:p>
          <a:p>
            <a:pPr algn="just"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</a:pPr>
            <a:endParaRPr lang="es-CL" sz="3200" dirty="0">
              <a:solidFill>
                <a:schemeClr val="bg2">
                  <a:lumMod val="75000"/>
                </a:schemeClr>
              </a:solidFill>
              <a:latin typeface="Footlight MT Light" panose="0204060206030A020304" pitchFamily="18" charset="0"/>
              <a:ea typeface="+mj-ea"/>
              <a:cs typeface="+mj-cs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BEBADDA-373F-46CF-B46A-C0376AD3A6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99" r="18292"/>
          <a:stretch/>
        </p:blipFill>
        <p:spPr>
          <a:xfrm>
            <a:off x="7072259" y="1267362"/>
            <a:ext cx="4604465" cy="432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5517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70">
            <a:extLst>
              <a:ext uri="{FF2B5EF4-FFF2-40B4-BE49-F238E27FC236}">
                <a16:creationId xmlns:a16="http://schemas.microsoft.com/office/drawing/2014/main" id="{5B89E5C5-A037-45B3-9D37-3658914D4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5ACB93B0-521E-443D-9750-AFCFDDB3E8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75" name="Oval 74">
            <a:extLst>
              <a:ext uri="{FF2B5EF4-FFF2-40B4-BE49-F238E27FC236}">
                <a16:creationId xmlns:a16="http://schemas.microsoft.com/office/drawing/2014/main" id="{DA1DAC79-DDBA-4382-9D43-6E5F685BE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5878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E0880F10-995F-4F01-A83B-7ECDB7BE7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A2D49266-1F08-40F2-B0E1-1D919DCB57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6AACA73D-178F-4CFC-99E3-9F4FCBBD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B0A5210-2F29-4D85-A400-9C79B13FC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0611BBE-2B4A-4DA2-B8A9-CD877B876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 w="22225">
            <a:solidFill>
              <a:srgbClr val="00D1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 descr="Los 7 mejores lugares para bucear en Chile | Blog Denomades: Información y  guía de viajes, qué hacer, ver y visitar">
            <a:extLst>
              <a:ext uri="{FF2B5EF4-FFF2-40B4-BE49-F238E27FC236}">
                <a16:creationId xmlns:a16="http://schemas.microsoft.com/office/drawing/2014/main" id="{F669B6B3-79AE-4D44-AF22-4DD054C8B5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38" r="1" b="2409"/>
          <a:stretch/>
        </p:blipFill>
        <p:spPr bwMode="auto">
          <a:xfrm>
            <a:off x="643467" y="643467"/>
            <a:ext cx="10905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91091950-5655-45D2-858E-FE8CBE07C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4D3F3B8-B5F9-4709-B92C-487DA0F40762}"/>
              </a:ext>
            </a:extLst>
          </p:cNvPr>
          <p:cNvSpPr txBox="1"/>
          <p:nvPr/>
        </p:nvSpPr>
        <p:spPr>
          <a:xfrm>
            <a:off x="5067301" y="5094476"/>
            <a:ext cx="6056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6000" dirty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anose="020E0705020206020404" pitchFamily="34" charset="0"/>
              </a:rPr>
              <a:t>PREGUNTAS?</a:t>
            </a:r>
          </a:p>
        </p:txBody>
      </p:sp>
    </p:spTree>
    <p:extLst>
      <p:ext uri="{BB962C8B-B14F-4D97-AF65-F5344CB8AC3E}">
        <p14:creationId xmlns:p14="http://schemas.microsoft.com/office/powerpoint/2010/main" val="29981518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ortar rectángulo de esquina sencilla 3"/>
          <p:cNvSpPr/>
          <p:nvPr/>
        </p:nvSpPr>
        <p:spPr>
          <a:xfrm>
            <a:off x="437881" y="538687"/>
            <a:ext cx="6890198" cy="1191639"/>
          </a:xfrm>
          <a:prstGeom prst="snip1Rect">
            <a:avLst>
              <a:gd name="adj" fmla="val 35845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400" dirty="0">
                <a:latin typeface="Copperplate Gothic Bold" panose="020E0705020206020404" pitchFamily="34" charset="0"/>
              </a:rPr>
              <a:t>Referencia</a:t>
            </a:r>
          </a:p>
        </p:txBody>
      </p:sp>
      <p:sp>
        <p:nvSpPr>
          <p:cNvPr id="5" name="Rectángulo redondeado 4"/>
          <p:cNvSpPr/>
          <p:nvPr/>
        </p:nvSpPr>
        <p:spPr>
          <a:xfrm>
            <a:off x="2080565" y="2866166"/>
            <a:ext cx="8030870" cy="94015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>
                <a:latin typeface="Footlight MT Light" panose="0204060206030A020304" pitchFamily="18" charset="0"/>
              </a:rPr>
              <a:t>Manual del buceo autónomo 1</a:t>
            </a:r>
          </a:p>
        </p:txBody>
      </p:sp>
      <p:sp>
        <p:nvSpPr>
          <p:cNvPr id="6" name="Rectángulo redondeado 4">
            <a:extLst>
              <a:ext uri="{FF2B5EF4-FFF2-40B4-BE49-F238E27FC236}">
                <a16:creationId xmlns:a16="http://schemas.microsoft.com/office/drawing/2014/main" id="{48C3A7F5-6AAB-40A1-B0F0-61635E06A59F}"/>
              </a:ext>
            </a:extLst>
          </p:cNvPr>
          <p:cNvSpPr/>
          <p:nvPr/>
        </p:nvSpPr>
        <p:spPr>
          <a:xfrm>
            <a:off x="2080565" y="3991834"/>
            <a:ext cx="8030870" cy="94015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>
                <a:latin typeface="Footlight MT Light" panose="0204060206030A020304" pitchFamily="18" charset="0"/>
              </a:rPr>
              <a:t>Atlas de anatomía 5° Frank </a:t>
            </a:r>
            <a:r>
              <a:rPr lang="es-CL" sz="2800" b="1" dirty="0" err="1">
                <a:latin typeface="Footlight MT Light" panose="0204060206030A020304" pitchFamily="18" charset="0"/>
              </a:rPr>
              <a:t>Netter</a:t>
            </a:r>
            <a:endParaRPr lang="es-CL" sz="2800" b="1" dirty="0">
              <a:latin typeface="Footlight MT Light" panose="0204060206030A020304" pitchFamily="18" charset="0"/>
            </a:endParaRPr>
          </a:p>
        </p:txBody>
      </p:sp>
      <p:sp>
        <p:nvSpPr>
          <p:cNvPr id="7" name="Rectángulo redondeado 4">
            <a:extLst>
              <a:ext uri="{FF2B5EF4-FFF2-40B4-BE49-F238E27FC236}">
                <a16:creationId xmlns:a16="http://schemas.microsoft.com/office/drawing/2014/main" id="{B42A67FE-B796-42C9-82C0-8E167D7DA317}"/>
              </a:ext>
            </a:extLst>
          </p:cNvPr>
          <p:cNvSpPr/>
          <p:nvPr/>
        </p:nvSpPr>
        <p:spPr>
          <a:xfrm>
            <a:off x="2080565" y="5117502"/>
            <a:ext cx="8030870" cy="940158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>
                <a:latin typeface="Footlight MT Light" panose="0204060206030A020304" pitchFamily="18" charset="0"/>
              </a:rPr>
              <a:t>PHTLS Novena Edición</a:t>
            </a:r>
          </a:p>
        </p:txBody>
      </p:sp>
    </p:spTree>
    <p:extLst>
      <p:ext uri="{BB962C8B-B14F-4D97-AF65-F5344CB8AC3E}">
        <p14:creationId xmlns:p14="http://schemas.microsoft.com/office/powerpoint/2010/main" val="19213227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70">
            <a:extLst>
              <a:ext uri="{FF2B5EF4-FFF2-40B4-BE49-F238E27FC236}">
                <a16:creationId xmlns:a16="http://schemas.microsoft.com/office/drawing/2014/main" id="{5B89E5C5-A037-45B3-9D37-3658914D4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5ACB93B0-521E-443D-9750-AFCFDDB3E8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75" name="Oval 74">
            <a:extLst>
              <a:ext uri="{FF2B5EF4-FFF2-40B4-BE49-F238E27FC236}">
                <a16:creationId xmlns:a16="http://schemas.microsoft.com/office/drawing/2014/main" id="{DA1DAC79-DDBA-4382-9D43-6E5F685BE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5878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E0880F10-995F-4F01-A83B-7ECDB7BE7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A2D49266-1F08-40F2-B0E1-1D919DCB57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6AACA73D-178F-4CFC-99E3-9F4FCBBD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B0A5210-2F29-4D85-A400-9C79B13FC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0611BBE-2B4A-4DA2-B8A9-CD877B876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 w="22225">
            <a:solidFill>
              <a:srgbClr val="D3DA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0" name="Picture 2" descr="Buceo: Descubriendo el mundo submarino. - Blog del Aventurero">
            <a:extLst>
              <a:ext uri="{FF2B5EF4-FFF2-40B4-BE49-F238E27FC236}">
                <a16:creationId xmlns:a16="http://schemas.microsoft.com/office/drawing/2014/main" id="{CA091B89-C73D-490F-9F1E-D4E780FA26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5" r="1" b="22041"/>
          <a:stretch/>
        </p:blipFill>
        <p:spPr bwMode="auto">
          <a:xfrm>
            <a:off x="643467" y="643467"/>
            <a:ext cx="10905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Rectangle 86">
            <a:extLst>
              <a:ext uri="{FF2B5EF4-FFF2-40B4-BE49-F238E27FC236}">
                <a16:creationId xmlns:a16="http://schemas.microsoft.com/office/drawing/2014/main" id="{91091950-5655-45D2-858E-FE8CBE07C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D91CB14-670E-4ABE-AFAD-D11EDC29D83B}"/>
              </a:ext>
            </a:extLst>
          </p:cNvPr>
          <p:cNvSpPr txBox="1"/>
          <p:nvPr/>
        </p:nvSpPr>
        <p:spPr>
          <a:xfrm>
            <a:off x="941387" y="673123"/>
            <a:ext cx="4754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000" dirty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anose="020E0705020206020404" pitchFamily="34" charset="0"/>
              </a:rPr>
              <a:t>FIN DE LA PRESENTACIÓN</a:t>
            </a:r>
          </a:p>
        </p:txBody>
      </p:sp>
      <p:pic>
        <p:nvPicPr>
          <p:cNvPr id="12292" name="Picture 4" descr="COSTOS - Admisión Escuela Naval">
            <a:extLst>
              <a:ext uri="{FF2B5EF4-FFF2-40B4-BE49-F238E27FC236}">
                <a16:creationId xmlns:a16="http://schemas.microsoft.com/office/drawing/2014/main" id="{8D80D23F-643B-403F-AA0C-4FA3BFA7C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096" y="5236845"/>
            <a:ext cx="21907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8622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1165</Words>
  <Application>Microsoft Office PowerPoint</Application>
  <PresentationFormat>Panorámica</PresentationFormat>
  <Paragraphs>73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41" baseType="lpstr">
      <vt:lpstr>Arial</vt:lpstr>
      <vt:lpstr>Century Gothic</vt:lpstr>
      <vt:lpstr>Copperplate Gothic Bold</vt:lpstr>
      <vt:lpstr>Footlight MT Light</vt:lpstr>
      <vt:lpstr>Wingdings 3</vt:lpstr>
      <vt:lpstr>Ion</vt:lpstr>
      <vt:lpstr>lesiones relacionadas al buceo “ barotrauma de descenso”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Apoyo audiovisual sobre cambios de presión en el oído.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Fisiología del buceo</dc:title>
  <dc:creator>Diego Ramos Espinoza</dc:creator>
  <cp:lastModifiedBy>Diego Ramos Espinoza</cp:lastModifiedBy>
  <cp:revision>3</cp:revision>
  <dcterms:created xsi:type="dcterms:W3CDTF">2021-03-23T02:18:49Z</dcterms:created>
  <dcterms:modified xsi:type="dcterms:W3CDTF">2021-03-28T04:51:01Z</dcterms:modified>
</cp:coreProperties>
</file>