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709" r:id="rId3"/>
  </p:sldMasterIdLst>
  <p:notesMasterIdLst>
    <p:notesMasterId r:id="rId30"/>
  </p:notesMasterIdLst>
  <p:sldIdLst>
    <p:sldId id="278" r:id="rId4"/>
    <p:sldId id="328" r:id="rId5"/>
    <p:sldId id="292" r:id="rId6"/>
    <p:sldId id="257" r:id="rId7"/>
    <p:sldId id="302" r:id="rId8"/>
    <p:sldId id="329" r:id="rId9"/>
    <p:sldId id="354" r:id="rId10"/>
    <p:sldId id="330" r:id="rId11"/>
    <p:sldId id="331" r:id="rId12"/>
    <p:sldId id="333" r:id="rId13"/>
    <p:sldId id="351" r:id="rId14"/>
    <p:sldId id="352" r:id="rId15"/>
    <p:sldId id="350" r:id="rId16"/>
    <p:sldId id="332" r:id="rId17"/>
    <p:sldId id="334" r:id="rId18"/>
    <p:sldId id="360" r:id="rId19"/>
    <p:sldId id="361" r:id="rId20"/>
    <p:sldId id="362" r:id="rId21"/>
    <p:sldId id="353" r:id="rId22"/>
    <p:sldId id="355" r:id="rId23"/>
    <p:sldId id="324" r:id="rId24"/>
    <p:sldId id="356" r:id="rId25"/>
    <p:sldId id="323" r:id="rId26"/>
    <p:sldId id="357" r:id="rId27"/>
    <p:sldId id="358" r:id="rId28"/>
    <p:sldId id="359" r:id="rId29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0A549"/>
    <a:srgbClr val="D7E4BD"/>
    <a:srgbClr val="99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Estilo medio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C4B1156A-380E-4F78-BDF5-A606A8083BF9}" styleName="Estilo medio 4 - Énfasis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EB9631B5-78F2-41C9-869B-9F39066F8104}" styleName="Estilo medio 3 - Énfasis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1E171933-4619-4E11-9A3F-F7608DF75F80}" styleName="Estilo medio 1 - Énfasis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74" autoAdjust="0"/>
    <p:restoredTop sz="92488" autoAdjust="0"/>
  </p:normalViewPr>
  <p:slideViewPr>
    <p:cSldViewPr snapToGrid="0">
      <p:cViewPr>
        <p:scale>
          <a:sx n="60" d="100"/>
          <a:sy n="60" d="100"/>
        </p:scale>
        <p:origin x="120" y="2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F742E95-46B4-48A6-9F9E-D0C82BBE8AC8}" type="doc">
      <dgm:prSet loTypeId="urn:microsoft.com/office/officeart/2005/8/layout/lProcess3" loCatId="process" qsTypeId="urn:microsoft.com/office/officeart/2005/8/quickstyle/simple2" qsCatId="simple" csTypeId="urn:microsoft.com/office/officeart/2005/8/colors/colorful3" csCatId="colorful" phldr="1"/>
      <dgm:spPr/>
      <dgm:t>
        <a:bodyPr/>
        <a:lstStyle/>
        <a:p>
          <a:endParaRPr lang="es-ES"/>
        </a:p>
      </dgm:t>
    </dgm:pt>
    <dgm:pt modelId="{025BA3E9-9C33-43E4-8A2F-CF47BEBE44DB}">
      <dgm:prSet phldrT="[Texto]" custT="1"/>
      <dgm:spPr/>
      <dgm:t>
        <a:bodyPr/>
        <a:lstStyle/>
        <a:p>
          <a:r>
            <a:rPr lang="es-ES" sz="4800" dirty="0" smtClean="0"/>
            <a:t>2008</a:t>
          </a:r>
          <a:endParaRPr lang="es-ES" sz="4800" dirty="0"/>
        </a:p>
      </dgm:t>
    </dgm:pt>
    <dgm:pt modelId="{1BAEF510-DCA8-4EE7-BFC4-E2AAC08671D1}" type="parTrans" cxnId="{5A30C0CD-BFBC-4AAD-8A24-28303891CAB8}">
      <dgm:prSet/>
      <dgm:spPr/>
      <dgm:t>
        <a:bodyPr/>
        <a:lstStyle/>
        <a:p>
          <a:endParaRPr lang="es-ES"/>
        </a:p>
      </dgm:t>
    </dgm:pt>
    <dgm:pt modelId="{A81384CF-70FC-4C49-BA13-99D22907F04C}" type="sibTrans" cxnId="{5A30C0CD-BFBC-4AAD-8A24-28303891CAB8}">
      <dgm:prSet/>
      <dgm:spPr/>
      <dgm:t>
        <a:bodyPr/>
        <a:lstStyle/>
        <a:p>
          <a:endParaRPr lang="es-ES"/>
        </a:p>
      </dgm:t>
    </dgm:pt>
    <dgm:pt modelId="{2A81566E-3F53-49F0-828E-F104A10EB219}">
      <dgm:prSet phldrT="[Texto]" custT="1"/>
      <dgm:spPr/>
      <dgm:t>
        <a:bodyPr/>
        <a:lstStyle/>
        <a:p>
          <a:r>
            <a:rPr lang="es-ES" sz="1600" dirty="0" smtClean="0"/>
            <a:t>DOCENCIA DE PREGADO </a:t>
          </a:r>
        </a:p>
        <a:p>
          <a:r>
            <a:rPr lang="es-ES" sz="1600" dirty="0" smtClean="0"/>
            <a:t>GESTIÓN INSTITUCIONAL</a:t>
          </a:r>
          <a:endParaRPr lang="es-ES" sz="1600" dirty="0"/>
        </a:p>
      </dgm:t>
    </dgm:pt>
    <dgm:pt modelId="{C200E521-A8BB-4272-984F-CF049C754FDA}" type="parTrans" cxnId="{F917B6E6-7D97-499C-A898-95AF6F233257}">
      <dgm:prSet/>
      <dgm:spPr/>
      <dgm:t>
        <a:bodyPr/>
        <a:lstStyle/>
        <a:p>
          <a:endParaRPr lang="es-ES"/>
        </a:p>
      </dgm:t>
    </dgm:pt>
    <dgm:pt modelId="{CCFF6CFD-EF13-438E-987D-A361BB3FB584}" type="sibTrans" cxnId="{F917B6E6-7D97-499C-A898-95AF6F233257}">
      <dgm:prSet/>
      <dgm:spPr/>
      <dgm:t>
        <a:bodyPr/>
        <a:lstStyle/>
        <a:p>
          <a:endParaRPr lang="es-ES"/>
        </a:p>
      </dgm:t>
    </dgm:pt>
    <dgm:pt modelId="{B5785DA0-CF30-4B84-8D53-ADE165A7D33F}">
      <dgm:prSet phldrT="[Texto]" custT="1"/>
      <dgm:spPr/>
      <dgm:t>
        <a:bodyPr/>
        <a:lstStyle/>
        <a:p>
          <a:r>
            <a:rPr lang="es-ES" sz="2400" dirty="0" smtClean="0"/>
            <a:t>5 AÑOS</a:t>
          </a:r>
          <a:endParaRPr lang="es-ES" sz="2400" dirty="0"/>
        </a:p>
      </dgm:t>
    </dgm:pt>
    <dgm:pt modelId="{37541BEC-DAD3-4330-BD1A-4F14F5DBB911}" type="parTrans" cxnId="{405A7AF1-544A-44C0-8E6F-F3BDC0F60AF7}">
      <dgm:prSet/>
      <dgm:spPr/>
      <dgm:t>
        <a:bodyPr/>
        <a:lstStyle/>
        <a:p>
          <a:endParaRPr lang="es-ES"/>
        </a:p>
      </dgm:t>
    </dgm:pt>
    <dgm:pt modelId="{F77EBC48-66F2-4F81-9BE5-E75E6918A043}" type="sibTrans" cxnId="{405A7AF1-544A-44C0-8E6F-F3BDC0F60AF7}">
      <dgm:prSet/>
      <dgm:spPr/>
      <dgm:t>
        <a:bodyPr/>
        <a:lstStyle/>
        <a:p>
          <a:endParaRPr lang="es-ES"/>
        </a:p>
      </dgm:t>
    </dgm:pt>
    <dgm:pt modelId="{C9D83CB2-B6B5-41FA-9979-52E0D16FC958}">
      <dgm:prSet phldrT="[Texto]" custT="1"/>
      <dgm:spPr/>
      <dgm:t>
        <a:bodyPr/>
        <a:lstStyle/>
        <a:p>
          <a:r>
            <a:rPr lang="es-ES" sz="4800" dirty="0" smtClean="0"/>
            <a:t>2013</a:t>
          </a:r>
          <a:endParaRPr lang="es-ES" sz="4800" dirty="0"/>
        </a:p>
      </dgm:t>
    </dgm:pt>
    <dgm:pt modelId="{0574487B-638D-4A60-BFED-9044A228A088}" type="parTrans" cxnId="{F647A01F-217B-4F13-B441-54B9594AAE90}">
      <dgm:prSet/>
      <dgm:spPr/>
      <dgm:t>
        <a:bodyPr/>
        <a:lstStyle/>
        <a:p>
          <a:endParaRPr lang="es-ES"/>
        </a:p>
      </dgm:t>
    </dgm:pt>
    <dgm:pt modelId="{E70FA319-AC9D-4E35-9218-7DEBC3C42F09}" type="sibTrans" cxnId="{F647A01F-217B-4F13-B441-54B9594AAE90}">
      <dgm:prSet/>
      <dgm:spPr/>
      <dgm:t>
        <a:bodyPr/>
        <a:lstStyle/>
        <a:p>
          <a:endParaRPr lang="es-ES"/>
        </a:p>
      </dgm:t>
    </dgm:pt>
    <dgm:pt modelId="{7E2561BF-94DB-43DC-96FF-F145FCE18BA3}">
      <dgm:prSet phldrT="[Texto]" custT="1"/>
      <dgm:spPr/>
      <dgm:t>
        <a:bodyPr/>
        <a:lstStyle/>
        <a:p>
          <a:r>
            <a:rPr lang="es-ES" sz="1600" dirty="0" smtClean="0"/>
            <a:t>DOCENCIA DE PREGADO </a:t>
          </a:r>
        </a:p>
        <a:p>
          <a:r>
            <a:rPr lang="es-ES" sz="1600" dirty="0" smtClean="0"/>
            <a:t>GESTIÓN INSTITUCIONAL</a:t>
          </a:r>
          <a:endParaRPr lang="es-ES" sz="1600" dirty="0"/>
        </a:p>
      </dgm:t>
    </dgm:pt>
    <dgm:pt modelId="{53219C33-C23C-45EF-912C-E8A92547B577}" type="parTrans" cxnId="{0F8E0B3B-0DB3-4F08-8159-96DA4948E402}">
      <dgm:prSet/>
      <dgm:spPr/>
      <dgm:t>
        <a:bodyPr/>
        <a:lstStyle/>
        <a:p>
          <a:endParaRPr lang="es-ES"/>
        </a:p>
      </dgm:t>
    </dgm:pt>
    <dgm:pt modelId="{D7D54964-55B6-4364-B854-6B425DC06667}" type="sibTrans" cxnId="{0F8E0B3B-0DB3-4F08-8159-96DA4948E402}">
      <dgm:prSet/>
      <dgm:spPr/>
      <dgm:t>
        <a:bodyPr/>
        <a:lstStyle/>
        <a:p>
          <a:endParaRPr lang="es-ES"/>
        </a:p>
      </dgm:t>
    </dgm:pt>
    <dgm:pt modelId="{6C53CDFD-3A92-4B98-B6A0-78FE0D3AFCFC}">
      <dgm:prSet phldrT="[Texto]" custT="1"/>
      <dgm:spPr/>
      <dgm:t>
        <a:bodyPr/>
        <a:lstStyle/>
        <a:p>
          <a:r>
            <a:rPr lang="es-ES" sz="2400" dirty="0" smtClean="0"/>
            <a:t>5 AÑOS</a:t>
          </a:r>
          <a:endParaRPr lang="es-ES" sz="2400" dirty="0"/>
        </a:p>
      </dgm:t>
    </dgm:pt>
    <dgm:pt modelId="{3B191B48-545D-4508-A8FC-E8441B666F2E}" type="parTrans" cxnId="{49A9FFB8-D42E-48C1-9D03-2F825A729FEE}">
      <dgm:prSet/>
      <dgm:spPr/>
      <dgm:t>
        <a:bodyPr/>
        <a:lstStyle/>
        <a:p>
          <a:endParaRPr lang="es-ES"/>
        </a:p>
      </dgm:t>
    </dgm:pt>
    <dgm:pt modelId="{493BFA92-DFA8-4896-BD5D-90CCC3FA5485}" type="sibTrans" cxnId="{49A9FFB8-D42E-48C1-9D03-2F825A729FEE}">
      <dgm:prSet/>
      <dgm:spPr/>
      <dgm:t>
        <a:bodyPr/>
        <a:lstStyle/>
        <a:p>
          <a:endParaRPr lang="es-ES"/>
        </a:p>
      </dgm:t>
    </dgm:pt>
    <dgm:pt modelId="{463F46D2-D03A-4691-9E56-7014349D213A}">
      <dgm:prSet phldrT="[Texto]" custT="1"/>
      <dgm:spPr/>
      <dgm:t>
        <a:bodyPr/>
        <a:lstStyle/>
        <a:p>
          <a:r>
            <a:rPr lang="es-ES" sz="4800" dirty="0" smtClean="0"/>
            <a:t>2018</a:t>
          </a:r>
          <a:endParaRPr lang="es-ES" sz="4800" dirty="0"/>
        </a:p>
      </dgm:t>
    </dgm:pt>
    <dgm:pt modelId="{6E1865F2-A645-4886-B0CB-DEA1D0D1189D}" type="parTrans" cxnId="{0C549533-52E2-4246-BA04-1E7ED76041D6}">
      <dgm:prSet/>
      <dgm:spPr/>
      <dgm:t>
        <a:bodyPr/>
        <a:lstStyle/>
        <a:p>
          <a:endParaRPr lang="es-ES"/>
        </a:p>
      </dgm:t>
    </dgm:pt>
    <dgm:pt modelId="{39F33A3D-5BC4-416C-9C81-6B38C5C93E6E}" type="sibTrans" cxnId="{0C549533-52E2-4246-BA04-1E7ED76041D6}">
      <dgm:prSet/>
      <dgm:spPr/>
      <dgm:t>
        <a:bodyPr/>
        <a:lstStyle/>
        <a:p>
          <a:endParaRPr lang="es-ES"/>
        </a:p>
      </dgm:t>
    </dgm:pt>
    <dgm:pt modelId="{50576689-EF95-4336-A094-A2018B1A9891}">
      <dgm:prSet phldrT="[Texto]" custT="1"/>
      <dgm:spPr/>
      <dgm:t>
        <a:bodyPr/>
        <a:lstStyle/>
        <a:p>
          <a:r>
            <a:rPr lang="es-ES" sz="2400" dirty="0" smtClean="0"/>
            <a:t>6 AÑOS</a:t>
          </a:r>
          <a:endParaRPr lang="es-ES" sz="2400" dirty="0"/>
        </a:p>
      </dgm:t>
    </dgm:pt>
    <dgm:pt modelId="{A568EC86-A43D-4310-88C1-5BFBE7BCE80D}" type="parTrans" cxnId="{E81BD43F-E136-45A8-A880-949882814E87}">
      <dgm:prSet/>
      <dgm:spPr/>
      <dgm:t>
        <a:bodyPr/>
        <a:lstStyle/>
        <a:p>
          <a:endParaRPr lang="es-ES"/>
        </a:p>
      </dgm:t>
    </dgm:pt>
    <dgm:pt modelId="{77A690A9-1AD7-4967-90FB-4F6DC09812A9}" type="sibTrans" cxnId="{E81BD43F-E136-45A8-A880-949882814E87}">
      <dgm:prSet/>
      <dgm:spPr/>
      <dgm:t>
        <a:bodyPr/>
        <a:lstStyle/>
        <a:p>
          <a:endParaRPr lang="es-ES"/>
        </a:p>
      </dgm:t>
    </dgm:pt>
    <dgm:pt modelId="{92154A14-B8B3-4EAD-8156-651C4204D1E2}">
      <dgm:prSet custT="1"/>
      <dgm:spPr/>
      <dgm:t>
        <a:bodyPr/>
        <a:lstStyle/>
        <a:p>
          <a:r>
            <a:rPr lang="es-ES" sz="1600" dirty="0" smtClean="0"/>
            <a:t>DOCENCIA DE PREGADO </a:t>
          </a:r>
        </a:p>
        <a:p>
          <a:r>
            <a:rPr lang="es-ES" sz="1600" dirty="0" smtClean="0"/>
            <a:t>GESTIÓN INSTITUCIONAL </a:t>
          </a:r>
        </a:p>
        <a:p>
          <a:r>
            <a:rPr lang="es-ES" sz="1600" dirty="0" smtClean="0"/>
            <a:t>VINCULACIÓN CON EL MEDIO</a:t>
          </a:r>
          <a:endParaRPr lang="es-ES" sz="1600" dirty="0"/>
        </a:p>
      </dgm:t>
    </dgm:pt>
    <dgm:pt modelId="{62BC7426-761A-44F4-9F1A-323625883B8B}" type="parTrans" cxnId="{6385B4CB-7F1C-461B-92E0-33A2B8CBCB96}">
      <dgm:prSet/>
      <dgm:spPr/>
      <dgm:t>
        <a:bodyPr/>
        <a:lstStyle/>
        <a:p>
          <a:endParaRPr lang="es-ES"/>
        </a:p>
      </dgm:t>
    </dgm:pt>
    <dgm:pt modelId="{7085222A-CFF1-4BB5-AFB6-1EDA706C03EC}" type="sibTrans" cxnId="{6385B4CB-7F1C-461B-92E0-33A2B8CBCB96}">
      <dgm:prSet/>
      <dgm:spPr/>
      <dgm:t>
        <a:bodyPr/>
        <a:lstStyle/>
        <a:p>
          <a:endParaRPr lang="es-ES"/>
        </a:p>
      </dgm:t>
    </dgm:pt>
    <dgm:pt modelId="{CEA76F98-93E7-41B6-AB64-B3C95C32CCB2}" type="pres">
      <dgm:prSet presAssocID="{CF742E95-46B4-48A6-9F9E-D0C82BBE8AC8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11A838E2-193F-459F-A69D-D8EAADD31667}" type="pres">
      <dgm:prSet presAssocID="{025BA3E9-9C33-43E4-8A2F-CF47BEBE44DB}" presName="horFlow" presStyleCnt="0"/>
      <dgm:spPr/>
      <dgm:t>
        <a:bodyPr/>
        <a:lstStyle/>
        <a:p>
          <a:endParaRPr lang="es-ES"/>
        </a:p>
      </dgm:t>
    </dgm:pt>
    <dgm:pt modelId="{80DDF683-834B-4578-9251-31BD290E2D3A}" type="pres">
      <dgm:prSet presAssocID="{025BA3E9-9C33-43E4-8A2F-CF47BEBE44DB}" presName="bigChev" presStyleLbl="node1" presStyleIdx="0" presStyleCnt="3" custScaleX="59750" custScaleY="84217"/>
      <dgm:spPr>
        <a:prstGeom prst="homePlate">
          <a:avLst/>
        </a:prstGeom>
      </dgm:spPr>
      <dgm:t>
        <a:bodyPr/>
        <a:lstStyle/>
        <a:p>
          <a:endParaRPr lang="es-ES"/>
        </a:p>
      </dgm:t>
    </dgm:pt>
    <dgm:pt modelId="{05B11128-2735-4241-A989-100F5731652C}" type="pres">
      <dgm:prSet presAssocID="{C200E521-A8BB-4272-984F-CF049C754FDA}" presName="parTrans" presStyleCnt="0"/>
      <dgm:spPr/>
      <dgm:t>
        <a:bodyPr/>
        <a:lstStyle/>
        <a:p>
          <a:endParaRPr lang="es-ES"/>
        </a:p>
      </dgm:t>
    </dgm:pt>
    <dgm:pt modelId="{B69B942F-5555-47A8-8ED5-DFA2F36B3CF7}" type="pres">
      <dgm:prSet presAssocID="{2A81566E-3F53-49F0-828E-F104A10EB219}" presName="node" presStyleLbl="alignAccFollowNode1" presStyleIdx="0" presStyleCnt="6" custScaleX="16678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A172CC6-9810-4C2A-A428-F1480323AC05}" type="pres">
      <dgm:prSet presAssocID="{CCFF6CFD-EF13-438E-987D-A361BB3FB584}" presName="sibTrans" presStyleCnt="0"/>
      <dgm:spPr/>
      <dgm:t>
        <a:bodyPr/>
        <a:lstStyle/>
        <a:p>
          <a:endParaRPr lang="es-ES"/>
        </a:p>
      </dgm:t>
    </dgm:pt>
    <dgm:pt modelId="{88D3894B-CF20-4B45-B73F-1BE929FD8C0B}" type="pres">
      <dgm:prSet presAssocID="{B5785DA0-CF30-4B84-8D53-ADE165A7D33F}" presName="node" presStyleLbl="alignAccFollowNode1" presStyleIdx="1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D9BC7E0-A267-4B69-8EA0-AB8B22C53E46}" type="pres">
      <dgm:prSet presAssocID="{025BA3E9-9C33-43E4-8A2F-CF47BEBE44DB}" presName="vSp" presStyleCnt="0"/>
      <dgm:spPr/>
      <dgm:t>
        <a:bodyPr/>
        <a:lstStyle/>
        <a:p>
          <a:endParaRPr lang="es-ES"/>
        </a:p>
      </dgm:t>
    </dgm:pt>
    <dgm:pt modelId="{EA98D446-50DB-4169-8CB9-ABCC044A0050}" type="pres">
      <dgm:prSet presAssocID="{C9D83CB2-B6B5-41FA-9979-52E0D16FC958}" presName="horFlow" presStyleCnt="0"/>
      <dgm:spPr/>
      <dgm:t>
        <a:bodyPr/>
        <a:lstStyle/>
        <a:p>
          <a:endParaRPr lang="es-ES"/>
        </a:p>
      </dgm:t>
    </dgm:pt>
    <dgm:pt modelId="{FCB7F071-885F-4C8E-AA5C-3C616698763E}" type="pres">
      <dgm:prSet presAssocID="{C9D83CB2-B6B5-41FA-9979-52E0D16FC958}" presName="bigChev" presStyleLbl="node1" presStyleIdx="1" presStyleCnt="3" custScaleX="57736" custScaleY="91405"/>
      <dgm:spPr>
        <a:prstGeom prst="homePlate">
          <a:avLst/>
        </a:prstGeom>
      </dgm:spPr>
      <dgm:t>
        <a:bodyPr/>
        <a:lstStyle/>
        <a:p>
          <a:endParaRPr lang="es-ES"/>
        </a:p>
      </dgm:t>
    </dgm:pt>
    <dgm:pt modelId="{F3A5C275-99F3-46EF-A629-6A8B733E98F0}" type="pres">
      <dgm:prSet presAssocID="{53219C33-C23C-45EF-912C-E8A92547B577}" presName="parTrans" presStyleCnt="0"/>
      <dgm:spPr/>
      <dgm:t>
        <a:bodyPr/>
        <a:lstStyle/>
        <a:p>
          <a:endParaRPr lang="es-ES"/>
        </a:p>
      </dgm:t>
    </dgm:pt>
    <dgm:pt modelId="{0C2827C4-916E-4C3C-9DB8-E7A2DB5BE4ED}" type="pres">
      <dgm:prSet presAssocID="{7E2561BF-94DB-43DC-96FF-F145FCE18BA3}" presName="node" presStyleLbl="alignAccFollowNode1" presStyleIdx="2" presStyleCnt="6" custScaleX="16603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21D41CB-BAC5-4BA9-AE27-B9624890530F}" type="pres">
      <dgm:prSet presAssocID="{D7D54964-55B6-4364-B854-6B425DC06667}" presName="sibTrans" presStyleCnt="0"/>
      <dgm:spPr/>
      <dgm:t>
        <a:bodyPr/>
        <a:lstStyle/>
        <a:p>
          <a:endParaRPr lang="es-ES"/>
        </a:p>
      </dgm:t>
    </dgm:pt>
    <dgm:pt modelId="{D1AC2D78-93AD-42F0-B090-EC9A01E7961E}" type="pres">
      <dgm:prSet presAssocID="{6C53CDFD-3A92-4B98-B6A0-78FE0D3AFCFC}" presName="node" presStyleLbl="alignAccFollowNode1" presStyleIdx="3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78E80C2-359F-4294-B051-352D2B320032}" type="pres">
      <dgm:prSet presAssocID="{C9D83CB2-B6B5-41FA-9979-52E0D16FC958}" presName="vSp" presStyleCnt="0"/>
      <dgm:spPr/>
      <dgm:t>
        <a:bodyPr/>
        <a:lstStyle/>
        <a:p>
          <a:endParaRPr lang="es-ES"/>
        </a:p>
      </dgm:t>
    </dgm:pt>
    <dgm:pt modelId="{9B85BF3D-8437-40AD-8A18-6E1A819247F4}" type="pres">
      <dgm:prSet presAssocID="{463F46D2-D03A-4691-9E56-7014349D213A}" presName="horFlow" presStyleCnt="0"/>
      <dgm:spPr/>
      <dgm:t>
        <a:bodyPr/>
        <a:lstStyle/>
        <a:p>
          <a:endParaRPr lang="es-ES"/>
        </a:p>
      </dgm:t>
    </dgm:pt>
    <dgm:pt modelId="{F08A6448-DA2A-42EA-900A-B3FD068170E4}" type="pres">
      <dgm:prSet presAssocID="{463F46D2-D03A-4691-9E56-7014349D213A}" presName="bigChev" presStyleLbl="node1" presStyleIdx="2" presStyleCnt="3" custScaleX="59284" custScaleY="79946"/>
      <dgm:spPr>
        <a:prstGeom prst="homePlate">
          <a:avLst/>
        </a:prstGeom>
      </dgm:spPr>
      <dgm:t>
        <a:bodyPr/>
        <a:lstStyle/>
        <a:p>
          <a:endParaRPr lang="es-ES"/>
        </a:p>
      </dgm:t>
    </dgm:pt>
    <dgm:pt modelId="{D642BA30-9B27-467A-86D3-3420D738E747}" type="pres">
      <dgm:prSet presAssocID="{62BC7426-761A-44F4-9F1A-323625883B8B}" presName="parTrans" presStyleCnt="0"/>
      <dgm:spPr/>
      <dgm:t>
        <a:bodyPr/>
        <a:lstStyle/>
        <a:p>
          <a:endParaRPr lang="es-ES"/>
        </a:p>
      </dgm:t>
    </dgm:pt>
    <dgm:pt modelId="{D6015DE6-2F59-4252-AAE6-4FAE270F3547}" type="pres">
      <dgm:prSet presAssocID="{92154A14-B8B3-4EAD-8156-651C4204D1E2}" presName="node" presStyleLbl="alignAccFollowNode1" presStyleIdx="4" presStyleCnt="6" custScaleX="16586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5223AFA-D05E-44F1-B7CC-E76D9CE60EF5}" type="pres">
      <dgm:prSet presAssocID="{7085222A-CFF1-4BB5-AFB6-1EDA706C03EC}" presName="sibTrans" presStyleCnt="0"/>
      <dgm:spPr/>
      <dgm:t>
        <a:bodyPr/>
        <a:lstStyle/>
        <a:p>
          <a:endParaRPr lang="es-ES"/>
        </a:p>
      </dgm:t>
    </dgm:pt>
    <dgm:pt modelId="{74544A26-29E3-4B9F-B878-07C54DBE8572}" type="pres">
      <dgm:prSet presAssocID="{50576689-EF95-4336-A094-A2018B1A9891}" presName="node" presStyleLbl="alignAccFollowNode1" presStyleIdx="5" presStyleCnt="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779FE90A-299D-41E6-8BF9-C7E748E1887E}" type="presOf" srcId="{B5785DA0-CF30-4B84-8D53-ADE165A7D33F}" destId="{88D3894B-CF20-4B45-B73F-1BE929FD8C0B}" srcOrd="0" destOrd="0" presId="urn:microsoft.com/office/officeart/2005/8/layout/lProcess3"/>
    <dgm:cxn modelId="{F7C339ED-1159-4E46-B0B9-EE93745AFBF3}" type="presOf" srcId="{6C53CDFD-3A92-4B98-B6A0-78FE0D3AFCFC}" destId="{D1AC2D78-93AD-42F0-B090-EC9A01E7961E}" srcOrd="0" destOrd="0" presId="urn:microsoft.com/office/officeart/2005/8/layout/lProcess3"/>
    <dgm:cxn modelId="{5037CDE7-0257-4797-A630-253EBB44EA59}" type="presOf" srcId="{C9D83CB2-B6B5-41FA-9979-52E0D16FC958}" destId="{FCB7F071-885F-4C8E-AA5C-3C616698763E}" srcOrd="0" destOrd="0" presId="urn:microsoft.com/office/officeart/2005/8/layout/lProcess3"/>
    <dgm:cxn modelId="{F647A01F-217B-4F13-B441-54B9594AAE90}" srcId="{CF742E95-46B4-48A6-9F9E-D0C82BBE8AC8}" destId="{C9D83CB2-B6B5-41FA-9979-52E0D16FC958}" srcOrd="1" destOrd="0" parTransId="{0574487B-638D-4A60-BFED-9044A228A088}" sibTransId="{E70FA319-AC9D-4E35-9218-7DEBC3C42F09}"/>
    <dgm:cxn modelId="{4E863373-D61E-41D3-8B7C-310BDA0BE99F}" type="presOf" srcId="{463F46D2-D03A-4691-9E56-7014349D213A}" destId="{F08A6448-DA2A-42EA-900A-B3FD068170E4}" srcOrd="0" destOrd="0" presId="urn:microsoft.com/office/officeart/2005/8/layout/lProcess3"/>
    <dgm:cxn modelId="{0F8E0B3B-0DB3-4F08-8159-96DA4948E402}" srcId="{C9D83CB2-B6B5-41FA-9979-52E0D16FC958}" destId="{7E2561BF-94DB-43DC-96FF-F145FCE18BA3}" srcOrd="0" destOrd="0" parTransId="{53219C33-C23C-45EF-912C-E8A92547B577}" sibTransId="{D7D54964-55B6-4364-B854-6B425DC06667}"/>
    <dgm:cxn modelId="{6385B4CB-7F1C-461B-92E0-33A2B8CBCB96}" srcId="{463F46D2-D03A-4691-9E56-7014349D213A}" destId="{92154A14-B8B3-4EAD-8156-651C4204D1E2}" srcOrd="0" destOrd="0" parTransId="{62BC7426-761A-44F4-9F1A-323625883B8B}" sibTransId="{7085222A-CFF1-4BB5-AFB6-1EDA706C03EC}"/>
    <dgm:cxn modelId="{3291EDE0-6C25-4D1A-9BFA-15A15132A2BD}" type="presOf" srcId="{025BA3E9-9C33-43E4-8A2F-CF47BEBE44DB}" destId="{80DDF683-834B-4578-9251-31BD290E2D3A}" srcOrd="0" destOrd="0" presId="urn:microsoft.com/office/officeart/2005/8/layout/lProcess3"/>
    <dgm:cxn modelId="{405A7AF1-544A-44C0-8E6F-F3BDC0F60AF7}" srcId="{025BA3E9-9C33-43E4-8A2F-CF47BEBE44DB}" destId="{B5785DA0-CF30-4B84-8D53-ADE165A7D33F}" srcOrd="1" destOrd="0" parTransId="{37541BEC-DAD3-4330-BD1A-4F14F5DBB911}" sibTransId="{F77EBC48-66F2-4F81-9BE5-E75E6918A043}"/>
    <dgm:cxn modelId="{3D1A2838-8F59-47A8-AFBE-F885330C6A8F}" type="presOf" srcId="{92154A14-B8B3-4EAD-8156-651C4204D1E2}" destId="{D6015DE6-2F59-4252-AAE6-4FAE270F3547}" srcOrd="0" destOrd="0" presId="urn:microsoft.com/office/officeart/2005/8/layout/lProcess3"/>
    <dgm:cxn modelId="{ED5788FB-424A-484E-A8C1-5A5CA94A51B1}" type="presOf" srcId="{CF742E95-46B4-48A6-9F9E-D0C82BBE8AC8}" destId="{CEA76F98-93E7-41B6-AB64-B3C95C32CCB2}" srcOrd="0" destOrd="0" presId="urn:microsoft.com/office/officeart/2005/8/layout/lProcess3"/>
    <dgm:cxn modelId="{5A30C0CD-BFBC-4AAD-8A24-28303891CAB8}" srcId="{CF742E95-46B4-48A6-9F9E-D0C82BBE8AC8}" destId="{025BA3E9-9C33-43E4-8A2F-CF47BEBE44DB}" srcOrd="0" destOrd="0" parTransId="{1BAEF510-DCA8-4EE7-BFC4-E2AAC08671D1}" sibTransId="{A81384CF-70FC-4C49-BA13-99D22907F04C}"/>
    <dgm:cxn modelId="{49A9FFB8-D42E-48C1-9D03-2F825A729FEE}" srcId="{C9D83CB2-B6B5-41FA-9979-52E0D16FC958}" destId="{6C53CDFD-3A92-4B98-B6A0-78FE0D3AFCFC}" srcOrd="1" destOrd="0" parTransId="{3B191B48-545D-4508-A8FC-E8441B666F2E}" sibTransId="{493BFA92-DFA8-4896-BD5D-90CCC3FA5485}"/>
    <dgm:cxn modelId="{B20FA250-2853-41DE-A17D-F2E67E983A4E}" type="presOf" srcId="{7E2561BF-94DB-43DC-96FF-F145FCE18BA3}" destId="{0C2827C4-916E-4C3C-9DB8-E7A2DB5BE4ED}" srcOrd="0" destOrd="0" presId="urn:microsoft.com/office/officeart/2005/8/layout/lProcess3"/>
    <dgm:cxn modelId="{F917B6E6-7D97-499C-A898-95AF6F233257}" srcId="{025BA3E9-9C33-43E4-8A2F-CF47BEBE44DB}" destId="{2A81566E-3F53-49F0-828E-F104A10EB219}" srcOrd="0" destOrd="0" parTransId="{C200E521-A8BB-4272-984F-CF049C754FDA}" sibTransId="{CCFF6CFD-EF13-438E-987D-A361BB3FB584}"/>
    <dgm:cxn modelId="{F28B6E80-3100-449C-98F5-6A8BFAD13D06}" type="presOf" srcId="{50576689-EF95-4336-A094-A2018B1A9891}" destId="{74544A26-29E3-4B9F-B878-07C54DBE8572}" srcOrd="0" destOrd="0" presId="urn:microsoft.com/office/officeart/2005/8/layout/lProcess3"/>
    <dgm:cxn modelId="{612E7E6A-66F7-4B2C-8CD9-3B5C351E4568}" type="presOf" srcId="{2A81566E-3F53-49F0-828E-F104A10EB219}" destId="{B69B942F-5555-47A8-8ED5-DFA2F36B3CF7}" srcOrd="0" destOrd="0" presId="urn:microsoft.com/office/officeart/2005/8/layout/lProcess3"/>
    <dgm:cxn modelId="{0C549533-52E2-4246-BA04-1E7ED76041D6}" srcId="{CF742E95-46B4-48A6-9F9E-D0C82BBE8AC8}" destId="{463F46D2-D03A-4691-9E56-7014349D213A}" srcOrd="2" destOrd="0" parTransId="{6E1865F2-A645-4886-B0CB-DEA1D0D1189D}" sibTransId="{39F33A3D-5BC4-416C-9C81-6B38C5C93E6E}"/>
    <dgm:cxn modelId="{E81BD43F-E136-45A8-A880-949882814E87}" srcId="{463F46D2-D03A-4691-9E56-7014349D213A}" destId="{50576689-EF95-4336-A094-A2018B1A9891}" srcOrd="1" destOrd="0" parTransId="{A568EC86-A43D-4310-88C1-5BFBE7BCE80D}" sibTransId="{77A690A9-1AD7-4967-90FB-4F6DC09812A9}"/>
    <dgm:cxn modelId="{79CED196-B9EB-4FA1-9A56-A1C7E72745DD}" type="presParOf" srcId="{CEA76F98-93E7-41B6-AB64-B3C95C32CCB2}" destId="{11A838E2-193F-459F-A69D-D8EAADD31667}" srcOrd="0" destOrd="0" presId="urn:microsoft.com/office/officeart/2005/8/layout/lProcess3"/>
    <dgm:cxn modelId="{1CC8D8A3-8C3D-4A27-B4B2-467BE316A678}" type="presParOf" srcId="{11A838E2-193F-459F-A69D-D8EAADD31667}" destId="{80DDF683-834B-4578-9251-31BD290E2D3A}" srcOrd="0" destOrd="0" presId="urn:microsoft.com/office/officeart/2005/8/layout/lProcess3"/>
    <dgm:cxn modelId="{CCA725EA-223E-4950-8500-9593A77BF810}" type="presParOf" srcId="{11A838E2-193F-459F-A69D-D8EAADD31667}" destId="{05B11128-2735-4241-A989-100F5731652C}" srcOrd="1" destOrd="0" presId="urn:microsoft.com/office/officeart/2005/8/layout/lProcess3"/>
    <dgm:cxn modelId="{7FB4C191-20D8-41FE-829A-869840390B5A}" type="presParOf" srcId="{11A838E2-193F-459F-A69D-D8EAADD31667}" destId="{B69B942F-5555-47A8-8ED5-DFA2F36B3CF7}" srcOrd="2" destOrd="0" presId="urn:microsoft.com/office/officeart/2005/8/layout/lProcess3"/>
    <dgm:cxn modelId="{6EABA812-4ADD-43DB-BC25-AFFF37DC50A0}" type="presParOf" srcId="{11A838E2-193F-459F-A69D-D8EAADD31667}" destId="{9A172CC6-9810-4C2A-A428-F1480323AC05}" srcOrd="3" destOrd="0" presId="urn:microsoft.com/office/officeart/2005/8/layout/lProcess3"/>
    <dgm:cxn modelId="{FB898198-222C-483B-8A1D-1DE6E4CA3010}" type="presParOf" srcId="{11A838E2-193F-459F-A69D-D8EAADD31667}" destId="{88D3894B-CF20-4B45-B73F-1BE929FD8C0B}" srcOrd="4" destOrd="0" presId="urn:microsoft.com/office/officeart/2005/8/layout/lProcess3"/>
    <dgm:cxn modelId="{10C56D42-AE2C-4E83-BA26-0B3A1B442643}" type="presParOf" srcId="{CEA76F98-93E7-41B6-AB64-B3C95C32CCB2}" destId="{1D9BC7E0-A267-4B69-8EA0-AB8B22C53E46}" srcOrd="1" destOrd="0" presId="urn:microsoft.com/office/officeart/2005/8/layout/lProcess3"/>
    <dgm:cxn modelId="{9F55D3A6-ACD4-425D-9436-30A01F655BCF}" type="presParOf" srcId="{CEA76F98-93E7-41B6-AB64-B3C95C32CCB2}" destId="{EA98D446-50DB-4169-8CB9-ABCC044A0050}" srcOrd="2" destOrd="0" presId="urn:microsoft.com/office/officeart/2005/8/layout/lProcess3"/>
    <dgm:cxn modelId="{CE01C49D-D017-457E-BAE4-EFD0ECD785CC}" type="presParOf" srcId="{EA98D446-50DB-4169-8CB9-ABCC044A0050}" destId="{FCB7F071-885F-4C8E-AA5C-3C616698763E}" srcOrd="0" destOrd="0" presId="urn:microsoft.com/office/officeart/2005/8/layout/lProcess3"/>
    <dgm:cxn modelId="{667102F1-76BB-4F97-86A4-FDA28CCFC97E}" type="presParOf" srcId="{EA98D446-50DB-4169-8CB9-ABCC044A0050}" destId="{F3A5C275-99F3-46EF-A629-6A8B733E98F0}" srcOrd="1" destOrd="0" presId="urn:microsoft.com/office/officeart/2005/8/layout/lProcess3"/>
    <dgm:cxn modelId="{71146C27-DAB2-4392-96C8-28966B98EC55}" type="presParOf" srcId="{EA98D446-50DB-4169-8CB9-ABCC044A0050}" destId="{0C2827C4-916E-4C3C-9DB8-E7A2DB5BE4ED}" srcOrd="2" destOrd="0" presId="urn:microsoft.com/office/officeart/2005/8/layout/lProcess3"/>
    <dgm:cxn modelId="{776D543D-2BA0-4418-9F5E-1FF575D11F7D}" type="presParOf" srcId="{EA98D446-50DB-4169-8CB9-ABCC044A0050}" destId="{E21D41CB-BAC5-4BA9-AE27-B9624890530F}" srcOrd="3" destOrd="0" presId="urn:microsoft.com/office/officeart/2005/8/layout/lProcess3"/>
    <dgm:cxn modelId="{83BD6171-B03E-4686-B60E-B62861A532F7}" type="presParOf" srcId="{EA98D446-50DB-4169-8CB9-ABCC044A0050}" destId="{D1AC2D78-93AD-42F0-B090-EC9A01E7961E}" srcOrd="4" destOrd="0" presId="urn:microsoft.com/office/officeart/2005/8/layout/lProcess3"/>
    <dgm:cxn modelId="{86870057-5375-4EBA-B0A9-A225DBB30DC2}" type="presParOf" srcId="{CEA76F98-93E7-41B6-AB64-B3C95C32CCB2}" destId="{478E80C2-359F-4294-B051-352D2B320032}" srcOrd="3" destOrd="0" presId="urn:microsoft.com/office/officeart/2005/8/layout/lProcess3"/>
    <dgm:cxn modelId="{55FAD6FF-3AE9-457A-9B16-39C7075FBE77}" type="presParOf" srcId="{CEA76F98-93E7-41B6-AB64-B3C95C32CCB2}" destId="{9B85BF3D-8437-40AD-8A18-6E1A819247F4}" srcOrd="4" destOrd="0" presId="urn:microsoft.com/office/officeart/2005/8/layout/lProcess3"/>
    <dgm:cxn modelId="{D52CA927-DDE1-4435-B585-47F2440C19E9}" type="presParOf" srcId="{9B85BF3D-8437-40AD-8A18-6E1A819247F4}" destId="{F08A6448-DA2A-42EA-900A-B3FD068170E4}" srcOrd="0" destOrd="0" presId="urn:microsoft.com/office/officeart/2005/8/layout/lProcess3"/>
    <dgm:cxn modelId="{80AF0A3D-9877-4DE2-88E1-0EB45CEA8045}" type="presParOf" srcId="{9B85BF3D-8437-40AD-8A18-6E1A819247F4}" destId="{D642BA30-9B27-467A-86D3-3420D738E747}" srcOrd="1" destOrd="0" presId="urn:microsoft.com/office/officeart/2005/8/layout/lProcess3"/>
    <dgm:cxn modelId="{AD3981A1-91B8-4D41-BCAE-E0115E217674}" type="presParOf" srcId="{9B85BF3D-8437-40AD-8A18-6E1A819247F4}" destId="{D6015DE6-2F59-4252-AAE6-4FAE270F3547}" srcOrd="2" destOrd="0" presId="urn:microsoft.com/office/officeart/2005/8/layout/lProcess3"/>
    <dgm:cxn modelId="{9F0505BA-C280-49ED-922F-457323973A1A}" type="presParOf" srcId="{9B85BF3D-8437-40AD-8A18-6E1A819247F4}" destId="{95223AFA-D05E-44F1-B7CC-E76D9CE60EF5}" srcOrd="3" destOrd="0" presId="urn:microsoft.com/office/officeart/2005/8/layout/lProcess3"/>
    <dgm:cxn modelId="{7B1A7724-8BAB-42F4-BAE5-6867498C29F4}" type="presParOf" srcId="{9B85BF3D-8437-40AD-8A18-6E1A819247F4}" destId="{74544A26-29E3-4B9F-B878-07C54DBE8572}" srcOrd="4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DDF683-834B-4578-9251-31BD290E2D3A}">
      <dsp:nvSpPr>
        <dsp:cNvPr id="0" name=""/>
        <dsp:cNvSpPr/>
      </dsp:nvSpPr>
      <dsp:spPr>
        <a:xfrm>
          <a:off x="1176" y="1237522"/>
          <a:ext cx="1774317" cy="1000352"/>
        </a:xfrm>
        <a:prstGeom prst="homePlat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800" kern="1200" dirty="0" smtClean="0"/>
            <a:t>2008</a:t>
          </a:r>
          <a:endParaRPr lang="es-ES" sz="4800" kern="1200" dirty="0"/>
        </a:p>
      </dsp:txBody>
      <dsp:txXfrm>
        <a:off x="1176" y="1237522"/>
        <a:ext cx="1524229" cy="1000352"/>
      </dsp:txXfrm>
    </dsp:sp>
    <dsp:sp modelId="{B69B942F-5555-47A8-8ED5-DFA2F36B3CF7}">
      <dsp:nvSpPr>
        <dsp:cNvPr id="0" name=""/>
        <dsp:cNvSpPr/>
      </dsp:nvSpPr>
      <dsp:spPr>
        <a:xfrm>
          <a:off x="1389449" y="1244750"/>
          <a:ext cx="4110844" cy="985896"/>
        </a:xfrm>
        <a:prstGeom prst="chevron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10160" rIns="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DOCENCIA DE PREGADO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GESTIÓN INSTITUCIONAL</a:t>
          </a:r>
          <a:endParaRPr lang="es-ES" sz="1600" kern="1200" dirty="0"/>
        </a:p>
      </dsp:txBody>
      <dsp:txXfrm>
        <a:off x="1882397" y="1244750"/>
        <a:ext cx="3124948" cy="985896"/>
      </dsp:txXfrm>
    </dsp:sp>
    <dsp:sp modelId="{88D3894B-CF20-4B45-B73F-1BE929FD8C0B}">
      <dsp:nvSpPr>
        <dsp:cNvPr id="0" name=""/>
        <dsp:cNvSpPr/>
      </dsp:nvSpPr>
      <dsp:spPr>
        <a:xfrm>
          <a:off x="5155230" y="1244750"/>
          <a:ext cx="2464742" cy="985896"/>
        </a:xfrm>
        <a:prstGeom prst="chevron">
          <a:avLst/>
        </a:prstGeom>
        <a:solidFill>
          <a:schemeClr val="accent3">
            <a:tint val="40000"/>
            <a:alpha val="90000"/>
            <a:hueOff val="2143371"/>
            <a:satOff val="-2759"/>
            <a:lumOff val="-215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2143371"/>
              <a:satOff val="-2759"/>
              <a:lumOff val="-21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/>
            <a:t>5 AÑOS</a:t>
          </a:r>
          <a:endParaRPr lang="es-ES" sz="2400" kern="1200" dirty="0"/>
        </a:p>
      </dsp:txBody>
      <dsp:txXfrm>
        <a:off x="5648178" y="1244750"/>
        <a:ext cx="1478846" cy="985896"/>
      </dsp:txXfrm>
    </dsp:sp>
    <dsp:sp modelId="{FCB7F071-885F-4C8E-AA5C-3C616698763E}">
      <dsp:nvSpPr>
        <dsp:cNvPr id="0" name=""/>
        <dsp:cNvSpPr/>
      </dsp:nvSpPr>
      <dsp:spPr>
        <a:xfrm>
          <a:off x="1176" y="2404171"/>
          <a:ext cx="1714510" cy="1085733"/>
        </a:xfrm>
        <a:prstGeom prst="homePlate">
          <a:avLst/>
        </a:prstGeom>
        <a:solidFill>
          <a:schemeClr val="accent3">
            <a:hueOff val="5625132"/>
            <a:satOff val="-8440"/>
            <a:lumOff val="-1373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800" kern="1200" dirty="0" smtClean="0"/>
            <a:t>2013</a:t>
          </a:r>
          <a:endParaRPr lang="es-ES" sz="4800" kern="1200" dirty="0"/>
        </a:p>
      </dsp:txBody>
      <dsp:txXfrm>
        <a:off x="1176" y="2404171"/>
        <a:ext cx="1443077" cy="1085733"/>
      </dsp:txXfrm>
    </dsp:sp>
    <dsp:sp modelId="{0C2827C4-916E-4C3C-9DB8-E7A2DB5BE4ED}">
      <dsp:nvSpPr>
        <dsp:cNvPr id="0" name=""/>
        <dsp:cNvSpPr/>
      </dsp:nvSpPr>
      <dsp:spPr>
        <a:xfrm>
          <a:off x="1329642" y="2454089"/>
          <a:ext cx="4092285" cy="985896"/>
        </a:xfrm>
        <a:prstGeom prst="chevron">
          <a:avLst/>
        </a:prstGeom>
        <a:solidFill>
          <a:schemeClr val="accent3">
            <a:tint val="40000"/>
            <a:alpha val="90000"/>
            <a:hueOff val="4286742"/>
            <a:satOff val="-5517"/>
            <a:lumOff val="-43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4286742"/>
              <a:satOff val="-5517"/>
              <a:lumOff val="-43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10160" rIns="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DOCENCIA DE PREGADO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GESTIÓN INSTITUCIONAL</a:t>
          </a:r>
          <a:endParaRPr lang="es-ES" sz="1600" kern="1200" dirty="0"/>
        </a:p>
      </dsp:txBody>
      <dsp:txXfrm>
        <a:off x="1822590" y="2454089"/>
        <a:ext cx="3106389" cy="985896"/>
      </dsp:txXfrm>
    </dsp:sp>
    <dsp:sp modelId="{D1AC2D78-93AD-42F0-B090-EC9A01E7961E}">
      <dsp:nvSpPr>
        <dsp:cNvPr id="0" name=""/>
        <dsp:cNvSpPr/>
      </dsp:nvSpPr>
      <dsp:spPr>
        <a:xfrm>
          <a:off x="5076863" y="2454089"/>
          <a:ext cx="2464742" cy="985896"/>
        </a:xfrm>
        <a:prstGeom prst="chevron">
          <a:avLst/>
        </a:prstGeom>
        <a:solidFill>
          <a:schemeClr val="accent3">
            <a:tint val="40000"/>
            <a:alpha val="90000"/>
            <a:hueOff val="6430112"/>
            <a:satOff val="-8276"/>
            <a:lumOff val="-645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6430112"/>
              <a:satOff val="-8276"/>
              <a:lumOff val="-64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/>
            <a:t>5 AÑOS</a:t>
          </a:r>
          <a:endParaRPr lang="es-ES" sz="2400" kern="1200" dirty="0"/>
        </a:p>
      </dsp:txBody>
      <dsp:txXfrm>
        <a:off x="5569811" y="2454089"/>
        <a:ext cx="1478846" cy="985896"/>
      </dsp:txXfrm>
    </dsp:sp>
    <dsp:sp modelId="{F08A6448-DA2A-42EA-900A-B3FD068170E4}">
      <dsp:nvSpPr>
        <dsp:cNvPr id="0" name=""/>
        <dsp:cNvSpPr/>
      </dsp:nvSpPr>
      <dsp:spPr>
        <a:xfrm>
          <a:off x="1176" y="3674338"/>
          <a:ext cx="1760479" cy="949620"/>
        </a:xfrm>
        <a:prstGeom prst="homePlate">
          <a:avLst/>
        </a:prstGeom>
        <a:solidFill>
          <a:schemeClr val="accent3">
            <a:hueOff val="11250264"/>
            <a:satOff val="-16880"/>
            <a:lumOff val="-2745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4800" kern="1200" dirty="0" smtClean="0"/>
            <a:t>2018</a:t>
          </a:r>
          <a:endParaRPr lang="es-ES" sz="4800" kern="1200" dirty="0"/>
        </a:p>
      </dsp:txBody>
      <dsp:txXfrm>
        <a:off x="1176" y="3674338"/>
        <a:ext cx="1523074" cy="949620"/>
      </dsp:txXfrm>
    </dsp:sp>
    <dsp:sp modelId="{D6015DE6-2F59-4252-AAE6-4FAE270F3547}">
      <dsp:nvSpPr>
        <dsp:cNvPr id="0" name=""/>
        <dsp:cNvSpPr/>
      </dsp:nvSpPr>
      <dsp:spPr>
        <a:xfrm>
          <a:off x="1375611" y="3656200"/>
          <a:ext cx="4088045" cy="985896"/>
        </a:xfrm>
        <a:prstGeom prst="chevron">
          <a:avLst/>
        </a:prstGeom>
        <a:solidFill>
          <a:schemeClr val="accent3">
            <a:tint val="40000"/>
            <a:alpha val="90000"/>
            <a:hueOff val="8573483"/>
            <a:satOff val="-11034"/>
            <a:lumOff val="-860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8573483"/>
              <a:satOff val="-11034"/>
              <a:lumOff val="-86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10160" rIns="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DOCENCIA DE PREGADO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GESTIÓN INSTITUCIONAL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/>
            <a:t>VINCULACIÓN CON EL MEDIO</a:t>
          </a:r>
          <a:endParaRPr lang="es-ES" sz="1600" kern="1200" dirty="0"/>
        </a:p>
      </dsp:txBody>
      <dsp:txXfrm>
        <a:off x="1868559" y="3656200"/>
        <a:ext cx="3102149" cy="985896"/>
      </dsp:txXfrm>
    </dsp:sp>
    <dsp:sp modelId="{74544A26-29E3-4B9F-B878-07C54DBE8572}">
      <dsp:nvSpPr>
        <dsp:cNvPr id="0" name=""/>
        <dsp:cNvSpPr/>
      </dsp:nvSpPr>
      <dsp:spPr>
        <a:xfrm>
          <a:off x="5118593" y="3656200"/>
          <a:ext cx="2464742" cy="985896"/>
        </a:xfrm>
        <a:prstGeom prst="chevron">
          <a:avLst/>
        </a:prstGeom>
        <a:solidFill>
          <a:schemeClr val="accent3">
            <a:tint val="40000"/>
            <a:alpha val="90000"/>
            <a:hueOff val="10716854"/>
            <a:satOff val="-13793"/>
            <a:lumOff val="-1075"/>
            <a:alphaOff val="0"/>
          </a:schemeClr>
        </a:solidFill>
        <a:ln w="25400" cap="flat" cmpd="sng" algn="ctr">
          <a:solidFill>
            <a:schemeClr val="accent3">
              <a:tint val="40000"/>
              <a:alpha val="90000"/>
              <a:hueOff val="10716854"/>
              <a:satOff val="-13793"/>
              <a:lumOff val="-107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15240" rIns="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400" kern="1200" dirty="0" smtClean="0"/>
            <a:t>6 AÑOS</a:t>
          </a:r>
          <a:endParaRPr lang="es-ES" sz="2400" kern="1200" dirty="0"/>
        </a:p>
      </dsp:txBody>
      <dsp:txXfrm>
        <a:off x="5611541" y="3656200"/>
        <a:ext cx="1478846" cy="98589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F36066-2C4A-4A40-919C-C6596100B4E0}" type="datetimeFigureOut">
              <a:rPr lang="es-CL" smtClean="0"/>
              <a:t>10-10-2025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EE5A1E-0292-47B6-877E-269B950304CB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956977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8B996E-5CC7-4B35-B9A9-85D68CA88027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656951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2EC3F22-0943-4CFC-9558-461F6C01BC22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29483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EE5A1E-0292-47B6-877E-269B950304CB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89214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2EC3F22-0943-4CFC-9558-461F6C01BC22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62190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EE5A1E-0292-47B6-877E-269B950304CB}" type="slidenum">
              <a:rPr lang="es-CL" smtClean="0"/>
              <a:t>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126417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EE5A1E-0292-47B6-877E-269B950304CB}" type="slidenum">
              <a:rPr lang="es-CL" smtClean="0"/>
              <a:t>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588254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EE5A1E-0292-47B6-877E-269B950304CB}" type="slidenum">
              <a:rPr lang="es-CL" smtClean="0"/>
              <a:t>10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293186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EE5A1E-0292-47B6-877E-269B950304CB}" type="slidenum">
              <a:rPr lang="es-CL" smtClean="0"/>
              <a:t>11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912355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EE5A1E-0292-47B6-877E-269B950304CB}" type="slidenum">
              <a:rPr lang="es-CL" smtClean="0"/>
              <a:t>12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570223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EE5A1E-0292-47B6-877E-269B950304CB}" type="slidenum">
              <a:rPr lang="es-CL" smtClean="0"/>
              <a:t>13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050715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EE5A1E-0292-47B6-877E-269B950304CB}" type="slidenum">
              <a:rPr lang="es-CL" smtClean="0"/>
              <a:t>14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214956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EE5A1E-0292-47B6-877E-269B950304CB}" type="slidenum">
              <a:rPr lang="es-CL" smtClean="0"/>
              <a:t>15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010584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EE5A1E-0292-47B6-877E-269B950304CB}" type="slidenum">
              <a:rPr lang="es-CL" smtClean="0"/>
              <a:t>16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334302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EE5A1E-0292-47B6-877E-269B950304CB}" type="slidenum">
              <a:rPr lang="es-CL" smtClean="0"/>
              <a:t>17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181392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EE5A1E-0292-47B6-877E-269B950304CB}" type="slidenum">
              <a:rPr lang="es-CL" smtClean="0"/>
              <a:t>18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031345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EE5A1E-0292-47B6-877E-269B950304CB}" type="slidenum">
              <a:rPr lang="es-CL" smtClean="0"/>
              <a:t>19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1637419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2EC3F22-0943-4CFC-9558-461F6C01BC22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30791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EE5A1E-0292-47B6-877E-269B950304CB}" type="slidenum">
              <a:rPr lang="es-CL" smtClean="0"/>
              <a:t>21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5235591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2EC3F22-0943-4CFC-9558-461F6C01BC22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4712416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EE5A1E-0292-47B6-877E-269B950304CB}" type="slidenum">
              <a:rPr lang="es-CL" smtClean="0"/>
              <a:t>23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941147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EE5A1E-0292-47B6-877E-269B950304CB}" type="slidenum">
              <a:rPr lang="es-CL" smtClean="0"/>
              <a:t>24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5105977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EE5A1E-0292-47B6-877E-269B950304CB}" type="slidenum">
              <a:rPr lang="es-CL" smtClean="0"/>
              <a:t>25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8814381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18B996E-5CC7-4B35-B9A9-85D68CA88027}" type="slidenum">
              <a:rPr kumimoji="0" lang="es-CL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s-CL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638413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10-10-2025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67695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10-10-2025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2183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10-10-2025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0524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200151"/>
            <a:ext cx="5384800" cy="339407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200151"/>
            <a:ext cx="5384800" cy="339407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10-10-2025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82597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10-10-2025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6750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10-10-2025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0366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10-10-2025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38932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10-10-2025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0474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10-10-2025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0152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10-10-2025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5775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06375"/>
            <a:ext cx="2743200" cy="438785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06375"/>
            <a:ext cx="8026400" cy="438785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10-10-2025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75634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>
            <a:spLocks noGrp="1"/>
          </p:cNvSpPr>
          <p:nvPr>
            <p:ph type="ctrTitle"/>
          </p:nvPr>
        </p:nvSpPr>
        <p:spPr>
          <a:xfrm flipH="1">
            <a:off x="1081300" y="950033"/>
            <a:ext cx="3678000" cy="190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50" name="Google Shape;50;p10"/>
          <p:cNvSpPr/>
          <p:nvPr/>
        </p:nvSpPr>
        <p:spPr>
          <a:xfrm>
            <a:off x="-57000" y="-50800"/>
            <a:ext cx="123060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34749294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10-10-2025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98847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10-10-2025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1223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10-10-2025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28323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200151"/>
            <a:ext cx="5384800" cy="339407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200151"/>
            <a:ext cx="5384800" cy="3394075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10-10-2025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51927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10-10-2025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78733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10-10-2025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98390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10-10-2025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96341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10-10-2025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67284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10-10-2025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46303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10-10-2025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819284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06375"/>
            <a:ext cx="2743200" cy="438785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06375"/>
            <a:ext cx="8026400" cy="438785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10-10-2025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033835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_tradnl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26B92-4F7C-401C-9DD6-433F4C0A20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18654796"/>
      </p:ext>
    </p:extLst>
  </p:cSld>
  <p:clrMapOvr>
    <a:masterClrMapping/>
  </p:clrMapOvr>
  <p:transition spd="slow">
    <p:zo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882732-502C-4EB8-8E72-1FB4DCE10D0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79058875"/>
      </p:ext>
    </p:extLst>
  </p:cSld>
  <p:clrMapOvr>
    <a:masterClrMapping/>
  </p:clrMapOvr>
  <p:transition spd="slow">
    <p:zo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_tradnl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C94FA0-DAB3-4343-95D1-1FC6C2AE2C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1030063"/>
      </p:ext>
    </p:extLst>
  </p:cSld>
  <p:clrMapOvr>
    <a:masterClrMapping/>
  </p:clrMapOvr>
  <p:transition spd="slow">
    <p:zo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6E4279-FAEA-4967-B3AB-3FB2CEDBC8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2823001"/>
      </p:ext>
    </p:extLst>
  </p:cSld>
  <p:clrMapOvr>
    <a:masterClrMapping/>
  </p:clrMapOvr>
  <p:transition spd="slow">
    <p:zo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8035B7-2B80-4125-80A3-D4461B453E3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63082516"/>
      </p:ext>
    </p:extLst>
  </p:cSld>
  <p:clrMapOvr>
    <a:masterClrMapping/>
  </p:clrMapOvr>
  <p:transition spd="slow">
    <p:zo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67D702-686F-406D-92ED-8B10FE3E5A4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06325325"/>
      </p:ext>
    </p:extLst>
  </p:cSld>
  <p:clrMapOvr>
    <a:masterClrMapping/>
  </p:clrMapOvr>
  <p:transition spd="slow">
    <p:zo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6AB5A9-CF43-403F-867F-9064CF0495D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6890310"/>
      </p:ext>
    </p:extLst>
  </p:cSld>
  <p:clrMapOvr>
    <a:masterClrMapping/>
  </p:clrMapOvr>
  <p:transition spd="slow">
    <p:zo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F60F07-1037-40A1-AF61-68D8656DF1B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64091482"/>
      </p:ext>
    </p:extLst>
  </p:cSld>
  <p:clrMapOvr>
    <a:masterClrMapping/>
  </p:clrMapOvr>
  <p:transition spd="slow">
    <p:zo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176D54-5799-4021-96DF-6065E29E3A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1058286"/>
      </p:ext>
    </p:extLst>
  </p:cSld>
  <p:clrMapOvr>
    <a:masterClrMapping/>
  </p:clrMapOvr>
  <p:transition spd="slow">
    <p:zo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CE4991-A799-4B77-BDC3-5C24747831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66419047"/>
      </p:ext>
    </p:extLst>
  </p:cSld>
  <p:clrMapOvr>
    <a:masterClrMapping/>
  </p:clrMapOvr>
  <p:transition spd="slow">
    <p:zoom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_tradnl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071D5E-AFAD-41A9-A552-7D6851D711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8390239"/>
      </p:ext>
    </p:extLst>
  </p:cSld>
  <p:clrMapOvr>
    <a:masterClrMapping/>
  </p:clrMapOvr>
  <p:transition spd="slow">
    <p:zoom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es-ES_tradnl"/>
              <a:t>Click to edit Master text styles</a:t>
            </a:r>
          </a:p>
          <a:p>
            <a:pPr lvl="1"/>
            <a:r>
              <a:rPr lang="es-ES_tradnl"/>
              <a:t>Second level</a:t>
            </a:r>
          </a:p>
          <a:p>
            <a:pPr lvl="2"/>
            <a:r>
              <a:rPr lang="es-ES_tradnl"/>
              <a:t>Third level</a:t>
            </a:r>
          </a:p>
          <a:p>
            <a:pPr lvl="3"/>
            <a:r>
              <a:rPr lang="es-ES_tradnl"/>
              <a:t>Fourth level</a:t>
            </a:r>
          </a:p>
          <a:p>
            <a:pPr lvl="4"/>
            <a:r>
              <a:rPr lang="es-ES_tradnl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EC996-DF10-4D2F-BF4C-08584DCB3AB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890289"/>
      </p:ext>
    </p:extLst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10-10-2025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8441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708" r:id="rId12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9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BC4FE9E2-0747-4DD4-ACBB-01A0FEF51709}" type="datetimeFigureOut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10-10-2025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8050EEF2-2A67-4F1B-9203-5363283E7F6A}" type="slidenum">
              <a:rPr lang="es-CL" smtClean="0">
                <a:solidFill>
                  <a:prstClr val="black">
                    <a:tint val="75000"/>
                  </a:prstClr>
                </a:solidFill>
              </a:rPr>
              <a:pPr defTabSz="1219170"/>
              <a:t>‹Nº›</a:t>
            </a:fld>
            <a:endParaRPr lang="es-CL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3577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cambiar el estilo de título	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ea typeface="ＭＳ Ｐゴシック" charset="-128"/>
              </a:defRPr>
            </a:lvl1pPr>
          </a:lstStyle>
          <a:p>
            <a:pPr>
              <a:defRPr/>
            </a:pPr>
            <a:fld id="{745639A5-22CF-427A-A9C8-9FFF366F08F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915560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1" r:id="rId12"/>
  </p:sldLayoutIdLst>
  <p:transition spd="slow">
    <p:zoom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7.pn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Relationship Id="rId6" Type="http://schemas.openxmlformats.org/officeDocument/2006/relationships/image" Target="cid:image006.jpg@01D7B5F1.9FDE70E0" TargetMode="External"/><Relationship Id="rId5" Type="http://schemas.openxmlformats.org/officeDocument/2006/relationships/image" Target="../media/image15.jpeg"/><Relationship Id="rId4" Type="http://schemas.openxmlformats.org/officeDocument/2006/relationships/hyperlink" Target="https://us02web.zoom.us/j/81811850145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0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pasted-image.t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" y="-1"/>
            <a:ext cx="12191999" cy="68580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413457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alphaModFix amt="51000"/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883" y="6520488"/>
            <a:ext cx="1871025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1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rPr>
              <a:t>Valparaíso, </a:t>
            </a:r>
            <a:r>
              <a:rPr kumimoji="0" lang="es-CL" altLang="es-CL" sz="1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rPr>
              <a:t>octubre </a:t>
            </a:r>
            <a:r>
              <a:rPr kumimoji="0" lang="es-CL" altLang="es-CL" sz="1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rPr>
              <a:t>de </a:t>
            </a:r>
            <a:r>
              <a:rPr kumimoji="0" lang="es-CL" altLang="es-CL" sz="1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rPr>
              <a:t>2025</a:t>
            </a:r>
            <a:endParaRPr kumimoji="0" lang="es-CL" altLang="es-CL" sz="1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sp>
        <p:nvSpPr>
          <p:cNvPr id="8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91351" y="6141743"/>
            <a:ext cx="266932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altLang="es-CL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ＭＳ Ｐゴシック" pitchFamily="34" charset="-128"/>
                <a:cs typeface="+mn-cs"/>
              </a:rPr>
              <a:t>RENÉ GALLEGOS JACCARD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altLang="es-CL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ＭＳ Ｐゴシック" pitchFamily="34" charset="-128"/>
                <a:cs typeface="+mn-cs"/>
              </a:rPr>
              <a:t>CAPITÁN DE CORBETA</a:t>
            </a:r>
            <a:endParaRPr kumimoji="0" lang="es-CL" altLang="es-CL" sz="1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ＭＳ Ｐゴシック" pitchFamily="34" charset="-128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altLang="es-CL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ＭＳ Ｐゴシック" pitchFamily="34" charset="-128"/>
              <a:cs typeface="+mn-cs"/>
            </a:endParaRPr>
          </a:p>
        </p:txBody>
      </p:sp>
      <p:pic>
        <p:nvPicPr>
          <p:cNvPr id="11" name="2 Imagen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262680" y="4877584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7811" y="-21330"/>
            <a:ext cx="5846553" cy="2445117"/>
          </a:xfrm>
          <a:prstGeom prst="rect">
            <a:avLst/>
          </a:prstGeom>
        </p:spPr>
      </p:pic>
      <p:sp>
        <p:nvSpPr>
          <p:cNvPr id="10" name="Título 1"/>
          <p:cNvSpPr txBox="1">
            <a:spLocks/>
          </p:cNvSpPr>
          <p:nvPr/>
        </p:nvSpPr>
        <p:spPr>
          <a:xfrm flipH="1">
            <a:off x="2141047" y="2453481"/>
            <a:ext cx="7400040" cy="2424103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>
            <a:lvl1pPr lvl="0" algn="ctr" defTabSz="1219170" rtl="0" eaLnBrk="1" latinLnBrk="0" hangingPunct="1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 kern="120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9pPr>
          </a:lstStyle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064A2"/>
              </a:buClr>
              <a:buSzPts val="2400"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EXPERIENCIAS DEL PROCESO DE ACREDITACIÓN 2019-2025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064A2"/>
              </a:buClr>
              <a:buSzPts val="2400"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ESCUELA NAVAL “ARTURO PRAT”</a:t>
            </a:r>
            <a:endParaRPr kumimoji="0" lang="es-CL" sz="32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89913791"/>
      </p:ext>
    </p:extLst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26" y="3175"/>
            <a:ext cx="12197650" cy="6854825"/>
          </a:xfrm>
          <a:prstGeom prst="rect">
            <a:avLst/>
          </a:prstGeom>
        </p:spPr>
      </p:pic>
      <p:sp>
        <p:nvSpPr>
          <p:cNvPr id="4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826220" y="5657133"/>
            <a:ext cx="3005951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/>
            <a:r>
              <a:rPr lang="es-ES" altLang="es-CL" sz="2000" b="1" dirty="0" smtClean="0">
                <a:solidFill>
                  <a:schemeClr val="bg1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Rene Gallegos Jaccard</a:t>
            </a:r>
          </a:p>
          <a:p>
            <a:pPr algn="l"/>
            <a:r>
              <a:rPr lang="es-ES" altLang="es-CL" sz="2000" b="1" dirty="0" smtClean="0">
                <a:solidFill>
                  <a:schemeClr val="bg1"/>
                </a:solidFill>
                <a:latin typeface="Arial" panose="020B0604020202020204" pitchFamily="34" charset="0"/>
                <a:ea typeface="ＭＳ Ｐゴシック" pitchFamily="34" charset="-128"/>
                <a:cs typeface="Arial" panose="020B0604020202020204" pitchFamily="34" charset="0"/>
              </a:rPr>
              <a:t>   Capitán de Corbeta</a:t>
            </a:r>
            <a:endParaRPr lang="es-CL" altLang="es-CL" sz="2000" b="1" dirty="0">
              <a:solidFill>
                <a:schemeClr val="bg1"/>
              </a:solidFill>
              <a:latin typeface="Arial" panose="020B0604020202020204" pitchFamily="34" charset="0"/>
              <a:ea typeface="ＭＳ Ｐゴシック" pitchFamily="34" charset="-128"/>
              <a:cs typeface="Arial" panose="020B0604020202020204" pitchFamily="34" charset="0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 flipH="1">
            <a:off x="424206" y="950032"/>
            <a:ext cx="5336514" cy="2424103"/>
          </a:xfrm>
        </p:spPr>
        <p:txBody>
          <a:bodyPr/>
          <a:lstStyle/>
          <a:p>
            <a:r>
              <a:rPr lang="es-ES" b="1" dirty="0" smtClean="0">
                <a:solidFill>
                  <a:schemeClr val="bg1"/>
                </a:solidFill>
              </a:rPr>
              <a:t>EXPERIENCIAS DEL PROCESO DE ACREDITACIÓN 2019-2025 DE LA  ESCUELA NAVAL “ARTURO PRAT”</a:t>
            </a:r>
            <a:endParaRPr lang="es-CL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0589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PUNTO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280576" y="5349213"/>
            <a:ext cx="1281395" cy="123189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85709" y="190478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s-CL"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1163110" y="1615250"/>
            <a:ext cx="529933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lvl="0" indent="-5143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romanUcPeriod"/>
              <a:defRPr/>
            </a:pPr>
            <a:r>
              <a:rPr lang="es-ES" altLang="es-CL" sz="2400" b="1" dirty="0" smtClean="0">
                <a:solidFill>
                  <a:srgbClr val="FFC000"/>
                </a:solidFill>
              </a:rPr>
              <a:t>INTRODUCCIÓN</a:t>
            </a:r>
          </a:p>
          <a:p>
            <a:pPr marL="514350" lvl="0" indent="-5143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romanUcPeriod"/>
              <a:defRPr/>
            </a:pPr>
            <a:r>
              <a:rPr lang="es-ES" altLang="es-CL" sz="2400" b="1" dirty="0" smtClean="0">
                <a:solidFill>
                  <a:srgbClr val="FFFFFF"/>
                </a:solidFill>
              </a:rPr>
              <a:t>PROCESO ACREDITACIÓN 2019-2025</a:t>
            </a:r>
          </a:p>
          <a:p>
            <a:pPr marL="514350" lvl="0" indent="-5143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romanUcPeriod"/>
              <a:defRPr/>
            </a:pPr>
            <a:r>
              <a:rPr lang="es-ES" altLang="es-CL" sz="2400" b="1" dirty="0">
                <a:solidFill>
                  <a:srgbClr val="FFFFFF"/>
                </a:solidFill>
              </a:rPr>
              <a:t>QUE ESTAMOS REALIZANDO </a:t>
            </a:r>
            <a:r>
              <a:rPr lang="es-ES" altLang="es-CL" sz="2400" b="1" dirty="0" smtClean="0">
                <a:solidFill>
                  <a:srgbClr val="FFFFFF"/>
                </a:solidFill>
              </a:rPr>
              <a:t>HOY</a:t>
            </a:r>
          </a:p>
          <a:p>
            <a:pPr marL="514350" lvl="0" indent="-5143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romanUcPeriod"/>
              <a:defRPr/>
            </a:pPr>
            <a:r>
              <a:rPr lang="es-ES" altLang="es-CL" sz="2400" b="1" dirty="0" smtClean="0">
                <a:solidFill>
                  <a:srgbClr val="FFFFFF"/>
                </a:solidFill>
              </a:rPr>
              <a:t>EXPERIENCIAS</a:t>
            </a: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4631832" y="784253"/>
            <a:ext cx="3023585" cy="83099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1219170" eaLnBrk="0" hangingPunct="0">
              <a:spcBef>
                <a:spcPct val="0"/>
              </a:spcBef>
              <a:buNone/>
              <a:defRPr/>
            </a:pPr>
            <a:r>
              <a:rPr lang="es-ES_tradnl" altLang="es-CL" sz="4800" b="1" dirty="0">
                <a:solidFill>
                  <a:srgbClr val="FFC000"/>
                </a:solidFill>
                <a:latin typeface="ZapfHumnst BT" pitchFamily="34" charset="0"/>
              </a:rPr>
              <a:t>TEMARIO</a:t>
            </a:r>
          </a:p>
        </p:txBody>
      </p:sp>
    </p:spTree>
    <p:extLst>
      <p:ext uri="{BB962C8B-B14F-4D97-AF65-F5344CB8AC3E}">
        <p14:creationId xmlns:p14="http://schemas.microsoft.com/office/powerpoint/2010/main" val="3377327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/>
          <p:cNvSpPr/>
          <p:nvPr/>
        </p:nvSpPr>
        <p:spPr>
          <a:xfrm>
            <a:off x="2181687" y="857250"/>
            <a:ext cx="7957602" cy="5143500"/>
          </a:xfrm>
          <a:prstGeom prst="rect">
            <a:avLst/>
          </a:prstGeom>
          <a:solidFill>
            <a:schemeClr val="accent1">
              <a:lumMod val="50000"/>
              <a:alpha val="64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US" sz="135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17" name="13 Imagen" descr="PUNTOS.png"/>
          <p:cNvPicPr>
            <a:picLocks noChangeAspect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9904688" y="4175386"/>
            <a:ext cx="961046" cy="923924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9C5CF8E4-85C5-621C-21F5-F5B56B42AD4E}"/>
              </a:ext>
            </a:extLst>
          </p:cNvPr>
          <p:cNvSpPr txBox="1"/>
          <p:nvPr/>
        </p:nvSpPr>
        <p:spPr>
          <a:xfrm>
            <a:off x="2181687" y="1108915"/>
            <a:ext cx="74872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defTabSz="685800"/>
            <a:r>
              <a:rPr lang="es-CL" sz="2700" b="1" dirty="0" smtClean="0">
                <a:solidFill>
                  <a:prstClr val="white"/>
                </a:solidFill>
                <a:latin typeface="Calibri" panose="020F0502020204030204" pitchFamily="34" charset="0"/>
                <a:cs typeface="Arial" pitchFamily="34" charset="0"/>
              </a:rPr>
              <a:t>PROCESOS DE ACREDITACIÓN REALIZADOS</a:t>
            </a:r>
            <a:endParaRPr lang="es-CL" sz="2700" b="1" dirty="0">
              <a:solidFill>
                <a:prstClr val="white"/>
              </a:solidFill>
              <a:latin typeface="Calibri" panose="020F0502020204030204" pitchFamily="34" charset="0"/>
              <a:cs typeface="Arial" pitchFamily="34" charset="0"/>
            </a:endParaRPr>
          </a:p>
          <a:p>
            <a:pPr algn="ctr" defTabSz="685800"/>
            <a:endParaRPr lang="es-CL" sz="2700" b="1" dirty="0">
              <a:solidFill>
                <a:prstClr val="white"/>
              </a:solidFill>
              <a:latin typeface="Calibri" panose="020F0502020204030204" pitchFamily="34" charset="0"/>
              <a:cs typeface="Arial" pitchFamily="34" charset="0"/>
            </a:endParaRPr>
          </a:p>
        </p:txBody>
      </p:sp>
      <p:sp>
        <p:nvSpPr>
          <p:cNvPr id="14" name="Flecha abajo 13"/>
          <p:cNvSpPr/>
          <p:nvPr/>
        </p:nvSpPr>
        <p:spPr>
          <a:xfrm>
            <a:off x="1918649" y="1470718"/>
            <a:ext cx="990268" cy="5266152"/>
          </a:xfrm>
          <a:prstGeom prst="downArrow">
            <a:avLst>
              <a:gd name="adj1" fmla="val 50000"/>
              <a:gd name="adj2" fmla="val 47107"/>
            </a:avLst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US" sz="1350">
              <a:solidFill>
                <a:prstClr val="white"/>
              </a:solidFill>
              <a:latin typeface="Calibri"/>
            </a:endParaRPr>
          </a:p>
        </p:txBody>
      </p:sp>
      <p:graphicFrame>
        <p:nvGraphicFramePr>
          <p:cNvPr id="12" name="Diagrama 11"/>
          <p:cNvGraphicFramePr/>
          <p:nvPr>
            <p:extLst>
              <p:ext uri="{D42A27DB-BD31-4B8C-83A1-F6EECF244321}">
                <p14:modId xmlns:p14="http://schemas.microsoft.com/office/powerpoint/2010/main" val="2228630170"/>
              </p:ext>
            </p:extLst>
          </p:nvPr>
        </p:nvGraphicFramePr>
        <p:xfrm>
          <a:off x="2566583" y="377281"/>
          <a:ext cx="7621149" cy="58796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pSp>
        <p:nvGrpSpPr>
          <p:cNvPr id="9" name="Grupo 8"/>
          <p:cNvGrpSpPr/>
          <p:nvPr/>
        </p:nvGrpSpPr>
        <p:grpSpPr>
          <a:xfrm>
            <a:off x="2574552" y="5187944"/>
            <a:ext cx="1755721" cy="947054"/>
            <a:chOff x="1173" y="3323908"/>
            <a:chExt cx="1755721" cy="947054"/>
          </a:xfrm>
        </p:grpSpPr>
        <p:sp>
          <p:nvSpPr>
            <p:cNvPr id="10" name="Pentágono 9"/>
            <p:cNvSpPr/>
            <p:nvPr/>
          </p:nvSpPr>
          <p:spPr>
            <a:xfrm>
              <a:off x="1173" y="3323908"/>
              <a:ext cx="1755721" cy="947054"/>
            </a:xfrm>
            <a:prstGeom prst="homePlate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style>
            <a:lnRef idx="3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11250264"/>
                <a:satOff val="-16880"/>
                <a:lumOff val="-2745"/>
                <a:alphaOff val="0"/>
              </a:schemeClr>
            </a:fillRef>
            <a:effectRef idx="1">
              <a:schemeClr val="accent3">
                <a:hueOff val="11250264"/>
                <a:satOff val="-16880"/>
                <a:lumOff val="-274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Pentágono 4"/>
            <p:cNvSpPr txBox="1"/>
            <p:nvPr/>
          </p:nvSpPr>
          <p:spPr>
            <a:xfrm>
              <a:off x="48874" y="3427382"/>
              <a:ext cx="1213255" cy="660947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30480" rIns="0" bIns="30480" numCol="1" spcCol="1270" anchor="ctr" anchorCtr="0">
              <a:noAutofit/>
            </a:bodyPr>
            <a:lstStyle/>
            <a:p>
              <a:pPr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4400" dirty="0"/>
                <a:t>2025</a:t>
              </a:r>
            </a:p>
          </p:txBody>
        </p:sp>
      </p:grpSp>
      <p:grpSp>
        <p:nvGrpSpPr>
          <p:cNvPr id="16" name="Grupo 15"/>
          <p:cNvGrpSpPr/>
          <p:nvPr/>
        </p:nvGrpSpPr>
        <p:grpSpPr>
          <a:xfrm>
            <a:off x="3962438" y="5164171"/>
            <a:ext cx="4076997" cy="983232"/>
            <a:chOff x="1371893" y="3305819"/>
            <a:chExt cx="4076997" cy="983232"/>
          </a:xfrm>
        </p:grpSpPr>
        <p:sp>
          <p:nvSpPr>
            <p:cNvPr id="18" name="Cheurón 17"/>
            <p:cNvSpPr/>
            <p:nvPr/>
          </p:nvSpPr>
          <p:spPr>
            <a:xfrm>
              <a:off x="1371893" y="3305819"/>
              <a:ext cx="4076997" cy="983232"/>
            </a:xfrm>
            <a:prstGeom prst="chevron">
              <a:avLst/>
            </a:prstGeom>
          </p:spPr>
          <p:style>
            <a:lnRef idx="2">
              <a:schemeClr val="accent3">
                <a:tint val="40000"/>
                <a:alpha val="90000"/>
                <a:hueOff val="8573483"/>
                <a:satOff val="-11034"/>
                <a:lumOff val="-860"/>
                <a:alphaOff val="0"/>
              </a:schemeClr>
            </a:lnRef>
            <a:fillRef idx="1">
              <a:schemeClr val="accent3">
                <a:tint val="40000"/>
                <a:alpha val="90000"/>
                <a:hueOff val="8573483"/>
                <a:satOff val="-11034"/>
                <a:lumOff val="-860"/>
                <a:alphaOff val="0"/>
              </a:schemeClr>
            </a:fillRef>
            <a:effectRef idx="0">
              <a:schemeClr val="accent3">
                <a:tint val="40000"/>
                <a:alpha val="90000"/>
                <a:hueOff val="8573483"/>
                <a:satOff val="-11034"/>
                <a:lumOff val="-86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9" name="Cheurón 4"/>
            <p:cNvSpPr txBox="1"/>
            <p:nvPr/>
          </p:nvSpPr>
          <p:spPr>
            <a:xfrm>
              <a:off x="1863509" y="3305819"/>
              <a:ext cx="3093765" cy="98323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25400" tIns="12700" rIns="0" bIns="12700" numCol="1" spcCol="1270" anchor="ctr" anchorCtr="0">
              <a:noAutofit/>
            </a:bodyPr>
            <a:lstStyle/>
            <a:p>
              <a:pPr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000" b="1" dirty="0" smtClean="0"/>
                <a:t>DOCENCIA </a:t>
              </a:r>
              <a:r>
                <a:rPr lang="es-ES" sz="1000" b="1" dirty="0"/>
                <a:t>Y RESULTADOS DEL PROCESO DE </a:t>
              </a:r>
              <a:r>
                <a:rPr lang="es-ES" sz="1000" b="1" dirty="0" smtClean="0"/>
                <a:t>FORMACIÓN</a:t>
              </a:r>
            </a:p>
            <a:p>
              <a:pPr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000" b="1" dirty="0"/>
                <a:t>GESTIÓN ESTRATÉGICA Y RECURSOS </a:t>
              </a:r>
              <a:r>
                <a:rPr lang="es-ES" sz="1000" b="1" dirty="0" smtClean="0"/>
                <a:t>INSTITUCIONALES</a:t>
              </a:r>
              <a:endParaRPr lang="es-ES" sz="1000" b="1" dirty="0"/>
            </a:p>
            <a:p>
              <a:pPr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000" b="1" dirty="0"/>
                <a:t>ASEGURAMIENTO INTERNO DE LA CALIDAD</a:t>
              </a:r>
            </a:p>
            <a:p>
              <a:pPr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000" b="1" dirty="0"/>
                <a:t>VINCULACIÓN CON EL MEDIO </a:t>
              </a:r>
            </a:p>
            <a:p>
              <a:pPr algn="ct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000" b="1" dirty="0"/>
                <a:t>INVESTIGACIÓN, CREACIÓN Y/O INNOVACIÓN</a:t>
              </a:r>
            </a:p>
          </p:txBody>
        </p:sp>
      </p:grpSp>
      <p:grpSp>
        <p:nvGrpSpPr>
          <p:cNvPr id="21" name="Grupo 20"/>
          <p:cNvGrpSpPr/>
          <p:nvPr/>
        </p:nvGrpSpPr>
        <p:grpSpPr>
          <a:xfrm>
            <a:off x="7689919" y="5157638"/>
            <a:ext cx="2458080" cy="983232"/>
            <a:chOff x="5104759" y="3305819"/>
            <a:chExt cx="2458080" cy="983232"/>
          </a:xfrm>
        </p:grpSpPr>
        <p:sp>
          <p:nvSpPr>
            <p:cNvPr id="22" name="Cheurón 21"/>
            <p:cNvSpPr/>
            <p:nvPr/>
          </p:nvSpPr>
          <p:spPr>
            <a:xfrm>
              <a:off x="5104759" y="3305819"/>
              <a:ext cx="2458080" cy="983232"/>
            </a:xfrm>
            <a:prstGeom prst="chevron">
              <a:avLst/>
            </a:prstGeom>
            <a:solidFill>
              <a:srgbClr val="FFFF00">
                <a:alpha val="90000"/>
              </a:srgbClr>
            </a:solidFill>
          </p:spPr>
          <p:style>
            <a:lnRef idx="2">
              <a:schemeClr val="accent3">
                <a:tint val="40000"/>
                <a:alpha val="90000"/>
                <a:hueOff val="10716854"/>
                <a:satOff val="-13793"/>
                <a:lumOff val="-1075"/>
                <a:alphaOff val="0"/>
              </a:schemeClr>
            </a:lnRef>
            <a:fillRef idx="1">
              <a:schemeClr val="accent3">
                <a:tint val="40000"/>
                <a:alpha val="90000"/>
                <a:hueOff val="10716854"/>
                <a:satOff val="-13793"/>
                <a:lumOff val="-1075"/>
                <a:alphaOff val="0"/>
              </a:schemeClr>
            </a:fillRef>
            <a:effectRef idx="0">
              <a:schemeClr val="accent3">
                <a:tint val="40000"/>
                <a:alpha val="90000"/>
                <a:hueOff val="10716854"/>
                <a:satOff val="-13793"/>
                <a:lumOff val="-1075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3" name="Cheurón 4"/>
            <p:cNvSpPr txBox="1"/>
            <p:nvPr/>
          </p:nvSpPr>
          <p:spPr>
            <a:xfrm>
              <a:off x="5596375" y="3305819"/>
              <a:ext cx="1474848" cy="98323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5560" tIns="17780" rIns="0" bIns="17780" numCol="1" spcCol="1270" anchor="ctr" anchorCtr="0">
              <a:noAutofit/>
            </a:bodyPr>
            <a:lstStyle/>
            <a:p>
              <a:pPr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2400" dirty="0"/>
                <a:t>6 AÑOS</a:t>
              </a:r>
            </a:p>
            <a:p>
              <a:pPr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600" b="1" i="1" dirty="0"/>
                <a:t>NIVEL EXCELENCIA</a:t>
              </a:r>
              <a:r>
                <a:rPr lang="es-ES" sz="1600" dirty="0"/>
                <a:t> </a:t>
              </a:r>
            </a:p>
          </p:txBody>
        </p:sp>
      </p:grpSp>
      <p:sp>
        <p:nvSpPr>
          <p:cNvPr id="24" name="CuadroTexto 23"/>
          <p:cNvSpPr txBox="1"/>
          <p:nvPr/>
        </p:nvSpPr>
        <p:spPr>
          <a:xfrm rot="16200000">
            <a:off x="-846619" y="5060585"/>
            <a:ext cx="22126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es-ES" altLang="es-CL" sz="2400" b="1" dirty="0" smtClean="0">
                <a:solidFill>
                  <a:srgbClr val="FFC000"/>
                </a:solidFill>
                <a:latin typeface="Calibri"/>
              </a:rPr>
              <a:t>INTRODUCCIÓN</a:t>
            </a:r>
            <a:endParaRPr lang="es-ES" altLang="es-CL" sz="2400" b="1" dirty="0">
              <a:solidFill>
                <a:srgbClr val="FFC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0539628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/>
          <p:cNvSpPr/>
          <p:nvPr/>
        </p:nvSpPr>
        <p:spPr>
          <a:xfrm>
            <a:off x="796935" y="-9918"/>
            <a:ext cx="10610136" cy="6858000"/>
          </a:xfrm>
          <a:prstGeom prst="rect">
            <a:avLst/>
          </a:prstGeom>
          <a:solidFill>
            <a:schemeClr val="accent1">
              <a:lumMod val="50000"/>
              <a:alpha val="64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17" name="13 Imagen" descr="PUNTO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174250" y="4424181"/>
            <a:ext cx="1281395" cy="1231899"/>
          </a:xfrm>
          <a:prstGeom prst="rect">
            <a:avLst/>
          </a:prstGeom>
        </p:spPr>
      </p:pic>
      <p:sp>
        <p:nvSpPr>
          <p:cNvPr id="14" name="CuadroTexto 13"/>
          <p:cNvSpPr txBox="1"/>
          <p:nvPr/>
        </p:nvSpPr>
        <p:spPr>
          <a:xfrm>
            <a:off x="1256935" y="1723132"/>
            <a:ext cx="9457315" cy="46628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Criterios</a:t>
            </a:r>
            <a:r>
              <a:rPr kumimoji="0" lang="es-ES" sz="24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de acuerdo a lo dispuesto en </a:t>
            </a: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las Leyes N° 20.129 y</a:t>
            </a:r>
            <a:r>
              <a:rPr kumimoji="0" lang="es-ES" sz="2400" b="0" i="0" u="none" strike="noStrike" kern="1200" cap="none" spc="0" normalizeH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N° 20.091</a:t>
            </a:r>
            <a:endParaRPr lang="es-ES" sz="2400" dirty="0">
              <a:solidFill>
                <a:prstClr val="white"/>
              </a:solidFill>
              <a:latin typeface="Calibri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El </a:t>
            </a: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proceso tuvo como objetivo consolidar la excelencia y fortalecer el cumplimiento de la misión </a:t>
            </a: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institucional de la Escuela Naval.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s-ES" sz="2400" dirty="0" smtClean="0">
                <a:solidFill>
                  <a:prstClr val="white"/>
                </a:solidFill>
                <a:latin typeface="Calibri"/>
              </a:rPr>
              <a:t>Septiembre 2021 se informan nuevos criterios, estándares y dimensiones de acreditación.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Objetivo: Acreditar en Excelencia y consolidar </a:t>
            </a:r>
            <a:r>
              <a:rPr lang="es-ES" sz="2400" dirty="0" smtClean="0">
                <a:solidFill>
                  <a:srgbClr val="FFFF00"/>
                </a:solidFill>
                <a:latin typeface="Calibri"/>
              </a:rPr>
              <a:t>los </a:t>
            </a:r>
            <a:r>
              <a:rPr kumimoji="0" lang="es-E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procesos Institucionales.</a:t>
            </a:r>
            <a:endParaRPr kumimoji="0" lang="es-ES" sz="2400" b="0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CuadroTexto 6"/>
          <p:cNvSpPr txBox="1"/>
          <p:nvPr/>
        </p:nvSpPr>
        <p:spPr>
          <a:xfrm rot="16200000">
            <a:off x="-846619" y="5060585"/>
            <a:ext cx="22126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es-ES" altLang="es-CL" sz="2400" b="1" dirty="0" smtClean="0">
                <a:solidFill>
                  <a:srgbClr val="FFC000"/>
                </a:solidFill>
                <a:latin typeface="Calibri"/>
              </a:rPr>
              <a:t>INTRODUCCIÓN</a:t>
            </a:r>
            <a:endParaRPr lang="es-ES" altLang="es-CL" sz="2400" b="1" dirty="0">
              <a:solidFill>
                <a:srgbClr val="FFC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14638479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PUNTO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280576" y="5349213"/>
            <a:ext cx="1281395" cy="123189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85709" y="190478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s-CL"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1163110" y="1615250"/>
            <a:ext cx="529933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lvl="0" indent="-5143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romanUcPeriod"/>
              <a:defRPr/>
            </a:pPr>
            <a:r>
              <a:rPr lang="es-ES" altLang="es-CL" sz="2400" b="1" dirty="0" smtClean="0">
                <a:solidFill>
                  <a:srgbClr val="FFFFFF"/>
                </a:solidFill>
              </a:rPr>
              <a:t>INTRODUCCIÓN</a:t>
            </a:r>
          </a:p>
          <a:p>
            <a:pPr marL="514350" lvl="0" indent="-5143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romanUcPeriod"/>
              <a:defRPr/>
            </a:pPr>
            <a:r>
              <a:rPr lang="es-ES" altLang="es-CL" sz="2400" b="1" dirty="0" smtClean="0">
                <a:solidFill>
                  <a:srgbClr val="FFC000"/>
                </a:solidFill>
              </a:rPr>
              <a:t>PROCESO ACREDITACIÓN 2019-2025</a:t>
            </a:r>
          </a:p>
          <a:p>
            <a:pPr marL="514350" lvl="0" indent="-5143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romanUcPeriod"/>
              <a:defRPr/>
            </a:pPr>
            <a:r>
              <a:rPr lang="es-ES" altLang="es-CL" sz="2400" b="1" dirty="0">
                <a:solidFill>
                  <a:srgbClr val="FFFFFF"/>
                </a:solidFill>
              </a:rPr>
              <a:t>QUE ESTAMOS REALIZANDO </a:t>
            </a:r>
            <a:r>
              <a:rPr lang="es-ES" altLang="es-CL" sz="2400" b="1" dirty="0" smtClean="0">
                <a:solidFill>
                  <a:srgbClr val="FFFFFF"/>
                </a:solidFill>
              </a:rPr>
              <a:t>HOY</a:t>
            </a:r>
          </a:p>
          <a:p>
            <a:pPr marL="514350" lvl="0" indent="-5143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romanUcPeriod"/>
              <a:defRPr/>
            </a:pPr>
            <a:r>
              <a:rPr lang="es-ES" altLang="es-CL" sz="2400" b="1" dirty="0" smtClean="0">
                <a:solidFill>
                  <a:srgbClr val="FFFFFF"/>
                </a:solidFill>
              </a:rPr>
              <a:t>EXPERIENCIAS</a:t>
            </a: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4631832" y="784253"/>
            <a:ext cx="3023585" cy="83099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1219170" eaLnBrk="0" hangingPunct="0">
              <a:spcBef>
                <a:spcPct val="0"/>
              </a:spcBef>
              <a:buNone/>
              <a:defRPr/>
            </a:pPr>
            <a:r>
              <a:rPr lang="es-ES_tradnl" altLang="es-CL" sz="4800" b="1" dirty="0">
                <a:solidFill>
                  <a:srgbClr val="FFC000"/>
                </a:solidFill>
                <a:latin typeface="ZapfHumnst BT" pitchFamily="34" charset="0"/>
              </a:rPr>
              <a:t>TEMARIO</a:t>
            </a:r>
          </a:p>
        </p:txBody>
      </p:sp>
    </p:spTree>
    <p:extLst>
      <p:ext uri="{BB962C8B-B14F-4D97-AF65-F5344CB8AC3E}">
        <p14:creationId xmlns:p14="http://schemas.microsoft.com/office/powerpoint/2010/main" val="272517168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/>
          <p:cNvSpPr/>
          <p:nvPr/>
        </p:nvSpPr>
        <p:spPr>
          <a:xfrm>
            <a:off x="565097" y="191992"/>
            <a:ext cx="10874047" cy="6668715"/>
          </a:xfrm>
          <a:prstGeom prst="rect">
            <a:avLst/>
          </a:prstGeom>
          <a:solidFill>
            <a:schemeClr val="accent1">
              <a:lumMod val="50000"/>
              <a:alpha val="64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13 Imagen" descr="PUNTO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174250" y="4424181"/>
            <a:ext cx="1281395" cy="1231899"/>
          </a:xfrm>
          <a:prstGeom prst="rect">
            <a:avLst/>
          </a:prstGeom>
        </p:spPr>
      </p:pic>
      <p:sp>
        <p:nvSpPr>
          <p:cNvPr id="2" name="Flecha derecha 1"/>
          <p:cNvSpPr/>
          <p:nvPr/>
        </p:nvSpPr>
        <p:spPr>
          <a:xfrm>
            <a:off x="905255" y="2893809"/>
            <a:ext cx="10413625" cy="827799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CuadroTexto 3"/>
          <p:cNvSpPr txBox="1"/>
          <p:nvPr/>
        </p:nvSpPr>
        <p:spPr>
          <a:xfrm>
            <a:off x="1036591" y="2432144"/>
            <a:ext cx="1499616" cy="4616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2018</a:t>
            </a:r>
            <a:endParaRPr lang="es-CL" sz="2400" dirty="0">
              <a:solidFill>
                <a:schemeClr val="bg1"/>
              </a:solidFill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1994325" y="3721608"/>
            <a:ext cx="1499616" cy="4616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2019</a:t>
            </a:r>
            <a:endParaRPr lang="es-CL" sz="2400" dirty="0">
              <a:solidFill>
                <a:schemeClr val="bg1"/>
              </a:solidFill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6779143" y="3760891"/>
            <a:ext cx="1499616" cy="4616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2023</a:t>
            </a:r>
            <a:endParaRPr lang="es-CL" sz="2400" dirty="0">
              <a:solidFill>
                <a:schemeClr val="bg1"/>
              </a:solidFill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4386734" y="3721607"/>
            <a:ext cx="1499616" cy="4616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2021</a:t>
            </a:r>
            <a:endParaRPr lang="es-CL" sz="2400" dirty="0">
              <a:solidFill>
                <a:schemeClr val="bg1"/>
              </a:solidFill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5826072" y="2411508"/>
            <a:ext cx="1499616" cy="4616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2022</a:t>
            </a:r>
            <a:endParaRPr lang="es-CL" sz="2400" dirty="0">
              <a:solidFill>
                <a:schemeClr val="bg1"/>
              </a:solidFill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3409368" y="2412660"/>
            <a:ext cx="1499616" cy="4616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2020</a:t>
            </a:r>
            <a:endParaRPr lang="es-CL" sz="2400" dirty="0">
              <a:solidFill>
                <a:schemeClr val="bg1"/>
              </a:solidFill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8333212" y="2409000"/>
            <a:ext cx="1499616" cy="4616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2024</a:t>
            </a:r>
            <a:endParaRPr lang="es-CL" sz="2400" dirty="0">
              <a:solidFill>
                <a:schemeClr val="bg1"/>
              </a:solidFill>
            </a:endParaRPr>
          </a:p>
        </p:txBody>
      </p:sp>
      <p:sp>
        <p:nvSpPr>
          <p:cNvPr id="18" name="CuadroTexto 17"/>
          <p:cNvSpPr txBox="1"/>
          <p:nvPr/>
        </p:nvSpPr>
        <p:spPr>
          <a:xfrm>
            <a:off x="9171552" y="3760891"/>
            <a:ext cx="1499616" cy="4616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2025</a:t>
            </a:r>
            <a:endParaRPr lang="es-CL" sz="2400" dirty="0">
              <a:solidFill>
                <a:schemeClr val="bg1"/>
              </a:solidFill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3493941" y="791068"/>
            <a:ext cx="5129904" cy="1077218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Proceso de acreditación 2019-2025</a:t>
            </a:r>
            <a:endParaRPr lang="es-CL" sz="3200" b="1" dirty="0">
              <a:solidFill>
                <a:schemeClr val="bg1"/>
              </a:solidFill>
            </a:endParaRPr>
          </a:p>
        </p:txBody>
      </p:sp>
      <p:cxnSp>
        <p:nvCxnSpPr>
          <p:cNvPr id="7" name="Conector recto 6"/>
          <p:cNvCxnSpPr>
            <a:stCxn id="4" idx="2"/>
          </p:cNvCxnSpPr>
          <p:nvPr/>
        </p:nvCxnSpPr>
        <p:spPr>
          <a:xfrm>
            <a:off x="1786399" y="2893809"/>
            <a:ext cx="0" cy="251727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9" name="Conector recto 18"/>
          <p:cNvCxnSpPr/>
          <p:nvPr/>
        </p:nvCxnSpPr>
        <p:spPr>
          <a:xfrm>
            <a:off x="4177735" y="2870665"/>
            <a:ext cx="0" cy="251727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0" name="Conector recto 19"/>
          <p:cNvCxnSpPr/>
          <p:nvPr/>
        </p:nvCxnSpPr>
        <p:spPr>
          <a:xfrm>
            <a:off x="6575880" y="2870664"/>
            <a:ext cx="0" cy="251727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1" name="Conector recto 20"/>
          <p:cNvCxnSpPr/>
          <p:nvPr/>
        </p:nvCxnSpPr>
        <p:spPr>
          <a:xfrm>
            <a:off x="7528951" y="3496417"/>
            <a:ext cx="0" cy="251727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2" name="Conector recto 21"/>
          <p:cNvCxnSpPr/>
          <p:nvPr/>
        </p:nvCxnSpPr>
        <p:spPr>
          <a:xfrm>
            <a:off x="2744404" y="3469880"/>
            <a:ext cx="0" cy="251727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3" name="Conector recto 22"/>
          <p:cNvCxnSpPr/>
          <p:nvPr/>
        </p:nvCxnSpPr>
        <p:spPr>
          <a:xfrm>
            <a:off x="5140523" y="3469879"/>
            <a:ext cx="0" cy="251727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4" name="Conector recto 23"/>
          <p:cNvCxnSpPr/>
          <p:nvPr/>
        </p:nvCxnSpPr>
        <p:spPr>
          <a:xfrm>
            <a:off x="9939919" y="3509164"/>
            <a:ext cx="0" cy="251727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5" name="Conector recto 24"/>
          <p:cNvCxnSpPr/>
          <p:nvPr/>
        </p:nvCxnSpPr>
        <p:spPr>
          <a:xfrm>
            <a:off x="9080243" y="2870663"/>
            <a:ext cx="0" cy="251727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26" name="CuadroTexto 25"/>
          <p:cNvSpPr txBox="1"/>
          <p:nvPr/>
        </p:nvSpPr>
        <p:spPr>
          <a:xfrm rot="16200000">
            <a:off x="-1541525" y="4796629"/>
            <a:ext cx="35270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es-ES" altLang="es-CL" sz="2400" b="1" dirty="0" smtClean="0">
                <a:solidFill>
                  <a:srgbClr val="FFC000"/>
                </a:solidFill>
                <a:latin typeface="Calibri"/>
              </a:rPr>
              <a:t>ACTIVIDADES REALIZADAS</a:t>
            </a:r>
          </a:p>
        </p:txBody>
      </p:sp>
    </p:spTree>
    <p:extLst>
      <p:ext uri="{BB962C8B-B14F-4D97-AF65-F5344CB8AC3E}">
        <p14:creationId xmlns:p14="http://schemas.microsoft.com/office/powerpoint/2010/main" val="32339058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/>
          <p:cNvSpPr/>
          <p:nvPr/>
        </p:nvSpPr>
        <p:spPr>
          <a:xfrm>
            <a:off x="565097" y="191992"/>
            <a:ext cx="10874047" cy="6668715"/>
          </a:xfrm>
          <a:prstGeom prst="rect">
            <a:avLst/>
          </a:prstGeom>
          <a:solidFill>
            <a:schemeClr val="accent1">
              <a:lumMod val="50000"/>
              <a:alpha val="64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13 Imagen" descr="PUNTO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174250" y="4424181"/>
            <a:ext cx="1281395" cy="1231899"/>
          </a:xfrm>
          <a:prstGeom prst="rect">
            <a:avLst/>
          </a:prstGeom>
        </p:spPr>
      </p:pic>
      <p:sp>
        <p:nvSpPr>
          <p:cNvPr id="2" name="Flecha derecha 1"/>
          <p:cNvSpPr/>
          <p:nvPr/>
        </p:nvSpPr>
        <p:spPr>
          <a:xfrm>
            <a:off x="905255" y="2893809"/>
            <a:ext cx="2588686" cy="827799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CuadroTexto 3"/>
          <p:cNvSpPr txBox="1"/>
          <p:nvPr/>
        </p:nvSpPr>
        <p:spPr>
          <a:xfrm>
            <a:off x="1036591" y="2432144"/>
            <a:ext cx="1499616" cy="4616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</a:rPr>
              <a:t>2018</a:t>
            </a:r>
            <a:endParaRPr lang="es-CL" sz="2400" dirty="0">
              <a:solidFill>
                <a:srgbClr val="FFFF00"/>
              </a:solidFill>
            </a:endParaRPr>
          </a:p>
        </p:txBody>
      </p:sp>
      <p:cxnSp>
        <p:nvCxnSpPr>
          <p:cNvPr id="7" name="Conector recto 6"/>
          <p:cNvCxnSpPr>
            <a:stCxn id="4" idx="2"/>
          </p:cNvCxnSpPr>
          <p:nvPr/>
        </p:nvCxnSpPr>
        <p:spPr>
          <a:xfrm>
            <a:off x="1786399" y="2893809"/>
            <a:ext cx="0" cy="251727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27" name="CuadroTexto 26"/>
          <p:cNvSpPr txBox="1"/>
          <p:nvPr/>
        </p:nvSpPr>
        <p:spPr>
          <a:xfrm>
            <a:off x="3493941" y="791068"/>
            <a:ext cx="5129904" cy="1077218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Proceso de acreditación 2019-2025</a:t>
            </a:r>
            <a:endParaRPr lang="es-CL" sz="3200" b="1" dirty="0">
              <a:solidFill>
                <a:schemeClr val="bg1"/>
              </a:solidFill>
            </a:endParaRPr>
          </a:p>
        </p:txBody>
      </p:sp>
      <p:sp>
        <p:nvSpPr>
          <p:cNvPr id="28" name="CuadroTexto 27"/>
          <p:cNvSpPr txBox="1"/>
          <p:nvPr/>
        </p:nvSpPr>
        <p:spPr>
          <a:xfrm rot="16200000">
            <a:off x="-1541525" y="4796629"/>
            <a:ext cx="35270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es-ES" altLang="es-CL" sz="2400" b="1" dirty="0" smtClean="0">
                <a:solidFill>
                  <a:srgbClr val="FFC000"/>
                </a:solidFill>
                <a:latin typeface="Calibri"/>
              </a:rPr>
              <a:t>ACTIVIDADES REALIZADAS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4557" y="3032881"/>
            <a:ext cx="3944406" cy="27825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2 Imagen" descr="DSC_3044.JPG"/>
          <p:cNvPicPr>
            <a:picLocks noChangeAspect="1"/>
          </p:cNvPicPr>
          <p:nvPr/>
        </p:nvPicPr>
        <p:blipFill>
          <a:blip r:embed="rId5" cstate="print">
            <a:grayscl/>
          </a:blip>
          <a:stretch>
            <a:fillRect/>
          </a:stretch>
        </p:blipFill>
        <p:spPr>
          <a:xfrm>
            <a:off x="8123536" y="3526349"/>
            <a:ext cx="2621944" cy="1741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35320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/>
          <p:cNvSpPr/>
          <p:nvPr/>
        </p:nvSpPr>
        <p:spPr>
          <a:xfrm>
            <a:off x="565097" y="191992"/>
            <a:ext cx="10874047" cy="6668715"/>
          </a:xfrm>
          <a:prstGeom prst="rect">
            <a:avLst/>
          </a:prstGeom>
          <a:solidFill>
            <a:schemeClr val="accent1">
              <a:lumMod val="50000"/>
              <a:alpha val="64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13 Imagen" descr="PUNTO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174250" y="4424181"/>
            <a:ext cx="1281395" cy="1231899"/>
          </a:xfrm>
          <a:prstGeom prst="rect">
            <a:avLst/>
          </a:prstGeom>
        </p:spPr>
      </p:pic>
      <p:sp>
        <p:nvSpPr>
          <p:cNvPr id="2" name="Flecha derecha 1"/>
          <p:cNvSpPr/>
          <p:nvPr/>
        </p:nvSpPr>
        <p:spPr>
          <a:xfrm>
            <a:off x="905255" y="2893809"/>
            <a:ext cx="3148271" cy="827799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CuadroTexto 3"/>
          <p:cNvSpPr txBox="1"/>
          <p:nvPr/>
        </p:nvSpPr>
        <p:spPr>
          <a:xfrm>
            <a:off x="1036591" y="2432144"/>
            <a:ext cx="1499616" cy="4616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2018</a:t>
            </a:r>
            <a:endParaRPr lang="es-CL" sz="2400" dirty="0">
              <a:solidFill>
                <a:schemeClr val="bg1"/>
              </a:solidFill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1994325" y="3721608"/>
            <a:ext cx="1499616" cy="4616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</a:rPr>
              <a:t>2019</a:t>
            </a:r>
            <a:endParaRPr lang="es-CL" sz="2400" dirty="0">
              <a:solidFill>
                <a:srgbClr val="FFFF00"/>
              </a:solidFill>
            </a:endParaRPr>
          </a:p>
        </p:txBody>
      </p:sp>
      <p:cxnSp>
        <p:nvCxnSpPr>
          <p:cNvPr id="7" name="Conector recto 6"/>
          <p:cNvCxnSpPr>
            <a:stCxn id="4" idx="2"/>
          </p:cNvCxnSpPr>
          <p:nvPr/>
        </p:nvCxnSpPr>
        <p:spPr>
          <a:xfrm>
            <a:off x="1786399" y="2893809"/>
            <a:ext cx="0" cy="251727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2" name="Conector recto 21"/>
          <p:cNvCxnSpPr/>
          <p:nvPr/>
        </p:nvCxnSpPr>
        <p:spPr>
          <a:xfrm>
            <a:off x="2744404" y="3469880"/>
            <a:ext cx="0" cy="251727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27" name="CuadroTexto 26"/>
          <p:cNvSpPr txBox="1"/>
          <p:nvPr/>
        </p:nvSpPr>
        <p:spPr>
          <a:xfrm>
            <a:off x="3493941" y="791068"/>
            <a:ext cx="5129904" cy="1077218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Proceso de acreditación 2019-2025</a:t>
            </a:r>
            <a:endParaRPr lang="es-CL" sz="3200" b="1" dirty="0">
              <a:solidFill>
                <a:schemeClr val="bg1"/>
              </a:solidFill>
            </a:endParaRPr>
          </a:p>
        </p:txBody>
      </p:sp>
      <p:sp>
        <p:nvSpPr>
          <p:cNvPr id="28" name="CuadroTexto 27"/>
          <p:cNvSpPr txBox="1"/>
          <p:nvPr/>
        </p:nvSpPr>
        <p:spPr>
          <a:xfrm rot="16200000">
            <a:off x="-1541525" y="4796629"/>
            <a:ext cx="35270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es-ES" altLang="es-CL" sz="2400" b="1" dirty="0" smtClean="0">
                <a:solidFill>
                  <a:srgbClr val="FFC000"/>
                </a:solidFill>
                <a:latin typeface="Calibri"/>
              </a:rPr>
              <a:t>ACTIVIDADES REALIZADAS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02120" y="3526349"/>
            <a:ext cx="1833218" cy="306946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215162">
            <a:off x="3935840" y="2848766"/>
            <a:ext cx="4614468" cy="341812"/>
          </a:xfrm>
          <a:prstGeom prst="round2DiagRect">
            <a:avLst>
              <a:gd name="adj1" fmla="val 16667"/>
              <a:gd name="adj2" fmla="val 5000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CuadroTexto 7"/>
          <p:cNvSpPr txBox="1"/>
          <p:nvPr/>
        </p:nvSpPr>
        <p:spPr>
          <a:xfrm>
            <a:off x="8137520" y="3858552"/>
            <a:ext cx="326167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Evaluación docente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Encuesta satisfacción a los mandos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Encuestas de procesos de admisión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Actualización plataforma para </a:t>
            </a:r>
            <a:r>
              <a:rPr lang="es-MX" dirty="0" err="1" smtClean="0">
                <a:solidFill>
                  <a:srgbClr val="FFFF00"/>
                </a:solidFill>
              </a:rPr>
              <a:t>VcM</a:t>
            </a:r>
            <a:endParaRPr lang="es-MX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50535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/>
          <p:cNvSpPr/>
          <p:nvPr/>
        </p:nvSpPr>
        <p:spPr>
          <a:xfrm>
            <a:off x="536817" y="75139"/>
            <a:ext cx="10874047" cy="6668715"/>
          </a:xfrm>
          <a:prstGeom prst="rect">
            <a:avLst/>
          </a:prstGeom>
          <a:solidFill>
            <a:schemeClr val="accent1">
              <a:lumMod val="50000"/>
              <a:alpha val="64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13 Imagen" descr="PUNTO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174250" y="4424181"/>
            <a:ext cx="1281395" cy="1231899"/>
          </a:xfrm>
          <a:prstGeom prst="rect">
            <a:avLst/>
          </a:prstGeom>
        </p:spPr>
      </p:pic>
      <p:sp>
        <p:nvSpPr>
          <p:cNvPr id="2" name="Flecha derecha 1"/>
          <p:cNvSpPr/>
          <p:nvPr/>
        </p:nvSpPr>
        <p:spPr>
          <a:xfrm>
            <a:off x="905255" y="2893809"/>
            <a:ext cx="4552865" cy="827799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CuadroTexto 3"/>
          <p:cNvSpPr txBox="1"/>
          <p:nvPr/>
        </p:nvSpPr>
        <p:spPr>
          <a:xfrm>
            <a:off x="1036591" y="2432144"/>
            <a:ext cx="1499616" cy="4616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2018</a:t>
            </a:r>
            <a:endParaRPr lang="es-CL" sz="2400" dirty="0">
              <a:solidFill>
                <a:schemeClr val="bg1"/>
              </a:solidFill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3409368" y="2412660"/>
            <a:ext cx="1499616" cy="4616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</a:rPr>
              <a:t>2020</a:t>
            </a:r>
            <a:endParaRPr lang="es-CL" sz="2400" dirty="0">
              <a:solidFill>
                <a:srgbClr val="FFFF00"/>
              </a:solidFill>
            </a:endParaRPr>
          </a:p>
        </p:txBody>
      </p:sp>
      <p:cxnSp>
        <p:nvCxnSpPr>
          <p:cNvPr id="7" name="Conector recto 6"/>
          <p:cNvCxnSpPr>
            <a:stCxn id="4" idx="2"/>
          </p:cNvCxnSpPr>
          <p:nvPr/>
        </p:nvCxnSpPr>
        <p:spPr>
          <a:xfrm>
            <a:off x="1786399" y="2893809"/>
            <a:ext cx="0" cy="251727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9" name="Conector recto 18"/>
          <p:cNvCxnSpPr/>
          <p:nvPr/>
        </p:nvCxnSpPr>
        <p:spPr>
          <a:xfrm>
            <a:off x="4177735" y="2870665"/>
            <a:ext cx="0" cy="251727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27" name="CuadroTexto 26"/>
          <p:cNvSpPr txBox="1"/>
          <p:nvPr/>
        </p:nvSpPr>
        <p:spPr>
          <a:xfrm>
            <a:off x="3493941" y="791068"/>
            <a:ext cx="5129904" cy="1077218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Proceso de acreditación 2019-2025</a:t>
            </a:r>
            <a:endParaRPr lang="es-CL" sz="3200" b="1" dirty="0">
              <a:solidFill>
                <a:schemeClr val="bg1"/>
              </a:solidFill>
            </a:endParaRPr>
          </a:p>
        </p:txBody>
      </p:sp>
      <p:sp>
        <p:nvSpPr>
          <p:cNvPr id="28" name="CuadroTexto 27"/>
          <p:cNvSpPr txBox="1"/>
          <p:nvPr/>
        </p:nvSpPr>
        <p:spPr>
          <a:xfrm rot="16200000">
            <a:off x="-1541525" y="4796629"/>
            <a:ext cx="35270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es-ES" altLang="es-CL" sz="2400" b="1" dirty="0" smtClean="0">
                <a:solidFill>
                  <a:srgbClr val="FFC000"/>
                </a:solidFill>
                <a:latin typeface="Calibri"/>
              </a:rPr>
              <a:t>ACTIVIDADES REALIZADAS</a:t>
            </a:r>
          </a:p>
        </p:txBody>
      </p:sp>
      <p:sp>
        <p:nvSpPr>
          <p:cNvPr id="31" name="CuadroTexto 30"/>
          <p:cNvSpPr txBox="1"/>
          <p:nvPr/>
        </p:nvSpPr>
        <p:spPr>
          <a:xfrm>
            <a:off x="900943" y="4935675"/>
            <a:ext cx="248832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rgbClr val="FFFF00"/>
                </a:solidFill>
              </a:rPr>
              <a:t>PANDEMIA</a:t>
            </a:r>
            <a:endParaRPr lang="es-CL" sz="6000" dirty="0">
              <a:solidFill>
                <a:srgbClr val="FFFF00"/>
              </a:solidFill>
            </a:endParaRPr>
          </a:p>
        </p:txBody>
      </p:sp>
      <p:pic>
        <p:nvPicPr>
          <p:cNvPr id="33" name="Imagen 3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70292" y="2368835"/>
            <a:ext cx="2279163" cy="1516679"/>
          </a:xfrm>
          <a:prstGeom prst="rect">
            <a:avLst/>
          </a:prstGeom>
        </p:spPr>
      </p:pic>
      <p:pic>
        <p:nvPicPr>
          <p:cNvPr id="34" name="Imagen 3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11336" y="2368835"/>
            <a:ext cx="2805388" cy="1536775"/>
          </a:xfrm>
          <a:prstGeom prst="rect">
            <a:avLst/>
          </a:prstGeom>
        </p:spPr>
      </p:pic>
      <p:pic>
        <p:nvPicPr>
          <p:cNvPr id="35" name="Imagen 3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25116" y="4203087"/>
            <a:ext cx="3536540" cy="2275099"/>
          </a:xfrm>
          <a:prstGeom prst="rect">
            <a:avLst/>
          </a:prstGeom>
        </p:spPr>
      </p:pic>
      <p:sp>
        <p:nvSpPr>
          <p:cNvPr id="36" name="CuadroTexto 35"/>
          <p:cNvSpPr txBox="1"/>
          <p:nvPr/>
        </p:nvSpPr>
        <p:spPr>
          <a:xfrm>
            <a:off x="7597502" y="4360412"/>
            <a:ext cx="326167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Evaluación docente (clases virtuales)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Encuesta satisfacción a los mandos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Encuestas de procesos de admisión</a:t>
            </a:r>
          </a:p>
        </p:txBody>
      </p:sp>
    </p:spTree>
    <p:extLst>
      <p:ext uri="{BB962C8B-B14F-4D97-AF65-F5344CB8AC3E}">
        <p14:creationId xmlns:p14="http://schemas.microsoft.com/office/powerpoint/2010/main" val="6725811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/>
          <p:cNvSpPr/>
          <p:nvPr/>
        </p:nvSpPr>
        <p:spPr>
          <a:xfrm>
            <a:off x="565097" y="191992"/>
            <a:ext cx="10874047" cy="6668715"/>
          </a:xfrm>
          <a:prstGeom prst="rect">
            <a:avLst/>
          </a:prstGeom>
          <a:solidFill>
            <a:schemeClr val="accent1">
              <a:lumMod val="50000"/>
              <a:alpha val="64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13 Imagen" descr="PUNTO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174250" y="4424181"/>
            <a:ext cx="1281395" cy="1231899"/>
          </a:xfrm>
          <a:prstGeom prst="rect">
            <a:avLst/>
          </a:prstGeom>
        </p:spPr>
      </p:pic>
      <p:sp>
        <p:nvSpPr>
          <p:cNvPr id="2" name="Flecha derecha 1"/>
          <p:cNvSpPr/>
          <p:nvPr/>
        </p:nvSpPr>
        <p:spPr>
          <a:xfrm>
            <a:off x="905255" y="2893809"/>
            <a:ext cx="5476691" cy="827799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CuadroTexto 3"/>
          <p:cNvSpPr txBox="1"/>
          <p:nvPr/>
        </p:nvSpPr>
        <p:spPr>
          <a:xfrm>
            <a:off x="1036591" y="2432144"/>
            <a:ext cx="1499616" cy="4616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2018</a:t>
            </a:r>
            <a:endParaRPr lang="es-CL" sz="2400" dirty="0">
              <a:solidFill>
                <a:schemeClr val="bg1"/>
              </a:solidFill>
            </a:endParaRPr>
          </a:p>
        </p:txBody>
      </p:sp>
      <p:sp>
        <p:nvSpPr>
          <p:cNvPr id="11" name="CuadroTexto 10"/>
          <p:cNvSpPr txBox="1"/>
          <p:nvPr/>
        </p:nvSpPr>
        <p:spPr>
          <a:xfrm>
            <a:off x="4386734" y="3721607"/>
            <a:ext cx="1499616" cy="4616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</a:rPr>
              <a:t>2021</a:t>
            </a:r>
            <a:endParaRPr lang="es-CL" sz="2400" dirty="0">
              <a:solidFill>
                <a:srgbClr val="FFFF00"/>
              </a:solidFill>
            </a:endParaRPr>
          </a:p>
        </p:txBody>
      </p:sp>
      <p:cxnSp>
        <p:nvCxnSpPr>
          <p:cNvPr id="7" name="Conector recto 6"/>
          <p:cNvCxnSpPr>
            <a:stCxn id="4" idx="2"/>
          </p:cNvCxnSpPr>
          <p:nvPr/>
        </p:nvCxnSpPr>
        <p:spPr>
          <a:xfrm>
            <a:off x="1786399" y="2893809"/>
            <a:ext cx="0" cy="251727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3" name="Conector recto 22"/>
          <p:cNvCxnSpPr/>
          <p:nvPr/>
        </p:nvCxnSpPr>
        <p:spPr>
          <a:xfrm>
            <a:off x="5140523" y="3469879"/>
            <a:ext cx="0" cy="251727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27" name="CuadroTexto 26"/>
          <p:cNvSpPr txBox="1"/>
          <p:nvPr/>
        </p:nvSpPr>
        <p:spPr>
          <a:xfrm>
            <a:off x="3493941" y="791068"/>
            <a:ext cx="5129904" cy="1077218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Proceso de acreditación 2019-2025</a:t>
            </a:r>
            <a:endParaRPr lang="es-CL" sz="3200" b="1" dirty="0">
              <a:solidFill>
                <a:schemeClr val="bg1"/>
              </a:solidFill>
            </a:endParaRPr>
          </a:p>
        </p:txBody>
      </p:sp>
      <p:sp>
        <p:nvSpPr>
          <p:cNvPr id="28" name="CuadroTexto 27"/>
          <p:cNvSpPr txBox="1"/>
          <p:nvPr/>
        </p:nvSpPr>
        <p:spPr>
          <a:xfrm rot="16200000">
            <a:off x="-1541525" y="4796629"/>
            <a:ext cx="35270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es-ES" altLang="es-CL" sz="2400" b="1" dirty="0" smtClean="0">
                <a:solidFill>
                  <a:srgbClr val="FFC000"/>
                </a:solidFill>
                <a:latin typeface="Calibri"/>
              </a:rPr>
              <a:t>ACTIVIDADES REALIZADAS</a:t>
            </a:r>
          </a:p>
        </p:txBody>
      </p:sp>
      <p:sp>
        <p:nvSpPr>
          <p:cNvPr id="29" name="CuadroTexto 28"/>
          <p:cNvSpPr txBox="1"/>
          <p:nvPr/>
        </p:nvSpPr>
        <p:spPr>
          <a:xfrm>
            <a:off x="734932" y="4242559"/>
            <a:ext cx="645771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Evaluación docente en aula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Encuesta satisfacción a los mandos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Encuestas de procesos de admisión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Actualización de procesos internos y sistema de medición</a:t>
            </a:r>
            <a:r>
              <a:rPr lang="es-MX" dirty="0">
                <a:solidFill>
                  <a:srgbClr val="FFFF00"/>
                </a:solidFill>
              </a:rPr>
              <a:t> </a:t>
            </a:r>
            <a:r>
              <a:rPr lang="es-MX" dirty="0" smtClean="0">
                <a:solidFill>
                  <a:srgbClr val="FFFF00"/>
                </a:solidFill>
              </a:rPr>
              <a:t>(nueva plataforma control de gestión)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Capacitación sobre la Ley N°21,369 (regula el acoso, la violencia y convivencia en la instituciones de Educación Superior)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Se retoman actividades de </a:t>
            </a:r>
            <a:r>
              <a:rPr lang="es-MX" dirty="0" err="1" smtClean="0">
                <a:solidFill>
                  <a:srgbClr val="FFFF00"/>
                </a:solidFill>
              </a:rPr>
              <a:t>VcM</a:t>
            </a:r>
            <a:r>
              <a:rPr lang="es-MX" dirty="0" smtClean="0">
                <a:solidFill>
                  <a:srgbClr val="FFFF00"/>
                </a:solidFill>
              </a:rPr>
              <a:t> con el entorno relevante.</a:t>
            </a:r>
          </a:p>
        </p:txBody>
      </p:sp>
      <p:pic>
        <p:nvPicPr>
          <p:cNvPr id="31" name="Imagen 30" descr="cid:image006.jpg@01D7B5F1.9FDE70E0">
            <a:hlinkClick r:id="rId4"/>
          </p:cNvPr>
          <p:cNvPicPr/>
          <p:nvPr/>
        </p:nvPicPr>
        <p:blipFill>
          <a:blip r:embed="rId5" r:link="rId6" cstate="print"/>
          <a:srcRect/>
          <a:stretch>
            <a:fillRect/>
          </a:stretch>
        </p:blipFill>
        <p:spPr bwMode="auto">
          <a:xfrm>
            <a:off x="6415113" y="2755532"/>
            <a:ext cx="2243057" cy="2410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Imagen 31" descr="C:\Users\10535182-8\Desktop\presentacionCyE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890076" y="2011137"/>
            <a:ext cx="2383282" cy="14587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Imagen 3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57016" y="4263805"/>
            <a:ext cx="2383282" cy="1804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5474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/>
          <p:cNvSpPr/>
          <p:nvPr/>
        </p:nvSpPr>
        <p:spPr>
          <a:xfrm>
            <a:off x="565097" y="191992"/>
            <a:ext cx="10874047" cy="6668715"/>
          </a:xfrm>
          <a:prstGeom prst="rect">
            <a:avLst/>
          </a:prstGeom>
          <a:solidFill>
            <a:schemeClr val="accent1">
              <a:lumMod val="50000"/>
              <a:alpha val="64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13 Imagen" descr="PUNTO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174250" y="4424181"/>
            <a:ext cx="1281395" cy="1231899"/>
          </a:xfrm>
          <a:prstGeom prst="rect">
            <a:avLst/>
          </a:prstGeom>
        </p:spPr>
      </p:pic>
      <p:sp>
        <p:nvSpPr>
          <p:cNvPr id="2" name="Flecha derecha 1"/>
          <p:cNvSpPr/>
          <p:nvPr/>
        </p:nvSpPr>
        <p:spPr>
          <a:xfrm>
            <a:off x="905255" y="2893809"/>
            <a:ext cx="6975553" cy="827799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CuadroTexto 3"/>
          <p:cNvSpPr txBox="1"/>
          <p:nvPr/>
        </p:nvSpPr>
        <p:spPr>
          <a:xfrm>
            <a:off x="1036591" y="2432144"/>
            <a:ext cx="1499616" cy="4616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2018</a:t>
            </a:r>
            <a:endParaRPr lang="es-CL" sz="2400" dirty="0">
              <a:solidFill>
                <a:schemeClr val="bg1"/>
              </a:solidFill>
            </a:endParaRPr>
          </a:p>
        </p:txBody>
      </p:sp>
      <p:sp>
        <p:nvSpPr>
          <p:cNvPr id="13" name="CuadroTexto 12"/>
          <p:cNvSpPr txBox="1"/>
          <p:nvPr/>
        </p:nvSpPr>
        <p:spPr>
          <a:xfrm>
            <a:off x="5826072" y="2411508"/>
            <a:ext cx="1499616" cy="4616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</a:rPr>
              <a:t>2022</a:t>
            </a:r>
            <a:endParaRPr lang="es-CL" sz="2400" dirty="0">
              <a:solidFill>
                <a:srgbClr val="FFFF00"/>
              </a:solidFill>
            </a:endParaRPr>
          </a:p>
        </p:txBody>
      </p:sp>
      <p:cxnSp>
        <p:nvCxnSpPr>
          <p:cNvPr id="7" name="Conector recto 6"/>
          <p:cNvCxnSpPr>
            <a:stCxn id="4" idx="2"/>
          </p:cNvCxnSpPr>
          <p:nvPr/>
        </p:nvCxnSpPr>
        <p:spPr>
          <a:xfrm>
            <a:off x="1786399" y="2893809"/>
            <a:ext cx="0" cy="251727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0" name="Conector recto 19"/>
          <p:cNvCxnSpPr/>
          <p:nvPr/>
        </p:nvCxnSpPr>
        <p:spPr>
          <a:xfrm>
            <a:off x="6575880" y="2870664"/>
            <a:ext cx="0" cy="251727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27" name="CuadroTexto 26"/>
          <p:cNvSpPr txBox="1"/>
          <p:nvPr/>
        </p:nvSpPr>
        <p:spPr>
          <a:xfrm>
            <a:off x="3493941" y="791068"/>
            <a:ext cx="5129904" cy="1077218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Proceso de acreditación 2019-2025</a:t>
            </a:r>
            <a:endParaRPr lang="es-CL" sz="3200" b="1" dirty="0">
              <a:solidFill>
                <a:schemeClr val="bg1"/>
              </a:solidFill>
            </a:endParaRPr>
          </a:p>
        </p:txBody>
      </p:sp>
      <p:sp>
        <p:nvSpPr>
          <p:cNvPr id="28" name="CuadroTexto 27"/>
          <p:cNvSpPr txBox="1"/>
          <p:nvPr/>
        </p:nvSpPr>
        <p:spPr>
          <a:xfrm rot="16200000">
            <a:off x="-1541525" y="4796629"/>
            <a:ext cx="35270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es-ES" altLang="es-CL" sz="2400" b="1" dirty="0" smtClean="0">
                <a:solidFill>
                  <a:srgbClr val="FFC000"/>
                </a:solidFill>
                <a:latin typeface="Calibri"/>
              </a:rPr>
              <a:t>ACTIVIDADES REALIZADAS</a:t>
            </a:r>
          </a:p>
        </p:txBody>
      </p:sp>
      <p:sp>
        <p:nvSpPr>
          <p:cNvPr id="31" name="CuadroTexto 30"/>
          <p:cNvSpPr txBox="1"/>
          <p:nvPr/>
        </p:nvSpPr>
        <p:spPr>
          <a:xfrm>
            <a:off x="1041237" y="3742244"/>
            <a:ext cx="518988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Evaluaciones de gestión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Actualización de procesos internos y sistema de medición</a:t>
            </a:r>
            <a:r>
              <a:rPr lang="es-MX" dirty="0">
                <a:solidFill>
                  <a:srgbClr val="FFFF00"/>
                </a:solidFill>
              </a:rPr>
              <a:t> </a:t>
            </a:r>
            <a:r>
              <a:rPr lang="es-MX" dirty="0" smtClean="0">
                <a:solidFill>
                  <a:srgbClr val="FFFF00"/>
                </a:solidFill>
              </a:rPr>
              <a:t>(nueva plataforma control de gestión)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Implementación y mediciones de la ley N°21.369.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Actividades de </a:t>
            </a:r>
            <a:r>
              <a:rPr lang="es-MX" dirty="0" err="1" smtClean="0">
                <a:solidFill>
                  <a:srgbClr val="FFFF00"/>
                </a:solidFill>
              </a:rPr>
              <a:t>VcM</a:t>
            </a:r>
            <a:r>
              <a:rPr lang="es-MX" dirty="0" smtClean="0">
                <a:solidFill>
                  <a:srgbClr val="FFFF00"/>
                </a:solidFill>
              </a:rPr>
              <a:t> con el entorno relevante.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Directrices sobre el proceso de </a:t>
            </a:r>
            <a:r>
              <a:rPr lang="es-MX" dirty="0">
                <a:solidFill>
                  <a:srgbClr val="FFFF00"/>
                </a:solidFill>
              </a:rPr>
              <a:t>acreditación. </a:t>
            </a:r>
            <a:endParaRPr lang="es-MX" dirty="0" smtClean="0">
              <a:solidFill>
                <a:srgbClr val="FFFF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 smtClean="0">
                <a:solidFill>
                  <a:srgbClr val="FFC000"/>
                </a:solidFill>
              </a:rPr>
              <a:t>Se publican nuevos criterios, estándares de acreditación institucional.</a:t>
            </a:r>
          </a:p>
        </p:txBody>
      </p:sp>
      <p:pic>
        <p:nvPicPr>
          <p:cNvPr id="32" name="Imagen 3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12144" y="2224070"/>
            <a:ext cx="3427000" cy="1768161"/>
          </a:xfrm>
          <a:prstGeom prst="rect">
            <a:avLst/>
          </a:prstGeom>
        </p:spPr>
      </p:pic>
      <p:pic>
        <p:nvPicPr>
          <p:cNvPr id="33" name="Imagen 3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66885" y="4673578"/>
            <a:ext cx="3726168" cy="1802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7586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/>
          <p:cNvSpPr/>
          <p:nvPr/>
        </p:nvSpPr>
        <p:spPr>
          <a:xfrm>
            <a:off x="565097" y="191992"/>
            <a:ext cx="10874047" cy="6668715"/>
          </a:xfrm>
          <a:prstGeom prst="rect">
            <a:avLst/>
          </a:prstGeom>
          <a:solidFill>
            <a:schemeClr val="accent1">
              <a:lumMod val="50000"/>
              <a:alpha val="64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13 Imagen" descr="PUNTO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174250" y="4424181"/>
            <a:ext cx="1281395" cy="1231899"/>
          </a:xfrm>
          <a:prstGeom prst="rect">
            <a:avLst/>
          </a:prstGeom>
        </p:spPr>
      </p:pic>
      <p:sp>
        <p:nvSpPr>
          <p:cNvPr id="2" name="Flecha derecha 1"/>
          <p:cNvSpPr/>
          <p:nvPr/>
        </p:nvSpPr>
        <p:spPr>
          <a:xfrm>
            <a:off x="905256" y="2893809"/>
            <a:ext cx="7823966" cy="827799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CuadroTexto 3"/>
          <p:cNvSpPr txBox="1"/>
          <p:nvPr/>
        </p:nvSpPr>
        <p:spPr>
          <a:xfrm>
            <a:off x="1036591" y="2432144"/>
            <a:ext cx="1499616" cy="4616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2018</a:t>
            </a:r>
            <a:endParaRPr lang="es-CL" sz="2400" dirty="0">
              <a:solidFill>
                <a:schemeClr val="bg1"/>
              </a:solidFill>
            </a:endParaRPr>
          </a:p>
        </p:txBody>
      </p:sp>
      <p:sp>
        <p:nvSpPr>
          <p:cNvPr id="10" name="CuadroTexto 9"/>
          <p:cNvSpPr txBox="1"/>
          <p:nvPr/>
        </p:nvSpPr>
        <p:spPr>
          <a:xfrm>
            <a:off x="6779143" y="3760891"/>
            <a:ext cx="1499616" cy="4616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</a:rPr>
              <a:t>2023</a:t>
            </a:r>
            <a:endParaRPr lang="es-CL" sz="2400" dirty="0">
              <a:solidFill>
                <a:srgbClr val="FFFF00"/>
              </a:solidFill>
            </a:endParaRPr>
          </a:p>
        </p:txBody>
      </p:sp>
      <p:cxnSp>
        <p:nvCxnSpPr>
          <p:cNvPr id="7" name="Conector recto 6"/>
          <p:cNvCxnSpPr>
            <a:stCxn id="4" idx="2"/>
          </p:cNvCxnSpPr>
          <p:nvPr/>
        </p:nvCxnSpPr>
        <p:spPr>
          <a:xfrm>
            <a:off x="1786399" y="2893809"/>
            <a:ext cx="0" cy="251727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1" name="Conector recto 20"/>
          <p:cNvCxnSpPr/>
          <p:nvPr/>
        </p:nvCxnSpPr>
        <p:spPr>
          <a:xfrm>
            <a:off x="7528951" y="3496417"/>
            <a:ext cx="0" cy="251727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27" name="CuadroTexto 26"/>
          <p:cNvSpPr txBox="1"/>
          <p:nvPr/>
        </p:nvSpPr>
        <p:spPr>
          <a:xfrm>
            <a:off x="3493941" y="791068"/>
            <a:ext cx="5129904" cy="1077218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Proceso de acreditación 2019-2025</a:t>
            </a:r>
            <a:endParaRPr lang="es-CL" sz="3200" b="1" dirty="0">
              <a:solidFill>
                <a:schemeClr val="bg1"/>
              </a:solidFill>
            </a:endParaRPr>
          </a:p>
        </p:txBody>
      </p:sp>
      <p:sp>
        <p:nvSpPr>
          <p:cNvPr id="28" name="CuadroTexto 27"/>
          <p:cNvSpPr txBox="1"/>
          <p:nvPr/>
        </p:nvSpPr>
        <p:spPr>
          <a:xfrm rot="16200000">
            <a:off x="-1541525" y="4796629"/>
            <a:ext cx="35270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es-ES" altLang="es-CL" sz="2400" b="1" dirty="0" smtClean="0">
                <a:solidFill>
                  <a:srgbClr val="FFC000"/>
                </a:solidFill>
                <a:latin typeface="Calibri"/>
              </a:rPr>
              <a:t>ACTIVIDADES REALIZADAS</a:t>
            </a:r>
          </a:p>
        </p:txBody>
      </p:sp>
      <p:sp>
        <p:nvSpPr>
          <p:cNvPr id="29" name="CuadroTexto 28"/>
          <p:cNvSpPr txBox="1"/>
          <p:nvPr/>
        </p:nvSpPr>
        <p:spPr>
          <a:xfrm>
            <a:off x="1139292" y="3939583"/>
            <a:ext cx="468678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Evaluaciones de gestión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Actualización de procesos internos y sistema de medición</a:t>
            </a:r>
            <a:r>
              <a:rPr lang="es-MX" dirty="0">
                <a:solidFill>
                  <a:srgbClr val="FFFF00"/>
                </a:solidFill>
              </a:rPr>
              <a:t> </a:t>
            </a:r>
            <a:r>
              <a:rPr lang="es-MX" dirty="0" smtClean="0">
                <a:solidFill>
                  <a:srgbClr val="FFFF00"/>
                </a:solidFill>
              </a:rPr>
              <a:t>(nueva plataforma control de gestión)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Medición de ley N°21.369.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Actividades de </a:t>
            </a:r>
            <a:r>
              <a:rPr lang="es-MX" dirty="0" err="1" smtClean="0">
                <a:solidFill>
                  <a:srgbClr val="FFFF00"/>
                </a:solidFill>
              </a:rPr>
              <a:t>VcM</a:t>
            </a:r>
            <a:r>
              <a:rPr lang="es-MX" dirty="0" smtClean="0">
                <a:solidFill>
                  <a:srgbClr val="FFFF00"/>
                </a:solidFill>
              </a:rPr>
              <a:t> con el entorno relevante.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 smtClean="0">
                <a:solidFill>
                  <a:srgbClr val="FFFF00"/>
                </a:solidFill>
              </a:rPr>
              <a:t>Inicio de trabajo del informe de autoevaluación Institucional.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 smtClean="0">
                <a:solidFill>
                  <a:srgbClr val="FFC000"/>
                </a:solidFill>
              </a:rPr>
              <a:t>Visita de la CNA a la Escuela Naval.</a:t>
            </a:r>
          </a:p>
        </p:txBody>
      </p:sp>
      <p:pic>
        <p:nvPicPr>
          <p:cNvPr id="30" name="Imagen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8468" y="2146241"/>
            <a:ext cx="1840143" cy="1380108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5319" y="2210637"/>
            <a:ext cx="1931668" cy="1287778"/>
          </a:xfrm>
          <a:prstGeom prst="rect">
            <a:avLst/>
          </a:prstGeom>
        </p:spPr>
      </p:pic>
      <p:pic>
        <p:nvPicPr>
          <p:cNvPr id="32" name="Imagen 3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82619" y="1940836"/>
            <a:ext cx="2104377" cy="1404608"/>
          </a:xfrm>
          <a:prstGeom prst="rect">
            <a:avLst/>
          </a:prstGeom>
        </p:spPr>
      </p:pic>
      <p:pic>
        <p:nvPicPr>
          <p:cNvPr id="33" name="Imagen 3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41483" y="3526349"/>
            <a:ext cx="2437756" cy="16284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70406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/>
          <p:cNvSpPr/>
          <p:nvPr/>
        </p:nvSpPr>
        <p:spPr>
          <a:xfrm>
            <a:off x="715925" y="201630"/>
            <a:ext cx="10874047" cy="6668715"/>
          </a:xfrm>
          <a:prstGeom prst="rect">
            <a:avLst/>
          </a:prstGeom>
          <a:solidFill>
            <a:schemeClr val="accent1">
              <a:lumMod val="50000"/>
              <a:alpha val="64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13 Imagen" descr="PUNTO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174250" y="4424181"/>
            <a:ext cx="1281395" cy="1231899"/>
          </a:xfrm>
          <a:prstGeom prst="rect">
            <a:avLst/>
          </a:prstGeom>
        </p:spPr>
      </p:pic>
      <p:sp>
        <p:nvSpPr>
          <p:cNvPr id="2" name="Flecha derecha 1"/>
          <p:cNvSpPr/>
          <p:nvPr/>
        </p:nvSpPr>
        <p:spPr>
          <a:xfrm>
            <a:off x="905256" y="2893809"/>
            <a:ext cx="10199520" cy="827799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CuadroTexto 3"/>
          <p:cNvSpPr txBox="1"/>
          <p:nvPr/>
        </p:nvSpPr>
        <p:spPr>
          <a:xfrm>
            <a:off x="1036591" y="2432144"/>
            <a:ext cx="1499616" cy="4616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2018</a:t>
            </a:r>
            <a:endParaRPr lang="es-CL" sz="2400" dirty="0">
              <a:solidFill>
                <a:schemeClr val="bg1"/>
              </a:solidFill>
            </a:endParaRPr>
          </a:p>
        </p:txBody>
      </p:sp>
      <p:sp>
        <p:nvSpPr>
          <p:cNvPr id="15" name="CuadroTexto 14"/>
          <p:cNvSpPr txBox="1"/>
          <p:nvPr/>
        </p:nvSpPr>
        <p:spPr>
          <a:xfrm>
            <a:off x="8333212" y="2409000"/>
            <a:ext cx="1499616" cy="4616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</a:rPr>
              <a:t>2024</a:t>
            </a:r>
            <a:endParaRPr lang="es-CL" sz="2400" dirty="0">
              <a:solidFill>
                <a:srgbClr val="FFFF00"/>
              </a:solidFill>
            </a:endParaRPr>
          </a:p>
        </p:txBody>
      </p:sp>
      <p:cxnSp>
        <p:nvCxnSpPr>
          <p:cNvPr id="7" name="Conector recto 6"/>
          <p:cNvCxnSpPr>
            <a:stCxn id="4" idx="2"/>
          </p:cNvCxnSpPr>
          <p:nvPr/>
        </p:nvCxnSpPr>
        <p:spPr>
          <a:xfrm>
            <a:off x="1786399" y="2893809"/>
            <a:ext cx="0" cy="251727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5" name="Conector recto 24"/>
          <p:cNvCxnSpPr/>
          <p:nvPr/>
        </p:nvCxnSpPr>
        <p:spPr>
          <a:xfrm>
            <a:off x="9080243" y="2870663"/>
            <a:ext cx="0" cy="251727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27" name="CuadroTexto 26"/>
          <p:cNvSpPr txBox="1"/>
          <p:nvPr/>
        </p:nvSpPr>
        <p:spPr>
          <a:xfrm>
            <a:off x="3493941" y="791068"/>
            <a:ext cx="5129904" cy="1077218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Proceso de acreditación 2019-2025</a:t>
            </a:r>
            <a:endParaRPr lang="es-CL" sz="3200" b="1" dirty="0">
              <a:solidFill>
                <a:schemeClr val="bg1"/>
              </a:solidFill>
            </a:endParaRPr>
          </a:p>
        </p:txBody>
      </p:sp>
      <p:sp>
        <p:nvSpPr>
          <p:cNvPr id="28" name="CuadroTexto 27"/>
          <p:cNvSpPr txBox="1"/>
          <p:nvPr/>
        </p:nvSpPr>
        <p:spPr>
          <a:xfrm rot="16200000">
            <a:off x="-1541525" y="4796629"/>
            <a:ext cx="35270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es-ES" altLang="es-CL" sz="2400" b="1" dirty="0" smtClean="0">
                <a:solidFill>
                  <a:srgbClr val="FFC000"/>
                </a:solidFill>
                <a:latin typeface="Calibri"/>
              </a:rPr>
              <a:t>ACTIVIDADES REALIZADAS</a:t>
            </a:r>
          </a:p>
        </p:txBody>
      </p:sp>
      <p:sp>
        <p:nvSpPr>
          <p:cNvPr id="29" name="CuadroTexto 28"/>
          <p:cNvSpPr txBox="1"/>
          <p:nvPr/>
        </p:nvSpPr>
        <p:spPr>
          <a:xfrm>
            <a:off x="745247" y="4267128"/>
            <a:ext cx="529562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 smtClean="0">
                <a:solidFill>
                  <a:srgbClr val="FFFF00"/>
                </a:solidFill>
              </a:rPr>
              <a:t>Marzo</a:t>
            </a:r>
            <a:r>
              <a:rPr lang="es-MX" dirty="0" smtClean="0">
                <a:solidFill>
                  <a:srgbClr val="FFFF00"/>
                </a:solidFill>
              </a:rPr>
              <a:t> se solicita a CNA incorporación al proceso de acreditación.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>
                <a:solidFill>
                  <a:srgbClr val="FFFF00"/>
                </a:solidFill>
              </a:rPr>
              <a:t>J</a:t>
            </a:r>
            <a:r>
              <a:rPr lang="es-MX" b="1" dirty="0" smtClean="0">
                <a:solidFill>
                  <a:srgbClr val="FFFF00"/>
                </a:solidFill>
              </a:rPr>
              <a:t>ulio</a:t>
            </a:r>
            <a:r>
              <a:rPr lang="es-MX" dirty="0" smtClean="0">
                <a:solidFill>
                  <a:srgbClr val="FFFF00"/>
                </a:solidFill>
              </a:rPr>
              <a:t> se envía informe de autoevaluación a la CNA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 smtClean="0">
                <a:solidFill>
                  <a:srgbClr val="FFFF00"/>
                </a:solidFill>
              </a:rPr>
              <a:t>Agosto</a:t>
            </a:r>
            <a:r>
              <a:rPr lang="es-MX" dirty="0" smtClean="0">
                <a:solidFill>
                  <a:srgbClr val="FFFF00"/>
                </a:solidFill>
              </a:rPr>
              <a:t> se envía informe de muestra intencionada.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 smtClean="0">
                <a:solidFill>
                  <a:srgbClr val="FFFF00"/>
                </a:solidFill>
              </a:rPr>
              <a:t>Septiembre</a:t>
            </a:r>
            <a:r>
              <a:rPr lang="es-MX" dirty="0" smtClean="0">
                <a:solidFill>
                  <a:srgbClr val="FFFF00"/>
                </a:solidFill>
              </a:rPr>
              <a:t> se coordina visita pares evaluadores.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 smtClean="0">
                <a:solidFill>
                  <a:srgbClr val="FFFF00"/>
                </a:solidFill>
              </a:rPr>
              <a:t>Noviembre se efectúa visita de pares evaluadores.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 smtClean="0">
                <a:solidFill>
                  <a:srgbClr val="FFFF00"/>
                </a:solidFill>
              </a:rPr>
              <a:t>27 diciembre </a:t>
            </a:r>
            <a:r>
              <a:rPr lang="es-MX" dirty="0" smtClean="0">
                <a:solidFill>
                  <a:srgbClr val="FFFF00"/>
                </a:solidFill>
              </a:rPr>
              <a:t>se recibe informe de evaluación externa.</a:t>
            </a:r>
            <a:endParaRPr lang="es-MX" b="1" dirty="0" smtClean="0">
              <a:solidFill>
                <a:srgbClr val="FFC000"/>
              </a:solidFill>
            </a:endParaRPr>
          </a:p>
        </p:txBody>
      </p:sp>
      <p:grpSp>
        <p:nvGrpSpPr>
          <p:cNvPr id="3" name="Grupo 2"/>
          <p:cNvGrpSpPr/>
          <p:nvPr/>
        </p:nvGrpSpPr>
        <p:grpSpPr>
          <a:xfrm>
            <a:off x="6337527" y="4075656"/>
            <a:ext cx="2082599" cy="2308324"/>
            <a:chOff x="6132157" y="3828708"/>
            <a:chExt cx="1800104" cy="2032964"/>
          </a:xfrm>
        </p:grpSpPr>
        <p:sp>
          <p:nvSpPr>
            <p:cNvPr id="6" name="Forma libre 5"/>
            <p:cNvSpPr/>
            <p:nvPr/>
          </p:nvSpPr>
          <p:spPr>
            <a:xfrm>
              <a:off x="6132157" y="3828708"/>
              <a:ext cx="794844" cy="1135493"/>
            </a:xfrm>
            <a:custGeom>
              <a:avLst/>
              <a:gdLst>
                <a:gd name="connsiteX0" fmla="*/ 0 w 1135492"/>
                <a:gd name="connsiteY0" fmla="*/ 0 h 794844"/>
                <a:gd name="connsiteX1" fmla="*/ 738070 w 1135492"/>
                <a:gd name="connsiteY1" fmla="*/ 0 h 794844"/>
                <a:gd name="connsiteX2" fmla="*/ 1135492 w 1135492"/>
                <a:gd name="connsiteY2" fmla="*/ 397422 h 794844"/>
                <a:gd name="connsiteX3" fmla="*/ 738070 w 1135492"/>
                <a:gd name="connsiteY3" fmla="*/ 794844 h 794844"/>
                <a:gd name="connsiteX4" fmla="*/ 0 w 1135492"/>
                <a:gd name="connsiteY4" fmla="*/ 794844 h 794844"/>
                <a:gd name="connsiteX5" fmla="*/ 397422 w 1135492"/>
                <a:gd name="connsiteY5" fmla="*/ 397422 h 794844"/>
                <a:gd name="connsiteX6" fmla="*/ 0 w 1135492"/>
                <a:gd name="connsiteY6" fmla="*/ 0 h 794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35492" h="794844">
                  <a:moveTo>
                    <a:pt x="1135491" y="0"/>
                  </a:moveTo>
                  <a:lnTo>
                    <a:pt x="1135491" y="516649"/>
                  </a:lnTo>
                  <a:lnTo>
                    <a:pt x="567746" y="794844"/>
                  </a:lnTo>
                  <a:lnTo>
                    <a:pt x="1" y="516649"/>
                  </a:lnTo>
                  <a:lnTo>
                    <a:pt x="1" y="0"/>
                  </a:lnTo>
                  <a:lnTo>
                    <a:pt x="567746" y="278195"/>
                  </a:lnTo>
                  <a:lnTo>
                    <a:pt x="1135491" y="0"/>
                  </a:lnTo>
                  <a:close/>
                </a:path>
              </a:pathLst>
            </a:custGeom>
          </p:spPr>
          <p:style>
            <a:lnRef idx="2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accent3">
                <a:hueOff val="0"/>
                <a:satOff val="0"/>
                <a:lumOff val="0"/>
                <a:alphaOff val="0"/>
              </a:schemeClr>
            </a:fillRef>
            <a:effectRef idx="0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985" tIns="404408" rIns="6985" bIns="404407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100" b="1" kern="1200" dirty="0" smtClean="0"/>
                <a:t>EVALUACIÓN INTERNA</a:t>
              </a:r>
              <a:endParaRPr lang="es-ES" sz="1100" b="1" kern="1200" dirty="0"/>
            </a:p>
          </p:txBody>
        </p:sp>
        <p:sp>
          <p:nvSpPr>
            <p:cNvPr id="8" name="Forma libre 7"/>
            <p:cNvSpPr/>
            <p:nvPr/>
          </p:nvSpPr>
          <p:spPr>
            <a:xfrm>
              <a:off x="7086155" y="3877384"/>
              <a:ext cx="832294" cy="738071"/>
            </a:xfrm>
            <a:custGeom>
              <a:avLst/>
              <a:gdLst>
                <a:gd name="connsiteX0" fmla="*/ 123014 w 738070"/>
                <a:gd name="connsiteY0" fmla="*/ 0 h 832293"/>
                <a:gd name="connsiteX1" fmla="*/ 615056 w 738070"/>
                <a:gd name="connsiteY1" fmla="*/ 0 h 832293"/>
                <a:gd name="connsiteX2" fmla="*/ 738070 w 738070"/>
                <a:gd name="connsiteY2" fmla="*/ 123014 h 832293"/>
                <a:gd name="connsiteX3" fmla="*/ 738070 w 738070"/>
                <a:gd name="connsiteY3" fmla="*/ 832293 h 832293"/>
                <a:gd name="connsiteX4" fmla="*/ 738070 w 738070"/>
                <a:gd name="connsiteY4" fmla="*/ 832293 h 832293"/>
                <a:gd name="connsiteX5" fmla="*/ 0 w 738070"/>
                <a:gd name="connsiteY5" fmla="*/ 832293 h 832293"/>
                <a:gd name="connsiteX6" fmla="*/ 0 w 738070"/>
                <a:gd name="connsiteY6" fmla="*/ 832293 h 832293"/>
                <a:gd name="connsiteX7" fmla="*/ 0 w 738070"/>
                <a:gd name="connsiteY7" fmla="*/ 123014 h 832293"/>
                <a:gd name="connsiteX8" fmla="*/ 123014 w 738070"/>
                <a:gd name="connsiteY8" fmla="*/ 0 h 832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8070" h="832293">
                  <a:moveTo>
                    <a:pt x="738070" y="138719"/>
                  </a:moveTo>
                  <a:lnTo>
                    <a:pt x="738070" y="693574"/>
                  </a:lnTo>
                  <a:cubicBezTo>
                    <a:pt x="738070" y="770187"/>
                    <a:pt x="689230" y="832292"/>
                    <a:pt x="628982" y="832292"/>
                  </a:cubicBezTo>
                  <a:lnTo>
                    <a:pt x="0" y="832292"/>
                  </a:lnTo>
                  <a:lnTo>
                    <a:pt x="0" y="832292"/>
                  </a:lnTo>
                  <a:lnTo>
                    <a:pt x="0" y="1"/>
                  </a:lnTo>
                  <a:lnTo>
                    <a:pt x="0" y="1"/>
                  </a:lnTo>
                  <a:lnTo>
                    <a:pt x="628982" y="1"/>
                  </a:lnTo>
                  <a:cubicBezTo>
                    <a:pt x="689230" y="1"/>
                    <a:pt x="738070" y="62106"/>
                    <a:pt x="738070" y="138719"/>
                  </a:cubicBezTo>
                  <a:close/>
                </a:path>
              </a:pathLst>
            </a:custGeom>
          </p:spPr>
          <p:style>
            <a:lnRef idx="2">
              <a:schemeClr val="accent3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785" tIns="40475" rIns="40475" bIns="40476" numCol="1" spcCol="1270" anchor="ctr" anchorCtr="0">
              <a:noAutofit/>
            </a:bodyPr>
            <a:lstStyle/>
            <a:p>
              <a:pPr marL="57150" lvl="1" indent="-57150" algn="l" defTabSz="3111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s-ES" sz="700" b="1" kern="1200" dirty="0" smtClean="0"/>
                <a:t>Verificación de procesos</a:t>
              </a:r>
              <a:endParaRPr lang="es-ES" sz="700" b="1" kern="1200" dirty="0"/>
            </a:p>
            <a:p>
              <a:pPr marL="57150" lvl="1" indent="-57150" algn="l" defTabSz="3111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s-ES" sz="700" b="1" kern="1200" dirty="0" smtClean="0"/>
                <a:t>Presentación de resultados</a:t>
              </a:r>
              <a:endParaRPr lang="es-ES" sz="700" b="1" kern="1200" dirty="0"/>
            </a:p>
            <a:p>
              <a:pPr marL="57150" lvl="1" indent="-57150" algn="l" defTabSz="3111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s-ES" sz="700" b="1" kern="1200" dirty="0" smtClean="0"/>
                <a:t>Análisis crítico</a:t>
              </a:r>
              <a:endParaRPr lang="es-ES" sz="700" b="1" kern="1200" dirty="0"/>
            </a:p>
            <a:p>
              <a:pPr marL="57150" lvl="1" indent="-57150" algn="l" defTabSz="3111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s-ES" sz="700" b="1" kern="1200" dirty="0" smtClean="0"/>
                <a:t>Plan de mejoras</a:t>
              </a:r>
              <a:endParaRPr lang="es-ES" sz="700" b="1" kern="1200" dirty="0"/>
            </a:p>
          </p:txBody>
        </p:sp>
        <p:sp>
          <p:nvSpPr>
            <p:cNvPr id="38" name="Forma libre 37"/>
            <p:cNvSpPr/>
            <p:nvPr/>
          </p:nvSpPr>
          <p:spPr>
            <a:xfrm>
              <a:off x="6132157" y="4726180"/>
              <a:ext cx="794844" cy="1135492"/>
            </a:xfrm>
            <a:custGeom>
              <a:avLst/>
              <a:gdLst>
                <a:gd name="connsiteX0" fmla="*/ 0 w 1135492"/>
                <a:gd name="connsiteY0" fmla="*/ 0 h 794844"/>
                <a:gd name="connsiteX1" fmla="*/ 738070 w 1135492"/>
                <a:gd name="connsiteY1" fmla="*/ 0 h 794844"/>
                <a:gd name="connsiteX2" fmla="*/ 1135492 w 1135492"/>
                <a:gd name="connsiteY2" fmla="*/ 397422 h 794844"/>
                <a:gd name="connsiteX3" fmla="*/ 738070 w 1135492"/>
                <a:gd name="connsiteY3" fmla="*/ 794844 h 794844"/>
                <a:gd name="connsiteX4" fmla="*/ 0 w 1135492"/>
                <a:gd name="connsiteY4" fmla="*/ 794844 h 794844"/>
                <a:gd name="connsiteX5" fmla="*/ 397422 w 1135492"/>
                <a:gd name="connsiteY5" fmla="*/ 397422 h 794844"/>
                <a:gd name="connsiteX6" fmla="*/ 0 w 1135492"/>
                <a:gd name="connsiteY6" fmla="*/ 0 h 794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35492" h="794844">
                  <a:moveTo>
                    <a:pt x="1135491" y="0"/>
                  </a:moveTo>
                  <a:lnTo>
                    <a:pt x="1135491" y="516649"/>
                  </a:lnTo>
                  <a:lnTo>
                    <a:pt x="567746" y="794844"/>
                  </a:lnTo>
                  <a:lnTo>
                    <a:pt x="1" y="516649"/>
                  </a:lnTo>
                  <a:lnTo>
                    <a:pt x="1" y="0"/>
                  </a:lnTo>
                  <a:lnTo>
                    <a:pt x="567746" y="278195"/>
                  </a:lnTo>
                  <a:lnTo>
                    <a:pt x="1135491" y="0"/>
                  </a:lnTo>
                  <a:close/>
                </a:path>
              </a:pathLst>
            </a:custGeom>
          </p:spPr>
          <p:style>
            <a:lnRef idx="2">
              <a:schemeClr val="accent3">
                <a:hueOff val="5625132"/>
                <a:satOff val="-8440"/>
                <a:lumOff val="-1373"/>
                <a:alphaOff val="0"/>
              </a:schemeClr>
            </a:lnRef>
            <a:fillRef idx="1">
              <a:schemeClr val="accent3">
                <a:hueOff val="5625132"/>
                <a:satOff val="-8440"/>
                <a:lumOff val="-1373"/>
                <a:alphaOff val="0"/>
              </a:schemeClr>
            </a:fillRef>
            <a:effectRef idx="0">
              <a:schemeClr val="accent3">
                <a:hueOff val="5625132"/>
                <a:satOff val="-8440"/>
                <a:lumOff val="-1373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985" tIns="404407" rIns="6985" bIns="404407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1100" b="1" kern="1200" dirty="0" smtClean="0"/>
                <a:t>EVALUACIÓN EXTERNA</a:t>
              </a:r>
              <a:endParaRPr lang="es-ES" sz="1100" b="1" kern="1200" dirty="0"/>
            </a:p>
          </p:txBody>
        </p:sp>
        <p:sp>
          <p:nvSpPr>
            <p:cNvPr id="39" name="Forma libre 38"/>
            <p:cNvSpPr/>
            <p:nvPr/>
          </p:nvSpPr>
          <p:spPr>
            <a:xfrm>
              <a:off x="7094669" y="4746174"/>
              <a:ext cx="837592" cy="738070"/>
            </a:xfrm>
            <a:custGeom>
              <a:avLst/>
              <a:gdLst>
                <a:gd name="connsiteX0" fmla="*/ 123014 w 738070"/>
                <a:gd name="connsiteY0" fmla="*/ 0 h 837592"/>
                <a:gd name="connsiteX1" fmla="*/ 615056 w 738070"/>
                <a:gd name="connsiteY1" fmla="*/ 0 h 837592"/>
                <a:gd name="connsiteX2" fmla="*/ 738070 w 738070"/>
                <a:gd name="connsiteY2" fmla="*/ 123014 h 837592"/>
                <a:gd name="connsiteX3" fmla="*/ 738070 w 738070"/>
                <a:gd name="connsiteY3" fmla="*/ 837592 h 837592"/>
                <a:gd name="connsiteX4" fmla="*/ 738070 w 738070"/>
                <a:gd name="connsiteY4" fmla="*/ 837592 h 837592"/>
                <a:gd name="connsiteX5" fmla="*/ 0 w 738070"/>
                <a:gd name="connsiteY5" fmla="*/ 837592 h 837592"/>
                <a:gd name="connsiteX6" fmla="*/ 0 w 738070"/>
                <a:gd name="connsiteY6" fmla="*/ 837592 h 837592"/>
                <a:gd name="connsiteX7" fmla="*/ 0 w 738070"/>
                <a:gd name="connsiteY7" fmla="*/ 123014 h 837592"/>
                <a:gd name="connsiteX8" fmla="*/ 123014 w 738070"/>
                <a:gd name="connsiteY8" fmla="*/ 0 h 837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38070" h="837592">
                  <a:moveTo>
                    <a:pt x="738070" y="139601"/>
                  </a:moveTo>
                  <a:lnTo>
                    <a:pt x="738070" y="697991"/>
                  </a:lnTo>
                  <a:cubicBezTo>
                    <a:pt x="738070" y="775091"/>
                    <a:pt x="689539" y="837592"/>
                    <a:pt x="629672" y="837592"/>
                  </a:cubicBezTo>
                  <a:lnTo>
                    <a:pt x="0" y="837592"/>
                  </a:lnTo>
                  <a:lnTo>
                    <a:pt x="0" y="837592"/>
                  </a:lnTo>
                  <a:lnTo>
                    <a:pt x="0" y="0"/>
                  </a:lnTo>
                  <a:lnTo>
                    <a:pt x="0" y="0"/>
                  </a:lnTo>
                  <a:lnTo>
                    <a:pt x="629672" y="0"/>
                  </a:lnTo>
                  <a:cubicBezTo>
                    <a:pt x="689539" y="0"/>
                    <a:pt x="738070" y="62501"/>
                    <a:pt x="738070" y="139601"/>
                  </a:cubicBezTo>
                  <a:close/>
                </a:path>
              </a:pathLst>
            </a:custGeom>
          </p:spPr>
          <p:style>
            <a:lnRef idx="2">
              <a:schemeClr val="accent3">
                <a:hueOff val="5625132"/>
                <a:satOff val="-8440"/>
                <a:lumOff val="-1373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49784" tIns="40475" rIns="40475" bIns="40475" numCol="1" spcCol="1270" anchor="ctr" anchorCtr="0">
              <a:noAutofit/>
            </a:bodyPr>
            <a:lstStyle/>
            <a:p>
              <a:pPr marL="57150" lvl="1" indent="-57150" algn="l" defTabSz="3111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s-ES" sz="700" b="1" kern="1200" dirty="0" smtClean="0"/>
                <a:t>Revisión del Informe de Autoevaluación</a:t>
              </a:r>
              <a:endParaRPr lang="es-ES" sz="700" b="1" kern="1200" dirty="0"/>
            </a:p>
            <a:p>
              <a:pPr marL="57150" lvl="1" indent="-57150" algn="l" defTabSz="3111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es-ES" sz="700" b="1" kern="1200" dirty="0" smtClean="0"/>
                <a:t>Visita del Comité de pares externos</a:t>
              </a:r>
              <a:endParaRPr lang="es-ES" sz="700" b="1" kern="1200" dirty="0"/>
            </a:p>
          </p:txBody>
        </p:sp>
      </p:grpSp>
      <p:sp>
        <p:nvSpPr>
          <p:cNvPr id="31" name="Flecha derecha 30"/>
          <p:cNvSpPr/>
          <p:nvPr/>
        </p:nvSpPr>
        <p:spPr bwMode="auto">
          <a:xfrm>
            <a:off x="8612689" y="4422034"/>
            <a:ext cx="700407" cy="398074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i="0" u="none" strike="noStrike" normalizeH="0" baseline="0" smtClean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34" name="Flecha derecha 33"/>
          <p:cNvSpPr/>
          <p:nvPr/>
        </p:nvSpPr>
        <p:spPr bwMode="auto">
          <a:xfrm>
            <a:off x="8597709" y="5341108"/>
            <a:ext cx="730368" cy="350795"/>
          </a:xfrm>
          <a:prstGeom prst="rightArrow">
            <a:avLst/>
          </a:prstGeom>
          <a:ln>
            <a:headEnd type="none" w="med" len="med"/>
            <a:tailEnd type="none" w="med" len="me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i="0" u="none" strike="noStrike" normalizeH="0" baseline="0" smtClean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36" name="CuadroTexto 35"/>
          <p:cNvSpPr txBox="1"/>
          <p:nvPr/>
        </p:nvSpPr>
        <p:spPr>
          <a:xfrm>
            <a:off x="9360460" y="4267128"/>
            <a:ext cx="19328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</a:rPr>
              <a:t>Informe de Autoevaluación</a:t>
            </a:r>
            <a:endParaRPr lang="en-US" sz="1400" b="1" dirty="0">
              <a:solidFill>
                <a:schemeClr val="bg1"/>
              </a:solidFill>
            </a:endParaRPr>
          </a:p>
        </p:txBody>
      </p:sp>
      <p:sp>
        <p:nvSpPr>
          <p:cNvPr id="37" name="CuadroTexto 36"/>
          <p:cNvSpPr txBox="1"/>
          <p:nvPr/>
        </p:nvSpPr>
        <p:spPr>
          <a:xfrm>
            <a:off x="9328076" y="5254895"/>
            <a:ext cx="22383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1400" b="1" dirty="0" smtClean="0">
                <a:solidFill>
                  <a:schemeClr val="bg1"/>
                </a:solidFill>
              </a:rPr>
              <a:t>Informe de Evaluación Externa</a:t>
            </a:r>
            <a:endParaRPr lang="en-US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806167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ángulo 23"/>
          <p:cNvSpPr/>
          <p:nvPr/>
        </p:nvSpPr>
        <p:spPr>
          <a:xfrm>
            <a:off x="715925" y="201630"/>
            <a:ext cx="10874047" cy="6668715"/>
          </a:xfrm>
          <a:prstGeom prst="rect">
            <a:avLst/>
          </a:prstGeom>
          <a:solidFill>
            <a:schemeClr val="accent1">
              <a:lumMod val="50000"/>
              <a:alpha val="64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13 Imagen" descr="PUNTO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174250" y="4424181"/>
            <a:ext cx="1281395" cy="1231899"/>
          </a:xfrm>
          <a:prstGeom prst="rect">
            <a:avLst/>
          </a:prstGeom>
        </p:spPr>
      </p:pic>
      <p:sp>
        <p:nvSpPr>
          <p:cNvPr id="28" name="CuadroTexto 27"/>
          <p:cNvSpPr txBox="1"/>
          <p:nvPr/>
        </p:nvSpPr>
        <p:spPr>
          <a:xfrm rot="16200000">
            <a:off x="-1541525" y="4796629"/>
            <a:ext cx="35270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es-ES" altLang="es-CL" sz="2400" b="1" dirty="0" smtClean="0">
                <a:solidFill>
                  <a:srgbClr val="FFC000"/>
                </a:solidFill>
                <a:latin typeface="Calibri"/>
              </a:rPr>
              <a:t>ACTIVIDADES REALIZADAS</a:t>
            </a:r>
          </a:p>
        </p:txBody>
      </p:sp>
      <p:sp>
        <p:nvSpPr>
          <p:cNvPr id="21" name="CuadroTexto 20"/>
          <p:cNvSpPr txBox="1"/>
          <p:nvPr/>
        </p:nvSpPr>
        <p:spPr>
          <a:xfrm>
            <a:off x="2213811" y="293766"/>
            <a:ext cx="7363326" cy="584775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Cronograma visita Pares Evaluadores</a:t>
            </a:r>
            <a:endParaRPr lang="es-CL" sz="3200" b="1" dirty="0">
              <a:solidFill>
                <a:schemeClr val="bg1"/>
              </a:solidFill>
            </a:endParaRPr>
          </a:p>
        </p:txBody>
      </p:sp>
      <p:sp>
        <p:nvSpPr>
          <p:cNvPr id="9" name="Rectángulo 8"/>
          <p:cNvSpPr/>
          <p:nvPr/>
        </p:nvSpPr>
        <p:spPr>
          <a:xfrm>
            <a:off x="914400" y="970677"/>
            <a:ext cx="10259850" cy="3943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s-MX" sz="2000" dirty="0">
                <a:solidFill>
                  <a:srgbClr val="FFFF00"/>
                </a:solidFill>
              </a:rPr>
              <a:t>Día 0: Traslado e instalación del comité de pares evaluadores en Valparaíso.</a:t>
            </a:r>
            <a:endParaRPr lang="es-CL" sz="2000" dirty="0">
              <a:solidFill>
                <a:srgbClr val="FFFF00"/>
              </a:solidFill>
            </a:endParaRPr>
          </a:p>
          <a:p>
            <a:pPr marL="342900" indent="-34290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s-MX" sz="2000" dirty="0">
                <a:solidFill>
                  <a:srgbClr val="FFFF00"/>
                </a:solidFill>
              </a:rPr>
              <a:t>Día 1: Evaluación Dimensión Estratégica y Recursos Institucionales</a:t>
            </a:r>
            <a:endParaRPr lang="es-CL" sz="2000" dirty="0">
              <a:solidFill>
                <a:srgbClr val="FFFF00"/>
              </a:solidFill>
            </a:endParaRP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MX" sz="2000" dirty="0">
                <a:solidFill>
                  <a:srgbClr val="FFFF00"/>
                </a:solidFill>
              </a:rPr>
              <a:t>Reuniones con D.G.P.A., D.E.A., Director y Subdirector.</a:t>
            </a:r>
            <a:endParaRPr lang="es-CL" sz="2000" dirty="0">
              <a:solidFill>
                <a:srgbClr val="FFFF00"/>
              </a:solidFill>
            </a:endParaRP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MX" sz="2000" dirty="0">
                <a:solidFill>
                  <a:srgbClr val="FFFF00"/>
                </a:solidFill>
              </a:rPr>
              <a:t>Reunión con Departamento de Control de Gestión y Planificación.</a:t>
            </a:r>
            <a:endParaRPr lang="es-CL" sz="2000" dirty="0">
              <a:solidFill>
                <a:srgbClr val="FFFF00"/>
              </a:solidFill>
            </a:endParaRP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MX" sz="2000" dirty="0">
                <a:solidFill>
                  <a:srgbClr val="FFFF00"/>
                </a:solidFill>
              </a:rPr>
              <a:t>Reunión área Sistemas Informáticos.</a:t>
            </a:r>
            <a:endParaRPr lang="es-CL" sz="2000" dirty="0">
              <a:solidFill>
                <a:srgbClr val="FFFF00"/>
              </a:solidFill>
            </a:endParaRPr>
          </a:p>
          <a:p>
            <a:pPr marL="800100" lvl="1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MX" sz="2000" dirty="0">
                <a:solidFill>
                  <a:srgbClr val="FFFF00"/>
                </a:solidFill>
              </a:rPr>
              <a:t>Reunión con Áreas de Gestión (Jefe Dpto. AB, Mantención y Servicios, RR.HH., Brigada Planta.</a:t>
            </a:r>
            <a:endParaRPr lang="es-CL" sz="2000" dirty="0">
              <a:solidFill>
                <a:srgbClr val="FFFF00"/>
              </a:solidFill>
            </a:endParaRPr>
          </a:p>
          <a:p>
            <a:pPr marL="800100" lvl="1" indent="-34290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s-MX" sz="2000" dirty="0">
                <a:solidFill>
                  <a:srgbClr val="FFFF00"/>
                </a:solidFill>
              </a:rPr>
              <a:t>Recorrido por instalaciones externas</a:t>
            </a:r>
            <a:endParaRPr lang="es-CL" sz="2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990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715925" y="201630"/>
            <a:ext cx="10458325" cy="6668715"/>
          </a:xfrm>
          <a:prstGeom prst="rect">
            <a:avLst/>
          </a:prstGeom>
          <a:solidFill>
            <a:schemeClr val="accent1">
              <a:lumMod val="50000"/>
              <a:alpha val="64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13 Imagen" descr="PUNTO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174250" y="4424181"/>
            <a:ext cx="1281395" cy="1231899"/>
          </a:xfrm>
          <a:prstGeom prst="rect">
            <a:avLst/>
          </a:prstGeom>
        </p:spPr>
      </p:pic>
      <p:sp>
        <p:nvSpPr>
          <p:cNvPr id="28" name="CuadroTexto 27"/>
          <p:cNvSpPr txBox="1"/>
          <p:nvPr/>
        </p:nvSpPr>
        <p:spPr>
          <a:xfrm rot="16200000">
            <a:off x="-1541525" y="4796629"/>
            <a:ext cx="35270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es-ES" altLang="es-CL" sz="2400" b="1" dirty="0" smtClean="0">
                <a:solidFill>
                  <a:srgbClr val="FFC000"/>
                </a:solidFill>
                <a:latin typeface="Calibri"/>
              </a:rPr>
              <a:t>ACTIVIDADES REALIZADAS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2213811" y="293766"/>
            <a:ext cx="7363326" cy="584775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Cronograma visita Pares Evaluadores</a:t>
            </a:r>
            <a:endParaRPr lang="es-CL" sz="3200" b="1" dirty="0">
              <a:solidFill>
                <a:schemeClr val="bg1"/>
              </a:solidFill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946484" y="970677"/>
            <a:ext cx="10227766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MX" sz="2400" b="1" dirty="0">
                <a:solidFill>
                  <a:srgbClr val="FFFF00"/>
                </a:solidFill>
              </a:rPr>
              <a:t>Día 2: Evaluación Dimensión Docencia y Resultados del Proceso de </a:t>
            </a:r>
            <a:r>
              <a:rPr lang="es-MX" sz="2400" b="1" dirty="0" smtClean="0">
                <a:solidFill>
                  <a:srgbClr val="FFFF00"/>
                </a:solidFill>
              </a:rPr>
              <a:t>Formación</a:t>
            </a:r>
          </a:p>
          <a:p>
            <a:pPr algn="just">
              <a:lnSpc>
                <a:spcPct val="150000"/>
              </a:lnSpc>
            </a:pPr>
            <a:endParaRPr lang="es-CL" sz="2400" b="1" dirty="0">
              <a:solidFill>
                <a:srgbClr val="FFFF00"/>
              </a:solidFill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MX" sz="2000" dirty="0" smtClean="0">
                <a:solidFill>
                  <a:srgbClr val="FFFF00"/>
                </a:solidFill>
              </a:rPr>
              <a:t>Reunión </a:t>
            </a:r>
            <a:r>
              <a:rPr lang="es-MX" sz="2000" dirty="0">
                <a:solidFill>
                  <a:srgbClr val="FFFF00"/>
                </a:solidFill>
              </a:rPr>
              <a:t>con Jefe Departamento de Educación.</a:t>
            </a:r>
            <a:endParaRPr lang="es-CL" sz="2000" dirty="0">
              <a:solidFill>
                <a:srgbClr val="FFFF00"/>
              </a:solidFill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MX" sz="2000" dirty="0">
                <a:solidFill>
                  <a:srgbClr val="FFFF00"/>
                </a:solidFill>
              </a:rPr>
              <a:t>Reunión con jefaturas (Jefe Depto. Ejecutivo, Sanidad, Apoyo Deportivo, Brigada Escuela)</a:t>
            </a:r>
            <a:endParaRPr lang="es-CL" sz="2000" dirty="0">
              <a:solidFill>
                <a:srgbClr val="FFFF00"/>
              </a:solidFill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MX" sz="2000" dirty="0">
                <a:solidFill>
                  <a:srgbClr val="FFFF00"/>
                </a:solidFill>
              </a:rPr>
              <a:t>Reunión con muestra intencionada 1 (Jefe Depto. AB, Jefe </a:t>
            </a:r>
            <a:r>
              <a:rPr lang="es-MX" sz="2000" dirty="0" err="1">
                <a:solidFill>
                  <a:srgbClr val="FFFF00"/>
                </a:solidFill>
              </a:rPr>
              <a:t>Div</a:t>
            </a:r>
            <a:r>
              <a:rPr lang="es-MX" sz="2000" dirty="0">
                <a:solidFill>
                  <a:srgbClr val="FFFF00"/>
                </a:solidFill>
              </a:rPr>
              <a:t>. RR.HH., Jefe Depto. Educación)</a:t>
            </a:r>
            <a:endParaRPr lang="es-CL" sz="2000" dirty="0">
              <a:solidFill>
                <a:srgbClr val="FFFF00"/>
              </a:solidFill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MX" sz="2000" dirty="0">
                <a:solidFill>
                  <a:srgbClr val="FFFF00"/>
                </a:solidFill>
              </a:rPr>
              <a:t>Reunión muestra intencionada 2 (Decanos área académica y físico deportivo, Jefe Actividades Académicas, Jefe Actividades Físico-Militar, Jefes de Facultad)</a:t>
            </a:r>
            <a:endParaRPr lang="es-CL" sz="2000" dirty="0">
              <a:solidFill>
                <a:srgbClr val="FFFF00"/>
              </a:solidFill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s-MX" sz="2000" dirty="0">
                <a:solidFill>
                  <a:srgbClr val="FFFF00"/>
                </a:solidFill>
              </a:rPr>
              <a:t>Reuniones paralelas: (docentes navales y civiles, estudiantes de primero, segundo, tercero y cuarto año)</a:t>
            </a:r>
            <a:endParaRPr lang="es-CL" sz="2000" dirty="0">
              <a:solidFill>
                <a:srgbClr val="FFFF00"/>
              </a:solidFill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s-MX" sz="2000" dirty="0">
                <a:solidFill>
                  <a:srgbClr val="FFFF00"/>
                </a:solidFill>
              </a:rPr>
              <a:t>Reunión con egresados de los últimos 5 años y sin cargos contractuales y/o vínculos con la escuela</a:t>
            </a:r>
            <a:r>
              <a:rPr lang="es-MX" sz="2000" dirty="0" smtClean="0">
                <a:solidFill>
                  <a:srgbClr val="FFFF00"/>
                </a:solidFill>
              </a:rPr>
              <a:t>.</a:t>
            </a:r>
            <a:endParaRPr lang="es-CL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37160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/>
          <p:cNvSpPr/>
          <p:nvPr/>
        </p:nvSpPr>
        <p:spPr>
          <a:xfrm>
            <a:off x="715925" y="201630"/>
            <a:ext cx="10874047" cy="6668715"/>
          </a:xfrm>
          <a:prstGeom prst="rect">
            <a:avLst/>
          </a:prstGeom>
          <a:solidFill>
            <a:schemeClr val="accent1">
              <a:lumMod val="50000"/>
              <a:alpha val="64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13 Imagen" descr="PUNTO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174250" y="4424181"/>
            <a:ext cx="1281395" cy="1231899"/>
          </a:xfrm>
          <a:prstGeom prst="rect">
            <a:avLst/>
          </a:prstGeom>
        </p:spPr>
      </p:pic>
      <p:sp>
        <p:nvSpPr>
          <p:cNvPr id="27" name="CuadroTexto 26"/>
          <p:cNvSpPr txBox="1"/>
          <p:nvPr/>
        </p:nvSpPr>
        <p:spPr>
          <a:xfrm>
            <a:off x="2213811" y="341892"/>
            <a:ext cx="7363326" cy="584775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Cronograma visita Pares Evaluadores</a:t>
            </a:r>
            <a:endParaRPr lang="es-CL" sz="3200" b="1" dirty="0">
              <a:solidFill>
                <a:schemeClr val="bg1"/>
              </a:solidFill>
            </a:endParaRPr>
          </a:p>
        </p:txBody>
      </p:sp>
      <p:sp>
        <p:nvSpPr>
          <p:cNvPr id="28" name="CuadroTexto 27"/>
          <p:cNvSpPr txBox="1"/>
          <p:nvPr/>
        </p:nvSpPr>
        <p:spPr>
          <a:xfrm rot="16200000">
            <a:off x="-1541525" y="4796629"/>
            <a:ext cx="35270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es-ES" altLang="es-CL" sz="2400" b="1" dirty="0" smtClean="0">
                <a:solidFill>
                  <a:srgbClr val="FFC000"/>
                </a:solidFill>
                <a:latin typeface="Calibri"/>
              </a:rPr>
              <a:t>ACTIVIDADES REALIZADAS</a:t>
            </a:r>
          </a:p>
        </p:txBody>
      </p:sp>
      <p:sp>
        <p:nvSpPr>
          <p:cNvPr id="6" name="Rectángulo 5"/>
          <p:cNvSpPr/>
          <p:nvPr/>
        </p:nvSpPr>
        <p:spPr>
          <a:xfrm>
            <a:off x="930442" y="1066929"/>
            <a:ext cx="10243808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2000" b="1" dirty="0">
                <a:solidFill>
                  <a:srgbClr val="FFFF00"/>
                </a:solidFill>
              </a:rPr>
              <a:t>Día 3: Evaluación Dimensión Vinculación con el </a:t>
            </a:r>
            <a:r>
              <a:rPr lang="es-MX" sz="2000" b="1" dirty="0" smtClean="0">
                <a:solidFill>
                  <a:srgbClr val="FFFF00"/>
                </a:solidFill>
              </a:rPr>
              <a:t>Medio</a:t>
            </a:r>
          </a:p>
          <a:p>
            <a:endParaRPr lang="es-CL" sz="2000" b="1" dirty="0">
              <a:solidFill>
                <a:srgbClr val="FFFF00"/>
              </a:solidFill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MX" dirty="0">
                <a:solidFill>
                  <a:srgbClr val="FFFF00"/>
                </a:solidFill>
              </a:rPr>
              <a:t>Reunión con responsables de Actividades de Vinculación con el medio (Jefe Depto. Admisión y Difusión, Jefe de Gestión de la Calidad y VCM, Encargado de difusión y RR.PP.)</a:t>
            </a:r>
            <a:endParaRPr lang="es-CL" dirty="0">
              <a:solidFill>
                <a:srgbClr val="FFFF00"/>
              </a:solidFill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MX" dirty="0">
                <a:solidFill>
                  <a:srgbClr val="FFFF00"/>
                </a:solidFill>
              </a:rPr>
              <a:t>Reunión con encargado de Proyectos de investigación, creación e innovación (Jefe Depto. Educación, Oficial de División de cadetes, Jefe de Gestión de la Calidad y VCM, Jefe División. Informática)</a:t>
            </a:r>
            <a:endParaRPr lang="es-CL" dirty="0">
              <a:solidFill>
                <a:srgbClr val="FFFF00"/>
              </a:solidFill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MX" dirty="0">
                <a:solidFill>
                  <a:srgbClr val="FFFF00"/>
                </a:solidFill>
              </a:rPr>
              <a:t>Reuniones paralelas (Departamento de Admisión y Difusión, usuarios/beneficiarios externos sin vínculos contractuales ni académicos con la escuela: Directora Da Alegría, Gerente Club de yates Higuerilla, orientador Colegio </a:t>
            </a:r>
            <a:r>
              <a:rPr lang="es-MX" dirty="0" err="1">
                <a:solidFill>
                  <a:srgbClr val="FFFF00"/>
                </a:solidFill>
              </a:rPr>
              <a:t>Mackay</a:t>
            </a:r>
            <a:r>
              <a:rPr lang="es-MX" dirty="0">
                <a:solidFill>
                  <a:srgbClr val="FFFF00"/>
                </a:solidFill>
              </a:rPr>
              <a:t>, Esc. Aviación, Esc. De Investigaciones, Oficial Armada de la Escuela Superior Naval de Ecuador)</a:t>
            </a:r>
            <a:endParaRPr lang="es-CL" dirty="0">
              <a:solidFill>
                <a:srgbClr val="FFFF00"/>
              </a:solidFill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MX" dirty="0">
                <a:solidFill>
                  <a:srgbClr val="FFFF00"/>
                </a:solidFill>
              </a:rPr>
              <a:t>Reunión híbrida con empleadores </a:t>
            </a:r>
            <a:endParaRPr lang="es-MX" dirty="0">
              <a:solidFill>
                <a:srgbClr val="FFFF00"/>
              </a:solidFill>
            </a:endParaRP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MX" sz="2000" dirty="0" smtClean="0">
                <a:solidFill>
                  <a:srgbClr val="FFFF00"/>
                </a:solidFill>
              </a:rPr>
              <a:t>Recorrido </a:t>
            </a:r>
            <a:r>
              <a:rPr lang="es-MX" sz="2000" dirty="0">
                <a:solidFill>
                  <a:srgbClr val="FFFF00"/>
                </a:solidFill>
              </a:rPr>
              <a:t>por las instalaciones de la </a:t>
            </a:r>
            <a:r>
              <a:rPr lang="es-MX" sz="2000" dirty="0" smtClean="0">
                <a:solidFill>
                  <a:srgbClr val="FFFF00"/>
                </a:solidFill>
              </a:rPr>
              <a:t>escuela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MX" sz="2000" dirty="0" smtClean="0">
                <a:solidFill>
                  <a:srgbClr val="FFFF00"/>
                </a:solidFill>
              </a:rPr>
              <a:t>Lectura </a:t>
            </a:r>
            <a:r>
              <a:rPr lang="es-MX" sz="2000" dirty="0">
                <a:solidFill>
                  <a:srgbClr val="FFFF00"/>
                </a:solidFill>
              </a:rPr>
              <a:t>de informe oral de </a:t>
            </a:r>
            <a:r>
              <a:rPr lang="es-MX" sz="2000" dirty="0" smtClean="0">
                <a:solidFill>
                  <a:srgbClr val="FFFF00"/>
                </a:solidFill>
              </a:rPr>
              <a:t>salida</a:t>
            </a:r>
          </a:p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MX" sz="2000" dirty="0" smtClean="0">
                <a:solidFill>
                  <a:srgbClr val="FFFF00"/>
                </a:solidFill>
              </a:rPr>
              <a:t>Término </a:t>
            </a:r>
            <a:r>
              <a:rPr lang="es-MX" sz="2000" dirty="0">
                <a:solidFill>
                  <a:srgbClr val="FFFF00"/>
                </a:solidFill>
              </a:rPr>
              <a:t>visita </a:t>
            </a:r>
            <a:endParaRPr lang="es-CL" sz="2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036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ángulo 15"/>
          <p:cNvSpPr/>
          <p:nvPr/>
        </p:nvSpPr>
        <p:spPr>
          <a:xfrm>
            <a:off x="565097" y="191992"/>
            <a:ext cx="10874047" cy="6668715"/>
          </a:xfrm>
          <a:prstGeom prst="rect">
            <a:avLst/>
          </a:prstGeom>
          <a:solidFill>
            <a:schemeClr val="accent1">
              <a:lumMod val="50000"/>
              <a:alpha val="64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13 Imagen" descr="PUNTO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174250" y="4424181"/>
            <a:ext cx="1281395" cy="1231899"/>
          </a:xfrm>
          <a:prstGeom prst="rect">
            <a:avLst/>
          </a:prstGeom>
        </p:spPr>
      </p:pic>
      <p:sp>
        <p:nvSpPr>
          <p:cNvPr id="2" name="Flecha derecha 1"/>
          <p:cNvSpPr/>
          <p:nvPr/>
        </p:nvSpPr>
        <p:spPr>
          <a:xfrm>
            <a:off x="905256" y="2893809"/>
            <a:ext cx="10199520" cy="827799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CuadroTexto 3"/>
          <p:cNvSpPr txBox="1"/>
          <p:nvPr/>
        </p:nvSpPr>
        <p:spPr>
          <a:xfrm>
            <a:off x="1036591" y="2432144"/>
            <a:ext cx="1499616" cy="4616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chemeClr val="bg1"/>
                </a:solidFill>
              </a:rPr>
              <a:t>2018</a:t>
            </a:r>
            <a:endParaRPr lang="es-CL" sz="2400" dirty="0">
              <a:solidFill>
                <a:schemeClr val="bg1"/>
              </a:solidFill>
            </a:endParaRPr>
          </a:p>
        </p:txBody>
      </p:sp>
      <p:sp>
        <p:nvSpPr>
          <p:cNvPr id="18" name="CuadroTexto 17"/>
          <p:cNvSpPr txBox="1"/>
          <p:nvPr/>
        </p:nvSpPr>
        <p:spPr>
          <a:xfrm>
            <a:off x="9022536" y="2431740"/>
            <a:ext cx="1499616" cy="46166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solidFill>
                  <a:srgbClr val="FFFF00"/>
                </a:solidFill>
              </a:rPr>
              <a:t>2025</a:t>
            </a:r>
            <a:endParaRPr lang="es-CL" sz="2400" dirty="0">
              <a:solidFill>
                <a:srgbClr val="FFFF00"/>
              </a:solidFill>
            </a:endParaRPr>
          </a:p>
        </p:txBody>
      </p:sp>
      <p:cxnSp>
        <p:nvCxnSpPr>
          <p:cNvPr id="7" name="Conector recto 6"/>
          <p:cNvCxnSpPr>
            <a:stCxn id="4" idx="2"/>
          </p:cNvCxnSpPr>
          <p:nvPr/>
        </p:nvCxnSpPr>
        <p:spPr>
          <a:xfrm>
            <a:off x="1786399" y="2893809"/>
            <a:ext cx="0" cy="251727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24" name="Conector recto 23"/>
          <p:cNvCxnSpPr/>
          <p:nvPr/>
        </p:nvCxnSpPr>
        <p:spPr>
          <a:xfrm>
            <a:off x="9845651" y="2893405"/>
            <a:ext cx="0" cy="251727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27" name="CuadroTexto 26"/>
          <p:cNvSpPr txBox="1"/>
          <p:nvPr/>
        </p:nvSpPr>
        <p:spPr>
          <a:xfrm>
            <a:off x="3493941" y="791068"/>
            <a:ext cx="5129904" cy="1077218"/>
          </a:xfrm>
          <a:prstGeom prst="rect">
            <a:avLst/>
          </a:prstGeom>
          <a:noFill/>
          <a:ln w="28575"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</a:rPr>
              <a:t>Proceso de acreditación 2019-2025</a:t>
            </a:r>
            <a:endParaRPr lang="es-CL" sz="3200" b="1" dirty="0">
              <a:solidFill>
                <a:schemeClr val="bg1"/>
              </a:solidFill>
            </a:endParaRPr>
          </a:p>
        </p:txBody>
      </p:sp>
      <p:sp>
        <p:nvSpPr>
          <p:cNvPr id="28" name="CuadroTexto 27"/>
          <p:cNvSpPr txBox="1"/>
          <p:nvPr/>
        </p:nvSpPr>
        <p:spPr>
          <a:xfrm rot="16200000">
            <a:off x="-1541525" y="4796629"/>
            <a:ext cx="352705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es-ES" altLang="es-CL" sz="2400" b="1" dirty="0" smtClean="0">
                <a:solidFill>
                  <a:srgbClr val="FFC000"/>
                </a:solidFill>
                <a:latin typeface="Calibri"/>
              </a:rPr>
              <a:t>ACTIVIDADES REALIZADAS</a:t>
            </a:r>
          </a:p>
        </p:txBody>
      </p:sp>
      <p:sp>
        <p:nvSpPr>
          <p:cNvPr id="26" name="CuadroTexto 25"/>
          <p:cNvSpPr txBox="1"/>
          <p:nvPr/>
        </p:nvSpPr>
        <p:spPr>
          <a:xfrm>
            <a:off x="745247" y="4267128"/>
            <a:ext cx="529562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 smtClean="0">
                <a:solidFill>
                  <a:srgbClr val="FFFF00"/>
                </a:solidFill>
              </a:rPr>
              <a:t>13 de enero </a:t>
            </a:r>
            <a:r>
              <a:rPr lang="es-MX" dirty="0" smtClean="0">
                <a:solidFill>
                  <a:srgbClr val="FFFF00"/>
                </a:solidFill>
              </a:rPr>
              <a:t>se da respuesta a informe de evaluación externa.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 smtClean="0">
                <a:solidFill>
                  <a:srgbClr val="FFFF00"/>
                </a:solidFill>
              </a:rPr>
              <a:t>12 marzo </a:t>
            </a:r>
            <a:r>
              <a:rPr lang="es-MX" dirty="0" smtClean="0">
                <a:solidFill>
                  <a:srgbClr val="FFFF00"/>
                </a:solidFill>
              </a:rPr>
              <a:t>Director Escuela Naval expone ante la CNA. Posteriormente se informa resolución de acreditación.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 smtClean="0">
                <a:solidFill>
                  <a:srgbClr val="FFFF00"/>
                </a:solidFill>
              </a:rPr>
              <a:t>17 de junio </a:t>
            </a:r>
            <a:r>
              <a:rPr lang="es-MX" dirty="0" smtClean="0">
                <a:solidFill>
                  <a:srgbClr val="FFFF00"/>
                </a:solidFill>
              </a:rPr>
              <a:t>se recibe Resolución Exenta de Acreditación Institucional (Informe Final)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 smtClean="0">
                <a:solidFill>
                  <a:srgbClr val="FFFF00"/>
                </a:solidFill>
              </a:rPr>
              <a:t>Término del Proceso</a:t>
            </a:r>
          </a:p>
        </p:txBody>
      </p:sp>
      <p:sp>
        <p:nvSpPr>
          <p:cNvPr id="29" name="Forma libre 28"/>
          <p:cNvSpPr/>
          <p:nvPr/>
        </p:nvSpPr>
        <p:spPr>
          <a:xfrm>
            <a:off x="5279420" y="2035335"/>
            <a:ext cx="1106945" cy="1581350"/>
          </a:xfrm>
          <a:custGeom>
            <a:avLst/>
            <a:gdLst>
              <a:gd name="connsiteX0" fmla="*/ 0 w 1581349"/>
              <a:gd name="connsiteY0" fmla="*/ 0 h 1106944"/>
              <a:gd name="connsiteX1" fmla="*/ 1027877 w 1581349"/>
              <a:gd name="connsiteY1" fmla="*/ 0 h 1106944"/>
              <a:gd name="connsiteX2" fmla="*/ 1581349 w 1581349"/>
              <a:gd name="connsiteY2" fmla="*/ 553472 h 1106944"/>
              <a:gd name="connsiteX3" fmla="*/ 1027877 w 1581349"/>
              <a:gd name="connsiteY3" fmla="*/ 1106944 h 1106944"/>
              <a:gd name="connsiteX4" fmla="*/ 0 w 1581349"/>
              <a:gd name="connsiteY4" fmla="*/ 1106944 h 1106944"/>
              <a:gd name="connsiteX5" fmla="*/ 553472 w 1581349"/>
              <a:gd name="connsiteY5" fmla="*/ 553472 h 1106944"/>
              <a:gd name="connsiteX6" fmla="*/ 0 w 1581349"/>
              <a:gd name="connsiteY6" fmla="*/ 0 h 11069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581349" h="1106944">
                <a:moveTo>
                  <a:pt x="1581348" y="0"/>
                </a:moveTo>
                <a:lnTo>
                  <a:pt x="1581348" y="719514"/>
                </a:lnTo>
                <a:lnTo>
                  <a:pt x="790675" y="1106944"/>
                </a:lnTo>
                <a:lnTo>
                  <a:pt x="1" y="719514"/>
                </a:lnTo>
                <a:lnTo>
                  <a:pt x="1" y="0"/>
                </a:lnTo>
                <a:lnTo>
                  <a:pt x="790675" y="387430"/>
                </a:lnTo>
                <a:lnTo>
                  <a:pt x="1581348" y="0"/>
                </a:lnTo>
                <a:close/>
              </a:path>
            </a:pathLst>
          </a:custGeom>
        </p:spPr>
        <p:style>
          <a:lnRef idx="2">
            <a:schemeClr val="accent3">
              <a:hueOff val="11250264"/>
              <a:satOff val="-16880"/>
              <a:lumOff val="-2745"/>
              <a:alphaOff val="0"/>
            </a:schemeClr>
          </a:lnRef>
          <a:fillRef idx="1">
            <a:schemeClr val="accent3">
              <a:hueOff val="11250264"/>
              <a:satOff val="-16880"/>
              <a:lumOff val="-2745"/>
              <a:alphaOff val="0"/>
            </a:schemeClr>
          </a:fillRef>
          <a:effectRef idx="0">
            <a:schemeClr val="accent3">
              <a:hueOff val="11250264"/>
              <a:satOff val="-16880"/>
              <a:lumOff val="-2745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9526" tIns="562997" rIns="9525" bIns="562998" numCol="1" spcCol="1270" anchor="ctr" anchorCtr="0">
            <a:noAutofit/>
          </a:bodyPr>
          <a:lstStyle/>
          <a:p>
            <a:pPr lvl="0" algn="ctr" defTabSz="6667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s-ES" sz="1500" b="1" kern="1200" dirty="0" smtClean="0"/>
              <a:t>RESULTADO FINAL</a:t>
            </a:r>
            <a:endParaRPr lang="es-ES" sz="1500" b="1" kern="1200" dirty="0"/>
          </a:p>
        </p:txBody>
      </p:sp>
      <p:sp>
        <p:nvSpPr>
          <p:cNvPr id="30" name="Forma libre 29"/>
          <p:cNvSpPr/>
          <p:nvPr/>
        </p:nvSpPr>
        <p:spPr>
          <a:xfrm>
            <a:off x="6498248" y="2114935"/>
            <a:ext cx="2125597" cy="1027878"/>
          </a:xfrm>
          <a:custGeom>
            <a:avLst/>
            <a:gdLst>
              <a:gd name="connsiteX0" fmla="*/ 171316 w 1027877"/>
              <a:gd name="connsiteY0" fmla="*/ 0 h 2125597"/>
              <a:gd name="connsiteX1" fmla="*/ 856561 w 1027877"/>
              <a:gd name="connsiteY1" fmla="*/ 0 h 2125597"/>
              <a:gd name="connsiteX2" fmla="*/ 1027877 w 1027877"/>
              <a:gd name="connsiteY2" fmla="*/ 171316 h 2125597"/>
              <a:gd name="connsiteX3" fmla="*/ 1027877 w 1027877"/>
              <a:gd name="connsiteY3" fmla="*/ 2125597 h 2125597"/>
              <a:gd name="connsiteX4" fmla="*/ 1027877 w 1027877"/>
              <a:gd name="connsiteY4" fmla="*/ 2125597 h 2125597"/>
              <a:gd name="connsiteX5" fmla="*/ 0 w 1027877"/>
              <a:gd name="connsiteY5" fmla="*/ 2125597 h 2125597"/>
              <a:gd name="connsiteX6" fmla="*/ 0 w 1027877"/>
              <a:gd name="connsiteY6" fmla="*/ 2125597 h 2125597"/>
              <a:gd name="connsiteX7" fmla="*/ 0 w 1027877"/>
              <a:gd name="connsiteY7" fmla="*/ 171316 h 2125597"/>
              <a:gd name="connsiteX8" fmla="*/ 171316 w 1027877"/>
              <a:gd name="connsiteY8" fmla="*/ 0 h 2125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027877" h="2125597">
                <a:moveTo>
                  <a:pt x="1027877" y="354273"/>
                </a:moveTo>
                <a:lnTo>
                  <a:pt x="1027877" y="1771324"/>
                </a:lnTo>
                <a:cubicBezTo>
                  <a:pt x="1027877" y="1966983"/>
                  <a:pt x="990787" y="2125597"/>
                  <a:pt x="945034" y="2125597"/>
                </a:cubicBezTo>
                <a:lnTo>
                  <a:pt x="0" y="2125597"/>
                </a:lnTo>
                <a:lnTo>
                  <a:pt x="0" y="2125597"/>
                </a:lnTo>
                <a:lnTo>
                  <a:pt x="0" y="0"/>
                </a:lnTo>
                <a:lnTo>
                  <a:pt x="0" y="0"/>
                </a:lnTo>
                <a:lnTo>
                  <a:pt x="945034" y="0"/>
                </a:lnTo>
                <a:cubicBezTo>
                  <a:pt x="990787" y="0"/>
                  <a:pt x="1027877" y="158614"/>
                  <a:pt x="1027877" y="354273"/>
                </a:cubicBezTo>
                <a:close/>
              </a:path>
            </a:pathLst>
          </a:custGeom>
        </p:spPr>
        <p:style>
          <a:lnRef idx="2">
            <a:schemeClr val="accent3">
              <a:hueOff val="11250264"/>
              <a:satOff val="-16880"/>
              <a:lumOff val="-2745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85345" tIns="57797" rIns="57796" bIns="57798" numCol="1" spcCol="1270" anchor="ctr" anchorCtr="0">
            <a:noAutofit/>
          </a:bodyPr>
          <a:lstStyle/>
          <a:p>
            <a:pPr marL="114300" lvl="1" indent="-114300" algn="l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s-ES" sz="1200" b="1" kern="1200" dirty="0" smtClean="0"/>
              <a:t>Revisión del Informe de Autoevaluación</a:t>
            </a:r>
            <a:endParaRPr lang="es-ES" sz="1200" b="1" kern="1200" dirty="0"/>
          </a:p>
          <a:p>
            <a:pPr marL="114300" lvl="1" indent="-114300" algn="l" defTabSz="5334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  <a:buChar char="••"/>
            </a:pPr>
            <a:r>
              <a:rPr lang="es-ES" sz="1200" b="1" kern="1200" dirty="0" smtClean="0"/>
              <a:t>Revisión del Informe de Evaluación Externa</a:t>
            </a:r>
            <a:endParaRPr lang="es-ES" sz="1200" b="1" kern="1200" dirty="0"/>
          </a:p>
        </p:txBody>
      </p:sp>
      <p:pic>
        <p:nvPicPr>
          <p:cNvPr id="31" name="Imagen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875144">
            <a:off x="8851026" y="3610124"/>
            <a:ext cx="2094240" cy="267046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2" name="Imagen 3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837610">
            <a:off x="6311785" y="3412344"/>
            <a:ext cx="1953619" cy="27918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8248086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PUNTO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280576" y="5349213"/>
            <a:ext cx="1281395" cy="123189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85709" y="190478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s-CL"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1163110" y="1615250"/>
            <a:ext cx="529933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lvl="0" indent="-5143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romanUcPeriod"/>
              <a:defRPr/>
            </a:pPr>
            <a:r>
              <a:rPr lang="es-ES" altLang="es-CL" sz="2400" b="1" dirty="0" smtClean="0">
                <a:solidFill>
                  <a:srgbClr val="FFFFFF"/>
                </a:solidFill>
              </a:rPr>
              <a:t>INTRODUCCIÓN</a:t>
            </a:r>
          </a:p>
          <a:p>
            <a:pPr marL="514350" lvl="0" indent="-5143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romanUcPeriod"/>
              <a:defRPr/>
            </a:pPr>
            <a:r>
              <a:rPr lang="es-ES" altLang="es-CL" sz="2400" b="1" dirty="0" smtClean="0">
                <a:solidFill>
                  <a:srgbClr val="FFFFFF"/>
                </a:solidFill>
              </a:rPr>
              <a:t>PROCESO ACREDITACIÓN 2019-2025</a:t>
            </a:r>
          </a:p>
          <a:p>
            <a:pPr marL="514350" lvl="0" indent="-5143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romanUcPeriod"/>
              <a:defRPr/>
            </a:pPr>
            <a:r>
              <a:rPr lang="es-ES" altLang="es-CL" sz="2400" b="1" dirty="0">
                <a:solidFill>
                  <a:srgbClr val="FFC000"/>
                </a:solidFill>
              </a:rPr>
              <a:t>QUE ESTAMOS REALIZANDO </a:t>
            </a:r>
            <a:r>
              <a:rPr lang="es-ES" altLang="es-CL" sz="2400" b="1" dirty="0" smtClean="0">
                <a:solidFill>
                  <a:srgbClr val="FFC000"/>
                </a:solidFill>
              </a:rPr>
              <a:t>HOY</a:t>
            </a:r>
          </a:p>
          <a:p>
            <a:pPr marL="514350" lvl="0" indent="-5143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romanUcPeriod"/>
              <a:defRPr/>
            </a:pPr>
            <a:r>
              <a:rPr lang="es-ES" altLang="es-CL" sz="2400" b="1" dirty="0" smtClean="0">
                <a:solidFill>
                  <a:srgbClr val="FFFFFF"/>
                </a:solidFill>
              </a:rPr>
              <a:t>EXPERIENCIAS</a:t>
            </a: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4631832" y="784253"/>
            <a:ext cx="3023585" cy="83099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1219170" eaLnBrk="0" hangingPunct="0">
              <a:spcBef>
                <a:spcPct val="0"/>
              </a:spcBef>
              <a:buNone/>
              <a:defRPr/>
            </a:pPr>
            <a:r>
              <a:rPr lang="es-ES_tradnl" altLang="es-CL" sz="4800" b="1" dirty="0">
                <a:solidFill>
                  <a:srgbClr val="FFC000"/>
                </a:solidFill>
                <a:latin typeface="ZapfHumnst BT" pitchFamily="34" charset="0"/>
              </a:rPr>
              <a:t>TEMARIO</a:t>
            </a:r>
          </a:p>
        </p:txBody>
      </p:sp>
    </p:spTree>
    <p:extLst>
      <p:ext uri="{BB962C8B-B14F-4D97-AF65-F5344CB8AC3E}">
        <p14:creationId xmlns:p14="http://schemas.microsoft.com/office/powerpoint/2010/main" val="214088035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/>
          <p:cNvSpPr/>
          <p:nvPr/>
        </p:nvSpPr>
        <p:spPr>
          <a:xfrm>
            <a:off x="796935" y="-9918"/>
            <a:ext cx="10610136" cy="6858000"/>
          </a:xfrm>
          <a:prstGeom prst="rect">
            <a:avLst/>
          </a:prstGeom>
          <a:solidFill>
            <a:schemeClr val="accent1">
              <a:lumMod val="50000"/>
              <a:alpha val="64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13 Imagen" descr="PUNTO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174250" y="4424181"/>
            <a:ext cx="1281395" cy="1231899"/>
          </a:xfrm>
          <a:prstGeom prst="rect">
            <a:avLst/>
          </a:prstGeom>
        </p:spPr>
      </p:pic>
      <p:sp>
        <p:nvSpPr>
          <p:cNvPr id="14" name="CuadroTexto 13"/>
          <p:cNvSpPr txBox="1"/>
          <p:nvPr/>
        </p:nvSpPr>
        <p:spPr>
          <a:xfrm>
            <a:off x="1020727" y="415753"/>
            <a:ext cx="9973338" cy="5528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 algn="just">
              <a:buFont typeface="Arial" panose="020B0604020202020204" pitchFamily="34" charset="0"/>
              <a:buChar char="•"/>
            </a:pPr>
            <a:endParaRPr lang="es-ES" sz="2400" dirty="0" smtClean="0">
              <a:solidFill>
                <a:schemeClr val="bg1"/>
              </a:solidFill>
            </a:endParaRPr>
          </a:p>
          <a:p>
            <a:pPr marL="342900" lvl="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ES" sz="2400" dirty="0" smtClean="0">
                <a:solidFill>
                  <a:schemeClr val="bg1"/>
                </a:solidFill>
              </a:rPr>
              <a:t>Confección Plan Estratégico 2026-2032</a:t>
            </a:r>
          </a:p>
          <a:p>
            <a:pPr marL="342900" lvl="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ES" sz="2400" dirty="0" smtClean="0">
                <a:solidFill>
                  <a:schemeClr val="bg1"/>
                </a:solidFill>
              </a:rPr>
              <a:t>De acuerdo a los resultados de gestión, confección de planes </a:t>
            </a:r>
            <a:r>
              <a:rPr lang="es-ES" sz="2400" dirty="0">
                <a:solidFill>
                  <a:schemeClr val="bg1"/>
                </a:solidFill>
              </a:rPr>
              <a:t>de </a:t>
            </a:r>
            <a:r>
              <a:rPr lang="es-ES" sz="2400" dirty="0" smtClean="0">
                <a:solidFill>
                  <a:schemeClr val="bg1"/>
                </a:solidFill>
              </a:rPr>
              <a:t>mejora.</a:t>
            </a:r>
            <a:endParaRPr lang="es-CL" sz="2400" dirty="0">
              <a:solidFill>
                <a:schemeClr val="bg1"/>
              </a:solidFill>
            </a:endParaRPr>
          </a:p>
          <a:p>
            <a:pPr marL="342900" lvl="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ES" sz="2400" dirty="0" smtClean="0">
                <a:solidFill>
                  <a:schemeClr val="bg1"/>
                </a:solidFill>
              </a:rPr>
              <a:t>Monitorear el </a:t>
            </a:r>
            <a:r>
              <a:rPr lang="es-ES" sz="2400" dirty="0">
                <a:solidFill>
                  <a:schemeClr val="bg1"/>
                </a:solidFill>
              </a:rPr>
              <a:t>avance de las tareas y cumplimientos de los indicadores del </a:t>
            </a:r>
            <a:r>
              <a:rPr lang="es-ES" sz="2400" dirty="0" smtClean="0">
                <a:solidFill>
                  <a:schemeClr val="bg1"/>
                </a:solidFill>
              </a:rPr>
              <a:t>Plan </a:t>
            </a:r>
            <a:r>
              <a:rPr lang="es-ES" sz="2400" dirty="0">
                <a:solidFill>
                  <a:schemeClr val="bg1"/>
                </a:solidFill>
              </a:rPr>
              <a:t>E</a:t>
            </a:r>
            <a:r>
              <a:rPr lang="es-ES" sz="2400" dirty="0" smtClean="0">
                <a:solidFill>
                  <a:schemeClr val="bg1"/>
                </a:solidFill>
              </a:rPr>
              <a:t>stratégico vigente. </a:t>
            </a:r>
            <a:endParaRPr lang="es-CL" sz="2400" dirty="0">
              <a:solidFill>
                <a:schemeClr val="bg1"/>
              </a:solidFill>
            </a:endParaRPr>
          </a:p>
          <a:p>
            <a:pPr marL="342900" lvl="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ES" sz="2400" dirty="0" smtClean="0">
                <a:solidFill>
                  <a:schemeClr val="bg1"/>
                </a:solidFill>
              </a:rPr>
              <a:t>Controlar el </a:t>
            </a:r>
            <a:r>
              <a:rPr lang="es-ES" sz="2400" dirty="0">
                <a:solidFill>
                  <a:schemeClr val="bg1"/>
                </a:solidFill>
              </a:rPr>
              <a:t>ingreso de las actividades de VCM en la plataforma informática </a:t>
            </a:r>
            <a:r>
              <a:rPr lang="es-ES" sz="2400" dirty="0" smtClean="0">
                <a:solidFill>
                  <a:schemeClr val="bg1"/>
                </a:solidFill>
              </a:rPr>
              <a:t>.</a:t>
            </a:r>
            <a:endParaRPr lang="es-CL" sz="2400" dirty="0">
              <a:solidFill>
                <a:schemeClr val="bg1"/>
              </a:solidFill>
            </a:endParaRPr>
          </a:p>
          <a:p>
            <a:pPr marL="342900" lvl="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ES" sz="2400" dirty="0" smtClean="0">
                <a:solidFill>
                  <a:schemeClr val="bg1"/>
                </a:solidFill>
              </a:rPr>
              <a:t>Actualizar indicadores de gestión y </a:t>
            </a:r>
            <a:r>
              <a:rPr lang="es-ES" sz="2400" dirty="0" err="1" smtClean="0">
                <a:solidFill>
                  <a:schemeClr val="bg1"/>
                </a:solidFill>
              </a:rPr>
              <a:t>encuentas</a:t>
            </a:r>
            <a:r>
              <a:rPr lang="es-ES" sz="2400" dirty="0" smtClean="0">
                <a:solidFill>
                  <a:schemeClr val="bg1"/>
                </a:solidFill>
              </a:rPr>
              <a:t> de acuerdo a la experiencia y necesidades de cada departamento.</a:t>
            </a:r>
            <a:endParaRPr lang="es-ES" sz="2400" dirty="0">
              <a:solidFill>
                <a:schemeClr val="bg1"/>
              </a:solidFill>
            </a:endParaRPr>
          </a:p>
        </p:txBody>
      </p:sp>
      <p:sp>
        <p:nvSpPr>
          <p:cNvPr id="7" name="CuadroTexto 6"/>
          <p:cNvSpPr txBox="1"/>
          <p:nvPr/>
        </p:nvSpPr>
        <p:spPr>
          <a:xfrm rot="16200000">
            <a:off x="-1522960" y="4796629"/>
            <a:ext cx="34899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es-ES" altLang="es-CL" sz="2400" b="1" dirty="0" smtClean="0">
                <a:solidFill>
                  <a:srgbClr val="FFC000"/>
                </a:solidFill>
                <a:latin typeface="Calibri"/>
              </a:rPr>
              <a:t>QUE ESTAMOS HACIENDO</a:t>
            </a:r>
            <a:endParaRPr lang="es-ES" altLang="es-CL" sz="2400" b="1" dirty="0" smtClean="0">
              <a:solidFill>
                <a:srgbClr val="FFC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903587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PUNTO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280576" y="5349213"/>
            <a:ext cx="1281395" cy="123189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285709" y="190478"/>
            <a:ext cx="11715832" cy="6477045"/>
          </a:xfrm>
          <a:prstGeom prst="rect">
            <a:avLst/>
          </a:prstGeom>
          <a:noFill/>
          <a:ln w="63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s-CL" sz="240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1163110" y="1615250"/>
            <a:ext cx="5299336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lvl="0" indent="-5143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romanUcPeriod"/>
              <a:defRPr/>
            </a:pPr>
            <a:r>
              <a:rPr lang="es-ES" altLang="es-CL" sz="2400" b="1" dirty="0" smtClean="0">
                <a:solidFill>
                  <a:srgbClr val="FFFFFF"/>
                </a:solidFill>
              </a:rPr>
              <a:t>INTRODUCCIÓN</a:t>
            </a:r>
          </a:p>
          <a:p>
            <a:pPr marL="514350" lvl="0" indent="-5143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romanUcPeriod"/>
              <a:defRPr/>
            </a:pPr>
            <a:r>
              <a:rPr lang="es-ES" altLang="es-CL" sz="2400" b="1" dirty="0" smtClean="0">
                <a:solidFill>
                  <a:srgbClr val="FFFFFF"/>
                </a:solidFill>
              </a:rPr>
              <a:t>PROCESO ACREDITACIÓN 2019-2025</a:t>
            </a:r>
          </a:p>
          <a:p>
            <a:pPr marL="514350" lvl="0" indent="-5143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romanUcPeriod"/>
              <a:defRPr/>
            </a:pPr>
            <a:r>
              <a:rPr lang="es-ES" altLang="es-CL" sz="2400" b="1" dirty="0">
                <a:solidFill>
                  <a:srgbClr val="FFFFFF"/>
                </a:solidFill>
              </a:rPr>
              <a:t>QUE ESTAMOS REALIZANDO </a:t>
            </a:r>
            <a:r>
              <a:rPr lang="es-ES" altLang="es-CL" sz="2400" b="1" dirty="0" smtClean="0">
                <a:solidFill>
                  <a:srgbClr val="FFFFFF"/>
                </a:solidFill>
              </a:rPr>
              <a:t>HOY</a:t>
            </a:r>
          </a:p>
          <a:p>
            <a:pPr marL="514350" lvl="0" indent="-51435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romanUcPeriod"/>
              <a:defRPr/>
            </a:pPr>
            <a:r>
              <a:rPr lang="es-ES" altLang="es-CL" sz="2400" b="1" dirty="0" smtClean="0">
                <a:solidFill>
                  <a:srgbClr val="FFC000"/>
                </a:solidFill>
              </a:rPr>
              <a:t>EXPERIENCIAS</a:t>
            </a:r>
          </a:p>
        </p:txBody>
      </p:sp>
      <p:sp>
        <p:nvSpPr>
          <p:cNvPr id="20" name="Text Box 5"/>
          <p:cNvSpPr txBox="1">
            <a:spLocks noChangeArrowheads="1"/>
          </p:cNvSpPr>
          <p:nvPr/>
        </p:nvSpPr>
        <p:spPr bwMode="auto">
          <a:xfrm>
            <a:off x="4631832" y="784253"/>
            <a:ext cx="3023585" cy="830997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1219170" eaLnBrk="0" hangingPunct="0">
              <a:spcBef>
                <a:spcPct val="0"/>
              </a:spcBef>
              <a:buNone/>
              <a:defRPr/>
            </a:pPr>
            <a:r>
              <a:rPr lang="es-ES_tradnl" altLang="es-CL" sz="4800" b="1" dirty="0">
                <a:solidFill>
                  <a:srgbClr val="FFC000"/>
                </a:solidFill>
                <a:latin typeface="ZapfHumnst BT" pitchFamily="34" charset="0"/>
              </a:rPr>
              <a:t>TEMARIO</a:t>
            </a:r>
          </a:p>
        </p:txBody>
      </p:sp>
    </p:spTree>
    <p:extLst>
      <p:ext uri="{BB962C8B-B14F-4D97-AF65-F5344CB8AC3E}">
        <p14:creationId xmlns:p14="http://schemas.microsoft.com/office/powerpoint/2010/main" val="3948959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/>
          <p:cNvSpPr/>
          <p:nvPr/>
        </p:nvSpPr>
        <p:spPr>
          <a:xfrm>
            <a:off x="796935" y="-9918"/>
            <a:ext cx="10610136" cy="6858000"/>
          </a:xfrm>
          <a:prstGeom prst="rect">
            <a:avLst/>
          </a:prstGeom>
          <a:solidFill>
            <a:schemeClr val="accent1">
              <a:lumMod val="50000"/>
              <a:alpha val="64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13 Imagen" descr="PUNTO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174250" y="4424181"/>
            <a:ext cx="1281395" cy="1231899"/>
          </a:xfrm>
          <a:prstGeom prst="rect">
            <a:avLst/>
          </a:prstGeom>
        </p:spPr>
      </p:pic>
      <p:sp>
        <p:nvSpPr>
          <p:cNvPr id="14" name="CuadroTexto 13"/>
          <p:cNvSpPr txBox="1"/>
          <p:nvPr/>
        </p:nvSpPr>
        <p:spPr>
          <a:xfrm>
            <a:off x="796935" y="229367"/>
            <a:ext cx="10243807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Es un proceso constante y continuo donde toda la organización participa.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ES" sz="2400" dirty="0" smtClean="0">
                <a:solidFill>
                  <a:schemeClr val="bg1"/>
                </a:solidFill>
              </a:rPr>
              <a:t>Tras </a:t>
            </a:r>
            <a:r>
              <a:rPr lang="es-ES" sz="2400" dirty="0">
                <a:solidFill>
                  <a:schemeClr val="bg1"/>
                </a:solidFill>
              </a:rPr>
              <a:t>el análisis de </a:t>
            </a:r>
            <a:r>
              <a:rPr lang="es-ES" sz="2400" dirty="0" smtClean="0">
                <a:solidFill>
                  <a:schemeClr val="bg1"/>
                </a:solidFill>
              </a:rPr>
              <a:t>los </a:t>
            </a:r>
            <a:r>
              <a:rPr lang="es-ES" sz="2400" dirty="0">
                <a:solidFill>
                  <a:schemeClr val="bg1"/>
                </a:solidFill>
              </a:rPr>
              <a:t>indicadores de </a:t>
            </a:r>
            <a:r>
              <a:rPr lang="es-ES" sz="2400" dirty="0" smtClean="0">
                <a:solidFill>
                  <a:schemeClr val="bg1"/>
                </a:solidFill>
              </a:rPr>
              <a:t>gestión, los </a:t>
            </a:r>
            <a:r>
              <a:rPr lang="es-ES" sz="2400" dirty="0">
                <a:solidFill>
                  <a:schemeClr val="bg1"/>
                </a:solidFill>
              </a:rPr>
              <a:t>respectivos departamentos deben confeccionar sus planes de mejora en forma anual o a requerimiento para el cumplimiento de la misión y </a:t>
            </a:r>
            <a:r>
              <a:rPr lang="es-ES" sz="2400" dirty="0" smtClean="0">
                <a:solidFill>
                  <a:schemeClr val="bg1"/>
                </a:solidFill>
              </a:rPr>
              <a:t>visión,.</a:t>
            </a:r>
            <a:endParaRPr lang="es-ES" sz="2400" dirty="0">
              <a:solidFill>
                <a:schemeClr val="bg1"/>
              </a:solidFill>
            </a:endParaRP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ES" sz="2400" dirty="0" smtClean="0">
                <a:solidFill>
                  <a:schemeClr val="bg1"/>
                </a:solidFill>
              </a:rPr>
              <a:t>Confeccionar y traspasar experiencias ante la rotación de los puestos y cargos. </a:t>
            </a:r>
            <a:endParaRPr lang="es-ES" sz="2400" dirty="0">
              <a:solidFill>
                <a:schemeClr val="bg1"/>
              </a:solidFill>
            </a:endParaRP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Relaciones y traspaso de información con otros I.E.S.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Participar de las capacitaciones y actualizaciones impartidas por CNA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ES" sz="2400" dirty="0" smtClean="0">
                <a:solidFill>
                  <a:schemeClr val="bg1"/>
                </a:solidFill>
              </a:rPr>
              <a:t>Internalizar las políticas y cumplimiento de las matrices de calidad.</a:t>
            </a:r>
          </a:p>
        </p:txBody>
      </p:sp>
      <p:sp>
        <p:nvSpPr>
          <p:cNvPr id="7" name="CuadroTexto 6"/>
          <p:cNvSpPr txBox="1"/>
          <p:nvPr/>
        </p:nvSpPr>
        <p:spPr>
          <a:xfrm rot="16200000">
            <a:off x="-780036" y="4796629"/>
            <a:ext cx="20040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es-ES" altLang="es-CL" sz="2400" b="1" dirty="0" smtClean="0">
                <a:solidFill>
                  <a:srgbClr val="FFC000"/>
                </a:solidFill>
                <a:latin typeface="Calibri"/>
              </a:rPr>
              <a:t>EXPERIENCIAS</a:t>
            </a:r>
            <a:endParaRPr lang="es-ES" altLang="es-CL" sz="2400" b="1" dirty="0" smtClean="0">
              <a:solidFill>
                <a:srgbClr val="FFC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509754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/>
          <p:cNvSpPr/>
          <p:nvPr/>
        </p:nvSpPr>
        <p:spPr>
          <a:xfrm>
            <a:off x="796935" y="-9918"/>
            <a:ext cx="10610136" cy="6858000"/>
          </a:xfrm>
          <a:prstGeom prst="rect">
            <a:avLst/>
          </a:prstGeom>
          <a:solidFill>
            <a:schemeClr val="accent1">
              <a:lumMod val="50000"/>
              <a:alpha val="64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13 Imagen" descr="PUNTO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174250" y="4424181"/>
            <a:ext cx="1281395" cy="1231899"/>
          </a:xfrm>
          <a:prstGeom prst="rect">
            <a:avLst/>
          </a:prstGeom>
        </p:spPr>
      </p:pic>
      <p:sp>
        <p:nvSpPr>
          <p:cNvPr id="14" name="CuadroTexto 13"/>
          <p:cNvSpPr txBox="1"/>
          <p:nvPr/>
        </p:nvSpPr>
        <p:spPr>
          <a:xfrm>
            <a:off x="796935" y="229367"/>
            <a:ext cx="10243807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bg1"/>
                </a:solidFill>
              </a:rPr>
              <a:t>Capacitar e instruir a toda la organización en forma permanente, bajo control de asistencia</a:t>
            </a:r>
            <a:r>
              <a:rPr lang="es-ES" sz="2400" dirty="0" smtClean="0">
                <a:solidFill>
                  <a:schemeClr val="bg1"/>
                </a:solidFill>
              </a:rPr>
              <a:t>.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ES" sz="2400" dirty="0" smtClean="0">
                <a:solidFill>
                  <a:schemeClr val="bg1"/>
                </a:solidFill>
              </a:rPr>
              <a:t>Efectuar, en forma trimestral o semestral, reuniones sobre planificación estratégica y procesos de acreditación, disminuyendo su frecuencia al acercarse el próximo periodo de acreditación.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ES" sz="2400" dirty="0" smtClean="0">
                <a:solidFill>
                  <a:schemeClr val="bg1"/>
                </a:solidFill>
              </a:rPr>
              <a:t>Incorporar actas de reuniones y experiencias de forma permanente, lo que facilita el levantamiento y trazabilidad en la confección de los informes.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ES" sz="2400" dirty="0" smtClean="0">
                <a:solidFill>
                  <a:schemeClr val="bg1"/>
                </a:solidFill>
              </a:rPr>
              <a:t>Revisión y actualización de reglamentos, planes, </a:t>
            </a:r>
            <a:r>
              <a:rPr lang="es-ES" sz="2400" dirty="0" err="1" smtClean="0">
                <a:solidFill>
                  <a:schemeClr val="bg1"/>
                </a:solidFill>
              </a:rPr>
              <a:t>OPI´s</a:t>
            </a:r>
            <a:r>
              <a:rPr lang="es-ES" sz="2400" dirty="0" smtClean="0">
                <a:solidFill>
                  <a:schemeClr val="bg1"/>
                </a:solidFill>
              </a:rPr>
              <a:t>, planes de acuerdo a los planes de mejora.</a:t>
            </a:r>
          </a:p>
        </p:txBody>
      </p:sp>
      <p:sp>
        <p:nvSpPr>
          <p:cNvPr id="7" name="CuadroTexto 6"/>
          <p:cNvSpPr txBox="1"/>
          <p:nvPr/>
        </p:nvSpPr>
        <p:spPr>
          <a:xfrm rot="16200000">
            <a:off x="-780036" y="4796629"/>
            <a:ext cx="20040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es-ES" altLang="es-CL" sz="2400" b="1" dirty="0" smtClean="0">
                <a:solidFill>
                  <a:srgbClr val="FFC000"/>
                </a:solidFill>
                <a:latin typeface="Calibri"/>
              </a:rPr>
              <a:t>EXPERIENCIAS</a:t>
            </a:r>
            <a:endParaRPr lang="es-ES" altLang="es-CL" sz="2400" b="1" dirty="0" smtClean="0">
              <a:solidFill>
                <a:srgbClr val="FFC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4238159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ángulo 12"/>
          <p:cNvSpPr/>
          <p:nvPr/>
        </p:nvSpPr>
        <p:spPr>
          <a:xfrm>
            <a:off x="796935" y="-9918"/>
            <a:ext cx="10610136" cy="6858000"/>
          </a:xfrm>
          <a:prstGeom prst="rect">
            <a:avLst/>
          </a:prstGeom>
          <a:solidFill>
            <a:schemeClr val="accent1">
              <a:lumMod val="50000"/>
              <a:alpha val="64000"/>
            </a:scheme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13 Imagen" descr="PUNTOS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174250" y="4424181"/>
            <a:ext cx="1281395" cy="1231899"/>
          </a:xfrm>
          <a:prstGeom prst="rect">
            <a:avLst/>
          </a:prstGeom>
        </p:spPr>
      </p:pic>
      <p:sp>
        <p:nvSpPr>
          <p:cNvPr id="14" name="CuadroTexto 13"/>
          <p:cNvSpPr txBox="1"/>
          <p:nvPr/>
        </p:nvSpPr>
        <p:spPr>
          <a:xfrm>
            <a:off x="796935" y="229367"/>
            <a:ext cx="1024380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ES" sz="2400" dirty="0" smtClean="0">
                <a:solidFill>
                  <a:schemeClr val="bg1"/>
                </a:solidFill>
              </a:rPr>
              <a:t>El informe de autoevaluación debe ser confeccionado de acuerdo a la información y evaluación efectuada anualmente.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s-ES" sz="2400" dirty="0" smtClean="0">
                <a:solidFill>
                  <a:schemeClr val="bg1"/>
                </a:solidFill>
              </a:rPr>
              <a:t>Las observaciones y oportunidades de mejora encontradas por CNA, en el próximo proceso, deben ser corregidas y demostrar avances de mejora.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s-ES" sz="2400" dirty="0" smtClean="0">
              <a:solidFill>
                <a:schemeClr val="bg1"/>
              </a:solidFill>
            </a:endParaRP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endParaRPr lang="es-ES" sz="2400" dirty="0" smtClean="0">
              <a:solidFill>
                <a:schemeClr val="bg1"/>
              </a:solidFill>
            </a:endParaRPr>
          </a:p>
        </p:txBody>
      </p:sp>
      <p:sp>
        <p:nvSpPr>
          <p:cNvPr id="7" name="CuadroTexto 6"/>
          <p:cNvSpPr txBox="1"/>
          <p:nvPr/>
        </p:nvSpPr>
        <p:spPr>
          <a:xfrm rot="16200000">
            <a:off x="-780036" y="4796629"/>
            <a:ext cx="200407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85800"/>
            <a:r>
              <a:rPr lang="es-ES" altLang="es-CL" sz="2400" b="1" dirty="0" smtClean="0">
                <a:solidFill>
                  <a:srgbClr val="FFC000"/>
                </a:solidFill>
                <a:latin typeface="Calibri"/>
              </a:rPr>
              <a:t>EXPERIENCIAS</a:t>
            </a:r>
            <a:endParaRPr lang="es-ES" altLang="es-CL" sz="2400" b="1" dirty="0" smtClean="0">
              <a:solidFill>
                <a:srgbClr val="FFC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2615202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alphaModFix amt="51000"/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883" y="6520488"/>
            <a:ext cx="1871025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altLang="es-CL" sz="1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rPr>
              <a:t>Valparaíso, </a:t>
            </a:r>
            <a:r>
              <a:rPr kumimoji="0" lang="es-CL" altLang="es-CL" sz="1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rPr>
              <a:t>octubre </a:t>
            </a:r>
            <a:r>
              <a:rPr kumimoji="0" lang="es-CL" altLang="es-CL" sz="1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rPr>
              <a:t>de </a:t>
            </a:r>
            <a:r>
              <a:rPr kumimoji="0" lang="es-CL" altLang="es-CL" sz="1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ＭＳ Ｐゴシック" pitchFamily="34" charset="-128"/>
                <a:cs typeface="+mn-cs"/>
              </a:rPr>
              <a:t>2025</a:t>
            </a:r>
            <a:endParaRPr kumimoji="0" lang="es-CL" altLang="es-CL" sz="10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ＭＳ Ｐゴシック" pitchFamily="34" charset="-128"/>
              <a:cs typeface="+mn-cs"/>
            </a:endParaRPr>
          </a:p>
        </p:txBody>
      </p:sp>
      <p:sp>
        <p:nvSpPr>
          <p:cNvPr id="8" name="3 CuadroTexto">
            <a:extLst>
              <a:ext uri="{FF2B5EF4-FFF2-40B4-BE49-F238E27FC236}">
                <a16:creationId xmlns:a16="http://schemas.microsoft.com/office/drawing/2014/main" id="{2B991172-6C2F-448C-BC2B-99F054E627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91351" y="6141743"/>
            <a:ext cx="266932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altLang="es-CL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ＭＳ Ｐゴシック" pitchFamily="34" charset="-128"/>
                <a:cs typeface="+mn-cs"/>
              </a:rPr>
              <a:t>RENÉ GALLEGOS JACCARD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altLang="es-CL" sz="1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/>
                <a:ea typeface="ＭＳ Ｐゴシック" pitchFamily="34" charset="-128"/>
                <a:cs typeface="+mn-cs"/>
              </a:rPr>
              <a:t>CAPITÁN DE CORBETA</a:t>
            </a:r>
            <a:endParaRPr kumimoji="0" lang="es-CL" altLang="es-CL" sz="14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/>
              <a:ea typeface="ＭＳ Ｐゴシック" pitchFamily="34" charset="-128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CL" altLang="es-CL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ＭＳ Ｐゴシック" pitchFamily="34" charset="-128"/>
              <a:cs typeface="+mn-cs"/>
            </a:endParaRPr>
          </a:p>
        </p:txBody>
      </p:sp>
      <p:pic>
        <p:nvPicPr>
          <p:cNvPr id="11" name="2 Imagen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262680" y="4877584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7811" y="-21330"/>
            <a:ext cx="5846553" cy="2445117"/>
          </a:xfrm>
          <a:prstGeom prst="rect">
            <a:avLst/>
          </a:prstGeom>
        </p:spPr>
      </p:pic>
      <p:sp>
        <p:nvSpPr>
          <p:cNvPr id="10" name="Título 1"/>
          <p:cNvSpPr txBox="1">
            <a:spLocks/>
          </p:cNvSpPr>
          <p:nvPr/>
        </p:nvSpPr>
        <p:spPr>
          <a:xfrm flipH="1">
            <a:off x="2141047" y="2453481"/>
            <a:ext cx="7400040" cy="2424103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ctr" anchorCtr="0">
            <a:noAutofit/>
          </a:bodyPr>
          <a:lstStyle>
            <a:lvl1pPr lvl="0" algn="ctr" defTabSz="1219170" rtl="0" eaLnBrk="1" latinLnBrk="0" hangingPunct="1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 kern="1200">
                <a:solidFill>
                  <a:schemeClr val="accent4"/>
                </a:solidFill>
                <a:latin typeface="+mj-lt"/>
                <a:ea typeface="+mj-ea"/>
                <a:cs typeface="+mj-cs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9pPr>
          </a:lstStyle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064A2"/>
              </a:buClr>
              <a:buSzPts val="2400"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EXPERIENCIAS DEL PROCESO DE ACREDITACIÓN 2019-2025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064A2"/>
              </a:buClr>
              <a:buSzPts val="2400"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j-ea"/>
                <a:cs typeface="+mj-cs"/>
              </a:rPr>
              <a:t>ESCUELA NAVAL “ARTURO PRAT”</a:t>
            </a:r>
            <a:endParaRPr kumimoji="0" lang="es-CL" sz="32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alibri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924261827"/>
      </p:ext>
    </p:extLst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9_Diseño predeterminado">
  <a:themeElements>
    <a:clrScheme name="1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5066</TotalTime>
  <Words>1315</Words>
  <Application>Microsoft Office PowerPoint</Application>
  <PresentationFormat>Panorámica</PresentationFormat>
  <Paragraphs>226</Paragraphs>
  <Slides>26</Slides>
  <Notes>23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26</vt:i4>
      </vt:variant>
    </vt:vector>
  </HeadingPairs>
  <TitlesOfParts>
    <vt:vector size="33" baseType="lpstr">
      <vt:lpstr>ＭＳ Ｐゴシック</vt:lpstr>
      <vt:lpstr>Arial</vt:lpstr>
      <vt:lpstr>Calibri</vt:lpstr>
      <vt:lpstr>ZapfHumnst BT</vt:lpstr>
      <vt:lpstr>2_Tema de Office</vt:lpstr>
      <vt:lpstr>1_Tema de Office</vt:lpstr>
      <vt:lpstr>9_Diseño predeterminado</vt:lpstr>
      <vt:lpstr>Presentación de PowerPoint</vt:lpstr>
      <vt:lpstr>Presentación de PowerPoint</vt:lpstr>
      <vt:lpstr>EXPERIENCIAS DEL PROCESO DE ACREDITACIÓN 2019-2025 DE LA  ESCUELA NAVAL “ARTURO PRAT”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user</dc:creator>
  <cp:lastModifiedBy>PAC Gonzalo Pedreros Alonso</cp:lastModifiedBy>
  <cp:revision>162</cp:revision>
  <dcterms:created xsi:type="dcterms:W3CDTF">2023-11-14T18:11:43Z</dcterms:created>
  <dcterms:modified xsi:type="dcterms:W3CDTF">2025-10-10T12:30:30Z</dcterms:modified>
</cp:coreProperties>
</file>