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98" r:id="rId11"/>
    <p:sldId id="299" r:id="rId12"/>
    <p:sldId id="269" r:id="rId13"/>
    <p:sldId id="270" r:id="rId14"/>
    <p:sldId id="271" r:id="rId15"/>
    <p:sldId id="272" r:id="rId16"/>
    <p:sldId id="273" r:id="rId17"/>
    <p:sldId id="274" r:id="rId18"/>
    <p:sldId id="292" r:id="rId19"/>
    <p:sldId id="289" r:id="rId20"/>
    <p:sldId id="297" r:id="rId21"/>
    <p:sldId id="296" r:id="rId22"/>
    <p:sldId id="300" r:id="rId23"/>
    <p:sldId id="280" r:id="rId2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67"/>
    <p:restoredTop sz="94610"/>
  </p:normalViewPr>
  <p:slideViewPr>
    <p:cSldViewPr snapToGrid="0" snapToObjects="1">
      <p:cViewPr varScale="1">
        <p:scale>
          <a:sx n="149" d="100"/>
          <a:sy n="149" d="100"/>
        </p:scale>
        <p:origin x="3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7186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BB790-5A23-E944-55DC-021E32FB9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1BEFBE-00EB-A7DA-C021-0FC6212A6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AC19E4-60B1-6783-5FB8-C159267D79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C60906-34A7-668E-1667-E2DEF07EFB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8930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E52BF-00C5-650D-7E29-8A79F638D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9F834-5725-61D9-32E3-B7201D7D0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22BEA5-8095-D6FE-3924-5B109642EC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4967E-FA68-857D-2807-69785C6DF7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988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E52BF-00C5-650D-7E29-8A79F638D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9F834-5725-61D9-32E3-B7201D7D0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22BEA5-8095-D6FE-3924-5B109642EC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4967E-FA68-857D-2807-69785C6DF7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988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F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914400" y="166420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kern="0" spc="4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ACLARACIÓN TÉCNICA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457200" y="1920240"/>
            <a:ext cx="822960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Ficha Fundamento de Gasto N° 1180</a:t>
            </a:r>
            <a:endParaRPr lang="en-US" sz="3400" dirty="0"/>
          </a:p>
        </p:txBody>
      </p:sp>
      <p:sp>
        <p:nvSpPr>
          <p:cNvPr id="11" name="Shape 7"/>
          <p:cNvSpPr/>
          <p:nvPr/>
        </p:nvSpPr>
        <p:spPr>
          <a:xfrm>
            <a:off x="4114800" y="3163824"/>
            <a:ext cx="914400" cy="0"/>
          </a:xfrm>
          <a:prstGeom prst="line">
            <a:avLst/>
          </a:prstGeom>
          <a:noFill/>
          <a:ln w="1905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2" name="Text 8"/>
          <p:cNvSpPr/>
          <p:nvPr/>
        </p:nvSpPr>
        <p:spPr>
          <a:xfrm>
            <a:off x="914400" y="329184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Material de Apoyo de Unidades de Combate  ·  MDN-M2025-FFG/1180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64208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1463040" y="188819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Propósito, tipología y alcance del gasto</a:t>
            </a:r>
            <a:endParaRPr lang="en-US" sz="1050" dirty="0"/>
          </a:p>
        </p:txBody>
      </p:sp>
      <p:sp>
        <p:nvSpPr>
          <p:cNvPr id="14" name="Text 10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1463040" y="2275027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1463040" y="249901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Vinculación del gasto y trazabilidad</a:t>
            </a:r>
            <a:endParaRPr lang="en-US" sz="105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288584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Identificación del Problema</a:t>
            </a:r>
            <a:endParaRPr lang="en-US" sz="1600" dirty="0"/>
          </a:p>
        </p:txBody>
      </p:sp>
      <p:sp>
        <p:nvSpPr>
          <p:cNvPr id="19" name="Text 15"/>
          <p:cNvSpPr/>
          <p:nvPr/>
        </p:nvSpPr>
        <p:spPr>
          <a:xfrm>
            <a:off x="1463040" y="3109838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Capacidad afectada y proyección sin acción</a:t>
            </a:r>
            <a:endParaRPr lang="en-US" sz="1050" dirty="0"/>
          </a:p>
        </p:txBody>
      </p:sp>
      <p:sp>
        <p:nvSpPr>
          <p:cNvPr id="20" name="Text 16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1" name="Text 17"/>
          <p:cNvSpPr/>
          <p:nvPr/>
        </p:nvSpPr>
        <p:spPr>
          <a:xfrm>
            <a:off x="1463040" y="349666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Vestuario</a:t>
            </a:r>
            <a:endParaRPr lang="en-US" sz="1600" dirty="0"/>
          </a:p>
        </p:txBody>
      </p:sp>
      <p:sp>
        <p:nvSpPr>
          <p:cNvPr id="22" name="Text 18"/>
          <p:cNvSpPr/>
          <p:nvPr/>
        </p:nvSpPr>
        <p:spPr>
          <a:xfrm>
            <a:off x="1463040" y="3720657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Naturaleza del bien y cobertura de la demanda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4" name="Text 20"/>
          <p:cNvSpPr/>
          <p:nvPr/>
        </p:nvSpPr>
        <p:spPr>
          <a:xfrm>
            <a:off x="1463040" y="4107485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Alimentación</a:t>
            </a:r>
            <a:endParaRPr lang="en-US" sz="1600" dirty="0"/>
          </a:p>
        </p:txBody>
      </p:sp>
      <p:sp>
        <p:nvSpPr>
          <p:cNvPr id="25" name="Text 21"/>
          <p:cNvSpPr/>
          <p:nvPr/>
        </p:nvSpPr>
        <p:spPr>
          <a:xfrm>
            <a:off x="1463040" y="4331476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Acreditación de la tipología Reposición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Shape 7"/>
          <p:cNvSpPr/>
          <p:nvPr/>
        </p:nvSpPr>
        <p:spPr>
          <a:xfrm>
            <a:off x="658368" y="1594714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2" name="Text 8"/>
          <p:cNvSpPr/>
          <p:nvPr/>
        </p:nvSpPr>
        <p:spPr>
          <a:xfrm>
            <a:off x="658368" y="1594714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3" name="Text 9"/>
          <p:cNvSpPr/>
          <p:nvPr/>
        </p:nvSpPr>
        <p:spPr>
          <a:xfrm>
            <a:off x="1463040" y="1664208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1700" dirty="0"/>
          </a:p>
        </p:txBody>
      </p:sp>
      <p:sp>
        <p:nvSpPr>
          <p:cNvPr id="14" name="Text 10"/>
          <p:cNvSpPr/>
          <p:nvPr/>
        </p:nvSpPr>
        <p:spPr>
          <a:xfrm>
            <a:off x="1463040" y="188819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Propósito, tipología y alcance del gasto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</a:t>
            </a:r>
            <a:endParaRPr lang="en-US" sz="150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Identificación del Problema</a:t>
            </a:r>
            <a:endParaRPr lang="en-US" sz="1500" dirty="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Vestuario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Alimentación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Propósito de la exposición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Consultas formuladas en la revisión del expediente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964692"/>
          </a:xfrm>
          <a:prstGeom prst="roundRect">
            <a:avLst>
              <a:gd name="adj" fmla="val 663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9646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Consulta 1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964692"/>
          </a:xfrm>
          <a:prstGeom prst="roundRect">
            <a:avLst>
              <a:gd name="adj" fmla="val 663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8915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Acreditar que el equipamiento del Servicio de Alimentación constituye Gasto, en la tipología Reposición, y no Inversión.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2967228"/>
            <a:ext cx="2331720" cy="964692"/>
          </a:xfrm>
          <a:prstGeom prst="roundRect">
            <a:avLst>
              <a:gd name="adj" fmla="val 663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967228"/>
            <a:ext cx="2185416" cy="9646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Consulta 2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967228"/>
            <a:ext cx="5394960" cy="964692"/>
          </a:xfrm>
          <a:prstGeom prst="roundRect">
            <a:avLst>
              <a:gd name="adj" fmla="val 663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3003804"/>
            <a:ext cx="5029200" cy="8915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Explicar la relación entre los efectivos declarados en la F.F.G. y las cantidades de vestuario solicitadas.</a:t>
            </a:r>
            <a:endParaRPr lang="en-US" sz="1150" dirty="0"/>
          </a:p>
        </p:txBody>
      </p:sp>
      <p:sp>
        <p:nvSpPr>
          <p:cNvPr id="34" name="Shape 30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OBS   </a:t>
            </a:r>
            <a:r>
              <a:rPr lang="en-US" sz="93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Ambas consultas se responden en las secciones 4 y 5. Las secciones 1 a 3 entregan el marco necesario para su comprensión.</a:t>
            </a:r>
            <a:endParaRPr lang="en-US" sz="93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Iniciativa del Gasto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Recuperar el nivel de alistamiento del combatiente individual mediante la reposición del vestuario de combate consumido y del equipamiento del Servicio de Alimentación en condición técnica degradada.</a:t>
            </a:r>
            <a:endParaRPr lang="en-US" sz="1050" dirty="0"/>
          </a:p>
        </p:txBody>
      </p:sp>
      <p:sp>
        <p:nvSpPr>
          <p:cNvPr id="29" name="Shape 25"/>
          <p:cNvSpPr/>
          <p:nvPr/>
        </p:nvSpPr>
        <p:spPr>
          <a:xfrm>
            <a:off x="640080" y="2416302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416302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Tipología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416302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452878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Gasto — Reposición. Renueva material preexistente conservando su configuración original, sin incorporar nuevas prestaciones ni ampliar la capacidad instalada.</a:t>
            </a:r>
            <a:endParaRPr lang="en-US" sz="1050" dirty="0"/>
          </a:p>
        </p:txBody>
      </p:sp>
      <p:sp>
        <p:nvSpPr>
          <p:cNvPr id="33" name="Shape 29"/>
          <p:cNvSpPr/>
          <p:nvPr/>
        </p:nvSpPr>
        <p:spPr>
          <a:xfrm>
            <a:off x="640080" y="3186684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186684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Beneficiarios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186684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223260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23.075 efectivos de la Armada de Chile y 2.264 Infantes de Marina, en unidades a flote y reparticiones de las cinco Zonas Navales.</a:t>
            </a:r>
            <a:endParaRPr lang="en-US" sz="1050" dirty="0"/>
          </a:p>
        </p:txBody>
      </p:sp>
      <p:sp>
        <p:nvSpPr>
          <p:cNvPr id="37" name="Shape 33"/>
          <p:cNvSpPr/>
          <p:nvPr/>
        </p:nvSpPr>
        <p:spPr>
          <a:xfrm>
            <a:off x="640080" y="3957066"/>
            <a:ext cx="2331720" cy="633222"/>
          </a:xfrm>
          <a:prstGeom prst="roundRect">
            <a:avLst>
              <a:gd name="adj" fmla="val 10108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8" name="Text 34"/>
          <p:cNvSpPr/>
          <p:nvPr/>
        </p:nvSpPr>
        <p:spPr>
          <a:xfrm>
            <a:off x="713232" y="3957066"/>
            <a:ext cx="2185416" cy="633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Área de Misión</a:t>
            </a:r>
            <a:endParaRPr lang="en-US" sz="1300" dirty="0"/>
          </a:p>
        </p:txBody>
      </p:sp>
      <p:sp>
        <p:nvSpPr>
          <p:cNvPr id="39" name="Shape 35"/>
          <p:cNvSpPr/>
          <p:nvPr/>
        </p:nvSpPr>
        <p:spPr>
          <a:xfrm>
            <a:off x="3108960" y="3957066"/>
            <a:ext cx="5394960" cy="633222"/>
          </a:xfrm>
          <a:prstGeom prst="roundRect">
            <a:avLst>
              <a:gd name="adj" fmla="val 10108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0" name="Text 36"/>
          <p:cNvSpPr/>
          <p:nvPr/>
        </p:nvSpPr>
        <p:spPr>
          <a:xfrm>
            <a:off x="3291840" y="3993642"/>
            <a:ext cx="5029200" cy="5600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Apoyo al Sostenimiento de la Fuerza. El gasto contribuye a la disponibilidad y empleo efectivo de las capacidades institucionales.</a:t>
            </a:r>
            <a:endParaRPr lang="en-US" sz="10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1500" dirty="0"/>
          </a:p>
        </p:txBody>
      </p:sp>
      <p:sp>
        <p:nvSpPr>
          <p:cNvPr id="13" name="Shape 9"/>
          <p:cNvSpPr/>
          <p:nvPr/>
        </p:nvSpPr>
        <p:spPr>
          <a:xfrm>
            <a:off x="658368" y="2205533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658368" y="2205533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1463040" y="2275027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</a:t>
            </a:r>
            <a:endParaRPr lang="en-US" sz="1700" dirty="0"/>
          </a:p>
        </p:txBody>
      </p:sp>
      <p:sp>
        <p:nvSpPr>
          <p:cNvPr id="16" name="Text 12"/>
          <p:cNvSpPr/>
          <p:nvPr/>
        </p:nvSpPr>
        <p:spPr>
          <a:xfrm>
            <a:off x="1463040" y="2499019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Vinculación del gasto y trazabilidad</a:t>
            </a:r>
            <a:endParaRPr lang="en-US" sz="1100" dirty="0"/>
          </a:p>
        </p:txBody>
      </p:sp>
      <p:sp>
        <p:nvSpPr>
          <p:cNvPr id="17" name="Text 13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Identificación del Problema</a:t>
            </a:r>
            <a:endParaRPr lang="en-US" sz="1500" dirty="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Vestuario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Alimentación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 vinculado al gasto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sistema de armas es el combatiente individual, no una plataforma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 Infante de Marina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Combatiente individual que integra las dotaciones de las Reparticiones de Infantería de Marina en cada Zona Naval, incluidas las que cubren Estados de Excepción Constitucional.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2599944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599944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 Naval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599944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636520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 embarcado en unidades a flote y personal de reparticiones terrestres en las distintas Zonas Navales que cumple funciones de apoyo de combate.</a:t>
            </a:r>
            <a:endParaRPr lang="en-US" sz="1150" dirty="0"/>
          </a:p>
        </p:txBody>
      </p:sp>
      <p:sp>
        <p:nvSpPr>
          <p:cNvPr id="34" name="Shape 30"/>
          <p:cNvSpPr/>
          <p:nvPr/>
        </p:nvSpPr>
        <p:spPr>
          <a:xfrm>
            <a:off x="640080" y="3334512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3334512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Apoyo</a:t>
            </a:r>
            <a:endParaRPr lang="en-US" sz="1300" dirty="0"/>
          </a:p>
        </p:txBody>
      </p:sp>
      <p:sp>
        <p:nvSpPr>
          <p:cNvPr id="36" name="Shape 32"/>
          <p:cNvSpPr/>
          <p:nvPr/>
        </p:nvSpPr>
        <p:spPr>
          <a:xfrm>
            <a:off x="3108960" y="3334512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371088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Servicio de Alimentación no es un sistema autónomo: constituye el apoyo logístico de los mismos sistemas de armas, en producción, cadena de frío y control de abastecimiento.</a:t>
            </a:r>
            <a:endParaRPr lang="en-US" sz="1150" dirty="0"/>
          </a:p>
        </p:txBody>
      </p:sp>
      <p:sp>
        <p:nvSpPr>
          <p:cNvPr id="38" name="Shape 34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OBS   </a:t>
            </a:r>
            <a:r>
              <a:rPr lang="en-US" sz="93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Doble emplazamiento: los equipos de producción se encuentran en unidades operativas y buques; la cadena de frío, en los Centros de Abastecimiento que sostienen a esas unidades.</a:t>
            </a:r>
            <a:endParaRPr lang="en-US" sz="93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Universo demandante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Dotaciones referenciales — Anexo “E”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82296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28" name="Text 24"/>
          <p:cNvSpPr/>
          <p:nvPr/>
        </p:nvSpPr>
        <p:spPr>
          <a:xfrm>
            <a:off x="82296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Unidades a flote</a:t>
            </a:r>
            <a:endParaRPr lang="en-US" sz="1250" dirty="0"/>
          </a:p>
        </p:txBody>
      </p:sp>
      <p:sp>
        <p:nvSpPr>
          <p:cNvPr id="29" name="Text 25"/>
          <p:cNvSpPr/>
          <p:nvPr/>
        </p:nvSpPr>
        <p:spPr>
          <a:xfrm>
            <a:off x="82296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Escuadra, Fuerza de Submarinos y buques por Zona Naval: 3.529 efectivos.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333756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352044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32" name="Text 28"/>
          <p:cNvSpPr/>
          <p:nvPr/>
        </p:nvSpPr>
        <p:spPr>
          <a:xfrm>
            <a:off x="352044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Reparticiones terrestres</a:t>
            </a:r>
            <a:endParaRPr lang="en-US" sz="1250" dirty="0"/>
          </a:p>
        </p:txBody>
      </p:sp>
      <p:sp>
        <p:nvSpPr>
          <p:cNvPr id="33" name="Text 29"/>
          <p:cNvSpPr/>
          <p:nvPr/>
        </p:nvSpPr>
        <p:spPr>
          <a:xfrm>
            <a:off x="352044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Reparticiones navales de las cinco Zonas Navales: 12.722 efectivos.</a:t>
            </a:r>
            <a:endParaRPr lang="en-US" sz="900" dirty="0"/>
          </a:p>
        </p:txBody>
      </p:sp>
      <p:sp>
        <p:nvSpPr>
          <p:cNvPr id="34" name="Shape 30"/>
          <p:cNvSpPr/>
          <p:nvPr/>
        </p:nvSpPr>
        <p:spPr>
          <a:xfrm>
            <a:off x="603504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621792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 dirty="0"/>
          </a:p>
        </p:txBody>
      </p:sp>
      <p:sp>
        <p:nvSpPr>
          <p:cNvPr id="36" name="Text 32"/>
          <p:cNvSpPr/>
          <p:nvPr/>
        </p:nvSpPr>
        <p:spPr>
          <a:xfrm>
            <a:off x="621792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D.G.T.M.</a:t>
            </a:r>
            <a:endParaRPr lang="en-US" sz="1250" dirty="0"/>
          </a:p>
        </p:txBody>
      </p:sp>
      <p:sp>
        <p:nvSpPr>
          <p:cNvPr id="37" name="Text 33"/>
          <p:cNvSpPr/>
          <p:nvPr/>
        </p:nvSpPr>
        <p:spPr>
          <a:xfrm>
            <a:off x="621792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Dirección General del Territorio Marítimo y Marina Mercante: 3.517 efectivos.</a:t>
            </a:r>
            <a:endParaRPr lang="en-US" sz="900" dirty="0"/>
          </a:p>
        </p:txBody>
      </p:sp>
      <p:sp>
        <p:nvSpPr>
          <p:cNvPr id="38" name="Shape 34"/>
          <p:cNvSpPr/>
          <p:nvPr/>
        </p:nvSpPr>
        <p:spPr>
          <a:xfrm>
            <a:off x="64008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82296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 dirty="0"/>
          </a:p>
        </p:txBody>
      </p:sp>
      <p:sp>
        <p:nvSpPr>
          <p:cNvPr id="40" name="Text 36"/>
          <p:cNvSpPr/>
          <p:nvPr/>
        </p:nvSpPr>
        <p:spPr>
          <a:xfrm>
            <a:off x="82296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Direcciones y otros</a:t>
            </a:r>
            <a:endParaRPr lang="en-US" sz="1250" dirty="0"/>
          </a:p>
        </p:txBody>
      </p:sp>
      <p:sp>
        <p:nvSpPr>
          <p:cNvPr id="41" name="Text 37"/>
          <p:cNvSpPr/>
          <p:nvPr/>
        </p:nvSpPr>
        <p:spPr>
          <a:xfrm>
            <a:off x="82296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Direcciones, Santiago y comisiones en el extranjero: 2.687 efectivos.</a:t>
            </a:r>
            <a:endParaRPr lang="en-US" sz="900" dirty="0"/>
          </a:p>
        </p:txBody>
      </p:sp>
      <p:sp>
        <p:nvSpPr>
          <p:cNvPr id="42" name="Shape 38"/>
          <p:cNvSpPr/>
          <p:nvPr/>
        </p:nvSpPr>
        <p:spPr>
          <a:xfrm>
            <a:off x="333756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352044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700" dirty="0"/>
          </a:p>
        </p:txBody>
      </p:sp>
      <p:sp>
        <p:nvSpPr>
          <p:cNvPr id="44" name="Text 40"/>
          <p:cNvSpPr/>
          <p:nvPr/>
        </p:nvSpPr>
        <p:spPr>
          <a:xfrm>
            <a:off x="352044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ASMAR</a:t>
            </a:r>
            <a:endParaRPr lang="en-US" sz="1250" dirty="0"/>
          </a:p>
        </p:txBody>
      </p:sp>
      <p:sp>
        <p:nvSpPr>
          <p:cNvPr id="45" name="Text 41"/>
          <p:cNvSpPr/>
          <p:nvPr/>
        </p:nvSpPr>
        <p:spPr>
          <a:xfrm>
            <a:off x="352044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Astilleros y Maestranzas de la Armada: 620 efectivos.</a:t>
            </a:r>
            <a:endParaRPr lang="en-US" sz="900" dirty="0"/>
          </a:p>
        </p:txBody>
      </p:sp>
      <p:sp>
        <p:nvSpPr>
          <p:cNvPr id="46" name="Shape 42"/>
          <p:cNvSpPr/>
          <p:nvPr/>
        </p:nvSpPr>
        <p:spPr>
          <a:xfrm>
            <a:off x="603504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7" name="Text 43"/>
          <p:cNvSpPr/>
          <p:nvPr/>
        </p:nvSpPr>
        <p:spPr>
          <a:xfrm>
            <a:off x="621792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700" dirty="0"/>
          </a:p>
        </p:txBody>
      </p:sp>
      <p:sp>
        <p:nvSpPr>
          <p:cNvPr id="48" name="Text 44"/>
          <p:cNvSpPr/>
          <p:nvPr/>
        </p:nvSpPr>
        <p:spPr>
          <a:xfrm>
            <a:off x="621792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Infantería de Marina</a:t>
            </a:r>
            <a:endParaRPr lang="en-US" sz="1250" dirty="0"/>
          </a:p>
        </p:txBody>
      </p:sp>
      <p:sp>
        <p:nvSpPr>
          <p:cNvPr id="49" name="Text 45"/>
          <p:cNvSpPr/>
          <p:nvPr/>
        </p:nvSpPr>
        <p:spPr>
          <a:xfrm>
            <a:off x="621792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Dotaciones de las Reparticiones de Infantería de Marina: 2.264 efectivos.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</a:t>
            </a:r>
            <a:endParaRPr lang="en-US" sz="1500" dirty="0"/>
          </a:p>
        </p:txBody>
      </p:sp>
      <p:sp>
        <p:nvSpPr>
          <p:cNvPr id="15" name="Shape 11"/>
          <p:cNvSpPr/>
          <p:nvPr/>
        </p:nvSpPr>
        <p:spPr>
          <a:xfrm>
            <a:off x="658368" y="2816352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6" name="Text 12"/>
          <p:cNvSpPr/>
          <p:nvPr/>
        </p:nvSpPr>
        <p:spPr>
          <a:xfrm>
            <a:off x="658368" y="281635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7" name="Text 13"/>
          <p:cNvSpPr/>
          <p:nvPr/>
        </p:nvSpPr>
        <p:spPr>
          <a:xfrm>
            <a:off x="1463040" y="288584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Identificación del Problema</a:t>
            </a:r>
            <a:endParaRPr lang="en-US" sz="1700" dirty="0"/>
          </a:p>
        </p:txBody>
      </p:sp>
      <p:sp>
        <p:nvSpPr>
          <p:cNvPr id="18" name="Text 14"/>
          <p:cNvSpPr/>
          <p:nvPr/>
        </p:nvSpPr>
        <p:spPr>
          <a:xfrm>
            <a:off x="1463040" y="3109838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Capacidad afectada y proyección sin acción</a:t>
            </a:r>
            <a:endParaRPr lang="en-US" sz="1100" dirty="0"/>
          </a:p>
        </p:txBody>
      </p:sp>
      <p:sp>
        <p:nvSpPr>
          <p:cNvPr id="19" name="Text 15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20" name="Text 16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Vestuario</a:t>
            </a:r>
            <a:endParaRPr lang="en-US" sz="15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Alimentación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Formulación del problema central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problema es un estado de capacidad degradada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Problema Central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Degradación de la capacidad de protección y sostenimiento del combatiente individual, que reduce el nivel de alistamiento exigido para el cumplimiento de las misiones encomendadas.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2599944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599944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Manifestación en Vestuario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599944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636520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Déficit acumulado de 28.990 prendas sobre la demanda anual reglamentaria, con pérdida de las propiedades de mimetismo y resistencia de tela del material en uso.</a:t>
            </a:r>
            <a:endParaRPr lang="en-US" sz="1150" dirty="0"/>
          </a:p>
        </p:txBody>
      </p:sp>
      <p:sp>
        <p:nvSpPr>
          <p:cNvPr id="34" name="Shape 30"/>
          <p:cNvSpPr/>
          <p:nvPr/>
        </p:nvSpPr>
        <p:spPr>
          <a:xfrm>
            <a:off x="640080" y="3334512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3334512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Manifestación en Alimentación</a:t>
            </a:r>
            <a:endParaRPr lang="en-US" sz="1300" dirty="0"/>
          </a:p>
        </p:txBody>
      </p:sp>
      <p:sp>
        <p:nvSpPr>
          <p:cNvPr id="36" name="Shape 32"/>
          <p:cNvSpPr/>
          <p:nvPr/>
        </p:nvSpPr>
        <p:spPr>
          <a:xfrm>
            <a:off x="3108960" y="3334512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371088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Sólo el 37,0% del parque de hornos en unidades operativas se encuentra plenamente operativo. La cadena de frío presenta 6 de 35 equipos en condición degradada o de baja.</a:t>
            </a:r>
            <a:endParaRPr lang="en-US" sz="1150" dirty="0"/>
          </a:p>
        </p:txBody>
      </p:sp>
    </p:spTree>
    <p:extLst>
      <p:ext uri="{BB962C8B-B14F-4D97-AF65-F5344CB8AC3E}">
        <p14:creationId xmlns:p14="http://schemas.microsoft.com/office/powerpoint/2010/main" val="2442809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Situación proyectada sin acción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se proyecta detención del servicio, sino operación restringida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Vestuario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Incremento del desabastecimiento de existencias institucionales y ralentización de la implementación de la Tenida Única, concebida para racionalizar recursos frente a una disminución presupuestaria cercana al 25% desde el año 2020.</a:t>
            </a:r>
            <a:endParaRPr lang="en-US" sz="1050" dirty="0"/>
          </a:p>
        </p:txBody>
      </p:sp>
      <p:sp>
        <p:nvSpPr>
          <p:cNvPr id="30" name="Shape 26"/>
          <p:cNvSpPr/>
          <p:nvPr/>
        </p:nvSpPr>
        <p:spPr>
          <a:xfrm>
            <a:off x="640080" y="2819400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819400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Alimentación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819400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855976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horno adicional cumple su vida útil dentro del año 2026, elevando de 10 a 11 los equipos en esa condición. La degradación no es una proyección: es un calendario.</a:t>
            </a:r>
            <a:endParaRPr lang="en-US" sz="1050" dirty="0"/>
          </a:p>
        </p:txBody>
      </p:sp>
      <p:sp>
        <p:nvSpPr>
          <p:cNvPr id="34" name="Shape 30"/>
          <p:cNvSpPr/>
          <p:nvPr/>
        </p:nvSpPr>
        <p:spPr>
          <a:xfrm>
            <a:off x="640080" y="3773424"/>
            <a:ext cx="2331720" cy="816864"/>
          </a:xfrm>
          <a:prstGeom prst="roundRect">
            <a:avLst>
              <a:gd name="adj" fmla="val 7836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3773424"/>
            <a:ext cx="2185416" cy="816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Efecto Operacional</a:t>
            </a:r>
            <a:endParaRPr lang="en-US" sz="1300" dirty="0"/>
          </a:p>
        </p:txBody>
      </p:sp>
      <p:sp>
        <p:nvSpPr>
          <p:cNvPr id="36" name="Shape 32"/>
          <p:cNvSpPr/>
          <p:nvPr/>
        </p:nvSpPr>
        <p:spPr>
          <a:xfrm>
            <a:off x="3108960" y="3773424"/>
            <a:ext cx="5394960" cy="816864"/>
          </a:xfrm>
          <a:prstGeom prst="roundRect">
            <a:avLst>
              <a:gd name="adj" fmla="val 783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810000"/>
            <a:ext cx="5029200" cy="743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Menor continuidad del apoyo logístico y mayor exposición al incumplimiento de roles en Estados de Excepción Constitucional y en operaciones de apoyo a la comunidad.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590740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</a:t>
            </a:r>
            <a:endParaRPr lang="en-US" sz="1500" dirty="0"/>
          </a:p>
        </p:txBody>
      </p:sp>
      <p:sp>
        <p:nvSpPr>
          <p:cNvPr id="15" name="Text 11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Identificación del Problema</a:t>
            </a:r>
            <a:endParaRPr lang="en-US" sz="1500" dirty="0"/>
          </a:p>
        </p:txBody>
      </p:sp>
      <p:sp>
        <p:nvSpPr>
          <p:cNvPr id="17" name="Shape 13"/>
          <p:cNvSpPr/>
          <p:nvPr/>
        </p:nvSpPr>
        <p:spPr>
          <a:xfrm>
            <a:off x="658368" y="3427171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14"/>
          <p:cNvSpPr/>
          <p:nvPr/>
        </p:nvSpPr>
        <p:spPr>
          <a:xfrm>
            <a:off x="658368" y="3427171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19" name="Text 15"/>
          <p:cNvSpPr/>
          <p:nvPr/>
        </p:nvSpPr>
        <p:spPr>
          <a:xfrm>
            <a:off x="1463040" y="3496666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Vestuario</a:t>
            </a:r>
            <a:endParaRPr lang="en-US" sz="1700" dirty="0"/>
          </a:p>
        </p:txBody>
      </p:sp>
      <p:sp>
        <p:nvSpPr>
          <p:cNvPr id="20" name="Text 16"/>
          <p:cNvSpPr/>
          <p:nvPr/>
        </p:nvSpPr>
        <p:spPr>
          <a:xfrm>
            <a:off x="1463040" y="3720657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Naturaleza del bien y cobertura de la demanda</a:t>
            </a:r>
            <a:endParaRPr lang="en-US" sz="1100" dirty="0"/>
          </a:p>
        </p:txBody>
      </p:sp>
      <p:sp>
        <p:nvSpPr>
          <p:cNvPr id="21" name="Text 17"/>
          <p:cNvSpPr/>
          <p:nvPr/>
        </p:nvSpPr>
        <p:spPr>
          <a:xfrm>
            <a:off x="658368" y="4070909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1463040" y="4070909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Alimentación</a:t>
            </a:r>
            <a:endParaRPr lang="en-US" sz="15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Naturaleza del bien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vestuario de combate es un bien de consumo, no un activo con vida útil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413766"/>
          </a:xfrm>
          <a:prstGeom prst="roundRect">
            <a:avLst>
              <a:gd name="adj" fmla="val 15470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4137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Ciclo de Consumo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413766"/>
          </a:xfrm>
          <a:prstGeom prst="roundRect">
            <a:avLst>
              <a:gd name="adj" fmla="val 1547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3406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Tras aproximadamente 12 lavados posteriores a su uso, la prenda pierde sus cualidades de mimetismo y la condición de la tela, generando riesgo ocupacional por exposición al medio ambiente y al fuego.</a:t>
            </a:r>
            <a:endParaRPr lang="en-US" sz="1050" dirty="0"/>
          </a:p>
        </p:txBody>
      </p:sp>
      <p:sp>
        <p:nvSpPr>
          <p:cNvPr id="30" name="Shape 26"/>
          <p:cNvSpPr/>
          <p:nvPr/>
        </p:nvSpPr>
        <p:spPr>
          <a:xfrm>
            <a:off x="640080" y="2416302"/>
            <a:ext cx="2331720" cy="413766"/>
          </a:xfrm>
          <a:prstGeom prst="roundRect">
            <a:avLst>
              <a:gd name="adj" fmla="val 15470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416302"/>
            <a:ext cx="2185416" cy="4137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Sin Reparación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416302"/>
            <a:ext cx="5394960" cy="413766"/>
          </a:xfrm>
          <a:prstGeom prst="roundRect">
            <a:avLst>
              <a:gd name="adj" fmla="val 1547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452878"/>
            <a:ext cx="5029200" cy="3406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 tratarse de prendas de vestuario, el material no admite reparación: cuando pierde sus características es desechado para su reemplazo.</a:t>
            </a:r>
            <a:endParaRPr lang="en-US" sz="1050" dirty="0"/>
          </a:p>
        </p:txBody>
      </p:sp>
      <p:sp>
        <p:nvSpPr>
          <p:cNvPr id="34" name="Shape 30"/>
          <p:cNvSpPr/>
          <p:nvPr/>
        </p:nvSpPr>
        <p:spPr>
          <a:xfrm>
            <a:off x="640080" y="2967228"/>
            <a:ext cx="2331720" cy="413766"/>
          </a:xfrm>
          <a:prstGeom prst="roundRect">
            <a:avLst>
              <a:gd name="adj" fmla="val 15470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2967228"/>
            <a:ext cx="2185416" cy="4137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Sin Stock</a:t>
            </a:r>
            <a:endParaRPr lang="en-US" sz="1300" dirty="0"/>
          </a:p>
        </p:txBody>
      </p:sp>
      <p:sp>
        <p:nvSpPr>
          <p:cNvPr id="36" name="Shape 32"/>
          <p:cNvSpPr/>
          <p:nvPr/>
        </p:nvSpPr>
        <p:spPr>
          <a:xfrm>
            <a:off x="3108960" y="2967228"/>
            <a:ext cx="5394960" cy="413766"/>
          </a:xfrm>
          <a:prstGeom prst="roundRect">
            <a:avLst>
              <a:gd name="adj" fmla="val 1547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003804"/>
            <a:ext cx="5029200" cy="3406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stock actual es cero en las cuatro líneas del Anexo “B”. El material recepcionado se distribuye íntegramente a los usuarios, sin existencias almacenadas ni inmovilizadas.</a:t>
            </a:r>
            <a:endParaRPr lang="en-US" sz="1050" dirty="0"/>
          </a:p>
        </p:txBody>
      </p:sp>
      <p:sp>
        <p:nvSpPr>
          <p:cNvPr id="38" name="Shape 34"/>
          <p:cNvSpPr/>
          <p:nvPr/>
        </p:nvSpPr>
        <p:spPr>
          <a:xfrm>
            <a:off x="640080" y="3518154"/>
            <a:ext cx="2331720" cy="413766"/>
          </a:xfrm>
          <a:prstGeom prst="roundRect">
            <a:avLst>
              <a:gd name="adj" fmla="val 15470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713232" y="3518154"/>
            <a:ext cx="2185416" cy="4137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Control y Baja</a:t>
            </a:r>
            <a:endParaRPr lang="en-US" sz="1300" dirty="0"/>
          </a:p>
        </p:txBody>
      </p:sp>
      <p:sp>
        <p:nvSpPr>
          <p:cNvPr id="40" name="Shape 36"/>
          <p:cNvSpPr/>
          <p:nvPr/>
        </p:nvSpPr>
        <p:spPr>
          <a:xfrm>
            <a:off x="3108960" y="3518154"/>
            <a:ext cx="5394960" cy="413766"/>
          </a:xfrm>
          <a:prstGeom prst="roundRect">
            <a:avLst>
              <a:gd name="adj" fmla="val 1547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1" name="Text 37"/>
          <p:cNvSpPr/>
          <p:nvPr/>
        </p:nvSpPr>
        <p:spPr>
          <a:xfrm>
            <a:off x="3291840" y="3554730"/>
            <a:ext cx="5029200" cy="3406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mediante SALINO; verificación en pañol de segunda categoría para extender vida útil y, en su defecto, destrucción en los Centros de Abastecimiento jurisdiccionales.</a:t>
            </a:r>
            <a:endParaRPr lang="en-US" sz="1050" dirty="0"/>
          </a:p>
        </p:txBody>
      </p:sp>
      <p:sp>
        <p:nvSpPr>
          <p:cNvPr id="42" name="Shape 38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OBS   </a:t>
            </a:r>
            <a:r>
              <a:rPr lang="en-US" sz="93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Anexo “F” establece expresamente que, para la adquisición de Equipo Personal de Combate, no aplica Cuadro de Vida Útil.</a:t>
            </a:r>
            <a:endParaRPr lang="en-US" sz="93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Efectivos y cantidades: las tres magnitudes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Respuesta a la Consulta 2 — no existe contradicción entre las cifras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865376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713232" y="1865376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Población</a:t>
            </a:r>
            <a:endParaRPr lang="en-US" sz="1300" dirty="0"/>
          </a:p>
        </p:txBody>
      </p:sp>
      <p:sp>
        <p:nvSpPr>
          <p:cNvPr id="28" name="Shape 24"/>
          <p:cNvSpPr/>
          <p:nvPr/>
        </p:nvSpPr>
        <p:spPr>
          <a:xfrm>
            <a:off x="3108960" y="1865376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9" name="Text 25"/>
          <p:cNvSpPr/>
          <p:nvPr/>
        </p:nvSpPr>
        <p:spPr>
          <a:xfrm>
            <a:off x="3291840" y="1901952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25.339 efectivos con derecho reglamentario al equipo personal de combate, conforme a las dotaciones referenciales del Anexo “E”.</a:t>
            </a:r>
            <a:endParaRPr lang="en-US" sz="1150" dirty="0"/>
          </a:p>
        </p:txBody>
      </p:sp>
      <p:sp>
        <p:nvSpPr>
          <p:cNvPr id="30" name="Shape 26"/>
          <p:cNvSpPr/>
          <p:nvPr/>
        </p:nvSpPr>
        <p:spPr>
          <a:xfrm>
            <a:off x="640080" y="2599944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713232" y="2599944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Demanda Anual</a:t>
            </a:r>
            <a:endParaRPr lang="en-US" sz="1300" dirty="0"/>
          </a:p>
        </p:txBody>
      </p:sp>
      <p:sp>
        <p:nvSpPr>
          <p:cNvPr id="32" name="Shape 28"/>
          <p:cNvSpPr/>
          <p:nvPr/>
        </p:nvSpPr>
        <p:spPr>
          <a:xfrm>
            <a:off x="3108960" y="2599944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3" name="Text 29"/>
          <p:cNvSpPr/>
          <p:nvPr/>
        </p:nvSpPr>
        <p:spPr>
          <a:xfrm>
            <a:off x="3291840" y="2636520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34.395 prendas. Resulta de multiplicar la población por la asignación anual que establece el Manual de Abastecimiento N° 8-48/3 para cada artículo.</a:t>
            </a:r>
            <a:endParaRPr lang="en-US" sz="1150" dirty="0"/>
          </a:p>
        </p:txBody>
      </p:sp>
      <p:sp>
        <p:nvSpPr>
          <p:cNvPr id="34" name="Shape 30"/>
          <p:cNvSpPr/>
          <p:nvPr/>
        </p:nvSpPr>
        <p:spPr>
          <a:xfrm>
            <a:off x="640080" y="3334512"/>
            <a:ext cx="2331720" cy="597408"/>
          </a:xfrm>
          <a:prstGeom prst="roundRect">
            <a:avLst>
              <a:gd name="adj" fmla="val 10714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713232" y="3334512"/>
            <a:ext cx="2185416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Esta F.F.G.</a:t>
            </a:r>
            <a:endParaRPr lang="en-US" sz="1300" dirty="0"/>
          </a:p>
        </p:txBody>
      </p:sp>
      <p:sp>
        <p:nvSpPr>
          <p:cNvPr id="36" name="Shape 32"/>
          <p:cNvSpPr/>
          <p:nvPr/>
        </p:nvSpPr>
        <p:spPr>
          <a:xfrm>
            <a:off x="3108960" y="3334512"/>
            <a:ext cx="5394960" cy="597408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3291840" y="3371088"/>
            <a:ext cx="5029200" cy="524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1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11.576 prendas, equivalentes al 33,7% de la demanda anual. Corresponde a la fracción de la brecha que este financiamiento permite cubrir.</a:t>
            </a:r>
            <a:endParaRPr lang="en-US" sz="1150" dirty="0"/>
          </a:p>
        </p:txBody>
      </p:sp>
      <p:sp>
        <p:nvSpPr>
          <p:cNvPr id="38" name="Shape 34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OBS   </a:t>
            </a:r>
            <a:r>
              <a:rPr lang="en-US" sz="93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cifras no se contradicen: corresponden a tres niveles distintos del mismo cálculo. La población es el universo; la demanda anual incorpora la asignación reglamentaria por persona; la solicitud es la cobertura parcial que se financia.</a:t>
            </a:r>
            <a:endParaRPr lang="en-US" sz="93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Cobertura por artículo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Anexo “B” — Brecha, Adquisiciones en Proceso y Déficit Actual</a:t>
            </a:r>
            <a:endParaRPr lang="en-US" sz="1200" dirty="0"/>
          </a:p>
        </p:txBody>
      </p:sp>
      <p:sp>
        <p:nvSpPr>
          <p:cNvPr id="26" name="Shape 22"/>
          <p:cNvSpPr/>
          <p:nvPr/>
        </p:nvSpPr>
        <p:spPr>
          <a:xfrm>
            <a:off x="64008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7" name="Text 23"/>
          <p:cNvSpPr/>
          <p:nvPr/>
        </p:nvSpPr>
        <p:spPr>
          <a:xfrm>
            <a:off x="82296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28" name="Text 24"/>
          <p:cNvSpPr/>
          <p:nvPr/>
        </p:nvSpPr>
        <p:spPr>
          <a:xfrm>
            <a:off x="82296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Ambo de combate azul pixelado</a:t>
            </a:r>
            <a:endParaRPr lang="en-US" sz="1250" dirty="0"/>
          </a:p>
        </p:txBody>
      </p:sp>
      <p:sp>
        <p:nvSpPr>
          <p:cNvPr id="29" name="Text 25"/>
          <p:cNvSpPr/>
          <p:nvPr/>
        </p:nvSpPr>
        <p:spPr>
          <a:xfrm>
            <a:off x="82296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Demanda 23.075  ·  Solicitado 6.200  ·  Cobertura 26,9%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333756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352044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32" name="Text 28"/>
          <p:cNvSpPr/>
          <p:nvPr/>
        </p:nvSpPr>
        <p:spPr>
          <a:xfrm>
            <a:off x="352044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Ambo de combate mimetismo IM</a:t>
            </a:r>
            <a:endParaRPr lang="en-US" sz="1250" dirty="0"/>
          </a:p>
        </p:txBody>
      </p:sp>
      <p:sp>
        <p:nvSpPr>
          <p:cNvPr id="33" name="Text 29"/>
          <p:cNvSpPr/>
          <p:nvPr/>
        </p:nvSpPr>
        <p:spPr>
          <a:xfrm>
            <a:off x="352044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Demanda 4.528  ·  Solicitado 3.341  ·  Cobertura 73,8%</a:t>
            </a:r>
            <a:endParaRPr lang="en-US" sz="900" dirty="0"/>
          </a:p>
        </p:txBody>
      </p:sp>
      <p:sp>
        <p:nvSpPr>
          <p:cNvPr id="34" name="Shape 30"/>
          <p:cNvSpPr/>
          <p:nvPr/>
        </p:nvSpPr>
        <p:spPr>
          <a:xfrm>
            <a:off x="6035040" y="1773936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5" name="Text 31"/>
          <p:cNvSpPr/>
          <p:nvPr/>
        </p:nvSpPr>
        <p:spPr>
          <a:xfrm>
            <a:off x="6217920" y="1883664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 dirty="0"/>
          </a:p>
        </p:txBody>
      </p:sp>
      <p:sp>
        <p:nvSpPr>
          <p:cNvPr id="36" name="Text 32"/>
          <p:cNvSpPr/>
          <p:nvPr/>
        </p:nvSpPr>
        <p:spPr>
          <a:xfrm>
            <a:off x="6217920" y="2194560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Botas de combate tabaco</a:t>
            </a:r>
            <a:endParaRPr lang="en-US" sz="1250" dirty="0"/>
          </a:p>
        </p:txBody>
      </p:sp>
      <p:sp>
        <p:nvSpPr>
          <p:cNvPr id="37" name="Text 33"/>
          <p:cNvSpPr/>
          <p:nvPr/>
        </p:nvSpPr>
        <p:spPr>
          <a:xfrm>
            <a:off x="6217920" y="2578608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Demanda 4.528  ·  Solicitado 914  ·  Cobertura 20,2%</a:t>
            </a:r>
            <a:endParaRPr lang="en-US" sz="900" dirty="0"/>
          </a:p>
        </p:txBody>
      </p:sp>
      <p:sp>
        <p:nvSpPr>
          <p:cNvPr id="38" name="Shape 34"/>
          <p:cNvSpPr/>
          <p:nvPr/>
        </p:nvSpPr>
        <p:spPr>
          <a:xfrm>
            <a:off x="64008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9" name="Text 35"/>
          <p:cNvSpPr/>
          <p:nvPr/>
        </p:nvSpPr>
        <p:spPr>
          <a:xfrm>
            <a:off x="82296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 dirty="0"/>
          </a:p>
        </p:txBody>
      </p:sp>
      <p:sp>
        <p:nvSpPr>
          <p:cNvPr id="40" name="Text 36"/>
          <p:cNvSpPr/>
          <p:nvPr/>
        </p:nvSpPr>
        <p:spPr>
          <a:xfrm>
            <a:off x="82296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Parka IM con polar</a:t>
            </a:r>
            <a:endParaRPr lang="en-US" sz="1250" dirty="0"/>
          </a:p>
        </p:txBody>
      </p:sp>
      <p:sp>
        <p:nvSpPr>
          <p:cNvPr id="41" name="Text 37"/>
          <p:cNvSpPr/>
          <p:nvPr/>
        </p:nvSpPr>
        <p:spPr>
          <a:xfrm>
            <a:off x="82296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Demanda 2.264  ·  Solicitado 1.121  ·  Cobertura 49,5%</a:t>
            </a:r>
            <a:endParaRPr lang="en-US" sz="900" dirty="0"/>
          </a:p>
        </p:txBody>
      </p:sp>
      <p:sp>
        <p:nvSpPr>
          <p:cNvPr id="42" name="Shape 38"/>
          <p:cNvSpPr/>
          <p:nvPr/>
        </p:nvSpPr>
        <p:spPr>
          <a:xfrm>
            <a:off x="333756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3" name="Text 39"/>
          <p:cNvSpPr/>
          <p:nvPr/>
        </p:nvSpPr>
        <p:spPr>
          <a:xfrm>
            <a:off x="352044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700" dirty="0"/>
          </a:p>
        </p:txBody>
      </p:sp>
      <p:sp>
        <p:nvSpPr>
          <p:cNvPr id="44" name="Text 40"/>
          <p:cNvSpPr/>
          <p:nvPr/>
        </p:nvSpPr>
        <p:spPr>
          <a:xfrm>
            <a:off x="352044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Total de la iniciativa</a:t>
            </a:r>
            <a:endParaRPr lang="en-US" sz="1250" dirty="0"/>
          </a:p>
        </p:txBody>
      </p:sp>
      <p:sp>
        <p:nvSpPr>
          <p:cNvPr id="45" name="Text 41"/>
          <p:cNvSpPr/>
          <p:nvPr/>
        </p:nvSpPr>
        <p:spPr>
          <a:xfrm>
            <a:off x="352044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Demanda 34.395  ·  Solicitado 11.576  ·  Cobertura 33,7%</a:t>
            </a:r>
            <a:endParaRPr lang="en-US" sz="900" dirty="0"/>
          </a:p>
        </p:txBody>
      </p:sp>
      <p:sp>
        <p:nvSpPr>
          <p:cNvPr id="46" name="Shape 42"/>
          <p:cNvSpPr/>
          <p:nvPr/>
        </p:nvSpPr>
        <p:spPr>
          <a:xfrm>
            <a:off x="6035040" y="3264408"/>
            <a:ext cx="2468880" cy="1307592"/>
          </a:xfrm>
          <a:prstGeom prst="roundRect">
            <a:avLst>
              <a:gd name="adj" fmla="val 4196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47" name="Text 43"/>
          <p:cNvSpPr/>
          <p:nvPr/>
        </p:nvSpPr>
        <p:spPr>
          <a:xfrm>
            <a:off x="6217920" y="3374136"/>
            <a:ext cx="4572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700" dirty="0"/>
          </a:p>
        </p:txBody>
      </p:sp>
      <p:sp>
        <p:nvSpPr>
          <p:cNvPr id="48" name="Text 44"/>
          <p:cNvSpPr/>
          <p:nvPr/>
        </p:nvSpPr>
        <p:spPr>
          <a:xfrm>
            <a:off x="6217920" y="3685032"/>
            <a:ext cx="212140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6000"/>
              </a:lnSpc>
              <a:buNone/>
            </a:pPr>
            <a:r>
              <a:rPr lang="en-US" sz="125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Adquisiciones en proceso</a:t>
            </a:r>
            <a:endParaRPr lang="en-US" sz="1250" dirty="0"/>
          </a:p>
        </p:txBody>
      </p:sp>
      <p:sp>
        <p:nvSpPr>
          <p:cNvPr id="49" name="Text 45"/>
          <p:cNvSpPr/>
          <p:nvPr/>
        </p:nvSpPr>
        <p:spPr>
          <a:xfrm>
            <a:off x="6217920" y="4069080"/>
            <a:ext cx="2121408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98000"/>
              </a:lnSpc>
              <a:buNone/>
            </a:pPr>
            <a:r>
              <a:rPr lang="en-US" sz="90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F.F.G. N° 953: 5.405 prendas, equivalentes al 15,7% de la demanda anual.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Marco reglamentario y económico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4592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713232" y="164592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Marco Normativo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3108960" y="164592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3291840" y="168249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D.F.L. N° 1, Estatuto del Personal de las Fuerzas Armadas; Reglamentos N° 7-31/67 y 7-31/68 de Uniformes; Manual de Abastecimiento N° 8-48/3, Tenida N° 22; Directiva C.G.C.I.M. N° 01-05.</a:t>
            </a:r>
            <a:endParaRPr lang="en-US" sz="1050" dirty="0"/>
          </a:p>
        </p:txBody>
      </p:sp>
      <p:sp>
        <p:nvSpPr>
          <p:cNvPr id="29" name="Shape 25"/>
          <p:cNvSpPr/>
          <p:nvPr/>
        </p:nvSpPr>
        <p:spPr>
          <a:xfrm>
            <a:off x="640080" y="245364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0" name="Text 26"/>
          <p:cNvSpPr/>
          <p:nvPr/>
        </p:nvSpPr>
        <p:spPr>
          <a:xfrm>
            <a:off x="713232" y="245364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Tenida Única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3108960" y="245364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2" name="Text 28"/>
          <p:cNvSpPr/>
          <p:nvPr/>
        </p:nvSpPr>
        <p:spPr>
          <a:xfrm>
            <a:off x="3291840" y="249021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implementación de la tenida única pixelada fue concebida para racionalizar y optimizar los recursos presupuestarios institucionales, en un escenario de disminución sostenida desde el año 2020.</a:t>
            </a:r>
            <a:endParaRPr lang="en-US" sz="1050" dirty="0"/>
          </a:p>
        </p:txBody>
      </p:sp>
      <p:sp>
        <p:nvSpPr>
          <p:cNvPr id="33" name="Shape 29"/>
          <p:cNvSpPr/>
          <p:nvPr/>
        </p:nvSpPr>
        <p:spPr>
          <a:xfrm>
            <a:off x="640080" y="3261360"/>
            <a:ext cx="2331720" cy="670560"/>
          </a:xfrm>
          <a:prstGeom prst="roundRect">
            <a:avLst>
              <a:gd name="adj" fmla="val 9545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713232" y="3261360"/>
            <a:ext cx="218541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Tratamiento Tributario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3108960" y="3261360"/>
            <a:ext cx="5394960" cy="670560"/>
          </a:xfrm>
          <a:prstGeom prst="roundRect">
            <a:avLst>
              <a:gd name="adj" fmla="val 9545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Text 32"/>
          <p:cNvSpPr/>
          <p:nvPr/>
        </p:nvSpPr>
        <p:spPr>
          <a:xfrm>
            <a:off x="3291840" y="3297936"/>
            <a:ext cx="5029200" cy="597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05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tenidas y la parka son de origen nacional y aplican I.V.A. de 19%. Las botas se adquieren vía F.M.S., con gasto administrativo de 3,2%, internación de 6% e I.V.A. de 19%.</a:t>
            </a:r>
            <a:endParaRPr lang="en-US" sz="1050" dirty="0"/>
          </a:p>
        </p:txBody>
      </p:sp>
      <p:sp>
        <p:nvSpPr>
          <p:cNvPr id="37" name="Shape 33"/>
          <p:cNvSpPr/>
          <p:nvPr/>
        </p:nvSpPr>
        <p:spPr>
          <a:xfrm>
            <a:off x="640080" y="4023360"/>
            <a:ext cx="7863840" cy="603504"/>
          </a:xfrm>
          <a:prstGeom prst="roundRect">
            <a:avLst>
              <a:gd name="adj" fmla="val 7576"/>
            </a:avLst>
          </a:prstGeom>
          <a:solidFill>
            <a:srgbClr val="FBFAF6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8" name="Text 34"/>
          <p:cNvSpPr/>
          <p:nvPr/>
        </p:nvSpPr>
        <p:spPr>
          <a:xfrm>
            <a:off x="822960" y="4069080"/>
            <a:ext cx="74980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930" b="1" kern="0" spc="100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OBS   </a:t>
            </a:r>
            <a:r>
              <a:rPr lang="en-US" sz="93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Ley N° 19.924 excluye el vestuario de la calificación de pertrechos, por lo que no procede exención de I.V.A. ni de aranceles aduaneros. El monto solicitado considera la provisión de dichos impuestos.</a:t>
            </a:r>
            <a:endParaRPr lang="en-US" sz="93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457200" y="768096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Temario</a:t>
            </a:r>
            <a:endParaRPr lang="en-US" sz="2700" dirty="0"/>
          </a:p>
        </p:txBody>
      </p:sp>
      <p:sp>
        <p:nvSpPr>
          <p:cNvPr id="11" name="Text 7"/>
          <p:cNvSpPr/>
          <p:nvPr/>
        </p:nvSpPr>
        <p:spPr>
          <a:xfrm>
            <a:off x="658368" y="1627632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000" dirty="0"/>
          </a:p>
        </p:txBody>
      </p:sp>
      <p:sp>
        <p:nvSpPr>
          <p:cNvPr id="12" name="Text 8"/>
          <p:cNvSpPr/>
          <p:nvPr/>
        </p:nvSpPr>
        <p:spPr>
          <a:xfrm>
            <a:off x="1463040" y="1627632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Objeto de la Iniciativa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658368" y="2238451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000" dirty="0"/>
          </a:p>
        </p:txBody>
      </p:sp>
      <p:sp>
        <p:nvSpPr>
          <p:cNvPr id="14" name="Text 10"/>
          <p:cNvSpPr/>
          <p:nvPr/>
        </p:nvSpPr>
        <p:spPr>
          <a:xfrm>
            <a:off x="1463040" y="2238451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Sistema de Armas</a:t>
            </a:r>
            <a:endParaRPr lang="en-US" sz="1500" dirty="0"/>
          </a:p>
        </p:txBody>
      </p:sp>
      <p:sp>
        <p:nvSpPr>
          <p:cNvPr id="15" name="Text 11"/>
          <p:cNvSpPr/>
          <p:nvPr/>
        </p:nvSpPr>
        <p:spPr>
          <a:xfrm>
            <a:off x="658368" y="284927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1463040" y="284927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Identificación del Problema</a:t>
            </a:r>
            <a:endParaRPr lang="en-US" sz="1500" dirty="0"/>
          </a:p>
        </p:txBody>
      </p:sp>
      <p:sp>
        <p:nvSpPr>
          <p:cNvPr id="17" name="Text 13"/>
          <p:cNvSpPr/>
          <p:nvPr/>
        </p:nvSpPr>
        <p:spPr>
          <a:xfrm>
            <a:off x="658368" y="3460090"/>
            <a:ext cx="566928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B7AF9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000" dirty="0"/>
          </a:p>
        </p:txBody>
      </p:sp>
      <p:sp>
        <p:nvSpPr>
          <p:cNvPr id="18" name="Text 14"/>
          <p:cNvSpPr/>
          <p:nvPr/>
        </p:nvSpPr>
        <p:spPr>
          <a:xfrm>
            <a:off x="1463040" y="3460090"/>
            <a:ext cx="6949440" cy="5010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6A19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Vestuario</a:t>
            </a:r>
            <a:endParaRPr lang="en-US" sz="1500" dirty="0"/>
          </a:p>
        </p:txBody>
      </p:sp>
      <p:sp>
        <p:nvSpPr>
          <p:cNvPr id="19" name="Shape 15"/>
          <p:cNvSpPr/>
          <p:nvPr/>
        </p:nvSpPr>
        <p:spPr>
          <a:xfrm>
            <a:off x="658368" y="4037990"/>
            <a:ext cx="566928" cy="566928"/>
          </a:xfrm>
          <a:prstGeom prst="roundRect">
            <a:avLst>
              <a:gd name="adj" fmla="val 16129"/>
            </a:avLst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658368" y="403799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000" dirty="0"/>
          </a:p>
        </p:txBody>
      </p:sp>
      <p:sp>
        <p:nvSpPr>
          <p:cNvPr id="21" name="Text 17"/>
          <p:cNvSpPr/>
          <p:nvPr/>
        </p:nvSpPr>
        <p:spPr>
          <a:xfrm>
            <a:off x="1463040" y="4107485"/>
            <a:ext cx="6949440" cy="2906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Aspectos Técnicos — Alimentación</a:t>
            </a:r>
            <a:endParaRPr lang="en-US" sz="1700" dirty="0"/>
          </a:p>
        </p:txBody>
      </p:sp>
      <p:sp>
        <p:nvSpPr>
          <p:cNvPr id="22" name="Text 18"/>
          <p:cNvSpPr/>
          <p:nvPr/>
        </p:nvSpPr>
        <p:spPr>
          <a:xfrm>
            <a:off x="1463040" y="4331476"/>
            <a:ext cx="6949440" cy="225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Acreditación de la tipología Reposición</a:t>
            </a:r>
            <a:endParaRPr lang="en-US" sz="11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ángulo 59">
            <a:extLst>
              <a:ext uri="{FF2B5EF4-FFF2-40B4-BE49-F238E27FC236}">
                <a16:creationId xmlns:a16="http://schemas.microsoft.com/office/drawing/2014/main" id="{3430832E-9188-C34B-936F-4FFEDB0C8849}"/>
              </a:ext>
            </a:extLst>
          </p:cNvPr>
          <p:cNvSpPr/>
          <p:nvPr/>
        </p:nvSpPr>
        <p:spPr>
          <a:xfrm>
            <a:off x="635000" y="3835400"/>
            <a:ext cx="7861300" cy="558800"/>
          </a:xfrm>
          <a:prstGeom prst="rect">
            <a:avLst/>
          </a:prstGeom>
          <a:solidFill>
            <a:srgbClr val="FAF9F6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C99E3FAE-B85F-F144-A0E2-6E3139711666}"/>
              </a:ext>
            </a:extLst>
          </p:cNvPr>
          <p:cNvSpPr/>
          <p:nvPr/>
        </p:nvSpPr>
        <p:spPr>
          <a:xfrm>
            <a:off x="5867400" y="1905000"/>
            <a:ext cx="2628900" cy="1778000"/>
          </a:xfrm>
          <a:prstGeom prst="rect">
            <a:avLst/>
          </a:prstGeom>
          <a:solidFill>
            <a:srgbClr val="0B1F3A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066800"/>
            <a:ext cx="7863840" cy="33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Estado real del parque — Hornos convectores</a:t>
            </a:r>
            <a:endParaRPr lang="en-US" sz="2100" dirty="0"/>
          </a:p>
        </p:txBody>
      </p:sp>
      <p:sp>
        <p:nvSpPr>
          <p:cNvPr id="25" name="Text 21"/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Inventario institucional con número de serie y fecha de adquisición</a:t>
            </a:r>
            <a:endParaRPr lang="en-US" sz="1200" dirty="0"/>
          </a:p>
        </p:txBody>
      </p:sp>
      <p:graphicFrame>
        <p:nvGraphicFramePr>
          <p:cNvPr id="51" name="Tabla 50">
            <a:extLst>
              <a:ext uri="{FF2B5EF4-FFF2-40B4-BE49-F238E27FC236}">
                <a16:creationId xmlns:a16="http://schemas.microsoft.com/office/drawing/2014/main" id="{4857D94F-4721-1541-B387-7823059F6219}"/>
              </a:ext>
            </a:extLst>
          </p:cNvPr>
          <p:cNvGraphicFramePr>
            <a:graphicFrameLocks noGrp="1"/>
          </p:cNvGraphicFramePr>
          <p:nvPr/>
        </p:nvGraphicFramePr>
        <p:xfrm>
          <a:off x="635000" y="1905000"/>
          <a:ext cx="4978400" cy="177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200">
                  <a:extLst>
                    <a:ext uri="{9D8B030D-6E8A-4147-A177-3AD203B41FA5}">
                      <a16:colId xmlns:a16="http://schemas.microsoft.com/office/drawing/2014/main" val="102652268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1258688313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1790933046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pPr algn="l"/>
                      <a:r>
                        <a:rPr lang="es-CL" sz="11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Estado operativo</a:t>
                      </a:r>
                    </a:p>
                  </a:txBody>
                  <a:tcPr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Equipos</a:t>
                      </a:r>
                    </a:p>
                  </a:txBody>
                  <a:tcPr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% del parque</a:t>
                      </a:r>
                    </a:p>
                  </a:txBody>
                  <a:tcPr anchor="ctr">
                    <a:solidFill>
                      <a:srgbClr val="0B1F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590459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algn="l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Operativos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33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63,5%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524198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algn="l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Limitados</a:t>
                      </a:r>
                    </a:p>
                  </a:txBody>
                  <a:tcPr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11</a:t>
                      </a:r>
                    </a:p>
                  </a:txBody>
                  <a:tcPr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21,2%</a:t>
                      </a:r>
                    </a:p>
                  </a:txBody>
                  <a:tcPr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569054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algn="l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No operativos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7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>
                          <a:solidFill>
                            <a:srgbClr val="3A4655"/>
                          </a:solidFill>
                          <a:latin typeface="Calibri"/>
                          <a:cs typeface="Calibri"/>
                        </a:rPr>
                        <a:t>13,5%</a:t>
                      </a:r>
                    </a:p>
                  </a:txBody>
                  <a:tcPr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556856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 algn="l"/>
                      <a:r>
                        <a:rPr lang="es-CL" sz="1100" b="1">
                          <a:solidFill>
                            <a:srgbClr val="0B1F3A"/>
                          </a:solidFill>
                          <a:latin typeface="Calibri"/>
                          <a:cs typeface="Calibri"/>
                        </a:rPr>
                        <a:t>Total institucional</a:t>
                      </a:r>
                    </a:p>
                  </a:txBody>
                  <a:tcPr anchor="ctr">
                    <a:solidFill>
                      <a:srgbClr val="E8E5D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>
                          <a:solidFill>
                            <a:srgbClr val="0B1F3A"/>
                          </a:solidFill>
                          <a:latin typeface="Calibri"/>
                          <a:cs typeface="Calibri"/>
                        </a:rPr>
                        <a:t>52</a:t>
                      </a:r>
                    </a:p>
                  </a:txBody>
                  <a:tcPr anchor="ctr">
                    <a:solidFill>
                      <a:srgbClr val="E8E5D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>
                          <a:solidFill>
                            <a:srgbClr val="0B1F3A"/>
                          </a:solidFill>
                          <a:latin typeface="Calibri"/>
                          <a:cs typeface="Calibri"/>
                        </a:rPr>
                        <a:t>100%</a:t>
                      </a:r>
                    </a:p>
                  </a:txBody>
                  <a:tcPr anchor="ctr">
                    <a:solidFill>
                      <a:srgbClr val="E8E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152017"/>
                  </a:ext>
                </a:extLst>
              </a:tr>
            </a:tbl>
          </a:graphicData>
        </a:graphic>
      </p:graphicFrame>
      <p:sp>
        <p:nvSpPr>
          <p:cNvPr id="53" name="CuadroTexto 52">
            <a:extLst>
              <a:ext uri="{FF2B5EF4-FFF2-40B4-BE49-F238E27FC236}">
                <a16:creationId xmlns:a16="http://schemas.microsoft.com/office/drawing/2014/main" id="{94BA3DEB-E286-AE4A-9EFA-D46EAD3B090A}"/>
              </a:ext>
            </a:extLst>
          </p:cNvPr>
          <p:cNvSpPr txBox="1"/>
          <p:nvPr/>
        </p:nvSpPr>
        <p:spPr>
          <a:xfrm>
            <a:off x="6045200" y="2044700"/>
            <a:ext cx="2286000" cy="1651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850" b="1">
                <a:solidFill>
                  <a:srgbClr val="E3C878"/>
                </a:solidFill>
                <a:latin typeface="Calibri"/>
                <a:cs typeface="Calibri"/>
              </a:rPr>
              <a:t>UNIDADES OPERATIVAS  ·  LÁMINA 21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F52BD965-88E5-D045-83F7-715817CE28D4}"/>
              </a:ext>
            </a:extLst>
          </p:cNvPr>
          <p:cNvSpPr txBox="1"/>
          <p:nvPr/>
        </p:nvSpPr>
        <p:spPr>
          <a:xfrm>
            <a:off x="6045200" y="2235200"/>
            <a:ext cx="2286000" cy="215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1250">
                <a:solidFill>
                  <a:srgbClr val="FFFFFF"/>
                </a:solidFill>
                <a:latin typeface="Cambria"/>
              </a:rPr>
              <a:t>27 hornos convectores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424B7329-96D6-7B49-9F0A-6D05FAAE2EC7}"/>
              </a:ext>
            </a:extLst>
          </p:cNvPr>
          <p:cNvSpPr/>
          <p:nvPr/>
        </p:nvSpPr>
        <p:spPr>
          <a:xfrm>
            <a:off x="6045200" y="2501900"/>
            <a:ext cx="330200" cy="12700"/>
          </a:xfrm>
          <a:prstGeom prst="rect">
            <a:avLst/>
          </a:prstGeom>
          <a:solidFill>
            <a:srgbClr val="C9A24B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8C4D8E8C-2C7F-284A-AEF8-1F02D83539FD}"/>
              </a:ext>
            </a:extLst>
          </p:cNvPr>
          <p:cNvSpPr txBox="1"/>
          <p:nvPr/>
        </p:nvSpPr>
        <p:spPr>
          <a:xfrm>
            <a:off x="6045200" y="2590800"/>
            <a:ext cx="558800" cy="3048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s-CL" sz="1500" b="1" dirty="0">
                <a:solidFill>
                  <a:srgbClr val="E3C878"/>
                </a:solidFill>
                <a:latin typeface="Cambria"/>
              </a:rPr>
              <a:t>10</a:t>
            </a: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74FA7DD8-7055-7043-9162-EC8F01280491}"/>
              </a:ext>
            </a:extLst>
          </p:cNvPr>
          <p:cNvSpPr txBox="1"/>
          <p:nvPr/>
        </p:nvSpPr>
        <p:spPr>
          <a:xfrm>
            <a:off x="6502400" y="2603500"/>
            <a:ext cx="1828800" cy="228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1000">
                <a:solidFill>
                  <a:srgbClr val="DCE4EE"/>
                </a:solidFill>
                <a:latin typeface="Calibri"/>
                <a:cs typeface="Calibri"/>
              </a:rPr>
              <a:t>Operativos · 37,0%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6C1A5391-9AC2-EF46-A9CB-8B7334D823EC}"/>
              </a:ext>
            </a:extLst>
          </p:cNvPr>
          <p:cNvSpPr txBox="1"/>
          <p:nvPr/>
        </p:nvSpPr>
        <p:spPr>
          <a:xfrm>
            <a:off x="6045200" y="2908300"/>
            <a:ext cx="558800" cy="3048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s-CL" sz="1500" b="1">
                <a:solidFill>
                  <a:srgbClr val="E3C878"/>
                </a:solidFill>
                <a:latin typeface="Cambria"/>
              </a:rPr>
              <a:t>11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580C2ACF-AB0E-8047-BEB6-672D7E61A22C}"/>
              </a:ext>
            </a:extLst>
          </p:cNvPr>
          <p:cNvSpPr txBox="1"/>
          <p:nvPr/>
        </p:nvSpPr>
        <p:spPr>
          <a:xfrm>
            <a:off x="6502400" y="2921000"/>
            <a:ext cx="1828800" cy="228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1000">
                <a:solidFill>
                  <a:srgbClr val="DCE4EE"/>
                </a:solidFill>
                <a:latin typeface="Calibri"/>
                <a:cs typeface="Calibri"/>
              </a:rPr>
              <a:t>Limitados · 40,7%</a:t>
            </a: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3FC49EE6-0649-C242-A980-7CF8E2367D44}"/>
              </a:ext>
            </a:extLst>
          </p:cNvPr>
          <p:cNvSpPr/>
          <p:nvPr/>
        </p:nvSpPr>
        <p:spPr>
          <a:xfrm>
            <a:off x="635000" y="3835400"/>
            <a:ext cx="38100" cy="558800"/>
          </a:xfrm>
          <a:prstGeom prst="rect">
            <a:avLst/>
          </a:prstGeom>
          <a:solidFill>
            <a:srgbClr val="C9A24B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4653B56B-87EE-B64F-AAE1-7F039ACA1070}"/>
              </a:ext>
            </a:extLst>
          </p:cNvPr>
          <p:cNvSpPr txBox="1"/>
          <p:nvPr/>
        </p:nvSpPr>
        <p:spPr>
          <a:xfrm>
            <a:off x="838200" y="3924300"/>
            <a:ext cx="3810000" cy="1524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850" b="1">
                <a:solidFill>
                  <a:srgbClr val="C9A24B"/>
                </a:solidFill>
                <a:latin typeface="Calibri"/>
                <a:cs typeface="Calibri"/>
              </a:rPr>
              <a:t>VIDA ÚTIL INFORMADA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DB7F5AFE-D24B-4D4C-9606-DF25B4F86DD6}"/>
              </a:ext>
            </a:extLst>
          </p:cNvPr>
          <p:cNvSpPr txBox="1"/>
          <p:nvPr/>
        </p:nvSpPr>
        <p:spPr>
          <a:xfrm>
            <a:off x="838200" y="4102100"/>
            <a:ext cx="7493000" cy="215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950">
                <a:solidFill>
                  <a:srgbClr val="3A4655"/>
                </a:solidFill>
                <a:latin typeface="Calibri"/>
                <a:cs typeface="Calibri"/>
              </a:rPr>
              <a:t>11 de los 27 hornos en unidades operativas ya cumplieron su vida útil informada o están próximos a cumplirla: 5 limitados, 3 no operativos y 3 operativos. Detalle equipo por equipo en la lámina 21.</a:t>
            </a:r>
          </a:p>
        </p:txBody>
      </p:sp>
      <p:sp>
        <p:nvSpPr>
          <p:cNvPr id="64" name="KPI 64"/>
          <p:cNvSpPr txBox="1"/>
          <p:nvPr/>
        </p:nvSpPr>
        <p:spPr>
          <a:xfrm>
            <a:off x="6045200" y="3225800"/>
            <a:ext cx="558800" cy="254000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algn="l"/>
            <a:r>
              <a:rPr lang="es-CL" sz="1500" b="1" dirty="0">
                <a:solidFill>
                  <a:srgbClr val="E3C878"/>
                </a:solidFill>
                <a:latin typeface="Cambria"/>
              </a:rPr>
              <a:t>     6</a:t>
            </a:r>
          </a:p>
        </p:txBody>
      </p:sp>
      <p:sp>
        <p:nvSpPr>
          <p:cNvPr id="65" name="KPI 65"/>
          <p:cNvSpPr txBox="1"/>
          <p:nvPr/>
        </p:nvSpPr>
        <p:spPr>
          <a:xfrm>
            <a:off x="6502400" y="3238500"/>
            <a:ext cx="1828800" cy="228600"/>
          </a:xfrm>
          <a:prstGeom prst="rect">
            <a:avLst/>
          </a:prstGeom>
          <a:noFill/>
        </p:spPr>
        <p:txBody>
          <a:bodyPr wrap="none" lIns="0" tIns="0" rIns="0" bIns="0" anchor="ctr"/>
          <a:lstStyle/>
          <a:p>
            <a:pPr algn="l"/>
            <a:r>
              <a:rPr lang="es-CL" sz="1000" b="0" dirty="0">
                <a:solidFill>
                  <a:srgbClr val="DCE4EE"/>
                </a:solidFill>
                <a:latin typeface="Calibri"/>
              </a:rPr>
              <a:t>No operativos · 22,2%</a:t>
            </a:r>
          </a:p>
        </p:txBody>
      </p:sp>
    </p:spTree>
    <p:extLst>
      <p:ext uri="{BB962C8B-B14F-4D97-AF65-F5344CB8AC3E}">
        <p14:creationId xmlns:p14="http://schemas.microsoft.com/office/powerpoint/2010/main" val="35298075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1E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F3B670-FD86-0904-0C4F-E07673984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>
            <a:extLst>
              <a:ext uri="{FF2B5EF4-FFF2-40B4-BE49-F238E27FC236}">
                <a16:creationId xmlns:a16="http://schemas.microsoft.com/office/drawing/2014/main" id="{3E010D1B-0E9B-2685-56A2-61DA81F33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>
            <a:extLst>
              <a:ext uri="{FF2B5EF4-FFF2-40B4-BE49-F238E27FC236}">
                <a16:creationId xmlns:a16="http://schemas.microsoft.com/office/drawing/2014/main" id="{1E188ABB-6A48-D576-F49F-15E011E50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DC758197-83CC-DCEA-5BBB-4701BC64458F}"/>
              </a:ext>
            </a:extLst>
          </p:cNvPr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>
            <a:extLst>
              <a:ext uri="{FF2B5EF4-FFF2-40B4-BE49-F238E27FC236}">
                <a16:creationId xmlns:a16="http://schemas.microsoft.com/office/drawing/2014/main" id="{8EE9E9D0-D801-38D9-AEE2-EACBA2E50573}"/>
              </a:ext>
            </a:extLst>
          </p:cNvPr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BF610713-69A0-77AD-DC13-F023822EA1C1}"/>
              </a:ext>
            </a:extLst>
          </p:cNvPr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BC48514F-ACBB-5EEE-F712-7A51A1168946}"/>
              </a:ext>
            </a:extLst>
          </p:cNvPr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0045AB27-4CDC-131E-AF64-BDA5A9685C71}"/>
              </a:ext>
            </a:extLst>
          </p:cNvPr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AE739106-337B-6182-98D9-740C6E43B0A3}"/>
              </a:ext>
            </a:extLst>
          </p:cNvPr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900" dirty="0"/>
          </a:p>
        </p:txBody>
      </p:sp>
      <p:sp>
        <p:nvSpPr>
          <p:cNvPr id="10" name="Shape 6">
            <a:extLst>
              <a:ext uri="{FF2B5EF4-FFF2-40B4-BE49-F238E27FC236}">
                <a16:creationId xmlns:a16="http://schemas.microsoft.com/office/drawing/2014/main" id="{50B4449B-5B87-9522-C3B0-F1B91CB5496F}"/>
              </a:ext>
            </a:extLst>
          </p:cNvPr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9B219954-724D-E0A8-83A3-0F3472DF39DA}"/>
              </a:ext>
            </a:extLst>
          </p:cNvPr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A52B9EA2-A4C2-D0D2-7A5F-2CAD4D6AE14E}"/>
              </a:ext>
            </a:extLst>
          </p:cNvPr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758CEEE5-29FA-61BC-886E-1A8EAD0CD97E}"/>
              </a:ext>
            </a:extLst>
          </p:cNvPr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783C0915-F7D0-4C8B-0BCA-DC2370E12E52}"/>
              </a:ext>
            </a:extLst>
          </p:cNvPr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DD06D911-4A75-A124-0A4B-9BE411EC078A}"/>
              </a:ext>
            </a:extLst>
          </p:cNvPr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>
            <a:extLst>
              <a:ext uri="{FF2B5EF4-FFF2-40B4-BE49-F238E27FC236}">
                <a16:creationId xmlns:a16="http://schemas.microsoft.com/office/drawing/2014/main" id="{7008014D-EBCB-D23A-D8F6-79CE562FFF5A}"/>
              </a:ext>
            </a:extLst>
          </p:cNvPr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>
            <a:extLst>
              <a:ext uri="{FF2B5EF4-FFF2-40B4-BE49-F238E27FC236}">
                <a16:creationId xmlns:a16="http://schemas.microsoft.com/office/drawing/2014/main" id="{B8E70CD0-C5D9-0351-9ECB-D50E78C5FB7C}"/>
              </a:ext>
            </a:extLst>
          </p:cNvPr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1A75525D-FA02-6816-6061-9B41E28BF8FD}"/>
              </a:ext>
            </a:extLst>
          </p:cNvPr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B59BD8D2-DF05-EF0E-2A14-6DBCB0F21F91}"/>
              </a:ext>
            </a:extLst>
          </p:cNvPr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>
            <a:extLst>
              <a:ext uri="{FF2B5EF4-FFF2-40B4-BE49-F238E27FC236}">
                <a16:creationId xmlns:a16="http://schemas.microsoft.com/office/drawing/2014/main" id="{7C3EDEDC-8136-0C42-E481-17FD717D1564}"/>
              </a:ext>
            </a:extLst>
          </p:cNvPr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>
            <a:extLst>
              <a:ext uri="{FF2B5EF4-FFF2-40B4-BE49-F238E27FC236}">
                <a16:creationId xmlns:a16="http://schemas.microsoft.com/office/drawing/2014/main" id="{D03FDD54-6936-014F-C517-C3C2AA653CA6}"/>
              </a:ext>
            </a:extLst>
          </p:cNvPr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>
            <a:extLst>
              <a:ext uri="{FF2B5EF4-FFF2-40B4-BE49-F238E27FC236}">
                <a16:creationId xmlns:a16="http://schemas.microsoft.com/office/drawing/2014/main" id="{846C7CC4-1847-B2AF-07DF-206A78E66C9F}"/>
              </a:ext>
            </a:extLst>
          </p:cNvPr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>
            <a:extLst>
              <a:ext uri="{FF2B5EF4-FFF2-40B4-BE49-F238E27FC236}">
                <a16:creationId xmlns:a16="http://schemas.microsoft.com/office/drawing/2014/main" id="{715326E4-4A9B-8B06-BAF9-B8EA75CDD469}"/>
              </a:ext>
            </a:extLst>
          </p:cNvPr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>
            <a:extLst>
              <a:ext uri="{FF2B5EF4-FFF2-40B4-BE49-F238E27FC236}">
                <a16:creationId xmlns:a16="http://schemas.microsoft.com/office/drawing/2014/main" id="{43F46217-ECBF-31EB-61B7-7253E7CED8D3}"/>
              </a:ext>
            </a:extLst>
          </p:cNvPr>
          <p:cNvSpPr/>
          <p:nvPr/>
        </p:nvSpPr>
        <p:spPr>
          <a:xfrm>
            <a:off x="640080" y="1066800"/>
            <a:ext cx="3492500" cy="33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 err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Unidades</a:t>
            </a: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en-US" sz="2100" b="1" dirty="0" err="1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Operativas</a:t>
            </a: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endParaRPr lang="en-US" sz="2100" dirty="0"/>
          </a:p>
        </p:txBody>
      </p:sp>
      <p:graphicFrame>
        <p:nvGraphicFramePr>
          <p:cNvPr id="60" name="Tabla Hornos"/>
          <p:cNvGraphicFramePr>
            <a:graphicFrameLocks noGrp="1"/>
          </p:cNvGraphicFramePr>
          <p:nvPr/>
        </p:nvGraphicFramePr>
        <p:xfrm>
          <a:off x="635000" y="1435100"/>
          <a:ext cx="7810500" cy="3159760"/>
        </p:xfrm>
        <a:graphic>
          <a:graphicData uri="http://schemas.openxmlformats.org/drawingml/2006/table">
            <a:tbl>
              <a:tblPr/>
              <a:tblGrid>
                <a:gridCol w="27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5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07950">
                <a:tc>
                  <a:txBody>
                    <a:bodyPr/>
                    <a:lstStyle/>
                    <a:p>
                      <a:pPr algn="ct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N°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SIGLA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ITEM_NAME1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CLASS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GRP_ID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EQUIP_NO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STATUS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PURCHASE DATE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TABLE_DESC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75" b="1" dirty="0">
                          <a:solidFill>
                            <a:srgbClr val="FFFFFF"/>
                          </a:solidFill>
                          <a:latin typeface="Calibri"/>
                        </a:rPr>
                        <a:t>AÑOS DE USO</a:t>
                      </a:r>
                    </a:p>
                  </a:txBody>
                  <a:tcPr marL="31750" marR="31750" marT="0" marB="0" anchor="ctr">
                    <a:solidFill>
                      <a:srgbClr val="0B1F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600">
                <a:tc gridSpan="10">
                  <a:txBody>
                    <a:bodyPr/>
                    <a:lstStyle/>
                    <a:p>
                      <a:pPr algn="l"/>
                      <a:r>
                        <a:rPr lang="es-CL" sz="675" b="1" dirty="0">
                          <a:solidFill>
                            <a:srgbClr val="0B1F3A"/>
                          </a:solidFill>
                          <a:latin typeface="Calibri"/>
                        </a:rPr>
                        <a:t>LIMITADOS  ·  11 equipos  ·  5 con vida útil cumplida</a:t>
                      </a:r>
                    </a:p>
                  </a:txBody>
                  <a:tcPr marL="31750" marR="31750" marT="0" marB="0" anchor="ctr">
                    <a:solidFill>
                      <a:srgbClr val="E8E5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RIVEROS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8067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638460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06-09-07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18,9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MONTT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13934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758740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26-07-10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16,0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MONTT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758742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26-07-10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16,0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ALDEA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22427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829063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27-06-12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14,1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CONDELL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1044990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22-11-16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9,7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RIVEROS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40979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1071068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06-04-18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8,3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BASIMCON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23228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1085178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16-06-20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6,1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BASIMTUM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23228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1085187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30-06-20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6,1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PRAT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1101186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CONDELL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1116867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10-02-22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4,5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BLANCO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1121332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LI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11-07-22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4,1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01600">
                <a:tc gridSpan="10">
                  <a:txBody>
                    <a:bodyPr/>
                    <a:lstStyle/>
                    <a:p>
                      <a:pPr algn="l"/>
                      <a:r>
                        <a:rPr lang="es-CL" sz="675" b="1" dirty="0">
                          <a:solidFill>
                            <a:srgbClr val="0B1F3A"/>
                          </a:solidFill>
                          <a:latin typeface="Calibri"/>
                        </a:rPr>
                        <a:t>NO OPERATIVOS  ·  6 equipos  ·  3 con vida útil cumplida</a:t>
                      </a:r>
                    </a:p>
                  </a:txBody>
                  <a:tcPr marL="31750" marR="31750" marT="0" marB="0" anchor="ctr">
                    <a:solidFill>
                      <a:srgbClr val="E8E5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MONTT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12413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758732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26-07-10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16,0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ALDEA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22427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829065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27-06-12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14,1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CONDELL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1044989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06-09-15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10,9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LATORRE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1101128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PRAT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1101187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PRAT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1101188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01600">
                <a:tc gridSpan="10">
                  <a:txBody>
                    <a:bodyPr/>
                    <a:lstStyle/>
                    <a:p>
                      <a:pPr algn="l"/>
                      <a:r>
                        <a:rPr lang="es-CL" sz="675" b="1" dirty="0">
                          <a:solidFill>
                            <a:srgbClr val="0B1F3A"/>
                          </a:solidFill>
                          <a:latin typeface="Calibri"/>
                        </a:rPr>
                        <a:t>OPERATIVOS  ·  10 equipos  ·  3 cumplida o próxima a cumplir</a:t>
                      </a:r>
                    </a:p>
                  </a:txBody>
                  <a:tcPr marL="31750" marR="31750" marT="0" marB="0" anchor="ctr">
                    <a:solidFill>
                      <a:srgbClr val="E8E5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LYNCH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990456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04-11-14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11,8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COCHRANE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23135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1037293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09-08-17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9,0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COCHRANE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23135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1037297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11-09-17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0B1F3A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1" dirty="0">
                          <a:solidFill>
                            <a:srgbClr val="0B1F3A"/>
                          </a:solidFill>
                          <a:latin typeface="Calibri"/>
                        </a:rPr>
                        <a:t>8,9</a:t>
                      </a:r>
                    </a:p>
                  </a:txBody>
                  <a:tcPr marL="31750" marR="31750" marT="0" marB="0" anchor="ctr">
                    <a:solidFill>
                      <a:srgbClr val="F2C7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BLANCO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1081274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25-02-20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6,4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LATORRE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1101126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LATORRE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1101125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LATORRE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1101127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18-04-21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5,3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JANEQUEO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42713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1115819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23-12-21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4,6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ARAUCANO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CONVECTOR.-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40979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1184576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12-09-25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0,9</a:t>
                      </a:r>
                    </a:p>
                  </a:txBody>
                  <a:tcPr marL="31750" marR="3175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01600"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DIMCOCHRANE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HORNO CONVECTOR.-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EQ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40979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1186459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OP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05-12-25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9 AÑOS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650" b="0" dirty="0">
                          <a:solidFill>
                            <a:srgbClr val="3A4655"/>
                          </a:solidFill>
                          <a:latin typeface="Calibri"/>
                        </a:rPr>
                        <a:t>0,7</a:t>
                      </a:r>
                    </a:p>
                  </a:txBody>
                  <a:tcPr marL="31750" marR="3175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</a:tbl>
          </a:graphicData>
        </a:graphic>
      </p:graphicFrame>
      <p:sp>
        <p:nvSpPr>
          <p:cNvPr id="61" name="Leyenda 61"/>
          <p:cNvSpPr txBox="1"/>
          <p:nvPr/>
        </p:nvSpPr>
        <p:spPr>
          <a:xfrm>
            <a:off x="5143500" y="1092200"/>
            <a:ext cx="3302000" cy="1397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lang="es-CL" sz="750" b="0" dirty="0">
                <a:solidFill>
                  <a:srgbClr val="5A6675"/>
                </a:solidFill>
                <a:latin typeface="Calibri"/>
              </a:rPr>
              <a:t>Detalle de hornos convectores en unidades operativas  ·  27 equipos</a:t>
            </a:r>
          </a:p>
        </p:txBody>
      </p:sp>
      <p:sp>
        <p:nvSpPr>
          <p:cNvPr id="63" name="Muestra amarilla"/>
          <p:cNvSpPr/>
          <p:nvPr/>
        </p:nvSpPr>
        <p:spPr>
          <a:xfrm>
            <a:off x="4978400" y="1270000"/>
            <a:ext cx="101600" cy="101600"/>
          </a:xfrm>
          <a:prstGeom prst="rect">
            <a:avLst/>
          </a:prstGeom>
          <a:solidFill>
            <a:srgbClr val="F2C75C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2" name="Leyenda 62"/>
          <p:cNvSpPr txBox="1"/>
          <p:nvPr/>
        </p:nvSpPr>
        <p:spPr>
          <a:xfrm>
            <a:off x="5143500" y="1257300"/>
            <a:ext cx="3302000" cy="1397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lang="es-CL" sz="750" b="1" dirty="0">
                <a:solidFill>
                  <a:srgbClr val="7A5A12"/>
                </a:solidFill>
                <a:latin typeface="Calibri"/>
              </a:rPr>
              <a:t>Vida útil informada cumplida o próxima a cumplir  ·  11 de 27 equipos</a:t>
            </a:r>
          </a:p>
        </p:txBody>
      </p:sp>
    </p:spTree>
    <p:extLst>
      <p:ext uri="{BB962C8B-B14F-4D97-AF65-F5344CB8AC3E}">
        <p14:creationId xmlns:p14="http://schemas.microsoft.com/office/powerpoint/2010/main" val="6236464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620E7-406F-1832-A8F2-3974D9631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ángulo 59">
            <a:extLst>
              <a:ext uri="{FF2B5EF4-FFF2-40B4-BE49-F238E27FC236}">
                <a16:creationId xmlns:a16="http://schemas.microsoft.com/office/drawing/2014/main" id="{7887C38C-9A85-20EB-1855-5C23DB4D269D}"/>
              </a:ext>
            </a:extLst>
          </p:cNvPr>
          <p:cNvSpPr/>
          <p:nvPr/>
        </p:nvSpPr>
        <p:spPr>
          <a:xfrm>
            <a:off x="635000" y="3835400"/>
            <a:ext cx="7861300" cy="558800"/>
          </a:xfrm>
          <a:prstGeom prst="rect">
            <a:avLst/>
          </a:prstGeom>
          <a:solidFill>
            <a:srgbClr val="FAF9F6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C32CE5EA-F8A1-CB28-0735-BE0155246F41}"/>
              </a:ext>
            </a:extLst>
          </p:cNvPr>
          <p:cNvSpPr/>
          <p:nvPr/>
        </p:nvSpPr>
        <p:spPr>
          <a:xfrm>
            <a:off x="5867400" y="1905000"/>
            <a:ext cx="2628900" cy="1778000"/>
          </a:xfrm>
          <a:prstGeom prst="rect">
            <a:avLst/>
          </a:prstGeom>
          <a:solidFill>
            <a:srgbClr val="0B1F3A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pic>
        <p:nvPicPr>
          <p:cNvPr id="2" name="Image 0" descr="/tmp/deck/assets/escudo_armada.png">
            <a:extLst>
              <a:ext uri="{FF2B5EF4-FFF2-40B4-BE49-F238E27FC236}">
                <a16:creationId xmlns:a16="http://schemas.microsoft.com/office/drawing/2014/main" id="{7E3B748B-7D9F-B413-296B-616725693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>
            <a:extLst>
              <a:ext uri="{FF2B5EF4-FFF2-40B4-BE49-F238E27FC236}">
                <a16:creationId xmlns:a16="http://schemas.microsoft.com/office/drawing/2014/main" id="{D9D72C95-7426-3216-1EBC-50F62BD556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7D0F1741-5BFA-5801-E0BB-96DEBF8E2EA8}"/>
              </a:ext>
            </a:extLst>
          </p:cNvPr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>
            <a:extLst>
              <a:ext uri="{FF2B5EF4-FFF2-40B4-BE49-F238E27FC236}">
                <a16:creationId xmlns:a16="http://schemas.microsoft.com/office/drawing/2014/main" id="{5C95307A-10BA-11FC-B06A-C7D7E7685AAB}"/>
              </a:ext>
            </a:extLst>
          </p:cNvPr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45C70177-B394-351A-631B-ACF7D5372816}"/>
              </a:ext>
            </a:extLst>
          </p:cNvPr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249C7A9D-75E0-8EC8-736B-9A85A40EB269}"/>
              </a:ext>
            </a:extLst>
          </p:cNvPr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7335B7CF-0F1C-00BA-736A-6D29FAC57D94}"/>
              </a:ext>
            </a:extLst>
          </p:cNvPr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92871F9D-0061-8C29-A8F8-1D170C986AB0}"/>
              </a:ext>
            </a:extLst>
          </p:cNvPr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900" dirty="0"/>
          </a:p>
        </p:txBody>
      </p:sp>
      <p:sp>
        <p:nvSpPr>
          <p:cNvPr id="10" name="Shape 6">
            <a:extLst>
              <a:ext uri="{FF2B5EF4-FFF2-40B4-BE49-F238E27FC236}">
                <a16:creationId xmlns:a16="http://schemas.microsoft.com/office/drawing/2014/main" id="{F7E6E99D-A085-5B6C-6CE3-F160BCA73263}"/>
              </a:ext>
            </a:extLst>
          </p:cNvPr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2B9A86F7-74EE-8B42-2D2C-0A6B05B27909}"/>
              </a:ext>
            </a:extLst>
          </p:cNvPr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A86C6073-5708-9FE9-EFDB-F39D8624BD24}"/>
              </a:ext>
            </a:extLst>
          </p:cNvPr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E06761C6-6DE1-01D8-9606-7D42F7E26C41}"/>
              </a:ext>
            </a:extLst>
          </p:cNvPr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5F2B8934-4D2E-3FB8-4079-634A36EB2859}"/>
              </a:ext>
            </a:extLst>
          </p:cNvPr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44DC7984-8280-DC2E-2A61-8847556A596D}"/>
              </a:ext>
            </a:extLst>
          </p:cNvPr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>
            <a:extLst>
              <a:ext uri="{FF2B5EF4-FFF2-40B4-BE49-F238E27FC236}">
                <a16:creationId xmlns:a16="http://schemas.microsoft.com/office/drawing/2014/main" id="{CCB53467-1C61-5CA0-BC56-4DA0CE20C935}"/>
              </a:ext>
            </a:extLst>
          </p:cNvPr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>
            <a:extLst>
              <a:ext uri="{FF2B5EF4-FFF2-40B4-BE49-F238E27FC236}">
                <a16:creationId xmlns:a16="http://schemas.microsoft.com/office/drawing/2014/main" id="{345F53A6-BB73-59BA-144D-B0BF33264CD8}"/>
              </a:ext>
            </a:extLst>
          </p:cNvPr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C6CE9F2C-AAFB-C4FD-F739-18E0A3913BD3}"/>
              </a:ext>
            </a:extLst>
          </p:cNvPr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C099157A-85BA-093D-2047-55D53E2E137D}"/>
              </a:ext>
            </a:extLst>
          </p:cNvPr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>
            <a:extLst>
              <a:ext uri="{FF2B5EF4-FFF2-40B4-BE49-F238E27FC236}">
                <a16:creationId xmlns:a16="http://schemas.microsoft.com/office/drawing/2014/main" id="{0ABB5413-5C62-7EBB-FADB-5221C72E5531}"/>
              </a:ext>
            </a:extLst>
          </p:cNvPr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>
            <a:extLst>
              <a:ext uri="{FF2B5EF4-FFF2-40B4-BE49-F238E27FC236}">
                <a16:creationId xmlns:a16="http://schemas.microsoft.com/office/drawing/2014/main" id="{F9679055-05B7-B195-1204-78F1724A4187}"/>
              </a:ext>
            </a:extLst>
          </p:cNvPr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>
            <a:extLst>
              <a:ext uri="{FF2B5EF4-FFF2-40B4-BE49-F238E27FC236}">
                <a16:creationId xmlns:a16="http://schemas.microsoft.com/office/drawing/2014/main" id="{C2FF795A-0AAE-F809-BB9E-1D3D42C7C761}"/>
              </a:ext>
            </a:extLst>
          </p:cNvPr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>
            <a:extLst>
              <a:ext uri="{FF2B5EF4-FFF2-40B4-BE49-F238E27FC236}">
                <a16:creationId xmlns:a16="http://schemas.microsoft.com/office/drawing/2014/main" id="{8A9262A8-8F77-741E-1473-812F1F3FFA0E}"/>
              </a:ext>
            </a:extLst>
          </p:cNvPr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>
            <a:extLst>
              <a:ext uri="{FF2B5EF4-FFF2-40B4-BE49-F238E27FC236}">
                <a16:creationId xmlns:a16="http://schemas.microsoft.com/office/drawing/2014/main" id="{124B6A90-4413-5727-40D5-62EA85FFE42E}"/>
              </a:ext>
            </a:extLst>
          </p:cNvPr>
          <p:cNvSpPr/>
          <p:nvPr/>
        </p:nvSpPr>
        <p:spPr>
          <a:xfrm>
            <a:off x="640080" y="1066800"/>
            <a:ext cx="7863840" cy="33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Estado real del parque — Contenedores y cámaras frigoríficas</a:t>
            </a:r>
            <a:endParaRPr lang="en-US" sz="2100" dirty="0"/>
          </a:p>
        </p:txBody>
      </p:sp>
      <p:sp>
        <p:nvSpPr>
          <p:cNvPr id="25" name="Text 21">
            <a:extLst>
              <a:ext uri="{FF2B5EF4-FFF2-40B4-BE49-F238E27FC236}">
                <a16:creationId xmlns:a16="http://schemas.microsoft.com/office/drawing/2014/main" id="{7081A952-8240-BF50-F676-7CB76D18AC38}"/>
              </a:ext>
            </a:extLst>
          </p:cNvPr>
          <p:cNvSpPr/>
          <p:nvPr/>
        </p:nvSpPr>
        <p:spPr>
          <a:xfrm>
            <a:off x="640080" y="1536192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Inventario consolidado de los centros de abastecimiento</a:t>
            </a:r>
            <a:endParaRPr lang="en-US" sz="1200" dirty="0"/>
          </a:p>
        </p:txBody>
      </p:sp>
      <p:graphicFrame>
        <p:nvGraphicFramePr>
          <p:cNvPr id="51" name="Tabla 50">
            <a:extLst>
              <a:ext uri="{FF2B5EF4-FFF2-40B4-BE49-F238E27FC236}">
                <a16:creationId xmlns:a16="http://schemas.microsoft.com/office/drawing/2014/main" id="{7B7A4484-3999-0822-4883-037ADB775EEB}"/>
              </a:ext>
            </a:extLst>
          </p:cNvPr>
          <p:cNvGraphicFramePr>
            <a:graphicFrameLocks noGrp="1"/>
          </p:cNvGraphicFramePr>
          <p:nvPr/>
        </p:nvGraphicFramePr>
        <p:xfrm>
          <a:off x="635000" y="1905000"/>
          <a:ext cx="4978400" cy="1752600"/>
        </p:xfrm>
        <a:graphic>
          <a:graphicData uri="http://schemas.openxmlformats.org/drawingml/2006/table">
            <a:tbl>
              <a:tblPr/>
              <a:tblGrid>
                <a:gridCol w="248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2100">
                <a:tc>
                  <a:txBody>
                    <a:bodyPr/>
                    <a:lstStyle/>
                    <a:p>
                      <a:pPr algn="l"/>
                      <a:r>
                        <a:rPr lang="es-CL" sz="1100" b="1" dirty="0">
                          <a:solidFill>
                            <a:srgbClr val="FFFFFF"/>
                          </a:solidFill>
                          <a:latin typeface="Calibri"/>
                        </a:rPr>
                        <a:t>Estado operativo</a:t>
                      </a:r>
                    </a:p>
                  </a:txBody>
                  <a:tcPr marL="63500" marR="635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 dirty="0">
                          <a:solidFill>
                            <a:srgbClr val="FFFFFF"/>
                          </a:solidFill>
                          <a:latin typeface="Calibri"/>
                        </a:rPr>
                        <a:t>Equipos</a:t>
                      </a:r>
                    </a:p>
                  </a:txBody>
                  <a:tcPr marL="63500" marR="635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 dirty="0">
                          <a:solidFill>
                            <a:srgbClr val="FFFFFF"/>
                          </a:solidFill>
                          <a:latin typeface="Calibri"/>
                        </a:rPr>
                        <a:t>% del parque</a:t>
                      </a:r>
                    </a:p>
                  </a:txBody>
                  <a:tcPr marL="63500" marR="63500" marT="0" marB="0" anchor="ctr">
                    <a:solidFill>
                      <a:srgbClr val="0B1F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algn="l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Operativos</a:t>
                      </a:r>
                    </a:p>
                  </a:txBody>
                  <a:tcPr marL="63500" marR="635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63500" marR="635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82,9%</a:t>
                      </a:r>
                    </a:p>
                  </a:txBody>
                  <a:tcPr marL="63500" marR="6350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algn="l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Operativo / limitado</a:t>
                      </a:r>
                    </a:p>
                  </a:txBody>
                  <a:tcPr marL="63500" marR="6350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63500" marR="6350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2,9%</a:t>
                      </a:r>
                    </a:p>
                  </a:txBody>
                  <a:tcPr marL="63500" marR="6350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algn="l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No operativos</a:t>
                      </a:r>
                    </a:p>
                  </a:txBody>
                  <a:tcPr marL="63500" marR="635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63500" marR="635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11,4%</a:t>
                      </a:r>
                    </a:p>
                  </a:txBody>
                  <a:tcPr marL="63500" marR="6350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algn="l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De baja</a:t>
                      </a:r>
                    </a:p>
                  </a:txBody>
                  <a:tcPr marL="63500" marR="6350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63500" marR="63500" marT="0" marB="0" anchor="ctr">
                    <a:solidFill>
                      <a:srgbClr val="FAF9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0" dirty="0">
                          <a:solidFill>
                            <a:srgbClr val="3A4655"/>
                          </a:solidFill>
                          <a:latin typeface="Calibri"/>
                        </a:rPr>
                        <a:t>2,9%</a:t>
                      </a:r>
                    </a:p>
                  </a:txBody>
                  <a:tcPr marL="63500" marR="63500" marT="0" marB="0" anchor="ctr">
                    <a:solidFill>
                      <a:srgbClr val="FA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algn="l"/>
                      <a:r>
                        <a:rPr lang="es-CL" sz="1100" b="1" dirty="0">
                          <a:solidFill>
                            <a:srgbClr val="0B1F3A"/>
                          </a:solidFill>
                          <a:latin typeface="Calibri"/>
                        </a:rPr>
                        <a:t>Total consolidado</a:t>
                      </a:r>
                    </a:p>
                  </a:txBody>
                  <a:tcPr marL="63500" marR="63500" marT="0" marB="0" anchor="ctr">
                    <a:solidFill>
                      <a:srgbClr val="E8E5D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 dirty="0">
                          <a:solidFill>
                            <a:srgbClr val="0B1F3A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63500" marR="63500" marT="0" marB="0" anchor="ctr">
                    <a:solidFill>
                      <a:srgbClr val="E8E5D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100" b="1" dirty="0">
                          <a:solidFill>
                            <a:srgbClr val="0B1F3A"/>
                          </a:solidFill>
                          <a:latin typeface="Calibri"/>
                        </a:rPr>
                        <a:t>100%</a:t>
                      </a:r>
                    </a:p>
                  </a:txBody>
                  <a:tcPr marL="63500" marR="63500" marT="0" marB="0" anchor="ctr">
                    <a:solidFill>
                      <a:srgbClr val="E8E5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3" name="CuadroTexto 52">
            <a:extLst>
              <a:ext uri="{FF2B5EF4-FFF2-40B4-BE49-F238E27FC236}">
                <a16:creationId xmlns:a16="http://schemas.microsoft.com/office/drawing/2014/main" id="{5CC9FC73-326B-D522-99E6-9ED0301BBF63}"/>
              </a:ext>
            </a:extLst>
          </p:cNvPr>
          <p:cNvSpPr txBox="1"/>
          <p:nvPr/>
        </p:nvSpPr>
        <p:spPr>
          <a:xfrm>
            <a:off x="6045200" y="2070100"/>
            <a:ext cx="2286000" cy="1651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850" b="1">
                <a:solidFill>
                  <a:srgbClr val="E3C878"/>
                </a:solidFill>
                <a:latin typeface="Calibri"/>
                <a:cs typeface="Calibri"/>
              </a:rPr>
              <a:t>FUERA DE SERVICIO · LÁMINA 23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ECA66069-4D02-9E55-BAA5-16A321A23FB2}"/>
              </a:ext>
            </a:extLst>
          </p:cNvPr>
          <p:cNvSpPr txBox="1"/>
          <p:nvPr/>
        </p:nvSpPr>
        <p:spPr>
          <a:xfrm>
            <a:off x="6045200" y="2286000"/>
            <a:ext cx="2286000" cy="215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1250">
                <a:solidFill>
                  <a:srgbClr val="FFFFFF"/>
                </a:solidFill>
                <a:latin typeface="Cambria"/>
              </a:rPr>
              <a:t>5 equipos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28F35FE5-D28A-370D-BF8F-EAAD1F1A8B9A}"/>
              </a:ext>
            </a:extLst>
          </p:cNvPr>
          <p:cNvSpPr/>
          <p:nvPr/>
        </p:nvSpPr>
        <p:spPr>
          <a:xfrm>
            <a:off x="6045200" y="2578100"/>
            <a:ext cx="330200" cy="12700"/>
          </a:xfrm>
          <a:prstGeom prst="rect">
            <a:avLst/>
          </a:prstGeom>
          <a:solidFill>
            <a:srgbClr val="C9A24B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6F3A5822-4332-8FEB-632A-4BF6E5A04E52}"/>
              </a:ext>
            </a:extLst>
          </p:cNvPr>
          <p:cNvSpPr txBox="1"/>
          <p:nvPr/>
        </p:nvSpPr>
        <p:spPr>
          <a:xfrm>
            <a:off x="6045200" y="2794000"/>
            <a:ext cx="558800" cy="3048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s-CL" sz="1700" b="1" dirty="0">
                <a:solidFill>
                  <a:srgbClr val="E3C878"/>
                </a:solidFill>
                <a:latin typeface="Cambria"/>
              </a:rPr>
              <a:t>4</a:t>
            </a: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F8B6E63D-1176-2C68-8E29-377CEF0E6F56}"/>
              </a:ext>
            </a:extLst>
          </p:cNvPr>
          <p:cNvSpPr txBox="1"/>
          <p:nvPr/>
        </p:nvSpPr>
        <p:spPr>
          <a:xfrm>
            <a:off x="6502400" y="2819400"/>
            <a:ext cx="1828800" cy="228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1000">
                <a:solidFill>
                  <a:srgbClr val="DCE4EE"/>
                </a:solidFill>
                <a:latin typeface="Calibri"/>
                <a:cs typeface="Calibri"/>
              </a:rPr>
              <a:t>No operativos · 11,4%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467FBEA4-6511-32D4-1222-1C956F9B55B2}"/>
              </a:ext>
            </a:extLst>
          </p:cNvPr>
          <p:cNvSpPr txBox="1"/>
          <p:nvPr/>
        </p:nvSpPr>
        <p:spPr>
          <a:xfrm>
            <a:off x="6045200" y="3302000"/>
            <a:ext cx="558800" cy="30480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s-CL" sz="1700" b="1">
                <a:solidFill>
                  <a:srgbClr val="E3C878"/>
                </a:solidFill>
                <a:latin typeface="Cambria"/>
              </a:rPr>
              <a:t>1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57BE97E-6D3C-9444-29EB-B63BA63AEE48}"/>
              </a:ext>
            </a:extLst>
          </p:cNvPr>
          <p:cNvSpPr txBox="1"/>
          <p:nvPr/>
        </p:nvSpPr>
        <p:spPr>
          <a:xfrm>
            <a:off x="6502400" y="3327400"/>
            <a:ext cx="1828800" cy="2286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1000">
                <a:solidFill>
                  <a:srgbClr val="DCE4EE"/>
                </a:solidFill>
                <a:latin typeface="Calibri"/>
                <a:cs typeface="Calibri"/>
              </a:rPr>
              <a:t>De baja · 2,9%</a:t>
            </a: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1CD63CA7-CDCE-11FD-79D8-3CDD859826C5}"/>
              </a:ext>
            </a:extLst>
          </p:cNvPr>
          <p:cNvSpPr/>
          <p:nvPr/>
        </p:nvSpPr>
        <p:spPr>
          <a:xfrm>
            <a:off x="635000" y="3835400"/>
            <a:ext cx="38100" cy="558800"/>
          </a:xfrm>
          <a:prstGeom prst="rect">
            <a:avLst/>
          </a:prstGeom>
          <a:solidFill>
            <a:srgbClr val="C9A24B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AFBC9D89-30A6-4738-07DB-B506152B706D}"/>
              </a:ext>
            </a:extLst>
          </p:cNvPr>
          <p:cNvSpPr txBox="1"/>
          <p:nvPr/>
        </p:nvSpPr>
        <p:spPr>
          <a:xfrm>
            <a:off x="838200" y="3924300"/>
            <a:ext cx="3810000" cy="1524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850" b="1">
                <a:solidFill>
                  <a:srgbClr val="C9A24B"/>
                </a:solidFill>
                <a:latin typeface="Calibri"/>
                <a:cs typeface="Calibri"/>
              </a:rPr>
              <a:t>COBERTURA DEL INVENTARIO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DE70705F-BF1C-488F-8AC1-5A9D3CC60A19}"/>
              </a:ext>
            </a:extLst>
          </p:cNvPr>
          <p:cNvSpPr txBox="1"/>
          <p:nvPr/>
        </p:nvSpPr>
        <p:spPr>
          <a:xfrm>
            <a:off x="838200" y="4102100"/>
            <a:ext cx="7493000" cy="215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950">
                <a:solidFill>
                  <a:srgbClr val="3A4655"/>
                </a:solidFill>
                <a:latin typeface="Calibri"/>
                <a:cs typeface="Calibri"/>
              </a:rPr>
              <a:t>35 equipos distribuidos en seis centros: TALCABAS 9, MAGABAS 8, ABASMONTT 6, VALPABAS 5, AVIABAS 4 e IQUEABAS 3. El registro consolidado no consigna fecha de adquisición ni vida útil informada, por lo que la antigüedad del material queda pendiente de determinar.</a:t>
            </a:r>
          </a:p>
        </p:txBody>
      </p:sp>
    </p:spTree>
    <p:extLst>
      <p:ext uri="{BB962C8B-B14F-4D97-AF65-F5344CB8AC3E}">
        <p14:creationId xmlns:p14="http://schemas.microsoft.com/office/powerpoint/2010/main" val="1333547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620E7-406F-1832-A8F2-3974D9631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ángulo 59">
            <a:extLst>
              <a:ext uri="{FF2B5EF4-FFF2-40B4-BE49-F238E27FC236}">
                <a16:creationId xmlns:a16="http://schemas.microsoft.com/office/drawing/2014/main" id="{7887C38C-9A85-20EB-1855-5C23DB4D269D}"/>
              </a:ext>
            </a:extLst>
          </p:cNvPr>
          <p:cNvSpPr/>
          <p:nvPr/>
        </p:nvSpPr>
        <p:spPr>
          <a:xfrm>
            <a:off x="635000" y="4216400"/>
            <a:ext cx="7861300" cy="558800"/>
          </a:xfrm>
          <a:prstGeom prst="rect">
            <a:avLst/>
          </a:prstGeom>
          <a:solidFill>
            <a:srgbClr val="FAF9F6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pic>
        <p:nvPicPr>
          <p:cNvPr id="2" name="Image 0" descr="/tmp/deck/assets/escudo_armada.png">
            <a:extLst>
              <a:ext uri="{FF2B5EF4-FFF2-40B4-BE49-F238E27FC236}">
                <a16:creationId xmlns:a16="http://schemas.microsoft.com/office/drawing/2014/main" id="{7E3B748B-7D9F-B413-296B-616725693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>
            <a:extLst>
              <a:ext uri="{FF2B5EF4-FFF2-40B4-BE49-F238E27FC236}">
                <a16:creationId xmlns:a16="http://schemas.microsoft.com/office/drawing/2014/main" id="{D9D72C95-7426-3216-1EBC-50F62BD556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7D0F1741-5BFA-5801-E0BB-96DEBF8E2EA8}"/>
              </a:ext>
            </a:extLst>
          </p:cNvPr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>
            <a:extLst>
              <a:ext uri="{FF2B5EF4-FFF2-40B4-BE49-F238E27FC236}">
                <a16:creationId xmlns:a16="http://schemas.microsoft.com/office/drawing/2014/main" id="{5C95307A-10BA-11FC-B06A-C7D7E7685AAB}"/>
              </a:ext>
            </a:extLst>
          </p:cNvPr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45C70177-B394-351A-631B-ACF7D5372816}"/>
              </a:ext>
            </a:extLst>
          </p:cNvPr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249C7A9D-75E0-8EC8-736B-9A85A40EB269}"/>
              </a:ext>
            </a:extLst>
          </p:cNvPr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7335B7CF-0F1C-00BA-736A-6D29FAC57D94}"/>
              </a:ext>
            </a:extLst>
          </p:cNvPr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92871F9D-0061-8C29-A8F8-1D170C986AB0}"/>
              </a:ext>
            </a:extLst>
          </p:cNvPr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</a:t>
            </a:r>
            <a:endParaRPr lang="en-US" sz="900" dirty="0"/>
          </a:p>
        </p:txBody>
      </p:sp>
      <p:sp>
        <p:nvSpPr>
          <p:cNvPr id="10" name="Shape 6">
            <a:extLst>
              <a:ext uri="{FF2B5EF4-FFF2-40B4-BE49-F238E27FC236}">
                <a16:creationId xmlns:a16="http://schemas.microsoft.com/office/drawing/2014/main" id="{F7E6E99D-A085-5B6C-6CE3-F160BCA73263}"/>
              </a:ext>
            </a:extLst>
          </p:cNvPr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2B9A86F7-74EE-8B42-2D2C-0A6B05B27909}"/>
              </a:ext>
            </a:extLst>
          </p:cNvPr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A86C6073-5708-9FE9-EFDB-F39D8624BD24}"/>
              </a:ext>
            </a:extLst>
          </p:cNvPr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E06761C6-6DE1-01D8-9606-7D42F7E26C41}"/>
              </a:ext>
            </a:extLst>
          </p:cNvPr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5F2B8934-4D2E-3FB8-4079-634A36EB2859}"/>
              </a:ext>
            </a:extLst>
          </p:cNvPr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44DC7984-8280-DC2E-2A61-8847556A596D}"/>
              </a:ext>
            </a:extLst>
          </p:cNvPr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>
            <a:extLst>
              <a:ext uri="{FF2B5EF4-FFF2-40B4-BE49-F238E27FC236}">
                <a16:creationId xmlns:a16="http://schemas.microsoft.com/office/drawing/2014/main" id="{CCB53467-1C61-5CA0-BC56-4DA0CE20C935}"/>
              </a:ext>
            </a:extLst>
          </p:cNvPr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>
            <a:extLst>
              <a:ext uri="{FF2B5EF4-FFF2-40B4-BE49-F238E27FC236}">
                <a16:creationId xmlns:a16="http://schemas.microsoft.com/office/drawing/2014/main" id="{345F53A6-BB73-59BA-144D-B0BF33264CD8}"/>
              </a:ext>
            </a:extLst>
          </p:cNvPr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C6CE9F2C-AAFB-C4FD-F739-18E0A3913BD3}"/>
              </a:ext>
            </a:extLst>
          </p:cNvPr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C099157A-85BA-093D-2047-55D53E2E137D}"/>
              </a:ext>
            </a:extLst>
          </p:cNvPr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>
            <a:extLst>
              <a:ext uri="{FF2B5EF4-FFF2-40B4-BE49-F238E27FC236}">
                <a16:creationId xmlns:a16="http://schemas.microsoft.com/office/drawing/2014/main" id="{0ABB5413-5C62-7EBB-FADB-5221C72E5531}"/>
              </a:ext>
            </a:extLst>
          </p:cNvPr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>
            <a:extLst>
              <a:ext uri="{FF2B5EF4-FFF2-40B4-BE49-F238E27FC236}">
                <a16:creationId xmlns:a16="http://schemas.microsoft.com/office/drawing/2014/main" id="{F9679055-05B7-B195-1204-78F1724A4187}"/>
              </a:ext>
            </a:extLst>
          </p:cNvPr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>
            <a:extLst>
              <a:ext uri="{FF2B5EF4-FFF2-40B4-BE49-F238E27FC236}">
                <a16:creationId xmlns:a16="http://schemas.microsoft.com/office/drawing/2014/main" id="{C2FF795A-0AAE-F809-BB9E-1D3D42C7C761}"/>
              </a:ext>
            </a:extLst>
          </p:cNvPr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>
            <a:extLst>
              <a:ext uri="{FF2B5EF4-FFF2-40B4-BE49-F238E27FC236}">
                <a16:creationId xmlns:a16="http://schemas.microsoft.com/office/drawing/2014/main" id="{8A9262A8-8F77-741E-1473-812F1F3FFA0E}"/>
              </a:ext>
            </a:extLst>
          </p:cNvPr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>
            <a:extLst>
              <a:ext uri="{FF2B5EF4-FFF2-40B4-BE49-F238E27FC236}">
                <a16:creationId xmlns:a16="http://schemas.microsoft.com/office/drawing/2014/main" id="{124B6A90-4413-5727-40D5-62EA85FFE42E}"/>
              </a:ext>
            </a:extLst>
          </p:cNvPr>
          <p:cNvSpPr/>
          <p:nvPr/>
        </p:nvSpPr>
        <p:spPr>
          <a:xfrm>
            <a:off x="640080" y="1066800"/>
            <a:ext cx="7863840" cy="33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Contenedores fuera de servicio o de baja</a:t>
            </a:r>
            <a:endParaRPr lang="en-US" sz="2100" dirty="0"/>
          </a:p>
        </p:txBody>
      </p:sp>
      <p:sp>
        <p:nvSpPr>
          <p:cNvPr id="25" name="Text 21">
            <a:extLst>
              <a:ext uri="{FF2B5EF4-FFF2-40B4-BE49-F238E27FC236}">
                <a16:creationId xmlns:a16="http://schemas.microsoft.com/office/drawing/2014/main" id="{7081A952-8240-BF50-F676-7CB76D18AC38}"/>
              </a:ext>
            </a:extLst>
          </p:cNvPr>
          <p:cNvSpPr/>
          <p:nvPr/>
        </p:nvSpPr>
        <p:spPr>
          <a:xfrm>
            <a:off x="640080" y="1397000"/>
            <a:ext cx="7863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667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Detalle de los cinco equipos no operativos, fuera de servicio y de baja</a:t>
            </a:r>
            <a:endParaRPr lang="en-US" sz="1200" dirty="0"/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1CD63CA7-CDCE-11FD-79D8-3CDD859826C5}"/>
              </a:ext>
            </a:extLst>
          </p:cNvPr>
          <p:cNvSpPr/>
          <p:nvPr/>
        </p:nvSpPr>
        <p:spPr>
          <a:xfrm>
            <a:off x="635000" y="4216400"/>
            <a:ext cx="38100" cy="558800"/>
          </a:xfrm>
          <a:prstGeom prst="rect">
            <a:avLst/>
          </a:prstGeom>
          <a:solidFill>
            <a:srgbClr val="C9A24B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s-CL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AFBC9D89-30A6-4738-07DB-B506152B706D}"/>
              </a:ext>
            </a:extLst>
          </p:cNvPr>
          <p:cNvSpPr txBox="1"/>
          <p:nvPr/>
        </p:nvSpPr>
        <p:spPr>
          <a:xfrm>
            <a:off x="838200" y="4279900"/>
            <a:ext cx="3810000" cy="1524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850" b="1">
                <a:solidFill>
                  <a:srgbClr val="C9A24B"/>
                </a:solidFill>
                <a:latin typeface="Calibri"/>
                <a:cs typeface="Calibri"/>
              </a:rPr>
              <a:t>OBSERVACIÓN DEL REGISTRO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DE70705F-BF1C-488F-8AC1-5A9D3CC60A19}"/>
              </a:ext>
            </a:extLst>
          </p:cNvPr>
          <p:cNvSpPr txBox="1"/>
          <p:nvPr/>
        </p:nvSpPr>
        <p:spPr>
          <a:xfrm>
            <a:off x="838200" y="4432300"/>
            <a:ext cx="7493000" cy="21590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noAutofit/>
          </a:bodyPr>
          <a:lstStyle/>
          <a:p>
            <a:pPr algn="l"/>
            <a:r>
              <a:rPr lang="es-CL" sz="950">
                <a:solidFill>
                  <a:srgbClr val="3A4655"/>
                </a:solidFill>
                <a:latin typeface="Calibri"/>
                <a:cs typeface="Calibri"/>
              </a:rPr>
              <a:t>Los cinco equipos representan el 14,3% del parque consolidado. Tres de ellos no registran número de serie y ninguno consigna fecha de adquisición ni vida útil informada, antecedente requerido para sustentar su reposición.</a:t>
            </a:r>
          </a:p>
        </p:txBody>
      </p:sp>
      <p:graphicFrame>
        <p:nvGraphicFramePr>
          <p:cNvPr id="70" name="Tabla Contenedores Baja"/>
          <p:cNvGraphicFramePr>
            <a:graphicFrameLocks noGrp="1"/>
          </p:cNvGraphicFramePr>
          <p:nvPr/>
        </p:nvGraphicFramePr>
        <p:xfrm>
          <a:off x="635000" y="1625600"/>
          <a:ext cx="7810500" cy="2565400"/>
        </p:xfrm>
        <a:graphic>
          <a:graphicData uri="http://schemas.openxmlformats.org/drawingml/2006/table">
            <a:tbl>
              <a:tblPr/>
              <a:tblGrid>
                <a:gridCol w="78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9400">
                <a:tc>
                  <a:txBody>
                    <a:bodyPr/>
                    <a:lstStyle/>
                    <a:p>
                      <a:pPr algn="r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N° INV.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DESCRIPCIÓN DEL ÍTEM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CENTRO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UBICACIÓN FINAL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N° SERIE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N° SERIE SALINO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1" dirty="0">
                          <a:solidFill>
                            <a:srgbClr val="FFFFFF"/>
                          </a:solidFill>
                          <a:latin typeface="Calibri"/>
                        </a:rPr>
                        <a:t>MANT.</a:t>
                      </a:r>
                    </a:p>
                  </a:txBody>
                  <a:tcPr marL="50800" marR="50800" marT="0" marB="0" anchor="ctr">
                    <a:solidFill>
                      <a:srgbClr val="0B1F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000">
                <a:tc gridSpan="7"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0B1F3A"/>
                          </a:solidFill>
                          <a:latin typeface="Calibri"/>
                        </a:rPr>
                        <a:t>NO OPERATIVOS  ·  3 equipos</a:t>
                      </a:r>
                    </a:p>
                  </a:txBody>
                  <a:tcPr marL="50800" marR="50800" marT="0" marB="0" anchor="ctr">
                    <a:solidFill>
                      <a:srgbClr val="E8E5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963418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CONTENEDOR FRIGORÍFICO 40 PIES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ABASMONTT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CHINQUIHUE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CRLU720968-9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CRLU720968-9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MU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582560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CÁMARA FRIGORÍFICA CONGELADO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ABASMONTT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ALMACÉN VÍVERES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SIN SERIE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SIN SERIE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MP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1110581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CONTENEDOR FRIGORÍFICO 20 PIES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AVIABAS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ALMACÉN VÍVERES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21080120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NLS60415878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MU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4000">
                <a:tc gridSpan="7"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0B1F3A"/>
                          </a:solidFill>
                          <a:latin typeface="Calibri"/>
                        </a:rPr>
                        <a:t>FUERA DE SERVICIO  ·  1 equipo</a:t>
                      </a:r>
                    </a:p>
                  </a:txBody>
                  <a:tcPr marL="50800" marR="50800" marT="0" marB="0" anchor="ctr">
                    <a:solidFill>
                      <a:srgbClr val="E8E5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1072617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CONTENEDOR FRIGORÍFICO 20 PIES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MAGABAS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ALMACÉN VÍVERES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SIN SERIE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SIN SERIE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MU</a:t>
                      </a:r>
                    </a:p>
                  </a:txBody>
                  <a:tcPr marL="50800" marR="50800" marT="0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4000">
                <a:tc gridSpan="7">
                  <a:txBody>
                    <a:bodyPr/>
                    <a:lstStyle/>
                    <a:p>
                      <a:pPr algn="l"/>
                      <a:r>
                        <a:rPr lang="es-CL" sz="900" b="1" dirty="0">
                          <a:solidFill>
                            <a:srgbClr val="0B1F3A"/>
                          </a:solidFill>
                          <a:latin typeface="Calibri"/>
                        </a:rPr>
                        <a:t>DE BAJA  ·  1 equipo</a:t>
                      </a:r>
                    </a:p>
                  </a:txBody>
                  <a:tcPr marL="50800" marR="50800" marT="0" marB="0" anchor="ctr">
                    <a:solidFill>
                      <a:srgbClr val="F2C75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905755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CONTENEDOR FRIGORÍFICO 40 PIES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TALCABAS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ALMACÉN VÍVERES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09829H4496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09829H4496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900" b="0" dirty="0">
                          <a:solidFill>
                            <a:srgbClr val="3A4655"/>
                          </a:solidFill>
                          <a:latin typeface="Calibri"/>
                        </a:rPr>
                        <a:t>MU</a:t>
                      </a:r>
                    </a:p>
                  </a:txBody>
                  <a:tcPr marL="50800" marR="50800" marT="0" marB="0" anchor="ctr">
                    <a:solidFill>
                      <a:srgbClr val="FDF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91541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A1B33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8412480" y="4389120"/>
            <a:ext cx="5486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7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</a:t>
            </a:r>
            <a:endParaRPr lang="en-US" sz="900" dirty="0"/>
          </a:p>
        </p:txBody>
      </p:sp>
      <p:sp>
        <p:nvSpPr>
          <p:cNvPr id="10" name="Shape 6"/>
          <p:cNvSpPr/>
          <p:nvPr/>
        </p:nvSpPr>
        <p:spPr>
          <a:xfrm>
            <a:off x="82296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1" name="Text 7"/>
          <p:cNvSpPr/>
          <p:nvPr/>
        </p:nvSpPr>
        <p:spPr>
          <a:xfrm>
            <a:off x="82296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Objeto</a:t>
            </a:r>
            <a:endParaRPr lang="en-US" sz="760" dirty="0"/>
          </a:p>
        </p:txBody>
      </p:sp>
      <p:sp>
        <p:nvSpPr>
          <p:cNvPr id="12" name="Text 8"/>
          <p:cNvSpPr/>
          <p:nvPr/>
        </p:nvSpPr>
        <p:spPr>
          <a:xfrm>
            <a:off x="2132381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2370125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 10"/>
          <p:cNvSpPr/>
          <p:nvPr/>
        </p:nvSpPr>
        <p:spPr>
          <a:xfrm>
            <a:off x="2370125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de Armas</a:t>
            </a:r>
            <a:endParaRPr lang="en-US" sz="760" dirty="0"/>
          </a:p>
        </p:txBody>
      </p:sp>
      <p:sp>
        <p:nvSpPr>
          <p:cNvPr id="15" name="Text 11"/>
          <p:cNvSpPr/>
          <p:nvPr/>
        </p:nvSpPr>
        <p:spPr>
          <a:xfrm>
            <a:off x="3679546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3917290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Text 13"/>
          <p:cNvSpPr/>
          <p:nvPr/>
        </p:nvSpPr>
        <p:spPr>
          <a:xfrm>
            <a:off x="3917290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Problema</a:t>
            </a:r>
            <a:endParaRPr lang="en-US" sz="760" dirty="0"/>
          </a:p>
        </p:txBody>
      </p:sp>
      <p:sp>
        <p:nvSpPr>
          <p:cNvPr id="18" name="Text 14"/>
          <p:cNvSpPr/>
          <p:nvPr/>
        </p:nvSpPr>
        <p:spPr>
          <a:xfrm>
            <a:off x="5226710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5464454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CBC3B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0" name="Text 16"/>
          <p:cNvSpPr/>
          <p:nvPr/>
        </p:nvSpPr>
        <p:spPr>
          <a:xfrm>
            <a:off x="5464454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B7AF9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</a:t>
            </a:r>
            <a:r>
              <a:rPr lang="en-US" sz="760" dirty="0">
                <a:solidFill>
                  <a:srgbClr val="A6A1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Vestuario</a:t>
            </a:r>
            <a:endParaRPr lang="en-US" sz="760" dirty="0"/>
          </a:p>
        </p:txBody>
      </p:sp>
      <p:sp>
        <p:nvSpPr>
          <p:cNvPr id="21" name="Text 17"/>
          <p:cNvSpPr/>
          <p:nvPr/>
        </p:nvSpPr>
        <p:spPr>
          <a:xfrm>
            <a:off x="6773875" y="786384"/>
            <a:ext cx="23774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C9A2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7011619" y="786384"/>
            <a:ext cx="1309421" cy="256032"/>
          </a:xfrm>
          <a:prstGeom prst="roundRect">
            <a:avLst>
              <a:gd name="adj" fmla="val 12500"/>
            </a:avLst>
          </a:prstGeom>
          <a:solidFill>
            <a:srgbClr val="0B1F3A"/>
          </a:solidFill>
          <a:ln w="12700">
            <a:solidFill>
              <a:srgbClr val="0B1F3A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Text 19"/>
          <p:cNvSpPr/>
          <p:nvPr/>
        </p:nvSpPr>
        <p:spPr>
          <a:xfrm>
            <a:off x="7011619" y="786384"/>
            <a:ext cx="1309421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</a:t>
            </a:r>
            <a:r>
              <a:rPr lang="en-US" sz="7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Alimentación</a:t>
            </a:r>
            <a:endParaRPr lang="en-US" sz="760" dirty="0"/>
          </a:p>
        </p:txBody>
      </p:sp>
      <p:sp>
        <p:nvSpPr>
          <p:cNvPr id="24" name="Text 20"/>
          <p:cNvSpPr/>
          <p:nvPr/>
        </p:nvSpPr>
        <p:spPr>
          <a:xfrm>
            <a:off x="640080" y="1133856"/>
            <a:ext cx="7863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0B1F3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Síntesis y respuesta a las consultas</a:t>
            </a:r>
            <a:endParaRPr lang="en-US" sz="2100" dirty="0"/>
          </a:p>
        </p:txBody>
      </p:sp>
      <p:sp>
        <p:nvSpPr>
          <p:cNvPr id="25" name="Shape 21"/>
          <p:cNvSpPr/>
          <p:nvPr/>
        </p:nvSpPr>
        <p:spPr>
          <a:xfrm>
            <a:off x="640080" y="1664208"/>
            <a:ext cx="7863840" cy="786384"/>
          </a:xfrm>
          <a:prstGeom prst="roundRect">
            <a:avLst>
              <a:gd name="adj" fmla="val 8140"/>
            </a:avLst>
          </a:prstGeom>
          <a:solidFill>
            <a:srgbClr val="0B1F3A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6" name="Text 22"/>
          <p:cNvSpPr/>
          <p:nvPr/>
        </p:nvSpPr>
        <p:spPr>
          <a:xfrm>
            <a:off x="868680" y="1664208"/>
            <a:ext cx="740664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300" b="1" kern="0" spc="2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RECOMENDACIÓN   </a:t>
            </a: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requerimiento constituye Gasto en la tipología Reposición, y las cantidades de vestuario son consistentes con la población declarada.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640080" y="2596896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Text 24"/>
          <p:cNvSpPr/>
          <p:nvPr/>
        </p:nvSpPr>
        <p:spPr>
          <a:xfrm>
            <a:off x="804672" y="2706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29" name="Text 25"/>
          <p:cNvSpPr/>
          <p:nvPr/>
        </p:nvSpPr>
        <p:spPr>
          <a:xfrm>
            <a:off x="1207008" y="2688336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Consulta 1: 18 de 52 hornos y 6 de 35 equipos de cadena de frío se encuentran en condición degradada, con 10 hornos de vida útil cumplida y antigüedades de hasta 18,9 años.</a:t>
            </a:r>
            <a:endParaRPr lang="en-US" sz="1080" dirty="0"/>
          </a:p>
        </p:txBody>
      </p:sp>
      <p:sp>
        <p:nvSpPr>
          <p:cNvPr id="30" name="Shape 26"/>
          <p:cNvSpPr/>
          <p:nvPr/>
        </p:nvSpPr>
        <p:spPr>
          <a:xfrm>
            <a:off x="4663440" y="2596896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1" name="Text 27"/>
          <p:cNvSpPr/>
          <p:nvPr/>
        </p:nvSpPr>
        <p:spPr>
          <a:xfrm>
            <a:off x="4828032" y="2706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32" name="Text 28"/>
          <p:cNvSpPr/>
          <p:nvPr/>
        </p:nvSpPr>
        <p:spPr>
          <a:xfrm>
            <a:off x="5230368" y="2688336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solicitan 9 equipos frente a 24 en condición de reemplazo: el requerimiento cubre el 37,5% de lo técnicamente justificado y no amplía la capacidad instalada.</a:t>
            </a:r>
            <a:endParaRPr lang="en-US" sz="1080" dirty="0"/>
          </a:p>
        </p:txBody>
      </p:sp>
      <p:sp>
        <p:nvSpPr>
          <p:cNvPr id="33" name="Shape 29"/>
          <p:cNvSpPr/>
          <p:nvPr/>
        </p:nvSpPr>
        <p:spPr>
          <a:xfrm>
            <a:off x="640080" y="3657600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4" name="Text 30"/>
          <p:cNvSpPr/>
          <p:nvPr/>
        </p:nvSpPr>
        <p:spPr>
          <a:xfrm>
            <a:off x="804672" y="37673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700" dirty="0"/>
          </a:p>
        </p:txBody>
      </p:sp>
      <p:sp>
        <p:nvSpPr>
          <p:cNvPr id="35" name="Text 31"/>
          <p:cNvSpPr/>
          <p:nvPr/>
        </p:nvSpPr>
        <p:spPr>
          <a:xfrm>
            <a:off x="1207008" y="3749040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Consulta 2: 25.339 es la población; 34.395 la demanda anual reglamentaria; 11.576 lo que esta F.F.G. financia. Son tres niveles del mismo cálculo, no cifras contradictorias.</a:t>
            </a:r>
            <a:endParaRPr lang="en-US" sz="1080" dirty="0"/>
          </a:p>
        </p:txBody>
      </p:sp>
      <p:sp>
        <p:nvSpPr>
          <p:cNvPr id="36" name="Shape 32"/>
          <p:cNvSpPr/>
          <p:nvPr/>
        </p:nvSpPr>
        <p:spPr>
          <a:xfrm>
            <a:off x="4663440" y="3657600"/>
            <a:ext cx="3840480" cy="91440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/>
          <a:effectLst>
            <a:outerShdw blurRad="101600" dist="31750" dir="54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7" name="Text 33"/>
          <p:cNvSpPr/>
          <p:nvPr/>
        </p:nvSpPr>
        <p:spPr>
          <a:xfrm>
            <a:off x="4828032" y="376732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C9A24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700" dirty="0"/>
          </a:p>
        </p:txBody>
      </p:sp>
      <p:sp>
        <p:nvSpPr>
          <p:cNvPr id="38" name="Text 34"/>
          <p:cNvSpPr/>
          <p:nvPr/>
        </p:nvSpPr>
        <p:spPr>
          <a:xfrm>
            <a:off x="5230368" y="3749040"/>
            <a:ext cx="309067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2000"/>
              </a:lnSpc>
              <a:buNone/>
            </a:pPr>
            <a:r>
              <a:rPr lang="en-US" sz="1080" dirty="0">
                <a:solidFill>
                  <a:srgbClr val="3A46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material reemplazado se somete al procedimiento institucional de baja y disposición final, liberando el cargo correspondiente.</a:t>
            </a:r>
            <a:endParaRPr lang="en-US" sz="1080" dirty="0"/>
          </a:p>
        </p:txBody>
      </p:sp>
    </p:spTree>
    <p:extLst>
      <p:ext uri="{BB962C8B-B14F-4D97-AF65-F5344CB8AC3E}">
        <p14:creationId xmlns:p14="http://schemas.microsoft.com/office/powerpoint/2010/main" val="1200217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0B1F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tmp/deck/assets/escudo_arm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" y="109728"/>
            <a:ext cx="370881" cy="548640"/>
          </a:xfrm>
          <a:prstGeom prst="rect">
            <a:avLst/>
          </a:prstGeom>
        </p:spPr>
      </p:pic>
      <p:pic>
        <p:nvPicPr>
          <p:cNvPr id="3" name="Image 1" descr="/tmp/deck/assets/escudo_da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7161" y="109728"/>
            <a:ext cx="365943" cy="54864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82880"/>
            <a:ext cx="6400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2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ARMADA DE CHILE  ·  DIRECCIÓN DE ABASTECIMIENTO</a:t>
            </a:r>
            <a:endParaRPr lang="en-US" sz="900" dirty="0"/>
          </a:p>
        </p:txBody>
      </p:sp>
      <p:sp>
        <p:nvSpPr>
          <p:cNvPr id="5" name="Shape 1"/>
          <p:cNvSpPr/>
          <p:nvPr/>
        </p:nvSpPr>
        <p:spPr>
          <a:xfrm>
            <a:off x="0" y="4718304"/>
            <a:ext cx="9144000" cy="425196"/>
          </a:xfrm>
          <a:prstGeom prst="rect">
            <a:avLst/>
          </a:prstGeom>
          <a:solidFill>
            <a:srgbClr val="0B1F3A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6" name="Shape 2"/>
          <p:cNvSpPr/>
          <p:nvPr/>
        </p:nvSpPr>
        <p:spPr>
          <a:xfrm>
            <a:off x="0" y="4718304"/>
            <a:ext cx="9144000" cy="0"/>
          </a:xfrm>
          <a:prstGeom prst="line">
            <a:avLst/>
          </a:prstGeom>
          <a:noFill/>
          <a:ln w="1270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Text 3"/>
          <p:cNvSpPr/>
          <p:nvPr/>
        </p:nvSpPr>
        <p:spPr>
          <a:xfrm>
            <a:off x="0" y="4768596"/>
            <a:ext cx="9144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E3C878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PATRIOTISMO</a:t>
            </a:r>
            <a:endParaRPr lang="en-US" sz="1100" dirty="0"/>
          </a:p>
        </p:txBody>
      </p:sp>
      <p:sp>
        <p:nvSpPr>
          <p:cNvPr id="8" name="Text 4"/>
          <p:cNvSpPr/>
          <p:nvPr/>
        </p:nvSpPr>
        <p:spPr>
          <a:xfrm>
            <a:off x="0" y="4942332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LEALTAD   ·   DEBER   ·   HONOR   ·   INTEGRIDAD   ·   VALENTÍA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914400" y="1965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kern="0" spc="4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 DE LA PRESENTACIÓN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914400" y="2304288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Dirección de Abastecimiento</a:t>
            </a:r>
            <a:endParaRPr lang="en-US" sz="3200" dirty="0"/>
          </a:p>
        </p:txBody>
      </p:sp>
      <p:sp>
        <p:nvSpPr>
          <p:cNvPr id="11" name="Shape 7"/>
          <p:cNvSpPr/>
          <p:nvPr/>
        </p:nvSpPr>
        <p:spPr>
          <a:xfrm>
            <a:off x="4114800" y="3246120"/>
            <a:ext cx="914400" cy="0"/>
          </a:xfrm>
          <a:prstGeom prst="line">
            <a:avLst/>
          </a:prstGeom>
          <a:noFill/>
          <a:ln w="19050">
            <a:solidFill>
              <a:srgbClr val="C9A24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2" name="Text 8"/>
          <p:cNvSpPr/>
          <p:nvPr/>
        </p:nvSpPr>
        <p:spPr>
          <a:xfrm>
            <a:off x="914400" y="336499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9FB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  ·  FFG 1180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F8D20533-91A1-1647-9D99-E945A0ED6C4E}">
  <we:reference id="WA200010725" version="1.0.0.1" store="Omex" storeType="OMEX"/>
  <we:alternateReferences>
    <we:reference id="WA200010725" version="1.0.0.1" store="WA200010725" storeType="OMEX"/>
  </we:alternateReferences>
  <we:properties>
    <we:property name="claude.fileId" value="&quot;2155752f-597a-483a-a274-161208161077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3128</Words>
  <Application>Microsoft Macintosh PowerPoint</Application>
  <PresentationFormat>Presentación en pantalla (16:9)</PresentationFormat>
  <Paragraphs>839</Paragraphs>
  <Slides>23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Cambria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Ficha Fundamento de Gasto N° 1180</dc:title>
  <dc:subject>PptxGenJS Presentation</dc:subject>
  <dc:creator>Dirección de Abastecimiento</dc:creator>
  <cp:lastModifiedBy>Cx 2985</cp:lastModifiedBy>
  <cp:revision>5</cp:revision>
  <dcterms:created xsi:type="dcterms:W3CDTF">2026-08-04T15:37:27Z</dcterms:created>
  <dcterms:modified xsi:type="dcterms:W3CDTF">2026-08-05T13:33:58Z</dcterms:modified>
</cp:coreProperties>
</file>