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0" name="9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s-E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s-CL" dirty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247623ED-2F71-4D10-9E91-CFFB6E66D830}" type="datetimeFigureOut">
              <a:rPr lang="es-CL" smtClean="0"/>
              <a:pPr/>
              <a:t>29-05-2017</a:t>
            </a:fld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06022B4-761C-4449-87C6-E6488F17252A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La Constitución  Política de la República establece que” el ejercicio de las funciones publicas  obliga sus titulares a dar estricto cumplimiento  al principio de probidad en todas sus actuaciones”</a:t>
            </a:r>
          </a:p>
          <a:p>
            <a:r>
              <a:rPr lang="es-CL" smtClean="0"/>
              <a:t> 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endParaRPr lang="es-CL" dirty="0" smtClean="0"/>
          </a:p>
          <a:p>
            <a:r>
              <a:rPr lang="es-CL" dirty="0" smtClean="0"/>
              <a:t>El Diccionario de la Real Academia Española de la lengua identifica el término “probidad” con “ honradez” y define esta, a su vez, como “rectitud de ánimo, integridad en el obrar.”   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Según la ley, el principio de probidad administrativa consiste en “ observar una conducta funcionaria intachable y un desempeño honesto y leal de la función o cargo, con preeminencia del interés general sobre el particular.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Observar Conducta Intachable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Esto significa que las actuaciones de los servidores públicos deben adecuarse completamente a los deberes que les fija la ley y constituir un testimonio de ética pública ante la comunidad.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Desempeñar honesta y lealmente la función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 fontScale="92500"/>
          </a:bodyPr>
          <a:lstStyle/>
          <a:p>
            <a:r>
              <a:rPr lang="es-CL" dirty="0" smtClean="0"/>
              <a:t>No se trata de un compromiso con el Gobierno especifico que éste en funciones; consiste en un compromiso con los valores y principios de la Constitución y las leyes, y especialmente, con los derechos esenciales de las personas. Esa lealtad institucional es la que se espera de todo servidor publico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Darle preeminencia al interés general sobre el particular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El logro del bien común supone que los intereses particulares deben conjugarse con el interés general que, finalmente, es el interés de todos. El Estado esta al servicio de las personas y no al revés.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Ley de Bases Administración del Estado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1.- El recto y correcto ejercicio del poder público por parte de las autoridades administrativas.</a:t>
            </a:r>
          </a:p>
          <a:p>
            <a:r>
              <a:rPr lang="es-CL" dirty="0" smtClean="0"/>
              <a:t>.</a:t>
            </a:r>
          </a:p>
          <a:p>
            <a:r>
              <a:rPr lang="es-CL" dirty="0" smtClean="0"/>
              <a:t>2.-Lo razonable e imparcial de las decisiones de referidas autoridades.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Ley de Bases Administración del Estado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5.-La expedición en el cumplimiento de las funciones legales.</a:t>
            </a:r>
          </a:p>
          <a:p>
            <a:r>
              <a:rPr lang="es-CL" dirty="0" smtClean="0"/>
              <a:t>.</a:t>
            </a:r>
          </a:p>
          <a:p>
            <a:r>
              <a:rPr lang="es-CL" dirty="0" smtClean="0"/>
              <a:t>6.-Brindar  el acceso ciudadano a la información administrativa.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Ley de Bases Administración del Estado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3.-La rectitud de ejecución de las normas, planes, programas y acciones.</a:t>
            </a:r>
          </a:p>
          <a:p>
            <a:endParaRPr lang="es-CL" dirty="0" smtClean="0"/>
          </a:p>
          <a:p>
            <a:r>
              <a:rPr lang="es-CL" dirty="0" smtClean="0"/>
              <a:t>4.-La integridad ética y profesional en la administración de los recursos públicos que se gestionan.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Corrupción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 fontScale="92500" lnSpcReduction="20000"/>
          </a:bodyPr>
          <a:lstStyle/>
          <a:p>
            <a:r>
              <a:rPr lang="es-CL" dirty="0" smtClean="0"/>
              <a:t>El antónimo de la probidad es la corrupción. Dice el diccionario de la Real Academia de la Lengua que en las organizaciones, especialmente en las públicas, corrupción es la “ práctica consistente en la utilización de las funciones y medios de aquellas en provecho, económico o de otra índole, de sus gestores.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Corrupción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r>
              <a:rPr lang="es-CL" dirty="0" smtClean="0"/>
              <a:t>La Comisión de Ética Pública, en 1994, la definió como “el ejercicio de funciones públicas por un agente público para satisfacer un interés privado”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Corrupción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 fontScale="92500" lnSpcReduction="10000"/>
          </a:bodyPr>
          <a:lstStyle/>
          <a:p>
            <a:r>
              <a:rPr lang="es-CL" dirty="0" smtClean="0"/>
              <a:t>La Corrupción es una  de las mayores lacras del mundo moderno. La corrupción mina el buen gobierno, deforma esencialmente la política pública, falsea y distorsiona la correcta aplicación de los recursos y deteriora el sector privado y sus posibilidades de desarrollo, afectando muy especialmente a los más desfavorecidos.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408114" cy="2376511"/>
          </a:xfrm>
        </p:spPr>
        <p:txBody>
          <a:bodyPr/>
          <a:lstStyle/>
          <a:p>
            <a:r>
              <a:rPr lang="es-CL" dirty="0" smtClean="0"/>
              <a:t>¿	Quiénes están sujetos al principio de Probidad?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2857496"/>
            <a:ext cx="7979486" cy="3429024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a)Personal de Planta.</a:t>
            </a:r>
          </a:p>
          <a:p>
            <a:pPr marL="514350" indent="-514350"/>
            <a:r>
              <a:rPr lang="es-CL" dirty="0" smtClean="0"/>
              <a:t>b) Personal a Contrata.</a:t>
            </a:r>
          </a:p>
          <a:p>
            <a:pPr marL="514350" indent="-514350"/>
            <a:r>
              <a:rPr lang="es-CL" dirty="0" smtClean="0"/>
              <a:t>c)Personal Contratado a Honorarios.</a:t>
            </a:r>
          </a:p>
          <a:p>
            <a:pPr marL="514350" indent="-514350"/>
            <a:r>
              <a:rPr lang="es-CL" dirty="0" smtClean="0"/>
              <a:t>d)Personal bajo Código del Trabajo</a:t>
            </a:r>
          </a:p>
          <a:p>
            <a:pPr marL="514350" indent="-514350">
              <a:buAutoNum type="alphaLcParenR"/>
            </a:pPr>
            <a:endParaRPr lang="es-C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Transparencia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Transparencia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1752600"/>
          </a:xfrm>
        </p:spPr>
        <p:txBody>
          <a:bodyPr>
            <a:normAutofit fontScale="77500" lnSpcReduction="20000"/>
          </a:bodyPr>
          <a:lstStyle/>
          <a:p>
            <a:r>
              <a:rPr lang="es-CL" dirty="0" smtClean="0"/>
              <a:t>Se dice que algo es transparente cuando a través de él pueden verse los objetos claramente. En este caso, lo  que se persigue es que la Administración del Estado permita a la ciudadanía conocer por que  y como actúa, y que decisiones adopta.</a:t>
            </a:r>
            <a:endParaRPr lang="es-CL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Transparencia Activa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109930"/>
          </a:xfrm>
        </p:spPr>
        <p:txBody>
          <a:bodyPr>
            <a:normAutofit fontScale="85000" lnSpcReduction="10000"/>
          </a:bodyPr>
          <a:lstStyle/>
          <a:p>
            <a:r>
              <a:rPr lang="es-CL" dirty="0" smtClean="0"/>
              <a:t>Consiste en la acción positiva del Estado de poner información a disposición permanente del público sin mediar requerimiento formal.</a:t>
            </a:r>
          </a:p>
          <a:p>
            <a:r>
              <a:rPr lang="es-CL" dirty="0" smtClean="0"/>
              <a:t>La herramienta mas sencilla para ello son los sitios web que los servicios públicos mantienen, pues permiten que las personas que tengan acceso a internet puedan contar con esa información en cualquier lugar y momento. </a:t>
            </a:r>
            <a:endParaRPr lang="es-CL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Transparencia Activa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714620"/>
            <a:ext cx="8265238" cy="3967186"/>
          </a:xfrm>
        </p:spPr>
        <p:txBody>
          <a:bodyPr>
            <a:normAutofit/>
          </a:bodyPr>
          <a:lstStyle/>
          <a:p>
            <a:r>
              <a:rPr lang="es-CL" dirty="0" smtClean="0"/>
              <a:t>Otro  medio   para poner a    disposición        del    público    son    las    Oficinas    de    Información   , Reclamos     y      Sugerencias  ( OIRS). </a:t>
            </a:r>
            <a:endParaRPr lang="es-CL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Transparencia Pasiva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r>
              <a:rPr lang="es-CL" dirty="0" smtClean="0"/>
              <a:t>Consiste en la entrega de la información administrativa , que no esta sujeta al régimen anterior, a las personas que la soliciten a al Administración Pública por medio de los mecanismos especialmente dispuestos para ello.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Transparencia Pasiva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r>
              <a:rPr lang="es-CL" dirty="0" smtClean="0"/>
              <a:t>En el caso de no obtener un resultado favorable puede reclamarse ante el Consejo para la Transparencia.</a:t>
            </a:r>
          </a:p>
          <a:p>
            <a:r>
              <a:rPr lang="es-CL" dirty="0" smtClean="0"/>
              <a:t>Contra las decisiones de este último es factible reclamar, por regla general, ante la respectiva Corte de Apelaciones.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I.- Cumplimiento Principio Legalidad        a)-Prohibido ejercer facultades,  atribuciones  o representación de las que no estén legalmente investidos o que no les hayan sido delegadas.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I.- Cumplimiento Principio Legalidad        b)-Prohibido exigir en la tramitación de un asunto documentos o requisitos  no establecidos en las disposiciones vigentes.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fontScale="92500" lnSpcReduction="10000"/>
          </a:bodyPr>
          <a:lstStyle/>
          <a:p>
            <a:pPr marL="514350" indent="-514350"/>
            <a:r>
              <a:rPr lang="es-CL" dirty="0" smtClean="0"/>
              <a:t>II.-  Continuidad  del Servicio .</a:t>
            </a:r>
          </a:p>
          <a:p>
            <a:pPr marL="514350" indent="-514350"/>
            <a:r>
              <a:rPr lang="es-CL" dirty="0" smtClean="0"/>
              <a:t>El desempeño de las funciones debe ser “ “permanente” , dado que los órganos del la administración del Estado, que están al servicio de la persona humana, tienen por propósito satisfacer necesidades publicas de manera regular y continua.    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III.-  Eficiencia y Eficacia. </a:t>
            </a:r>
          </a:p>
          <a:p>
            <a:pPr marL="514350" indent="-514350"/>
            <a:r>
              <a:rPr lang="es-CL" dirty="0" smtClean="0"/>
              <a:t>a)Orientar el desarrollo de sus funciones al cumplimiento y materialización de los objetivos de la institución y a la mejor prestación de los servicios que a esta correspondan.   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III.-  Eficiencia y Eficacia. </a:t>
            </a:r>
          </a:p>
          <a:p>
            <a:pPr marL="514350" indent="-514350"/>
            <a:r>
              <a:rPr lang="es-CL" dirty="0" smtClean="0"/>
              <a:t>b)No dilatar innecesariamente los asuntos entregados a su conocimiento, tramitación o resolución.   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III.-  Eficiencia y Eficacia. </a:t>
            </a:r>
          </a:p>
          <a:p>
            <a:pPr marL="514350" indent="-514350"/>
            <a:r>
              <a:rPr lang="es-CL" dirty="0" smtClean="0"/>
              <a:t>c)Responder a la máxima economía de medios con eficacia, evitando trámites dilatorios en los procedimientos administrativos. 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fontScale="92500" lnSpcReduction="10000"/>
          </a:bodyPr>
          <a:lstStyle/>
          <a:p>
            <a:pPr marL="514350" indent="-514350"/>
            <a:r>
              <a:rPr lang="es-CL" dirty="0" smtClean="0"/>
              <a:t>IV .- Servicialidad del Estado. </a:t>
            </a:r>
          </a:p>
          <a:p>
            <a:pPr marL="514350" indent="-514350"/>
            <a:r>
              <a:rPr lang="es-CL" dirty="0" smtClean="0"/>
              <a:t>a)Tratar a las personas con respeto, cortesía y deferencia, facilitándoles el ejercicio de sus derechos y el cumplimiento de sus obligaciones. Estas exigencias para los funcionarios son, a la vez, derechos para las personas. 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IV .- Servicialidad del Estado. </a:t>
            </a:r>
          </a:p>
          <a:p>
            <a:pPr marL="514350" indent="-514350"/>
            <a:r>
              <a:rPr lang="es-CL" dirty="0" smtClean="0"/>
              <a:t>b)No someter a tramitación innecesaria o dilación los asuntos entregados a su conocimiento o resolución. 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IV .- Servicialidad del Estado. </a:t>
            </a:r>
          </a:p>
          <a:p>
            <a:pPr marL="514350" indent="-514350"/>
            <a:r>
              <a:rPr lang="es-CL" dirty="0" smtClean="0"/>
              <a:t>c)No exigir documentos que no correspondan al procedimiento, o que ya se encuentren en poder de la administración. 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fontScale="85000" lnSpcReduction="20000"/>
          </a:bodyPr>
          <a:lstStyle/>
          <a:p>
            <a:pPr marL="514350" indent="-514350"/>
            <a:r>
              <a:rPr lang="es-CL" dirty="0" smtClean="0"/>
              <a:t>V .-  Imparcialidad en el ejercicio de funciones  públicas. </a:t>
            </a:r>
          </a:p>
          <a:p>
            <a:pPr marL="514350" indent="-514350"/>
            <a:r>
              <a:rPr lang="es-CL" dirty="0" smtClean="0"/>
              <a:t>a)El deber de abstenerse de intervenir en los asuntos y participar en decisiones en que exista cualquier circunstancia que reste imparcialidad al servidor público, comunicando la situación al superior jerárquico para que adopte la decisión que corresponda. 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fontScale="92500" lnSpcReduction="10000"/>
          </a:bodyPr>
          <a:lstStyle/>
          <a:p>
            <a:pPr marL="514350" indent="-514350"/>
            <a:r>
              <a:rPr lang="es-CL" dirty="0" smtClean="0"/>
              <a:t>V .-  Imparcialidad en el ejercicio de funciones  públicas. </a:t>
            </a:r>
          </a:p>
          <a:p>
            <a:pPr marL="514350" indent="-514350"/>
            <a:r>
              <a:rPr lang="es-CL" dirty="0" smtClean="0"/>
              <a:t>b)La necesidad de expresar los hechos y fundamentos de derecho de aquellos actos que pudiesen afectar los derechos de los particulares, así como de aquellos que resuelvan recursos administrativos. 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VI .- Principio de Jerarquía. </a:t>
            </a:r>
          </a:p>
          <a:p>
            <a:pPr marL="514350" indent="-514350"/>
            <a:r>
              <a:rPr lang="es-CL" dirty="0" smtClean="0"/>
              <a:t>a) Cumplir las destinaciones y comisiones del servicio que disponga la autoridad competente. 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fontScale="85000" lnSpcReduction="20000"/>
          </a:bodyPr>
          <a:lstStyle/>
          <a:p>
            <a:pPr marL="514350" indent="-514350"/>
            <a:r>
              <a:rPr lang="es-CL" dirty="0" smtClean="0"/>
              <a:t>VI .- Principio de Jerarquía. </a:t>
            </a:r>
          </a:p>
          <a:p>
            <a:pPr marL="514350" indent="-514350"/>
            <a:r>
              <a:rPr lang="es-CL" dirty="0" smtClean="0"/>
              <a:t>b) Obedecer las órdenes impartidas por el superior jerárquico. La obediencia, en todo caso, debe ser razonada o reflexiva. Sí el funcionario estima que la orden es ilegal esta obligado a representarla al superior por escrito. Si este la reitera en igual forma deberá cumplirla, recayendo toda la responsabilidad en el superior 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fontScale="92500" lnSpcReduction="10000"/>
          </a:bodyPr>
          <a:lstStyle/>
          <a:p>
            <a:pPr marL="514350" indent="-514350"/>
            <a:r>
              <a:rPr lang="es-CL" dirty="0" smtClean="0"/>
              <a:t>VI .- Principio de Jerarquía. </a:t>
            </a:r>
          </a:p>
          <a:p>
            <a:pPr marL="514350" indent="-514350"/>
            <a:r>
              <a:rPr lang="es-CL" dirty="0" smtClean="0"/>
              <a:t>d) Proporcionar con fidelidad y precisión los datos que la institución requiera relativos a situaciones personales o de familia, cuando ellos sean de interés para la Administración, que deberá guardar debida reserva de los mismos. 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VI .- Principio de Jerarquía. </a:t>
            </a:r>
          </a:p>
          <a:p>
            <a:pPr marL="514350" indent="-514350"/>
            <a:r>
              <a:rPr lang="es-CL" dirty="0" smtClean="0"/>
              <a:t>e) Justificarse ante el superior jerárquico por cargos que sean formulados con publicidad dentro del plazo que este le fije. 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VI .- Principio de Jerarquía. </a:t>
            </a:r>
          </a:p>
          <a:p>
            <a:pPr marL="514350" indent="-514350"/>
            <a:r>
              <a:rPr lang="es-CL" dirty="0" smtClean="0"/>
              <a:t>f) Comunicar previamente al superior jerárquico la participación en algunos procesos judiciales. 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lnSpcReduction="10000"/>
          </a:bodyPr>
          <a:lstStyle/>
          <a:p>
            <a:pPr marL="514350" indent="-514350"/>
            <a:r>
              <a:rPr lang="es-CL" dirty="0" smtClean="0"/>
              <a:t>VII .- Desempeño Personal   Cargos. </a:t>
            </a:r>
          </a:p>
          <a:p>
            <a:pPr marL="514350" indent="-514350"/>
            <a:r>
              <a:rPr lang="es-CL" dirty="0" smtClean="0"/>
              <a:t>a) El ejercicio, las atribuciones y facultades propias del cargo deben ser desempeñadas personalmente, esto es , directamente por la persona que ha sido designada para ejercer un determinado cargo o función. 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VIII .- Denuncia de Actos Irregulares. </a:t>
            </a:r>
          </a:p>
          <a:p>
            <a:pPr marL="514350" indent="-514350"/>
            <a:r>
              <a:rPr lang="es-CL" dirty="0" smtClean="0"/>
              <a:t>a) Los crímenes o simples delitos ante el Ministerio Público o ante la policía, si no hubiere fiscalía en el lugar en que el funcionario prest a servicio. 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lnSpcReduction="10000"/>
          </a:bodyPr>
          <a:lstStyle/>
          <a:p>
            <a:pPr marL="514350" indent="-514350"/>
            <a:r>
              <a:rPr lang="es-CL" dirty="0" smtClean="0"/>
              <a:t>VIII .- Denuncia de Actos Irregulares. </a:t>
            </a:r>
          </a:p>
          <a:p>
            <a:pPr marL="514350" indent="-514350"/>
            <a:r>
              <a:rPr lang="es-CL" dirty="0" smtClean="0"/>
              <a:t>b) Los hechos irregulares que no constituyan crímenes o simples delitos, especialmente aquellos que contravengan el principio de la probidad administrativa, ante la respectiva autoridad competente. 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/>
          </a:bodyPr>
          <a:lstStyle/>
          <a:p>
            <a:pPr marL="514350" indent="-514350"/>
            <a:r>
              <a:rPr lang="es-CL" dirty="0" smtClean="0"/>
              <a:t>IX .- El resguardo de los Bienes Públicos. </a:t>
            </a:r>
          </a:p>
          <a:p>
            <a:pPr marL="514350" indent="-514350"/>
            <a:r>
              <a:rPr lang="es-CL" dirty="0" smtClean="0"/>
              <a:t>a) Rendir  fianza cuando se administren o custodien fondos o bienes del patrimonio fiscal. 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lnSpcReduction="10000"/>
          </a:bodyPr>
          <a:lstStyle/>
          <a:p>
            <a:pPr marL="514350" indent="-514350"/>
            <a:r>
              <a:rPr lang="es-CL" dirty="0" smtClean="0"/>
              <a:t>IX .- El resguardo de los Bienes Públicos. </a:t>
            </a:r>
          </a:p>
          <a:p>
            <a:pPr marL="514350" indent="-514350"/>
            <a:r>
              <a:rPr lang="es-CL" dirty="0" smtClean="0"/>
              <a:t>b) No atentar contra los bienes de la institución ni cometer actos que produzcan la destrucción de materiales, instrumentos o productos de trabajo  o bien disminuyan su valor o causen su deterioro. 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lnSpcReduction="10000"/>
          </a:bodyPr>
          <a:lstStyle/>
          <a:p>
            <a:pPr marL="514350" indent="-514350"/>
            <a:r>
              <a:rPr lang="es-CL" dirty="0" smtClean="0"/>
              <a:t>X .- La mantención de una vida social acorde con la dignidad del cargo. </a:t>
            </a:r>
          </a:p>
          <a:p>
            <a:pPr marL="514350" indent="-514350"/>
            <a:r>
              <a:rPr lang="es-CL" dirty="0" smtClean="0"/>
              <a:t>a) En sus actuaciones particulares debe observar un comportamiento que en ningún caso pueda tener repercusión social que pueda dañar el prestigio del servicio público. 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Deberes Relativos a la Probidad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3252806"/>
          </a:xfrm>
        </p:spPr>
        <p:txBody>
          <a:bodyPr>
            <a:normAutofit lnSpcReduction="10000"/>
          </a:bodyPr>
          <a:lstStyle/>
          <a:p>
            <a:pPr marL="514350" indent="-514350"/>
            <a:r>
              <a:rPr lang="es-CL" dirty="0" smtClean="0"/>
              <a:t>XI .- El Respeto de la dignidad  de los demás funcionarios y el acoso sexual. </a:t>
            </a:r>
          </a:p>
          <a:p>
            <a:pPr marL="514350" indent="-514350"/>
            <a:r>
              <a:rPr lang="es-CL" dirty="0" smtClean="0"/>
              <a:t>a) El Estatuto Administrativo prohíbe expresamente </a:t>
            </a:r>
            <a:r>
              <a:rPr lang="es-CL" smtClean="0"/>
              <a:t>la realización </a:t>
            </a:r>
            <a:r>
              <a:rPr lang="es-CL" dirty="0" smtClean="0"/>
              <a:t>de cualquier acto atentatorio contar la dignidad delos demás funcionarios, en especial, el acoso sexual. 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ción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531</TotalTime>
  <Words>1668</Words>
  <Application>Microsoft Office PowerPoint</Application>
  <PresentationFormat>Presentación en pantalla (4:3)</PresentationFormat>
  <Paragraphs>118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44" baseType="lpstr">
      <vt:lpstr>Fundición</vt:lpstr>
      <vt:lpstr>Probidad</vt:lpstr>
      <vt:lpstr>Probidad</vt:lpstr>
      <vt:lpstr>Probidad</vt:lpstr>
      <vt:lpstr>Probidad</vt:lpstr>
      <vt:lpstr>Observar Conducta Intachable</vt:lpstr>
      <vt:lpstr>Desempeñar honesta y lealmente la función </vt:lpstr>
      <vt:lpstr>Darle preeminencia al interés general sobre el particular</vt:lpstr>
      <vt:lpstr>Ley de Bases Administración del Estado</vt:lpstr>
      <vt:lpstr>Ley de Bases Administración del Estado</vt:lpstr>
      <vt:lpstr>Ley de Bases Administración del Estado</vt:lpstr>
      <vt:lpstr>Corrupción</vt:lpstr>
      <vt:lpstr>Corrupción</vt:lpstr>
      <vt:lpstr>Corrupción</vt:lpstr>
      <vt:lpstr>¿ Quiénes están sujetos al principio de Probidad?</vt:lpstr>
      <vt:lpstr>Transparencia</vt:lpstr>
      <vt:lpstr>Transparencia</vt:lpstr>
      <vt:lpstr>Transparencia Activa</vt:lpstr>
      <vt:lpstr>Transparencia Activa</vt:lpstr>
      <vt:lpstr>Transparencia Pasiva</vt:lpstr>
      <vt:lpstr>Transparencia Pasiva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  <vt:lpstr>Deberes Relativos a la Probidad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Probidad</dc:title>
  <dc:creator>casa</dc:creator>
  <cp:lastModifiedBy>Personal</cp:lastModifiedBy>
  <cp:revision>81</cp:revision>
  <dcterms:created xsi:type="dcterms:W3CDTF">2015-06-03T11:14:39Z</dcterms:created>
  <dcterms:modified xsi:type="dcterms:W3CDTF">2017-05-29T14:03:20Z</dcterms:modified>
</cp:coreProperties>
</file>