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4" r:id="rId3"/>
    <p:sldId id="275" r:id="rId4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554"/>
    <p:restoredTop sz="94720"/>
  </p:normalViewPr>
  <p:slideViewPr>
    <p:cSldViewPr snapToGrid="0">
      <p:cViewPr varScale="1">
        <p:scale>
          <a:sx n="95" d="100"/>
          <a:sy n="95" d="100"/>
        </p:scale>
        <p:origin x="184" y="4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DAAE31-735B-42AC-A3C3-F85CA0D07C2D}" type="doc">
      <dgm:prSet loTypeId="urn:microsoft.com/office/officeart/2005/8/layout/hProcess9" loCatId="process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BDA8D0E-25B0-49AF-A4FF-8B16466AEBF2}">
      <dgm:prSet/>
      <dgm:spPr/>
      <dgm:t>
        <a:bodyPr/>
        <a:lstStyle/>
        <a:p>
          <a:pPr algn="just"/>
          <a:r>
            <a:rPr lang="es-ES_tradnl" noProof="0" dirty="0"/>
            <a:t>Se vive el 24 de OCT y BAE </a:t>
          </a:r>
          <a:r>
            <a:rPr lang="es-ES_tradnl" noProof="0" dirty="0" err="1"/>
            <a:t>ref</a:t>
          </a:r>
          <a:r>
            <a:rPr lang="es-ES_tradnl" noProof="0" dirty="0"/>
            <a:t> se encuentra operando en el área de Talcahuano con la misión de neutralizar capacidad de producción y sostenimiento naval rojo con el propósito de limitar su capacidad de disputa del control del mar</a:t>
          </a:r>
        </a:p>
        <a:p>
          <a:pPr algn="just"/>
          <a:r>
            <a:rPr lang="es-ES_tradnl" noProof="0" dirty="0"/>
            <a:t>Usted es el Comandante de la Compañía Bravo la cual es la reserva de de la BAE ref.</a:t>
          </a:r>
        </a:p>
        <a:p>
          <a:pPr algn="just"/>
          <a:r>
            <a:rPr lang="es-ES_tradnl" noProof="0" dirty="0"/>
            <a:t>Actualmente se encuentra embarcado en la LST Rancagua a 12 millas al oeste del área de Tumbes.</a:t>
          </a:r>
        </a:p>
        <a:p>
          <a:pPr algn="ctr"/>
          <a:r>
            <a:rPr lang="es-ES_tradnl" noProof="0" dirty="0"/>
            <a:t> </a:t>
          </a:r>
        </a:p>
      </dgm:t>
    </dgm:pt>
    <dgm:pt modelId="{2CC46AEE-6A64-4CE4-A769-89E3347852A2}" type="parTrans" cxnId="{D4E687EE-F7C1-4E84-BDE4-4B550348A5E8}">
      <dgm:prSet/>
      <dgm:spPr/>
      <dgm:t>
        <a:bodyPr/>
        <a:lstStyle/>
        <a:p>
          <a:endParaRPr lang="es-ES_tradnl" sz="2800" noProof="0" dirty="0"/>
        </a:p>
      </dgm:t>
    </dgm:pt>
    <dgm:pt modelId="{2BDD411B-E59B-4F2E-8D37-F5B0ECCCB0CE}" type="sibTrans" cxnId="{D4E687EE-F7C1-4E84-BDE4-4B550348A5E8}">
      <dgm:prSet phldrT="1"/>
      <dgm:spPr/>
      <dgm:t>
        <a:bodyPr/>
        <a:lstStyle/>
        <a:p>
          <a:endParaRPr lang="es-ES_tradnl" noProof="0"/>
        </a:p>
      </dgm:t>
    </dgm:pt>
    <dgm:pt modelId="{9B7D1B09-79F8-46F7-A0F0-FC4C6A08AFEE}">
      <dgm:prSet/>
      <dgm:spPr/>
      <dgm:t>
        <a:bodyPr/>
        <a:lstStyle/>
        <a:p>
          <a:r>
            <a:rPr lang="es-ES_tradnl" noProof="0" dirty="0"/>
            <a:t> Su Compañía se materializa por 3 pelotones de infantería , una RIVAB , un equipo de reconocimiento especializado y  una sección de morteros de 60 mm  . Cuenta con 17 botes de asalto propios como capacidad de transporte de 8 personas.</a:t>
          </a:r>
        </a:p>
        <a:p>
          <a:r>
            <a:rPr lang="es-ES_tradnl" noProof="0" dirty="0"/>
            <a:t>Su Compañía cuenta con 3 enfermeros, tienen 3 raciones de de combate por hombre y 5 DOT básicas por arma.</a:t>
          </a:r>
        </a:p>
      </dgm:t>
    </dgm:pt>
    <dgm:pt modelId="{8F9FCAFB-1D39-4AF9-AB34-8C4506290900}" type="parTrans" cxnId="{1973E32B-86D7-4F22-9EC3-2FAB59F0CFCD}">
      <dgm:prSet/>
      <dgm:spPr/>
      <dgm:t>
        <a:bodyPr/>
        <a:lstStyle/>
        <a:p>
          <a:endParaRPr lang="es-ES_tradnl" sz="2800" noProof="0" dirty="0"/>
        </a:p>
      </dgm:t>
    </dgm:pt>
    <dgm:pt modelId="{68B1ED5C-1830-4956-981F-BD259C2D816D}" type="sibTrans" cxnId="{1973E32B-86D7-4F22-9EC3-2FAB59F0CFCD}">
      <dgm:prSet phldrT="2"/>
      <dgm:spPr/>
      <dgm:t>
        <a:bodyPr/>
        <a:lstStyle/>
        <a:p>
          <a:endParaRPr lang="es-ES_tradnl" noProof="0"/>
        </a:p>
      </dgm:t>
    </dgm:pt>
    <dgm:pt modelId="{D1BF6568-DFE3-417B-91C7-4D518D4793B9}">
      <dgm:prSet/>
      <dgm:spPr/>
      <dgm:t>
        <a:bodyPr/>
        <a:lstStyle/>
        <a:p>
          <a:r>
            <a:rPr lang="es-ES_tradnl" noProof="0" dirty="0"/>
            <a:t>Se</a:t>
          </a:r>
          <a:r>
            <a:rPr lang="es-ES_tradnl" baseline="0" noProof="0" dirty="0"/>
            <a:t> vive el 24 de octubre PM y son las 0830 horas. </a:t>
          </a:r>
        </a:p>
        <a:p>
          <a:r>
            <a:rPr lang="es-ES_tradnl" baseline="0" noProof="0" dirty="0"/>
            <a:t>Su radio operador le informa que han recibido el siguiente mensaje por la red primaria táctica:</a:t>
          </a:r>
        </a:p>
        <a:p>
          <a:r>
            <a:rPr lang="es-ES_tradnl" baseline="0" noProof="0" dirty="0"/>
            <a:t>Situación: BAE enfrentado fuerzas rojas magnitud BN en área de “Bodegas”. </a:t>
          </a:r>
          <a:r>
            <a:rPr lang="es-ES_tradnl" baseline="0" noProof="0" dirty="0" err="1"/>
            <a:t>Recon</a:t>
          </a:r>
          <a:r>
            <a:rPr lang="es-ES_tradnl" baseline="0" noProof="0" dirty="0"/>
            <a:t> informa detección de unidad logística a nivel compañía protegida por PLT de infantería reforzado en área de Tumbes. PLT enemigo en defensa de área</a:t>
          </a:r>
        </a:p>
        <a:p>
          <a:r>
            <a:rPr lang="es-ES_tradnl" baseline="0" noProof="0" dirty="0"/>
            <a:t>Misión: Estar en condiciones de neutralizar CO Logística IVO Tumbes a contar del 15 de Octubre, con el propósito de generar condiciones limitar capacidad defensiva enemiga en “Bodega”.</a:t>
          </a:r>
        </a:p>
        <a:p>
          <a:r>
            <a:rPr lang="es-ES_tradnl" baseline="0" noProof="0" dirty="0"/>
            <a:t>Observaciones: Desembarcar desde Caleta Cantera hacia el norte objeto evitar interferencias mutuas.  Ruta Tumbes, El Peral y Estadio altamente transitada por fuerzas enemigas. </a:t>
          </a:r>
          <a:endParaRPr lang="es-ES_tradnl" noProof="0" dirty="0"/>
        </a:p>
      </dgm:t>
    </dgm:pt>
    <dgm:pt modelId="{16B65127-464A-402A-B0A6-8AFC012501ED}" type="parTrans" cxnId="{2B2F84E6-B848-4F45-B7C7-8FFE25ADFB96}">
      <dgm:prSet/>
      <dgm:spPr/>
      <dgm:t>
        <a:bodyPr/>
        <a:lstStyle/>
        <a:p>
          <a:endParaRPr lang="es-ES_tradnl" sz="2800" noProof="0" dirty="0"/>
        </a:p>
      </dgm:t>
    </dgm:pt>
    <dgm:pt modelId="{C244DCF1-C2BD-45D8-AF42-4873A354148C}" type="sibTrans" cxnId="{2B2F84E6-B848-4F45-B7C7-8FFE25ADFB96}">
      <dgm:prSet phldrT="3"/>
      <dgm:spPr/>
      <dgm:t>
        <a:bodyPr/>
        <a:lstStyle/>
        <a:p>
          <a:endParaRPr lang="es-ES_tradnl" noProof="0"/>
        </a:p>
      </dgm:t>
    </dgm:pt>
    <dgm:pt modelId="{51969DAD-5F44-A549-A5FD-67F42CBC5BB1}">
      <dgm:prSet/>
      <dgm:spPr/>
      <dgm:t>
        <a:bodyPr/>
        <a:lstStyle/>
        <a:p>
          <a:pPr algn="ctr"/>
          <a:r>
            <a:rPr lang="es-ES_tradnl" noProof="0" dirty="0"/>
            <a:t>Requerimientos:</a:t>
          </a:r>
        </a:p>
        <a:p>
          <a:pPr algn="ctr"/>
          <a:r>
            <a:rPr lang="es-ES_tradnl" noProof="0" dirty="0"/>
            <a:t>En 90 minutos:</a:t>
          </a:r>
        </a:p>
        <a:p>
          <a:pPr algn="just"/>
          <a:r>
            <a:rPr lang="es-ES_tradnl" noProof="0" dirty="0"/>
            <a:t>Efectué el proceso </a:t>
          </a:r>
          <a:r>
            <a:rPr lang="es-ES_tradnl" noProof="0" dirty="0" err="1"/>
            <a:t>Beging</a:t>
          </a:r>
          <a:r>
            <a:rPr lang="es-ES_tradnl" noProof="0" dirty="0"/>
            <a:t> </a:t>
          </a:r>
          <a:r>
            <a:rPr lang="es-ES_tradnl" noProof="0" dirty="0" err="1"/>
            <a:t>Planning</a:t>
          </a:r>
          <a:r>
            <a:rPr lang="es-ES_tradnl" noProof="0" dirty="0"/>
            <a:t> </a:t>
          </a:r>
        </a:p>
        <a:p>
          <a:pPr algn="just"/>
          <a:r>
            <a:rPr lang="es-ES_tradnl" noProof="0" dirty="0"/>
            <a:t>Grafique la situación tatica general en la carta</a:t>
          </a:r>
        </a:p>
      </dgm:t>
    </dgm:pt>
    <dgm:pt modelId="{683DFAB6-4401-714B-962F-DBFEB7C69AFD}" type="parTrans" cxnId="{A1A46435-1F6D-A640-B54A-5A7C616E927E}">
      <dgm:prSet/>
      <dgm:spPr/>
      <dgm:t>
        <a:bodyPr/>
        <a:lstStyle/>
        <a:p>
          <a:endParaRPr lang="es-MX"/>
        </a:p>
      </dgm:t>
    </dgm:pt>
    <dgm:pt modelId="{094065AF-2B4C-EE4A-AA1E-68E2F4E6F530}" type="sibTrans" cxnId="{A1A46435-1F6D-A640-B54A-5A7C616E927E}">
      <dgm:prSet/>
      <dgm:spPr/>
      <dgm:t>
        <a:bodyPr/>
        <a:lstStyle/>
        <a:p>
          <a:endParaRPr lang="es-MX"/>
        </a:p>
      </dgm:t>
    </dgm:pt>
    <dgm:pt modelId="{936CD2FD-601D-0243-99DA-4D7F16CAA535}" type="pres">
      <dgm:prSet presAssocID="{44DAAE31-735B-42AC-A3C3-F85CA0D07C2D}" presName="CompostProcess" presStyleCnt="0">
        <dgm:presLayoutVars>
          <dgm:dir/>
          <dgm:resizeHandles val="exact"/>
        </dgm:presLayoutVars>
      </dgm:prSet>
      <dgm:spPr/>
    </dgm:pt>
    <dgm:pt modelId="{309292F7-06BA-AD48-956E-A766F099B07D}" type="pres">
      <dgm:prSet presAssocID="{44DAAE31-735B-42AC-A3C3-F85CA0D07C2D}" presName="arrow" presStyleLbl="bgShp" presStyleIdx="0" presStyleCnt="1"/>
      <dgm:spPr/>
    </dgm:pt>
    <dgm:pt modelId="{E6BF4C4A-3E9F-2B46-B5C9-9A0B34D48368}" type="pres">
      <dgm:prSet presAssocID="{44DAAE31-735B-42AC-A3C3-F85CA0D07C2D}" presName="linearProcess" presStyleCnt="0"/>
      <dgm:spPr/>
    </dgm:pt>
    <dgm:pt modelId="{D74DA69D-1D3C-204A-ADE0-A4D44A891FB7}" type="pres">
      <dgm:prSet presAssocID="{ABDA8D0E-25B0-49AF-A4FF-8B16466AEBF2}" presName="textNode" presStyleLbl="node1" presStyleIdx="0" presStyleCnt="4">
        <dgm:presLayoutVars>
          <dgm:bulletEnabled val="1"/>
        </dgm:presLayoutVars>
      </dgm:prSet>
      <dgm:spPr/>
    </dgm:pt>
    <dgm:pt modelId="{2ABBA954-3156-BB47-9B8E-A79DD76600FA}" type="pres">
      <dgm:prSet presAssocID="{2BDD411B-E59B-4F2E-8D37-F5B0ECCCB0CE}" presName="sibTrans" presStyleCnt="0"/>
      <dgm:spPr/>
    </dgm:pt>
    <dgm:pt modelId="{C246AF16-56FA-B046-BCFF-23A795748C1E}" type="pres">
      <dgm:prSet presAssocID="{9B7D1B09-79F8-46F7-A0F0-FC4C6A08AFEE}" presName="textNode" presStyleLbl="node1" presStyleIdx="1" presStyleCnt="4">
        <dgm:presLayoutVars>
          <dgm:bulletEnabled val="1"/>
        </dgm:presLayoutVars>
      </dgm:prSet>
      <dgm:spPr/>
    </dgm:pt>
    <dgm:pt modelId="{560ECDEE-33AE-EB41-B743-92C9AE979458}" type="pres">
      <dgm:prSet presAssocID="{68B1ED5C-1830-4956-981F-BD259C2D816D}" presName="sibTrans" presStyleCnt="0"/>
      <dgm:spPr/>
    </dgm:pt>
    <dgm:pt modelId="{1D7934EA-C62C-DE48-9BFD-9BCA3C396E30}" type="pres">
      <dgm:prSet presAssocID="{D1BF6568-DFE3-417B-91C7-4D518D4793B9}" presName="textNode" presStyleLbl="node1" presStyleIdx="2" presStyleCnt="4">
        <dgm:presLayoutVars>
          <dgm:bulletEnabled val="1"/>
        </dgm:presLayoutVars>
      </dgm:prSet>
      <dgm:spPr/>
    </dgm:pt>
    <dgm:pt modelId="{08D5F3CA-B2B9-894F-B793-855256DF6823}" type="pres">
      <dgm:prSet presAssocID="{C244DCF1-C2BD-45D8-AF42-4873A354148C}" presName="sibTrans" presStyleCnt="0"/>
      <dgm:spPr/>
    </dgm:pt>
    <dgm:pt modelId="{FC2375D9-BBEC-F24D-BF3B-9117D9DBD739}" type="pres">
      <dgm:prSet presAssocID="{51969DAD-5F44-A549-A5FD-67F42CBC5BB1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1973E32B-86D7-4F22-9EC3-2FAB59F0CFCD}" srcId="{44DAAE31-735B-42AC-A3C3-F85CA0D07C2D}" destId="{9B7D1B09-79F8-46F7-A0F0-FC4C6A08AFEE}" srcOrd="1" destOrd="0" parTransId="{8F9FCAFB-1D39-4AF9-AB34-8C4506290900}" sibTransId="{68B1ED5C-1830-4956-981F-BD259C2D816D}"/>
    <dgm:cxn modelId="{A1A46435-1F6D-A640-B54A-5A7C616E927E}" srcId="{44DAAE31-735B-42AC-A3C3-F85CA0D07C2D}" destId="{51969DAD-5F44-A549-A5FD-67F42CBC5BB1}" srcOrd="3" destOrd="0" parTransId="{683DFAB6-4401-714B-962F-DBFEB7C69AFD}" sibTransId="{094065AF-2B4C-EE4A-AA1E-68E2F4E6F530}"/>
    <dgm:cxn modelId="{14A3476E-0FBE-8244-9318-796EB8357E8D}" type="presOf" srcId="{ABDA8D0E-25B0-49AF-A4FF-8B16466AEBF2}" destId="{D74DA69D-1D3C-204A-ADE0-A4D44A891FB7}" srcOrd="0" destOrd="0" presId="urn:microsoft.com/office/officeart/2005/8/layout/hProcess9"/>
    <dgm:cxn modelId="{32D99287-E2A4-B649-A030-29B881498AD4}" type="presOf" srcId="{9B7D1B09-79F8-46F7-A0F0-FC4C6A08AFEE}" destId="{C246AF16-56FA-B046-BCFF-23A795748C1E}" srcOrd="0" destOrd="0" presId="urn:microsoft.com/office/officeart/2005/8/layout/hProcess9"/>
    <dgm:cxn modelId="{439260AC-E74A-1849-AD8C-7D02580969A0}" type="presOf" srcId="{D1BF6568-DFE3-417B-91C7-4D518D4793B9}" destId="{1D7934EA-C62C-DE48-9BFD-9BCA3C396E30}" srcOrd="0" destOrd="0" presId="urn:microsoft.com/office/officeart/2005/8/layout/hProcess9"/>
    <dgm:cxn modelId="{0DB195BD-46DD-984E-90C7-B854C7D758B1}" type="presOf" srcId="{51969DAD-5F44-A549-A5FD-67F42CBC5BB1}" destId="{FC2375D9-BBEC-F24D-BF3B-9117D9DBD739}" srcOrd="0" destOrd="0" presId="urn:microsoft.com/office/officeart/2005/8/layout/hProcess9"/>
    <dgm:cxn modelId="{F290D1DD-5BE5-B640-A071-A057C7746430}" type="presOf" srcId="{44DAAE31-735B-42AC-A3C3-F85CA0D07C2D}" destId="{936CD2FD-601D-0243-99DA-4D7F16CAA535}" srcOrd="0" destOrd="0" presId="urn:microsoft.com/office/officeart/2005/8/layout/hProcess9"/>
    <dgm:cxn modelId="{2B2F84E6-B848-4F45-B7C7-8FFE25ADFB96}" srcId="{44DAAE31-735B-42AC-A3C3-F85CA0D07C2D}" destId="{D1BF6568-DFE3-417B-91C7-4D518D4793B9}" srcOrd="2" destOrd="0" parTransId="{16B65127-464A-402A-B0A6-8AFC012501ED}" sibTransId="{C244DCF1-C2BD-45D8-AF42-4873A354148C}"/>
    <dgm:cxn modelId="{D4E687EE-F7C1-4E84-BDE4-4B550348A5E8}" srcId="{44DAAE31-735B-42AC-A3C3-F85CA0D07C2D}" destId="{ABDA8D0E-25B0-49AF-A4FF-8B16466AEBF2}" srcOrd="0" destOrd="0" parTransId="{2CC46AEE-6A64-4CE4-A769-89E3347852A2}" sibTransId="{2BDD411B-E59B-4F2E-8D37-F5B0ECCCB0CE}"/>
    <dgm:cxn modelId="{85BD7730-26C0-6A43-B53F-8798561F621D}" type="presParOf" srcId="{936CD2FD-601D-0243-99DA-4D7F16CAA535}" destId="{309292F7-06BA-AD48-956E-A766F099B07D}" srcOrd="0" destOrd="0" presId="urn:microsoft.com/office/officeart/2005/8/layout/hProcess9"/>
    <dgm:cxn modelId="{EB4EEE05-9E2A-D143-8270-ABAF8C96D889}" type="presParOf" srcId="{936CD2FD-601D-0243-99DA-4D7F16CAA535}" destId="{E6BF4C4A-3E9F-2B46-B5C9-9A0B34D48368}" srcOrd="1" destOrd="0" presId="urn:microsoft.com/office/officeart/2005/8/layout/hProcess9"/>
    <dgm:cxn modelId="{A338421B-FE91-704A-AC5A-235153CA8E57}" type="presParOf" srcId="{E6BF4C4A-3E9F-2B46-B5C9-9A0B34D48368}" destId="{D74DA69D-1D3C-204A-ADE0-A4D44A891FB7}" srcOrd="0" destOrd="0" presId="urn:microsoft.com/office/officeart/2005/8/layout/hProcess9"/>
    <dgm:cxn modelId="{2CA1D604-1D3C-7542-B421-F7811C88F949}" type="presParOf" srcId="{E6BF4C4A-3E9F-2B46-B5C9-9A0B34D48368}" destId="{2ABBA954-3156-BB47-9B8E-A79DD76600FA}" srcOrd="1" destOrd="0" presId="urn:microsoft.com/office/officeart/2005/8/layout/hProcess9"/>
    <dgm:cxn modelId="{B5C59C8F-A581-104A-B59A-9FF114B2AD14}" type="presParOf" srcId="{E6BF4C4A-3E9F-2B46-B5C9-9A0B34D48368}" destId="{C246AF16-56FA-B046-BCFF-23A795748C1E}" srcOrd="2" destOrd="0" presId="urn:microsoft.com/office/officeart/2005/8/layout/hProcess9"/>
    <dgm:cxn modelId="{BD7FD318-9E6C-ED47-BD6D-9CC829373AE3}" type="presParOf" srcId="{E6BF4C4A-3E9F-2B46-B5C9-9A0B34D48368}" destId="{560ECDEE-33AE-EB41-B743-92C9AE979458}" srcOrd="3" destOrd="0" presId="urn:microsoft.com/office/officeart/2005/8/layout/hProcess9"/>
    <dgm:cxn modelId="{C36AEE98-70AE-394A-B4A6-1F16A1DF10EE}" type="presParOf" srcId="{E6BF4C4A-3E9F-2B46-B5C9-9A0B34D48368}" destId="{1D7934EA-C62C-DE48-9BFD-9BCA3C396E30}" srcOrd="4" destOrd="0" presId="urn:microsoft.com/office/officeart/2005/8/layout/hProcess9"/>
    <dgm:cxn modelId="{28CABCC6-E3A6-2740-9365-BFFE1D3BF72A}" type="presParOf" srcId="{E6BF4C4A-3E9F-2B46-B5C9-9A0B34D48368}" destId="{08D5F3CA-B2B9-894F-B793-855256DF6823}" srcOrd="5" destOrd="0" presId="urn:microsoft.com/office/officeart/2005/8/layout/hProcess9"/>
    <dgm:cxn modelId="{8B56CDF6-EE6F-7149-AE1E-52FBFBB47F1D}" type="presParOf" srcId="{E6BF4C4A-3E9F-2B46-B5C9-9A0B34D48368}" destId="{FC2375D9-BBEC-F24D-BF3B-9117D9DBD739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9292F7-06BA-AD48-956E-A766F099B07D}">
      <dsp:nvSpPr>
        <dsp:cNvPr id="0" name=""/>
        <dsp:cNvSpPr/>
      </dsp:nvSpPr>
      <dsp:spPr>
        <a:xfrm>
          <a:off x="914400" y="0"/>
          <a:ext cx="10363200" cy="6745573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74DA69D-1D3C-204A-ADE0-A4D44A891FB7}">
      <dsp:nvSpPr>
        <dsp:cNvPr id="0" name=""/>
        <dsp:cNvSpPr/>
      </dsp:nvSpPr>
      <dsp:spPr>
        <a:xfrm>
          <a:off x="6101" y="2023671"/>
          <a:ext cx="2934890" cy="269822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Se vive el 24 de OCT y BAE </a:t>
          </a:r>
          <a:r>
            <a:rPr lang="es-ES_tradnl" sz="900" kern="1200" noProof="0" dirty="0" err="1"/>
            <a:t>ref</a:t>
          </a:r>
          <a:r>
            <a:rPr lang="es-ES_tradnl" sz="900" kern="1200" noProof="0" dirty="0"/>
            <a:t> se encuentra operando en el área de Talcahuano con la misión de neutralizar capacidad de producción y sostenimiento naval rojo con el propósito de limitar su capacidad de disputa del control del mar</a:t>
          </a:r>
        </a:p>
        <a:p>
          <a:pPr marL="0" lvl="0" indent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Usted es el Comandante de la Compañía Bravo la cual es la reserva de de la BAE ref.</a:t>
          </a:r>
        </a:p>
        <a:p>
          <a:pPr marL="0" lvl="0" indent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Actualmente se encuentra embarcado en la LST Rancagua a 12 millas al oeste del área de Tumbes.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 </a:t>
          </a:r>
        </a:p>
      </dsp:txBody>
      <dsp:txXfrm>
        <a:off x="137818" y="2155388"/>
        <a:ext cx="2671456" cy="2434795"/>
      </dsp:txXfrm>
    </dsp:sp>
    <dsp:sp modelId="{C246AF16-56FA-B046-BCFF-23A795748C1E}">
      <dsp:nvSpPr>
        <dsp:cNvPr id="0" name=""/>
        <dsp:cNvSpPr/>
      </dsp:nvSpPr>
      <dsp:spPr>
        <a:xfrm>
          <a:off x="3087737" y="2023671"/>
          <a:ext cx="2934890" cy="2698229"/>
        </a:xfrm>
        <a:prstGeom prst="roundRect">
          <a:avLst/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 Su Compañía se materializa por 3 pelotones de infantería , una RIVAB , un equipo de reconocimiento especializado y  una sección de morteros de 60 mm  . Cuenta con 17 botes de asalto propios como capacidad de transporte de 8 personas.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Su Compañía cuenta con 3 enfermeros, tienen 3 raciones de de combate por hombre y 5 DOT básicas por arma.</a:t>
          </a:r>
        </a:p>
      </dsp:txBody>
      <dsp:txXfrm>
        <a:off x="3219454" y="2155388"/>
        <a:ext cx="2671456" cy="2434795"/>
      </dsp:txXfrm>
    </dsp:sp>
    <dsp:sp modelId="{1D7934EA-C62C-DE48-9BFD-9BCA3C396E30}">
      <dsp:nvSpPr>
        <dsp:cNvPr id="0" name=""/>
        <dsp:cNvSpPr/>
      </dsp:nvSpPr>
      <dsp:spPr>
        <a:xfrm>
          <a:off x="6169372" y="2023671"/>
          <a:ext cx="2934890" cy="2698229"/>
        </a:xfrm>
        <a:prstGeom prst="roundRect">
          <a:avLst/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Se</a:t>
          </a:r>
          <a:r>
            <a:rPr lang="es-ES_tradnl" sz="900" kern="1200" baseline="0" noProof="0" dirty="0"/>
            <a:t> vive el 24 de octubre PM y son las 0830 horas.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baseline="0" noProof="0" dirty="0"/>
            <a:t>Su radio operador le informa que han recibido el siguiente mensaje por la red primaria táctica: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baseline="0" noProof="0" dirty="0"/>
            <a:t>Situación: BAE enfrentado fuerzas rojas magnitud BN en área de “Bodegas”. </a:t>
          </a:r>
          <a:r>
            <a:rPr lang="es-ES_tradnl" sz="900" kern="1200" baseline="0" noProof="0" dirty="0" err="1"/>
            <a:t>Recon</a:t>
          </a:r>
          <a:r>
            <a:rPr lang="es-ES_tradnl" sz="900" kern="1200" baseline="0" noProof="0" dirty="0"/>
            <a:t> informa detección de unidad logística a nivel compañía protegida por PLT de infantería reforzado en área de Tumbes. PLT enemigo en defensa de área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baseline="0" noProof="0" dirty="0"/>
            <a:t>Misión: Estar en condiciones de neutralizar CO Logística IVO Tumbes a contar del 15 de Octubre, con el propósito de generar condiciones limitar capacidad defensiva enemiga en “Bodega”.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baseline="0" noProof="0" dirty="0"/>
            <a:t>Observaciones: Desembarcar desde Caleta Cantera hacia el norte objeto evitar interferencias mutuas.  Ruta Tumbes, El Peral y Estadio altamente transitada por fuerzas enemigas. </a:t>
          </a:r>
          <a:endParaRPr lang="es-ES_tradnl" sz="900" kern="1200" noProof="0" dirty="0"/>
        </a:p>
      </dsp:txBody>
      <dsp:txXfrm>
        <a:off x="6301089" y="2155388"/>
        <a:ext cx="2671456" cy="2434795"/>
      </dsp:txXfrm>
    </dsp:sp>
    <dsp:sp modelId="{FC2375D9-BBEC-F24D-BF3B-9117D9DBD739}">
      <dsp:nvSpPr>
        <dsp:cNvPr id="0" name=""/>
        <dsp:cNvSpPr/>
      </dsp:nvSpPr>
      <dsp:spPr>
        <a:xfrm>
          <a:off x="9251007" y="2023671"/>
          <a:ext cx="2934890" cy="2698229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Requerimientos: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En 90 minutos:</a:t>
          </a:r>
        </a:p>
        <a:p>
          <a:pPr marL="0" lvl="0" indent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Efectué el proceso </a:t>
          </a:r>
          <a:r>
            <a:rPr lang="es-ES_tradnl" sz="900" kern="1200" noProof="0" dirty="0" err="1"/>
            <a:t>Beging</a:t>
          </a:r>
          <a:r>
            <a:rPr lang="es-ES_tradnl" sz="900" kern="1200" noProof="0" dirty="0"/>
            <a:t> </a:t>
          </a:r>
          <a:r>
            <a:rPr lang="es-ES_tradnl" sz="900" kern="1200" noProof="0" dirty="0" err="1"/>
            <a:t>Planning</a:t>
          </a:r>
          <a:r>
            <a:rPr lang="es-ES_tradnl" sz="900" kern="1200" noProof="0" dirty="0"/>
            <a:t> </a:t>
          </a:r>
        </a:p>
        <a:p>
          <a:pPr marL="0" lvl="0" indent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Grafique la situación tatica general en la carta</a:t>
          </a:r>
        </a:p>
      </dsp:txBody>
      <dsp:txXfrm>
        <a:off x="9382724" y="2155388"/>
        <a:ext cx="2671456" cy="2434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35A31C-0F2D-07B9-5959-283DA93952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CB0C58-5662-E6DD-59AB-F3158AE79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B8C49E-3C96-59A3-57D9-162C1AA7F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FF6D917-E782-0404-87F7-B57AB946C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17238F-9FC9-82FC-5FAA-2CCF04B95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34068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B5990C-0FFA-F513-7D6E-99C10FEED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7EA2D65-7AC8-B0BA-4379-B2D17F83CE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67253B-C875-B650-EFC3-D7BFF006A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3309D6-EB40-0169-F39A-A3FE74BCB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C59186-0FB8-D292-C8FA-3E8DE438D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53110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B216DE-0074-0543-1110-A90879747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4E3B062-6F7C-75C9-94E0-1A22456F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D40F8C-5623-C257-958C-35A9834A8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099CBD-15EB-20E8-FAEC-CFCFB1725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61BD9E-DEDD-96D6-5DEE-EA057F1B7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31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BF1136-28F7-F104-6D5A-359A326D9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D93511-A917-3A5D-086E-263984C89C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74D97D-387F-B6AC-F6B9-4A577FD26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2DEE273-A311-060F-B4CB-96A8D726A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F3E3448-DC32-DF37-591B-DFE899B6F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D56E48E-CAEB-19B6-302F-8C36E89BF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6480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1C29FF-D175-FC00-9EBE-DA0CADA48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FCFEF5F-DF4A-6AA9-4F3D-0DA7BD9A1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50DB43-7FC4-FB8A-B493-85FB7D2623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D26955F-5256-0922-78EA-F1E2DF00BA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F56153B-1021-F4ED-0A38-AF1E85E203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7B2FB-753D-0714-ED8F-A138705DA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841D894-CF57-1A79-88D8-F77B77953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903FA5B-8D42-789A-66A7-32C74042E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6291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45638A-892D-FE0E-01F7-C8D42CA4C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B67D8DE-1616-D91C-FAA0-0855B292F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3E1A738-8AC6-32FA-03A5-4A117DD24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E9A4EC5-8AE3-7454-0BE2-87438157B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13371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9A69F2B-0091-4C6E-9CD4-E6251836E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D044444-B90B-2842-E5D5-345ECD227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81AF0F6-C754-8F77-9FA4-6DAE703C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3066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BC8DB6-1260-BD75-C90F-969CDBA38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ADFFC5-F442-FB5E-14D7-B1D352C7C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D46777C-76A3-DACD-22A7-099DEDDA5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A1F46C-CD61-7729-050F-CC5E39881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BDD0E3F-345B-7330-E6AE-C466AA5E1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1B26BF-9D5D-D2A4-1DE0-DFB75A0E2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92976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76F01C-653E-B008-3F94-41F5B0ACE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0A0A4EB-0ECB-4B4C-3DAA-B8680EE1C5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42DD738-71C6-D1FB-2B76-9E04C5319E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1607C9-5908-98F8-CB48-111F3B07E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60725CC-7F81-5F73-CB39-699D75477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0AC04CA-2ADD-50D9-37D6-634434C2E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4338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EA5F24-CB66-60D5-705D-B53CEC0F1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F16B826-24F1-913C-FD09-FC35DE6950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DB7F14-B13C-F84F-0A8F-8D36A9521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6EE5F5-D3EB-F320-48FE-F952A87E3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6CDD32-7A9E-4111-453D-16056B75A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2531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4E2E6E9-76E8-5FA4-30A6-402A01E72E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60D211E-7D43-EBFA-55A6-C7A2001D98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27A9E9-6385-8D75-E6B1-2746B5D4B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FD50F7-A3E7-358B-1858-0F6B77E48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EED44C-CD40-801D-A9E4-249CA2A18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028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83DE5D1-C78C-FAE7-0951-1CA12B3EB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6053CEE-A356-8C81-87DC-0035D2980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63919E-0CE8-1CDC-66D9-A3B9CD6FB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2D5AF0-3ED5-354B-8887-2FF789FBE634}" type="datetimeFigureOut">
              <a:rPr lang="es-ES_tradnl" smtClean="0"/>
              <a:t>24/10/25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39756-F403-C802-4478-5133D4C856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FEC0F9-D2C9-E66C-7CBF-F08C8FEA8F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3121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0A9C99-BBA0-CC28-55CD-D0A809F600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DA3C418-758E-4180-A5D0-8655D680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C8EF06-5EC3-4883-AFAF-D74FF4655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5135971" cy="687164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Infantry Assault Marines attack Machine Gun Hill">
            <a:extLst>
              <a:ext uri="{FF2B5EF4-FFF2-40B4-BE49-F238E27FC236}">
                <a16:creationId xmlns:a16="http://schemas.microsoft.com/office/drawing/2014/main" id="{D27EAFBA-CA8E-6A9A-E25B-2D1847E02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2" r="2527" b="-1"/>
          <a:stretch>
            <a:fillRect/>
          </a:stretch>
        </p:blipFill>
        <p:spPr bwMode="auto">
          <a:xfrm>
            <a:off x="2915455" y="10"/>
            <a:ext cx="9276545" cy="685799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D6ED68FF-F4BF-49AD-81AE-D2A89F3A35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356" y="1905323"/>
            <a:ext cx="3161940" cy="2640247"/>
          </a:xfrm>
        </p:spPr>
        <p:txBody>
          <a:bodyPr>
            <a:normAutofit/>
          </a:bodyPr>
          <a:lstStyle/>
          <a:p>
            <a:pPr algn="l"/>
            <a:r>
              <a:rPr lang="es-ES_tradnl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EVALUACIÓN: </a:t>
            </a:r>
            <a:br>
              <a:rPr lang="es-ES_tradnl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s-ES_tradnl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ACCIÓN OFENSIVA A NIVEL COMPAÑÍA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48F28E6-7462-D0ED-0185-1C3D184E74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0356" y="4545570"/>
            <a:ext cx="3306089" cy="665802"/>
          </a:xfrm>
        </p:spPr>
        <p:txBody>
          <a:bodyPr>
            <a:normAutofit/>
          </a:bodyPr>
          <a:lstStyle/>
          <a:p>
            <a:pPr algn="l"/>
            <a:r>
              <a:rPr lang="es-ES_tradnl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TÁCTICA II</a:t>
            </a:r>
          </a:p>
        </p:txBody>
      </p:sp>
    </p:spTree>
    <p:extLst>
      <p:ext uri="{BB962C8B-B14F-4D97-AF65-F5344CB8AC3E}">
        <p14:creationId xmlns:p14="http://schemas.microsoft.com/office/powerpoint/2010/main" val="378054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FB44EC-E99D-756B-5EF2-0DF5E660C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93C3E61-7F85-F1E4-F13F-2F6DDCEA954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604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7F6EE971-5B10-0236-5BA2-9619CF56F0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6229477"/>
              </p:ext>
            </p:extLst>
          </p:nvPr>
        </p:nvGraphicFramePr>
        <p:xfrm>
          <a:off x="0" y="0"/>
          <a:ext cx="12192000" cy="67455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13363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A0F7C2-9A78-98E7-56B9-75A6BE48C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8DA47AFC-3523-26FB-2563-6CFAA797B8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761" y="0"/>
            <a:ext cx="12203761" cy="6858000"/>
          </a:xfr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370F833-72B7-4C76-3C72-8BDF232BDB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2025" y="3206750"/>
            <a:ext cx="1587500" cy="9525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ECDE645-6F0E-1C33-D87C-392B47056D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4698" y="3713003"/>
            <a:ext cx="1184277" cy="71056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6BDADDFF-C631-99D9-3B24-6D033E116B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2285" y="3444874"/>
            <a:ext cx="1184277" cy="710566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C79ECD54-1550-BC40-39A5-32C0BB1F2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0950" y="4691697"/>
            <a:ext cx="1416050" cy="84963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8E68838B-818E-FF09-D967-39074B5DC2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3623" y="3002438"/>
            <a:ext cx="1184275" cy="710565"/>
          </a:xfrm>
          <a:prstGeom prst="rect">
            <a:avLst/>
          </a:prstGeom>
        </p:spPr>
      </p:pic>
      <p:grpSp>
        <p:nvGrpSpPr>
          <p:cNvPr id="19" name="Grupo 18">
            <a:extLst>
              <a:ext uri="{FF2B5EF4-FFF2-40B4-BE49-F238E27FC236}">
                <a16:creationId xmlns:a16="http://schemas.microsoft.com/office/drawing/2014/main" id="{456CE6E2-C35E-1555-BEEF-9ECAB68D344D}"/>
              </a:ext>
            </a:extLst>
          </p:cNvPr>
          <p:cNvGrpSpPr/>
          <p:nvPr/>
        </p:nvGrpSpPr>
        <p:grpSpPr>
          <a:xfrm>
            <a:off x="104775" y="568760"/>
            <a:ext cx="3070225" cy="2250639"/>
            <a:chOff x="6583872" y="3634469"/>
            <a:chExt cx="5185171" cy="3111103"/>
          </a:xfrm>
          <a:solidFill>
            <a:srgbClr val="FFC000"/>
          </a:solidFill>
        </p:grpSpPr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249F5CD6-EC12-C0F8-555F-9124748DE1DA}"/>
                </a:ext>
              </a:extLst>
            </p:cNvPr>
            <p:cNvSpPr/>
            <p:nvPr/>
          </p:nvSpPr>
          <p:spPr>
            <a:xfrm>
              <a:off x="6583872" y="3634469"/>
              <a:ext cx="5185171" cy="3111103"/>
            </a:xfrm>
            <a:prstGeom prst="rect">
              <a:avLst/>
            </a:prstGeom>
            <a:grpFill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12152150"/>
                <a:satOff val="-826"/>
                <a:lumOff val="1961"/>
                <a:alphaOff val="0"/>
              </a:schemeClr>
            </a:fillRef>
            <a:effectRef idx="2">
              <a:schemeClr val="accent5">
                <a:hueOff val="-12152150"/>
                <a:satOff val="-826"/>
                <a:lumOff val="196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ES_tradnl"/>
            </a:p>
          </p:txBody>
        </p:sp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CE53A4CA-0235-D026-86E3-7DE615A20081}"/>
                </a:ext>
              </a:extLst>
            </p:cNvPr>
            <p:cNvSpPr txBox="1"/>
            <p:nvPr/>
          </p:nvSpPr>
          <p:spPr>
            <a:xfrm>
              <a:off x="6583872" y="3634469"/>
              <a:ext cx="5185171" cy="311110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kern="1200" noProof="0" dirty="0">
                  <a:solidFill>
                    <a:schemeClr val="tx1"/>
                  </a:solidFill>
                </a:rPr>
                <a:t>En base al reconocimiento logra identificar el siguiente dispositivo</a:t>
              </a:r>
              <a:endParaRPr lang="es-ES_tradnl" sz="1400" b="1" dirty="0">
                <a:solidFill>
                  <a:schemeClr val="tx1"/>
                </a:solidFill>
              </a:endParaRP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kern="1200" noProof="0" dirty="0">
                  <a:solidFill>
                    <a:schemeClr val="tx1"/>
                  </a:solidFill>
                </a:rPr>
                <a:t>Modifique su plan</a:t>
              </a:r>
              <a:r>
                <a:rPr lang="es-ES_tradnl" sz="1400" b="1" dirty="0">
                  <a:solidFill>
                    <a:schemeClr val="tx1"/>
                  </a:solidFill>
                </a:rPr>
                <a:t> y preséntelo en:</a:t>
              </a: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kern="1200" noProof="0" dirty="0">
                  <a:solidFill>
                    <a:schemeClr val="tx1"/>
                  </a:solidFill>
                </a:rPr>
                <a:t>Situación (OMETTTC)</a:t>
              </a: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dirty="0">
                  <a:solidFill>
                    <a:schemeClr val="tx1"/>
                  </a:solidFill>
                </a:rPr>
                <a:t>Misión </a:t>
              </a: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kern="1200" noProof="0" dirty="0">
                  <a:solidFill>
                    <a:schemeClr val="tx1"/>
                  </a:solidFill>
                </a:rPr>
                <a:t>Ejecución (SOM)</a:t>
              </a: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dirty="0">
                  <a:solidFill>
                    <a:schemeClr val="tx1"/>
                  </a:solidFill>
                </a:rPr>
                <a:t>Logística </a:t>
              </a: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dirty="0">
                  <a:solidFill>
                    <a:schemeClr val="tx1"/>
                  </a:solidFill>
                </a:rPr>
                <a:t>Mando y Control</a:t>
              </a:r>
              <a:endParaRPr lang="es-ES_tradnl" sz="1400" b="1" kern="1200" noProof="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134448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7323</TotalTime>
  <Words>332</Words>
  <Application>Microsoft Macintosh PowerPoint</Application>
  <PresentationFormat>Panorámica</PresentationFormat>
  <Paragraphs>24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Tema de Office</vt:lpstr>
      <vt:lpstr>EVALUACIÓN:  ACCIÓN OFENSIVA A NIVEL COMPAÑÍA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Friedrich von der Weth</dc:creator>
  <cp:lastModifiedBy>Friedrich von der Weth</cp:lastModifiedBy>
  <cp:revision>10</cp:revision>
  <dcterms:created xsi:type="dcterms:W3CDTF">2025-05-27T15:57:55Z</dcterms:created>
  <dcterms:modified xsi:type="dcterms:W3CDTF">2025-10-28T18:42:08Z</dcterms:modified>
</cp:coreProperties>
</file>