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embeddedFontLst>
    <p:embeddedFont>
      <p:font typeface="Arial Narrow" panose="020B0606020202030204" pitchFamily="34" charset="0"/>
      <p:regular r:id="rId19"/>
      <p:bold r:id="rId20"/>
      <p:italic r:id="rId21"/>
      <p:boldItalic r:id="rId22"/>
    </p:embeddedFont>
    <p:embeddedFont>
      <p:font typeface="Caveat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gVuR8IzIcCeQiRDUwcGhgLvNxo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BC05619-16BB-425C-93BD-0155E98A89A9}">
  <a:tblStyle styleId="{4BC05619-16BB-425C-93BD-0155E98A89A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7A217A7-F671-47E4-A9C6-9D693C3F62EB}" styleName="Table_1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AECE6"/>
          </a:solidFill>
        </a:fill>
      </a:tcStyle>
    </a:wholeTbl>
    <a:band1H>
      <a:tcTxStyle b="off" i="off"/>
      <a:tcStyle>
        <a:tcBdr/>
        <a:fill>
          <a:solidFill>
            <a:srgbClr val="F5D8C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F5D8C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1268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2" name="Google Shape;11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7" name="Google Shape;13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9e0005946f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g39e0005946f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4" name="Google Shape;16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9538e726d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9" name="Google Shape;179;g39538e726d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209" name="Google Shape;20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6" name="Google Shape;26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9d1e560c2e_1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323" name="Google Shape;323;g39d1e560c2e_1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45" name="Google Shape;34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2" name="Google Shape;362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s-ES"/>
              <a:t>d</a:t>
            </a:r>
            <a:endParaRPr/>
          </a:p>
        </p:txBody>
      </p:sp>
      <p:sp>
        <p:nvSpPr>
          <p:cNvPr id="371" name="Google Shape;37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84" name="Google Shape;38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93" name="Google Shape;393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02" name="Google Shape;4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7133432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1799432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" name="Google Shape;84;p1"/>
          <p:cNvCxnSpPr/>
          <p:nvPr/>
        </p:nvCxnSpPr>
        <p:spPr>
          <a:xfrm rot="10800000" flipH="1">
            <a:off x="2016141" y="3800800"/>
            <a:ext cx="8390400" cy="1950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5" name="Google Shape;85;p1"/>
          <p:cNvCxnSpPr/>
          <p:nvPr/>
        </p:nvCxnSpPr>
        <p:spPr>
          <a:xfrm flipH="1">
            <a:off x="3710082" y="2158313"/>
            <a:ext cx="1" cy="1273156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6" name="Google Shape;86;p1"/>
          <p:cNvSpPr txBox="1"/>
          <p:nvPr/>
        </p:nvSpPr>
        <p:spPr>
          <a:xfrm>
            <a:off x="3631672" y="2065974"/>
            <a:ext cx="7157654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MAGÍSTER EN GESTIÓN PEDAGÓGICA -CURRICULAR  Y PROYECTOS EDUCATIVOS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FACULTAD DE EDUCACIÓN Y CIENCIAS SOCIALES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 t="25505" b="24764"/>
          <a:stretch/>
        </p:blipFill>
        <p:spPr>
          <a:xfrm>
            <a:off x="1509987" y="1"/>
            <a:ext cx="9172026" cy="1435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4">
            <a:alphaModFix/>
          </a:blip>
          <a:srcRect l="-153" t="46510" r="153" b="5988"/>
          <a:stretch/>
        </p:blipFill>
        <p:spPr>
          <a:xfrm>
            <a:off x="1509987" y="5486720"/>
            <a:ext cx="9172026" cy="1371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10350" y="215831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1770815" y="4020425"/>
            <a:ext cx="8758500" cy="10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“Estrategias de Innovación en la Gestión Curricular para el Desarrollo de Competencias de Comprensión Lectora y Razonamiento Lógico-Matemático en la Formación Académica Profesional de Oficiales Navales”</a:t>
            </a: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509900" y="5615900"/>
            <a:ext cx="9172200" cy="10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Autores:</a:t>
            </a: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Claudia Gálvez Torres, Danitza Parada Salinas, Luis Sandoval Mauran</a:t>
            </a: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Profesora Guía: Dra. Eliana Schmitt Bernal</a:t>
            </a:r>
            <a:endParaRPr sz="16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922250" y="6548700"/>
            <a:ext cx="2578200" cy="4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ES"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Viña del Mar, 04 noviembre 2025</a:t>
            </a:r>
            <a:endParaRPr sz="12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7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7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 txBox="1"/>
          <p:nvPr/>
        </p:nvSpPr>
        <p:spPr>
          <a:xfrm>
            <a:off x="2107450" y="394600"/>
            <a:ext cx="90921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PRESENTACIÓN DE LA INSTITUCIÓN</a:t>
            </a:r>
            <a:endParaRPr sz="4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17"/>
          <p:cNvPicPr preferRelativeResize="0"/>
          <p:nvPr/>
        </p:nvPicPr>
        <p:blipFill rotWithShape="1">
          <a:blip r:embed="rId5">
            <a:alphaModFix/>
          </a:blip>
          <a:srcRect l="1970" t="3498" r="1826" b="2206"/>
          <a:stretch/>
        </p:blipFill>
        <p:spPr>
          <a:xfrm>
            <a:off x="2614950" y="1435700"/>
            <a:ext cx="7163625" cy="4166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-58807" y="4135513"/>
            <a:ext cx="3000001" cy="135305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7"/>
          <p:cNvSpPr txBox="1"/>
          <p:nvPr/>
        </p:nvSpPr>
        <p:spPr>
          <a:xfrm>
            <a:off x="1539328" y="5809440"/>
            <a:ext cx="1801500" cy="8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6 años </a:t>
            </a:r>
            <a:r>
              <a:rPr lang="es-ES" sz="1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 nivel de “excelencia”</a:t>
            </a:r>
            <a:endParaRPr sz="13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MAR 2031.</a:t>
            </a:r>
            <a:endParaRPr sz="1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5461391" y="5774415"/>
            <a:ext cx="2088000" cy="8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5 años </a:t>
            </a:r>
            <a:r>
              <a:rPr lang="es-ES" sz="1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 nivel “avanzado”</a:t>
            </a:r>
            <a:endParaRPr sz="1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SEP  2028.</a:t>
            </a:r>
            <a:endParaRPr sz="14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36109" y="5439349"/>
            <a:ext cx="2230667" cy="1641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7"/>
          <p:cNvPicPr preferRelativeResize="0"/>
          <p:nvPr/>
        </p:nvPicPr>
        <p:blipFill rotWithShape="1">
          <a:blip r:embed="rId8">
            <a:alphaModFix/>
          </a:blip>
          <a:srcRect t="1250" b="-1248"/>
          <a:stretch/>
        </p:blipFill>
        <p:spPr>
          <a:xfrm>
            <a:off x="7507773" y="5388600"/>
            <a:ext cx="2386243" cy="15036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7"/>
          <p:cNvSpPr txBox="1"/>
          <p:nvPr/>
        </p:nvSpPr>
        <p:spPr>
          <a:xfrm>
            <a:off x="943317" y="549712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Escuela Naval “A.P.”</a:t>
            </a:r>
            <a:endParaRPr sz="1400" b="1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5051140" y="5450956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Academia Politécnica Naval</a:t>
            </a:r>
            <a:endParaRPr sz="1400" b="1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897625" y="2415800"/>
            <a:ext cx="2230676" cy="19366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8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8"/>
          <p:cNvSpPr txBox="1"/>
          <p:nvPr/>
        </p:nvSpPr>
        <p:spPr>
          <a:xfrm>
            <a:off x="1849275" y="28694"/>
            <a:ext cx="990690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4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METODOLOGÍA UTILIZADA PARA EL DIAGNÓSTICO</a:t>
            </a:r>
            <a:endParaRPr sz="44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479282" y="1654420"/>
            <a:ext cx="1276893" cy="927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9" name="Google Shape;119;p18"/>
          <p:cNvGrpSpPr/>
          <p:nvPr/>
        </p:nvGrpSpPr>
        <p:grpSpPr>
          <a:xfrm>
            <a:off x="1547529" y="1654420"/>
            <a:ext cx="9318675" cy="4583006"/>
            <a:chOff x="1435287" y="1553402"/>
            <a:chExt cx="9318675" cy="4583006"/>
          </a:xfrm>
        </p:grpSpPr>
        <p:grpSp>
          <p:nvGrpSpPr>
            <p:cNvPr id="120" name="Google Shape;120;p18"/>
            <p:cNvGrpSpPr/>
            <p:nvPr/>
          </p:nvGrpSpPr>
          <p:grpSpPr>
            <a:xfrm>
              <a:off x="1435287" y="3204791"/>
              <a:ext cx="3366990" cy="1436829"/>
              <a:chOff x="1435287" y="3204791"/>
              <a:chExt cx="3366990" cy="1436829"/>
            </a:xfrm>
          </p:grpSpPr>
          <p:sp>
            <p:nvSpPr>
              <p:cNvPr id="121" name="Google Shape;121;p18"/>
              <p:cNvSpPr/>
              <p:nvPr/>
            </p:nvSpPr>
            <p:spPr>
              <a:xfrm>
                <a:off x="1435287" y="3204791"/>
                <a:ext cx="14607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Metodología del Diagnóstico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2" name="Google Shape;122;p18"/>
              <p:cNvSpPr/>
              <p:nvPr/>
            </p:nvSpPr>
            <p:spPr>
              <a:xfrm>
                <a:off x="3341577" y="3205820"/>
                <a:ext cx="14607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Triangulación de evidencias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3" name="Google Shape;123;p18"/>
            <p:cNvGrpSpPr/>
            <p:nvPr/>
          </p:nvGrpSpPr>
          <p:grpSpPr>
            <a:xfrm>
              <a:off x="5236671" y="1553402"/>
              <a:ext cx="1512840" cy="4583006"/>
              <a:chOff x="5236671" y="1553402"/>
              <a:chExt cx="1512840" cy="4583006"/>
            </a:xfrm>
          </p:grpSpPr>
          <p:sp>
            <p:nvSpPr>
              <p:cNvPr id="124" name="Google Shape;124;p18"/>
              <p:cNvSpPr/>
              <p:nvPr/>
            </p:nvSpPr>
            <p:spPr>
              <a:xfrm>
                <a:off x="5236671" y="1553402"/>
                <a:ext cx="14803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Revisión documental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8"/>
              <p:cNvSpPr/>
              <p:nvPr/>
            </p:nvSpPr>
            <p:spPr>
              <a:xfrm>
                <a:off x="5269211" y="3139626"/>
                <a:ext cx="14803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Observación de aula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6" name="Google Shape;126;p18"/>
              <p:cNvSpPr/>
              <p:nvPr/>
            </p:nvSpPr>
            <p:spPr>
              <a:xfrm>
                <a:off x="5262288" y="4700608"/>
                <a:ext cx="14803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Análisis de cohortes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7" name="Google Shape;127;p18"/>
            <p:cNvGrpSpPr/>
            <p:nvPr/>
          </p:nvGrpSpPr>
          <p:grpSpPr>
            <a:xfrm>
              <a:off x="7185175" y="2534363"/>
              <a:ext cx="1535339" cy="2989506"/>
              <a:chOff x="7185175" y="2534363"/>
              <a:chExt cx="1535339" cy="2989506"/>
            </a:xfrm>
          </p:grpSpPr>
          <p:sp>
            <p:nvSpPr>
              <p:cNvPr id="128" name="Google Shape;128;p18"/>
              <p:cNvSpPr/>
              <p:nvPr/>
            </p:nvSpPr>
            <p:spPr>
              <a:xfrm>
                <a:off x="7185175" y="2534363"/>
                <a:ext cx="15129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Evaluación de resultados</a:t>
                </a:r>
                <a:endParaRPr sz="1800" b="1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9" name="Google Shape;129;p18"/>
              <p:cNvSpPr/>
              <p:nvPr/>
            </p:nvSpPr>
            <p:spPr>
              <a:xfrm>
                <a:off x="7207614" y="4088069"/>
                <a:ext cx="1512900" cy="1435800"/>
              </a:xfrm>
              <a:prstGeom prst="roundRect">
                <a:avLst>
                  <a:gd name="adj" fmla="val 16667"/>
                </a:avLst>
              </a:prstGeom>
              <a:solidFill>
                <a:srgbClr val="CFE2F3"/>
              </a:solidFill>
              <a:ln w="19050" cap="flat" cmpd="sng">
                <a:solidFill>
                  <a:srgbClr val="0070C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0" tIns="45700" rIns="0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r>
                  <a:rPr lang="es-ES" sz="18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Identificación de variables críticas</a:t>
                </a:r>
                <a:endParaRPr sz="18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30" name="Google Shape;130;p18"/>
            <p:cNvSpPr/>
            <p:nvPr/>
          </p:nvSpPr>
          <p:spPr>
            <a:xfrm>
              <a:off x="9140862" y="3205825"/>
              <a:ext cx="1613100" cy="1435800"/>
            </a:xfrm>
            <a:prstGeom prst="roundRect">
              <a:avLst>
                <a:gd name="adj" fmla="val 16667"/>
              </a:avLst>
            </a:prstGeom>
            <a:solidFill>
              <a:srgbClr val="CFE2F3"/>
            </a:solidFill>
            <a:ln w="19050" cap="flat" cmpd="sng">
              <a:solidFill>
                <a:srgbClr val="0070C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0" tIns="45700" rIns="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s-ES" sz="18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Caracterización del problema institucional</a:t>
              </a:r>
              <a:endParaRPr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s-ES" sz="18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(nudo crítico)</a:t>
              </a:r>
              <a:endParaRPr sz="2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1" name="Google Shape;131;p18"/>
          <p:cNvSpPr/>
          <p:nvPr/>
        </p:nvSpPr>
        <p:spPr>
          <a:xfrm>
            <a:off x="5050936" y="1654420"/>
            <a:ext cx="167313" cy="4583006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8"/>
          <p:cNvSpPr/>
          <p:nvPr/>
        </p:nvSpPr>
        <p:spPr>
          <a:xfrm rot="10800000">
            <a:off x="6899508" y="1654420"/>
            <a:ext cx="167312" cy="4583006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8"/>
          <p:cNvSpPr/>
          <p:nvPr/>
        </p:nvSpPr>
        <p:spPr>
          <a:xfrm>
            <a:off x="3117407" y="3151563"/>
            <a:ext cx="170316" cy="1816432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cap="flat" cmpd="sng">
            <a:solidFill>
              <a:srgbClr val="26262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/>
          <p:nvPr/>
        </p:nvSpPr>
        <p:spPr>
          <a:xfrm rot="10800000">
            <a:off x="8968477" y="2581745"/>
            <a:ext cx="117315" cy="3152056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9"/>
          <p:cNvPicPr preferRelativeResize="0"/>
          <p:nvPr/>
        </p:nvPicPr>
        <p:blipFill rotWithShape="1">
          <a:blip r:embed="rId3">
            <a:alphaModFix/>
          </a:blip>
          <a:srcRect l="6314"/>
          <a:stretch/>
        </p:blipFill>
        <p:spPr>
          <a:xfrm>
            <a:off x="106450" y="1461708"/>
            <a:ext cx="8639100" cy="5186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9"/>
          <p:cNvPicPr preferRelativeResize="0"/>
          <p:nvPr/>
        </p:nvPicPr>
        <p:blipFill rotWithShape="1">
          <a:blip r:embed="rId4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9"/>
          <p:cNvPicPr preferRelativeResize="0"/>
          <p:nvPr/>
        </p:nvPicPr>
        <p:blipFill rotWithShape="1">
          <a:blip r:embed="rId4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19"/>
          <p:cNvSpPr txBox="1"/>
          <p:nvPr/>
        </p:nvSpPr>
        <p:spPr>
          <a:xfrm>
            <a:off x="1776450" y="394600"/>
            <a:ext cx="8639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PLANTEAMIENTO DEL PROBLEMA 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07900" y="1518025"/>
            <a:ext cx="1189600" cy="118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 txBox="1"/>
          <p:nvPr/>
        </p:nvSpPr>
        <p:spPr>
          <a:xfrm>
            <a:off x="8643192" y="2891925"/>
            <a:ext cx="3456000" cy="326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s-ES" sz="16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¿cómo diseñar e implementar una intervención pedagógica que fortalezca las competencias de comprensión lectora y razonamiento lógico-matemático de los y las oficiales estudiantes de sexto año politécnico de la APOLINAV, con el fin de disminuir la repitencia, optimizar la trayectoria académica y potenciar el desempeño en asignaturas críticas de su formación profesional?</a:t>
            </a:r>
            <a:endParaRPr sz="1800" i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g39e0005946f_1_0"/>
          <p:cNvPicPr preferRelativeResize="0"/>
          <p:nvPr/>
        </p:nvPicPr>
        <p:blipFill rotWithShape="1">
          <a:blip r:embed="rId3">
            <a:alphaModFix/>
          </a:blip>
          <a:srcRect l="43113"/>
          <a:stretch/>
        </p:blipFill>
        <p:spPr>
          <a:xfrm>
            <a:off x="3926500" y="4553450"/>
            <a:ext cx="2483050" cy="168942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pic>
        <p:nvPicPr>
          <p:cNvPr id="151" name="Google Shape;151;g39e0005946f_1_0"/>
          <p:cNvPicPr preferRelativeResize="0"/>
          <p:nvPr/>
        </p:nvPicPr>
        <p:blipFill rotWithShape="1">
          <a:blip r:embed="rId4">
            <a:alphaModFix/>
          </a:blip>
          <a:srcRect r="15916"/>
          <a:stretch/>
        </p:blipFill>
        <p:spPr>
          <a:xfrm>
            <a:off x="6837000" y="4584350"/>
            <a:ext cx="2551501" cy="16894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pic>
        <p:nvPicPr>
          <p:cNvPr id="152" name="Google Shape;152;g39e0005946f_1_0"/>
          <p:cNvPicPr preferRelativeResize="0"/>
          <p:nvPr/>
        </p:nvPicPr>
        <p:blipFill rotWithShape="1">
          <a:blip r:embed="rId5">
            <a:alphaModFix/>
          </a:blip>
          <a:srcRect t="25507" b="24760"/>
          <a:stretch/>
        </p:blipFill>
        <p:spPr>
          <a:xfrm>
            <a:off x="0" y="0"/>
            <a:ext cx="12192001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g39e0005946f_1_0"/>
          <p:cNvPicPr preferRelativeResize="0"/>
          <p:nvPr/>
        </p:nvPicPr>
        <p:blipFill rotWithShape="1">
          <a:blip r:embed="rId5">
            <a:alphaModFix/>
          </a:blip>
          <a:srcRect l="-150" t="46508" r="150" b="5988"/>
          <a:stretch/>
        </p:blipFill>
        <p:spPr>
          <a:xfrm>
            <a:off x="-18853" y="6622515"/>
            <a:ext cx="12220279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g39e0005946f_1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g39e0005946f_1_0"/>
          <p:cNvSpPr txBox="1"/>
          <p:nvPr/>
        </p:nvSpPr>
        <p:spPr>
          <a:xfrm>
            <a:off x="2862543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JUSTIFICACIÓN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6" name="Google Shape;156;g39e0005946f_1_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86532" y="4553438"/>
            <a:ext cx="2700631" cy="172521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sp>
        <p:nvSpPr>
          <p:cNvPr id="157" name="Google Shape;157;g39e0005946f_1_0"/>
          <p:cNvSpPr txBox="1"/>
          <p:nvPr/>
        </p:nvSpPr>
        <p:spPr>
          <a:xfrm>
            <a:off x="3895700" y="1855250"/>
            <a:ext cx="2551500" cy="2786100"/>
          </a:xfrm>
          <a:prstGeom prst="rect">
            <a:avLst/>
          </a:prstGeom>
          <a:solidFill>
            <a:srgbClr val="EFF7F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OPTIMIZACIÓN DE RECURSOS.</a:t>
            </a:r>
            <a:endParaRPr sz="1300" b="1" i="0" u="sng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reducción de repitencias y deserciones favorece un uso eficiente de los recursos económicos, materiales y humanos que la Armada invierte en la formación. Mejorar las habilidades básicas del estudiantado contribuye a trayectorias académicas más continuas y a una mayor eficacia institucional.</a:t>
            </a:r>
            <a:endParaRPr sz="13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g39e0005946f_1_0"/>
          <p:cNvSpPr txBox="1"/>
          <p:nvPr/>
        </p:nvSpPr>
        <p:spPr>
          <a:xfrm>
            <a:off x="686524" y="1855250"/>
            <a:ext cx="2700600" cy="2786100"/>
          </a:xfrm>
          <a:prstGeom prst="rect">
            <a:avLst/>
          </a:prstGeom>
          <a:solidFill>
            <a:srgbClr val="EFF7F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NECESIDAD ACADÉMICA CONCRETA.</a:t>
            </a:r>
            <a:endParaRPr sz="1300" b="1" i="0" u="sng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comprensión lectora y el razonamiento lógico-matemático constituyen competencias transversales esenciales en todo proceso de aprendizaje. Su desarrollo es condición necesaria para acceder a niveles de conocimiento más complejos, como los que exige la formación en ingeniería Y ciencias navales.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g39e0005946f_1_0"/>
          <p:cNvSpPr txBox="1"/>
          <p:nvPr/>
        </p:nvSpPr>
        <p:spPr>
          <a:xfrm>
            <a:off x="6837000" y="1855250"/>
            <a:ext cx="2551500" cy="2786100"/>
          </a:xfrm>
          <a:prstGeom prst="rect">
            <a:avLst/>
          </a:prstGeom>
          <a:solidFill>
            <a:srgbClr val="EFF7F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FORTALECE EL ROL DE LA ARMADA</a:t>
            </a:r>
            <a:r>
              <a:rPr lang="es-ES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El siglo XXI demanda oficiales capaces de procesar información, decidir bajo presión y liderar equipos en contextos complejos. Desarrollar competencias fundamentales favorece la formación de profesionales altamente preparados para los desafíos operacionales y estratégicos actuales.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g39e0005946f_1_0"/>
          <p:cNvSpPr txBox="1"/>
          <p:nvPr/>
        </p:nvSpPr>
        <p:spPr>
          <a:xfrm>
            <a:off x="9747500" y="1875727"/>
            <a:ext cx="2194200" cy="2786100"/>
          </a:xfrm>
          <a:prstGeom prst="rect">
            <a:avLst/>
          </a:prstGeom>
          <a:solidFill>
            <a:srgbClr val="EFF7FC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CALIDAD DEL SISTEMA DE EDUCACIÓN NAVAL.</a:t>
            </a:r>
            <a:endParaRPr sz="1300" b="1" i="0" u="sng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sz="13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mejora de competencias clave responde al compromiso ético y pedagógico de la Armada con la calidad educativa, la pertinencia curricular y el desarrollo integral del estudiantado, fortaleciendo la excelencia del sistema de educación naval.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g39e0005946f_1_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996975" y="4661075"/>
            <a:ext cx="1646088" cy="16894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3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3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3"/>
          <p:cNvSpPr txBox="1"/>
          <p:nvPr/>
        </p:nvSpPr>
        <p:spPr>
          <a:xfrm>
            <a:off x="2862543" y="402410"/>
            <a:ext cx="64575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5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GENERAL</a:t>
            </a:r>
            <a:endParaRPr sz="35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3"/>
          <p:cNvSpPr/>
          <p:nvPr/>
        </p:nvSpPr>
        <p:spPr>
          <a:xfrm>
            <a:off x="292450" y="4275070"/>
            <a:ext cx="2222400" cy="1980530"/>
          </a:xfrm>
          <a:prstGeom prst="rect">
            <a:avLst/>
          </a:prstGeom>
          <a:gradFill>
            <a:gsLst>
              <a:gs pos="0">
                <a:srgbClr val="F9CB9C"/>
              </a:gs>
              <a:gs pos="100000">
                <a:srgbClr val="B69F88"/>
              </a:gs>
            </a:gsLst>
            <a:path path="circle">
              <a:fillToRect r="100000" b="100000"/>
            </a:path>
            <a:tileRect l="-100000" t="-100000"/>
          </a:gradFill>
          <a:ln w="9525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Diseñar e implementar</a:t>
            </a:r>
            <a:endParaRPr sz="1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Desarrollo de una propuesta innovadora de enseñanza y aprendizaje.</a:t>
            </a:r>
            <a:endParaRPr sz="2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3"/>
          <p:cNvSpPr/>
          <p:nvPr/>
        </p:nvSpPr>
        <p:spPr>
          <a:xfrm>
            <a:off x="2654800" y="4275070"/>
            <a:ext cx="2222400" cy="1980530"/>
          </a:xfrm>
          <a:prstGeom prst="rect">
            <a:avLst/>
          </a:prstGeom>
          <a:gradFill>
            <a:gsLst>
              <a:gs pos="0">
                <a:srgbClr val="F6B26B"/>
              </a:gs>
              <a:gs pos="99000">
                <a:srgbClr val="B5936F"/>
              </a:gs>
              <a:gs pos="100000">
                <a:srgbClr val="737373"/>
              </a:gs>
            </a:gsLst>
            <a:path path="circle">
              <a:fillToRect r="100000" b="100000"/>
            </a:path>
            <a:tileRect l="-100000" t="-100000"/>
          </a:gradFill>
          <a:ln w="9525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Innovación docente</a:t>
            </a: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Transformar las metodologías para potenciar la comprensión lectora.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3"/>
          <p:cNvSpPr/>
          <p:nvPr/>
        </p:nvSpPr>
        <p:spPr>
          <a:xfrm>
            <a:off x="5017150" y="4275070"/>
            <a:ext cx="2222400" cy="1963626"/>
          </a:xfrm>
          <a:prstGeom prst="rect">
            <a:avLst/>
          </a:prstGeom>
          <a:gradFill>
            <a:gsLst>
              <a:gs pos="0">
                <a:srgbClr val="E69138"/>
              </a:gs>
              <a:gs pos="98000">
                <a:srgbClr val="AD8256"/>
              </a:gs>
              <a:gs pos="100000">
                <a:srgbClr val="737373"/>
              </a:gs>
            </a:gsLst>
            <a:path path="circle">
              <a:fillToRect r="100000" b="100000"/>
            </a:path>
            <a:tileRect l="-100000" t="-100000"/>
          </a:gradFill>
          <a:ln w="9525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Comprensión lectora / Razonamiento lógico-matemático</a:t>
            </a: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Fomentar habilidades analíticas aplicadas a contextos navales</a:t>
            </a: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3"/>
          <p:cNvSpPr/>
          <p:nvPr/>
        </p:nvSpPr>
        <p:spPr>
          <a:xfrm>
            <a:off x="7410775" y="4275070"/>
            <a:ext cx="2222400" cy="1943154"/>
          </a:xfrm>
          <a:prstGeom prst="rect">
            <a:avLst/>
          </a:prstGeom>
          <a:gradFill>
            <a:gsLst>
              <a:gs pos="0">
                <a:srgbClr val="B45F06"/>
              </a:gs>
              <a:gs pos="100000">
                <a:srgbClr val="94693D"/>
              </a:gs>
            </a:gsLst>
            <a:path path="circle">
              <a:fillToRect r="100000" b="100000"/>
            </a:path>
            <a:tileRect l="-100000" t="-100000"/>
          </a:gradFill>
          <a:ln w="9525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Oficiales de sexto año politécnico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Centrar la innovación en los estudiantes de la Academia Politécnica Naval.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3"/>
          <p:cNvSpPr/>
          <p:nvPr/>
        </p:nvSpPr>
        <p:spPr>
          <a:xfrm>
            <a:off x="9794425" y="4275070"/>
            <a:ext cx="2222400" cy="1963630"/>
          </a:xfrm>
          <a:prstGeom prst="rect">
            <a:avLst/>
          </a:prstGeom>
          <a:gradFill>
            <a:gsLst>
              <a:gs pos="0">
                <a:srgbClr val="783F04"/>
              </a:gs>
              <a:gs pos="100000">
                <a:srgbClr val="76593C"/>
              </a:gs>
            </a:gsLst>
            <a:path path="circle">
              <a:fillToRect r="100000" b="100000"/>
            </a:path>
            <a:tileRect l="-100000" t="-100000"/>
          </a:gradFill>
          <a:ln w="9525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Optimizar el desempeño académico</a:t>
            </a: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Reducir la repitencia y fortalecer la formación en asignaturas críticas.</a:t>
            </a:r>
            <a:endParaRPr sz="2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5" name="Google Shape;175;p3" descr="Ilustración del concepto de objetivos compartidos"/>
          <p:cNvPicPr preferRelativeResize="0"/>
          <p:nvPr/>
        </p:nvPicPr>
        <p:blipFill rotWithShape="1">
          <a:blip r:embed="rId5">
            <a:alphaModFix/>
          </a:blip>
          <a:srcRect l="10949" r="-10948"/>
          <a:stretch/>
        </p:blipFill>
        <p:spPr>
          <a:xfrm>
            <a:off x="751394" y="1802615"/>
            <a:ext cx="1800845" cy="1882637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3"/>
          <p:cNvSpPr txBox="1"/>
          <p:nvPr/>
        </p:nvSpPr>
        <p:spPr>
          <a:xfrm>
            <a:off x="3067175" y="1620137"/>
            <a:ext cx="8322000" cy="247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444500" algn="ctr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Diseñar e implementar 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una propuesta de </a:t>
            </a: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innovación docente 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orientada a mejorar los niveles de</a:t>
            </a: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comprensión lectora 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 </a:t>
            </a: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razonamiento lógico-matemático 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 los y las </a:t>
            </a: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oficiales estudiantes de sexto año politécnico 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 la Academia Politécnica Naval, para disminuir la repitencia y </a:t>
            </a:r>
            <a:r>
              <a:rPr lang="es-ES" sz="22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optimizar el desempeño académico</a:t>
            </a:r>
            <a:r>
              <a:rPr lang="es-ES" sz="2200" b="0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en las asignaturas críticas de su formación.</a:t>
            </a:r>
            <a:endParaRPr sz="2200" b="0" i="1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g39538e726db_0_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12900" y="1642438"/>
            <a:ext cx="1938683" cy="1862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2" name="Google Shape;182;g39538e726db_0_1"/>
          <p:cNvGrpSpPr/>
          <p:nvPr/>
        </p:nvGrpSpPr>
        <p:grpSpPr>
          <a:xfrm>
            <a:off x="656772" y="2053793"/>
            <a:ext cx="11074400" cy="3498535"/>
            <a:chOff x="0" y="-455900"/>
            <a:chExt cx="11074400" cy="3498535"/>
          </a:xfrm>
        </p:grpSpPr>
        <p:sp>
          <p:nvSpPr>
            <p:cNvPr id="183" name="Google Shape;183;g39538e726db_0_1"/>
            <p:cNvSpPr/>
            <p:nvPr/>
          </p:nvSpPr>
          <p:spPr>
            <a:xfrm>
              <a:off x="0" y="881182"/>
              <a:ext cx="11074400" cy="1174910"/>
            </a:xfrm>
            <a:prstGeom prst="notchedRightArrow">
              <a:avLst>
                <a:gd name="adj1" fmla="val 50000"/>
                <a:gd name="adj2" fmla="val 50000"/>
              </a:avLst>
            </a:prstGeom>
            <a:gradFill>
              <a:gsLst>
                <a:gs pos="0">
                  <a:srgbClr val="CDD2C6"/>
                </a:gs>
                <a:gs pos="100000">
                  <a:srgbClr val="EAEEDF"/>
                </a:gs>
              </a:gsLst>
              <a:lin ang="16200000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g39538e726db_0_1"/>
            <p:cNvSpPr/>
            <p:nvPr/>
          </p:nvSpPr>
          <p:spPr>
            <a:xfrm>
              <a:off x="4988" y="0"/>
              <a:ext cx="2399273" cy="11749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5" name="Google Shape;185;g39538e726db_0_1"/>
            <p:cNvSpPr txBox="1"/>
            <p:nvPr/>
          </p:nvSpPr>
          <p:spPr>
            <a:xfrm>
              <a:off x="4924" y="-230463"/>
              <a:ext cx="2399400" cy="117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0900" tIns="120900" rIns="120900" bIns="120900" anchor="b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es-ES" sz="1900" b="1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DIAGNOSTICAR EL NIVEL DE HABILIDADES </a:t>
              </a:r>
              <a:endParaRPr sz="1900" b="1" i="1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6" name="Google Shape;186;g39538e726db_0_1"/>
            <p:cNvSpPr/>
            <p:nvPr/>
          </p:nvSpPr>
          <p:spPr>
            <a:xfrm>
              <a:off x="1057761" y="1321774"/>
              <a:ext cx="293727" cy="293727"/>
            </a:xfrm>
            <a:prstGeom prst="ellipse">
              <a:avLst/>
            </a:prstGeom>
            <a:gradFill>
              <a:gsLst>
                <a:gs pos="0">
                  <a:srgbClr val="6C7660"/>
                </a:gs>
                <a:gs pos="100000">
                  <a:srgbClr val="C6CDBF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g39538e726db_0_1"/>
            <p:cNvSpPr/>
            <p:nvPr/>
          </p:nvSpPr>
          <p:spPr>
            <a:xfrm>
              <a:off x="2524225" y="1762365"/>
              <a:ext cx="2399273" cy="11749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8" name="Google Shape;188;g39538e726db_0_1"/>
            <p:cNvSpPr txBox="1"/>
            <p:nvPr/>
          </p:nvSpPr>
          <p:spPr>
            <a:xfrm>
              <a:off x="2324896" y="1628397"/>
              <a:ext cx="2709900" cy="1409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0900" tIns="120900" rIns="120900" bIns="12090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endParaRPr sz="19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es-ES" sz="1900" b="1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ANALIZAR Y FUNDAMENTAR EL MARCO CONCEPTUAL Y PEDAGÓGICO </a:t>
              </a:r>
              <a:endParaRPr sz="19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g39538e726db_0_1"/>
            <p:cNvSpPr/>
            <p:nvPr/>
          </p:nvSpPr>
          <p:spPr>
            <a:xfrm>
              <a:off x="3576997" y="1321774"/>
              <a:ext cx="293727" cy="293727"/>
            </a:xfrm>
            <a:prstGeom prst="ellipse">
              <a:avLst/>
            </a:prstGeom>
            <a:gradFill>
              <a:gsLst>
                <a:gs pos="0">
                  <a:srgbClr val="9AA690"/>
                </a:gs>
                <a:gs pos="100000">
                  <a:srgbClr val="D4DEC9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g39538e726db_0_1"/>
            <p:cNvSpPr/>
            <p:nvPr/>
          </p:nvSpPr>
          <p:spPr>
            <a:xfrm>
              <a:off x="5043461" y="0"/>
              <a:ext cx="2399273" cy="11749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g39538e726db_0_1"/>
            <p:cNvSpPr txBox="1"/>
            <p:nvPr/>
          </p:nvSpPr>
          <p:spPr>
            <a:xfrm>
              <a:off x="4768913" y="-455900"/>
              <a:ext cx="2923970" cy="14097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0900" tIns="120900" rIns="120900" bIns="120900" anchor="b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es-ES" sz="1900" b="1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DISEÑAR, IMPLEMENTAR Y EVALUAR UNA PROPUESTA DE INNOVACIÓN DOCENTE </a:t>
              </a:r>
              <a:endParaRPr sz="19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2" name="Google Shape;192;g39538e726db_0_1"/>
            <p:cNvSpPr/>
            <p:nvPr/>
          </p:nvSpPr>
          <p:spPr>
            <a:xfrm>
              <a:off x="6096234" y="1321774"/>
              <a:ext cx="293727" cy="293727"/>
            </a:xfrm>
            <a:prstGeom prst="ellipse">
              <a:avLst/>
            </a:prstGeom>
            <a:gradFill>
              <a:gsLst>
                <a:gs pos="0">
                  <a:srgbClr val="CBD2C6"/>
                </a:gs>
                <a:gs pos="100000">
                  <a:srgbClr val="E7EEDF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g39538e726db_0_1"/>
            <p:cNvSpPr/>
            <p:nvPr/>
          </p:nvSpPr>
          <p:spPr>
            <a:xfrm>
              <a:off x="7562698" y="1762365"/>
              <a:ext cx="2399273" cy="11749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g39538e726db_0_1"/>
            <p:cNvSpPr txBox="1"/>
            <p:nvPr/>
          </p:nvSpPr>
          <p:spPr>
            <a:xfrm>
              <a:off x="7482481" y="1867835"/>
              <a:ext cx="2399400" cy="117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0900" tIns="120900" rIns="120900" bIns="120900" anchor="t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700"/>
                <a:buFont typeface="Arial"/>
                <a:buNone/>
              </a:pPr>
              <a:r>
                <a:rPr lang="es-ES" sz="1900" b="1" i="1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ELABORAR CONCLUSIONES Y PROPONER SUGERENCIAS </a:t>
              </a:r>
              <a:endParaRPr sz="1900" b="1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g39538e726db_0_1"/>
            <p:cNvSpPr/>
            <p:nvPr/>
          </p:nvSpPr>
          <p:spPr>
            <a:xfrm>
              <a:off x="8615471" y="1321774"/>
              <a:ext cx="293727" cy="293727"/>
            </a:xfrm>
            <a:prstGeom prst="ellipse">
              <a:avLst/>
            </a:prstGeom>
            <a:gradFill>
              <a:gsLst>
                <a:gs pos="0">
                  <a:srgbClr val="9AA690"/>
                </a:gs>
                <a:gs pos="100000">
                  <a:srgbClr val="D4DEC9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509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1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96" name="Google Shape;196;g39538e726db_0_1"/>
          <p:cNvPicPr preferRelativeResize="0"/>
          <p:nvPr/>
        </p:nvPicPr>
        <p:blipFill rotWithShape="1">
          <a:blip r:embed="rId4">
            <a:alphaModFix/>
          </a:blip>
          <a:srcRect t="25507" b="24760"/>
          <a:stretch/>
        </p:blipFill>
        <p:spPr>
          <a:xfrm>
            <a:off x="0" y="0"/>
            <a:ext cx="12192001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9538e726db_0_1"/>
          <p:cNvPicPr preferRelativeResize="0"/>
          <p:nvPr/>
        </p:nvPicPr>
        <p:blipFill rotWithShape="1">
          <a:blip r:embed="rId4">
            <a:alphaModFix/>
          </a:blip>
          <a:srcRect l="-150" t="46508" r="150" b="5987"/>
          <a:stretch/>
        </p:blipFill>
        <p:spPr>
          <a:xfrm>
            <a:off x="-18853" y="6622515"/>
            <a:ext cx="12220279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39538e726db_0_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g39538e726db_0_1"/>
          <p:cNvSpPr txBox="1"/>
          <p:nvPr/>
        </p:nvSpPr>
        <p:spPr>
          <a:xfrm>
            <a:off x="2862543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OBJETIVOS ESPECÍFICOS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39538e726db_0_1"/>
          <p:cNvSpPr/>
          <p:nvPr/>
        </p:nvSpPr>
        <p:spPr>
          <a:xfrm>
            <a:off x="1586112" y="3686014"/>
            <a:ext cx="559800" cy="564600"/>
          </a:xfrm>
          <a:prstGeom prst="ellipse">
            <a:avLst/>
          </a:prstGeom>
          <a:solidFill>
            <a:schemeClr val="lt2"/>
          </a:solidFill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s-ES" sz="3100" b="0" i="0" u="none" strike="noStrike" cap="none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1</a:t>
            </a:r>
            <a:endParaRPr sz="3300" b="0" i="0" u="none" strike="noStrike" cap="none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201" name="Google Shape;201;g39538e726db_0_1"/>
          <p:cNvSpPr/>
          <p:nvPr/>
        </p:nvSpPr>
        <p:spPr>
          <a:xfrm>
            <a:off x="6619969" y="3695758"/>
            <a:ext cx="559800" cy="576300"/>
          </a:xfrm>
          <a:prstGeom prst="ellipse">
            <a:avLst/>
          </a:prstGeom>
          <a:solidFill>
            <a:schemeClr val="lt2"/>
          </a:solidFill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s-ES" sz="3100" b="0" i="0" u="none" strike="noStrike" cap="none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3</a:t>
            </a:r>
            <a:endParaRPr sz="3300" b="0" i="0" u="none" strike="noStrike" cap="none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202" name="Google Shape;202;g39538e726db_0_1"/>
          <p:cNvSpPr/>
          <p:nvPr/>
        </p:nvSpPr>
        <p:spPr>
          <a:xfrm>
            <a:off x="4053646" y="3686267"/>
            <a:ext cx="559800" cy="576300"/>
          </a:xfrm>
          <a:prstGeom prst="ellipse">
            <a:avLst/>
          </a:prstGeom>
          <a:solidFill>
            <a:schemeClr val="lt2"/>
          </a:solidFill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s-ES" sz="3100" b="0" i="0" u="none" strike="noStrike" cap="none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2</a:t>
            </a:r>
            <a:endParaRPr sz="3300" b="0" i="0" u="none" strike="noStrike" cap="none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203" name="Google Shape;203;g39538e726db_0_1"/>
          <p:cNvSpPr/>
          <p:nvPr/>
        </p:nvSpPr>
        <p:spPr>
          <a:xfrm>
            <a:off x="9220104" y="3709149"/>
            <a:ext cx="559800" cy="565800"/>
          </a:xfrm>
          <a:prstGeom prst="ellipse">
            <a:avLst/>
          </a:prstGeom>
          <a:solidFill>
            <a:schemeClr val="lt2"/>
          </a:solidFill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s-ES" sz="3100" b="0" i="0" u="none" strike="noStrike" cap="none">
                <a:solidFill>
                  <a:srgbClr val="000000"/>
                </a:solidFill>
                <a:latin typeface="Caveat"/>
                <a:ea typeface="Caveat"/>
                <a:cs typeface="Caveat"/>
                <a:sym typeface="Caveat"/>
              </a:rPr>
              <a:t>4</a:t>
            </a:r>
            <a:endParaRPr sz="3300" b="0" i="0" u="none" strike="noStrike" cap="none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204" name="Google Shape;204;g39538e726db_0_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93212" y="4517100"/>
            <a:ext cx="1545575" cy="157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39538e726db_0_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01458" y="4431752"/>
            <a:ext cx="1279075" cy="1542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39538e726db_0_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806256" y="1943812"/>
            <a:ext cx="1387504" cy="148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"/>
          <p:cNvPicPr preferRelativeResize="0"/>
          <p:nvPr/>
        </p:nvPicPr>
        <p:blipFill rotWithShape="1">
          <a:blip r:embed="rId3">
            <a:alphaModFix/>
          </a:blip>
          <a:srcRect t="25507" b="24760"/>
          <a:stretch/>
        </p:blipFill>
        <p:spPr>
          <a:xfrm>
            <a:off x="0" y="0"/>
            <a:ext cx="12192001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"/>
          <p:cNvPicPr preferRelativeResize="0"/>
          <p:nvPr/>
        </p:nvPicPr>
        <p:blipFill rotWithShape="1">
          <a:blip r:embed="rId3">
            <a:alphaModFix/>
          </a:blip>
          <a:srcRect l="-150" t="46508" r="150" b="5988"/>
          <a:stretch/>
        </p:blipFill>
        <p:spPr>
          <a:xfrm>
            <a:off x="-18853" y="6622515"/>
            <a:ext cx="12220279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"/>
          <p:cNvSpPr txBox="1"/>
          <p:nvPr/>
        </p:nvSpPr>
        <p:spPr>
          <a:xfrm>
            <a:off x="2867243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MARCO CONCEPTUAL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"/>
          <p:cNvSpPr txBox="1"/>
          <p:nvPr/>
        </p:nvSpPr>
        <p:spPr>
          <a:xfrm>
            <a:off x="239485" y="1558754"/>
            <a:ext cx="4191001" cy="14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 destaca la </a:t>
            </a:r>
            <a:r>
              <a:rPr lang="es-ES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comprensión lectora y el razonamiento lógico-matemático como competencias clave para el aprendizaje </a:t>
            </a:r>
            <a:r>
              <a:rPr lang="es-E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 el rendimiento. Se integra el enfoque por </a:t>
            </a:r>
            <a:r>
              <a:rPr lang="es-ES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competencias y la innovación docente </a:t>
            </a:r>
            <a:r>
              <a:rPr lang="es-E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para promover aprendizajes significativos, mientras la </a:t>
            </a:r>
            <a:r>
              <a:rPr lang="es-ES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evaluación y la articulación curricular aseguran coherencia y mejora continua.</a:t>
            </a:r>
            <a:endParaRPr sz="1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6" name="Google Shape;216;p2"/>
          <p:cNvGrpSpPr/>
          <p:nvPr/>
        </p:nvGrpSpPr>
        <p:grpSpPr>
          <a:xfrm>
            <a:off x="727646" y="2677172"/>
            <a:ext cx="11214994" cy="3795021"/>
            <a:chOff x="9874" y="619580"/>
            <a:chExt cx="11214994" cy="3795021"/>
          </a:xfrm>
        </p:grpSpPr>
        <p:sp>
          <p:nvSpPr>
            <p:cNvPr id="217" name="Google Shape;217;p2"/>
            <p:cNvSpPr/>
            <p:nvPr/>
          </p:nvSpPr>
          <p:spPr>
            <a:xfrm>
              <a:off x="8790034" y="2692510"/>
              <a:ext cx="1623222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81776"/>
                  </a:lnTo>
                  <a:lnTo>
                    <a:pt x="120000" y="81776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8744314" y="2692510"/>
              <a:ext cx="91440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7166811" y="2692510"/>
              <a:ext cx="1623222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4731977" y="1462919"/>
              <a:ext cx="4058057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81776"/>
                  </a:lnTo>
                  <a:lnTo>
                    <a:pt x="120000" y="81776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4731977" y="2692510"/>
              <a:ext cx="811611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81776"/>
                  </a:lnTo>
                  <a:lnTo>
                    <a:pt x="120000" y="81776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3920365" y="2692510"/>
              <a:ext cx="811611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4686257" y="1462919"/>
              <a:ext cx="91440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2251422" y="2692510"/>
              <a:ext cx="91440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2297142" y="1462919"/>
              <a:ext cx="2434834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628200" y="2692510"/>
              <a:ext cx="91440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60000" y="0"/>
                  </a:moveTo>
                  <a:lnTo>
                    <a:pt x="6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673920" y="1462919"/>
              <a:ext cx="4058057" cy="38625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4067931" y="619580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4215497" y="759768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"/>
            <p:cNvSpPr txBox="1"/>
            <p:nvPr/>
          </p:nvSpPr>
          <p:spPr>
            <a:xfrm>
              <a:off x="4240198" y="784469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MARCO CONCEPTUAL</a:t>
              </a:r>
              <a:endParaRPr/>
            </a:p>
          </p:txBody>
        </p:sp>
        <p:sp>
          <p:nvSpPr>
            <p:cNvPr id="231" name="Google Shape;231;p2"/>
            <p:cNvSpPr/>
            <p:nvPr/>
          </p:nvSpPr>
          <p:spPr>
            <a:xfrm>
              <a:off x="9874" y="1849172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"/>
            <p:cNvSpPr/>
            <p:nvPr/>
          </p:nvSpPr>
          <p:spPr>
            <a:xfrm>
              <a:off x="157440" y="1989359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"/>
            <p:cNvSpPr txBox="1"/>
            <p:nvPr/>
          </p:nvSpPr>
          <p:spPr>
            <a:xfrm>
              <a:off x="182141" y="2014060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COMPRENSIÓN LECTORA</a:t>
              </a:r>
              <a:endParaRPr/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9874" y="3078763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157440" y="3218951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"/>
            <p:cNvSpPr txBox="1"/>
            <p:nvPr/>
          </p:nvSpPr>
          <p:spPr>
            <a:xfrm>
              <a:off x="182141" y="3243652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COMPRENSIÓN LECTORA COMO COMPETENCIA TRANSVERSAL</a:t>
              </a:r>
              <a:endParaRPr/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1633097" y="1849172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1780662" y="1989359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"/>
            <p:cNvSpPr txBox="1"/>
            <p:nvPr/>
          </p:nvSpPr>
          <p:spPr>
            <a:xfrm>
              <a:off x="1805363" y="2014060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RAZONAMIENTO </a:t>
              </a:r>
              <a:r>
                <a:rPr lang="es-ES" sz="1200" b="1">
                  <a:latin typeface="Calibri"/>
                  <a:ea typeface="Calibri"/>
                  <a:cs typeface="Calibri"/>
                  <a:sym typeface="Calibri"/>
                </a:rPr>
                <a:t>LÓGICO</a:t>
              </a: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 MATEMÁTICO</a:t>
              </a:r>
              <a:endParaRPr/>
            </a:p>
          </p:txBody>
        </p:sp>
        <p:sp>
          <p:nvSpPr>
            <p:cNvPr id="240" name="Google Shape;240;p2"/>
            <p:cNvSpPr/>
            <p:nvPr/>
          </p:nvSpPr>
          <p:spPr>
            <a:xfrm>
              <a:off x="1633097" y="3078763"/>
              <a:ext cx="1328091" cy="1121386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"/>
            <p:cNvSpPr/>
            <p:nvPr/>
          </p:nvSpPr>
          <p:spPr>
            <a:xfrm>
              <a:off x="1780662" y="3218951"/>
              <a:ext cx="1328091" cy="1121386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"/>
            <p:cNvSpPr txBox="1"/>
            <p:nvPr/>
          </p:nvSpPr>
          <p:spPr>
            <a:xfrm>
              <a:off x="1813506" y="3251795"/>
              <a:ext cx="1262403" cy="10556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RAZONAMIENTO LÓGICO MATEMÁTICO COMO COMPETENCIA TRANSVERSAL</a:t>
              </a:r>
              <a:endParaRPr/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4067931" y="1849172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4215497" y="1989359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"/>
            <p:cNvSpPr txBox="1"/>
            <p:nvPr/>
          </p:nvSpPr>
          <p:spPr>
            <a:xfrm>
              <a:off x="4240198" y="2014060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COMPETENCIA</a:t>
              </a:r>
              <a:endParaRPr/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3256320" y="3078763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3403885" y="3218951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"/>
            <p:cNvSpPr txBox="1"/>
            <p:nvPr/>
          </p:nvSpPr>
          <p:spPr>
            <a:xfrm>
              <a:off x="3428586" y="3243652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COMPETENCIAS TRANSVERSALES</a:t>
              </a:r>
              <a:endParaRPr/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4879542" y="3078763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5027108" y="3218951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"/>
            <p:cNvSpPr txBox="1"/>
            <p:nvPr/>
          </p:nvSpPr>
          <p:spPr>
            <a:xfrm>
              <a:off x="5051809" y="3243652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APRENDIZAJE SIGNIFICATIVO</a:t>
              </a:r>
              <a:endParaRPr/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8125988" y="1849172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8273554" y="1989359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"/>
            <p:cNvSpPr txBox="1"/>
            <p:nvPr/>
          </p:nvSpPr>
          <p:spPr>
            <a:xfrm>
              <a:off x="8298255" y="2014060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INNOVACIÓN DOCENTE</a:t>
              </a:r>
              <a:endParaRPr/>
            </a:p>
          </p:txBody>
        </p:sp>
        <p:sp>
          <p:nvSpPr>
            <p:cNvPr id="255" name="Google Shape;255;p2"/>
            <p:cNvSpPr/>
            <p:nvPr/>
          </p:nvSpPr>
          <p:spPr>
            <a:xfrm>
              <a:off x="6502765" y="3078763"/>
              <a:ext cx="1328091" cy="1195650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"/>
            <p:cNvSpPr/>
            <p:nvPr/>
          </p:nvSpPr>
          <p:spPr>
            <a:xfrm>
              <a:off x="6650331" y="3218951"/>
              <a:ext cx="1328091" cy="1195650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"/>
            <p:cNvSpPr txBox="1"/>
            <p:nvPr/>
          </p:nvSpPr>
          <p:spPr>
            <a:xfrm>
              <a:off x="6685350" y="3253970"/>
              <a:ext cx="1258053" cy="11256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EVALUACIÓN:                                        1. DIAGNÓSTICA                     2. FORMATIVA                    3. SUMATIVA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42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endParaRPr sz="1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8125988" y="3078763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8273554" y="3218951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"/>
            <p:cNvSpPr txBox="1"/>
            <p:nvPr/>
          </p:nvSpPr>
          <p:spPr>
            <a:xfrm>
              <a:off x="8298255" y="3243652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ARTICULACIÓN CURRICULAR</a:t>
              </a:r>
              <a:endParaRPr/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9749211" y="3078763"/>
              <a:ext cx="1328091" cy="843338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9896777" y="3218951"/>
              <a:ext cx="1328091" cy="843338"/>
            </a:xfrm>
            <a:prstGeom prst="roundRect">
              <a:avLst>
                <a:gd name="adj" fmla="val 10000"/>
              </a:avLst>
            </a:prstGeom>
            <a:solidFill>
              <a:schemeClr val="lt1">
                <a:alpha val="89803"/>
              </a:schemeClr>
            </a:solidFill>
            <a:ln w="9525" cap="flat" cmpd="sng">
              <a:solidFill>
                <a:srgbClr val="E3831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"/>
            <p:cNvSpPr txBox="1"/>
            <p:nvPr/>
          </p:nvSpPr>
          <p:spPr>
            <a:xfrm>
              <a:off x="9921478" y="3243652"/>
              <a:ext cx="1278689" cy="79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MEJORAMIENTO CONTÍNUO SOSTENIBILIDAD EDUCATIVA</a:t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0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20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20"/>
          <p:cNvSpPr txBox="1"/>
          <p:nvPr/>
        </p:nvSpPr>
        <p:spPr>
          <a:xfrm>
            <a:off x="2855981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N°1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0"/>
          <p:cNvSpPr txBox="1"/>
          <p:nvPr/>
        </p:nvSpPr>
        <p:spPr>
          <a:xfrm>
            <a:off x="551075" y="1549225"/>
            <a:ext cx="11067300" cy="11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Examinar las necesidades académicas y pedagógicas vinculadas a la comprensión lectora, la redacción técnica y el razonamiento lógico-matemático</a:t>
            </a:r>
            <a:r>
              <a:rPr lang="es-ES"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identificando los factores que inciden en el rendimiento y la repitencia de los cadetes, a partir del estudio de evidencias institucionales existentes, como resultados de pruebas de ingreso, registros académicos y percepciones docentes.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3" name="Google Shape;273;p20"/>
          <p:cNvGrpSpPr/>
          <p:nvPr/>
        </p:nvGrpSpPr>
        <p:grpSpPr>
          <a:xfrm>
            <a:off x="557358" y="2581072"/>
            <a:ext cx="10906271" cy="3900864"/>
            <a:chOff x="6283" y="17522"/>
            <a:chExt cx="10906271" cy="3900864"/>
          </a:xfrm>
        </p:grpSpPr>
        <p:sp>
          <p:nvSpPr>
            <p:cNvPr id="274" name="Google Shape;274;p20"/>
            <p:cNvSpPr/>
            <p:nvPr/>
          </p:nvSpPr>
          <p:spPr>
            <a:xfrm>
              <a:off x="8765560" y="1430710"/>
              <a:ext cx="296524" cy="219569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5" name="Google Shape;275;p20"/>
            <p:cNvSpPr/>
            <p:nvPr/>
          </p:nvSpPr>
          <p:spPr>
            <a:xfrm>
              <a:off x="8765560" y="1430710"/>
              <a:ext cx="296524" cy="136647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6" name="Google Shape;276;p20"/>
            <p:cNvSpPr/>
            <p:nvPr/>
          </p:nvSpPr>
          <p:spPr>
            <a:xfrm>
              <a:off x="8765560" y="1430710"/>
              <a:ext cx="296524" cy="53724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7" name="Google Shape;277;p20"/>
            <p:cNvSpPr/>
            <p:nvPr/>
          </p:nvSpPr>
          <p:spPr>
            <a:xfrm>
              <a:off x="5275494" y="601484"/>
              <a:ext cx="4280796" cy="2452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60000"/>
                  </a:lnTo>
                  <a:lnTo>
                    <a:pt x="120000" y="6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8" name="Google Shape;278;p20"/>
            <p:cNvSpPr/>
            <p:nvPr/>
          </p:nvSpPr>
          <p:spPr>
            <a:xfrm>
              <a:off x="5816253" y="1430710"/>
              <a:ext cx="417726" cy="219569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9" name="Google Shape;279;p20"/>
            <p:cNvSpPr/>
            <p:nvPr/>
          </p:nvSpPr>
          <p:spPr>
            <a:xfrm>
              <a:off x="5816253" y="1430710"/>
              <a:ext cx="417726" cy="136647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0" name="Google Shape;280;p20"/>
            <p:cNvSpPr/>
            <p:nvPr/>
          </p:nvSpPr>
          <p:spPr>
            <a:xfrm>
              <a:off x="5816253" y="1430710"/>
              <a:ext cx="417726" cy="53724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1" name="Google Shape;281;p20"/>
            <p:cNvSpPr/>
            <p:nvPr/>
          </p:nvSpPr>
          <p:spPr>
            <a:xfrm>
              <a:off x="5275494" y="601484"/>
              <a:ext cx="1654696" cy="2452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60000"/>
                  </a:lnTo>
                  <a:lnTo>
                    <a:pt x="120000" y="6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2" name="Google Shape;282;p20"/>
            <p:cNvSpPr/>
            <p:nvPr/>
          </p:nvSpPr>
          <p:spPr>
            <a:xfrm>
              <a:off x="3294556" y="1430710"/>
              <a:ext cx="332991" cy="2195696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3" name="Google Shape;283;p20"/>
            <p:cNvSpPr/>
            <p:nvPr/>
          </p:nvSpPr>
          <p:spPr>
            <a:xfrm>
              <a:off x="3294556" y="1430710"/>
              <a:ext cx="332991" cy="136647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4" name="Google Shape;284;p20"/>
            <p:cNvSpPr/>
            <p:nvPr/>
          </p:nvSpPr>
          <p:spPr>
            <a:xfrm>
              <a:off x="3294556" y="1430710"/>
              <a:ext cx="332991" cy="53724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5" name="Google Shape;285;p20"/>
            <p:cNvSpPr/>
            <p:nvPr/>
          </p:nvSpPr>
          <p:spPr>
            <a:xfrm>
              <a:off x="4182533" y="601484"/>
              <a:ext cx="1092960" cy="2452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0000"/>
                  </a:lnTo>
                  <a:lnTo>
                    <a:pt x="0" y="60000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6" name="Google Shape;286;p20"/>
            <p:cNvSpPr/>
            <p:nvPr/>
          </p:nvSpPr>
          <p:spPr>
            <a:xfrm>
              <a:off x="288384" y="1430710"/>
              <a:ext cx="423152" cy="136647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7" name="Google Shape;287;p20"/>
            <p:cNvSpPr/>
            <p:nvPr/>
          </p:nvSpPr>
          <p:spPr>
            <a:xfrm>
              <a:off x="288384" y="1430710"/>
              <a:ext cx="423152" cy="537244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w="25400" cap="flat" cmpd="sng">
              <a:solidFill>
                <a:srgbClr val="CE760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8" name="Google Shape;288;p20"/>
            <p:cNvSpPr/>
            <p:nvPr/>
          </p:nvSpPr>
          <p:spPr>
            <a:xfrm>
              <a:off x="1416790" y="601484"/>
              <a:ext cx="3858703" cy="245263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120000" y="0"/>
                  </a:moveTo>
                  <a:lnTo>
                    <a:pt x="120000" y="60000"/>
                  </a:lnTo>
                  <a:lnTo>
                    <a:pt x="0" y="60000"/>
                  </a:lnTo>
                  <a:lnTo>
                    <a:pt x="0" y="120000"/>
                  </a:lnTo>
                </a:path>
              </a:pathLst>
            </a:custGeom>
            <a:noFill/>
            <a:ln w="25400" cap="flat" cmpd="sng">
              <a:solidFill>
                <a:srgbClr val="B4670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9" name="Google Shape;289;p20"/>
            <p:cNvSpPr/>
            <p:nvPr/>
          </p:nvSpPr>
          <p:spPr>
            <a:xfrm>
              <a:off x="4478795" y="17522"/>
              <a:ext cx="1593398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0"/>
            <p:cNvSpPr txBox="1"/>
            <p:nvPr/>
          </p:nvSpPr>
          <p:spPr>
            <a:xfrm>
              <a:off x="4478795" y="17522"/>
              <a:ext cx="1593398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OBJETIVO ESPECÍFICO Nº1</a:t>
              </a:r>
              <a:endParaRPr/>
            </a:p>
          </p:txBody>
        </p:sp>
        <p:sp>
          <p:nvSpPr>
            <p:cNvPr id="291" name="Google Shape;291;p20"/>
            <p:cNvSpPr/>
            <p:nvPr/>
          </p:nvSpPr>
          <p:spPr>
            <a:xfrm>
              <a:off x="6283" y="846748"/>
              <a:ext cx="2821014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0"/>
            <p:cNvSpPr txBox="1"/>
            <p:nvPr/>
          </p:nvSpPr>
          <p:spPr>
            <a:xfrm>
              <a:off x="6283" y="846748"/>
              <a:ext cx="2821014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REVISIÓN Y SISTEMATIZACIÓN DE EVIDENCIAS </a:t>
              </a:r>
              <a:endParaRPr/>
            </a:p>
          </p:txBody>
        </p:sp>
        <p:sp>
          <p:nvSpPr>
            <p:cNvPr id="293" name="Google Shape;293;p20"/>
            <p:cNvSpPr/>
            <p:nvPr/>
          </p:nvSpPr>
          <p:spPr>
            <a:xfrm>
              <a:off x="711537" y="1675974"/>
              <a:ext cx="2027282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0"/>
            <p:cNvSpPr txBox="1"/>
            <p:nvPr/>
          </p:nvSpPr>
          <p:spPr>
            <a:xfrm>
              <a:off x="711537" y="1675974"/>
              <a:ext cx="2027282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ANALIZA PRUEBAS DE INGRESO Y REGISTRO </a:t>
              </a:r>
              <a:r>
                <a:rPr lang="es-ES" sz="11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ACADÉMICO</a:t>
              </a:r>
              <a:endParaRPr/>
            </a:p>
          </p:txBody>
        </p:sp>
        <p:sp>
          <p:nvSpPr>
            <p:cNvPr id="295" name="Google Shape;295;p20"/>
            <p:cNvSpPr/>
            <p:nvPr/>
          </p:nvSpPr>
          <p:spPr>
            <a:xfrm>
              <a:off x="711537" y="2505199"/>
              <a:ext cx="1997348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0"/>
            <p:cNvSpPr txBox="1"/>
            <p:nvPr/>
          </p:nvSpPr>
          <p:spPr>
            <a:xfrm>
              <a:off x="711537" y="2505199"/>
              <a:ext cx="1997348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CONSOLIDAR INFORME PRELIMINAR</a:t>
              </a:r>
              <a:endParaRPr/>
            </a:p>
          </p:txBody>
        </p:sp>
        <p:sp>
          <p:nvSpPr>
            <p:cNvPr id="297" name="Google Shape;297;p20"/>
            <p:cNvSpPr/>
            <p:nvPr/>
          </p:nvSpPr>
          <p:spPr>
            <a:xfrm>
              <a:off x="3072562" y="846748"/>
              <a:ext cx="2219942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0"/>
            <p:cNvSpPr txBox="1"/>
            <p:nvPr/>
          </p:nvSpPr>
          <p:spPr>
            <a:xfrm>
              <a:off x="3072562" y="846748"/>
              <a:ext cx="2219942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LEVANTAMIENTO DE PERCEPCIONES</a:t>
              </a:r>
              <a:endParaRPr/>
            </a:p>
          </p:txBody>
        </p:sp>
        <p:sp>
          <p:nvSpPr>
            <p:cNvPr id="299" name="Google Shape;299;p20"/>
            <p:cNvSpPr/>
            <p:nvPr/>
          </p:nvSpPr>
          <p:spPr>
            <a:xfrm>
              <a:off x="3627548" y="1675974"/>
              <a:ext cx="1835146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0"/>
            <p:cNvSpPr txBox="1"/>
            <p:nvPr/>
          </p:nvSpPr>
          <p:spPr>
            <a:xfrm>
              <a:off x="3627548" y="1675974"/>
              <a:ext cx="1835146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ENCUESTAS Y ENTREVISTAS A DOCENTES Y CADETES</a:t>
              </a:r>
              <a:endParaRPr/>
            </a:p>
          </p:txBody>
        </p:sp>
        <p:sp>
          <p:nvSpPr>
            <p:cNvPr id="301" name="Google Shape;301;p20"/>
            <p:cNvSpPr/>
            <p:nvPr/>
          </p:nvSpPr>
          <p:spPr>
            <a:xfrm>
              <a:off x="3627548" y="2505199"/>
              <a:ext cx="1739821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0"/>
            <p:cNvSpPr txBox="1"/>
            <p:nvPr/>
          </p:nvSpPr>
          <p:spPr>
            <a:xfrm>
              <a:off x="3627548" y="2505199"/>
              <a:ext cx="1739821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IDENTIFICAR DIFICULTADES ACADÉMICAS Y METODOLÓGICAS</a:t>
              </a:r>
              <a:endParaRPr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3627548" y="3334425"/>
              <a:ext cx="1795425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0"/>
            <p:cNvSpPr txBox="1"/>
            <p:nvPr/>
          </p:nvSpPr>
          <p:spPr>
            <a:xfrm>
              <a:off x="3627548" y="3334425"/>
              <a:ext cx="1795425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COMPLETAR EVIDENCIA CUANTITATIVA CON CUALITATIVA</a:t>
              </a:r>
              <a:endParaRPr/>
            </a:p>
          </p:txBody>
        </p:sp>
        <p:sp>
          <p:nvSpPr>
            <p:cNvPr id="305" name="Google Shape;305;p20"/>
            <p:cNvSpPr/>
            <p:nvPr/>
          </p:nvSpPr>
          <p:spPr>
            <a:xfrm>
              <a:off x="5537769" y="846748"/>
              <a:ext cx="2784844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0"/>
            <p:cNvSpPr txBox="1"/>
            <p:nvPr/>
          </p:nvSpPr>
          <p:spPr>
            <a:xfrm>
              <a:off x="5537769" y="846748"/>
              <a:ext cx="2784844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CONFORMACIÓN DE EQUIPO TÉCNICO-PEDAGÓGICO</a:t>
              </a:r>
              <a:endParaRPr/>
            </a:p>
          </p:txBody>
        </p:sp>
        <p:sp>
          <p:nvSpPr>
            <p:cNvPr id="307" name="Google Shape;307;p20"/>
            <p:cNvSpPr/>
            <p:nvPr/>
          </p:nvSpPr>
          <p:spPr>
            <a:xfrm>
              <a:off x="6233980" y="1675974"/>
              <a:ext cx="2086822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0"/>
            <p:cNvSpPr txBox="1"/>
            <p:nvPr/>
          </p:nvSpPr>
          <p:spPr>
            <a:xfrm>
              <a:off x="6233980" y="1675974"/>
              <a:ext cx="2086822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ANALIZAR Y VALIDAR TODA LA INFORMACIÓN</a:t>
              </a:r>
              <a:endParaRPr/>
            </a:p>
          </p:txBody>
        </p:sp>
        <p:sp>
          <p:nvSpPr>
            <p:cNvPr id="309" name="Google Shape;309;p20"/>
            <p:cNvSpPr/>
            <p:nvPr/>
          </p:nvSpPr>
          <p:spPr>
            <a:xfrm>
              <a:off x="6233980" y="2505199"/>
              <a:ext cx="2015334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0"/>
            <p:cNvSpPr txBox="1"/>
            <p:nvPr/>
          </p:nvSpPr>
          <p:spPr>
            <a:xfrm>
              <a:off x="6233980" y="2505199"/>
              <a:ext cx="2015334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ELABORAR EL INFORME FINAL CON HALLAZGOS Y RECOMENDACIONES </a:t>
              </a:r>
              <a:endParaRPr/>
            </a:p>
          </p:txBody>
        </p:sp>
        <p:sp>
          <p:nvSpPr>
            <p:cNvPr id="311" name="Google Shape;311;p20"/>
            <p:cNvSpPr/>
            <p:nvPr/>
          </p:nvSpPr>
          <p:spPr>
            <a:xfrm>
              <a:off x="6233980" y="3334425"/>
              <a:ext cx="2049612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0"/>
            <p:cNvSpPr txBox="1"/>
            <p:nvPr/>
          </p:nvSpPr>
          <p:spPr>
            <a:xfrm>
              <a:off x="6233980" y="3334425"/>
              <a:ext cx="2049612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ORIENTAR ACCIONES</a:t>
              </a: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DE NIVELACIÓN Y ACOMPAÑAMIENTO DOCENTE</a:t>
              </a:r>
              <a:endParaRPr/>
            </a:p>
          </p:txBody>
        </p:sp>
        <p:sp>
          <p:nvSpPr>
            <p:cNvPr id="313" name="Google Shape;313;p20"/>
            <p:cNvSpPr/>
            <p:nvPr/>
          </p:nvSpPr>
          <p:spPr>
            <a:xfrm>
              <a:off x="8567877" y="846748"/>
              <a:ext cx="1976827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0"/>
            <p:cNvSpPr txBox="1"/>
            <p:nvPr/>
          </p:nvSpPr>
          <p:spPr>
            <a:xfrm>
              <a:off x="8567877" y="846748"/>
              <a:ext cx="1976827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RESULTADO ESPERADO</a:t>
              </a:r>
              <a:endParaRPr/>
            </a:p>
          </p:txBody>
        </p:sp>
        <p:sp>
          <p:nvSpPr>
            <p:cNvPr id="315" name="Google Shape;315;p20"/>
            <p:cNvSpPr/>
            <p:nvPr/>
          </p:nvSpPr>
          <p:spPr>
            <a:xfrm>
              <a:off x="9062084" y="1675974"/>
              <a:ext cx="1167923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0"/>
            <p:cNvSpPr txBox="1"/>
            <p:nvPr/>
          </p:nvSpPr>
          <p:spPr>
            <a:xfrm>
              <a:off x="9062084" y="1675974"/>
              <a:ext cx="1167923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DIAGNÓSTICO INTEGRAL</a:t>
              </a:r>
              <a:endParaRPr/>
            </a:p>
          </p:txBody>
        </p:sp>
        <p:sp>
          <p:nvSpPr>
            <p:cNvPr id="317" name="Google Shape;317;p20"/>
            <p:cNvSpPr/>
            <p:nvPr/>
          </p:nvSpPr>
          <p:spPr>
            <a:xfrm>
              <a:off x="9062084" y="2505199"/>
              <a:ext cx="1850470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0"/>
            <p:cNvSpPr txBox="1"/>
            <p:nvPr/>
          </p:nvSpPr>
          <p:spPr>
            <a:xfrm>
              <a:off x="9062084" y="2505199"/>
              <a:ext cx="1850470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BASE PARA PLANIFICACIÓN ESTRATÉGICA</a:t>
              </a:r>
              <a:endParaRPr/>
            </a:p>
          </p:txBody>
        </p:sp>
        <p:sp>
          <p:nvSpPr>
            <p:cNvPr id="319" name="Google Shape;319;p20"/>
            <p:cNvSpPr/>
            <p:nvPr/>
          </p:nvSpPr>
          <p:spPr>
            <a:xfrm>
              <a:off x="9062084" y="3334425"/>
              <a:ext cx="1803671" cy="583961"/>
            </a:xfrm>
            <a:prstGeom prst="rect">
              <a:avLst/>
            </a:prstGeom>
            <a:gradFill>
              <a:gsLst>
                <a:gs pos="0">
                  <a:srgbClr val="FFBB82"/>
                </a:gs>
                <a:gs pos="35000">
                  <a:srgbClr val="FFCCA8"/>
                </a:gs>
                <a:gs pos="100000">
                  <a:srgbClr val="FFE9DB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0"/>
            <p:cNvSpPr txBox="1"/>
            <p:nvPr/>
          </p:nvSpPr>
          <p:spPr>
            <a:xfrm>
              <a:off x="9062084" y="3334425"/>
              <a:ext cx="1803671" cy="5839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975" tIns="6975" rIns="6975" bIns="69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s-ES" sz="11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MEJORA CONTINUA DEL DESEMPEÑO ACADÉMICO</a:t>
              </a: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g39d1e560c2e_1_127"/>
          <p:cNvPicPr preferRelativeResize="0"/>
          <p:nvPr/>
        </p:nvPicPr>
        <p:blipFill rotWithShape="1">
          <a:blip r:embed="rId3">
            <a:alphaModFix/>
          </a:blip>
          <a:srcRect t="25507" b="24760"/>
          <a:stretch/>
        </p:blipFill>
        <p:spPr>
          <a:xfrm>
            <a:off x="0" y="0"/>
            <a:ext cx="12192001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g39d1e560c2e_1_127"/>
          <p:cNvPicPr preferRelativeResize="0"/>
          <p:nvPr/>
        </p:nvPicPr>
        <p:blipFill rotWithShape="1">
          <a:blip r:embed="rId3">
            <a:alphaModFix/>
          </a:blip>
          <a:srcRect l="-150" t="46508" r="150" b="5988"/>
          <a:stretch/>
        </p:blipFill>
        <p:spPr>
          <a:xfrm>
            <a:off x="-18853" y="6622515"/>
            <a:ext cx="12220279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g39d1e560c2e_1_1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g39d1e560c2e_1_127"/>
          <p:cNvSpPr txBox="1"/>
          <p:nvPr/>
        </p:nvSpPr>
        <p:spPr>
          <a:xfrm>
            <a:off x="551075" y="1587325"/>
            <a:ext cx="11067300" cy="68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s-ES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Mejorar las prácticas de enseñanza</a:t>
            </a: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 fortalecer la articulación pedagógica institucional</a:t>
            </a: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asegurando coherencia con el modelo formativo y promoviendo la colaboración entre las áreas académicas.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29" name="Google Shape;329;g39d1e560c2e_1_127"/>
          <p:cNvGrpSpPr/>
          <p:nvPr/>
        </p:nvGrpSpPr>
        <p:grpSpPr>
          <a:xfrm>
            <a:off x="354401" y="2726400"/>
            <a:ext cx="4139851" cy="3001540"/>
            <a:chOff x="820936" y="2586345"/>
            <a:chExt cx="4757356" cy="3001540"/>
          </a:xfrm>
        </p:grpSpPr>
        <p:sp>
          <p:nvSpPr>
            <p:cNvPr id="330" name="Google Shape;330;g39d1e560c2e_1_127"/>
            <p:cNvSpPr/>
            <p:nvPr/>
          </p:nvSpPr>
          <p:spPr>
            <a:xfrm>
              <a:off x="820936" y="2586345"/>
              <a:ext cx="4757356" cy="941464"/>
            </a:xfrm>
            <a:custGeom>
              <a:avLst/>
              <a:gdLst/>
              <a:ahLst/>
              <a:cxnLst/>
              <a:rect l="l" t="t" r="r" b="b"/>
              <a:pathLst>
                <a:path w="4757356" h="941464" extrusionOk="0">
                  <a:moveTo>
                    <a:pt x="0" y="94146"/>
                  </a:moveTo>
                  <a:cubicBezTo>
                    <a:pt x="0" y="42151"/>
                    <a:pt x="42151" y="0"/>
                    <a:pt x="94146" y="0"/>
                  </a:cubicBezTo>
                  <a:lnTo>
                    <a:pt x="4663210" y="0"/>
                  </a:lnTo>
                  <a:cubicBezTo>
                    <a:pt x="4715205" y="0"/>
                    <a:pt x="4757356" y="42151"/>
                    <a:pt x="4757356" y="94146"/>
                  </a:cubicBezTo>
                  <a:lnTo>
                    <a:pt x="4757356" y="847318"/>
                  </a:lnTo>
                  <a:cubicBezTo>
                    <a:pt x="4757356" y="899313"/>
                    <a:pt x="4715205" y="941464"/>
                    <a:pt x="4663210" y="941464"/>
                  </a:cubicBezTo>
                  <a:lnTo>
                    <a:pt x="94146" y="941464"/>
                  </a:lnTo>
                  <a:cubicBezTo>
                    <a:pt x="42151" y="941464"/>
                    <a:pt x="0" y="899313"/>
                    <a:pt x="0" y="847318"/>
                  </a:cubicBezTo>
                  <a:lnTo>
                    <a:pt x="0" y="94146"/>
                  </a:lnTo>
                  <a:close/>
                </a:path>
              </a:pathLst>
            </a:custGeom>
            <a:solidFill>
              <a:srgbClr val="F6C5AB"/>
            </a:solidFill>
            <a:ln w="19050" cap="flat" cmpd="sng">
              <a:solidFill>
                <a:srgbClr val="F2A982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06575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s-ES" sz="1800" b="1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CALIDAD DE LA ENSEÑANZA</a:t>
              </a:r>
              <a:endParaRPr/>
            </a:p>
          </p:txBody>
        </p:sp>
        <p:sp>
          <p:nvSpPr>
            <p:cNvPr id="331" name="Google Shape;331;g39d1e560c2e_1_127"/>
            <p:cNvSpPr/>
            <p:nvPr/>
          </p:nvSpPr>
          <p:spPr>
            <a:xfrm>
              <a:off x="915082" y="2669345"/>
              <a:ext cx="951600" cy="753300"/>
            </a:xfrm>
            <a:prstGeom prst="roundRect">
              <a:avLst>
                <a:gd name="adj" fmla="val 10000"/>
              </a:avLst>
            </a:prstGeom>
            <a:blipFill rotWithShape="1">
              <a:blip r:embed="rId5">
                <a:alphaModFix/>
              </a:blip>
              <a:stretch>
                <a:fillRect l="-12996" r="-12997"/>
              </a:stretch>
            </a:blipFill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g39d1e560c2e_1_127"/>
            <p:cNvSpPr/>
            <p:nvPr/>
          </p:nvSpPr>
          <p:spPr>
            <a:xfrm>
              <a:off x="820936" y="3610810"/>
              <a:ext cx="4757356" cy="941464"/>
            </a:xfrm>
            <a:custGeom>
              <a:avLst/>
              <a:gdLst/>
              <a:ahLst/>
              <a:cxnLst/>
              <a:rect l="l" t="t" r="r" b="b"/>
              <a:pathLst>
                <a:path w="4757356" h="941464" extrusionOk="0">
                  <a:moveTo>
                    <a:pt x="0" y="94146"/>
                  </a:moveTo>
                  <a:cubicBezTo>
                    <a:pt x="0" y="42151"/>
                    <a:pt x="42151" y="0"/>
                    <a:pt x="94146" y="0"/>
                  </a:cubicBezTo>
                  <a:lnTo>
                    <a:pt x="4663210" y="0"/>
                  </a:lnTo>
                  <a:cubicBezTo>
                    <a:pt x="4715205" y="0"/>
                    <a:pt x="4757356" y="42151"/>
                    <a:pt x="4757356" y="94146"/>
                  </a:cubicBezTo>
                  <a:lnTo>
                    <a:pt x="4757356" y="847318"/>
                  </a:lnTo>
                  <a:cubicBezTo>
                    <a:pt x="4757356" y="899313"/>
                    <a:pt x="4715205" y="941464"/>
                    <a:pt x="4663210" y="941464"/>
                  </a:cubicBezTo>
                  <a:lnTo>
                    <a:pt x="94146" y="941464"/>
                  </a:lnTo>
                  <a:cubicBezTo>
                    <a:pt x="42151" y="941464"/>
                    <a:pt x="0" y="899313"/>
                    <a:pt x="0" y="847318"/>
                  </a:cubicBezTo>
                  <a:lnTo>
                    <a:pt x="0" y="94146"/>
                  </a:lnTo>
                  <a:close/>
                </a:path>
              </a:pathLst>
            </a:custGeom>
            <a:solidFill>
              <a:srgbClr val="F2A982"/>
            </a:solidFill>
            <a:ln w="19050" cap="flat" cmpd="sng">
              <a:solidFill>
                <a:srgbClr val="BF4F1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06575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s-ES" sz="16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lang="es-ES" sz="1800" b="1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ARTICULACIÓN ENTRE ÁREAS</a:t>
              </a:r>
              <a:endParaRPr/>
            </a:p>
          </p:txBody>
        </p:sp>
        <p:sp>
          <p:nvSpPr>
            <p:cNvPr id="333" name="Google Shape;333;g39d1e560c2e_1_127"/>
            <p:cNvSpPr/>
            <p:nvPr/>
          </p:nvSpPr>
          <p:spPr>
            <a:xfrm>
              <a:off x="915082" y="3704956"/>
              <a:ext cx="951600" cy="753300"/>
            </a:xfrm>
            <a:prstGeom prst="roundRect">
              <a:avLst>
                <a:gd name="adj" fmla="val 10000"/>
              </a:avLst>
            </a:prstGeom>
            <a:blipFill rotWithShape="1">
              <a:blip r:embed="rId6">
                <a:alphaModFix/>
              </a:blip>
              <a:stretch>
                <a:fillRect l="-18995" r="-18995"/>
              </a:stretch>
            </a:blipFill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g39d1e560c2e_1_127"/>
            <p:cNvSpPr/>
            <p:nvPr/>
          </p:nvSpPr>
          <p:spPr>
            <a:xfrm>
              <a:off x="820936" y="4646421"/>
              <a:ext cx="4757356" cy="941464"/>
            </a:xfrm>
            <a:custGeom>
              <a:avLst/>
              <a:gdLst/>
              <a:ahLst/>
              <a:cxnLst/>
              <a:rect l="l" t="t" r="r" b="b"/>
              <a:pathLst>
                <a:path w="4757356" h="941464" extrusionOk="0">
                  <a:moveTo>
                    <a:pt x="0" y="94146"/>
                  </a:moveTo>
                  <a:cubicBezTo>
                    <a:pt x="0" y="42151"/>
                    <a:pt x="42151" y="0"/>
                    <a:pt x="94146" y="0"/>
                  </a:cubicBezTo>
                  <a:lnTo>
                    <a:pt x="4663210" y="0"/>
                  </a:lnTo>
                  <a:cubicBezTo>
                    <a:pt x="4715205" y="0"/>
                    <a:pt x="4757356" y="42151"/>
                    <a:pt x="4757356" y="94146"/>
                  </a:cubicBezTo>
                  <a:lnTo>
                    <a:pt x="4757356" y="847318"/>
                  </a:lnTo>
                  <a:cubicBezTo>
                    <a:pt x="4757356" y="899313"/>
                    <a:pt x="4715205" y="941464"/>
                    <a:pt x="4663210" y="941464"/>
                  </a:cubicBezTo>
                  <a:lnTo>
                    <a:pt x="94146" y="941464"/>
                  </a:lnTo>
                  <a:cubicBezTo>
                    <a:pt x="42151" y="941464"/>
                    <a:pt x="0" y="899313"/>
                    <a:pt x="0" y="847318"/>
                  </a:cubicBezTo>
                  <a:lnTo>
                    <a:pt x="0" y="94146"/>
                  </a:lnTo>
                  <a:close/>
                </a:path>
              </a:pathLst>
            </a:custGeom>
            <a:solidFill>
              <a:srgbClr val="BF4F14"/>
            </a:solidFill>
            <a:ln w="19050" cap="flat" cmpd="sng">
              <a:solidFill>
                <a:srgbClr val="7F340D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1106575" tIns="60950" rIns="60950" bIns="6095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s-ES" sz="16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  </a:t>
              </a:r>
              <a:r>
                <a:rPr lang="es-ES" sz="1800" b="1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COHERENCIA INSTITUCIONAL</a:t>
              </a:r>
              <a:endParaRPr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5" name="Google Shape;335;g39d1e560c2e_1_127"/>
            <p:cNvSpPr/>
            <p:nvPr/>
          </p:nvSpPr>
          <p:spPr>
            <a:xfrm>
              <a:off x="915082" y="4740567"/>
              <a:ext cx="951600" cy="753300"/>
            </a:xfrm>
            <a:prstGeom prst="roundRect">
              <a:avLst>
                <a:gd name="adj" fmla="val 10000"/>
              </a:avLst>
            </a:prstGeom>
            <a:blipFill rotWithShape="1">
              <a:blip r:embed="rId7">
                <a:alphaModFix/>
              </a:blip>
              <a:stretch>
                <a:fillRect l="-1998" r="-1998"/>
              </a:stretch>
            </a:blipFill>
            <a:ln w="1905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6" name="Google Shape;336;g39d1e560c2e_1_127"/>
          <p:cNvSpPr/>
          <p:nvPr/>
        </p:nvSpPr>
        <p:spPr>
          <a:xfrm>
            <a:off x="8709154" y="3713494"/>
            <a:ext cx="3190800" cy="9546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FF7FC"/>
              </a:gs>
              <a:gs pos="28000">
                <a:srgbClr val="F6C5AB"/>
              </a:gs>
              <a:gs pos="68000">
                <a:srgbClr val="F2A982"/>
              </a:gs>
              <a:gs pos="93000">
                <a:srgbClr val="BF4F14"/>
              </a:gs>
              <a:gs pos="100000">
                <a:srgbClr val="BF4F14"/>
              </a:gs>
            </a:gsLst>
            <a:lin ang="5400012" scaled="0"/>
          </a:gradFill>
          <a:ln w="19050" cap="flat" cmpd="sng">
            <a:solidFill>
              <a:srgbClr val="BF4F1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HACIA UNA GESTIÓN PEDAGÓGICA MODERNA E INNOVADORA</a:t>
            </a:r>
            <a:endParaRPr sz="1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7" name="Google Shape;337;g39d1e560c2e_1_127"/>
          <p:cNvGrpSpPr/>
          <p:nvPr/>
        </p:nvGrpSpPr>
        <p:grpSpPr>
          <a:xfrm>
            <a:off x="4757754" y="2827864"/>
            <a:ext cx="2549700" cy="2824139"/>
            <a:chOff x="4588068" y="2827864"/>
            <a:chExt cx="2549700" cy="2824139"/>
          </a:xfrm>
        </p:grpSpPr>
        <p:sp>
          <p:nvSpPr>
            <p:cNvPr id="338" name="Google Shape;338;g39d1e560c2e_1_127"/>
            <p:cNvSpPr/>
            <p:nvPr/>
          </p:nvSpPr>
          <p:spPr>
            <a:xfrm>
              <a:off x="4588068" y="2827864"/>
              <a:ext cx="2549700" cy="753900"/>
            </a:xfrm>
            <a:prstGeom prst="roundRect">
              <a:avLst>
                <a:gd name="adj" fmla="val 16667"/>
              </a:avLst>
            </a:prstGeom>
            <a:solidFill>
              <a:srgbClr val="F5D8CA"/>
            </a:solidFill>
            <a:ln w="19050" cap="flat" cmpd="sng">
              <a:solidFill>
                <a:srgbClr val="BF4F1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Mejora continua de la práctica docente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Retroalimentación y capacitación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9" name="Google Shape;339;g39d1e560c2e_1_127"/>
            <p:cNvSpPr/>
            <p:nvPr/>
          </p:nvSpPr>
          <p:spPr>
            <a:xfrm>
              <a:off x="4588068" y="3850284"/>
              <a:ext cx="2549700" cy="753900"/>
            </a:xfrm>
            <a:prstGeom prst="roundRect">
              <a:avLst>
                <a:gd name="adj" fmla="val 16667"/>
              </a:avLst>
            </a:prstGeom>
            <a:solidFill>
              <a:srgbClr val="F5D8CA"/>
            </a:solidFill>
            <a:ln w="19050" cap="flat" cmpd="sng">
              <a:solidFill>
                <a:srgbClr val="BF4F1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Trabajo colaborativo interdisciplinario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Intercambio de experiencias</a:t>
              </a:r>
              <a:endPara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0" name="Google Shape;340;g39d1e560c2e_1_127"/>
            <p:cNvSpPr/>
            <p:nvPr/>
          </p:nvSpPr>
          <p:spPr>
            <a:xfrm>
              <a:off x="4588068" y="4898103"/>
              <a:ext cx="2549700" cy="753900"/>
            </a:xfrm>
            <a:prstGeom prst="roundRect">
              <a:avLst>
                <a:gd name="adj" fmla="val 16667"/>
              </a:avLst>
            </a:prstGeom>
            <a:solidFill>
              <a:srgbClr val="F5D8CA"/>
            </a:solidFill>
            <a:ln w="19050" cap="flat" cmpd="sng">
              <a:solidFill>
                <a:srgbClr val="BF4F14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Alineación al modelo formativo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s-ES" sz="12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Enfoque común en la formación</a:t>
              </a:r>
              <a:endPara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1" name="Google Shape;341;g39d1e560c2e_1_127"/>
          <p:cNvSpPr/>
          <p:nvPr/>
        </p:nvSpPr>
        <p:spPr>
          <a:xfrm>
            <a:off x="7568555" y="3850284"/>
            <a:ext cx="886200" cy="626700"/>
          </a:xfrm>
          <a:prstGeom prst="rightArrow">
            <a:avLst>
              <a:gd name="adj1" fmla="val 53914"/>
              <a:gd name="adj2" fmla="val 50000"/>
            </a:avLst>
          </a:prstGeom>
          <a:gradFill>
            <a:gsLst>
              <a:gs pos="0">
                <a:srgbClr val="EFF7FC"/>
              </a:gs>
              <a:gs pos="28000">
                <a:srgbClr val="F6C5AB"/>
              </a:gs>
              <a:gs pos="68000">
                <a:srgbClr val="F2A982"/>
              </a:gs>
              <a:gs pos="93000">
                <a:srgbClr val="BF4F14"/>
              </a:gs>
              <a:gs pos="100000">
                <a:srgbClr val="BF4F14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rgbClr val="BF4F1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2" name="Google Shape;342;g39d1e560c2e_1_127"/>
          <p:cNvSpPr txBox="1"/>
          <p:nvPr/>
        </p:nvSpPr>
        <p:spPr>
          <a:xfrm>
            <a:off x="2803856" y="383985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N°2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25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5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25"/>
          <p:cNvSpPr txBox="1"/>
          <p:nvPr/>
        </p:nvSpPr>
        <p:spPr>
          <a:xfrm>
            <a:off x="2867256" y="283785"/>
            <a:ext cx="64575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7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 N°3</a:t>
            </a:r>
            <a:endParaRPr sz="37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25"/>
          <p:cNvSpPr txBox="1"/>
          <p:nvPr/>
        </p:nvSpPr>
        <p:spPr>
          <a:xfrm>
            <a:off x="562350" y="1503225"/>
            <a:ext cx="11067300" cy="9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s-ES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Evaluar la eficacia y sostenibilidad de la propuesta de innovación docente</a:t>
            </a: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mediante indicadores de desempeño académico, percepción de los actores educativos y análisis de resultados </a:t>
            </a:r>
            <a:r>
              <a:rPr lang="es-ES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académicos</a:t>
            </a: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antes y después de su aplicación.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2" name="Google Shape;352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7974" y="4402500"/>
            <a:ext cx="1828225" cy="154935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7450"/>
              </a:srgbClr>
            </a:outerShdw>
          </a:effectLst>
        </p:spPr>
      </p:pic>
      <p:pic>
        <p:nvPicPr>
          <p:cNvPr id="353" name="Google Shape;353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84622" y="4446475"/>
            <a:ext cx="1888375" cy="1828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714450" y="2344532"/>
            <a:ext cx="4426122" cy="4237051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25"/>
          <p:cNvSpPr txBox="1"/>
          <p:nvPr/>
        </p:nvSpPr>
        <p:spPr>
          <a:xfrm>
            <a:off x="234250" y="2783375"/>
            <a:ext cx="1828200" cy="1601100"/>
          </a:xfrm>
          <a:prstGeom prst="rect">
            <a:avLst/>
          </a:prstGeom>
          <a:solidFill>
            <a:srgbClr val="FAECE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-ES" sz="20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Prueba diagnóstico Matemática y Lenguaje </a:t>
            </a:r>
            <a:endParaRPr sz="20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25"/>
          <p:cNvSpPr txBox="1"/>
          <p:nvPr/>
        </p:nvSpPr>
        <p:spPr>
          <a:xfrm>
            <a:off x="2466300" y="2783375"/>
            <a:ext cx="1828200" cy="1639200"/>
          </a:xfrm>
          <a:prstGeom prst="rect">
            <a:avLst/>
          </a:prstGeom>
          <a:solidFill>
            <a:srgbClr val="FAECE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-ES" sz="20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Encuesta estudiantes y docentes respecto al proceso</a:t>
            </a:r>
            <a:endParaRPr sz="20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25"/>
          <p:cNvSpPr txBox="1"/>
          <p:nvPr/>
        </p:nvSpPr>
        <p:spPr>
          <a:xfrm>
            <a:off x="4698350" y="2783300"/>
            <a:ext cx="1828200" cy="1639200"/>
          </a:xfrm>
          <a:prstGeom prst="rect">
            <a:avLst/>
          </a:prstGeom>
          <a:solidFill>
            <a:srgbClr val="FAECE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"/>
              <a:buFont typeface="Arial"/>
              <a:buNone/>
            </a:pPr>
            <a:endParaRPr sz="5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-ES" sz="20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Análisis de toda la información recopilada.</a:t>
            </a:r>
            <a:endParaRPr sz="20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s-ES" sz="20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Informe Final. </a:t>
            </a:r>
            <a:endParaRPr sz="2000" b="1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8" name="Google Shape;358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580612" y="4484576"/>
            <a:ext cx="1828200" cy="1601027"/>
          </a:xfrm>
          <a:prstGeom prst="rect">
            <a:avLst/>
          </a:prstGeom>
          <a:noFill/>
          <a:ln>
            <a:noFill/>
          </a:ln>
        </p:spPr>
      </p:pic>
      <p:sp>
        <p:nvSpPr>
          <p:cNvPr id="359" name="Google Shape;359;p25"/>
          <p:cNvSpPr/>
          <p:nvPr/>
        </p:nvSpPr>
        <p:spPr>
          <a:xfrm>
            <a:off x="6669918" y="4211984"/>
            <a:ext cx="886200" cy="626700"/>
          </a:xfrm>
          <a:prstGeom prst="rightArrow">
            <a:avLst>
              <a:gd name="adj1" fmla="val 53914"/>
              <a:gd name="adj2" fmla="val 50000"/>
            </a:avLst>
          </a:prstGeom>
          <a:gradFill>
            <a:gsLst>
              <a:gs pos="0">
                <a:srgbClr val="EFF7FC"/>
              </a:gs>
              <a:gs pos="28000">
                <a:srgbClr val="F6C5AB"/>
              </a:gs>
              <a:gs pos="68000">
                <a:srgbClr val="F2A982"/>
              </a:gs>
              <a:gs pos="93000">
                <a:srgbClr val="BF4F14"/>
              </a:gs>
              <a:gs pos="100000">
                <a:srgbClr val="BF4F14"/>
              </a:gs>
            </a:gsLst>
            <a:path path="circle">
              <a:fillToRect l="50000" t="50000" r="50000" b="50000"/>
            </a:path>
            <a:tileRect/>
          </a:gradFill>
          <a:ln w="19050" cap="flat" cmpd="sng">
            <a:solidFill>
              <a:srgbClr val="BF4F1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26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9427" y="0"/>
            <a:ext cx="12192001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26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26"/>
          <p:cNvSpPr txBox="1"/>
          <p:nvPr/>
        </p:nvSpPr>
        <p:spPr>
          <a:xfrm>
            <a:off x="2876681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CARTA GANTT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68" name="Google Shape;368;p26"/>
          <p:cNvGraphicFramePr/>
          <p:nvPr/>
        </p:nvGraphicFramePr>
        <p:xfrm>
          <a:off x="220372" y="141743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{4BC05619-16BB-425C-93BD-0155E98A89A9}</a:tableStyleId>
              </a:tblPr>
              <a:tblGrid>
                <a:gridCol w="216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3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4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6772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6880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Objetivo Nº</a:t>
                      </a:r>
                      <a:endParaRPr sz="800" b="1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Actividad de Evaluación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Detalle Actividades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Responsables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2026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90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PRIMER SEMESTRE</a:t>
                      </a:r>
                      <a:endParaRPr sz="1400" u="none" strike="noStrike" cap="none"/>
                    </a:p>
                  </a:txBody>
                  <a:tcPr marL="1725" marR="1725" marT="1725" marB="0" anchor="b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SEGUNDO SEMESTRE</a:t>
                      </a:r>
                      <a:endParaRPr sz="1400" u="none" strike="noStrike" cap="none"/>
                    </a:p>
                  </a:txBody>
                  <a:tcPr marL="1725" marR="1725" marT="1725" marB="0" anchor="b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0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Calibri"/>
                        <a:buNone/>
                      </a:pPr>
                      <a:r>
                        <a:rPr lang="es-ES" sz="80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350">
                <a:tc rowSpan="9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 Examinar las necesidades académicas y pedagógicas vinculadas a la comprensión lectora, la redacción técnica y el razonamiento lógico-matemático, identificando los factores que inciden en el rendimiento y la repitencia de los cadetes, a partir del estudio de evidencias institucionales existentes, como resultados de pruebas de ingreso, registros académicos y percepciones docentes.</a:t>
                      </a:r>
                      <a:endParaRPr sz="1400" u="none" strike="noStrike" cap="none"/>
                    </a:p>
                  </a:txBody>
                  <a:tcPr marL="36000" marR="36000" marT="137150" marB="13715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1.1. Examinar las necesidades académicas y pedagógicas vinculadas a la comprensión lectora, la redacción técnica y el razonamiento lógico-matemático, identificando los factores que inciden en el rendimiento y la repitencia de los cadetes, a partir del estudio de evidencias institucionales existentes, como resultados de pruebas de ingreso, registros académicos y percepciones docentes.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Análisis documental institucional.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Elaboración de una matriz de indicadores académicos.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Síntesis diagnóstica institucional.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1.2. Levantamiento de percepciones docentes y estudiantiles sobre las principales dificultades académicas y metodológicas.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Aplicación de encuestas estructuradas.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Realización de grupos focales y entrevistas semiestructuradas.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Análisis interpretativo de resultados.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1.3. Conformación de un equipo técnico-pedagógico con horas aulas universitarias y/o aulas colegio para el análisis y validación de la información recopilada.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Designación formal de integrantes del equipo técnico-pedagógico.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Jefe del Departamento de Planificación Educaciones de la Dirección de Educación de la Armada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Planificación de sesiones de análisis interdisciplinario.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Elaboración de un informe de validación técnica.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8350">
                <a:tc rowSpan="11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 Mejorar las prácticas de enseñanza y fortalecer la articulación pedagógica institucional, asegurando coherencia con el modelo formativo y promoviendo la colaboración entre las áreas académicas.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2.1 Implementar evaluaciones formativas del desempeño docente mediante la autoevaluación, la observación de aula y la retroalimentación profesional.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Autoevaluación.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Jefes de área y Equipo pedagógico institucional 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Observación de aula.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Retroalimentación profesional.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2.2 Elaborar un Plan de Desarrollo Profesional Docente con capacitaciones en metodologías activa y evaluación por competencias.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Identificación de áreas de mejora y prioridades de formación.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Diseño y planificación de las capacitaciones.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Ejecución de las capacitaciones.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Evaluación y seguimiento.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2.3 Fortalecer las prácticas colaborativas entre los equipos docentes de cada área, fomentando el intercambio de experiencias y la construcción conjunta de saberes, así como establecer un sistema de reconocimiento a las iniciativas de innovación educativa.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Conformación de equipos colaborativos.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Desarrollo de sesiones colaborativas.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Sistematización y difusión de experiencias.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Reconocimiento institucional.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8350">
                <a:tc rowSpan="5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 Evaluar la eficacia y sostenibilidad de la propuesta de innovación docente mediante indicadores de desempeño académico, percepción de los actores educativos y análisis de resultados académicos antes y después de su aplicación.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3.1. Aplicación de pruebas de salida en comprensión lectora y razonamiento lógico-matemático.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Prueba de comprensión lectora.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Prueba de razonamiento matemático.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3.2. Encuestas de percepción a estudiantes y docentes sobre la propuesta implementada.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Encuesta a estudiantes.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Jede del Departamento de Educación de la Escuela Naval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883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Encuesta a docentes.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DCD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30082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3.3. Elaboración de informe final con análisis comparativo de resultados académicos, percepción y recomendaciones de sostenibilidad.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Análisis final.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Jefe del Depto. de Planificación Educacion</a:t>
                      </a:r>
                      <a:r>
                        <a:rPr lang="es-ES" sz="65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</a:t>
                      </a:r>
                      <a:r>
                        <a:rPr lang="es-ES" sz="65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 la Dirección de Educación de la Armada</a:t>
                      </a:r>
                      <a:endParaRPr sz="1400" u="none" strike="noStrike" cap="none"/>
                    </a:p>
                  </a:txBody>
                  <a:tcPr marL="36000" marR="36000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650"/>
                        <a:buFont typeface="Calibri"/>
                        <a:buNone/>
                      </a:pPr>
                      <a:r>
                        <a:rPr lang="es-ES" sz="650" b="1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 </a:t>
                      </a:r>
                      <a:endParaRPr sz="1400" u="none" strike="noStrike" cap="none"/>
                    </a:p>
                  </a:txBody>
                  <a:tcPr marL="1725" marR="1725" marT="1725" marB="0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" name="Google Shape;373;p27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7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7"/>
          <p:cNvSpPr txBox="1"/>
          <p:nvPr/>
        </p:nvSpPr>
        <p:spPr>
          <a:xfrm>
            <a:off x="2502174" y="394600"/>
            <a:ext cx="7564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EVALUACIÓN DEL PROYECTO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27"/>
          <p:cNvSpPr txBox="1"/>
          <p:nvPr/>
        </p:nvSpPr>
        <p:spPr>
          <a:xfrm>
            <a:off x="1360159" y="1503716"/>
            <a:ext cx="918285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Valorar la eficacia, pertinencia y sostenibilidad del proyecto de innovación docente implementado en el sexto año Politécnico de la APN.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78" name="Google Shape;378;p27"/>
          <p:cNvGraphicFramePr/>
          <p:nvPr/>
        </p:nvGraphicFramePr>
        <p:xfrm>
          <a:off x="468086" y="2340429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{07A217A7-F671-47E4-A9C6-9D693C3F62EB}</a:tableStyleId>
              </a:tblPr>
              <a:tblGrid>
                <a:gridCol w="2242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5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6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2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s-ES" sz="20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Dimensión</a:t>
                      </a:r>
                      <a:endParaRPr sz="20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s-ES" sz="20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Descripción</a:t>
                      </a:r>
                      <a:endParaRPr sz="20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s-ES" sz="20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Indicadores</a:t>
                      </a:r>
                      <a:endParaRPr sz="20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2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Eficacia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Logro de los resultados esperados del proyecto.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Cumplimiento de objetivos, mejora en desempeño docente y estudiantil.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2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Pertinencia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Coherencia con las necesidades institucionales y formativas.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Alineación con el perfil del oficial y las asignaturas críticas.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2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Sostenibilidad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Continuidad del proyecto en el tiempo.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s-ES" sz="1600" b="1" u="none" strike="noStrike" cap="none">
                          <a:solidFill>
                            <a:srgbClr val="59595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Integración de la innovación al currículo y apoyo institucional.</a:t>
                      </a:r>
                      <a:endParaRPr sz="1600" b="1" u="none" strike="noStrike" cap="none">
                        <a:solidFill>
                          <a:srgbClr val="59595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solidFill>
                      <a:srgbClr val="D3D8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79" name="Google Shape;379;p27"/>
          <p:cNvSpPr txBox="1"/>
          <p:nvPr/>
        </p:nvSpPr>
        <p:spPr>
          <a:xfrm>
            <a:off x="6844550" y="5327641"/>
            <a:ext cx="4302421" cy="1231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Fuentes de evidencia: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Char char="o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Informes de seguimiento de implementación.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Char char="o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Entrevistas o encuestas a docentes y estudiantes.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Char char="o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Resultados comparativos de desempeño académico.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Courier New"/>
              <a:buChar char="o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Actas o registros institucionales de mejora docente.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0" name="Google Shape;380;p27"/>
          <p:cNvSpPr txBox="1"/>
          <p:nvPr/>
        </p:nvSpPr>
        <p:spPr>
          <a:xfrm>
            <a:off x="823467" y="5357095"/>
            <a:ext cx="4302421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“Evaluar el proyecto permite consolidar buenas prácticas docentes y fortalecer la calidad formativa de los oficiales de la Armada.”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1" name="Google Shape;381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315" y="5914596"/>
            <a:ext cx="581311" cy="6427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" name="Google Shape;386;p28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28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28"/>
          <p:cNvSpPr txBox="1"/>
          <p:nvPr/>
        </p:nvSpPr>
        <p:spPr>
          <a:xfrm>
            <a:off x="2862543" y="394610"/>
            <a:ext cx="6457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CONCLUSIONES</a:t>
            </a:r>
            <a:endParaRPr sz="36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p28"/>
          <p:cNvSpPr txBox="1"/>
          <p:nvPr/>
        </p:nvSpPr>
        <p:spPr>
          <a:xfrm>
            <a:off x="351975" y="1681750"/>
            <a:ext cx="11508000" cy="4694700"/>
          </a:xfrm>
          <a:prstGeom prst="rect">
            <a:avLst/>
          </a:prstGeom>
          <a:solidFill>
            <a:srgbClr val="CFE2F3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propuesta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fortalece competencias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transversales de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comprensión lectora y razonamiento lógico-matemático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en la formación naval, alineada con el modelo educativo institucional,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promoviendo la mejora continua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 contribuyendo al f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ortalecimiento del liderazgo pedagógico 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dentro de la Armada de Chile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identificaron brechas formativas mediante diagnóstico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que justifican la necesidad de una intervención pedagógica específica y coherente con los lineamientos institucionales.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propuesta demuestra su pertinencia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pedagógica al fundamentarse en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estrategias centradas en el estudiante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mecanismos de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retroalimentación continua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y la formación basada en competencias,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fomentando la formación continua y el trabajo colaborativo 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entre áreas académicas,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potenciando la innovación metodológica y la reflexión pedagógica.</a:t>
            </a:r>
            <a:endParaRPr sz="1400" b="0" i="0" u="sng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diseño pedagógico define estrategias, indicadores y acompañamiento docente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para asegurar una implementación gradual, sostenible y adaptable desde 2026,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integrando horizontes de evaluación a corto, mediano y largo plazo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garantizando la sostenibilidad y adaptación del proyecto educativo.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 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éxito del proyecto dependerá del compromiso institucional 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 del desarrollo profesional docente, promoviendo una cultura pedagógica innovadora en la Armada de Chile.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propuesta f</a:t>
            </a:r>
            <a:r>
              <a:rPr lang="es-ES" sz="1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avorece una articulación efectiva entre la Escuela Naval y la Academia Politécnica Naval 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(APOLINAV), asegurando continuidad formativa y coherencia pedagógica dentro del Sistema de Educación Naval.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9"/>
          <p:cNvPicPr preferRelativeResize="0"/>
          <p:nvPr/>
        </p:nvPicPr>
        <p:blipFill rotWithShape="1">
          <a:blip r:embed="rId3">
            <a:alphaModFix/>
          </a:blip>
          <a:srcRect t="25505" b="24764"/>
          <a:stretch/>
        </p:blipFill>
        <p:spPr>
          <a:xfrm>
            <a:off x="0" y="0"/>
            <a:ext cx="12192000" cy="143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29"/>
          <p:cNvPicPr preferRelativeResize="0"/>
          <p:nvPr/>
        </p:nvPicPr>
        <p:blipFill rotWithShape="1">
          <a:blip r:embed="rId3">
            <a:alphaModFix/>
          </a:blip>
          <a:srcRect l="-153" t="46510" r="153" b="5988"/>
          <a:stretch/>
        </p:blipFill>
        <p:spPr>
          <a:xfrm>
            <a:off x="-18853" y="6622515"/>
            <a:ext cx="12220280" cy="243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971" y="12305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29"/>
          <p:cNvSpPr txBox="1"/>
          <p:nvPr/>
        </p:nvSpPr>
        <p:spPr>
          <a:xfrm>
            <a:off x="2862531" y="402410"/>
            <a:ext cx="64575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35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SUGERENCIAS</a:t>
            </a:r>
            <a:endParaRPr sz="35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9" name="Google Shape;399;p29"/>
          <p:cNvSpPr txBox="1"/>
          <p:nvPr/>
        </p:nvSpPr>
        <p:spPr>
          <a:xfrm>
            <a:off x="351971" y="2160818"/>
            <a:ext cx="11508000" cy="3717300"/>
          </a:xfrm>
          <a:prstGeom prst="rect">
            <a:avLst/>
          </a:prstGeom>
          <a:solidFill>
            <a:srgbClr val="CFE2F3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23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Realizar un </a:t>
            </a: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monitoreo continuo del impacto de la propuesta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una vez implementada, evaluando indicadores de rendimiento académico, motivación estudiantil y desarrollo de competencias transversales.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175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●"/>
            </a:pP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Ampliar la</a:t>
            </a: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aplicación del modelo a diferentes programas y cursos de formación 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la Armada, con el fin de validar su efectividad y </a:t>
            </a:r>
            <a:r>
              <a:rPr lang="es-E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promover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buenas prácticas pedagógicas institucionales.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23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Promover líneas de investigación y desarrollo profesional en liderazgo pedagógico, innovación didáctica y uso de tecnologías educativas 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potenciar el aprendizaje activo.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23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Establecer convenios con universidades y centros de innovación educativa 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escalar el modelo, compartir experiencias y consolidar la posición del Sistema de Educación Naval como referente nacional en innovación.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238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alibri"/>
              <a:buChar char="●"/>
            </a:pP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Crear una instancia 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permanente encargada de </a:t>
            </a: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monitorear indicadores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lang="es-ES" sz="15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promover la capacitación continua y asegurar la sostenibilidad de las innovaciones educativas</a:t>
            </a:r>
            <a:r>
              <a:rPr lang="es-E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dentro del Sistema de Educación Naval.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4" name="Google Shape;404;p4"/>
          <p:cNvCxnSpPr/>
          <p:nvPr/>
        </p:nvCxnSpPr>
        <p:spPr>
          <a:xfrm rot="10800000" flipH="1">
            <a:off x="2016141" y="3800800"/>
            <a:ext cx="8390400" cy="1950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05" name="Google Shape;405;p4"/>
          <p:cNvCxnSpPr/>
          <p:nvPr/>
        </p:nvCxnSpPr>
        <p:spPr>
          <a:xfrm flipH="1">
            <a:off x="3710082" y="2158313"/>
            <a:ext cx="1" cy="1273156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06" name="Google Shape;406;p4"/>
          <p:cNvSpPr txBox="1"/>
          <p:nvPr/>
        </p:nvSpPr>
        <p:spPr>
          <a:xfrm>
            <a:off x="3631672" y="2065974"/>
            <a:ext cx="7157654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MAGÍSTER EN GESTIÓN PEDAGÓGICA -CURRICULAR  Y PROYECTOS EDUCATIVOS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sz="18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FACULTAD DE EDUCACIÓN Y CIENCIAS SOCIALES</a:t>
            </a: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rgbClr val="FFFFFF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407" name="Google Shape;407;p4"/>
          <p:cNvPicPr preferRelativeResize="0"/>
          <p:nvPr/>
        </p:nvPicPr>
        <p:blipFill rotWithShape="1">
          <a:blip r:embed="rId4">
            <a:alphaModFix/>
          </a:blip>
          <a:srcRect t="25505" b="24764"/>
          <a:stretch/>
        </p:blipFill>
        <p:spPr>
          <a:xfrm>
            <a:off x="1509987" y="1"/>
            <a:ext cx="9172026" cy="1435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4"/>
          <p:cNvPicPr preferRelativeResize="0"/>
          <p:nvPr/>
        </p:nvPicPr>
        <p:blipFill rotWithShape="1">
          <a:blip r:embed="rId4">
            <a:alphaModFix/>
          </a:blip>
          <a:srcRect l="-153" t="46510" r="153" b="5988"/>
          <a:stretch/>
        </p:blipFill>
        <p:spPr>
          <a:xfrm>
            <a:off x="1509987" y="5486720"/>
            <a:ext cx="9172026" cy="1371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10350" y="2158314"/>
            <a:ext cx="1279083" cy="1189591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4"/>
          <p:cNvSpPr txBox="1"/>
          <p:nvPr/>
        </p:nvSpPr>
        <p:spPr>
          <a:xfrm>
            <a:off x="1770815" y="4020425"/>
            <a:ext cx="8758500" cy="10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-ES"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“Estrategias de Innovación en la Gestión Curricular para el Desarrollo de Competencias de Comprensión Lectora y Razonamiento Lógico-Matemático en la Formación Académica Profesional de Oficiales Navales”</a:t>
            </a: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4"/>
          <p:cNvSpPr txBox="1"/>
          <p:nvPr/>
        </p:nvSpPr>
        <p:spPr>
          <a:xfrm>
            <a:off x="1509900" y="5615900"/>
            <a:ext cx="9172200" cy="10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Autores:</a:t>
            </a: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Claudia Gálvez Torres, Danitza Parada Salinas, Luis Sandoval Mauran</a:t>
            </a:r>
            <a:endParaRPr sz="14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400"/>
              </a:spcBef>
              <a:spcAft>
                <a:spcPts val="40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s-E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Profesor Guía: Dra. Eliana Schmitt Bernal</a:t>
            </a:r>
            <a:endParaRPr sz="16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4"/>
          <p:cNvSpPr txBox="1"/>
          <p:nvPr/>
        </p:nvSpPr>
        <p:spPr>
          <a:xfrm>
            <a:off x="4922250" y="6548700"/>
            <a:ext cx="2578200" cy="4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ES"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Viña del Mar, 04 noviembre 2025</a:t>
            </a:r>
            <a:endParaRPr sz="12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Naranja">
      <a:dk1>
        <a:srgbClr val="000000"/>
      </a:dk1>
      <a:lt1>
        <a:srgbClr val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2373</Words>
  <Application>Microsoft Office PowerPoint</Application>
  <PresentationFormat>Panorámica</PresentationFormat>
  <Paragraphs>534</Paragraphs>
  <Slides>16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2" baseType="lpstr">
      <vt:lpstr>Courier New</vt:lpstr>
      <vt:lpstr>Arial Narrow</vt:lpstr>
      <vt:lpstr>Calibri</vt:lpstr>
      <vt:lpstr>Arial</vt:lpstr>
      <vt:lpstr>Caveat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Paula Angélica Riquelme Bravo</dc:creator>
  <cp:lastModifiedBy>luis sandoval mauran</cp:lastModifiedBy>
  <cp:revision>1</cp:revision>
  <dcterms:created xsi:type="dcterms:W3CDTF">2020-05-28T13:06:22Z</dcterms:created>
  <dcterms:modified xsi:type="dcterms:W3CDTF">2025-11-02T15:18:39Z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0x01010042315D050CFD494D84C6709F8E8810CA</vt:lpwstr>
  </property>
</Properties>
</file>