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89"/>
  </p:notesMasterIdLst>
  <p:sldIdLst>
    <p:sldId id="256" r:id="rId2"/>
    <p:sldId id="257" r:id="rId3"/>
    <p:sldId id="299" r:id="rId4"/>
    <p:sldId id="300" r:id="rId5"/>
    <p:sldId id="301" r:id="rId6"/>
    <p:sldId id="302" r:id="rId7"/>
    <p:sldId id="303" r:id="rId8"/>
    <p:sldId id="304" r:id="rId9"/>
    <p:sldId id="305" r:id="rId10"/>
    <p:sldId id="258" r:id="rId11"/>
    <p:sldId id="306" r:id="rId12"/>
    <p:sldId id="310" r:id="rId13"/>
    <p:sldId id="311" r:id="rId14"/>
    <p:sldId id="309" r:id="rId15"/>
    <p:sldId id="308" r:id="rId16"/>
    <p:sldId id="320" r:id="rId17"/>
    <p:sldId id="319" r:id="rId18"/>
    <p:sldId id="318" r:id="rId19"/>
    <p:sldId id="321" r:id="rId20"/>
    <p:sldId id="322" r:id="rId21"/>
    <p:sldId id="323" r:id="rId22"/>
    <p:sldId id="347" r:id="rId23"/>
    <p:sldId id="324" r:id="rId24"/>
    <p:sldId id="312" r:id="rId25"/>
    <p:sldId id="348" r:id="rId26"/>
    <p:sldId id="307" r:id="rId27"/>
    <p:sldId id="317" r:id="rId28"/>
    <p:sldId id="349" r:id="rId29"/>
    <p:sldId id="325" r:id="rId30"/>
    <p:sldId id="350" r:id="rId31"/>
    <p:sldId id="316" r:id="rId32"/>
    <p:sldId id="326" r:id="rId33"/>
    <p:sldId id="315" r:id="rId34"/>
    <p:sldId id="351" r:id="rId35"/>
    <p:sldId id="331" r:id="rId36"/>
    <p:sldId id="352" r:id="rId37"/>
    <p:sldId id="335" r:id="rId38"/>
    <p:sldId id="334" r:id="rId39"/>
    <p:sldId id="333" r:id="rId40"/>
    <p:sldId id="353" r:id="rId41"/>
    <p:sldId id="332" r:id="rId42"/>
    <p:sldId id="336" r:id="rId43"/>
    <p:sldId id="337" r:id="rId44"/>
    <p:sldId id="338" r:id="rId45"/>
    <p:sldId id="340" r:id="rId46"/>
    <p:sldId id="382" r:id="rId47"/>
    <p:sldId id="341" r:id="rId48"/>
    <p:sldId id="383" r:id="rId49"/>
    <p:sldId id="344" r:id="rId50"/>
    <p:sldId id="339" r:id="rId51"/>
    <p:sldId id="342" r:id="rId52"/>
    <p:sldId id="345" r:id="rId53"/>
    <p:sldId id="380" r:id="rId54"/>
    <p:sldId id="343" r:id="rId55"/>
    <p:sldId id="381" r:id="rId56"/>
    <p:sldId id="346" r:id="rId57"/>
    <p:sldId id="357" r:id="rId58"/>
    <p:sldId id="354" r:id="rId59"/>
    <p:sldId id="385" r:id="rId60"/>
    <p:sldId id="386" r:id="rId61"/>
    <p:sldId id="384" r:id="rId62"/>
    <p:sldId id="358" r:id="rId63"/>
    <p:sldId id="359" r:id="rId64"/>
    <p:sldId id="355" r:id="rId65"/>
    <p:sldId id="387" r:id="rId66"/>
    <p:sldId id="356" r:id="rId67"/>
    <p:sldId id="362" r:id="rId68"/>
    <p:sldId id="361" r:id="rId69"/>
    <p:sldId id="365" r:id="rId70"/>
    <p:sldId id="360" r:id="rId71"/>
    <p:sldId id="364" r:id="rId72"/>
    <p:sldId id="367" r:id="rId73"/>
    <p:sldId id="366" r:id="rId74"/>
    <p:sldId id="369" r:id="rId75"/>
    <p:sldId id="363" r:id="rId76"/>
    <p:sldId id="368" r:id="rId77"/>
    <p:sldId id="370" r:id="rId78"/>
    <p:sldId id="375" r:id="rId79"/>
    <p:sldId id="373" r:id="rId80"/>
    <p:sldId id="374" r:id="rId81"/>
    <p:sldId id="372" r:id="rId82"/>
    <p:sldId id="377" r:id="rId83"/>
    <p:sldId id="378" r:id="rId84"/>
    <p:sldId id="376" r:id="rId85"/>
    <p:sldId id="371" r:id="rId86"/>
    <p:sldId id="388" r:id="rId87"/>
    <p:sldId id="379" r:id="rId88"/>
  </p:sldIdLst>
  <p:sldSz cx="9144000" cy="6858000" type="screen4x3"/>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7" d="100"/>
          <a:sy n="87" d="100"/>
        </p:scale>
        <p:origin x="1494" y="90"/>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9696"/>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notesMaster" Target="notesMasters/notesMaster1.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presProps" Target="presProps.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theme" Target="theme/theme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A63710D-8CB2-4E97-8FD2-173F09F20893}" type="datetimeFigureOut">
              <a:rPr lang="es-ES" smtClean="0"/>
              <a:t>28/07/2020</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77DFFF8-E49A-43E9-9DC3-E188577942BC}" type="slidenum">
              <a:rPr lang="es-ES" smtClean="0"/>
              <a:t>‹Nº›</a:t>
            </a:fld>
            <a:endParaRPr lang="es-ES"/>
          </a:p>
        </p:txBody>
      </p:sp>
    </p:spTree>
    <p:extLst>
      <p:ext uri="{BB962C8B-B14F-4D97-AF65-F5344CB8AC3E}">
        <p14:creationId xmlns:p14="http://schemas.microsoft.com/office/powerpoint/2010/main" val="15373610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F77DFFF8-E49A-43E9-9DC3-E188577942BC}" type="slidenum">
              <a:rPr lang="es-ES" smtClean="0"/>
              <a:t>52</a:t>
            </a:fld>
            <a:endParaRPr lang="es-ES"/>
          </a:p>
        </p:txBody>
      </p:sp>
    </p:spTree>
    <p:extLst>
      <p:ext uri="{BB962C8B-B14F-4D97-AF65-F5344CB8AC3E}">
        <p14:creationId xmlns:p14="http://schemas.microsoft.com/office/powerpoint/2010/main" val="27283177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F77DFFF8-E49A-43E9-9DC3-E188577942BC}" type="slidenum">
              <a:rPr lang="es-ES" smtClean="0"/>
              <a:t>53</a:t>
            </a:fld>
            <a:endParaRPr lang="es-ES"/>
          </a:p>
        </p:txBody>
      </p:sp>
    </p:spTree>
    <p:extLst>
      <p:ext uri="{BB962C8B-B14F-4D97-AF65-F5344CB8AC3E}">
        <p14:creationId xmlns:p14="http://schemas.microsoft.com/office/powerpoint/2010/main" val="27283177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6 Redondear rectángulo de esquina diagonal"/>
          <p:cNvSpPr/>
          <p:nvPr/>
        </p:nvSpPr>
        <p:spPr>
          <a:xfrm>
            <a:off x="164592" y="146304"/>
            <a:ext cx="8814816" cy="2505456"/>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8" name="7 Título"/>
          <p:cNvSpPr>
            <a:spLocks noGrp="1"/>
          </p:cNvSpPr>
          <p:nvPr>
            <p:ph type="ctrTitle"/>
          </p:nvPr>
        </p:nvSpPr>
        <p:spPr>
          <a:xfrm>
            <a:off x="464234" y="381001"/>
            <a:ext cx="8229600" cy="2209800"/>
          </a:xfrm>
        </p:spPr>
        <p:txBody>
          <a:bodyPr lIns="45720" rIns="228600" anchor="b">
            <a:normAutofit/>
          </a:bodyPr>
          <a:lstStyle>
            <a:lvl1pPr marL="0" algn="r">
              <a:defRPr sz="4800"/>
            </a:lvl1pPr>
            <a:extLst/>
          </a:lstStyle>
          <a:p>
            <a:r>
              <a:rPr kumimoji="0" lang="es-ES" smtClean="0"/>
              <a:t>Haga clic para modificar el estilo de título del patrón</a:t>
            </a:r>
            <a:endParaRPr kumimoji="0" lang="en-US"/>
          </a:p>
        </p:txBody>
      </p:sp>
      <p:sp>
        <p:nvSpPr>
          <p:cNvPr id="9" name="8 Subtítulo"/>
          <p:cNvSpPr>
            <a:spLocks noGrp="1"/>
          </p:cNvSpPr>
          <p:nvPr>
            <p:ph type="subTitle" idx="1"/>
          </p:nvPr>
        </p:nvSpPr>
        <p:spPr>
          <a:xfrm>
            <a:off x="2133600" y="2819400"/>
            <a:ext cx="6560234" cy="1752600"/>
          </a:xfrm>
        </p:spPr>
        <p:txBody>
          <a:bodyPr lIns="45720" rIns="246888"/>
          <a:lstStyle>
            <a:lvl1pPr marL="0" indent="0" algn="r">
              <a:spcBef>
                <a:spcPts val="0"/>
              </a:spcBef>
              <a:buNone/>
              <a:defRPr>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s-ES" smtClean="0"/>
              <a:t>Haga clic para modificar el estilo de subtítulo del patrón</a:t>
            </a:r>
            <a:endParaRPr kumimoji="0" lang="en-US"/>
          </a:p>
        </p:txBody>
      </p:sp>
      <p:sp>
        <p:nvSpPr>
          <p:cNvPr id="10" name="9 Marcador de fecha"/>
          <p:cNvSpPr>
            <a:spLocks noGrp="1"/>
          </p:cNvSpPr>
          <p:nvPr>
            <p:ph type="dt" sz="half" idx="10"/>
          </p:nvPr>
        </p:nvSpPr>
        <p:spPr>
          <a:xfrm>
            <a:off x="5562600" y="6509004"/>
            <a:ext cx="3002280" cy="274320"/>
          </a:xfrm>
        </p:spPr>
        <p:txBody>
          <a:bodyPr vert="horz" rtlCol="0"/>
          <a:lstStyle>
            <a:extLst/>
          </a:lstStyle>
          <a:p>
            <a:fld id="{247623ED-2F71-4D10-9E91-CFFB6E66D830}" type="datetimeFigureOut">
              <a:rPr lang="es-CL" smtClean="0"/>
              <a:pPr/>
              <a:t>28-07-2020</a:t>
            </a:fld>
            <a:endParaRPr lang="es-CL" dirty="0"/>
          </a:p>
        </p:txBody>
      </p:sp>
      <p:sp>
        <p:nvSpPr>
          <p:cNvPr id="11" name="10 Marcador de número de diapositiva"/>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706022B4-761C-4449-87C6-E6488F17252A}" type="slidenum">
              <a:rPr lang="es-CL" smtClean="0"/>
              <a:pPr/>
              <a:t>‹Nº›</a:t>
            </a:fld>
            <a:endParaRPr lang="es-CL" dirty="0"/>
          </a:p>
        </p:txBody>
      </p:sp>
      <p:sp>
        <p:nvSpPr>
          <p:cNvPr id="12" name="11 Marcador de pie de página"/>
          <p:cNvSpPr>
            <a:spLocks noGrp="1"/>
          </p:cNvSpPr>
          <p:nvPr>
            <p:ph type="ftr" sz="quarter" idx="12"/>
          </p:nvPr>
        </p:nvSpPr>
        <p:spPr>
          <a:xfrm>
            <a:off x="1600200" y="6509004"/>
            <a:ext cx="3907464" cy="274320"/>
          </a:xfrm>
        </p:spPr>
        <p:txBody>
          <a:bodyPr vert="horz" rtlCol="0"/>
          <a:lstStyle>
            <a:extLst/>
          </a:lstStyle>
          <a:p>
            <a:endParaRPr lang="es-CL"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7" name="6 Rectángulo"/>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p:txBody>
          <a:bodyPr/>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247623ED-2F71-4D10-9E91-CFFB6E66D830}" type="datetimeFigureOut">
              <a:rPr lang="es-CL" smtClean="0"/>
              <a:pPr/>
              <a:t>28-07-2020</a:t>
            </a:fld>
            <a:endParaRPr lang="es-CL" dirty="0"/>
          </a:p>
        </p:txBody>
      </p:sp>
      <p:sp>
        <p:nvSpPr>
          <p:cNvPr id="5" name="4 Marcador de pie de página"/>
          <p:cNvSpPr>
            <a:spLocks noGrp="1"/>
          </p:cNvSpPr>
          <p:nvPr>
            <p:ph type="ftr" sz="quarter" idx="11"/>
          </p:nvPr>
        </p:nvSpPr>
        <p:spPr/>
        <p:txBody>
          <a:bodyPr/>
          <a:lstStyle>
            <a:extLst/>
          </a:lstStyle>
          <a:p>
            <a:endParaRPr lang="es-CL" dirty="0"/>
          </a:p>
        </p:txBody>
      </p:sp>
      <p:sp>
        <p:nvSpPr>
          <p:cNvPr id="6" name="5 Marcador de número de diapositiva"/>
          <p:cNvSpPr>
            <a:spLocks noGrp="1"/>
          </p:cNvSpPr>
          <p:nvPr>
            <p:ph type="sldNum" sz="quarter" idx="12"/>
          </p:nvPr>
        </p:nvSpPr>
        <p:spPr/>
        <p:txBody>
          <a:bodyPr/>
          <a:lstStyle>
            <a:extLst/>
          </a:lstStyle>
          <a:p>
            <a:fld id="{706022B4-761C-4449-87C6-E6488F17252A}" type="slidenum">
              <a:rPr lang="es-CL" smtClean="0"/>
              <a:pPr/>
              <a:t>‹Nº›</a:t>
            </a:fld>
            <a:endParaRPr lang="es-CL"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1">
        <a:schemeClr val="bg2"/>
      </p:bgRef>
    </p:bg>
    <p:spTree>
      <p:nvGrpSpPr>
        <p:cNvPr id="1" name=""/>
        <p:cNvGrpSpPr/>
        <p:nvPr/>
      </p:nvGrpSpPr>
      <p:grpSpPr>
        <a:xfrm>
          <a:off x="0" y="0"/>
          <a:ext cx="0" cy="0"/>
          <a:chOff x="0" y="0"/>
          <a:chExt cx="0" cy="0"/>
        </a:xfrm>
      </p:grpSpPr>
      <p:sp>
        <p:nvSpPr>
          <p:cNvPr id="7" name="6 Rectángulo"/>
          <p:cNvSpPr/>
          <p:nvPr/>
        </p:nvSpPr>
        <p:spPr>
          <a:xfrm>
            <a:off x="1000128" y="3267456"/>
            <a:ext cx="74066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 name="1 Título"/>
          <p:cNvSpPr>
            <a:spLocks noGrp="1"/>
          </p:cNvSpPr>
          <p:nvPr>
            <p:ph type="title"/>
          </p:nvPr>
        </p:nvSpPr>
        <p:spPr>
          <a:xfrm>
            <a:off x="722376" y="498230"/>
            <a:ext cx="7772400" cy="2731008"/>
          </a:xfrm>
        </p:spPr>
        <p:txBody>
          <a:bodyPr rIns="100584"/>
          <a:lstStyle>
            <a:lvl1pPr algn="r">
              <a:buNone/>
              <a:defRPr sz="4000" b="1" cap="none">
                <a:solidFill>
                  <a:schemeClr val="accent1">
                    <a:tint val="95000"/>
                    <a:satMod val="200000"/>
                  </a:schemeClr>
                </a:solidFill>
              </a:defRPr>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722313" y="3287713"/>
            <a:ext cx="7772400" cy="1509712"/>
          </a:xfrm>
        </p:spPr>
        <p:txBody>
          <a:bodyPr rIns="128016" anchor="t"/>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s-ES" smtClean="0"/>
              <a:t>Haga clic para modificar el estilo de texto del patrón</a:t>
            </a:r>
          </a:p>
        </p:txBody>
      </p:sp>
      <p:sp>
        <p:nvSpPr>
          <p:cNvPr id="8" name="7 Marcador de fecha"/>
          <p:cNvSpPr>
            <a:spLocks noGrp="1"/>
          </p:cNvSpPr>
          <p:nvPr>
            <p:ph type="dt" sz="half" idx="10"/>
          </p:nvPr>
        </p:nvSpPr>
        <p:spPr>
          <a:xfrm>
            <a:off x="5562600" y="6513670"/>
            <a:ext cx="3002280" cy="274320"/>
          </a:xfrm>
        </p:spPr>
        <p:txBody>
          <a:bodyPr vert="horz" rtlCol="0"/>
          <a:lstStyle>
            <a:extLst/>
          </a:lstStyle>
          <a:p>
            <a:fld id="{247623ED-2F71-4D10-9E91-CFFB6E66D830}" type="datetimeFigureOut">
              <a:rPr lang="es-CL" smtClean="0"/>
              <a:pPr/>
              <a:t>28-07-2020</a:t>
            </a:fld>
            <a:endParaRPr lang="es-CL" dirty="0"/>
          </a:p>
        </p:txBody>
      </p:sp>
      <p:sp>
        <p:nvSpPr>
          <p:cNvPr id="9" name="8 Marcador de número de diapositiva"/>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706022B4-761C-4449-87C6-E6488F17252A}" type="slidenum">
              <a:rPr lang="es-CL" smtClean="0"/>
              <a:pPr/>
              <a:t>‹Nº›</a:t>
            </a:fld>
            <a:endParaRPr lang="es-CL" dirty="0"/>
          </a:p>
        </p:txBody>
      </p:sp>
      <p:sp>
        <p:nvSpPr>
          <p:cNvPr id="10" name="9 Marcador de pie de página"/>
          <p:cNvSpPr>
            <a:spLocks noGrp="1"/>
          </p:cNvSpPr>
          <p:nvPr>
            <p:ph type="ftr" sz="quarter" idx="12"/>
          </p:nvPr>
        </p:nvSpPr>
        <p:spPr>
          <a:xfrm>
            <a:off x="1600200" y="6513670"/>
            <a:ext cx="3907464" cy="274320"/>
          </a:xfrm>
        </p:spPr>
        <p:txBody>
          <a:bodyPr vert="horz" rtlCol="0"/>
          <a:lstStyle>
            <a:extLst/>
          </a:lstStyle>
          <a:p>
            <a:endParaRPr lang="es-CL"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contenido"/>
          <p:cNvSpPr>
            <a:spLocks noGrp="1"/>
          </p:cNvSpPr>
          <p:nvPr>
            <p:ph sz="half" idx="1"/>
          </p:nvPr>
        </p:nvSpPr>
        <p:spPr>
          <a:xfrm>
            <a:off x="457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4648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extLst/>
          </a:lstStyle>
          <a:p>
            <a:fld id="{247623ED-2F71-4D10-9E91-CFFB6E66D830}" type="datetimeFigureOut">
              <a:rPr lang="es-CL" smtClean="0"/>
              <a:pPr/>
              <a:t>28-07-2020</a:t>
            </a:fld>
            <a:endParaRPr lang="es-CL" dirty="0"/>
          </a:p>
        </p:txBody>
      </p:sp>
      <p:sp>
        <p:nvSpPr>
          <p:cNvPr id="6" name="5 Marcador de pie de página"/>
          <p:cNvSpPr>
            <a:spLocks noGrp="1"/>
          </p:cNvSpPr>
          <p:nvPr>
            <p:ph type="ftr" sz="quarter" idx="11"/>
          </p:nvPr>
        </p:nvSpPr>
        <p:spPr/>
        <p:txBody>
          <a:bodyPr/>
          <a:lstStyle>
            <a:extLst/>
          </a:lstStyle>
          <a:p>
            <a:endParaRPr lang="es-CL" dirty="0"/>
          </a:p>
        </p:txBody>
      </p:sp>
      <p:sp>
        <p:nvSpPr>
          <p:cNvPr id="7" name="6 Marcador de número de diapositiva"/>
          <p:cNvSpPr>
            <a:spLocks noGrp="1"/>
          </p:cNvSpPr>
          <p:nvPr>
            <p:ph type="sldNum" sz="quarter" idx="12"/>
          </p:nvPr>
        </p:nvSpPr>
        <p:spPr>
          <a:xfrm>
            <a:off x="8641080" y="6514568"/>
            <a:ext cx="464288" cy="274320"/>
          </a:xfrm>
        </p:spPr>
        <p:txBody>
          <a:bodyPr/>
          <a:lstStyle>
            <a:extLst/>
          </a:lstStyle>
          <a:p>
            <a:fld id="{706022B4-761C-4449-87C6-E6488F17252A}" type="slidenum">
              <a:rPr lang="es-CL" smtClean="0"/>
              <a:pPr/>
              <a:t>‹Nº›</a:t>
            </a:fld>
            <a:endParaRPr lang="es-CL" dirty="0"/>
          </a:p>
        </p:txBody>
      </p:sp>
      <p:sp>
        <p:nvSpPr>
          <p:cNvPr id="10" name="9 Rectángulo"/>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9 Rectángulo"/>
          <p:cNvSpPr/>
          <p:nvPr/>
        </p:nvSpPr>
        <p:spPr>
          <a:xfrm>
            <a:off x="616744"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dirty="0"/>
          </a:p>
        </p:txBody>
      </p:sp>
      <p:sp>
        <p:nvSpPr>
          <p:cNvPr id="11" name="10 Rectángulo"/>
          <p:cNvSpPr/>
          <p:nvPr/>
        </p:nvSpPr>
        <p:spPr>
          <a:xfrm>
            <a:off x="4800600"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dirty="0"/>
          </a:p>
        </p:txBody>
      </p:sp>
      <p:sp>
        <p:nvSpPr>
          <p:cNvPr id="2" name="1 Título"/>
          <p:cNvSpPr>
            <a:spLocks noGrp="1"/>
          </p:cNvSpPr>
          <p:nvPr>
            <p:ph type="title"/>
          </p:nvPr>
        </p:nvSpPr>
        <p:spPr>
          <a:xfrm>
            <a:off x="457200" y="251948"/>
            <a:ext cx="8229600" cy="1143000"/>
          </a:xfrm>
        </p:spPr>
        <p:txBody>
          <a:bodyPr anchor="b"/>
          <a:lstStyle>
            <a:lvl1pPr>
              <a:defRPr/>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57200" y="1535113"/>
            <a:ext cx="4040188"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645025" y="1535113"/>
            <a:ext cx="4041775"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457200" y="2362200"/>
            <a:ext cx="4040188" cy="3941763"/>
          </a:xfrm>
        </p:spPr>
        <p:txBody>
          <a:bodyPr lIns="91440"/>
          <a:lstStyle>
            <a:lvl1pPr>
              <a:defRPr sz="2200"/>
            </a:lvl1pPr>
            <a:lvl2pPr>
              <a:defRPr sz="2000"/>
            </a:lvl2pPr>
            <a:lvl3pPr>
              <a:defRPr sz="1800"/>
            </a:lvl3pPr>
            <a:lvl4pPr>
              <a:defRPr sz="1600"/>
            </a:lvl4pPr>
            <a:lvl5pPr>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4645025" y="2362200"/>
            <a:ext cx="4041775" cy="3941763"/>
          </a:xfrm>
        </p:spPr>
        <p:txBody>
          <a:bodyPr/>
          <a:lstStyle>
            <a:lvl1pPr>
              <a:defRPr sz="2200"/>
            </a:lvl1pPr>
            <a:lvl2pPr>
              <a:defRPr sz="2000"/>
            </a:lvl2pPr>
            <a:lvl3pPr>
              <a:defRPr sz="1800"/>
            </a:lvl3pPr>
            <a:lvl4pPr>
              <a:defRPr sz="1600"/>
            </a:lvl4pPr>
            <a:lvl5pPr>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extLst/>
          </a:lstStyle>
          <a:p>
            <a:fld id="{247623ED-2F71-4D10-9E91-CFFB6E66D830}" type="datetimeFigureOut">
              <a:rPr lang="es-CL" smtClean="0"/>
              <a:pPr/>
              <a:t>28-07-2020</a:t>
            </a:fld>
            <a:endParaRPr lang="es-CL" dirty="0"/>
          </a:p>
        </p:txBody>
      </p:sp>
      <p:sp>
        <p:nvSpPr>
          <p:cNvPr id="8" name="7 Marcador de pie de página"/>
          <p:cNvSpPr>
            <a:spLocks noGrp="1"/>
          </p:cNvSpPr>
          <p:nvPr>
            <p:ph type="ftr" sz="quarter" idx="11"/>
          </p:nvPr>
        </p:nvSpPr>
        <p:spPr/>
        <p:txBody>
          <a:bodyPr/>
          <a:lstStyle>
            <a:extLst/>
          </a:lstStyle>
          <a:p>
            <a:endParaRPr lang="es-CL" dirty="0"/>
          </a:p>
        </p:txBody>
      </p:sp>
      <p:sp>
        <p:nvSpPr>
          <p:cNvPr id="9" name="8 Marcador de número de diapositiva"/>
          <p:cNvSpPr>
            <a:spLocks noGrp="1"/>
          </p:cNvSpPr>
          <p:nvPr>
            <p:ph type="sldNum" sz="quarter" idx="12"/>
          </p:nvPr>
        </p:nvSpPr>
        <p:spPr>
          <a:xfrm>
            <a:off x="8641080" y="6514568"/>
            <a:ext cx="464288" cy="274320"/>
          </a:xfrm>
        </p:spPr>
        <p:txBody>
          <a:bodyPr/>
          <a:lstStyle>
            <a:extLst/>
          </a:lstStyle>
          <a:p>
            <a:fld id="{706022B4-761C-4449-87C6-E6488F17252A}" type="slidenum">
              <a:rPr lang="es-CL" smtClean="0"/>
              <a:pPr/>
              <a:t>‹Nº›</a:t>
            </a:fld>
            <a:endParaRPr lang="es-CL"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53218"/>
            <a:ext cx="8229600" cy="1143000"/>
          </a:xfrm>
        </p:spPr>
        <p:txBody>
          <a:bodyPr/>
          <a:lstStyle>
            <a:extLst/>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extLst/>
          </a:lstStyle>
          <a:p>
            <a:fld id="{247623ED-2F71-4D10-9E91-CFFB6E66D830}" type="datetimeFigureOut">
              <a:rPr lang="es-CL" smtClean="0"/>
              <a:pPr/>
              <a:t>28-07-2020</a:t>
            </a:fld>
            <a:endParaRPr lang="es-CL" dirty="0"/>
          </a:p>
        </p:txBody>
      </p:sp>
      <p:sp>
        <p:nvSpPr>
          <p:cNvPr id="4" name="3 Marcador de pie de página"/>
          <p:cNvSpPr>
            <a:spLocks noGrp="1"/>
          </p:cNvSpPr>
          <p:nvPr>
            <p:ph type="ftr" sz="quarter" idx="11"/>
          </p:nvPr>
        </p:nvSpPr>
        <p:spPr/>
        <p:txBody>
          <a:bodyPr/>
          <a:lstStyle>
            <a:extLst/>
          </a:lstStyle>
          <a:p>
            <a:endParaRPr lang="es-CL" dirty="0"/>
          </a:p>
        </p:txBody>
      </p:sp>
      <p:sp>
        <p:nvSpPr>
          <p:cNvPr id="5" name="4 Marcador de número de diapositiva"/>
          <p:cNvSpPr>
            <a:spLocks noGrp="1"/>
          </p:cNvSpPr>
          <p:nvPr>
            <p:ph type="sldNum" sz="quarter" idx="12"/>
          </p:nvPr>
        </p:nvSpPr>
        <p:spPr/>
        <p:txBody>
          <a:bodyPr/>
          <a:lstStyle>
            <a:extLst/>
          </a:lstStyle>
          <a:p>
            <a:fld id="{706022B4-761C-4449-87C6-E6488F17252A}" type="slidenum">
              <a:rPr lang="es-CL" smtClean="0"/>
              <a:pPr/>
              <a:t>‹Nº›</a:t>
            </a:fld>
            <a:endParaRPr lang="es-CL" dirty="0"/>
          </a:p>
        </p:txBody>
      </p:sp>
      <p:sp>
        <p:nvSpPr>
          <p:cNvPr id="7" name="6 Rectángulo"/>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extLst/>
          </a:lstStyle>
          <a:p>
            <a:fld id="{247623ED-2F71-4D10-9E91-CFFB6E66D830}" type="datetimeFigureOut">
              <a:rPr lang="es-CL" smtClean="0"/>
              <a:pPr/>
              <a:t>28-07-2020</a:t>
            </a:fld>
            <a:endParaRPr lang="es-CL" dirty="0"/>
          </a:p>
        </p:txBody>
      </p:sp>
      <p:sp>
        <p:nvSpPr>
          <p:cNvPr id="3" name="2 Marcador de pie de página"/>
          <p:cNvSpPr>
            <a:spLocks noGrp="1"/>
          </p:cNvSpPr>
          <p:nvPr>
            <p:ph type="ftr" sz="quarter" idx="11"/>
          </p:nvPr>
        </p:nvSpPr>
        <p:spPr/>
        <p:txBody>
          <a:bodyPr/>
          <a:lstStyle>
            <a:extLst/>
          </a:lstStyle>
          <a:p>
            <a:endParaRPr lang="es-CL" dirty="0"/>
          </a:p>
        </p:txBody>
      </p:sp>
      <p:sp>
        <p:nvSpPr>
          <p:cNvPr id="4" name="3 Marcador de número de diapositiva"/>
          <p:cNvSpPr>
            <a:spLocks noGrp="1"/>
          </p:cNvSpPr>
          <p:nvPr>
            <p:ph type="sldNum" sz="quarter" idx="12"/>
          </p:nvPr>
        </p:nvSpPr>
        <p:spPr/>
        <p:txBody>
          <a:bodyPr/>
          <a:lstStyle>
            <a:extLst/>
          </a:lstStyle>
          <a:p>
            <a:fld id="{706022B4-761C-4449-87C6-E6488F17252A}" type="slidenum">
              <a:rPr lang="es-CL" smtClean="0"/>
              <a:pPr/>
              <a:t>‹Nº›</a:t>
            </a:fld>
            <a:endParaRPr lang="es-CL"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bg>
      <p:bgRef idx="1001">
        <a:schemeClr val="bg2"/>
      </p:bgRef>
    </p:bg>
    <p:spTree>
      <p:nvGrpSpPr>
        <p:cNvPr id="1" name=""/>
        <p:cNvGrpSpPr/>
        <p:nvPr/>
      </p:nvGrpSpPr>
      <p:grpSpPr>
        <a:xfrm>
          <a:off x="0" y="0"/>
          <a:ext cx="0" cy="0"/>
          <a:chOff x="0" y="0"/>
          <a:chExt cx="0" cy="0"/>
        </a:xfrm>
      </p:grpSpPr>
      <p:sp>
        <p:nvSpPr>
          <p:cNvPr id="8" name="7 Rectángulo"/>
          <p:cNvSpPr/>
          <p:nvPr/>
        </p:nvSpPr>
        <p:spPr>
          <a:xfrm>
            <a:off x="5057552" y="105765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 name="1 Título"/>
          <p:cNvSpPr>
            <a:spLocks noGrp="1"/>
          </p:cNvSpPr>
          <p:nvPr>
            <p:ph type="title"/>
          </p:nvPr>
        </p:nvSpPr>
        <p:spPr>
          <a:xfrm>
            <a:off x="4963136" y="304800"/>
            <a:ext cx="3931920" cy="762000"/>
          </a:xfrm>
        </p:spPr>
        <p:txBody>
          <a:bodyPr anchor="b"/>
          <a:lstStyle>
            <a:lvl1pPr marL="0" algn="r">
              <a:buNone/>
              <a:defRPr sz="2000" b="1"/>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4963136" y="1107560"/>
            <a:ext cx="3931920" cy="1066800"/>
          </a:xfrm>
        </p:spPr>
        <p:txBody>
          <a:bodyPr/>
          <a:lstStyle>
            <a:lvl1pPr marL="0" indent="0" algn="r">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228600" y="2209800"/>
            <a:ext cx="8666456" cy="3977640"/>
          </a:xfrm>
        </p:spPr>
        <p:txBody>
          <a:bodyPr/>
          <a:lstStyle>
            <a:lvl1pPr marL="292608">
              <a:defRPr sz="3200"/>
            </a:lvl1pPr>
            <a:lvl2pPr marL="594360">
              <a:defRPr sz="2800"/>
            </a:lvl2pPr>
            <a:lvl3pPr marL="822960">
              <a:defRPr sz="2400"/>
            </a:lvl3pPr>
            <a:lvl4pPr marL="1051560">
              <a:defRPr sz="2000"/>
            </a:lvl4pPr>
            <a:lvl5pPr marL="1261872">
              <a:defRPr sz="20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9" name="8 Marcador de fecha"/>
          <p:cNvSpPr>
            <a:spLocks noGrp="1"/>
          </p:cNvSpPr>
          <p:nvPr>
            <p:ph type="dt" sz="half" idx="10"/>
          </p:nvPr>
        </p:nvSpPr>
        <p:spPr>
          <a:xfrm>
            <a:off x="5562600" y="6513670"/>
            <a:ext cx="3002280" cy="274320"/>
          </a:xfrm>
        </p:spPr>
        <p:txBody>
          <a:bodyPr vert="horz" rtlCol="0"/>
          <a:lstStyle>
            <a:extLst/>
          </a:lstStyle>
          <a:p>
            <a:fld id="{247623ED-2F71-4D10-9E91-CFFB6E66D830}" type="datetimeFigureOut">
              <a:rPr lang="es-CL" smtClean="0"/>
              <a:pPr/>
              <a:t>28-07-2020</a:t>
            </a:fld>
            <a:endParaRPr lang="es-CL" dirty="0"/>
          </a:p>
        </p:txBody>
      </p:sp>
      <p:sp>
        <p:nvSpPr>
          <p:cNvPr id="10" name="9 Marcador de número de diapositiva"/>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706022B4-761C-4449-87C6-E6488F17252A}" type="slidenum">
              <a:rPr lang="es-CL" smtClean="0"/>
              <a:pPr/>
              <a:t>‹Nº›</a:t>
            </a:fld>
            <a:endParaRPr lang="es-CL" dirty="0"/>
          </a:p>
        </p:txBody>
      </p:sp>
      <p:sp>
        <p:nvSpPr>
          <p:cNvPr id="11" name="10 Marcador de pie de página"/>
          <p:cNvSpPr>
            <a:spLocks noGrp="1"/>
          </p:cNvSpPr>
          <p:nvPr>
            <p:ph type="ftr" sz="quarter" idx="12"/>
          </p:nvPr>
        </p:nvSpPr>
        <p:spPr>
          <a:xfrm>
            <a:off x="1600200" y="6513670"/>
            <a:ext cx="3907464" cy="274320"/>
          </a:xfrm>
        </p:spPr>
        <p:txBody>
          <a:bodyPr vert="horz" rtlCol="0"/>
          <a:lstStyle>
            <a:extLst/>
          </a:lstStyle>
          <a:p>
            <a:endParaRPr lang="es-CL" dirty="0"/>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3040443" y="4724400"/>
            <a:ext cx="5486400" cy="664536"/>
          </a:xfrm>
        </p:spPr>
        <p:txBody>
          <a:bodyPr anchor="b"/>
          <a:lstStyle>
            <a:lvl1pPr marL="0" algn="r">
              <a:buNone/>
              <a:defRPr sz="2000" b="1"/>
            </a:lvl1pPr>
            <a:extLst/>
          </a:lstStyle>
          <a:p>
            <a:r>
              <a:rPr kumimoji="0" lang="es-ES" smtClean="0"/>
              <a:t>Haga clic para modificar el estilo de título del patrón</a:t>
            </a:r>
            <a:endParaRPr kumimoji="0" lang="en-US"/>
          </a:p>
        </p:txBody>
      </p:sp>
      <p:sp>
        <p:nvSpPr>
          <p:cNvPr id="4" name="3 Marcador de texto"/>
          <p:cNvSpPr>
            <a:spLocks noGrp="1"/>
          </p:cNvSpPr>
          <p:nvPr>
            <p:ph type="body" sz="half" idx="2"/>
          </p:nvPr>
        </p:nvSpPr>
        <p:spPr>
          <a:xfrm>
            <a:off x="3040443" y="5388936"/>
            <a:ext cx="5486400" cy="912255"/>
          </a:xfrm>
        </p:spPr>
        <p:txBody>
          <a:bodyPr/>
          <a:lstStyle>
            <a:lvl1pPr marL="0" indent="0" algn="r">
              <a:spcBef>
                <a:spcPts val="0"/>
              </a:spcBef>
              <a:buNone/>
              <a:defRPr sz="1400"/>
            </a:lvl1pPr>
            <a:lvl2pPr>
              <a:defRPr sz="1200"/>
            </a:lvl2pPr>
            <a:lvl3pPr>
              <a:defRPr sz="1000"/>
            </a:lvl3pPr>
            <a:lvl4pPr>
              <a:defRPr sz="900"/>
            </a:lvl4pPr>
            <a:lvl5pPr>
              <a:defRPr sz="900"/>
            </a:lvl5pPr>
            <a:extLst/>
          </a:lstStyle>
          <a:p>
            <a:pPr lvl="0" eaLnBrk="1" latinLnBrk="0" hangingPunct="1"/>
            <a:r>
              <a:rPr kumimoji="0" lang="es-ES" smtClean="0"/>
              <a:t>Haga clic para modificar el estilo de texto del patrón</a:t>
            </a:r>
          </a:p>
        </p:txBody>
      </p:sp>
      <p:sp>
        <p:nvSpPr>
          <p:cNvPr id="13" name="12 Marcador de posición de imagen"/>
          <p:cNvSpPr>
            <a:spLocks noGrp="1"/>
          </p:cNvSpPr>
          <p:nvPr>
            <p:ph type="pic" idx="1"/>
          </p:nvPr>
        </p:nvSpPr>
        <p:spPr>
          <a:xfrm>
            <a:off x="304800" y="249864"/>
            <a:ext cx="8534400" cy="4343400"/>
          </a:xfrm>
          <a:prstGeom prst="round2DiagRect">
            <a:avLst>
              <a:gd name="adj1" fmla="val 11403"/>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extLst/>
          </a:lstStyle>
          <a:p>
            <a:pPr marL="0" algn="l" rtl="0" eaLnBrk="1" latinLnBrk="0" hangingPunct="1"/>
            <a:r>
              <a:rPr kumimoji="0" lang="es-ES" dirty="0" smtClean="0">
                <a:solidFill>
                  <a:schemeClr val="lt1"/>
                </a:solidFill>
                <a:latin typeface="+mn-lt"/>
                <a:ea typeface="+mn-ea"/>
                <a:cs typeface="+mn-cs"/>
              </a:rPr>
              <a:t>Haga clic en el icono para agregar una imagen</a:t>
            </a:r>
            <a:endParaRPr kumimoji="0" lang="en-US" dirty="0">
              <a:solidFill>
                <a:schemeClr val="lt1"/>
              </a:solidFill>
              <a:latin typeface="+mn-lt"/>
              <a:ea typeface="+mn-ea"/>
              <a:cs typeface="+mn-cs"/>
            </a:endParaRPr>
          </a:p>
        </p:txBody>
      </p:sp>
      <p:sp>
        <p:nvSpPr>
          <p:cNvPr id="8" name="7 Marcador de fecha"/>
          <p:cNvSpPr>
            <a:spLocks noGrp="1"/>
          </p:cNvSpPr>
          <p:nvPr>
            <p:ph type="dt" sz="half" idx="10"/>
          </p:nvPr>
        </p:nvSpPr>
        <p:spPr>
          <a:xfrm>
            <a:off x="5562600" y="6509004"/>
            <a:ext cx="3002280" cy="274320"/>
          </a:xfrm>
        </p:spPr>
        <p:txBody>
          <a:bodyPr vert="horz" rtlCol="0"/>
          <a:lstStyle>
            <a:extLst/>
          </a:lstStyle>
          <a:p>
            <a:fld id="{247623ED-2F71-4D10-9E91-CFFB6E66D830}" type="datetimeFigureOut">
              <a:rPr lang="es-CL" smtClean="0"/>
              <a:pPr/>
              <a:t>28-07-2020</a:t>
            </a:fld>
            <a:endParaRPr lang="es-CL" dirty="0"/>
          </a:p>
        </p:txBody>
      </p:sp>
      <p:sp>
        <p:nvSpPr>
          <p:cNvPr id="9" name="8 Marcador de número de diapositiva"/>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706022B4-761C-4449-87C6-E6488F17252A}" type="slidenum">
              <a:rPr lang="es-CL" smtClean="0"/>
              <a:pPr/>
              <a:t>‹Nº›</a:t>
            </a:fld>
            <a:endParaRPr lang="es-CL" dirty="0"/>
          </a:p>
        </p:txBody>
      </p:sp>
      <p:sp>
        <p:nvSpPr>
          <p:cNvPr id="10" name="9 Marcador de pie de página"/>
          <p:cNvSpPr>
            <a:spLocks noGrp="1"/>
          </p:cNvSpPr>
          <p:nvPr>
            <p:ph type="ftr" sz="quarter" idx="12"/>
          </p:nvPr>
        </p:nvSpPr>
        <p:spPr>
          <a:xfrm>
            <a:off x="1600200" y="6509004"/>
            <a:ext cx="3907464" cy="274320"/>
          </a:xfrm>
        </p:spPr>
        <p:txBody>
          <a:bodyPr vert="horz" rtlCol="0"/>
          <a:lstStyle>
            <a:extLst/>
          </a:lstStyle>
          <a:p>
            <a:endParaRPr lang="es-CL"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247623ED-2F71-4D10-9E91-CFFB6E66D830}" type="datetimeFigureOut">
              <a:rPr lang="es-CL" smtClean="0"/>
              <a:pPr/>
              <a:t>28-07-2020</a:t>
            </a:fld>
            <a:endParaRPr lang="es-CL" dirty="0"/>
          </a:p>
        </p:txBody>
      </p:sp>
      <p:sp>
        <p:nvSpPr>
          <p:cNvPr id="5" name="4 Marcador de pie de página"/>
          <p:cNvSpPr>
            <a:spLocks noGrp="1"/>
          </p:cNvSpPr>
          <p:nvPr>
            <p:ph type="ftr" sz="quarter" idx="11"/>
          </p:nvPr>
        </p:nvSpPr>
        <p:spPr/>
        <p:txBody>
          <a:bodyPr/>
          <a:lstStyle>
            <a:extLst/>
          </a:lstStyle>
          <a:p>
            <a:endParaRPr lang="es-CL" dirty="0"/>
          </a:p>
        </p:txBody>
      </p:sp>
      <p:sp>
        <p:nvSpPr>
          <p:cNvPr id="6" name="5 Marcador de número de diapositiva"/>
          <p:cNvSpPr>
            <a:spLocks noGrp="1"/>
          </p:cNvSpPr>
          <p:nvPr>
            <p:ph type="sldNum" sz="quarter" idx="12"/>
          </p:nvPr>
        </p:nvSpPr>
        <p:spPr/>
        <p:txBody>
          <a:bodyPr/>
          <a:lstStyle>
            <a:extLst/>
          </a:lstStyle>
          <a:p>
            <a:fld id="{706022B4-761C-4449-87C6-E6488F17252A}" type="slidenum">
              <a:rPr lang="es-CL" smtClean="0"/>
              <a:pPr/>
              <a:t>‹Nº›</a:t>
            </a:fld>
            <a:endParaRPr lang="es-CL"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lvl1pPr algn="l">
              <a:defRPr/>
            </a:lvl1pPr>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274638"/>
            <a:ext cx="6019800" cy="5851525"/>
          </a:xfrm>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247623ED-2F71-4D10-9E91-CFFB6E66D830}" type="datetimeFigureOut">
              <a:rPr lang="es-CL" smtClean="0"/>
              <a:pPr/>
              <a:t>28-07-2020</a:t>
            </a:fld>
            <a:endParaRPr lang="es-CL" dirty="0"/>
          </a:p>
        </p:txBody>
      </p:sp>
      <p:sp>
        <p:nvSpPr>
          <p:cNvPr id="5" name="4 Marcador de pie de página"/>
          <p:cNvSpPr>
            <a:spLocks noGrp="1"/>
          </p:cNvSpPr>
          <p:nvPr>
            <p:ph type="ftr" sz="quarter" idx="11"/>
          </p:nvPr>
        </p:nvSpPr>
        <p:spPr/>
        <p:txBody>
          <a:bodyPr/>
          <a:lstStyle>
            <a:extLst/>
          </a:lstStyle>
          <a:p>
            <a:endParaRPr lang="es-CL" dirty="0"/>
          </a:p>
        </p:txBody>
      </p:sp>
      <p:sp>
        <p:nvSpPr>
          <p:cNvPr id="6" name="5 Marcador de número de diapositiva"/>
          <p:cNvSpPr>
            <a:spLocks noGrp="1"/>
          </p:cNvSpPr>
          <p:nvPr>
            <p:ph type="sldNum" sz="quarter" idx="12"/>
          </p:nvPr>
        </p:nvSpPr>
        <p:spPr/>
        <p:txBody>
          <a:bodyPr/>
          <a:lstStyle>
            <a:extLst/>
          </a:lstStyle>
          <a:p>
            <a:fld id="{706022B4-761C-4449-87C6-E6488F17252A}" type="slidenum">
              <a:rPr lang="es-CL" smtClean="0"/>
              <a:pPr/>
              <a:t>‹Nº›</a:t>
            </a:fld>
            <a:endParaRPr lang="es-CL"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6 Redondear rectángulo de esquina diagonal"/>
          <p:cNvSpPr/>
          <p:nvPr/>
        </p:nvSpPr>
        <p:spPr>
          <a:xfrm>
            <a:off x="164592" y="147085"/>
            <a:ext cx="8810846" cy="6565392"/>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3" name="2 Marcador de pie de página"/>
          <p:cNvSpPr>
            <a:spLocks noGrp="1"/>
          </p:cNvSpPr>
          <p:nvPr>
            <p:ph type="ftr" sz="quarter" idx="3"/>
          </p:nvPr>
        </p:nvSpPr>
        <p:spPr>
          <a:xfrm>
            <a:off x="1295400" y="6400800"/>
            <a:ext cx="4212264" cy="274320"/>
          </a:xfrm>
          <a:prstGeom prst="rect">
            <a:avLst/>
          </a:prstGeom>
        </p:spPr>
        <p:txBody>
          <a:bodyPr/>
          <a:lstStyle>
            <a:lvl1pPr algn="r" eaLnBrk="1" latinLnBrk="0" hangingPunct="1">
              <a:defRPr kumimoji="0" sz="1300">
                <a:solidFill>
                  <a:schemeClr val="bg2">
                    <a:tint val="60000"/>
                    <a:satMod val="155000"/>
                  </a:schemeClr>
                </a:solidFill>
              </a:defRPr>
            </a:lvl1pPr>
            <a:extLst/>
          </a:lstStyle>
          <a:p>
            <a:endParaRPr lang="es-CL" dirty="0"/>
          </a:p>
        </p:txBody>
      </p:sp>
      <p:sp>
        <p:nvSpPr>
          <p:cNvPr id="14" name="13 Marcador de fecha"/>
          <p:cNvSpPr>
            <a:spLocks noGrp="1"/>
          </p:cNvSpPr>
          <p:nvPr>
            <p:ph type="dt" sz="half" idx="2"/>
          </p:nvPr>
        </p:nvSpPr>
        <p:spPr>
          <a:xfrm>
            <a:off x="5562600" y="6400800"/>
            <a:ext cx="3002280" cy="274320"/>
          </a:xfrm>
          <a:prstGeom prst="rect">
            <a:avLst/>
          </a:prstGeom>
        </p:spPr>
        <p:txBody>
          <a:bodyPr/>
          <a:lstStyle>
            <a:lvl1pPr algn="l" eaLnBrk="1" latinLnBrk="0" hangingPunct="1">
              <a:defRPr kumimoji="0" sz="1300">
                <a:solidFill>
                  <a:schemeClr val="bg2">
                    <a:tint val="60000"/>
                    <a:satMod val="155000"/>
                  </a:schemeClr>
                </a:solidFill>
              </a:defRPr>
            </a:lvl1pPr>
            <a:extLst/>
          </a:lstStyle>
          <a:p>
            <a:fld id="{247623ED-2F71-4D10-9E91-CFFB6E66D830}" type="datetimeFigureOut">
              <a:rPr lang="es-CL" smtClean="0"/>
              <a:pPr/>
              <a:t>28-07-2020</a:t>
            </a:fld>
            <a:endParaRPr lang="es-CL" dirty="0"/>
          </a:p>
        </p:txBody>
      </p:sp>
      <p:sp>
        <p:nvSpPr>
          <p:cNvPr id="23" name="22 Marcador de número de diapositiva"/>
          <p:cNvSpPr>
            <a:spLocks noGrp="1"/>
          </p:cNvSpPr>
          <p:nvPr>
            <p:ph type="sldNum" sz="quarter" idx="4"/>
          </p:nvPr>
        </p:nvSpPr>
        <p:spPr>
          <a:xfrm>
            <a:off x="8638952" y="6514568"/>
            <a:ext cx="464288" cy="274320"/>
          </a:xfrm>
          <a:prstGeom prst="rect">
            <a:avLst/>
          </a:prstGeom>
        </p:spPr>
        <p:txBody>
          <a:bodyPr anchor="ctr"/>
          <a:lstStyle>
            <a:lvl1pPr algn="r" eaLnBrk="1" latinLnBrk="0" hangingPunct="1">
              <a:defRPr kumimoji="0" sz="1600">
                <a:solidFill>
                  <a:schemeClr val="tx2">
                    <a:shade val="90000"/>
                  </a:schemeClr>
                </a:solidFill>
                <a:effectLst/>
              </a:defRPr>
            </a:lvl1pPr>
            <a:extLst/>
          </a:lstStyle>
          <a:p>
            <a:fld id="{706022B4-761C-4449-87C6-E6488F17252A}" type="slidenum">
              <a:rPr lang="es-CL" smtClean="0"/>
              <a:pPr/>
              <a:t>‹Nº›</a:t>
            </a:fld>
            <a:endParaRPr lang="es-CL" dirty="0"/>
          </a:p>
        </p:txBody>
      </p:sp>
      <p:sp>
        <p:nvSpPr>
          <p:cNvPr id="22" name="21 Marcador de título"/>
          <p:cNvSpPr>
            <a:spLocks noGrp="1"/>
          </p:cNvSpPr>
          <p:nvPr>
            <p:ph type="title"/>
          </p:nvPr>
        </p:nvSpPr>
        <p:spPr>
          <a:xfrm>
            <a:off x="457200" y="253536"/>
            <a:ext cx="8229600" cy="1143000"/>
          </a:xfrm>
          <a:prstGeom prst="rect">
            <a:avLst/>
          </a:prstGeom>
        </p:spPr>
        <p:txBody>
          <a:bodyPr rIns="91440" anchor="b">
            <a:normAutofit/>
            <a:scene3d>
              <a:camera prst="orthographicFront"/>
              <a:lightRig rig="soft" dir="t">
                <a:rot lat="0" lon="0" rev="2400000"/>
              </a:lightRig>
            </a:scene3d>
            <a:sp3d>
              <a:bevelT w="19050" h="12700"/>
            </a:sp3d>
          </a:bodyPr>
          <a:lstStyle>
            <a:extLst/>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457200" y="1646237"/>
            <a:ext cx="8229600" cy="4526280"/>
          </a:xfrm>
          <a:prstGeom prst="rect">
            <a:avLst/>
          </a:prstGeom>
        </p:spPr>
        <p:txBody>
          <a:bodyPr>
            <a:normAutofit/>
          </a:bodyPr>
          <a:lstStyle>
            <a:extLst/>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Tree>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marL="54864" algn="r" rtl="0" eaLnBrk="1" latinLnBrk="0" hangingPunct="1">
        <a:spcBef>
          <a:spcPct val="0"/>
        </a:spcBef>
        <a:buNone/>
        <a:defRPr kumimoji="0" sz="4600" kern="1200">
          <a:solidFill>
            <a:schemeClr val="tx2">
              <a:tint val="100000"/>
              <a:shade val="90000"/>
              <a:satMod val="250000"/>
              <a:alpha val="100000"/>
            </a:schemeClr>
          </a:solidFill>
          <a:effectLst>
            <a:outerShdw blurRad="38100" dist="25500" dir="5400000" algn="tl" rotWithShape="0">
              <a:srgbClr val="000000">
                <a:satMod val="180000"/>
                <a:alpha val="75000"/>
              </a:srgbClr>
            </a:outerShdw>
          </a:effectLst>
          <a:latin typeface="+mj-lt"/>
          <a:ea typeface="+mj-ea"/>
          <a:cs typeface="+mj-cs"/>
        </a:defRPr>
      </a:lvl1pPr>
      <a:extLst/>
    </p:titleStyle>
    <p:bodyStyle>
      <a:lvl1pPr marL="292100" indent="-292100" algn="l" rtl="0" eaLnBrk="1" latinLnBrk="0" hangingPunct="1">
        <a:spcBef>
          <a:spcPts val="0"/>
        </a:spcBef>
        <a:buClr>
          <a:schemeClr val="accent1"/>
        </a:buClr>
        <a:buSzPct val="70000"/>
        <a:buFont typeface="Wingdings 2"/>
        <a:buChar char=""/>
        <a:defRPr kumimoji="0" sz="3200" kern="1200">
          <a:solidFill>
            <a:schemeClr val="tx1"/>
          </a:solidFill>
          <a:latin typeface="+mn-lt"/>
          <a:ea typeface="+mn-ea"/>
          <a:cs typeface="+mn-cs"/>
        </a:defRPr>
      </a:lvl1pPr>
      <a:lvl2pPr marL="640080" indent="-228600" algn="l" rtl="0" eaLnBrk="1" latinLnBrk="0" hangingPunct="1">
        <a:spcBef>
          <a:spcPts val="400"/>
        </a:spcBef>
        <a:buClr>
          <a:schemeClr val="accent2"/>
        </a:buClr>
        <a:buSzPct val="90000"/>
        <a:buFontTx/>
        <a:buChar char="•"/>
        <a:defRPr kumimoji="0" sz="2600" kern="1200">
          <a:solidFill>
            <a:schemeClr val="tx1"/>
          </a:solidFill>
          <a:latin typeface="+mn-lt"/>
          <a:ea typeface="+mn-ea"/>
          <a:cs typeface="+mn-cs"/>
        </a:defRPr>
      </a:lvl2pPr>
      <a:lvl3pPr marL="822960" indent="-192024" algn="l" rtl="0" eaLnBrk="1" latinLnBrk="0" hangingPunct="1">
        <a:spcBef>
          <a:spcPts val="400"/>
        </a:spcBef>
        <a:buClr>
          <a:schemeClr val="accent3"/>
        </a:buClr>
        <a:buSzPct val="100000"/>
        <a:buFont typeface="Wingdings 2"/>
        <a:buChar char=""/>
        <a:defRPr kumimoji="0" sz="2300" kern="1200">
          <a:solidFill>
            <a:schemeClr val="tx1"/>
          </a:solidFill>
          <a:latin typeface="+mn-lt"/>
          <a:ea typeface="+mn-ea"/>
          <a:cs typeface="+mn-cs"/>
        </a:defRPr>
      </a:lvl3pPr>
      <a:lvl4pPr marL="1005840" indent="-182880" algn="l" rtl="0" eaLnBrk="1" latinLnBrk="0" hangingPunct="1">
        <a:spcBef>
          <a:spcPts val="400"/>
        </a:spcBef>
        <a:buClr>
          <a:schemeClr val="accent3"/>
        </a:buClr>
        <a:buSzPct val="100000"/>
        <a:buFont typeface="Wingdings 2"/>
        <a:buChar char=""/>
        <a:defRPr kumimoji="0" sz="2000" kern="1200">
          <a:solidFill>
            <a:schemeClr val="tx1"/>
          </a:solidFill>
          <a:latin typeface="+mn-lt"/>
          <a:ea typeface="+mn-ea"/>
          <a:cs typeface="+mn-cs"/>
        </a:defRPr>
      </a:lvl4pPr>
      <a:lvl5pPr marL="1188720" indent="-182880" algn="l" rtl="0" eaLnBrk="1" latinLnBrk="0" hangingPunct="1">
        <a:spcBef>
          <a:spcPts val="400"/>
        </a:spcBef>
        <a:buClr>
          <a:schemeClr val="accent3"/>
        </a:buClr>
        <a:buSzPct val="100000"/>
        <a:buFont typeface="Wingdings 2"/>
        <a:buChar char=""/>
        <a:defRPr kumimoji="0" sz="1900" kern="1200">
          <a:solidFill>
            <a:schemeClr val="tx1"/>
          </a:solidFill>
          <a:latin typeface="+mn-lt"/>
          <a:ea typeface="+mn-ea"/>
          <a:cs typeface="+mn-cs"/>
        </a:defRPr>
      </a:lvl5pPr>
      <a:lvl6pPr marL="1371600" indent="-173736" algn="l" rtl="0" eaLnBrk="1" latinLnBrk="0" hangingPunct="1">
        <a:spcBef>
          <a:spcPts val="400"/>
        </a:spcBef>
        <a:buClr>
          <a:schemeClr val="accent4"/>
        </a:buClr>
        <a:buFont typeface="Wingdings 2"/>
        <a:buChar char=""/>
        <a:defRPr kumimoji="0" sz="1800" kern="1200" baseline="0">
          <a:solidFill>
            <a:schemeClr val="tx1"/>
          </a:solidFill>
          <a:latin typeface="+mn-lt"/>
          <a:ea typeface="+mn-ea"/>
          <a:cs typeface="+mn-cs"/>
        </a:defRPr>
      </a:lvl6pPr>
      <a:lvl7pPr marL="155448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7pPr>
      <a:lvl8pPr marL="173736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8pPr>
      <a:lvl9pPr marL="192024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hyperlink" Target="http://www.laguia2000.com/category/espana" TargetMode="Externa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hyperlink" Target="http://www.laguia2000.com/category/francia" TargetMode="Externa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www.laguia2000.com/francia/el-estado-absolutista-de-luis-xiv" TargetMode="Externa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upload.wikimedia.org/wikipedia/commons/6/66/John_Maynard_Keynes.jpg" TargetMode="External"/><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r>
              <a:rPr lang="es-CL" dirty="0" smtClean="0"/>
              <a:t>1.Noción de Finanzas Públicas</a:t>
            </a:r>
            <a:endParaRPr lang="es-CL" dirty="0"/>
          </a:p>
        </p:txBody>
      </p:sp>
      <p:sp>
        <p:nvSpPr>
          <p:cNvPr id="3" name="2 Subtítulo"/>
          <p:cNvSpPr>
            <a:spLocks noGrp="1"/>
          </p:cNvSpPr>
          <p:nvPr>
            <p:ph type="subTitle" idx="1"/>
          </p:nvPr>
        </p:nvSpPr>
        <p:spPr/>
        <p:txBody>
          <a:bodyPr/>
          <a:lstStyle/>
          <a:p>
            <a:endParaRPr lang="es-CL"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1.Noción de Finanzas Públicas</a:t>
            </a:r>
          </a:p>
        </p:txBody>
      </p:sp>
      <p:sp>
        <p:nvSpPr>
          <p:cNvPr id="3" name="2 Subtítulo"/>
          <p:cNvSpPr>
            <a:spLocks noGrp="1"/>
          </p:cNvSpPr>
          <p:nvPr>
            <p:ph type="subTitle" idx="1"/>
          </p:nvPr>
        </p:nvSpPr>
        <p:spPr>
          <a:xfrm>
            <a:off x="714348" y="2857496"/>
            <a:ext cx="7979486" cy="3429024"/>
          </a:xfrm>
        </p:spPr>
        <p:txBody>
          <a:bodyPr anchor="ctr">
            <a:normAutofit fontScale="92500" lnSpcReduction="10000"/>
          </a:bodyPr>
          <a:lstStyle/>
          <a:p>
            <a:pPr algn="l"/>
            <a:r>
              <a:rPr lang="es-CL" dirty="0" smtClean="0"/>
              <a:t>	</a:t>
            </a:r>
            <a:r>
              <a:rPr lang="es-CL" dirty="0" smtClean="0">
                <a:solidFill>
                  <a:srgbClr val="002060"/>
                </a:solidFill>
              </a:rPr>
              <a:t>El Estado constituye una persona jurídica dotada de voluntad, responsable de la obtención de determinados  fines en beneficio colectivo, y a su vez dueña de un patrimonio, integrado por los bienes que le permiten la realización material de estos fines.	</a:t>
            </a:r>
            <a:r>
              <a:rPr lang="es-CL" dirty="0" smtClean="0"/>
              <a:t>														 </a:t>
            </a:r>
            <a:endParaRPr lang="es-CL"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1.Noción de Finanzas Públicas</a:t>
            </a:r>
          </a:p>
        </p:txBody>
      </p:sp>
      <p:sp>
        <p:nvSpPr>
          <p:cNvPr id="3" name="2 Subtítulo"/>
          <p:cNvSpPr>
            <a:spLocks noGrp="1"/>
          </p:cNvSpPr>
          <p:nvPr>
            <p:ph type="subTitle" idx="1"/>
          </p:nvPr>
        </p:nvSpPr>
        <p:spPr>
          <a:xfrm>
            <a:off x="714348" y="2857496"/>
            <a:ext cx="7979486" cy="3429024"/>
          </a:xfrm>
        </p:spPr>
        <p:txBody>
          <a:bodyPr anchor="ctr">
            <a:normAutofit fontScale="92500" lnSpcReduction="20000"/>
          </a:bodyPr>
          <a:lstStyle/>
          <a:p>
            <a:pPr algn="l"/>
            <a:r>
              <a:rPr lang="es-CL" dirty="0" smtClean="0"/>
              <a:t>	</a:t>
            </a:r>
            <a:r>
              <a:rPr lang="es-CL" dirty="0" smtClean="0">
                <a:solidFill>
                  <a:srgbClr val="002060"/>
                </a:solidFill>
              </a:rPr>
              <a:t>Su voluntad aparece bajo la forma coercitiva, revistiendo el carácter  de poder,  o bien bajo la forma de simple voluntad, semejante a la de las personas privadas,  ofreciendo en este aspecto las facultades  normales de ejercer  </a:t>
            </a:r>
            <a:r>
              <a:rPr lang="es-CL" dirty="0">
                <a:solidFill>
                  <a:srgbClr val="002060"/>
                </a:solidFill>
              </a:rPr>
              <a:t> </a:t>
            </a:r>
            <a:r>
              <a:rPr lang="es-CL" dirty="0" smtClean="0">
                <a:solidFill>
                  <a:srgbClr val="002060"/>
                </a:solidFill>
              </a:rPr>
              <a:t>derechos y ejercer obligaciones.	</a:t>
            </a:r>
            <a:r>
              <a:rPr lang="es-CL" dirty="0" smtClean="0"/>
              <a:t>														</a:t>
            </a:r>
            <a:endParaRPr lang="es-CL" dirty="0"/>
          </a:p>
        </p:txBody>
      </p:sp>
    </p:spTree>
    <p:extLst>
      <p:ext uri="{BB962C8B-B14F-4D97-AF65-F5344CB8AC3E}">
        <p14:creationId xmlns:p14="http://schemas.microsoft.com/office/powerpoint/2010/main" val="81270769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1.Noción de Finanzas Públicas</a:t>
            </a:r>
          </a:p>
        </p:txBody>
      </p:sp>
      <p:sp>
        <p:nvSpPr>
          <p:cNvPr id="3" name="2 Subtítulo"/>
          <p:cNvSpPr>
            <a:spLocks noGrp="1"/>
          </p:cNvSpPr>
          <p:nvPr>
            <p:ph type="subTitle" idx="1"/>
          </p:nvPr>
        </p:nvSpPr>
        <p:spPr>
          <a:xfrm>
            <a:off x="714348" y="2857496"/>
            <a:ext cx="7979486" cy="3429024"/>
          </a:xfrm>
        </p:spPr>
        <p:txBody>
          <a:bodyPr anchor="ctr">
            <a:normAutofit lnSpcReduction="10000"/>
          </a:bodyPr>
          <a:lstStyle/>
          <a:p>
            <a:pPr algn="ctr"/>
            <a:r>
              <a:rPr lang="es-CL" dirty="0" smtClean="0"/>
              <a:t>	</a:t>
            </a:r>
            <a:r>
              <a:rPr lang="es-CL" dirty="0" smtClean="0">
                <a:solidFill>
                  <a:srgbClr val="002060"/>
                </a:solidFill>
              </a:rPr>
              <a:t>La  voluntad estatal, siempre persigue determinados fines, que para designar bajo un solo concepto, podríamos refundir en la felicidad o bienestar de la comunidad.</a:t>
            </a:r>
            <a:r>
              <a:rPr lang="es-CL" dirty="0" smtClean="0"/>
              <a:t>															 </a:t>
            </a:r>
            <a:endParaRPr lang="es-CL" dirty="0"/>
          </a:p>
        </p:txBody>
      </p:sp>
    </p:spTree>
    <p:extLst>
      <p:ext uri="{BB962C8B-B14F-4D97-AF65-F5344CB8AC3E}">
        <p14:creationId xmlns:p14="http://schemas.microsoft.com/office/powerpoint/2010/main" val="121766496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1.Noción de Finanzas Públicas</a:t>
            </a:r>
          </a:p>
        </p:txBody>
      </p:sp>
      <p:sp>
        <p:nvSpPr>
          <p:cNvPr id="3" name="2 Subtítulo"/>
          <p:cNvSpPr>
            <a:spLocks noGrp="1"/>
          </p:cNvSpPr>
          <p:nvPr>
            <p:ph type="subTitle" idx="1"/>
          </p:nvPr>
        </p:nvSpPr>
        <p:spPr>
          <a:xfrm>
            <a:off x="714348" y="2857496"/>
            <a:ext cx="7979486" cy="3429024"/>
          </a:xfrm>
        </p:spPr>
        <p:txBody>
          <a:bodyPr anchor="ctr">
            <a:normAutofit lnSpcReduction="10000"/>
          </a:bodyPr>
          <a:lstStyle/>
          <a:p>
            <a:pPr algn="l"/>
            <a:r>
              <a:rPr lang="es-CL" dirty="0" smtClean="0"/>
              <a:t>	</a:t>
            </a:r>
            <a:r>
              <a:rPr lang="es-CL" dirty="0" smtClean="0">
                <a:solidFill>
                  <a:srgbClr val="002060"/>
                </a:solidFill>
              </a:rPr>
              <a:t>El Estado lograra alcanzar el bien común por medio de  la paz exterior, el orden interno, y la obtención del nivel de vida más alto posible para la totalidad de sus habitantes.	</a:t>
            </a:r>
            <a:r>
              <a:rPr lang="es-CL" dirty="0" smtClean="0"/>
              <a:t>														 </a:t>
            </a:r>
            <a:endParaRPr lang="es-CL" dirty="0"/>
          </a:p>
        </p:txBody>
      </p:sp>
    </p:spTree>
    <p:extLst>
      <p:ext uri="{BB962C8B-B14F-4D97-AF65-F5344CB8AC3E}">
        <p14:creationId xmlns:p14="http://schemas.microsoft.com/office/powerpoint/2010/main" val="38024394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1.Noción de Finanzas Públicas</a:t>
            </a:r>
          </a:p>
        </p:txBody>
      </p:sp>
      <p:sp>
        <p:nvSpPr>
          <p:cNvPr id="3" name="2 Subtítulo"/>
          <p:cNvSpPr>
            <a:spLocks noGrp="1"/>
          </p:cNvSpPr>
          <p:nvPr>
            <p:ph type="subTitle" idx="1"/>
          </p:nvPr>
        </p:nvSpPr>
        <p:spPr>
          <a:xfrm>
            <a:off x="714348" y="2857496"/>
            <a:ext cx="7979486" cy="3429024"/>
          </a:xfrm>
        </p:spPr>
        <p:txBody>
          <a:bodyPr anchor="ctr">
            <a:normAutofit fontScale="92500" lnSpcReduction="10000"/>
          </a:bodyPr>
          <a:lstStyle/>
          <a:p>
            <a:pPr algn="l"/>
            <a:r>
              <a:rPr lang="es-CL" dirty="0" smtClean="0"/>
              <a:t>	</a:t>
            </a:r>
            <a:r>
              <a:rPr lang="es-CL" dirty="0" smtClean="0">
                <a:solidFill>
                  <a:srgbClr val="002060"/>
                </a:solidFill>
              </a:rPr>
              <a:t>Los fines precedentemente señalados, suponen  la existencia de medios que permitan alcanzarlos , los que revisten diversas formas , desde los funcionarios que prestan servicios, hasta la más variada gama de bienes materiales.										</a:t>
            </a:r>
            <a:r>
              <a:rPr lang="es-CL" dirty="0" smtClean="0"/>
              <a:t>					 </a:t>
            </a:r>
            <a:endParaRPr lang="es-CL" dirty="0"/>
          </a:p>
        </p:txBody>
      </p:sp>
    </p:spTree>
    <p:extLst>
      <p:ext uri="{BB962C8B-B14F-4D97-AF65-F5344CB8AC3E}">
        <p14:creationId xmlns:p14="http://schemas.microsoft.com/office/powerpoint/2010/main" val="223836799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1.Noción de Finanzas Públicas</a:t>
            </a:r>
          </a:p>
        </p:txBody>
      </p:sp>
      <p:sp>
        <p:nvSpPr>
          <p:cNvPr id="3" name="2 Subtítulo"/>
          <p:cNvSpPr>
            <a:spLocks noGrp="1"/>
          </p:cNvSpPr>
          <p:nvPr>
            <p:ph type="subTitle" idx="1"/>
          </p:nvPr>
        </p:nvSpPr>
        <p:spPr>
          <a:xfrm>
            <a:off x="714348" y="2857496"/>
            <a:ext cx="7979486" cy="3429024"/>
          </a:xfrm>
        </p:spPr>
        <p:txBody>
          <a:bodyPr anchor="ctr">
            <a:normAutofit lnSpcReduction="10000"/>
          </a:bodyPr>
          <a:lstStyle/>
          <a:p>
            <a:pPr algn="l"/>
            <a:r>
              <a:rPr lang="es-CL" dirty="0" smtClean="0"/>
              <a:t>	</a:t>
            </a:r>
            <a:r>
              <a:rPr lang="es-CL" dirty="0" smtClean="0">
                <a:solidFill>
                  <a:srgbClr val="002060"/>
                </a:solidFill>
              </a:rPr>
              <a:t>Pero para disponer de estos medios, el Estado requiere un patrimonio que debe ser formado y administrado, como todo patrimonio de cualquier persona sea natural o jurídica.</a:t>
            </a:r>
            <a:r>
              <a:rPr lang="es-CL" dirty="0" smtClean="0"/>
              <a:t>															 </a:t>
            </a:r>
            <a:endParaRPr lang="es-CL" dirty="0"/>
          </a:p>
        </p:txBody>
      </p:sp>
    </p:spTree>
    <p:extLst>
      <p:ext uri="{BB962C8B-B14F-4D97-AF65-F5344CB8AC3E}">
        <p14:creationId xmlns:p14="http://schemas.microsoft.com/office/powerpoint/2010/main" val="35894463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1.Noción de Finanzas Públicas</a:t>
            </a:r>
          </a:p>
        </p:txBody>
      </p:sp>
      <p:sp>
        <p:nvSpPr>
          <p:cNvPr id="3" name="2 Subtítulo"/>
          <p:cNvSpPr>
            <a:spLocks noGrp="1"/>
          </p:cNvSpPr>
          <p:nvPr>
            <p:ph type="subTitle" idx="1"/>
          </p:nvPr>
        </p:nvSpPr>
        <p:spPr>
          <a:xfrm>
            <a:off x="714348" y="2857496"/>
            <a:ext cx="7979486" cy="3429024"/>
          </a:xfrm>
        </p:spPr>
        <p:txBody>
          <a:bodyPr anchor="ctr">
            <a:normAutofit fontScale="92500"/>
          </a:bodyPr>
          <a:lstStyle/>
          <a:p>
            <a:pPr algn="l"/>
            <a:r>
              <a:rPr lang="es-CL" dirty="0" smtClean="0"/>
              <a:t>	</a:t>
            </a:r>
            <a:r>
              <a:rPr lang="es-CL" dirty="0" smtClean="0">
                <a:solidFill>
                  <a:srgbClr val="002060"/>
                </a:solidFill>
              </a:rPr>
              <a:t>Es</a:t>
            </a:r>
            <a:r>
              <a:rPr lang="es-CL" dirty="0">
                <a:solidFill>
                  <a:srgbClr val="002060"/>
                </a:solidFill>
              </a:rPr>
              <a:t> </a:t>
            </a:r>
            <a:r>
              <a:rPr lang="es-CL" dirty="0" smtClean="0">
                <a:solidFill>
                  <a:srgbClr val="002060"/>
                </a:solidFill>
              </a:rPr>
              <a:t>en este punto en donde surge la función financiera, materia inherente a las finanzas públicas, ciencia que estudia la formación y administración del Patrimonio del Estado, para el cumplimiento de sus fines.</a:t>
            </a:r>
            <a:r>
              <a:rPr lang="es-CL" dirty="0" smtClean="0"/>
              <a:t>															 </a:t>
            </a:r>
            <a:endParaRPr lang="es-CL" dirty="0"/>
          </a:p>
        </p:txBody>
      </p:sp>
    </p:spTree>
    <p:extLst>
      <p:ext uri="{BB962C8B-B14F-4D97-AF65-F5344CB8AC3E}">
        <p14:creationId xmlns:p14="http://schemas.microsoft.com/office/powerpoint/2010/main" val="345717296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smtClean="0"/>
              <a:t>2. </a:t>
            </a:r>
            <a:r>
              <a:rPr lang="es-CL" dirty="0"/>
              <a:t>Finanzas </a:t>
            </a:r>
            <a:r>
              <a:rPr lang="es-CL" dirty="0" smtClean="0"/>
              <a:t>Públicas y Finanzas Municipales.</a:t>
            </a:r>
            <a:endParaRPr lang="es-CL" dirty="0"/>
          </a:p>
        </p:txBody>
      </p:sp>
      <p:sp>
        <p:nvSpPr>
          <p:cNvPr id="3" name="2 Subtítulo"/>
          <p:cNvSpPr>
            <a:spLocks noGrp="1"/>
          </p:cNvSpPr>
          <p:nvPr>
            <p:ph type="subTitle" idx="1"/>
          </p:nvPr>
        </p:nvSpPr>
        <p:spPr>
          <a:xfrm>
            <a:off x="714348" y="2857496"/>
            <a:ext cx="7979486" cy="3429024"/>
          </a:xfrm>
        </p:spPr>
        <p:txBody>
          <a:bodyPr anchor="ctr">
            <a:normAutofit fontScale="92500" lnSpcReduction="10000"/>
          </a:bodyPr>
          <a:lstStyle/>
          <a:p>
            <a:pPr algn="l"/>
            <a:r>
              <a:rPr lang="es-CL" dirty="0" smtClean="0"/>
              <a:t>	</a:t>
            </a:r>
            <a:r>
              <a:rPr lang="es-CL" dirty="0" smtClean="0">
                <a:solidFill>
                  <a:srgbClr val="002060"/>
                </a:solidFill>
              </a:rPr>
              <a:t>Por tratarse en el caso de nuestro país de un Estado Unitario, las finanzas públicas se encuentran centralizadas en una sola administración, y sus relaciones con las finanzas municipales o locales, son fáciles de determinar .										</a:t>
            </a:r>
            <a:r>
              <a:rPr lang="es-CL" dirty="0" smtClean="0"/>
              <a:t>					 </a:t>
            </a:r>
            <a:endParaRPr lang="es-CL" dirty="0"/>
          </a:p>
        </p:txBody>
      </p:sp>
    </p:spTree>
    <p:extLst>
      <p:ext uri="{BB962C8B-B14F-4D97-AF65-F5344CB8AC3E}">
        <p14:creationId xmlns:p14="http://schemas.microsoft.com/office/powerpoint/2010/main" val="424002274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smtClean="0"/>
              <a:t>3.Antecedentes Históricos</a:t>
            </a:r>
            <a:endParaRPr lang="es-CL" dirty="0"/>
          </a:p>
        </p:txBody>
      </p:sp>
      <p:sp>
        <p:nvSpPr>
          <p:cNvPr id="3" name="2 Subtítulo"/>
          <p:cNvSpPr>
            <a:spLocks noGrp="1"/>
          </p:cNvSpPr>
          <p:nvPr>
            <p:ph type="subTitle" idx="1"/>
          </p:nvPr>
        </p:nvSpPr>
        <p:spPr>
          <a:xfrm>
            <a:off x="714348" y="2857496"/>
            <a:ext cx="7979486" cy="3429024"/>
          </a:xfrm>
        </p:spPr>
        <p:txBody>
          <a:bodyPr>
            <a:normAutofit fontScale="85000" lnSpcReduction="20000"/>
          </a:bodyPr>
          <a:lstStyle/>
          <a:p>
            <a:r>
              <a:rPr lang="es-ES_tradnl" dirty="0">
                <a:solidFill>
                  <a:srgbClr val="000066"/>
                </a:solidFill>
              </a:rPr>
              <a:t>Si se quiere las finanzas públicas vienen intrínsecamente ligadas al mismo surgimiento del estado como sociedad organizada legítimamente, y a la manera de cómo se distribuían los recursos para satisfacer a los habitantes del mismo, ejemplo de ello tenemos algunos como la manera en como los chinos alrededor del 3000 A.C ya tenían tesoreros reales y personas especializadas para llevar las cuentas de los </a:t>
            </a:r>
            <a:r>
              <a:rPr lang="es-ES_tradnl" dirty="0" smtClean="0">
                <a:solidFill>
                  <a:srgbClr val="000066"/>
                </a:solidFill>
              </a:rPr>
              <a:t>tributos. </a:t>
            </a:r>
            <a:endParaRPr lang="es-CL" dirty="0" smtClean="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smtClean="0"/>
              <a:t>3.Antecedentes Históricos</a:t>
            </a:r>
            <a:endParaRPr lang="es-CL" dirty="0"/>
          </a:p>
        </p:txBody>
      </p:sp>
      <p:sp>
        <p:nvSpPr>
          <p:cNvPr id="3" name="2 Subtítulo"/>
          <p:cNvSpPr>
            <a:spLocks noGrp="1"/>
          </p:cNvSpPr>
          <p:nvPr>
            <p:ph type="subTitle" idx="1"/>
          </p:nvPr>
        </p:nvSpPr>
        <p:spPr>
          <a:xfrm>
            <a:off x="714348" y="2857496"/>
            <a:ext cx="7979486" cy="3429024"/>
          </a:xfrm>
        </p:spPr>
        <p:txBody>
          <a:bodyPr>
            <a:normAutofit fontScale="92500" lnSpcReduction="20000"/>
          </a:bodyPr>
          <a:lstStyle/>
          <a:p>
            <a:r>
              <a:rPr lang="es-ES_tradnl" dirty="0" smtClean="0">
                <a:solidFill>
                  <a:srgbClr val="000066"/>
                </a:solidFill>
              </a:rPr>
              <a:t>En </a:t>
            </a:r>
            <a:r>
              <a:rPr lang="es-ES_tradnl" dirty="0">
                <a:solidFill>
                  <a:srgbClr val="000066"/>
                </a:solidFill>
              </a:rPr>
              <a:t>Egipto vemos por referencia bíblica a </a:t>
            </a:r>
            <a:r>
              <a:rPr lang="es-ES_tradnl" dirty="0" smtClean="0">
                <a:solidFill>
                  <a:srgbClr val="000066"/>
                </a:solidFill>
              </a:rPr>
              <a:t>“José” </a:t>
            </a:r>
            <a:r>
              <a:rPr lang="es-ES_tradnl" dirty="0">
                <a:solidFill>
                  <a:srgbClr val="000066"/>
                </a:solidFill>
              </a:rPr>
              <a:t>que era el gobernador de Egipto, y era el encargado de administrar los recursos del imperio para el sostenimiento de todos. La gran dificultad para recopilar la información necesaria hace difícil analizar más profundamente algunas épocas de la historia que nos han aportado grandemente para la </a:t>
            </a:r>
            <a:r>
              <a:rPr lang="es-ES_tradnl" dirty="0" smtClean="0">
                <a:solidFill>
                  <a:srgbClr val="000066"/>
                </a:solidFill>
              </a:rPr>
              <a:t>actualidad.</a:t>
            </a:r>
            <a:endParaRPr lang="es-CL" dirty="0" smtClean="0"/>
          </a:p>
        </p:txBody>
      </p:sp>
    </p:spTree>
    <p:extLst>
      <p:ext uri="{BB962C8B-B14F-4D97-AF65-F5344CB8AC3E}">
        <p14:creationId xmlns:p14="http://schemas.microsoft.com/office/powerpoint/2010/main" val="213761027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smtClean="0"/>
              <a:t>3.Antecedentes Históricos</a:t>
            </a:r>
            <a:endParaRPr lang="es-CL" dirty="0"/>
          </a:p>
        </p:txBody>
      </p:sp>
      <p:sp>
        <p:nvSpPr>
          <p:cNvPr id="3" name="2 Subtítulo"/>
          <p:cNvSpPr>
            <a:spLocks noGrp="1"/>
          </p:cNvSpPr>
          <p:nvPr>
            <p:ph type="subTitle" idx="1"/>
          </p:nvPr>
        </p:nvSpPr>
        <p:spPr>
          <a:xfrm>
            <a:off x="714348" y="2857496"/>
            <a:ext cx="7979486" cy="3429024"/>
          </a:xfrm>
        </p:spPr>
        <p:txBody>
          <a:bodyPr>
            <a:normAutofit fontScale="70000" lnSpcReduction="20000"/>
          </a:bodyPr>
          <a:lstStyle/>
          <a:p>
            <a:pPr marL="363538" algn="just">
              <a:tabLst>
                <a:tab pos="268288" algn="l"/>
              </a:tabLst>
            </a:pPr>
            <a:r>
              <a:rPr lang="es-ES_tradnl" dirty="0">
                <a:solidFill>
                  <a:srgbClr val="000066"/>
                </a:solidFill>
              </a:rPr>
              <a:t>Las finanzas públicas son una actividad interdisciplinaria, que obligatoriamente necesita de otras áreas del conocimiento para poder funcionar, dependiendo además de la voluntad política del gobernante de turno, y de algunas variables a considerar tales como: </a:t>
            </a:r>
          </a:p>
          <a:p>
            <a:pPr marL="363538" algn="just">
              <a:tabLst>
                <a:tab pos="268288" algn="l"/>
              </a:tabLst>
            </a:pPr>
            <a:endParaRPr lang="es-CL" sz="1800" dirty="0">
              <a:solidFill>
                <a:srgbClr val="000066"/>
              </a:solidFill>
            </a:endParaRPr>
          </a:p>
          <a:p>
            <a:pPr marL="363538" algn="just">
              <a:buFontTx/>
              <a:buChar char="•"/>
              <a:tabLst>
                <a:tab pos="268288" algn="l"/>
              </a:tabLst>
            </a:pPr>
            <a:r>
              <a:rPr lang="es-ES_tradnl" dirty="0">
                <a:solidFill>
                  <a:srgbClr val="000066"/>
                </a:solidFill>
              </a:rPr>
              <a:t>	Presiones internas y externas (grupos de presión, 	intereses particulares, FMI, BM</a:t>
            </a:r>
            <a:r>
              <a:rPr lang="es-ES_tradnl" dirty="0" smtClean="0">
                <a:solidFill>
                  <a:srgbClr val="000066"/>
                </a:solidFill>
              </a:rPr>
              <a:t>). </a:t>
            </a:r>
            <a:endParaRPr lang="es-ES_tradnl" dirty="0">
              <a:solidFill>
                <a:srgbClr val="000066"/>
              </a:solidFill>
            </a:endParaRPr>
          </a:p>
          <a:p>
            <a:pPr marL="363538" algn="just">
              <a:buFontTx/>
              <a:buChar char="•"/>
              <a:tabLst>
                <a:tab pos="268288" algn="l"/>
              </a:tabLst>
            </a:pPr>
            <a:r>
              <a:rPr lang="es-ES_tradnl" dirty="0">
                <a:solidFill>
                  <a:srgbClr val="000066"/>
                </a:solidFill>
              </a:rPr>
              <a:t>	Necesidades del colectivo </a:t>
            </a:r>
            <a:r>
              <a:rPr lang="es-ES_tradnl" dirty="0" smtClean="0">
                <a:solidFill>
                  <a:srgbClr val="000066"/>
                </a:solidFill>
              </a:rPr>
              <a:t>social. </a:t>
            </a:r>
            <a:endParaRPr lang="es-ES_tradnl" dirty="0">
              <a:solidFill>
                <a:srgbClr val="000066"/>
              </a:solidFill>
            </a:endParaRPr>
          </a:p>
          <a:p>
            <a:pPr marL="363538" algn="just">
              <a:buFontTx/>
              <a:buChar char="•"/>
              <a:tabLst>
                <a:tab pos="268288" algn="l"/>
              </a:tabLst>
            </a:pPr>
            <a:r>
              <a:rPr lang="es-ES_tradnl" dirty="0">
                <a:solidFill>
                  <a:srgbClr val="000066"/>
                </a:solidFill>
              </a:rPr>
              <a:t>	Sectores (privado, público</a:t>
            </a:r>
            <a:r>
              <a:rPr lang="es-ES_tradnl" dirty="0" smtClean="0">
                <a:solidFill>
                  <a:srgbClr val="000066"/>
                </a:solidFill>
              </a:rPr>
              <a:t>). </a:t>
            </a:r>
            <a:endParaRPr lang="es-ES_tradnl" dirty="0">
              <a:solidFill>
                <a:srgbClr val="000066"/>
              </a:solidFill>
            </a:endParaRPr>
          </a:p>
          <a:p>
            <a:pPr marL="363538" algn="just">
              <a:buFontTx/>
              <a:buChar char="•"/>
              <a:tabLst>
                <a:tab pos="268288" algn="l"/>
              </a:tabLst>
            </a:pPr>
            <a:r>
              <a:rPr lang="es-ES_tradnl" dirty="0">
                <a:solidFill>
                  <a:srgbClr val="000066"/>
                </a:solidFill>
              </a:rPr>
              <a:t>	Programas (presupuesto</a:t>
            </a:r>
            <a:r>
              <a:rPr lang="es-ES_tradnl" dirty="0" smtClean="0">
                <a:solidFill>
                  <a:srgbClr val="000066"/>
                </a:solidFill>
              </a:rPr>
              <a:t>). </a:t>
            </a:r>
            <a:endParaRPr lang="es-ES_tradnl" dirty="0">
              <a:solidFill>
                <a:srgbClr val="000066"/>
              </a:solidFill>
            </a:endParaRPr>
          </a:p>
          <a:p>
            <a:pPr marL="363538" algn="just">
              <a:buFontTx/>
              <a:buChar char="•"/>
              <a:tabLst>
                <a:tab pos="268288" algn="l"/>
              </a:tabLst>
            </a:pPr>
            <a:r>
              <a:rPr lang="es-ES_tradnl" dirty="0">
                <a:solidFill>
                  <a:srgbClr val="000066"/>
                </a:solidFill>
              </a:rPr>
              <a:t>	</a:t>
            </a:r>
            <a:r>
              <a:rPr lang="es-ES_tradnl" dirty="0" smtClean="0">
                <a:solidFill>
                  <a:srgbClr val="000066"/>
                </a:solidFill>
              </a:rPr>
              <a:t>Regulación. </a:t>
            </a:r>
            <a:endParaRPr lang="es-ES_tradnl" dirty="0">
              <a:solidFill>
                <a:srgbClr val="000066"/>
              </a:solidFill>
            </a:endParaRPr>
          </a:p>
          <a:p>
            <a:endParaRPr lang="es-CL" dirty="0" smtClean="0"/>
          </a:p>
        </p:txBody>
      </p:sp>
    </p:spTree>
    <p:extLst>
      <p:ext uri="{BB962C8B-B14F-4D97-AF65-F5344CB8AC3E}">
        <p14:creationId xmlns:p14="http://schemas.microsoft.com/office/powerpoint/2010/main" val="17088243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smtClean="0"/>
              <a:t>3.Antecedentes Históricos</a:t>
            </a:r>
            <a:endParaRPr lang="es-CL" dirty="0"/>
          </a:p>
        </p:txBody>
      </p:sp>
      <p:sp>
        <p:nvSpPr>
          <p:cNvPr id="3" name="2 Subtítulo"/>
          <p:cNvSpPr>
            <a:spLocks noGrp="1"/>
          </p:cNvSpPr>
          <p:nvPr>
            <p:ph type="subTitle" idx="1"/>
          </p:nvPr>
        </p:nvSpPr>
        <p:spPr>
          <a:xfrm>
            <a:off x="714348" y="2857496"/>
            <a:ext cx="7979486" cy="3429024"/>
          </a:xfrm>
        </p:spPr>
        <p:txBody>
          <a:bodyPr>
            <a:normAutofit fontScale="92500" lnSpcReduction="10000"/>
          </a:bodyPr>
          <a:lstStyle/>
          <a:p>
            <a:r>
              <a:rPr lang="es-ES_tradnl" dirty="0">
                <a:solidFill>
                  <a:srgbClr val="000066"/>
                </a:solidFill>
              </a:rPr>
              <a:t>Además de </a:t>
            </a:r>
            <a:r>
              <a:rPr lang="es-ES_tradnl" dirty="0" smtClean="0">
                <a:solidFill>
                  <a:srgbClr val="000066"/>
                </a:solidFill>
              </a:rPr>
              <a:t>lo anterior </a:t>
            </a:r>
            <a:r>
              <a:rPr lang="es-ES_tradnl" dirty="0">
                <a:solidFill>
                  <a:srgbClr val="000066"/>
                </a:solidFill>
              </a:rPr>
              <a:t>está enmarcado bajo un régimen constitucional, legal y normativo, cuyo propósito fundamental es el sostenimiento de la carga pública, reflejada ésta en la satisfacción de necesidades de la colectividad y del fortalecimiento y sostenibilidad de las instituciones estatales que lo hacen posible. </a:t>
            </a:r>
          </a:p>
          <a:p>
            <a:endParaRPr lang="es-CL" dirty="0" smtClean="0"/>
          </a:p>
        </p:txBody>
      </p:sp>
    </p:spTree>
    <p:extLst>
      <p:ext uri="{BB962C8B-B14F-4D97-AF65-F5344CB8AC3E}">
        <p14:creationId xmlns:p14="http://schemas.microsoft.com/office/powerpoint/2010/main" val="394240783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smtClean="0"/>
              <a:t>4.Las Finanzas Publicas en el Mercantilismo</a:t>
            </a:r>
            <a:endParaRPr lang="es-CL" dirty="0"/>
          </a:p>
        </p:txBody>
      </p:sp>
      <p:sp>
        <p:nvSpPr>
          <p:cNvPr id="3" name="2 Subtítulo"/>
          <p:cNvSpPr>
            <a:spLocks noGrp="1"/>
          </p:cNvSpPr>
          <p:nvPr>
            <p:ph type="subTitle" idx="1"/>
          </p:nvPr>
        </p:nvSpPr>
        <p:spPr>
          <a:xfrm>
            <a:off x="714348" y="2857496"/>
            <a:ext cx="7979486" cy="3429024"/>
          </a:xfrm>
        </p:spPr>
        <p:txBody>
          <a:bodyPr>
            <a:normAutofit/>
          </a:bodyPr>
          <a:lstStyle/>
          <a:p>
            <a:r>
              <a:rPr lang="es-ES_tradnl" dirty="0">
                <a:solidFill>
                  <a:srgbClr val="000066"/>
                </a:solidFill>
              </a:rPr>
              <a:t>Se caracterizó por una fuerte intervención del Estado en la economía y consistió en una serie de medidas tendientes a unificar el mercado interno y tuvo como finalidad la formación de </a:t>
            </a:r>
            <a:r>
              <a:rPr lang="es-ES_tradnl" dirty="0" smtClean="0">
                <a:solidFill>
                  <a:srgbClr val="000066"/>
                </a:solidFill>
              </a:rPr>
              <a:t>Estados-Nación </a:t>
            </a:r>
            <a:r>
              <a:rPr lang="es-ES_tradnl" dirty="0">
                <a:solidFill>
                  <a:srgbClr val="000066"/>
                </a:solidFill>
              </a:rPr>
              <a:t>lo más fuertes posibles. </a:t>
            </a:r>
          </a:p>
          <a:p>
            <a:endParaRPr lang="es-CL" dirty="0" smtClean="0"/>
          </a:p>
        </p:txBody>
      </p:sp>
    </p:spTree>
    <p:extLst>
      <p:ext uri="{BB962C8B-B14F-4D97-AF65-F5344CB8AC3E}">
        <p14:creationId xmlns:p14="http://schemas.microsoft.com/office/powerpoint/2010/main" val="17088243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smtClean="0"/>
              <a:t>4.Las </a:t>
            </a:r>
            <a:r>
              <a:rPr lang="es-CL" dirty="0"/>
              <a:t>Finanzas Publicas en el Mercantilismo</a:t>
            </a:r>
          </a:p>
        </p:txBody>
      </p:sp>
      <p:sp>
        <p:nvSpPr>
          <p:cNvPr id="3" name="2 Subtítulo"/>
          <p:cNvSpPr>
            <a:spLocks noGrp="1"/>
          </p:cNvSpPr>
          <p:nvPr>
            <p:ph type="subTitle" idx="1"/>
          </p:nvPr>
        </p:nvSpPr>
        <p:spPr>
          <a:xfrm>
            <a:off x="714348" y="2857496"/>
            <a:ext cx="7979486" cy="3429024"/>
          </a:xfrm>
        </p:spPr>
        <p:txBody>
          <a:bodyPr>
            <a:normAutofit fontScale="92500" lnSpcReduction="10000"/>
          </a:bodyPr>
          <a:lstStyle/>
          <a:p>
            <a:r>
              <a:rPr lang="es-ES_tradnl" dirty="0">
                <a:solidFill>
                  <a:srgbClr val="000066"/>
                </a:solidFill>
              </a:rPr>
              <a:t>La etapa mercantilista se considera el paso de las economías locales de corte feudal predominante en el mundo, a una expansión del comercio a escala internacional, claro, recordando que los estados soberanos existían y dominaron por algún tiempo y que poco a poco se convirtieron en </a:t>
            </a:r>
            <a:r>
              <a:rPr lang="es-ES_tradnl" dirty="0" smtClean="0">
                <a:solidFill>
                  <a:srgbClr val="000066"/>
                </a:solidFill>
              </a:rPr>
              <a:t>Estados-Nacionales.</a:t>
            </a:r>
            <a:endParaRPr lang="es-ES_tradnl" dirty="0">
              <a:solidFill>
                <a:srgbClr val="000066"/>
              </a:solidFill>
            </a:endParaRPr>
          </a:p>
        </p:txBody>
      </p:sp>
    </p:spTree>
    <p:extLst>
      <p:ext uri="{BB962C8B-B14F-4D97-AF65-F5344CB8AC3E}">
        <p14:creationId xmlns:p14="http://schemas.microsoft.com/office/powerpoint/2010/main" val="17088243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smtClean="0"/>
              <a:t>4.Las </a:t>
            </a:r>
            <a:r>
              <a:rPr lang="es-CL" dirty="0"/>
              <a:t>Finanzas Publicas en el </a:t>
            </a:r>
            <a:r>
              <a:rPr lang="es-CL" dirty="0" smtClean="0"/>
              <a:t>Mercantilismo.</a:t>
            </a:r>
            <a:endParaRPr lang="es-CL" dirty="0"/>
          </a:p>
        </p:txBody>
      </p:sp>
      <p:sp>
        <p:nvSpPr>
          <p:cNvPr id="3" name="2 Subtítulo"/>
          <p:cNvSpPr>
            <a:spLocks noGrp="1"/>
          </p:cNvSpPr>
          <p:nvPr>
            <p:ph type="subTitle" idx="1"/>
          </p:nvPr>
        </p:nvSpPr>
        <p:spPr>
          <a:xfrm>
            <a:off x="714348" y="2857496"/>
            <a:ext cx="7979486" cy="3429024"/>
          </a:xfrm>
        </p:spPr>
        <p:txBody>
          <a:bodyPr>
            <a:normAutofit fontScale="92500" lnSpcReduction="20000"/>
          </a:bodyPr>
          <a:lstStyle/>
          <a:p>
            <a:r>
              <a:rPr lang="es-ES_tradnl" dirty="0">
                <a:solidFill>
                  <a:srgbClr val="000066"/>
                </a:solidFill>
              </a:rPr>
              <a:t>En esta época que comienza a tomar forma en los siglos XVI y XVII </a:t>
            </a:r>
            <a:r>
              <a:rPr lang="es-ES_tradnl" dirty="0" smtClean="0">
                <a:solidFill>
                  <a:srgbClr val="000066"/>
                </a:solidFill>
              </a:rPr>
              <a:t> y que estuvo </a:t>
            </a:r>
            <a:r>
              <a:rPr lang="es-ES_tradnl" dirty="0">
                <a:solidFill>
                  <a:srgbClr val="000066"/>
                </a:solidFill>
              </a:rPr>
              <a:t>dominada por España, Inglaterra y </a:t>
            </a:r>
            <a:r>
              <a:rPr lang="es-ES_tradnl" dirty="0" smtClean="0">
                <a:solidFill>
                  <a:srgbClr val="000066"/>
                </a:solidFill>
              </a:rPr>
              <a:t>Francia; </a:t>
            </a:r>
            <a:r>
              <a:rPr lang="es-ES_tradnl" dirty="0">
                <a:solidFill>
                  <a:srgbClr val="000066"/>
                </a:solidFill>
              </a:rPr>
              <a:t>ayudados los primeros en gran manera por sus exploraciones al nuevo mundo, donde se enriquecieron extrayendo las riquezas de oro y plata que los llevaron a fortalecerse económica y políticamente frente a otras potencias de ese entonces. </a:t>
            </a:r>
          </a:p>
          <a:p>
            <a:endParaRPr lang="es-CL" dirty="0" smtClean="0"/>
          </a:p>
        </p:txBody>
      </p:sp>
    </p:spTree>
    <p:extLst>
      <p:ext uri="{BB962C8B-B14F-4D97-AF65-F5344CB8AC3E}">
        <p14:creationId xmlns:p14="http://schemas.microsoft.com/office/powerpoint/2010/main" val="217223415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smtClean="0"/>
              <a:t>4.Las </a:t>
            </a:r>
            <a:r>
              <a:rPr lang="es-CL" dirty="0"/>
              <a:t>Finanzas Publicas en el </a:t>
            </a:r>
            <a:r>
              <a:rPr lang="es-CL" dirty="0" smtClean="0"/>
              <a:t>Mercantilismo.</a:t>
            </a:r>
            <a:endParaRPr lang="es-CL" dirty="0"/>
          </a:p>
        </p:txBody>
      </p:sp>
      <p:sp>
        <p:nvSpPr>
          <p:cNvPr id="3" name="2 Subtítulo"/>
          <p:cNvSpPr>
            <a:spLocks noGrp="1"/>
          </p:cNvSpPr>
          <p:nvPr>
            <p:ph type="subTitle" idx="1"/>
          </p:nvPr>
        </p:nvSpPr>
        <p:spPr>
          <a:xfrm>
            <a:off x="714348" y="2857496"/>
            <a:ext cx="7979486" cy="3429024"/>
          </a:xfrm>
        </p:spPr>
        <p:txBody>
          <a:bodyPr>
            <a:normAutofit lnSpcReduction="10000"/>
          </a:bodyPr>
          <a:lstStyle/>
          <a:p>
            <a:r>
              <a:rPr lang="es-ES_tradnl" dirty="0">
                <a:solidFill>
                  <a:srgbClr val="000066"/>
                </a:solidFill>
              </a:rPr>
              <a:t>El objetivo final de la política económica mercantilista era promover el desarrollo nacional a través de medidas proteccionistas, pocas importaciones, y más exportaciones, sumado a una circulación desmedida de metales </a:t>
            </a:r>
            <a:r>
              <a:rPr lang="es-ES_tradnl" dirty="0" smtClean="0">
                <a:solidFill>
                  <a:srgbClr val="000066"/>
                </a:solidFill>
              </a:rPr>
              <a:t>preciosos.</a:t>
            </a:r>
            <a:endParaRPr lang="es-CL" dirty="0" smtClean="0"/>
          </a:p>
        </p:txBody>
      </p:sp>
    </p:spTree>
    <p:extLst>
      <p:ext uri="{BB962C8B-B14F-4D97-AF65-F5344CB8AC3E}">
        <p14:creationId xmlns:p14="http://schemas.microsoft.com/office/powerpoint/2010/main" val="217223415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smtClean="0"/>
              <a:t>4.Las </a:t>
            </a:r>
            <a:r>
              <a:rPr lang="es-CL" dirty="0"/>
              <a:t>Finanzas Publicas en el </a:t>
            </a:r>
            <a:r>
              <a:rPr lang="es-CL" dirty="0" smtClean="0"/>
              <a:t>Mercantilismo.</a:t>
            </a:r>
            <a:endParaRPr lang="es-CL" dirty="0"/>
          </a:p>
        </p:txBody>
      </p:sp>
      <p:sp>
        <p:nvSpPr>
          <p:cNvPr id="3" name="2 Subtítulo"/>
          <p:cNvSpPr>
            <a:spLocks noGrp="1"/>
          </p:cNvSpPr>
          <p:nvPr>
            <p:ph type="subTitle" idx="1"/>
          </p:nvPr>
        </p:nvSpPr>
        <p:spPr>
          <a:xfrm>
            <a:off x="714348" y="2857496"/>
            <a:ext cx="7979486" cy="3429024"/>
          </a:xfrm>
        </p:spPr>
        <p:txBody>
          <a:bodyPr>
            <a:normAutofit fontScale="85000" lnSpcReduction="10000"/>
          </a:bodyPr>
          <a:lstStyle/>
          <a:p>
            <a:r>
              <a:rPr lang="es-ES_tradnl" dirty="0">
                <a:solidFill>
                  <a:srgbClr val="000066"/>
                </a:solidFill>
              </a:rPr>
              <a:t>Sin embargo esta bonanza no trajo nada bueno para España, que poco tiempo después pierde su hegemonía económica y comienza a depender de Inglaterra y Francia para proveerse de productos elaborados y de </a:t>
            </a:r>
            <a:r>
              <a:rPr lang="es-ES_tradnl" dirty="0" smtClean="0">
                <a:solidFill>
                  <a:srgbClr val="000066"/>
                </a:solidFill>
              </a:rPr>
              <a:t>lujo; </a:t>
            </a:r>
            <a:r>
              <a:rPr lang="es-ES_tradnl" dirty="0">
                <a:solidFill>
                  <a:srgbClr val="000066"/>
                </a:solidFill>
              </a:rPr>
              <a:t>dando paso así a una nueva forma de riqueza y poderío económico y fiscal, industrias, fortaleciéndose de una manera </a:t>
            </a:r>
            <a:r>
              <a:rPr lang="es-ES_tradnl" dirty="0" smtClean="0">
                <a:solidFill>
                  <a:srgbClr val="000066"/>
                </a:solidFill>
              </a:rPr>
              <a:t>desmedida. </a:t>
            </a:r>
            <a:r>
              <a:rPr lang="es-ES_tradnl" dirty="0">
                <a:solidFill>
                  <a:srgbClr val="000066"/>
                </a:solidFill>
              </a:rPr>
              <a:t>Inglaterra sobre sus iguales centro europeos. </a:t>
            </a:r>
          </a:p>
          <a:p>
            <a:endParaRPr lang="es-CL" dirty="0" smtClean="0"/>
          </a:p>
        </p:txBody>
      </p:sp>
    </p:spTree>
    <p:extLst>
      <p:ext uri="{BB962C8B-B14F-4D97-AF65-F5344CB8AC3E}">
        <p14:creationId xmlns:p14="http://schemas.microsoft.com/office/powerpoint/2010/main" val="98842924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smtClean="0"/>
              <a:t>4.Las </a:t>
            </a:r>
            <a:r>
              <a:rPr lang="es-CL" dirty="0"/>
              <a:t>Finanzas Publicas en el </a:t>
            </a:r>
            <a:r>
              <a:rPr lang="es-CL" dirty="0" smtClean="0"/>
              <a:t>Mercantilismo.</a:t>
            </a:r>
            <a:endParaRPr lang="es-CL" dirty="0"/>
          </a:p>
        </p:txBody>
      </p:sp>
      <p:sp>
        <p:nvSpPr>
          <p:cNvPr id="3" name="2 Subtítulo"/>
          <p:cNvSpPr>
            <a:spLocks noGrp="1"/>
          </p:cNvSpPr>
          <p:nvPr>
            <p:ph type="subTitle" idx="1"/>
          </p:nvPr>
        </p:nvSpPr>
        <p:spPr>
          <a:xfrm>
            <a:off x="714348" y="2857496"/>
            <a:ext cx="7979486" cy="3429024"/>
          </a:xfrm>
        </p:spPr>
        <p:txBody>
          <a:bodyPr>
            <a:normAutofit fontScale="85000" lnSpcReduction="20000"/>
          </a:bodyPr>
          <a:lstStyle/>
          <a:p>
            <a:pPr algn="just"/>
            <a:r>
              <a:rPr lang="es-CL" dirty="0">
                <a:solidFill>
                  <a:srgbClr val="000066"/>
                </a:solidFill>
              </a:rPr>
              <a:t>El mercantilismo</a:t>
            </a:r>
            <a:r>
              <a:rPr lang="es-CL" dirty="0"/>
              <a:t> </a:t>
            </a:r>
            <a:r>
              <a:rPr lang="es-CL" dirty="0">
                <a:solidFill>
                  <a:srgbClr val="002060"/>
                </a:solidFill>
              </a:rPr>
              <a:t>fue una </a:t>
            </a:r>
            <a:r>
              <a:rPr lang="es-CL" dirty="0">
                <a:solidFill>
                  <a:srgbClr val="000066"/>
                </a:solidFill>
              </a:rPr>
              <a:t>doctrina económica que sostenía que las naciones alcanzarían la riqueza, si lograban acumulación de metales preciosos, despreciando la moneda como manifestación de riqueza, tarea en la que el </a:t>
            </a:r>
            <a:r>
              <a:rPr lang="es-CL" dirty="0" smtClean="0">
                <a:solidFill>
                  <a:srgbClr val="000066"/>
                </a:solidFill>
              </a:rPr>
              <a:t>Estado </a:t>
            </a:r>
            <a:r>
              <a:rPr lang="es-CL" dirty="0">
                <a:solidFill>
                  <a:srgbClr val="000066"/>
                </a:solidFill>
              </a:rPr>
              <a:t>debía involucrarse de manera activa.</a:t>
            </a:r>
          </a:p>
          <a:p>
            <a:pPr algn="just"/>
            <a:r>
              <a:rPr lang="es-CL" dirty="0">
                <a:solidFill>
                  <a:srgbClr val="000066"/>
                </a:solidFill>
              </a:rPr>
              <a:t>Así, propiciaban la intervención del </a:t>
            </a:r>
            <a:r>
              <a:rPr lang="es-CL" dirty="0" smtClean="0">
                <a:solidFill>
                  <a:srgbClr val="000066"/>
                </a:solidFill>
              </a:rPr>
              <a:t>Estado </a:t>
            </a:r>
            <a:r>
              <a:rPr lang="es-CL" dirty="0">
                <a:solidFill>
                  <a:srgbClr val="000066"/>
                </a:solidFill>
              </a:rPr>
              <a:t>en la economía, como un poder más, entre los tantos que ejercía, en el marco del absolutismo </a:t>
            </a:r>
            <a:r>
              <a:rPr lang="es-CL" dirty="0" smtClean="0">
                <a:solidFill>
                  <a:srgbClr val="000066"/>
                </a:solidFill>
              </a:rPr>
              <a:t>monárquico.</a:t>
            </a:r>
            <a:endParaRPr lang="es-CL" dirty="0" smtClean="0"/>
          </a:p>
        </p:txBody>
      </p:sp>
    </p:spTree>
    <p:extLst>
      <p:ext uri="{BB962C8B-B14F-4D97-AF65-F5344CB8AC3E}">
        <p14:creationId xmlns:p14="http://schemas.microsoft.com/office/powerpoint/2010/main" val="296473928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smtClean="0"/>
              <a:t>4.Las </a:t>
            </a:r>
            <a:r>
              <a:rPr lang="es-CL" dirty="0"/>
              <a:t>Finanzas Publicas en el </a:t>
            </a:r>
            <a:r>
              <a:rPr lang="es-CL" dirty="0" smtClean="0"/>
              <a:t>Mercantilismo.</a:t>
            </a:r>
            <a:endParaRPr lang="es-CL" dirty="0"/>
          </a:p>
        </p:txBody>
      </p:sp>
      <p:sp>
        <p:nvSpPr>
          <p:cNvPr id="3" name="2 Subtítulo"/>
          <p:cNvSpPr>
            <a:spLocks noGrp="1"/>
          </p:cNvSpPr>
          <p:nvPr>
            <p:ph type="subTitle" idx="1"/>
          </p:nvPr>
        </p:nvSpPr>
        <p:spPr>
          <a:xfrm>
            <a:off x="714348" y="2857496"/>
            <a:ext cx="7979486" cy="3429024"/>
          </a:xfrm>
        </p:spPr>
        <p:txBody>
          <a:bodyPr>
            <a:normAutofit fontScale="92500" lnSpcReduction="10000"/>
          </a:bodyPr>
          <a:lstStyle/>
          <a:p>
            <a:pPr algn="just"/>
            <a:r>
              <a:rPr lang="es-CL" dirty="0">
                <a:solidFill>
                  <a:srgbClr val="000066"/>
                </a:solidFill>
              </a:rPr>
              <a:t>Para lograr ese objetivo, los estados deberían reforzar las exportaciones de productos, mediante el fomento de las industrias, para vender manufacturas, </a:t>
            </a:r>
            <a:r>
              <a:rPr lang="es-CL" dirty="0" smtClean="0">
                <a:solidFill>
                  <a:srgbClr val="000066"/>
                </a:solidFill>
              </a:rPr>
              <a:t>pagaderas  </a:t>
            </a:r>
            <a:r>
              <a:rPr lang="es-CL" dirty="0">
                <a:solidFill>
                  <a:srgbClr val="000066"/>
                </a:solidFill>
              </a:rPr>
              <a:t>en </a:t>
            </a:r>
            <a:r>
              <a:rPr lang="es-CL" dirty="0" smtClean="0">
                <a:solidFill>
                  <a:srgbClr val="000066"/>
                </a:solidFill>
              </a:rPr>
              <a:t> oro  o bien </a:t>
            </a:r>
            <a:r>
              <a:rPr lang="es-CL" dirty="0">
                <a:solidFill>
                  <a:srgbClr val="000066"/>
                </a:solidFill>
              </a:rPr>
              <a:t>en plata.</a:t>
            </a:r>
          </a:p>
          <a:p>
            <a:pPr algn="just"/>
            <a:r>
              <a:rPr lang="es-CL" dirty="0">
                <a:solidFill>
                  <a:srgbClr val="000066"/>
                </a:solidFill>
              </a:rPr>
              <a:t>La implementación de estas ideas fue diferente debido a la distinta situación de los diferentes estados.</a:t>
            </a:r>
          </a:p>
          <a:p>
            <a:endParaRPr lang="es-CL" dirty="0" smtClean="0"/>
          </a:p>
        </p:txBody>
      </p:sp>
    </p:spTree>
    <p:extLst>
      <p:ext uri="{BB962C8B-B14F-4D97-AF65-F5344CB8AC3E}">
        <p14:creationId xmlns:p14="http://schemas.microsoft.com/office/powerpoint/2010/main" val="296473928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smtClean="0"/>
              <a:t>4.Las </a:t>
            </a:r>
            <a:r>
              <a:rPr lang="es-CL" dirty="0"/>
              <a:t>Finanzas Publicas en el </a:t>
            </a:r>
            <a:r>
              <a:rPr lang="es-CL" dirty="0" smtClean="0"/>
              <a:t>Mercantilismo.</a:t>
            </a:r>
            <a:endParaRPr lang="es-CL" dirty="0"/>
          </a:p>
        </p:txBody>
      </p:sp>
      <p:sp>
        <p:nvSpPr>
          <p:cNvPr id="3" name="2 Subtítulo"/>
          <p:cNvSpPr>
            <a:spLocks noGrp="1"/>
          </p:cNvSpPr>
          <p:nvPr>
            <p:ph type="subTitle" idx="1"/>
          </p:nvPr>
        </p:nvSpPr>
        <p:spPr>
          <a:xfrm>
            <a:off x="714348" y="2857496"/>
            <a:ext cx="7979486" cy="3429024"/>
          </a:xfrm>
        </p:spPr>
        <p:txBody>
          <a:bodyPr>
            <a:normAutofit/>
          </a:bodyPr>
          <a:lstStyle/>
          <a:p>
            <a:pPr algn="just"/>
            <a:endParaRPr lang="es-CL" dirty="0">
              <a:solidFill>
                <a:srgbClr val="000066"/>
              </a:solidFill>
            </a:endParaRPr>
          </a:p>
          <a:p>
            <a:pPr algn="just"/>
            <a:r>
              <a:rPr lang="es-CL" b="1" i="1" dirty="0">
                <a:solidFill>
                  <a:srgbClr val="FF0000"/>
                </a:solidFill>
                <a:hlinkClick r:id="rId2"/>
              </a:rPr>
              <a:t>España</a:t>
            </a:r>
            <a:r>
              <a:rPr lang="es-CL" dirty="0">
                <a:solidFill>
                  <a:srgbClr val="FF0000"/>
                </a:solidFill>
              </a:rPr>
              <a:t>,</a:t>
            </a:r>
            <a:r>
              <a:rPr lang="es-CL" dirty="0">
                <a:solidFill>
                  <a:srgbClr val="000066"/>
                </a:solidFill>
              </a:rPr>
              <a:t> obtenía de sus colonias en América los metales preciosos, y se propuso atesorarlos en forma de lingotes. Su política exportadora tenía como objetivo proteger dichas reservas.</a:t>
            </a:r>
          </a:p>
          <a:p>
            <a:endParaRPr lang="es-CL" dirty="0" smtClean="0"/>
          </a:p>
        </p:txBody>
      </p:sp>
    </p:spTree>
    <p:extLst>
      <p:ext uri="{BB962C8B-B14F-4D97-AF65-F5344CB8AC3E}">
        <p14:creationId xmlns:p14="http://schemas.microsoft.com/office/powerpoint/2010/main" val="296473928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smtClean="0"/>
              <a:t>4.Las </a:t>
            </a:r>
            <a:r>
              <a:rPr lang="es-CL" dirty="0"/>
              <a:t>Finanzas Publicas en el </a:t>
            </a:r>
            <a:r>
              <a:rPr lang="es-CL" dirty="0" smtClean="0"/>
              <a:t>Mercantilismo.</a:t>
            </a:r>
            <a:endParaRPr lang="es-CL" dirty="0"/>
          </a:p>
        </p:txBody>
      </p:sp>
      <p:sp>
        <p:nvSpPr>
          <p:cNvPr id="3" name="2 Subtítulo"/>
          <p:cNvSpPr>
            <a:spLocks noGrp="1"/>
          </p:cNvSpPr>
          <p:nvPr>
            <p:ph type="subTitle" idx="1"/>
          </p:nvPr>
        </p:nvSpPr>
        <p:spPr>
          <a:xfrm>
            <a:off x="714348" y="2857496"/>
            <a:ext cx="7979486" cy="3429024"/>
          </a:xfrm>
        </p:spPr>
        <p:txBody>
          <a:bodyPr>
            <a:normAutofit/>
          </a:bodyPr>
          <a:lstStyle/>
          <a:p>
            <a:pPr algn="just"/>
            <a:endParaRPr lang="es-CL" dirty="0">
              <a:solidFill>
                <a:srgbClr val="000066"/>
              </a:solidFill>
            </a:endParaRPr>
          </a:p>
          <a:p>
            <a:pPr algn="just"/>
            <a:r>
              <a:rPr lang="es-CL" b="1" i="1" dirty="0" smtClean="0">
                <a:hlinkClick r:id="rId2"/>
              </a:rPr>
              <a:t>Francia</a:t>
            </a:r>
            <a:r>
              <a:rPr lang="es-CL" b="1" i="1" dirty="0">
                <a:solidFill>
                  <a:srgbClr val="FF0000"/>
                </a:solidFill>
              </a:rPr>
              <a:t>,</a:t>
            </a:r>
            <a:r>
              <a:rPr lang="es-CL" b="1" i="1" dirty="0"/>
              <a:t> </a:t>
            </a:r>
            <a:r>
              <a:rPr lang="es-CL" dirty="0">
                <a:solidFill>
                  <a:srgbClr val="000066"/>
                </a:solidFill>
              </a:rPr>
              <a:t>sin embargo, carecía de oro, por lo cual tenía que adquirirlo del mercado externo, y hacia ese fin se dirigió su meta.</a:t>
            </a:r>
          </a:p>
          <a:p>
            <a:endParaRPr lang="es-CL" dirty="0" smtClean="0"/>
          </a:p>
        </p:txBody>
      </p:sp>
    </p:spTree>
    <p:extLst>
      <p:ext uri="{BB962C8B-B14F-4D97-AF65-F5344CB8AC3E}">
        <p14:creationId xmlns:p14="http://schemas.microsoft.com/office/powerpoint/2010/main" val="296473928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smtClean="0"/>
              <a:t>4.Las </a:t>
            </a:r>
            <a:r>
              <a:rPr lang="es-CL" dirty="0"/>
              <a:t>Finanzas Publicas en el </a:t>
            </a:r>
            <a:r>
              <a:rPr lang="es-CL" dirty="0" smtClean="0"/>
              <a:t>Mercantilismo.</a:t>
            </a:r>
            <a:endParaRPr lang="es-CL" dirty="0"/>
          </a:p>
        </p:txBody>
      </p:sp>
      <p:sp>
        <p:nvSpPr>
          <p:cNvPr id="3" name="2 Subtítulo"/>
          <p:cNvSpPr>
            <a:spLocks noGrp="1"/>
          </p:cNvSpPr>
          <p:nvPr>
            <p:ph type="subTitle" idx="1"/>
          </p:nvPr>
        </p:nvSpPr>
        <p:spPr>
          <a:xfrm>
            <a:off x="714348" y="2857496"/>
            <a:ext cx="7979486" cy="3429024"/>
          </a:xfrm>
        </p:spPr>
        <p:txBody>
          <a:bodyPr>
            <a:normAutofit fontScale="62500" lnSpcReduction="20000"/>
          </a:bodyPr>
          <a:lstStyle/>
          <a:p>
            <a:pPr marL="363538" algn="just">
              <a:tabLst>
                <a:tab pos="268288" algn="l"/>
              </a:tabLst>
            </a:pPr>
            <a:r>
              <a:rPr lang="es-ES_tradnl" b="1" dirty="0">
                <a:solidFill>
                  <a:srgbClr val="000066"/>
                </a:solidFill>
              </a:rPr>
              <a:t>Jean-</a:t>
            </a:r>
            <a:r>
              <a:rPr lang="es-ES_tradnl" b="1" dirty="0" err="1">
                <a:solidFill>
                  <a:srgbClr val="000066"/>
                </a:solidFill>
              </a:rPr>
              <a:t>Baptiste</a:t>
            </a:r>
            <a:r>
              <a:rPr lang="es-ES_tradnl" b="1" dirty="0">
                <a:solidFill>
                  <a:srgbClr val="000066"/>
                </a:solidFill>
              </a:rPr>
              <a:t> </a:t>
            </a:r>
            <a:r>
              <a:rPr lang="es-ES_tradnl" b="1" dirty="0" err="1">
                <a:solidFill>
                  <a:srgbClr val="000066"/>
                </a:solidFill>
              </a:rPr>
              <a:t>Colbert</a:t>
            </a:r>
            <a:r>
              <a:rPr lang="es-ES_tradnl" dirty="0">
                <a:solidFill>
                  <a:srgbClr val="000066"/>
                </a:solidFill>
              </a:rPr>
              <a:t> (1619-1683), ministro francés que impuso rigurosas medidas proteccionistas, entre las que estaba la prohibición de importar productos manufacturados y un sistema de recompensas para estimular la exportación de productos elaborados franceses, mientras que se impedía la salida del país de materias primas. </a:t>
            </a:r>
          </a:p>
          <a:p>
            <a:pPr marL="363538" algn="just">
              <a:tabLst>
                <a:tab pos="268288" algn="l"/>
              </a:tabLst>
            </a:pPr>
            <a:endParaRPr lang="es-ES_tradnl" dirty="0">
              <a:solidFill>
                <a:srgbClr val="000066"/>
              </a:solidFill>
            </a:endParaRPr>
          </a:p>
          <a:p>
            <a:pPr marL="363538" algn="just">
              <a:tabLst>
                <a:tab pos="268288" algn="l"/>
              </a:tabLst>
            </a:pPr>
            <a:r>
              <a:rPr lang="es-ES_tradnl" b="1" dirty="0">
                <a:solidFill>
                  <a:srgbClr val="000066"/>
                </a:solidFill>
              </a:rPr>
              <a:t>Luca </a:t>
            </a:r>
            <a:r>
              <a:rPr lang="es-ES_tradnl" b="1" dirty="0" err="1">
                <a:solidFill>
                  <a:srgbClr val="000066"/>
                </a:solidFill>
              </a:rPr>
              <a:t>Pacioli</a:t>
            </a:r>
            <a:r>
              <a:rPr lang="es-ES_tradnl" dirty="0">
                <a:solidFill>
                  <a:srgbClr val="000066"/>
                </a:solidFill>
              </a:rPr>
              <a:t> (1445-1517), también conocido como Fray Luca de </a:t>
            </a:r>
            <a:r>
              <a:rPr lang="es-ES_tradnl" dirty="0" err="1">
                <a:solidFill>
                  <a:srgbClr val="000066"/>
                </a:solidFill>
              </a:rPr>
              <a:t>Borgo</a:t>
            </a:r>
            <a:r>
              <a:rPr lang="es-ES_tradnl" dirty="0">
                <a:solidFill>
                  <a:srgbClr val="000066"/>
                </a:solidFill>
              </a:rPr>
              <a:t> Sancti </a:t>
            </a:r>
            <a:r>
              <a:rPr lang="es-ES_tradnl" dirty="0" err="1">
                <a:solidFill>
                  <a:srgbClr val="000066"/>
                </a:solidFill>
              </a:rPr>
              <a:t>Sepulchri</a:t>
            </a:r>
            <a:r>
              <a:rPr lang="es-ES_tradnl" dirty="0">
                <a:solidFill>
                  <a:srgbClr val="000066"/>
                </a:solidFill>
              </a:rPr>
              <a:t>, estudió y dio los primeros pasos hacia la contabilidad estatal en 1494 quien con la partida doble contribuyo grandemente a las cuentas de la real corona española. </a:t>
            </a:r>
          </a:p>
          <a:p>
            <a:endParaRPr lang="es-CL" dirty="0" smtClean="0"/>
          </a:p>
        </p:txBody>
      </p:sp>
    </p:spTree>
    <p:extLst>
      <p:ext uri="{BB962C8B-B14F-4D97-AF65-F5344CB8AC3E}">
        <p14:creationId xmlns:p14="http://schemas.microsoft.com/office/powerpoint/2010/main" val="19581286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79512" y="214290"/>
            <a:ext cx="8514322" cy="2376511"/>
          </a:xfrm>
        </p:spPr>
        <p:txBody>
          <a:bodyPr>
            <a:normAutofit/>
          </a:bodyPr>
          <a:lstStyle/>
          <a:p>
            <a:r>
              <a:rPr lang="es-CL" sz="4000" dirty="0" smtClean="0"/>
              <a:t>4.4.Las </a:t>
            </a:r>
            <a:r>
              <a:rPr lang="es-CL" sz="3200" dirty="0" smtClean="0"/>
              <a:t>Finanzas Públicas durante el Mercantilismo</a:t>
            </a:r>
            <a:endParaRPr lang="es-CL" sz="3200" dirty="0"/>
          </a:p>
        </p:txBody>
      </p:sp>
      <p:sp>
        <p:nvSpPr>
          <p:cNvPr id="3" name="2 Subtítulo"/>
          <p:cNvSpPr>
            <a:spLocks noGrp="1"/>
          </p:cNvSpPr>
          <p:nvPr>
            <p:ph type="subTitle" idx="1"/>
          </p:nvPr>
        </p:nvSpPr>
        <p:spPr>
          <a:xfrm>
            <a:off x="683568" y="2786058"/>
            <a:ext cx="7979486" cy="3883301"/>
          </a:xfrm>
        </p:spPr>
        <p:txBody>
          <a:bodyPr>
            <a:normAutofit/>
          </a:bodyPr>
          <a:lstStyle/>
          <a:p>
            <a:pPr algn="just"/>
            <a:r>
              <a:rPr lang="es-ES_tradnl" sz="2400" dirty="0">
                <a:solidFill>
                  <a:srgbClr val="000066"/>
                </a:solidFill>
              </a:rPr>
              <a:t>Había nacido en Reims</a:t>
            </a:r>
            <a:r>
              <a:rPr lang="es-ES_tradnl" dirty="0">
                <a:solidFill>
                  <a:srgbClr val="000066"/>
                </a:solidFill>
              </a:rPr>
              <a:t>. </a:t>
            </a:r>
            <a:r>
              <a:rPr lang="es-ES_tradnl" sz="2600" dirty="0">
                <a:solidFill>
                  <a:srgbClr val="000066"/>
                </a:solidFill>
              </a:rPr>
              <a:t>Fue ministro de </a:t>
            </a:r>
            <a:r>
              <a:rPr lang="es-ES_tradnl" sz="2600" dirty="0">
                <a:solidFill>
                  <a:srgbClr val="000066"/>
                </a:solidFill>
                <a:hlinkClick r:id="rId2"/>
              </a:rPr>
              <a:t>Luis XIV</a:t>
            </a:r>
            <a:r>
              <a:rPr lang="es-ES_tradnl" sz="2600" dirty="0">
                <a:solidFill>
                  <a:srgbClr val="000066"/>
                </a:solidFill>
              </a:rPr>
              <a:t>, y en tal carácter impulsó la economía francesa al desarrollar la industria local con el objetivo de adquirir oro, producto del que Francia carecía.</a:t>
            </a:r>
          </a:p>
          <a:p>
            <a:pPr algn="just"/>
            <a:r>
              <a:rPr lang="es-ES_tradnl" sz="2600" dirty="0">
                <a:solidFill>
                  <a:srgbClr val="000066"/>
                </a:solidFill>
              </a:rPr>
              <a:t>Las fábricas eran su máxima inquietud, ya que mediante ellas, se restringirían las importaciones y serían fuente de ingresos a través de las </a:t>
            </a:r>
            <a:r>
              <a:rPr lang="es-ES_tradnl" sz="2600" dirty="0" smtClean="0">
                <a:solidFill>
                  <a:srgbClr val="000066"/>
                </a:solidFill>
              </a:rPr>
              <a:t>exportaciones</a:t>
            </a:r>
            <a:r>
              <a:rPr lang="es-ES_tradnl" dirty="0" smtClean="0">
                <a:solidFill>
                  <a:srgbClr val="000066"/>
                </a:solidFill>
              </a:rPr>
              <a:t>.</a:t>
            </a:r>
            <a:endParaRPr lang="es-ES_tradnl" dirty="0">
              <a:solidFill>
                <a:srgbClr val="000066"/>
              </a:solidFill>
            </a:endParaRPr>
          </a:p>
          <a:p>
            <a:endParaRPr lang="es-CL" dirty="0" smtClean="0"/>
          </a:p>
        </p:txBody>
      </p:sp>
      <p:pic>
        <p:nvPicPr>
          <p:cNvPr id="4" name="image36" descr="Colbert y el mercantilismo francé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88" y="188640"/>
            <a:ext cx="1837184" cy="2520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4240783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79512" y="214290"/>
            <a:ext cx="8514322" cy="2376511"/>
          </a:xfrm>
        </p:spPr>
        <p:txBody>
          <a:bodyPr>
            <a:normAutofit/>
          </a:bodyPr>
          <a:lstStyle/>
          <a:p>
            <a:r>
              <a:rPr lang="es-CL" sz="4000" dirty="0" smtClean="0"/>
              <a:t>4.Las </a:t>
            </a:r>
            <a:r>
              <a:rPr lang="es-CL" sz="3200" dirty="0" smtClean="0"/>
              <a:t>Finanzas Públicas durante el Mercantilismo</a:t>
            </a:r>
            <a:endParaRPr lang="es-CL" sz="3200" dirty="0"/>
          </a:p>
        </p:txBody>
      </p:sp>
      <p:sp>
        <p:nvSpPr>
          <p:cNvPr id="3" name="2 Subtítulo"/>
          <p:cNvSpPr>
            <a:spLocks noGrp="1"/>
          </p:cNvSpPr>
          <p:nvPr>
            <p:ph type="subTitle" idx="1"/>
          </p:nvPr>
        </p:nvSpPr>
        <p:spPr>
          <a:xfrm>
            <a:off x="683568" y="2924944"/>
            <a:ext cx="7979486" cy="3744415"/>
          </a:xfrm>
        </p:spPr>
        <p:txBody>
          <a:bodyPr>
            <a:normAutofit/>
          </a:bodyPr>
          <a:lstStyle/>
          <a:p>
            <a:pPr algn="just"/>
            <a:r>
              <a:rPr lang="es-ES_tradnl" sz="2600" dirty="0" smtClean="0">
                <a:solidFill>
                  <a:srgbClr val="000066"/>
                </a:solidFill>
              </a:rPr>
              <a:t>Con </a:t>
            </a:r>
            <a:r>
              <a:rPr lang="es-ES_tradnl" sz="2600" dirty="0">
                <a:solidFill>
                  <a:srgbClr val="000066"/>
                </a:solidFill>
              </a:rPr>
              <a:t>tal fin les otorgó franquicias, subvenciones y préstamos sin interés.</a:t>
            </a:r>
          </a:p>
          <a:p>
            <a:pPr algn="just"/>
            <a:r>
              <a:rPr lang="es-ES_tradnl" sz="2600" dirty="0">
                <a:solidFill>
                  <a:srgbClr val="000066"/>
                </a:solidFill>
              </a:rPr>
              <a:t>En la contabilidad pública, sistema por él desarrollado, mostró su </a:t>
            </a:r>
            <a:r>
              <a:rPr lang="es-ES_tradnl" sz="2600" dirty="0" err="1">
                <a:solidFill>
                  <a:srgbClr val="000066"/>
                </a:solidFill>
              </a:rPr>
              <a:t>metodicidad</a:t>
            </a:r>
            <a:r>
              <a:rPr lang="es-ES_tradnl" sz="2600" dirty="0">
                <a:solidFill>
                  <a:srgbClr val="000066"/>
                </a:solidFill>
              </a:rPr>
              <a:t> al organizarla en tres libros, uno de entradas, otro de salidas y otro de fondos</a:t>
            </a:r>
            <a:r>
              <a:rPr lang="es-ES_tradnl" dirty="0">
                <a:solidFill>
                  <a:srgbClr val="000066"/>
                </a:solidFill>
              </a:rPr>
              <a:t>.</a:t>
            </a:r>
          </a:p>
          <a:p>
            <a:endParaRPr lang="es-CL" dirty="0" smtClean="0"/>
          </a:p>
        </p:txBody>
      </p:sp>
      <p:pic>
        <p:nvPicPr>
          <p:cNvPr id="4" name="image36" descr="Colbert y el mercantilismo francé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88640"/>
            <a:ext cx="1656184" cy="2520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4240783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smtClean="0"/>
              <a:t>4.Las </a:t>
            </a:r>
            <a:r>
              <a:rPr lang="es-CL" dirty="0"/>
              <a:t>Finanzas Publicas en el Mercantilismo.</a:t>
            </a:r>
          </a:p>
        </p:txBody>
      </p:sp>
      <p:sp>
        <p:nvSpPr>
          <p:cNvPr id="3" name="2 Subtítulo"/>
          <p:cNvSpPr>
            <a:spLocks noGrp="1"/>
          </p:cNvSpPr>
          <p:nvPr>
            <p:ph type="subTitle" idx="1"/>
          </p:nvPr>
        </p:nvSpPr>
        <p:spPr>
          <a:xfrm>
            <a:off x="714348" y="2857496"/>
            <a:ext cx="7979486" cy="3429024"/>
          </a:xfrm>
        </p:spPr>
        <p:txBody>
          <a:bodyPr>
            <a:normAutofit fontScale="85000" lnSpcReduction="20000"/>
          </a:bodyPr>
          <a:lstStyle/>
          <a:p>
            <a:r>
              <a:rPr lang="es-ES" dirty="0">
                <a:solidFill>
                  <a:srgbClr val="000066"/>
                </a:solidFill>
              </a:rPr>
              <a:t>El monje Luca </a:t>
            </a:r>
            <a:r>
              <a:rPr lang="es-ES" dirty="0" err="1">
                <a:solidFill>
                  <a:srgbClr val="000066"/>
                </a:solidFill>
              </a:rPr>
              <a:t>Pacioli</a:t>
            </a:r>
            <a:r>
              <a:rPr lang="es-ES" dirty="0">
                <a:solidFill>
                  <a:srgbClr val="000066"/>
                </a:solidFill>
              </a:rPr>
              <a:t> introdujo el principal avance en Administración a fines del siglo XV. Sus propuestas de la contabilidad por partida doble, de numeración y fechado de los libros diario y mayor, el cuidadoso archivo de todos los documentos, la necesidad de auditorias internas periódicas, no hacen más que reafirmar la necesidad de saber. La Contabilidad, como medio de información, otorga control sobre lo acaecido y poder de decisión</a:t>
            </a:r>
            <a:r>
              <a:rPr lang="es-ES" dirty="0" smtClean="0">
                <a:solidFill>
                  <a:srgbClr val="000066"/>
                </a:solidFill>
              </a:rPr>
              <a:t>.</a:t>
            </a:r>
          </a:p>
          <a:p>
            <a:endParaRPr lang="es-CL" dirty="0" smtClean="0"/>
          </a:p>
        </p:txBody>
      </p:sp>
    </p:spTree>
    <p:extLst>
      <p:ext uri="{BB962C8B-B14F-4D97-AF65-F5344CB8AC3E}">
        <p14:creationId xmlns:p14="http://schemas.microsoft.com/office/powerpoint/2010/main" val="17088243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566638"/>
          </a:xfrm>
        </p:spPr>
        <p:txBody>
          <a:bodyPr>
            <a:normAutofit fontScale="90000"/>
          </a:bodyPr>
          <a:lstStyle/>
          <a:p>
            <a:r>
              <a:rPr lang="es-CL" dirty="0" smtClean="0"/>
              <a:t>4-Las </a:t>
            </a:r>
            <a:r>
              <a:rPr lang="es-CL" dirty="0"/>
              <a:t>Finanzas Publicas en el </a:t>
            </a:r>
            <a:r>
              <a:rPr lang="es-CL" dirty="0" smtClean="0"/>
              <a:t>Mercantilismo.</a:t>
            </a:r>
            <a:r>
              <a:rPr lang="es-ES_tradnl" sz="4400" b="1" i="1" dirty="0" smtClean="0">
                <a:solidFill>
                  <a:schemeClr val="tx1"/>
                </a:solidFill>
                <a:effectLst>
                  <a:outerShdw blurRad="38100" dist="38100" dir="2700000" algn="tl">
                    <a:srgbClr val="C0C0C0"/>
                  </a:outerShdw>
                </a:effectLst>
              </a:rPr>
              <a:t>Teorías </a:t>
            </a:r>
            <a:r>
              <a:rPr lang="es-ES_tradnl" sz="4400" b="1" i="1" dirty="0">
                <a:solidFill>
                  <a:schemeClr val="tx1"/>
                </a:solidFill>
                <a:effectLst>
                  <a:outerShdw blurRad="38100" dist="38100" dir="2700000" algn="tl">
                    <a:srgbClr val="C0C0C0"/>
                  </a:outerShdw>
                </a:effectLst>
              </a:rPr>
              <a:t>mercantilistas</a:t>
            </a:r>
            <a:r>
              <a:rPr lang="es-ES" i="1" dirty="0">
                <a:solidFill>
                  <a:srgbClr val="000066"/>
                </a:solidFill>
              </a:rPr>
              <a:t/>
            </a:r>
            <a:br>
              <a:rPr lang="es-ES" i="1" dirty="0">
                <a:solidFill>
                  <a:srgbClr val="000066"/>
                </a:solidFill>
              </a:rPr>
            </a:br>
            <a:r>
              <a:rPr lang="es-CL" dirty="0" smtClean="0"/>
              <a:t>.</a:t>
            </a:r>
            <a:endParaRPr lang="es-CL" dirty="0"/>
          </a:p>
        </p:txBody>
      </p:sp>
      <p:sp>
        <p:nvSpPr>
          <p:cNvPr id="3" name="2 Subtítulo"/>
          <p:cNvSpPr>
            <a:spLocks noGrp="1"/>
          </p:cNvSpPr>
          <p:nvPr>
            <p:ph type="subTitle" idx="1"/>
          </p:nvPr>
        </p:nvSpPr>
        <p:spPr>
          <a:xfrm>
            <a:off x="714348" y="2857496"/>
            <a:ext cx="7979486" cy="3667848"/>
          </a:xfrm>
        </p:spPr>
        <p:txBody>
          <a:bodyPr>
            <a:normAutofit fontScale="70000" lnSpcReduction="20000"/>
          </a:bodyPr>
          <a:lstStyle/>
          <a:p>
            <a:pPr marL="363538" algn="just">
              <a:tabLst>
                <a:tab pos="268288" algn="l"/>
              </a:tabLst>
            </a:pPr>
            <a:r>
              <a:rPr lang="es-ES_tradnl" dirty="0">
                <a:solidFill>
                  <a:srgbClr val="000066"/>
                </a:solidFill>
              </a:rPr>
              <a:t>Algunos autores mercantilistas plantearon, como uno de los principales métodos para enriquecer a una nación, vender al resto de los países más de lo que se les compra, generando un desequilibrio en la balanza comercial, esto se lograba a través de: </a:t>
            </a:r>
          </a:p>
          <a:p>
            <a:pPr marL="363538" algn="just">
              <a:tabLst>
                <a:tab pos="268288" algn="l"/>
              </a:tabLst>
            </a:pPr>
            <a:endParaRPr lang="es-CL" dirty="0">
              <a:solidFill>
                <a:srgbClr val="000066"/>
              </a:solidFill>
            </a:endParaRPr>
          </a:p>
          <a:p>
            <a:pPr marL="363538" algn="just">
              <a:tabLst>
                <a:tab pos="268288" algn="l"/>
              </a:tabLst>
            </a:pPr>
            <a:r>
              <a:rPr lang="es-ES_tradnl" dirty="0" smtClean="0">
                <a:solidFill>
                  <a:srgbClr val="000066"/>
                </a:solidFill>
              </a:rPr>
              <a:t> 1.- </a:t>
            </a:r>
            <a:r>
              <a:rPr lang="es-ES_tradnl" dirty="0">
                <a:solidFill>
                  <a:srgbClr val="000066"/>
                </a:solidFill>
              </a:rPr>
              <a:t>Medidas orientadas a conseguir la unificación política (corona) y </a:t>
            </a:r>
            <a:r>
              <a:rPr lang="es-ES_tradnl" dirty="0" smtClean="0">
                <a:solidFill>
                  <a:srgbClr val="000066"/>
                </a:solidFill>
              </a:rPr>
              <a:t>el poderío </a:t>
            </a:r>
            <a:r>
              <a:rPr lang="es-ES_tradnl" dirty="0">
                <a:solidFill>
                  <a:srgbClr val="000066"/>
                </a:solidFill>
              </a:rPr>
              <a:t>nacional</a:t>
            </a:r>
            <a:r>
              <a:rPr lang="es-ES_tradnl" dirty="0" smtClean="0">
                <a:solidFill>
                  <a:srgbClr val="000066"/>
                </a:solidFill>
              </a:rPr>
              <a:t>.</a:t>
            </a:r>
          </a:p>
          <a:p>
            <a:pPr marL="363538" algn="just">
              <a:tabLst>
                <a:tab pos="268288" algn="l"/>
              </a:tabLst>
            </a:pPr>
            <a:r>
              <a:rPr lang="es-ES_tradnl" dirty="0" smtClean="0">
                <a:solidFill>
                  <a:srgbClr val="000066"/>
                </a:solidFill>
              </a:rPr>
              <a:t> </a:t>
            </a:r>
            <a:endParaRPr lang="es-CL" dirty="0">
              <a:solidFill>
                <a:srgbClr val="000066"/>
              </a:solidFill>
            </a:endParaRPr>
          </a:p>
          <a:p>
            <a:pPr marL="363538" algn="just">
              <a:tabLst>
                <a:tab pos="268288" algn="l"/>
              </a:tabLst>
            </a:pPr>
            <a:r>
              <a:rPr lang="es-ES_tradnl" dirty="0">
                <a:solidFill>
                  <a:srgbClr val="000066"/>
                </a:solidFill>
              </a:rPr>
              <a:t>   </a:t>
            </a:r>
            <a:r>
              <a:rPr lang="es-ES_tradnl" dirty="0" smtClean="0">
                <a:solidFill>
                  <a:srgbClr val="000066"/>
                </a:solidFill>
              </a:rPr>
              <a:t>2,-La </a:t>
            </a:r>
            <a:r>
              <a:rPr lang="es-ES_tradnl" dirty="0">
                <a:solidFill>
                  <a:srgbClr val="000066"/>
                </a:solidFill>
              </a:rPr>
              <a:t>generación de valor se daría en la circulación de </a:t>
            </a:r>
            <a:r>
              <a:rPr lang="es-ES_tradnl" dirty="0" smtClean="0">
                <a:solidFill>
                  <a:srgbClr val="000066"/>
                </a:solidFill>
              </a:rPr>
              <a:t>oro.</a:t>
            </a:r>
          </a:p>
          <a:p>
            <a:pPr marL="363538" algn="just">
              <a:tabLst>
                <a:tab pos="268288" algn="l"/>
              </a:tabLst>
            </a:pPr>
            <a:r>
              <a:rPr lang="es-ES_tradnl" dirty="0" smtClean="0">
                <a:solidFill>
                  <a:srgbClr val="000066"/>
                </a:solidFill>
              </a:rPr>
              <a:t> </a:t>
            </a:r>
            <a:endParaRPr lang="es-CL" dirty="0">
              <a:solidFill>
                <a:srgbClr val="000066"/>
              </a:solidFill>
            </a:endParaRPr>
          </a:p>
          <a:p>
            <a:pPr marL="363538" algn="just">
              <a:tabLst>
                <a:tab pos="268288" algn="l"/>
              </a:tabLst>
            </a:pPr>
            <a:r>
              <a:rPr lang="es-ES_tradnl" dirty="0">
                <a:solidFill>
                  <a:srgbClr val="000066"/>
                </a:solidFill>
              </a:rPr>
              <a:t>   </a:t>
            </a:r>
            <a:endParaRPr lang="es-CL" dirty="0" smtClean="0"/>
          </a:p>
        </p:txBody>
      </p:sp>
    </p:spTree>
    <p:extLst>
      <p:ext uri="{BB962C8B-B14F-4D97-AF65-F5344CB8AC3E}">
        <p14:creationId xmlns:p14="http://schemas.microsoft.com/office/powerpoint/2010/main" val="98842924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566638"/>
          </a:xfrm>
        </p:spPr>
        <p:txBody>
          <a:bodyPr>
            <a:normAutofit fontScale="90000"/>
          </a:bodyPr>
          <a:lstStyle/>
          <a:p>
            <a:r>
              <a:rPr lang="es-CL" dirty="0" smtClean="0"/>
              <a:t>4-Las </a:t>
            </a:r>
            <a:r>
              <a:rPr lang="es-CL" dirty="0"/>
              <a:t>Finanzas Publicas en el </a:t>
            </a:r>
            <a:r>
              <a:rPr lang="es-CL" dirty="0" smtClean="0"/>
              <a:t>Mercantilismo.</a:t>
            </a:r>
            <a:r>
              <a:rPr lang="es-ES_tradnl" sz="4400" b="1" i="1" dirty="0" smtClean="0">
                <a:solidFill>
                  <a:schemeClr val="tx1"/>
                </a:solidFill>
                <a:effectLst>
                  <a:outerShdw blurRad="38100" dist="38100" dir="2700000" algn="tl">
                    <a:srgbClr val="C0C0C0"/>
                  </a:outerShdw>
                </a:effectLst>
              </a:rPr>
              <a:t>Teorías </a:t>
            </a:r>
            <a:r>
              <a:rPr lang="es-ES_tradnl" sz="4400" b="1" i="1" dirty="0">
                <a:solidFill>
                  <a:schemeClr val="tx1"/>
                </a:solidFill>
                <a:effectLst>
                  <a:outerShdw blurRad="38100" dist="38100" dir="2700000" algn="tl">
                    <a:srgbClr val="C0C0C0"/>
                  </a:outerShdw>
                </a:effectLst>
              </a:rPr>
              <a:t>mercantilistas</a:t>
            </a:r>
            <a:r>
              <a:rPr lang="es-ES" i="1" dirty="0">
                <a:solidFill>
                  <a:srgbClr val="000066"/>
                </a:solidFill>
              </a:rPr>
              <a:t/>
            </a:r>
            <a:br>
              <a:rPr lang="es-ES" i="1" dirty="0">
                <a:solidFill>
                  <a:srgbClr val="000066"/>
                </a:solidFill>
              </a:rPr>
            </a:br>
            <a:r>
              <a:rPr lang="es-CL" dirty="0" smtClean="0"/>
              <a:t>.</a:t>
            </a:r>
            <a:endParaRPr lang="es-CL" dirty="0"/>
          </a:p>
        </p:txBody>
      </p:sp>
      <p:sp>
        <p:nvSpPr>
          <p:cNvPr id="3" name="2 Subtítulo"/>
          <p:cNvSpPr>
            <a:spLocks noGrp="1"/>
          </p:cNvSpPr>
          <p:nvPr>
            <p:ph type="subTitle" idx="1"/>
          </p:nvPr>
        </p:nvSpPr>
        <p:spPr>
          <a:xfrm>
            <a:off x="714348" y="2857496"/>
            <a:ext cx="7979486" cy="3667848"/>
          </a:xfrm>
        </p:spPr>
        <p:txBody>
          <a:bodyPr>
            <a:normAutofit fontScale="85000" lnSpcReduction="20000"/>
          </a:bodyPr>
          <a:lstStyle/>
          <a:p>
            <a:pPr marL="363538" algn="just">
              <a:tabLst>
                <a:tab pos="268288" algn="l"/>
              </a:tabLst>
            </a:pPr>
            <a:r>
              <a:rPr lang="es-ES_tradnl" dirty="0" smtClean="0">
                <a:solidFill>
                  <a:srgbClr val="000066"/>
                </a:solidFill>
              </a:rPr>
              <a:t>  3.- </a:t>
            </a:r>
            <a:r>
              <a:rPr lang="es-ES_tradnl" dirty="0">
                <a:solidFill>
                  <a:srgbClr val="000066"/>
                </a:solidFill>
              </a:rPr>
              <a:t>Regulación de los intereses y de los salarios</a:t>
            </a:r>
            <a:r>
              <a:rPr lang="es-ES_tradnl" dirty="0" smtClean="0">
                <a:solidFill>
                  <a:srgbClr val="000066"/>
                </a:solidFill>
              </a:rPr>
              <a:t>.</a:t>
            </a:r>
          </a:p>
          <a:p>
            <a:pPr marL="363538" algn="just">
              <a:tabLst>
                <a:tab pos="268288" algn="l"/>
              </a:tabLst>
            </a:pPr>
            <a:endParaRPr lang="es-CL" dirty="0">
              <a:solidFill>
                <a:srgbClr val="000066"/>
              </a:solidFill>
            </a:endParaRPr>
          </a:p>
          <a:p>
            <a:pPr marL="363538" algn="just">
              <a:tabLst>
                <a:tab pos="268288" algn="l"/>
              </a:tabLst>
            </a:pPr>
            <a:r>
              <a:rPr lang="es-ES_tradnl" dirty="0">
                <a:solidFill>
                  <a:srgbClr val="000066"/>
                </a:solidFill>
              </a:rPr>
              <a:t>  </a:t>
            </a:r>
            <a:r>
              <a:rPr lang="es-ES_tradnl" dirty="0" smtClean="0">
                <a:solidFill>
                  <a:srgbClr val="000066"/>
                </a:solidFill>
              </a:rPr>
              <a:t>4.- </a:t>
            </a:r>
            <a:r>
              <a:rPr lang="es-ES_tradnl" dirty="0">
                <a:solidFill>
                  <a:srgbClr val="000066"/>
                </a:solidFill>
              </a:rPr>
              <a:t>Concesión  de  privilegios  a industrias  monopólicas  y  fomento </a:t>
            </a:r>
            <a:r>
              <a:rPr lang="es-ES_tradnl" dirty="0" smtClean="0">
                <a:solidFill>
                  <a:srgbClr val="000066"/>
                </a:solidFill>
              </a:rPr>
              <a:t>al sector </a:t>
            </a:r>
            <a:r>
              <a:rPr lang="es-ES_tradnl" dirty="0">
                <a:solidFill>
                  <a:srgbClr val="000066"/>
                </a:solidFill>
              </a:rPr>
              <a:t>bancario</a:t>
            </a:r>
            <a:r>
              <a:rPr lang="es-ES_tradnl" dirty="0" smtClean="0">
                <a:solidFill>
                  <a:srgbClr val="000066"/>
                </a:solidFill>
              </a:rPr>
              <a:t>.</a:t>
            </a:r>
          </a:p>
          <a:p>
            <a:pPr marL="363538" algn="just">
              <a:tabLst>
                <a:tab pos="268288" algn="l"/>
              </a:tabLst>
            </a:pPr>
            <a:r>
              <a:rPr lang="es-ES_tradnl" dirty="0" smtClean="0">
                <a:solidFill>
                  <a:srgbClr val="000066"/>
                </a:solidFill>
              </a:rPr>
              <a:t> </a:t>
            </a:r>
            <a:endParaRPr lang="es-CL" dirty="0">
              <a:solidFill>
                <a:srgbClr val="000066"/>
              </a:solidFill>
            </a:endParaRPr>
          </a:p>
          <a:p>
            <a:pPr marL="363538" algn="just">
              <a:tabLst>
                <a:tab pos="268288" algn="l"/>
              </a:tabLst>
            </a:pPr>
            <a:r>
              <a:rPr lang="es-ES_tradnl" dirty="0">
                <a:solidFill>
                  <a:srgbClr val="000066"/>
                </a:solidFill>
              </a:rPr>
              <a:t>  </a:t>
            </a:r>
            <a:r>
              <a:rPr lang="es-ES_tradnl" dirty="0" smtClean="0">
                <a:solidFill>
                  <a:srgbClr val="000066"/>
                </a:solidFill>
              </a:rPr>
              <a:t> 5.- </a:t>
            </a:r>
            <a:r>
              <a:rPr lang="es-ES_tradnl" dirty="0">
                <a:solidFill>
                  <a:srgbClr val="000066"/>
                </a:solidFill>
              </a:rPr>
              <a:t>Legislación comercial  que procuraba impedir las importaciones </a:t>
            </a:r>
            <a:r>
              <a:rPr lang="es-ES_tradnl" dirty="0" smtClean="0">
                <a:solidFill>
                  <a:srgbClr val="000066"/>
                </a:solidFill>
              </a:rPr>
              <a:t>    de </a:t>
            </a:r>
            <a:r>
              <a:rPr lang="es-ES_tradnl" dirty="0">
                <a:solidFill>
                  <a:srgbClr val="000066"/>
                </a:solidFill>
              </a:rPr>
              <a:t>bienes y promover las </a:t>
            </a:r>
            <a:r>
              <a:rPr lang="es-ES_tradnl" dirty="0" smtClean="0">
                <a:solidFill>
                  <a:srgbClr val="000066"/>
                </a:solidFill>
              </a:rPr>
              <a:t>exportaciones (empleo </a:t>
            </a:r>
            <a:r>
              <a:rPr lang="es-ES_tradnl" dirty="0">
                <a:solidFill>
                  <a:srgbClr val="000066"/>
                </a:solidFill>
              </a:rPr>
              <a:t>de </a:t>
            </a:r>
            <a:r>
              <a:rPr lang="es-ES_tradnl" dirty="0" smtClean="0">
                <a:solidFill>
                  <a:srgbClr val="000066"/>
                </a:solidFill>
              </a:rPr>
              <a:t>medidas proteccionistas).</a:t>
            </a:r>
            <a:endParaRPr lang="es-CL" dirty="0" smtClean="0"/>
          </a:p>
        </p:txBody>
      </p:sp>
    </p:spTree>
    <p:extLst>
      <p:ext uri="{BB962C8B-B14F-4D97-AF65-F5344CB8AC3E}">
        <p14:creationId xmlns:p14="http://schemas.microsoft.com/office/powerpoint/2010/main" val="98842924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323528" y="260648"/>
            <a:ext cx="8408114" cy="2376511"/>
          </a:xfrm>
        </p:spPr>
        <p:txBody>
          <a:bodyPr>
            <a:normAutofit fontScale="90000"/>
          </a:bodyPr>
          <a:lstStyle/>
          <a:p>
            <a:r>
              <a:rPr lang="es-CL" dirty="0" smtClean="0"/>
              <a:t>4.Las </a:t>
            </a:r>
            <a:r>
              <a:rPr lang="es-CL" dirty="0"/>
              <a:t>Finanzas Publicas en el </a:t>
            </a:r>
            <a:r>
              <a:rPr lang="es-CL" dirty="0" smtClean="0"/>
              <a:t>Mercantilismo.</a:t>
            </a:r>
            <a:r>
              <a:rPr lang="es-ES_tradnl" sz="4000" b="1" i="1" dirty="0" smtClean="0">
                <a:solidFill>
                  <a:schemeClr val="tx1"/>
                </a:solidFill>
              </a:rPr>
              <a:t>Consecuencias </a:t>
            </a:r>
            <a:r>
              <a:rPr lang="es-ES_tradnl" sz="4000" b="1" i="1" dirty="0">
                <a:solidFill>
                  <a:schemeClr val="tx1"/>
                </a:solidFill>
              </a:rPr>
              <a:t>financieras para los estados</a:t>
            </a:r>
            <a:r>
              <a:rPr lang="es-CL" sz="4000" b="1" dirty="0">
                <a:solidFill>
                  <a:schemeClr val="tx1"/>
                </a:solidFill>
              </a:rPr>
              <a:t> </a:t>
            </a:r>
            <a:r>
              <a:rPr lang="es-ES" b="1" dirty="0">
                <a:solidFill>
                  <a:srgbClr val="000066"/>
                </a:solidFill>
              </a:rPr>
              <a:t/>
            </a:r>
            <a:br>
              <a:rPr lang="es-ES" b="1" dirty="0">
                <a:solidFill>
                  <a:srgbClr val="000066"/>
                </a:solidFill>
              </a:rPr>
            </a:br>
            <a:r>
              <a:rPr lang="es-CL" dirty="0" smtClean="0"/>
              <a:t>.</a:t>
            </a:r>
            <a:endParaRPr lang="es-CL" dirty="0"/>
          </a:p>
        </p:txBody>
      </p:sp>
      <p:sp>
        <p:nvSpPr>
          <p:cNvPr id="3" name="2 Subtítulo"/>
          <p:cNvSpPr>
            <a:spLocks noGrp="1"/>
          </p:cNvSpPr>
          <p:nvPr>
            <p:ph type="subTitle" idx="1"/>
          </p:nvPr>
        </p:nvSpPr>
        <p:spPr>
          <a:xfrm>
            <a:off x="714348" y="2857496"/>
            <a:ext cx="7979486" cy="3429024"/>
          </a:xfrm>
        </p:spPr>
        <p:txBody>
          <a:bodyPr>
            <a:normAutofit fontScale="77500" lnSpcReduction="20000"/>
          </a:bodyPr>
          <a:lstStyle/>
          <a:p>
            <a:pPr marL="363538" algn="just">
              <a:lnSpc>
                <a:spcPct val="115000"/>
              </a:lnSpc>
              <a:tabLst>
                <a:tab pos="268288" algn="l"/>
              </a:tabLst>
            </a:pPr>
            <a:r>
              <a:rPr lang="es-ES_tradnl" dirty="0" smtClean="0">
                <a:solidFill>
                  <a:srgbClr val="000066"/>
                </a:solidFill>
              </a:rPr>
              <a:t>a.- </a:t>
            </a:r>
            <a:r>
              <a:rPr lang="es-ES_tradnl" dirty="0">
                <a:solidFill>
                  <a:srgbClr val="000066"/>
                </a:solidFill>
              </a:rPr>
              <a:t>En  la  industria,  pronto  se sintió  que   las  reglas  impuestas  </a:t>
            </a:r>
            <a:r>
              <a:rPr lang="es-ES_tradnl" dirty="0" smtClean="0">
                <a:solidFill>
                  <a:srgbClr val="000066"/>
                </a:solidFill>
              </a:rPr>
              <a:t>a la </a:t>
            </a:r>
            <a:r>
              <a:rPr lang="es-ES_tradnl" dirty="0">
                <a:solidFill>
                  <a:srgbClr val="000066"/>
                </a:solidFill>
              </a:rPr>
              <a:t>producción paralizaban  el progreso técnico.  El bajo precio </a:t>
            </a:r>
            <a:r>
              <a:rPr lang="es-ES_tradnl" dirty="0" smtClean="0">
                <a:solidFill>
                  <a:srgbClr val="000066"/>
                </a:solidFill>
              </a:rPr>
              <a:t>de los </a:t>
            </a:r>
            <a:r>
              <a:rPr lang="es-ES_tradnl" dirty="0">
                <a:solidFill>
                  <a:srgbClr val="000066"/>
                </a:solidFill>
              </a:rPr>
              <a:t>granos había sumergido al campo en una grave crisis</a:t>
            </a:r>
            <a:r>
              <a:rPr lang="es-ES_tradnl" dirty="0" smtClean="0">
                <a:solidFill>
                  <a:srgbClr val="000066"/>
                </a:solidFill>
              </a:rPr>
              <a:t>.</a:t>
            </a:r>
          </a:p>
          <a:p>
            <a:pPr marL="363538" algn="just">
              <a:lnSpc>
                <a:spcPct val="115000"/>
              </a:lnSpc>
              <a:buFontTx/>
              <a:buChar char="•"/>
              <a:tabLst>
                <a:tab pos="268288" algn="l"/>
              </a:tabLst>
            </a:pPr>
            <a:endParaRPr lang="es-CL" dirty="0">
              <a:solidFill>
                <a:srgbClr val="000066"/>
              </a:solidFill>
            </a:endParaRPr>
          </a:p>
          <a:p>
            <a:pPr marL="363538" algn="just">
              <a:lnSpc>
                <a:spcPct val="115000"/>
              </a:lnSpc>
              <a:tabLst>
                <a:tab pos="268288" algn="l"/>
              </a:tabLst>
            </a:pPr>
            <a:r>
              <a:rPr lang="es-ES_tradnl" dirty="0" smtClean="0">
                <a:solidFill>
                  <a:srgbClr val="000066"/>
                </a:solidFill>
              </a:rPr>
              <a:t>b.-   </a:t>
            </a:r>
            <a:r>
              <a:rPr lang="es-ES_tradnl" dirty="0">
                <a:solidFill>
                  <a:srgbClr val="000066"/>
                </a:solidFill>
              </a:rPr>
              <a:t>No se producían ingresos para la sociedad, sino que </a:t>
            </a:r>
            <a:r>
              <a:rPr lang="es-ES_tradnl" dirty="0" smtClean="0">
                <a:solidFill>
                  <a:srgbClr val="000066"/>
                </a:solidFill>
              </a:rPr>
              <a:t>consumían los   </a:t>
            </a:r>
            <a:r>
              <a:rPr lang="es-ES_tradnl" dirty="0">
                <a:solidFill>
                  <a:srgbClr val="000066"/>
                </a:solidFill>
              </a:rPr>
              <a:t>pocos  recursos  del  Estado,   obtenidos  de  los  </a:t>
            </a:r>
            <a:r>
              <a:rPr lang="es-ES_tradnl" dirty="0" smtClean="0">
                <a:solidFill>
                  <a:srgbClr val="000066"/>
                </a:solidFill>
              </a:rPr>
              <a:t>durísimos impuestos </a:t>
            </a:r>
            <a:r>
              <a:rPr lang="es-ES_tradnl" dirty="0">
                <a:solidFill>
                  <a:srgbClr val="000066"/>
                </a:solidFill>
              </a:rPr>
              <a:t>que pagaban los campesinos. </a:t>
            </a:r>
          </a:p>
        </p:txBody>
      </p:sp>
    </p:spTree>
    <p:extLst>
      <p:ext uri="{BB962C8B-B14F-4D97-AF65-F5344CB8AC3E}">
        <p14:creationId xmlns:p14="http://schemas.microsoft.com/office/powerpoint/2010/main" val="148503820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323528" y="260648"/>
            <a:ext cx="8408114" cy="2376511"/>
          </a:xfrm>
        </p:spPr>
        <p:txBody>
          <a:bodyPr>
            <a:normAutofit fontScale="90000"/>
          </a:bodyPr>
          <a:lstStyle/>
          <a:p>
            <a:r>
              <a:rPr lang="es-CL" dirty="0" smtClean="0"/>
              <a:t>4.Las </a:t>
            </a:r>
            <a:r>
              <a:rPr lang="es-CL" dirty="0"/>
              <a:t>Finanzas Publicas en el </a:t>
            </a:r>
            <a:r>
              <a:rPr lang="es-CL" dirty="0" smtClean="0"/>
              <a:t>Mercantilismo.</a:t>
            </a:r>
            <a:r>
              <a:rPr lang="es-ES_tradnl" sz="4000" b="1" i="1" dirty="0" smtClean="0">
                <a:solidFill>
                  <a:schemeClr val="tx1"/>
                </a:solidFill>
              </a:rPr>
              <a:t>Consecuencias </a:t>
            </a:r>
            <a:r>
              <a:rPr lang="es-ES_tradnl" sz="4000" b="1" i="1" dirty="0">
                <a:solidFill>
                  <a:schemeClr val="tx1"/>
                </a:solidFill>
              </a:rPr>
              <a:t>financieras para los estados</a:t>
            </a:r>
            <a:r>
              <a:rPr lang="es-CL" sz="4000" b="1" dirty="0">
                <a:solidFill>
                  <a:schemeClr val="tx1"/>
                </a:solidFill>
              </a:rPr>
              <a:t> </a:t>
            </a:r>
            <a:r>
              <a:rPr lang="es-ES" b="1" dirty="0">
                <a:solidFill>
                  <a:srgbClr val="000066"/>
                </a:solidFill>
              </a:rPr>
              <a:t/>
            </a:r>
            <a:br>
              <a:rPr lang="es-ES" b="1" dirty="0">
                <a:solidFill>
                  <a:srgbClr val="000066"/>
                </a:solidFill>
              </a:rPr>
            </a:br>
            <a:r>
              <a:rPr lang="es-CL" dirty="0" smtClean="0"/>
              <a:t>.</a:t>
            </a:r>
            <a:endParaRPr lang="es-CL" dirty="0"/>
          </a:p>
        </p:txBody>
      </p:sp>
      <p:sp>
        <p:nvSpPr>
          <p:cNvPr id="3" name="2 Subtítulo"/>
          <p:cNvSpPr>
            <a:spLocks noGrp="1"/>
          </p:cNvSpPr>
          <p:nvPr>
            <p:ph type="subTitle" idx="1"/>
          </p:nvPr>
        </p:nvSpPr>
        <p:spPr>
          <a:xfrm>
            <a:off x="714348" y="2857496"/>
            <a:ext cx="7979486" cy="3429024"/>
          </a:xfrm>
        </p:spPr>
        <p:txBody>
          <a:bodyPr>
            <a:normAutofit fontScale="70000" lnSpcReduction="20000"/>
          </a:bodyPr>
          <a:lstStyle/>
          <a:p>
            <a:pPr marL="363538" algn="just">
              <a:lnSpc>
                <a:spcPct val="115000"/>
              </a:lnSpc>
              <a:buFontTx/>
              <a:buChar char="•"/>
              <a:tabLst>
                <a:tab pos="268288" algn="l"/>
              </a:tabLst>
            </a:pPr>
            <a:endParaRPr lang="es-ES_tradnl" dirty="0">
              <a:solidFill>
                <a:srgbClr val="000066"/>
              </a:solidFill>
            </a:endParaRPr>
          </a:p>
          <a:p>
            <a:pPr marL="363538" algn="just">
              <a:lnSpc>
                <a:spcPct val="115000"/>
              </a:lnSpc>
              <a:tabLst>
                <a:tab pos="268288" algn="l"/>
              </a:tabLst>
            </a:pPr>
            <a:r>
              <a:rPr lang="es-ES_tradnl" dirty="0"/>
              <a:t> </a:t>
            </a:r>
            <a:r>
              <a:rPr lang="es-ES_tradnl" dirty="0" smtClean="0">
                <a:solidFill>
                  <a:srgbClr val="002060"/>
                </a:solidFill>
              </a:rPr>
              <a:t>c.-   </a:t>
            </a:r>
            <a:r>
              <a:rPr lang="es-ES_tradnl" dirty="0">
                <a:solidFill>
                  <a:srgbClr val="000066"/>
                </a:solidFill>
              </a:rPr>
              <a:t>Esta </a:t>
            </a:r>
            <a:r>
              <a:rPr lang="es-ES_tradnl" dirty="0">
                <a:solidFill>
                  <a:srgbClr val="002060"/>
                </a:solidFill>
              </a:rPr>
              <a:t> corriente  </a:t>
            </a:r>
            <a:r>
              <a:rPr lang="es-ES_tradnl" dirty="0">
                <a:solidFill>
                  <a:srgbClr val="000066"/>
                </a:solidFill>
              </a:rPr>
              <a:t>se basa  en  un sistema de  análisis  de los </a:t>
            </a:r>
            <a:r>
              <a:rPr lang="es-ES_tradnl" dirty="0" smtClean="0">
                <a:solidFill>
                  <a:srgbClr val="000066"/>
                </a:solidFill>
              </a:rPr>
              <a:t>flujos económicos </a:t>
            </a:r>
            <a:r>
              <a:rPr lang="es-ES_tradnl" dirty="0">
                <a:solidFill>
                  <a:srgbClr val="000066"/>
                </a:solidFill>
              </a:rPr>
              <a:t>muy simplificado en el que,  por ejemplo, no se tiene</a:t>
            </a:r>
          </a:p>
          <a:p>
            <a:pPr marL="363538" algn="just">
              <a:lnSpc>
                <a:spcPct val="115000"/>
              </a:lnSpc>
              <a:tabLst>
                <a:tab pos="268288" algn="l"/>
              </a:tabLst>
            </a:pPr>
            <a:r>
              <a:rPr lang="es-ES_tradnl" dirty="0">
                <a:solidFill>
                  <a:srgbClr val="000066"/>
                </a:solidFill>
              </a:rPr>
              <a:t>  </a:t>
            </a:r>
            <a:r>
              <a:rPr lang="es-ES_tradnl" dirty="0" smtClean="0">
                <a:solidFill>
                  <a:srgbClr val="000066"/>
                </a:solidFill>
              </a:rPr>
              <a:t>en </a:t>
            </a:r>
            <a:r>
              <a:rPr lang="es-ES_tradnl" dirty="0">
                <a:solidFill>
                  <a:srgbClr val="000066"/>
                </a:solidFill>
              </a:rPr>
              <a:t>cuenta el papel que desempeña el sistema social. </a:t>
            </a:r>
            <a:endParaRPr lang="es-ES_tradnl" dirty="0" smtClean="0">
              <a:solidFill>
                <a:srgbClr val="000066"/>
              </a:solidFill>
            </a:endParaRPr>
          </a:p>
          <a:p>
            <a:pPr marL="363538" algn="just">
              <a:lnSpc>
                <a:spcPct val="115000"/>
              </a:lnSpc>
              <a:tabLst>
                <a:tab pos="268288" algn="l"/>
              </a:tabLst>
            </a:pPr>
            <a:endParaRPr lang="es-ES_tradnl" dirty="0">
              <a:solidFill>
                <a:srgbClr val="000066"/>
              </a:solidFill>
            </a:endParaRPr>
          </a:p>
          <a:p>
            <a:pPr marL="363538" algn="just">
              <a:lnSpc>
                <a:spcPct val="115000"/>
              </a:lnSpc>
              <a:tabLst>
                <a:tab pos="268288" algn="l"/>
              </a:tabLst>
            </a:pPr>
            <a:r>
              <a:rPr lang="es-ES_tradnl" dirty="0" smtClean="0">
                <a:solidFill>
                  <a:srgbClr val="000066"/>
                </a:solidFill>
              </a:rPr>
              <a:t>d.-   </a:t>
            </a:r>
            <a:r>
              <a:rPr lang="es-ES_tradnl" dirty="0">
                <a:solidFill>
                  <a:srgbClr val="000066"/>
                </a:solidFill>
              </a:rPr>
              <a:t>El  mercantilismo  ve  la  intervención del  </a:t>
            </a:r>
            <a:r>
              <a:rPr lang="es-ES_tradnl" dirty="0" smtClean="0">
                <a:solidFill>
                  <a:srgbClr val="000066"/>
                </a:solidFill>
              </a:rPr>
              <a:t>Estado </a:t>
            </a:r>
            <a:r>
              <a:rPr lang="es-ES_tradnl" dirty="0">
                <a:solidFill>
                  <a:srgbClr val="000066"/>
                </a:solidFill>
              </a:rPr>
              <a:t>como  el </a:t>
            </a:r>
            <a:r>
              <a:rPr lang="es-ES_tradnl" dirty="0" smtClean="0">
                <a:solidFill>
                  <a:srgbClr val="000066"/>
                </a:solidFill>
              </a:rPr>
              <a:t>medio más </a:t>
            </a:r>
            <a:r>
              <a:rPr lang="es-ES_tradnl" dirty="0">
                <a:solidFill>
                  <a:srgbClr val="000066"/>
                </a:solidFill>
              </a:rPr>
              <a:t>eficaz para el desarrollo económico. </a:t>
            </a:r>
            <a:endParaRPr lang="es-CL" dirty="0" smtClean="0"/>
          </a:p>
        </p:txBody>
      </p:sp>
    </p:spTree>
    <p:extLst>
      <p:ext uri="{BB962C8B-B14F-4D97-AF65-F5344CB8AC3E}">
        <p14:creationId xmlns:p14="http://schemas.microsoft.com/office/powerpoint/2010/main" val="148503820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normAutofit fontScale="90000"/>
          </a:bodyPr>
          <a:lstStyle/>
          <a:p>
            <a:r>
              <a:rPr lang="es-CL" dirty="0" smtClean="0"/>
              <a:t>4.Las </a:t>
            </a:r>
            <a:r>
              <a:rPr lang="es-CL" dirty="0"/>
              <a:t>Finanzas Publicas en el </a:t>
            </a:r>
            <a:r>
              <a:rPr lang="es-CL" dirty="0" smtClean="0"/>
              <a:t>Mercantilismo.</a:t>
            </a:r>
            <a:r>
              <a:rPr lang="es-ES_tradnl" b="1" i="1" dirty="0" smtClean="0">
                <a:solidFill>
                  <a:schemeClr val="tx1"/>
                </a:solidFill>
              </a:rPr>
              <a:t> Consecuencias financieras para los estados</a:t>
            </a:r>
            <a:r>
              <a:rPr lang="es-CL" b="1" dirty="0" smtClean="0">
                <a:solidFill>
                  <a:schemeClr val="tx1"/>
                </a:solidFill>
              </a:rPr>
              <a:t> .</a:t>
            </a:r>
            <a:endParaRPr lang="es-CL" dirty="0"/>
          </a:p>
        </p:txBody>
      </p:sp>
      <p:sp>
        <p:nvSpPr>
          <p:cNvPr id="3" name="2 Subtítulo"/>
          <p:cNvSpPr>
            <a:spLocks noGrp="1"/>
          </p:cNvSpPr>
          <p:nvPr>
            <p:ph type="subTitle" idx="1"/>
          </p:nvPr>
        </p:nvSpPr>
        <p:spPr>
          <a:xfrm>
            <a:off x="714348" y="2857496"/>
            <a:ext cx="7979486" cy="3429024"/>
          </a:xfrm>
        </p:spPr>
        <p:txBody>
          <a:bodyPr>
            <a:normAutofit fontScale="92500" lnSpcReduction="10000"/>
          </a:bodyPr>
          <a:lstStyle/>
          <a:p>
            <a:r>
              <a:rPr lang="es-EC" dirty="0">
                <a:solidFill>
                  <a:srgbClr val="000066"/>
                </a:solidFill>
              </a:rPr>
              <a:t>f</a:t>
            </a:r>
            <a:r>
              <a:rPr lang="es-EC" dirty="0" smtClean="0">
                <a:solidFill>
                  <a:srgbClr val="000066"/>
                </a:solidFill>
              </a:rPr>
              <a:t>.- </a:t>
            </a:r>
            <a:r>
              <a:rPr lang="es-EC" dirty="0">
                <a:solidFill>
                  <a:srgbClr val="000066"/>
                </a:solidFill>
              </a:rPr>
              <a:t>El objetivo esencial de los mercantilistas era la constitución de un estado económicamente rico y políticamente poderoso. Se trataba de una política a largo plazo, </a:t>
            </a:r>
            <a:r>
              <a:rPr lang="es-EC" dirty="0" smtClean="0">
                <a:solidFill>
                  <a:srgbClr val="000066"/>
                </a:solidFill>
              </a:rPr>
              <a:t>basada </a:t>
            </a:r>
            <a:r>
              <a:rPr lang="es-EC" dirty="0">
                <a:solidFill>
                  <a:srgbClr val="000066"/>
                </a:solidFill>
              </a:rPr>
              <a:t>en el desarrollo de las fuerzas productivas y que tendía hacia el logro de un racionalismo potente y celoso de su autonomía.</a:t>
            </a:r>
            <a:endParaRPr lang="es-CL" dirty="0" smtClean="0"/>
          </a:p>
        </p:txBody>
      </p:sp>
    </p:spTree>
    <p:extLst>
      <p:ext uri="{BB962C8B-B14F-4D97-AF65-F5344CB8AC3E}">
        <p14:creationId xmlns:p14="http://schemas.microsoft.com/office/powerpoint/2010/main" val="98842924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normAutofit fontScale="90000"/>
          </a:bodyPr>
          <a:lstStyle/>
          <a:p>
            <a:r>
              <a:rPr lang="es-CL" dirty="0" smtClean="0"/>
              <a:t>4.Las </a:t>
            </a:r>
            <a:r>
              <a:rPr lang="es-CL" dirty="0"/>
              <a:t>Finanzas Publicas en el </a:t>
            </a:r>
            <a:r>
              <a:rPr lang="es-CL" dirty="0" smtClean="0"/>
              <a:t>Mercantilismo.</a:t>
            </a:r>
            <a:r>
              <a:rPr lang="es-ES_tradnl" b="1" i="1" dirty="0" smtClean="0">
                <a:solidFill>
                  <a:schemeClr val="tx1"/>
                </a:solidFill>
              </a:rPr>
              <a:t> Consecuencias financieras para </a:t>
            </a:r>
            <a:r>
              <a:rPr lang="es-ES_tradnl" b="1" i="1" smtClean="0">
                <a:solidFill>
                  <a:schemeClr val="tx1"/>
                </a:solidFill>
              </a:rPr>
              <a:t>los estados.</a:t>
            </a:r>
            <a:r>
              <a:rPr lang="es-CL" b="1" smtClean="0">
                <a:solidFill>
                  <a:schemeClr val="tx1"/>
                </a:solidFill>
              </a:rPr>
              <a:t> </a:t>
            </a:r>
            <a:endParaRPr lang="es-CL" dirty="0"/>
          </a:p>
        </p:txBody>
      </p:sp>
      <p:sp>
        <p:nvSpPr>
          <p:cNvPr id="3" name="2 Subtítulo"/>
          <p:cNvSpPr>
            <a:spLocks noGrp="1"/>
          </p:cNvSpPr>
          <p:nvPr>
            <p:ph type="subTitle" idx="1"/>
          </p:nvPr>
        </p:nvSpPr>
        <p:spPr>
          <a:xfrm>
            <a:off x="714348" y="2857496"/>
            <a:ext cx="7979486" cy="3429024"/>
          </a:xfrm>
        </p:spPr>
        <p:txBody>
          <a:bodyPr>
            <a:normAutofit fontScale="70000" lnSpcReduction="20000"/>
          </a:bodyPr>
          <a:lstStyle/>
          <a:p>
            <a:pPr algn="just">
              <a:tabLst>
                <a:tab pos="268288" algn="l"/>
              </a:tabLst>
            </a:pPr>
            <a:r>
              <a:rPr lang="es-EC" dirty="0">
                <a:solidFill>
                  <a:srgbClr val="000066"/>
                </a:solidFill>
              </a:rPr>
              <a:t> g</a:t>
            </a:r>
            <a:r>
              <a:rPr lang="es-EC" dirty="0" smtClean="0">
                <a:solidFill>
                  <a:srgbClr val="000066"/>
                </a:solidFill>
              </a:rPr>
              <a:t>-En </a:t>
            </a:r>
            <a:r>
              <a:rPr lang="es-EC" dirty="0">
                <a:solidFill>
                  <a:srgbClr val="000066"/>
                </a:solidFill>
              </a:rPr>
              <a:t>el Mercantilismo se establece esa protección a la producción interior y el debilitar el proteccionismo de los demás países. </a:t>
            </a:r>
          </a:p>
          <a:p>
            <a:pPr algn="just">
              <a:buFontTx/>
              <a:buChar char="•"/>
              <a:tabLst>
                <a:tab pos="268288" algn="l"/>
              </a:tabLst>
            </a:pPr>
            <a:endParaRPr lang="es-EC" dirty="0" smtClean="0">
              <a:solidFill>
                <a:srgbClr val="000066"/>
              </a:solidFill>
            </a:endParaRPr>
          </a:p>
          <a:p>
            <a:pPr algn="just">
              <a:tabLst>
                <a:tab pos="268288" algn="l"/>
              </a:tabLst>
            </a:pPr>
            <a:r>
              <a:rPr lang="es-EC" dirty="0" smtClean="0">
                <a:solidFill>
                  <a:srgbClr val="000066"/>
                </a:solidFill>
              </a:rPr>
              <a:t>  h.- </a:t>
            </a:r>
            <a:r>
              <a:rPr lang="es-EC" dirty="0">
                <a:solidFill>
                  <a:srgbClr val="000066"/>
                </a:solidFill>
              </a:rPr>
              <a:t>Ya que para conocer a un país correctamente debemos analizar sus necesidades, considerar con una visión anatómica la economía de un país tal como lo establece William </a:t>
            </a:r>
            <a:r>
              <a:rPr lang="es-EC" dirty="0" err="1">
                <a:solidFill>
                  <a:srgbClr val="000066"/>
                </a:solidFill>
              </a:rPr>
              <a:t>Petty</a:t>
            </a:r>
            <a:r>
              <a:rPr lang="es-EC" dirty="0">
                <a:solidFill>
                  <a:srgbClr val="000066"/>
                </a:solidFill>
              </a:rPr>
              <a:t> el cual destaca la importancia económica de la división del trabajo. Anticipo ideas de los clásicos tales como la división del trabajo favorecía en gran medida, así como medir el valor sobre la base del trabajo. </a:t>
            </a:r>
            <a:endParaRPr lang="es-CL" dirty="0" smtClean="0"/>
          </a:p>
        </p:txBody>
      </p:sp>
    </p:spTree>
    <p:extLst>
      <p:ext uri="{BB962C8B-B14F-4D97-AF65-F5344CB8AC3E}">
        <p14:creationId xmlns:p14="http://schemas.microsoft.com/office/powerpoint/2010/main" val="283505280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normAutofit/>
          </a:bodyPr>
          <a:lstStyle/>
          <a:p>
            <a:r>
              <a:rPr lang="es-CL" dirty="0" smtClean="0"/>
              <a:t>5.Las </a:t>
            </a:r>
            <a:r>
              <a:rPr lang="es-CL" dirty="0"/>
              <a:t>Finanzas Publicas </a:t>
            </a:r>
            <a:r>
              <a:rPr lang="es-CL" dirty="0" smtClean="0"/>
              <a:t>y los Fisiócratas</a:t>
            </a:r>
            <a:r>
              <a:rPr lang="es-ES_tradnl" sz="3600" dirty="0">
                <a:ea typeface="Times New Roman" pitchFamily="18" charset="0"/>
                <a:cs typeface="Arial" charset="0"/>
              </a:rPr>
              <a:t/>
            </a:r>
            <a:br>
              <a:rPr lang="es-ES_tradnl" sz="3600" dirty="0">
                <a:ea typeface="Times New Roman" pitchFamily="18" charset="0"/>
                <a:cs typeface="Arial" charset="0"/>
              </a:rPr>
            </a:br>
            <a:endParaRPr lang="es-CL" sz="3600" dirty="0"/>
          </a:p>
        </p:txBody>
      </p:sp>
      <p:sp>
        <p:nvSpPr>
          <p:cNvPr id="3" name="2 Subtítulo"/>
          <p:cNvSpPr>
            <a:spLocks noGrp="1"/>
          </p:cNvSpPr>
          <p:nvPr>
            <p:ph type="subTitle" idx="1"/>
          </p:nvPr>
        </p:nvSpPr>
        <p:spPr>
          <a:xfrm>
            <a:off x="714348" y="2857496"/>
            <a:ext cx="7979486" cy="3429024"/>
          </a:xfrm>
        </p:spPr>
        <p:txBody>
          <a:bodyPr>
            <a:normAutofit fontScale="92500" lnSpcReduction="20000"/>
          </a:bodyPr>
          <a:lstStyle/>
          <a:p>
            <a:pPr marL="363538" algn="just">
              <a:tabLst>
                <a:tab pos="268288" algn="l"/>
              </a:tabLst>
            </a:pPr>
            <a:r>
              <a:rPr lang="es-EC" dirty="0">
                <a:solidFill>
                  <a:srgbClr val="000066"/>
                </a:solidFill>
              </a:rPr>
              <a:t>Nuevas actitudes intelectuales se aplicaran en el momento oportuno a la vida económica de Francia, gracias a que el mercantilismo debía haber contribuido al bienestar de las masas o el pueblo de Francia. Pero dentro del régimen mercantilista la agricultura decayó, hubo innumerables impuestos para todas las clases de la </a:t>
            </a:r>
            <a:r>
              <a:rPr lang="es-EC" dirty="0" smtClean="0">
                <a:solidFill>
                  <a:srgbClr val="000066"/>
                </a:solidFill>
              </a:rPr>
              <a:t>población.</a:t>
            </a:r>
            <a:endParaRPr lang="es-EC" dirty="0">
              <a:solidFill>
                <a:srgbClr val="000066"/>
              </a:solidFill>
            </a:endParaRPr>
          </a:p>
          <a:p>
            <a:pPr marL="363538" algn="just">
              <a:tabLst>
                <a:tab pos="268288" algn="l"/>
              </a:tabLst>
            </a:pPr>
            <a:endParaRPr lang="es-EC" dirty="0">
              <a:solidFill>
                <a:srgbClr val="000066"/>
              </a:solidFill>
            </a:endParaRPr>
          </a:p>
          <a:p>
            <a:endParaRPr lang="es-CL" dirty="0" smtClean="0"/>
          </a:p>
        </p:txBody>
      </p:sp>
    </p:spTree>
    <p:extLst>
      <p:ext uri="{BB962C8B-B14F-4D97-AF65-F5344CB8AC3E}">
        <p14:creationId xmlns:p14="http://schemas.microsoft.com/office/powerpoint/2010/main" val="98842924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normAutofit/>
          </a:bodyPr>
          <a:lstStyle/>
          <a:p>
            <a:r>
              <a:rPr lang="es-CL" dirty="0" smtClean="0"/>
              <a:t>5.Las </a:t>
            </a:r>
            <a:r>
              <a:rPr lang="es-CL" dirty="0"/>
              <a:t>Finanzas Publicas </a:t>
            </a:r>
            <a:r>
              <a:rPr lang="es-CL" dirty="0" smtClean="0"/>
              <a:t>y los Fisiócratas</a:t>
            </a:r>
            <a:r>
              <a:rPr lang="es-ES_tradnl" sz="3600" dirty="0">
                <a:ea typeface="Times New Roman" pitchFamily="18" charset="0"/>
                <a:cs typeface="Arial" charset="0"/>
              </a:rPr>
              <a:t/>
            </a:r>
            <a:br>
              <a:rPr lang="es-ES_tradnl" sz="3600" dirty="0">
                <a:ea typeface="Times New Roman" pitchFamily="18" charset="0"/>
                <a:cs typeface="Arial" charset="0"/>
              </a:rPr>
            </a:br>
            <a:endParaRPr lang="es-CL" sz="3600" dirty="0"/>
          </a:p>
        </p:txBody>
      </p:sp>
      <p:sp>
        <p:nvSpPr>
          <p:cNvPr id="3" name="2 Subtítulo"/>
          <p:cNvSpPr>
            <a:spLocks noGrp="1"/>
          </p:cNvSpPr>
          <p:nvPr>
            <p:ph type="subTitle" idx="1"/>
          </p:nvPr>
        </p:nvSpPr>
        <p:spPr>
          <a:xfrm>
            <a:off x="714348" y="2857496"/>
            <a:ext cx="7979486" cy="3429024"/>
          </a:xfrm>
        </p:spPr>
        <p:txBody>
          <a:bodyPr>
            <a:normAutofit lnSpcReduction="10000"/>
          </a:bodyPr>
          <a:lstStyle/>
          <a:p>
            <a:pPr marL="363538" algn="just">
              <a:tabLst>
                <a:tab pos="268288" algn="l"/>
              </a:tabLst>
            </a:pPr>
            <a:r>
              <a:rPr lang="es-EC" dirty="0" smtClean="0">
                <a:solidFill>
                  <a:srgbClr val="000066"/>
                </a:solidFill>
              </a:rPr>
              <a:t>Y </a:t>
            </a:r>
            <a:r>
              <a:rPr lang="es-EC" dirty="0">
                <a:solidFill>
                  <a:srgbClr val="000066"/>
                </a:solidFill>
              </a:rPr>
              <a:t>durante el período inmediatamente anterior a la Revolución francesa, la prodigalidad en los gastos y el derroche de los empréstitos para cubrir los </a:t>
            </a:r>
            <a:r>
              <a:rPr lang="es-EC" dirty="0" err="1" smtClean="0">
                <a:solidFill>
                  <a:srgbClr val="000066"/>
                </a:solidFill>
              </a:rPr>
              <a:t>deficits</a:t>
            </a:r>
            <a:r>
              <a:rPr lang="es-EC" dirty="0" smtClean="0">
                <a:solidFill>
                  <a:srgbClr val="000066"/>
                </a:solidFill>
              </a:rPr>
              <a:t> </a:t>
            </a:r>
            <a:r>
              <a:rPr lang="es-EC" dirty="0">
                <a:solidFill>
                  <a:srgbClr val="000066"/>
                </a:solidFill>
              </a:rPr>
              <a:t>dieron por resultado la virtual extinción del crédito del estado.</a:t>
            </a:r>
          </a:p>
          <a:p>
            <a:pPr marL="363538" algn="just">
              <a:tabLst>
                <a:tab pos="268288" algn="l"/>
              </a:tabLst>
            </a:pPr>
            <a:endParaRPr lang="es-EC" dirty="0">
              <a:solidFill>
                <a:srgbClr val="000066"/>
              </a:solidFill>
            </a:endParaRPr>
          </a:p>
          <a:p>
            <a:endParaRPr lang="es-CL" dirty="0" smtClean="0"/>
          </a:p>
        </p:txBody>
      </p:sp>
    </p:spTree>
    <p:extLst>
      <p:ext uri="{BB962C8B-B14F-4D97-AF65-F5344CB8AC3E}">
        <p14:creationId xmlns:p14="http://schemas.microsoft.com/office/powerpoint/2010/main" val="98842924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smtClean="0"/>
              <a:t>5.Las </a:t>
            </a:r>
            <a:r>
              <a:rPr lang="es-CL" dirty="0"/>
              <a:t>Finanzas Publicas </a:t>
            </a:r>
            <a:r>
              <a:rPr lang="es-CL" dirty="0" smtClean="0"/>
              <a:t>y los Fisiócratas</a:t>
            </a:r>
            <a:endParaRPr lang="es-CL" dirty="0"/>
          </a:p>
        </p:txBody>
      </p:sp>
      <p:sp>
        <p:nvSpPr>
          <p:cNvPr id="3" name="2 Subtítulo"/>
          <p:cNvSpPr>
            <a:spLocks noGrp="1"/>
          </p:cNvSpPr>
          <p:nvPr>
            <p:ph type="subTitle" idx="1"/>
          </p:nvPr>
        </p:nvSpPr>
        <p:spPr>
          <a:xfrm>
            <a:off x="714348" y="2857496"/>
            <a:ext cx="7979486" cy="3429024"/>
          </a:xfrm>
        </p:spPr>
        <p:txBody>
          <a:bodyPr>
            <a:normAutofit fontScale="92500"/>
          </a:bodyPr>
          <a:lstStyle/>
          <a:p>
            <a:r>
              <a:rPr lang="es-EC" dirty="0">
                <a:solidFill>
                  <a:srgbClr val="000066"/>
                </a:solidFill>
              </a:rPr>
              <a:t>La fisiocracia debe su origen al nacimiento de la agricultura capitalista en Francia. Deseaba una libertad de comercio que diera origen a un incremento del consumo de productos nacionales, y un aumento correspondiente en la industria extractiva. </a:t>
            </a:r>
            <a:endParaRPr lang="es-CL" dirty="0" smtClean="0"/>
          </a:p>
        </p:txBody>
      </p:sp>
    </p:spTree>
    <p:extLst>
      <p:ext uri="{BB962C8B-B14F-4D97-AF65-F5344CB8AC3E}">
        <p14:creationId xmlns:p14="http://schemas.microsoft.com/office/powerpoint/2010/main" val="107146081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smtClean="0"/>
              <a:t>5.Las </a:t>
            </a:r>
            <a:r>
              <a:rPr lang="es-CL" dirty="0"/>
              <a:t>Finanzas Publicas </a:t>
            </a:r>
            <a:r>
              <a:rPr lang="es-CL" dirty="0" smtClean="0"/>
              <a:t>y los Fisiócratas</a:t>
            </a:r>
            <a:endParaRPr lang="es-CL" dirty="0"/>
          </a:p>
        </p:txBody>
      </p:sp>
      <p:sp>
        <p:nvSpPr>
          <p:cNvPr id="3" name="2 Subtítulo"/>
          <p:cNvSpPr>
            <a:spLocks noGrp="1"/>
          </p:cNvSpPr>
          <p:nvPr>
            <p:ph type="subTitle" idx="1"/>
          </p:nvPr>
        </p:nvSpPr>
        <p:spPr>
          <a:xfrm>
            <a:off x="714348" y="2857496"/>
            <a:ext cx="7979486" cy="3429024"/>
          </a:xfrm>
        </p:spPr>
        <p:txBody>
          <a:bodyPr>
            <a:normAutofit fontScale="92500" lnSpcReduction="20000"/>
          </a:bodyPr>
          <a:lstStyle/>
          <a:p>
            <a:r>
              <a:rPr lang="es-EC" dirty="0" smtClean="0">
                <a:solidFill>
                  <a:srgbClr val="000066"/>
                </a:solidFill>
              </a:rPr>
              <a:t>Puede </a:t>
            </a:r>
            <a:r>
              <a:rPr lang="es-EC" dirty="0">
                <a:solidFill>
                  <a:srgbClr val="000066"/>
                </a:solidFill>
              </a:rPr>
              <a:t>considerarse en sus comienzos como conjunto de propuestas prácticas hechas por un cierto interés de clase, que era el de mejorar la condición financiera de los terratenientes franceses y fomentar la prosperidad total de Francia. Hay que reconocerles, para algunos economistas, el honor de haber fundado la economía </a:t>
            </a:r>
            <a:r>
              <a:rPr lang="es-EC" dirty="0" smtClean="0">
                <a:solidFill>
                  <a:srgbClr val="000066"/>
                </a:solidFill>
              </a:rPr>
              <a:t>como </a:t>
            </a:r>
            <a:r>
              <a:rPr lang="es-EC" dirty="0">
                <a:solidFill>
                  <a:srgbClr val="000066"/>
                </a:solidFill>
              </a:rPr>
              <a:t>ciencia</a:t>
            </a:r>
            <a:endParaRPr lang="es-CL" dirty="0" smtClean="0"/>
          </a:p>
        </p:txBody>
      </p:sp>
    </p:spTree>
    <p:extLst>
      <p:ext uri="{BB962C8B-B14F-4D97-AF65-F5344CB8AC3E}">
        <p14:creationId xmlns:p14="http://schemas.microsoft.com/office/powerpoint/2010/main" val="107146081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smtClean="0"/>
              <a:t>5.Las </a:t>
            </a:r>
            <a:r>
              <a:rPr lang="es-CL" dirty="0"/>
              <a:t>Finanzas Publicas </a:t>
            </a:r>
            <a:r>
              <a:rPr lang="es-CL" dirty="0" smtClean="0"/>
              <a:t>y los Fisiócratas</a:t>
            </a:r>
            <a:endParaRPr lang="es-CL" dirty="0"/>
          </a:p>
        </p:txBody>
      </p:sp>
      <p:sp>
        <p:nvSpPr>
          <p:cNvPr id="3" name="2 Subtítulo"/>
          <p:cNvSpPr>
            <a:spLocks noGrp="1"/>
          </p:cNvSpPr>
          <p:nvPr>
            <p:ph type="subTitle" idx="1"/>
          </p:nvPr>
        </p:nvSpPr>
        <p:spPr>
          <a:xfrm>
            <a:off x="714348" y="2857496"/>
            <a:ext cx="7979486" cy="3429024"/>
          </a:xfrm>
        </p:spPr>
        <p:txBody>
          <a:bodyPr>
            <a:normAutofit fontScale="92500" lnSpcReduction="20000"/>
          </a:bodyPr>
          <a:lstStyle/>
          <a:p>
            <a:r>
              <a:rPr lang="es-EC" dirty="0">
                <a:solidFill>
                  <a:srgbClr val="000066"/>
                </a:solidFill>
              </a:rPr>
              <a:t>Los fisiócratas creían en la ordenación natural o ideal impuesta por Dios que el hombre podía descubrir, el hombre no seguiría tal ordenación </a:t>
            </a:r>
            <a:r>
              <a:rPr lang="es-EC" dirty="0" smtClean="0">
                <a:solidFill>
                  <a:srgbClr val="000066"/>
                </a:solidFill>
              </a:rPr>
              <a:t>puesto </a:t>
            </a:r>
            <a:r>
              <a:rPr lang="es-EC" dirty="0">
                <a:solidFill>
                  <a:srgbClr val="000066"/>
                </a:solidFill>
              </a:rPr>
              <a:t>se guiaba por sus propios intereses. El principal derecho natural del hombre era el de gozar los frutos de su propio trabajo, con tal de que no se oponga a los derechos de los demás. </a:t>
            </a:r>
          </a:p>
          <a:p>
            <a:endParaRPr lang="es-CL" dirty="0" smtClean="0"/>
          </a:p>
        </p:txBody>
      </p:sp>
    </p:spTree>
    <p:extLst>
      <p:ext uri="{BB962C8B-B14F-4D97-AF65-F5344CB8AC3E}">
        <p14:creationId xmlns:p14="http://schemas.microsoft.com/office/powerpoint/2010/main" val="143138375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smtClean="0"/>
              <a:t>5.Las </a:t>
            </a:r>
            <a:r>
              <a:rPr lang="es-CL" dirty="0"/>
              <a:t>Finanzas Publicas </a:t>
            </a:r>
            <a:r>
              <a:rPr lang="es-CL" dirty="0" smtClean="0"/>
              <a:t>y los Fisiócratas</a:t>
            </a:r>
            <a:endParaRPr lang="es-CL" dirty="0"/>
          </a:p>
        </p:txBody>
      </p:sp>
      <p:sp>
        <p:nvSpPr>
          <p:cNvPr id="3" name="2 Subtítulo"/>
          <p:cNvSpPr>
            <a:spLocks noGrp="1"/>
          </p:cNvSpPr>
          <p:nvPr>
            <p:ph type="subTitle" idx="1"/>
          </p:nvPr>
        </p:nvSpPr>
        <p:spPr>
          <a:xfrm>
            <a:off x="714348" y="2857496"/>
            <a:ext cx="7979486" cy="3429024"/>
          </a:xfrm>
        </p:spPr>
        <p:txBody>
          <a:bodyPr>
            <a:normAutofit fontScale="77500" lnSpcReduction="20000"/>
          </a:bodyPr>
          <a:lstStyle/>
          <a:p>
            <a:pPr marL="363538" algn="just">
              <a:tabLst>
                <a:tab pos="268288" algn="l"/>
              </a:tabLst>
            </a:pPr>
            <a:r>
              <a:rPr lang="es-EC" dirty="0">
                <a:solidFill>
                  <a:srgbClr val="000066"/>
                </a:solidFill>
              </a:rPr>
              <a:t>Otros derechos derivados fueron los de propiedad privada, libertad de contratación, libre competencia; entre los que no figuraba el derecho político. Los fisiócratas fueron quienes formularon el principio de no-intervención en su </a:t>
            </a:r>
            <a:r>
              <a:rPr lang="es-EC" i="1" dirty="0">
                <a:solidFill>
                  <a:srgbClr val="000066"/>
                </a:solidFill>
              </a:rPr>
              <a:t>Laissez faire et laissez </a:t>
            </a:r>
            <a:r>
              <a:rPr lang="es-EC" i="1" dirty="0" err="1">
                <a:solidFill>
                  <a:srgbClr val="000066"/>
                </a:solidFill>
              </a:rPr>
              <a:t>passer</a:t>
            </a:r>
            <a:r>
              <a:rPr lang="es-EC" i="1" dirty="0">
                <a:solidFill>
                  <a:srgbClr val="000066"/>
                </a:solidFill>
              </a:rPr>
              <a:t>.</a:t>
            </a:r>
          </a:p>
          <a:p>
            <a:pPr marL="363538" algn="just">
              <a:tabLst>
                <a:tab pos="268288" algn="l"/>
              </a:tabLst>
            </a:pPr>
            <a:endParaRPr lang="es-EC" sz="2000" dirty="0">
              <a:solidFill>
                <a:srgbClr val="000066"/>
              </a:solidFill>
            </a:endParaRPr>
          </a:p>
          <a:p>
            <a:pPr marL="363538" algn="just">
              <a:tabLst>
                <a:tab pos="268288" algn="l"/>
              </a:tabLst>
            </a:pPr>
            <a:r>
              <a:rPr lang="es-EC" dirty="0">
                <a:solidFill>
                  <a:srgbClr val="000066"/>
                </a:solidFill>
              </a:rPr>
              <a:t>Uno de sus fundadores, es el médico </a:t>
            </a:r>
            <a:r>
              <a:rPr lang="es-EC" dirty="0" err="1">
                <a:solidFill>
                  <a:srgbClr val="000066"/>
                </a:solidFill>
              </a:rPr>
              <a:t>Quesnay</a:t>
            </a:r>
            <a:r>
              <a:rPr lang="es-EC" dirty="0">
                <a:solidFill>
                  <a:srgbClr val="000066"/>
                </a:solidFill>
              </a:rPr>
              <a:t>, poseía grandes extensiones territoriales. Autor del </a:t>
            </a:r>
            <a:r>
              <a:rPr lang="es-EC" i="1" dirty="0">
                <a:solidFill>
                  <a:srgbClr val="000066"/>
                </a:solidFill>
              </a:rPr>
              <a:t>Tablean</a:t>
            </a:r>
            <a:r>
              <a:rPr lang="es-EC" dirty="0">
                <a:solidFill>
                  <a:srgbClr val="000066"/>
                </a:solidFill>
              </a:rPr>
              <a:t>, que trataba de cómo la riqueza se mueve entre las diferentes clases de la sociedad.</a:t>
            </a:r>
            <a:endParaRPr lang="es-CL" dirty="0">
              <a:solidFill>
                <a:srgbClr val="000066"/>
              </a:solidFill>
            </a:endParaRPr>
          </a:p>
          <a:p>
            <a:endParaRPr lang="es-CL" dirty="0" smtClean="0"/>
          </a:p>
        </p:txBody>
      </p:sp>
    </p:spTree>
    <p:extLst>
      <p:ext uri="{BB962C8B-B14F-4D97-AF65-F5344CB8AC3E}">
        <p14:creationId xmlns:p14="http://schemas.microsoft.com/office/powerpoint/2010/main" val="143138375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smtClean="0"/>
              <a:t>6.Las </a:t>
            </a:r>
            <a:r>
              <a:rPr lang="es-CL" dirty="0"/>
              <a:t>Finanzas Publicas </a:t>
            </a:r>
            <a:r>
              <a:rPr lang="es-CL" dirty="0" smtClean="0"/>
              <a:t>en el </a:t>
            </a:r>
            <a:r>
              <a:rPr lang="es-ES_tradnl" sz="3600" dirty="0">
                <a:solidFill>
                  <a:schemeClr val="tx1"/>
                </a:solidFill>
              </a:rPr>
              <a:t>LIBRECAMBISMO O LESEFERISMO </a:t>
            </a:r>
            <a:r>
              <a:rPr lang="es-CL" dirty="0" smtClean="0">
                <a:solidFill>
                  <a:schemeClr val="tx1"/>
                </a:solidFill>
              </a:rPr>
              <a:t> </a:t>
            </a:r>
            <a:endParaRPr lang="es-CL" dirty="0">
              <a:solidFill>
                <a:schemeClr val="tx1"/>
              </a:solidFill>
            </a:endParaRPr>
          </a:p>
        </p:txBody>
      </p:sp>
      <p:sp>
        <p:nvSpPr>
          <p:cNvPr id="3" name="2 Subtítulo"/>
          <p:cNvSpPr>
            <a:spLocks noGrp="1"/>
          </p:cNvSpPr>
          <p:nvPr>
            <p:ph type="subTitle" idx="1"/>
          </p:nvPr>
        </p:nvSpPr>
        <p:spPr>
          <a:xfrm>
            <a:off x="714348" y="2857496"/>
            <a:ext cx="7979486" cy="3429024"/>
          </a:xfrm>
        </p:spPr>
        <p:txBody>
          <a:bodyPr>
            <a:normAutofit fontScale="92500" lnSpcReduction="10000"/>
          </a:bodyPr>
          <a:lstStyle/>
          <a:p>
            <a:pPr marL="363538" algn="just">
              <a:tabLst>
                <a:tab pos="268288" algn="l"/>
              </a:tabLst>
            </a:pPr>
            <a:r>
              <a:rPr lang="es-ES" dirty="0">
                <a:solidFill>
                  <a:srgbClr val="000066"/>
                </a:solidFill>
              </a:rPr>
              <a:t>Durante este periodo las funciones del Estado </a:t>
            </a:r>
            <a:r>
              <a:rPr lang="es-ES" dirty="0" smtClean="0">
                <a:solidFill>
                  <a:srgbClr val="000066"/>
                </a:solidFill>
              </a:rPr>
              <a:t>fueron </a:t>
            </a:r>
            <a:r>
              <a:rPr lang="es-ES" dirty="0">
                <a:solidFill>
                  <a:srgbClr val="000066"/>
                </a:solidFill>
              </a:rPr>
              <a:t>ya limitadas a la administración de justicia, la salvaguardia fronteriza con los ejércitos y a las funciones policivas de orden y convivencia interna; esto propugnando la no intervención estatal en el comercio </a:t>
            </a:r>
            <a:r>
              <a:rPr lang="es-ES" dirty="0" smtClean="0">
                <a:solidFill>
                  <a:srgbClr val="000066"/>
                </a:solidFill>
              </a:rPr>
              <a:t>internacional. </a:t>
            </a:r>
            <a:endParaRPr lang="es-CL" dirty="0" smtClean="0"/>
          </a:p>
        </p:txBody>
      </p:sp>
    </p:spTree>
    <p:extLst>
      <p:ext uri="{BB962C8B-B14F-4D97-AF65-F5344CB8AC3E}">
        <p14:creationId xmlns:p14="http://schemas.microsoft.com/office/powerpoint/2010/main" val="143138375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smtClean="0"/>
              <a:t>6.Las </a:t>
            </a:r>
            <a:r>
              <a:rPr lang="es-CL" dirty="0"/>
              <a:t>Finanzas Publicas </a:t>
            </a:r>
            <a:r>
              <a:rPr lang="es-CL" dirty="0" smtClean="0"/>
              <a:t>en el </a:t>
            </a:r>
            <a:r>
              <a:rPr lang="es-ES_tradnl" sz="3600" dirty="0">
                <a:solidFill>
                  <a:schemeClr val="tx1"/>
                </a:solidFill>
              </a:rPr>
              <a:t>LIBRECAMBISMO O LESEFERISMO </a:t>
            </a:r>
            <a:r>
              <a:rPr lang="es-CL" dirty="0" smtClean="0">
                <a:solidFill>
                  <a:schemeClr val="tx1"/>
                </a:solidFill>
              </a:rPr>
              <a:t> </a:t>
            </a:r>
            <a:endParaRPr lang="es-CL" dirty="0">
              <a:solidFill>
                <a:schemeClr val="tx1"/>
              </a:solidFill>
            </a:endParaRPr>
          </a:p>
        </p:txBody>
      </p:sp>
      <p:sp>
        <p:nvSpPr>
          <p:cNvPr id="3" name="2 Subtítulo"/>
          <p:cNvSpPr>
            <a:spLocks noGrp="1"/>
          </p:cNvSpPr>
          <p:nvPr>
            <p:ph type="subTitle" idx="1"/>
          </p:nvPr>
        </p:nvSpPr>
        <p:spPr>
          <a:xfrm>
            <a:off x="714348" y="2857496"/>
            <a:ext cx="7979486" cy="3429024"/>
          </a:xfrm>
        </p:spPr>
        <p:txBody>
          <a:bodyPr>
            <a:normAutofit fontScale="92500" lnSpcReduction="10000"/>
          </a:bodyPr>
          <a:lstStyle/>
          <a:p>
            <a:pPr marL="363538" algn="just">
              <a:tabLst>
                <a:tab pos="268288" algn="l"/>
              </a:tabLst>
            </a:pPr>
            <a:r>
              <a:rPr lang="es-ES" dirty="0" smtClean="0">
                <a:solidFill>
                  <a:srgbClr val="000066"/>
                </a:solidFill>
              </a:rPr>
              <a:t>Permitiendo  con lo anterior que </a:t>
            </a:r>
            <a:r>
              <a:rPr lang="es-ES" dirty="0">
                <a:solidFill>
                  <a:srgbClr val="000066"/>
                </a:solidFill>
              </a:rPr>
              <a:t>los flujos de mercancías se gobiernen por las ventajas de cada país y la competitividad de las empresas, suponiendo que con ello se produciría una adecuada distribución de los bienes y servicios y una asignación óptima de los recursos económicos a escala mundial</a:t>
            </a:r>
            <a:r>
              <a:rPr lang="es-ES" sz="2000" dirty="0">
                <a:solidFill>
                  <a:srgbClr val="000066"/>
                </a:solidFill>
              </a:rPr>
              <a:t>. </a:t>
            </a:r>
          </a:p>
          <a:p>
            <a:pPr marL="363538" algn="just">
              <a:tabLst>
                <a:tab pos="268288" algn="l"/>
              </a:tabLst>
            </a:pPr>
            <a:endParaRPr lang="es-ES" sz="2000" dirty="0">
              <a:solidFill>
                <a:srgbClr val="000066"/>
              </a:solidFill>
            </a:endParaRPr>
          </a:p>
          <a:p>
            <a:endParaRPr lang="es-CL" dirty="0" smtClean="0"/>
          </a:p>
        </p:txBody>
      </p:sp>
    </p:spTree>
    <p:extLst>
      <p:ext uri="{BB962C8B-B14F-4D97-AF65-F5344CB8AC3E}">
        <p14:creationId xmlns:p14="http://schemas.microsoft.com/office/powerpoint/2010/main" val="143138375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smtClean="0"/>
              <a:t>6.Las </a:t>
            </a:r>
            <a:r>
              <a:rPr lang="es-CL" dirty="0"/>
              <a:t>Finanzas Publicas en el </a:t>
            </a:r>
            <a:r>
              <a:rPr lang="es-ES_tradnl" sz="3600" dirty="0">
                <a:solidFill>
                  <a:schemeClr val="tx1"/>
                </a:solidFill>
              </a:rPr>
              <a:t>LIBRECAMBISMO O LESEFERISMO </a:t>
            </a:r>
            <a:endParaRPr lang="es-CL" dirty="0">
              <a:solidFill>
                <a:schemeClr val="tx1"/>
              </a:solidFill>
            </a:endParaRPr>
          </a:p>
        </p:txBody>
      </p:sp>
      <p:sp>
        <p:nvSpPr>
          <p:cNvPr id="3" name="2 Subtítulo"/>
          <p:cNvSpPr>
            <a:spLocks noGrp="1"/>
          </p:cNvSpPr>
          <p:nvPr>
            <p:ph type="subTitle" idx="1"/>
          </p:nvPr>
        </p:nvSpPr>
        <p:spPr>
          <a:xfrm>
            <a:off x="714348" y="2857496"/>
            <a:ext cx="7979486" cy="3429024"/>
          </a:xfrm>
        </p:spPr>
        <p:txBody>
          <a:bodyPr>
            <a:normAutofit/>
          </a:bodyPr>
          <a:lstStyle/>
          <a:p>
            <a:r>
              <a:rPr lang="es-ES" dirty="0" smtClean="0">
                <a:solidFill>
                  <a:srgbClr val="000066"/>
                </a:solidFill>
              </a:rPr>
              <a:t>GRAN BRETAÑA </a:t>
            </a:r>
            <a:r>
              <a:rPr lang="es-ES" dirty="0">
                <a:solidFill>
                  <a:srgbClr val="000066"/>
                </a:solidFill>
              </a:rPr>
              <a:t>fue la cuna y principal estandarte en el desarrollo social, político, económico de toda Europa, gracias al auge que les proporciono la REVOLUCION INDUSTRIAL sobre el siglo XVIII.</a:t>
            </a:r>
            <a:endParaRPr lang="es-CL" dirty="0">
              <a:solidFill>
                <a:srgbClr val="000066"/>
              </a:solidFill>
            </a:endParaRPr>
          </a:p>
          <a:p>
            <a:endParaRPr lang="es-CL" dirty="0" smtClean="0"/>
          </a:p>
        </p:txBody>
      </p:sp>
    </p:spTree>
    <p:extLst>
      <p:ext uri="{BB962C8B-B14F-4D97-AF65-F5344CB8AC3E}">
        <p14:creationId xmlns:p14="http://schemas.microsoft.com/office/powerpoint/2010/main" val="143138375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6</a:t>
            </a:r>
            <a:r>
              <a:rPr lang="es-CL" dirty="0" smtClean="0"/>
              <a:t>.Las </a:t>
            </a:r>
            <a:r>
              <a:rPr lang="es-CL" dirty="0"/>
              <a:t>Finanzas Publicas en el </a:t>
            </a:r>
            <a:r>
              <a:rPr lang="es-ES_tradnl" sz="3600" dirty="0">
                <a:solidFill>
                  <a:schemeClr val="tx1"/>
                </a:solidFill>
              </a:rPr>
              <a:t>LIBRECAMBISMO O LESEFERISMO </a:t>
            </a:r>
            <a:endParaRPr lang="es-CL" dirty="0">
              <a:solidFill>
                <a:schemeClr val="tx1"/>
              </a:solidFill>
            </a:endParaRPr>
          </a:p>
        </p:txBody>
      </p:sp>
      <p:sp>
        <p:nvSpPr>
          <p:cNvPr id="3" name="2 Subtítulo"/>
          <p:cNvSpPr>
            <a:spLocks noGrp="1"/>
          </p:cNvSpPr>
          <p:nvPr>
            <p:ph type="subTitle" idx="1"/>
          </p:nvPr>
        </p:nvSpPr>
        <p:spPr>
          <a:xfrm>
            <a:off x="714348" y="2857496"/>
            <a:ext cx="7979486" cy="3429024"/>
          </a:xfrm>
        </p:spPr>
        <p:txBody>
          <a:bodyPr>
            <a:normAutofit fontScale="77500" lnSpcReduction="20000"/>
          </a:bodyPr>
          <a:lstStyle/>
          <a:p>
            <a:pPr marL="363538" algn="just">
              <a:tabLst>
                <a:tab pos="268288" algn="l"/>
              </a:tabLst>
            </a:pPr>
            <a:r>
              <a:rPr lang="es-ES_tradnl" dirty="0">
                <a:solidFill>
                  <a:srgbClr val="000066"/>
                </a:solidFill>
              </a:rPr>
              <a:t>El más destacado pensador de la época librecambista fue indiscutiblemente ADAM SMITH, quien en materia de finanzas públicas, formuló los principios clásicos del impuesto, en cuatro reglas: justicia, veracidad, comodidad y economía. </a:t>
            </a:r>
          </a:p>
          <a:p>
            <a:pPr marL="363538" algn="just">
              <a:tabLst>
                <a:tab pos="268288" algn="l"/>
              </a:tabLst>
            </a:pPr>
            <a:endParaRPr lang="es-ES_tradnl" sz="2000" dirty="0">
              <a:solidFill>
                <a:srgbClr val="000066"/>
              </a:solidFill>
            </a:endParaRPr>
          </a:p>
          <a:p>
            <a:pPr marL="363538" algn="just">
              <a:tabLst>
                <a:tab pos="268288" algn="l"/>
              </a:tabLst>
            </a:pPr>
            <a:r>
              <a:rPr lang="es-ES_tradnl" dirty="0">
                <a:solidFill>
                  <a:srgbClr val="000066"/>
                </a:solidFill>
              </a:rPr>
              <a:t>Otros autores como JHON LOCKE, DAVID HUME, Y BENTHAM, disertaron acerca de la inoperatividad del Estado en los asuntos privados, comerciales o industriales. </a:t>
            </a:r>
          </a:p>
          <a:p>
            <a:pPr marL="363538" algn="just">
              <a:tabLst>
                <a:tab pos="268288" algn="l"/>
              </a:tabLst>
            </a:pPr>
            <a:endParaRPr lang="es-ES_tradnl" sz="2000" dirty="0">
              <a:solidFill>
                <a:srgbClr val="000066"/>
              </a:solidFill>
            </a:endParaRPr>
          </a:p>
          <a:p>
            <a:endParaRPr lang="es-CL" dirty="0" smtClean="0"/>
          </a:p>
        </p:txBody>
      </p:sp>
    </p:spTree>
    <p:extLst>
      <p:ext uri="{BB962C8B-B14F-4D97-AF65-F5344CB8AC3E}">
        <p14:creationId xmlns:p14="http://schemas.microsoft.com/office/powerpoint/2010/main" val="73241941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6</a:t>
            </a:r>
            <a:r>
              <a:rPr lang="es-CL" dirty="0" smtClean="0"/>
              <a:t>.Las </a:t>
            </a:r>
            <a:r>
              <a:rPr lang="es-CL" dirty="0"/>
              <a:t>Finanzas Publicas en el </a:t>
            </a:r>
            <a:r>
              <a:rPr lang="es-ES_tradnl" sz="3600" dirty="0">
                <a:solidFill>
                  <a:schemeClr val="tx1"/>
                </a:solidFill>
              </a:rPr>
              <a:t>LIBRECAMBISMO O LESEFERISMO </a:t>
            </a:r>
            <a:endParaRPr lang="es-CL" dirty="0">
              <a:solidFill>
                <a:schemeClr val="tx1"/>
              </a:solidFill>
            </a:endParaRPr>
          </a:p>
        </p:txBody>
      </p:sp>
      <p:sp>
        <p:nvSpPr>
          <p:cNvPr id="3" name="2 Subtítulo"/>
          <p:cNvSpPr>
            <a:spLocks noGrp="1"/>
          </p:cNvSpPr>
          <p:nvPr>
            <p:ph type="subTitle" idx="1"/>
          </p:nvPr>
        </p:nvSpPr>
        <p:spPr>
          <a:xfrm>
            <a:off x="714348" y="2857496"/>
            <a:ext cx="7979486" cy="3429024"/>
          </a:xfrm>
        </p:spPr>
        <p:txBody>
          <a:bodyPr>
            <a:normAutofit fontScale="92500" lnSpcReduction="20000"/>
          </a:bodyPr>
          <a:lstStyle/>
          <a:p>
            <a:r>
              <a:rPr lang="es-ES_tradnl" dirty="0">
                <a:solidFill>
                  <a:srgbClr val="000066"/>
                </a:solidFill>
              </a:rPr>
              <a:t>JOHN STUART MILL, quien realiza un análisis económico tributario, en lo que respecta al crecimiento económico, aportó cuatro novedades al análisis: una teoría específica de los valores internacionales, el teorema de los costos comparativos, la teoría de la demanda recíproca y una teoría del mecanismo de ajuste de la balanza de </a:t>
            </a:r>
            <a:r>
              <a:rPr lang="es-ES_tradnl" dirty="0" smtClean="0">
                <a:solidFill>
                  <a:srgbClr val="000066"/>
                </a:solidFill>
              </a:rPr>
              <a:t>pagos.</a:t>
            </a:r>
            <a:endParaRPr lang="es-CL" dirty="0" smtClean="0"/>
          </a:p>
        </p:txBody>
      </p:sp>
    </p:spTree>
    <p:extLst>
      <p:ext uri="{BB962C8B-B14F-4D97-AF65-F5344CB8AC3E}">
        <p14:creationId xmlns:p14="http://schemas.microsoft.com/office/powerpoint/2010/main" val="427938976"/>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6</a:t>
            </a:r>
            <a:r>
              <a:rPr lang="es-CL" dirty="0" smtClean="0"/>
              <a:t>.Las </a:t>
            </a:r>
            <a:r>
              <a:rPr lang="es-CL" dirty="0"/>
              <a:t>Finanzas Publicas </a:t>
            </a:r>
            <a:r>
              <a:rPr lang="es-CL" dirty="0" smtClean="0"/>
              <a:t> </a:t>
            </a:r>
            <a:r>
              <a:rPr lang="es-ES_tradnl" sz="3600" dirty="0" smtClean="0">
                <a:solidFill>
                  <a:schemeClr val="tx1"/>
                </a:solidFill>
              </a:rPr>
              <a:t>TEORÍAS LIBRECAMBISTAS </a:t>
            </a:r>
            <a:endParaRPr lang="es-CL" dirty="0">
              <a:solidFill>
                <a:schemeClr val="tx1"/>
              </a:solidFill>
            </a:endParaRPr>
          </a:p>
        </p:txBody>
      </p:sp>
      <p:sp>
        <p:nvSpPr>
          <p:cNvPr id="3" name="2 Subtítulo"/>
          <p:cNvSpPr>
            <a:spLocks noGrp="1"/>
          </p:cNvSpPr>
          <p:nvPr>
            <p:ph type="subTitle" idx="1"/>
          </p:nvPr>
        </p:nvSpPr>
        <p:spPr>
          <a:xfrm>
            <a:off x="714348" y="2857496"/>
            <a:ext cx="7979486" cy="3429024"/>
          </a:xfrm>
        </p:spPr>
        <p:txBody>
          <a:bodyPr>
            <a:normAutofit fontScale="92500" lnSpcReduction="10000"/>
          </a:bodyPr>
          <a:lstStyle/>
          <a:p>
            <a:r>
              <a:rPr lang="es-ES_tradnl" dirty="0">
                <a:solidFill>
                  <a:srgbClr val="000066"/>
                </a:solidFill>
              </a:rPr>
              <a:t>La primera, consiste en la teoría de la "salida del excedente", según la cual el comercio internacional supera la estrechez del mercado doméstico y brinda la posibilidad de exportar la producción no absorbida por la demanda interna, así generando una relativa estabilidad en la balanza comercial. </a:t>
            </a:r>
          </a:p>
          <a:p>
            <a:endParaRPr lang="es-CL" dirty="0" smtClean="0"/>
          </a:p>
        </p:txBody>
      </p:sp>
    </p:spTree>
    <p:extLst>
      <p:ext uri="{BB962C8B-B14F-4D97-AF65-F5344CB8AC3E}">
        <p14:creationId xmlns:p14="http://schemas.microsoft.com/office/powerpoint/2010/main" val="797234715"/>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6</a:t>
            </a:r>
            <a:r>
              <a:rPr lang="es-CL" dirty="0" smtClean="0"/>
              <a:t>.Las </a:t>
            </a:r>
            <a:r>
              <a:rPr lang="es-CL" dirty="0"/>
              <a:t>Finanzas </a:t>
            </a:r>
            <a:r>
              <a:rPr lang="es-CL" dirty="0" smtClean="0"/>
              <a:t>Publicas </a:t>
            </a:r>
            <a:r>
              <a:rPr lang="es-ES_tradnl" sz="3600" dirty="0">
                <a:solidFill>
                  <a:srgbClr val="000066"/>
                </a:solidFill>
              </a:rPr>
              <a:t/>
            </a:r>
            <a:br>
              <a:rPr lang="es-ES_tradnl" sz="3600" dirty="0">
                <a:solidFill>
                  <a:srgbClr val="000066"/>
                </a:solidFill>
              </a:rPr>
            </a:br>
            <a:r>
              <a:rPr lang="es-ES_tradnl" sz="3600" dirty="0" smtClean="0">
                <a:solidFill>
                  <a:schemeClr val="tx1"/>
                </a:solidFill>
              </a:rPr>
              <a:t>TEORÍAS LIBRECAMBISTAS </a:t>
            </a:r>
            <a:endParaRPr lang="es-CL" dirty="0">
              <a:solidFill>
                <a:schemeClr val="tx1"/>
              </a:solidFill>
            </a:endParaRPr>
          </a:p>
        </p:txBody>
      </p:sp>
      <p:sp>
        <p:nvSpPr>
          <p:cNvPr id="3" name="2 Subtítulo"/>
          <p:cNvSpPr>
            <a:spLocks noGrp="1"/>
          </p:cNvSpPr>
          <p:nvPr>
            <p:ph type="subTitle" idx="1"/>
          </p:nvPr>
        </p:nvSpPr>
        <p:spPr>
          <a:xfrm>
            <a:off x="714348" y="2857496"/>
            <a:ext cx="7979486" cy="3429024"/>
          </a:xfrm>
        </p:spPr>
        <p:txBody>
          <a:bodyPr>
            <a:normAutofit/>
          </a:bodyPr>
          <a:lstStyle/>
          <a:p>
            <a:endParaRPr lang="es-CL" dirty="0">
              <a:solidFill>
                <a:srgbClr val="000066"/>
              </a:solidFill>
            </a:endParaRPr>
          </a:p>
          <a:p>
            <a:endParaRPr lang="es-CL" dirty="0" smtClean="0"/>
          </a:p>
        </p:txBody>
      </p:sp>
      <p:sp>
        <p:nvSpPr>
          <p:cNvPr id="4" name="3 Rectángulo"/>
          <p:cNvSpPr/>
          <p:nvPr/>
        </p:nvSpPr>
        <p:spPr>
          <a:xfrm>
            <a:off x="1403648" y="2708920"/>
            <a:ext cx="6696744" cy="2677656"/>
          </a:xfrm>
          <a:prstGeom prst="rect">
            <a:avLst/>
          </a:prstGeom>
        </p:spPr>
        <p:txBody>
          <a:bodyPr wrap="square">
            <a:spAutoFit/>
          </a:bodyPr>
          <a:lstStyle/>
          <a:p>
            <a:pPr marL="363538" algn="just">
              <a:tabLst>
                <a:tab pos="268288" algn="l"/>
              </a:tabLst>
            </a:pPr>
            <a:r>
              <a:rPr lang="es-ES_tradnl" sz="2400" dirty="0">
                <a:solidFill>
                  <a:srgbClr val="000066"/>
                </a:solidFill>
              </a:rPr>
              <a:t>La segunda idea da forma a la teoría de la productividad, la cual establece que el comercio internacional, al ampliar la extensión del mercado, permite mejorar la división del trabajo, elevando el nivel de productividad del país. (Crecimiento económico</a:t>
            </a:r>
            <a:r>
              <a:rPr lang="es-ES_tradnl" sz="2400" dirty="0" smtClean="0">
                <a:solidFill>
                  <a:srgbClr val="000066"/>
                </a:solidFill>
              </a:rPr>
              <a:t>). </a:t>
            </a:r>
            <a:endParaRPr lang="es-ES_tradnl" sz="2400" dirty="0">
              <a:solidFill>
                <a:srgbClr val="000066"/>
              </a:solidFill>
            </a:endParaRPr>
          </a:p>
        </p:txBody>
      </p:sp>
    </p:spTree>
    <p:extLst>
      <p:ext uri="{BB962C8B-B14F-4D97-AF65-F5344CB8AC3E}">
        <p14:creationId xmlns:p14="http://schemas.microsoft.com/office/powerpoint/2010/main" val="3618551041"/>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6</a:t>
            </a:r>
            <a:r>
              <a:rPr lang="es-CL" dirty="0" smtClean="0"/>
              <a:t>.Las </a:t>
            </a:r>
            <a:r>
              <a:rPr lang="es-CL" dirty="0"/>
              <a:t>Finanzas Publicas </a:t>
            </a:r>
            <a:r>
              <a:rPr lang="es-CL" dirty="0" smtClean="0"/>
              <a:t> </a:t>
            </a:r>
            <a:r>
              <a:rPr lang="es-ES_tradnl" sz="3600" dirty="0">
                <a:solidFill>
                  <a:srgbClr val="000066"/>
                </a:solidFill>
              </a:rPr>
              <a:t/>
            </a:r>
            <a:br>
              <a:rPr lang="es-ES_tradnl" sz="3600" dirty="0">
                <a:solidFill>
                  <a:srgbClr val="000066"/>
                </a:solidFill>
              </a:rPr>
            </a:br>
            <a:r>
              <a:rPr lang="es-ES_tradnl" sz="3600" dirty="0" smtClean="0">
                <a:solidFill>
                  <a:schemeClr val="tx1"/>
                </a:solidFill>
              </a:rPr>
              <a:t>TEORÍAS LIBRECAMBISTAS </a:t>
            </a:r>
            <a:endParaRPr lang="es-CL" dirty="0">
              <a:solidFill>
                <a:schemeClr val="tx1"/>
              </a:solidFill>
            </a:endParaRPr>
          </a:p>
        </p:txBody>
      </p:sp>
      <p:sp>
        <p:nvSpPr>
          <p:cNvPr id="3" name="2 Subtítulo"/>
          <p:cNvSpPr>
            <a:spLocks noGrp="1"/>
          </p:cNvSpPr>
          <p:nvPr>
            <p:ph type="subTitle" idx="1"/>
          </p:nvPr>
        </p:nvSpPr>
        <p:spPr>
          <a:xfrm>
            <a:off x="714348" y="2857496"/>
            <a:ext cx="7979486" cy="3429024"/>
          </a:xfrm>
        </p:spPr>
        <p:txBody>
          <a:bodyPr>
            <a:normAutofit/>
          </a:bodyPr>
          <a:lstStyle/>
          <a:p>
            <a:endParaRPr lang="es-CL" dirty="0">
              <a:solidFill>
                <a:srgbClr val="000066"/>
              </a:solidFill>
            </a:endParaRPr>
          </a:p>
          <a:p>
            <a:endParaRPr lang="es-CL" dirty="0" smtClean="0"/>
          </a:p>
        </p:txBody>
      </p:sp>
      <p:sp>
        <p:nvSpPr>
          <p:cNvPr id="4" name="3 Rectángulo"/>
          <p:cNvSpPr/>
          <p:nvPr/>
        </p:nvSpPr>
        <p:spPr>
          <a:xfrm>
            <a:off x="1403648" y="2708920"/>
            <a:ext cx="6696744" cy="3046988"/>
          </a:xfrm>
          <a:prstGeom prst="rect">
            <a:avLst/>
          </a:prstGeom>
        </p:spPr>
        <p:txBody>
          <a:bodyPr wrap="square">
            <a:spAutoFit/>
          </a:bodyPr>
          <a:lstStyle/>
          <a:p>
            <a:pPr marL="363538" algn="just">
              <a:tabLst>
                <a:tab pos="268288" algn="l"/>
              </a:tabLst>
            </a:pPr>
            <a:r>
              <a:rPr lang="es-ES_tradnl" sz="3200" dirty="0" smtClean="0">
                <a:solidFill>
                  <a:srgbClr val="000066"/>
                </a:solidFill>
              </a:rPr>
              <a:t>Se </a:t>
            </a:r>
            <a:r>
              <a:rPr lang="es-ES_tradnl" sz="3200" dirty="0">
                <a:solidFill>
                  <a:srgbClr val="000066"/>
                </a:solidFill>
              </a:rPr>
              <a:t>destaca de esta época el criterio de la tributación según el beneficio, en el sentido de la compensación que se debe recibir por parte del estado al tributar los particulares. </a:t>
            </a:r>
            <a:endParaRPr lang="es-CL" sz="3200" dirty="0">
              <a:solidFill>
                <a:srgbClr val="000066"/>
              </a:solidFill>
            </a:endParaRPr>
          </a:p>
        </p:txBody>
      </p:sp>
    </p:spTree>
    <p:extLst>
      <p:ext uri="{BB962C8B-B14F-4D97-AF65-F5344CB8AC3E}">
        <p14:creationId xmlns:p14="http://schemas.microsoft.com/office/powerpoint/2010/main" val="2394629173"/>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1"/>
            <a:ext cx="8408114" cy="2278606"/>
          </a:xfrm>
        </p:spPr>
        <p:txBody>
          <a:bodyPr/>
          <a:lstStyle/>
          <a:p>
            <a:r>
              <a:rPr lang="es-CL" dirty="0"/>
              <a:t>6</a:t>
            </a:r>
            <a:r>
              <a:rPr lang="es-CL" dirty="0" smtClean="0"/>
              <a:t>.Las </a:t>
            </a:r>
            <a:r>
              <a:rPr lang="es-CL" dirty="0"/>
              <a:t>Finanzas </a:t>
            </a:r>
            <a:r>
              <a:rPr lang="es-CL" dirty="0" smtClean="0"/>
              <a:t>Publicas</a:t>
            </a:r>
            <a:br>
              <a:rPr lang="es-CL" dirty="0" smtClean="0"/>
            </a:br>
            <a:r>
              <a:rPr lang="es-ES_tradnl" sz="3600" dirty="0">
                <a:solidFill>
                  <a:schemeClr val="tx1"/>
                </a:solidFill>
              </a:rPr>
              <a:t>TEORÍAS LIBRECAMBISTAS</a:t>
            </a:r>
            <a:r>
              <a:rPr lang="es-CL" dirty="0" smtClean="0"/>
              <a:t/>
            </a:r>
            <a:br>
              <a:rPr lang="es-CL" dirty="0" smtClean="0"/>
            </a:br>
            <a:r>
              <a:rPr lang="es-CL" dirty="0" smtClean="0"/>
              <a:t> </a:t>
            </a:r>
            <a:endParaRPr lang="es-CL" dirty="0"/>
          </a:p>
        </p:txBody>
      </p:sp>
      <p:sp>
        <p:nvSpPr>
          <p:cNvPr id="3" name="2 Subtítulo"/>
          <p:cNvSpPr>
            <a:spLocks noGrp="1"/>
          </p:cNvSpPr>
          <p:nvPr>
            <p:ph type="subTitle" idx="1"/>
          </p:nvPr>
        </p:nvSpPr>
        <p:spPr>
          <a:xfrm>
            <a:off x="714348" y="2857496"/>
            <a:ext cx="7979486" cy="3429024"/>
          </a:xfrm>
        </p:spPr>
        <p:txBody>
          <a:bodyPr>
            <a:normAutofit/>
          </a:bodyPr>
          <a:lstStyle/>
          <a:p>
            <a:r>
              <a:rPr lang="es-ES" dirty="0" smtClean="0">
                <a:solidFill>
                  <a:srgbClr val="000066"/>
                </a:solidFill>
              </a:rPr>
              <a:t>.</a:t>
            </a:r>
            <a:endParaRPr lang="es-CL" dirty="0">
              <a:solidFill>
                <a:srgbClr val="000066"/>
              </a:solidFill>
            </a:endParaRPr>
          </a:p>
          <a:p>
            <a:endParaRPr lang="es-CL" dirty="0" smtClean="0"/>
          </a:p>
        </p:txBody>
      </p:sp>
      <p:sp>
        <p:nvSpPr>
          <p:cNvPr id="4" name="3 Rectángulo"/>
          <p:cNvSpPr/>
          <p:nvPr/>
        </p:nvSpPr>
        <p:spPr>
          <a:xfrm>
            <a:off x="755576" y="2780928"/>
            <a:ext cx="7776864" cy="3539430"/>
          </a:xfrm>
          <a:prstGeom prst="rect">
            <a:avLst/>
          </a:prstGeom>
        </p:spPr>
        <p:txBody>
          <a:bodyPr wrap="square">
            <a:spAutoFit/>
          </a:bodyPr>
          <a:lstStyle/>
          <a:p>
            <a:pPr marL="363538" algn="just">
              <a:tabLst>
                <a:tab pos="268288" algn="l"/>
              </a:tabLst>
            </a:pPr>
            <a:r>
              <a:rPr lang="es-ES_tradnl" sz="2800" dirty="0">
                <a:solidFill>
                  <a:srgbClr val="000066"/>
                </a:solidFill>
              </a:rPr>
              <a:t>No se hablaba de la redistribución </a:t>
            </a:r>
            <a:r>
              <a:rPr lang="es-ES_tradnl" sz="2800" dirty="0" smtClean="0">
                <a:solidFill>
                  <a:srgbClr val="000066"/>
                </a:solidFill>
              </a:rPr>
              <a:t>del </a:t>
            </a:r>
            <a:r>
              <a:rPr lang="es-ES_tradnl" sz="2800" dirty="0">
                <a:solidFill>
                  <a:srgbClr val="000066"/>
                </a:solidFill>
              </a:rPr>
              <a:t>ingreso, ni de la necesidad de impulsar el desarrollo económico. </a:t>
            </a:r>
          </a:p>
          <a:p>
            <a:pPr marL="363538" algn="just">
              <a:tabLst>
                <a:tab pos="268288" algn="l"/>
              </a:tabLst>
            </a:pPr>
            <a:endParaRPr lang="es-ES_tradnl" sz="2800" dirty="0">
              <a:solidFill>
                <a:srgbClr val="000066"/>
              </a:solidFill>
            </a:endParaRPr>
          </a:p>
          <a:p>
            <a:pPr marL="363538" algn="just">
              <a:tabLst>
                <a:tab pos="268288" algn="l"/>
              </a:tabLst>
            </a:pPr>
            <a:r>
              <a:rPr lang="es-ES_tradnl" sz="2800" dirty="0">
                <a:solidFill>
                  <a:srgbClr val="000066"/>
                </a:solidFill>
              </a:rPr>
              <a:t>Se tenía como garante de la economía el patrón oro, lo cual no permitía que hubiese deterioro del poder adquisitivo de la moneda</a:t>
            </a:r>
            <a:r>
              <a:rPr lang="es-ES_tradnl" dirty="0">
                <a:solidFill>
                  <a:srgbClr val="000066"/>
                </a:solidFill>
              </a:rPr>
              <a:t>. </a:t>
            </a:r>
            <a:endParaRPr lang="es-CL" dirty="0">
              <a:solidFill>
                <a:srgbClr val="000066"/>
              </a:solidFill>
            </a:endParaRPr>
          </a:p>
        </p:txBody>
      </p:sp>
    </p:spTree>
    <p:extLst>
      <p:ext uri="{BB962C8B-B14F-4D97-AF65-F5344CB8AC3E}">
        <p14:creationId xmlns:p14="http://schemas.microsoft.com/office/powerpoint/2010/main" val="3618551041"/>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6</a:t>
            </a:r>
            <a:r>
              <a:rPr lang="es-CL" dirty="0" smtClean="0"/>
              <a:t>.Las </a:t>
            </a:r>
            <a:r>
              <a:rPr lang="es-CL" dirty="0"/>
              <a:t>Finanzas Publicas en el </a:t>
            </a:r>
            <a:r>
              <a:rPr lang="es-ES_tradnl" sz="3600" dirty="0" smtClean="0">
                <a:solidFill>
                  <a:schemeClr val="tx1"/>
                </a:solidFill>
              </a:rPr>
              <a:t>TEORÍAS  LIBRECAMBISTAS.  </a:t>
            </a:r>
            <a:endParaRPr lang="es-CL" dirty="0">
              <a:solidFill>
                <a:schemeClr val="tx1"/>
              </a:solidFill>
            </a:endParaRPr>
          </a:p>
        </p:txBody>
      </p:sp>
      <p:sp>
        <p:nvSpPr>
          <p:cNvPr id="3" name="2 Subtítulo"/>
          <p:cNvSpPr>
            <a:spLocks noGrp="1"/>
          </p:cNvSpPr>
          <p:nvPr>
            <p:ph type="subTitle" idx="1"/>
          </p:nvPr>
        </p:nvSpPr>
        <p:spPr>
          <a:xfrm>
            <a:off x="714348" y="2857496"/>
            <a:ext cx="7979486" cy="3429024"/>
          </a:xfrm>
        </p:spPr>
        <p:txBody>
          <a:bodyPr>
            <a:normAutofit/>
          </a:bodyPr>
          <a:lstStyle/>
          <a:p>
            <a:endParaRPr lang="es-CL" dirty="0">
              <a:solidFill>
                <a:srgbClr val="000066"/>
              </a:solidFill>
            </a:endParaRPr>
          </a:p>
          <a:p>
            <a:endParaRPr lang="es-CL" dirty="0" smtClean="0"/>
          </a:p>
        </p:txBody>
      </p:sp>
      <p:sp>
        <p:nvSpPr>
          <p:cNvPr id="4" name="3 Rectángulo"/>
          <p:cNvSpPr/>
          <p:nvPr/>
        </p:nvSpPr>
        <p:spPr>
          <a:xfrm>
            <a:off x="755576" y="2780928"/>
            <a:ext cx="7632848" cy="3693319"/>
          </a:xfrm>
          <a:prstGeom prst="rect">
            <a:avLst/>
          </a:prstGeom>
        </p:spPr>
        <p:txBody>
          <a:bodyPr wrap="square">
            <a:spAutoFit/>
          </a:bodyPr>
          <a:lstStyle/>
          <a:p>
            <a:pPr marL="363538" algn="just">
              <a:tabLst>
                <a:tab pos="268288" algn="l"/>
              </a:tabLst>
            </a:pPr>
            <a:endParaRPr lang="es-ES_tradnl" sz="1000" dirty="0">
              <a:solidFill>
                <a:srgbClr val="000066"/>
              </a:solidFill>
            </a:endParaRPr>
          </a:p>
          <a:p>
            <a:pPr marL="363538" algn="just">
              <a:tabLst>
                <a:tab pos="268288" algn="l"/>
              </a:tabLst>
            </a:pPr>
            <a:r>
              <a:rPr lang="es-ES_tradnl" sz="2800" dirty="0">
                <a:solidFill>
                  <a:srgbClr val="000066"/>
                </a:solidFill>
              </a:rPr>
              <a:t>No se promovía por parte del </a:t>
            </a:r>
            <a:r>
              <a:rPr lang="es-ES_tradnl" sz="2800" dirty="0" smtClean="0">
                <a:solidFill>
                  <a:srgbClr val="000066"/>
                </a:solidFill>
              </a:rPr>
              <a:t>Estado </a:t>
            </a:r>
            <a:r>
              <a:rPr lang="es-ES_tradnl" sz="2800" dirty="0">
                <a:solidFill>
                  <a:srgbClr val="000066"/>
                </a:solidFill>
              </a:rPr>
              <a:t>la generación de empleo, puesto que se suponía que existía una regulación natural en el mercado, cuestionando cualquier intervención del </a:t>
            </a:r>
            <a:r>
              <a:rPr lang="es-ES_tradnl" sz="2800" dirty="0" smtClean="0">
                <a:solidFill>
                  <a:srgbClr val="000066"/>
                </a:solidFill>
              </a:rPr>
              <a:t>Estado </a:t>
            </a:r>
            <a:r>
              <a:rPr lang="es-ES_tradnl" sz="2800" dirty="0">
                <a:solidFill>
                  <a:srgbClr val="000066"/>
                </a:solidFill>
              </a:rPr>
              <a:t>en este sentido. </a:t>
            </a:r>
          </a:p>
          <a:p>
            <a:pPr marL="363538" algn="just">
              <a:tabLst>
                <a:tab pos="268288" algn="l"/>
              </a:tabLst>
            </a:pPr>
            <a:endParaRPr lang="es-ES_tradnl" sz="2800" dirty="0">
              <a:solidFill>
                <a:srgbClr val="000066"/>
              </a:solidFill>
            </a:endParaRPr>
          </a:p>
          <a:p>
            <a:pPr marL="363538" algn="just">
              <a:tabLst>
                <a:tab pos="268288" algn="l"/>
              </a:tabLst>
            </a:pPr>
            <a:r>
              <a:rPr lang="es-ES_tradnl" sz="2800" dirty="0">
                <a:solidFill>
                  <a:srgbClr val="000066"/>
                </a:solidFill>
              </a:rPr>
              <a:t>El interés particular y privado prima sobre la colectividad social. </a:t>
            </a:r>
            <a:endParaRPr lang="es-CL" sz="2800" dirty="0">
              <a:solidFill>
                <a:srgbClr val="000066"/>
              </a:solidFill>
            </a:endParaRPr>
          </a:p>
        </p:txBody>
      </p:sp>
    </p:spTree>
    <p:extLst>
      <p:ext uri="{BB962C8B-B14F-4D97-AF65-F5344CB8AC3E}">
        <p14:creationId xmlns:p14="http://schemas.microsoft.com/office/powerpoint/2010/main" val="4228188380"/>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normAutofit fontScale="90000"/>
          </a:bodyPr>
          <a:lstStyle/>
          <a:p>
            <a:r>
              <a:rPr lang="es-CL" dirty="0"/>
              <a:t>6</a:t>
            </a:r>
            <a:r>
              <a:rPr lang="es-CL" dirty="0" smtClean="0"/>
              <a:t>.Las </a:t>
            </a:r>
            <a:r>
              <a:rPr lang="es-CL" dirty="0"/>
              <a:t>Finanzas Publicas en el </a:t>
            </a:r>
            <a:r>
              <a:rPr lang="es-CL" sz="3600" dirty="0" smtClean="0">
                <a:solidFill>
                  <a:schemeClr val="tx1"/>
                </a:solidFill>
              </a:rPr>
              <a:t>CONSECUENCIAS</a:t>
            </a:r>
            <a:r>
              <a:rPr lang="es-CL" dirty="0" smtClean="0">
                <a:solidFill>
                  <a:schemeClr val="tx1"/>
                </a:solidFill>
              </a:rPr>
              <a:t> </a:t>
            </a:r>
            <a:r>
              <a:rPr lang="es-ES_tradnl" sz="3600" dirty="0" smtClean="0">
                <a:solidFill>
                  <a:schemeClr val="tx1"/>
                </a:solidFill>
              </a:rPr>
              <a:t>LIBRECAMBISMO </a:t>
            </a:r>
            <a:r>
              <a:rPr lang="es-ES_tradnl" sz="3600" dirty="0">
                <a:solidFill>
                  <a:schemeClr val="tx1"/>
                </a:solidFill>
              </a:rPr>
              <a:t>O </a:t>
            </a:r>
            <a:r>
              <a:rPr lang="es-ES_tradnl" sz="3600" dirty="0" smtClean="0">
                <a:solidFill>
                  <a:schemeClr val="tx1"/>
                </a:solidFill>
              </a:rPr>
              <a:t>LESEFERISMO.</a:t>
            </a:r>
            <a:r>
              <a:rPr lang="es-ES_tradnl" sz="3600" dirty="0" smtClean="0">
                <a:solidFill>
                  <a:srgbClr val="000066"/>
                </a:solidFill>
              </a:rPr>
              <a:t/>
            </a:r>
            <a:br>
              <a:rPr lang="es-ES_tradnl" sz="3600" dirty="0" smtClean="0">
                <a:solidFill>
                  <a:srgbClr val="000066"/>
                </a:solidFill>
              </a:rPr>
            </a:br>
            <a:r>
              <a:rPr lang="es-ES_tradnl" sz="3600" dirty="0" smtClean="0"/>
              <a:t> </a:t>
            </a:r>
            <a:endParaRPr lang="es-CL" dirty="0"/>
          </a:p>
        </p:txBody>
      </p:sp>
      <p:sp>
        <p:nvSpPr>
          <p:cNvPr id="3" name="2 Subtítulo"/>
          <p:cNvSpPr>
            <a:spLocks noGrp="1"/>
          </p:cNvSpPr>
          <p:nvPr>
            <p:ph type="subTitle" idx="1"/>
          </p:nvPr>
        </p:nvSpPr>
        <p:spPr>
          <a:xfrm>
            <a:off x="714348" y="2857496"/>
            <a:ext cx="7979486" cy="3429024"/>
          </a:xfrm>
        </p:spPr>
        <p:txBody>
          <a:bodyPr>
            <a:normAutofit/>
          </a:bodyPr>
          <a:lstStyle/>
          <a:p>
            <a:r>
              <a:rPr lang="es-ES" dirty="0" smtClean="0">
                <a:solidFill>
                  <a:srgbClr val="000066"/>
                </a:solidFill>
              </a:rPr>
              <a:t>.</a:t>
            </a:r>
            <a:endParaRPr lang="es-CL" dirty="0">
              <a:solidFill>
                <a:srgbClr val="000066"/>
              </a:solidFill>
            </a:endParaRPr>
          </a:p>
          <a:p>
            <a:endParaRPr lang="es-CL" dirty="0" smtClean="0"/>
          </a:p>
        </p:txBody>
      </p:sp>
      <p:sp>
        <p:nvSpPr>
          <p:cNvPr id="4" name="3 Rectángulo"/>
          <p:cNvSpPr/>
          <p:nvPr/>
        </p:nvSpPr>
        <p:spPr>
          <a:xfrm>
            <a:off x="755576" y="2708920"/>
            <a:ext cx="7848872" cy="3539430"/>
          </a:xfrm>
          <a:prstGeom prst="rect">
            <a:avLst/>
          </a:prstGeom>
        </p:spPr>
        <p:txBody>
          <a:bodyPr wrap="square">
            <a:spAutoFit/>
          </a:bodyPr>
          <a:lstStyle/>
          <a:p>
            <a:pPr marL="363538" algn="just">
              <a:tabLst>
                <a:tab pos="268288" algn="l"/>
              </a:tabLst>
            </a:pPr>
            <a:r>
              <a:rPr lang="es-ES_tradnl" sz="2800" dirty="0">
                <a:solidFill>
                  <a:srgbClr val="000066"/>
                </a:solidFill>
              </a:rPr>
              <a:t>El individualismo, y la exagerada acumulación de riqueza en unas pocas manos, generó, que movimientos socialistas (como en Francia, año 1848) desataran una verdadera revolución y exigieran una reevaluación de las funciones sociales que tiene el Estado para con todos los </a:t>
            </a:r>
            <a:r>
              <a:rPr lang="es-ES_tradnl" sz="2800" dirty="0" smtClean="0">
                <a:solidFill>
                  <a:srgbClr val="000066"/>
                </a:solidFill>
              </a:rPr>
              <a:t>ciudadanos</a:t>
            </a:r>
            <a:r>
              <a:rPr lang="es-ES_tradnl" dirty="0" smtClean="0">
                <a:solidFill>
                  <a:srgbClr val="000066"/>
                </a:solidFill>
              </a:rPr>
              <a:t>. </a:t>
            </a:r>
            <a:endParaRPr lang="es-ES_tradnl" sz="700" dirty="0">
              <a:solidFill>
                <a:srgbClr val="000066"/>
              </a:solidFill>
            </a:endParaRPr>
          </a:p>
        </p:txBody>
      </p:sp>
    </p:spTree>
    <p:extLst>
      <p:ext uri="{BB962C8B-B14F-4D97-AF65-F5344CB8AC3E}">
        <p14:creationId xmlns:p14="http://schemas.microsoft.com/office/powerpoint/2010/main" val="2853035443"/>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6</a:t>
            </a:r>
            <a:r>
              <a:rPr lang="es-CL" dirty="0" smtClean="0"/>
              <a:t>.Las </a:t>
            </a:r>
            <a:r>
              <a:rPr lang="es-CL" dirty="0"/>
              <a:t>Finanzas Publicas en el </a:t>
            </a:r>
            <a:r>
              <a:rPr lang="es-ES_tradnl" sz="3600" b="1" dirty="0">
                <a:solidFill>
                  <a:schemeClr val="tx1"/>
                </a:solidFill>
              </a:rPr>
              <a:t>Consecuencias </a:t>
            </a:r>
            <a:r>
              <a:rPr lang="es-ES_tradnl" sz="3200" dirty="0" smtClean="0">
                <a:solidFill>
                  <a:schemeClr val="tx1"/>
                </a:solidFill>
              </a:rPr>
              <a:t>LIBRECAMBISMO </a:t>
            </a:r>
            <a:r>
              <a:rPr lang="es-ES_tradnl" sz="3200" dirty="0">
                <a:solidFill>
                  <a:schemeClr val="tx1"/>
                </a:solidFill>
              </a:rPr>
              <a:t>O </a:t>
            </a:r>
            <a:r>
              <a:rPr lang="es-ES_tradnl" sz="3200" dirty="0" smtClean="0">
                <a:solidFill>
                  <a:schemeClr val="tx1"/>
                </a:solidFill>
              </a:rPr>
              <a:t>LESEFERISMO</a:t>
            </a:r>
            <a:r>
              <a:rPr lang="es-ES_tradnl" sz="3600" dirty="0" smtClean="0">
                <a:solidFill>
                  <a:schemeClr val="tx1"/>
                </a:solidFill>
              </a:rPr>
              <a:t>. </a:t>
            </a:r>
            <a:endParaRPr lang="es-CL" dirty="0">
              <a:solidFill>
                <a:schemeClr val="tx1"/>
              </a:solidFill>
            </a:endParaRPr>
          </a:p>
        </p:txBody>
      </p:sp>
      <p:sp>
        <p:nvSpPr>
          <p:cNvPr id="3" name="2 Subtítulo"/>
          <p:cNvSpPr>
            <a:spLocks noGrp="1"/>
          </p:cNvSpPr>
          <p:nvPr>
            <p:ph type="subTitle" idx="1"/>
          </p:nvPr>
        </p:nvSpPr>
        <p:spPr>
          <a:xfrm>
            <a:off x="714348" y="2857496"/>
            <a:ext cx="7979486" cy="3429024"/>
          </a:xfrm>
        </p:spPr>
        <p:txBody>
          <a:bodyPr>
            <a:normAutofit/>
          </a:bodyPr>
          <a:lstStyle/>
          <a:p>
            <a:endParaRPr lang="es-CL" dirty="0">
              <a:solidFill>
                <a:srgbClr val="000066"/>
              </a:solidFill>
            </a:endParaRPr>
          </a:p>
          <a:p>
            <a:endParaRPr lang="es-CL" dirty="0" smtClean="0"/>
          </a:p>
        </p:txBody>
      </p:sp>
      <p:sp>
        <p:nvSpPr>
          <p:cNvPr id="4" name="3 Rectángulo"/>
          <p:cNvSpPr/>
          <p:nvPr/>
        </p:nvSpPr>
        <p:spPr>
          <a:xfrm>
            <a:off x="1043608" y="2708920"/>
            <a:ext cx="7056784" cy="3647152"/>
          </a:xfrm>
          <a:prstGeom prst="rect">
            <a:avLst/>
          </a:prstGeom>
        </p:spPr>
        <p:txBody>
          <a:bodyPr wrap="square">
            <a:spAutoFit/>
          </a:bodyPr>
          <a:lstStyle/>
          <a:p>
            <a:pPr marL="363538" algn="just">
              <a:tabLst>
                <a:tab pos="268288" algn="l"/>
              </a:tabLst>
            </a:pPr>
            <a:r>
              <a:rPr lang="es-ES_tradnl" sz="2800" dirty="0" smtClean="0">
                <a:solidFill>
                  <a:srgbClr val="000066"/>
                </a:solidFill>
              </a:rPr>
              <a:t> </a:t>
            </a:r>
            <a:r>
              <a:rPr lang="es-ES_tradnl" sz="2800" dirty="0">
                <a:solidFill>
                  <a:srgbClr val="000066"/>
                </a:solidFill>
              </a:rPr>
              <a:t>T</a:t>
            </a:r>
            <a:r>
              <a:rPr lang="es-ES_tradnl" sz="2800" dirty="0" smtClean="0">
                <a:solidFill>
                  <a:srgbClr val="000066"/>
                </a:solidFill>
              </a:rPr>
              <a:t>al </a:t>
            </a:r>
            <a:r>
              <a:rPr lang="es-ES_tradnl" sz="2800" dirty="0">
                <a:solidFill>
                  <a:srgbClr val="000066"/>
                </a:solidFill>
              </a:rPr>
              <a:t>como lo definiera el autor LEON DUGUIT,   que el estado no es el fruto de un contrato entre individuos independientes, sino el resultado de cuasicontrato o pacto tácito entre sujetos interdependientes que tiene obligaciones recíprocas y necesidades conexas.</a:t>
            </a:r>
          </a:p>
          <a:p>
            <a:pPr marL="363538" algn="just">
              <a:tabLst>
                <a:tab pos="268288" algn="l"/>
              </a:tabLst>
            </a:pPr>
            <a:endParaRPr lang="es-ES_tradnl" sz="700" dirty="0">
              <a:solidFill>
                <a:srgbClr val="000066"/>
              </a:solidFill>
            </a:endParaRPr>
          </a:p>
        </p:txBody>
      </p:sp>
    </p:spTree>
    <p:extLst>
      <p:ext uri="{BB962C8B-B14F-4D97-AF65-F5344CB8AC3E}">
        <p14:creationId xmlns:p14="http://schemas.microsoft.com/office/powerpoint/2010/main" val="137224476"/>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6</a:t>
            </a:r>
            <a:r>
              <a:rPr lang="es-CL" dirty="0" smtClean="0"/>
              <a:t>.Finanzas </a:t>
            </a:r>
            <a:r>
              <a:rPr lang="es-CL" dirty="0"/>
              <a:t>Publicas en el </a:t>
            </a:r>
            <a:r>
              <a:rPr lang="es-ES_tradnl" sz="3600" b="1" dirty="0">
                <a:solidFill>
                  <a:schemeClr val="tx1"/>
                </a:solidFill>
              </a:rPr>
              <a:t>Consecuencias </a:t>
            </a:r>
            <a:r>
              <a:rPr lang="es-ES_tradnl" sz="3200" dirty="0" smtClean="0">
                <a:solidFill>
                  <a:schemeClr val="tx1"/>
                </a:solidFill>
              </a:rPr>
              <a:t>LIBRECAMBISMO </a:t>
            </a:r>
            <a:r>
              <a:rPr lang="es-ES_tradnl" sz="3200" dirty="0">
                <a:solidFill>
                  <a:schemeClr val="tx1"/>
                </a:solidFill>
              </a:rPr>
              <a:t>O LESEFERISMO </a:t>
            </a:r>
            <a:endParaRPr lang="es-CL" sz="3200" dirty="0">
              <a:solidFill>
                <a:schemeClr val="tx1"/>
              </a:solidFill>
            </a:endParaRPr>
          </a:p>
        </p:txBody>
      </p:sp>
      <p:sp>
        <p:nvSpPr>
          <p:cNvPr id="3" name="2 Subtítulo"/>
          <p:cNvSpPr>
            <a:spLocks noGrp="1"/>
          </p:cNvSpPr>
          <p:nvPr>
            <p:ph type="subTitle" idx="1"/>
          </p:nvPr>
        </p:nvSpPr>
        <p:spPr>
          <a:xfrm>
            <a:off x="714348" y="2857496"/>
            <a:ext cx="7979486" cy="3429024"/>
          </a:xfrm>
        </p:spPr>
        <p:txBody>
          <a:bodyPr>
            <a:normAutofit fontScale="92500" lnSpcReduction="10000"/>
          </a:bodyPr>
          <a:lstStyle/>
          <a:p>
            <a:r>
              <a:rPr lang="es-ES_tradnl" dirty="0">
                <a:solidFill>
                  <a:srgbClr val="000066"/>
                </a:solidFill>
              </a:rPr>
              <a:t>Se suma a estos movimientos ideológicos las grandes crisis económicas, que pusieron a tambalear la estabilidad de toda Europa en 1870, que posteriormente repercutió, en que la gran potencia del siglo pasado, los Estados Unidos en 1929 cayera en una crisis tan grave que se llamaría: LA GRAN DEPRESION. </a:t>
            </a:r>
            <a:endParaRPr lang="es-CL" dirty="0">
              <a:solidFill>
                <a:srgbClr val="000066"/>
              </a:solidFill>
            </a:endParaRPr>
          </a:p>
          <a:p>
            <a:endParaRPr lang="es-CL" dirty="0" smtClean="0"/>
          </a:p>
        </p:txBody>
      </p:sp>
    </p:spTree>
    <p:extLst>
      <p:ext uri="{BB962C8B-B14F-4D97-AF65-F5344CB8AC3E}">
        <p14:creationId xmlns:p14="http://schemas.microsoft.com/office/powerpoint/2010/main" val="1210564755"/>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1"/>
            <a:ext cx="8408114" cy="1774550"/>
          </a:xfrm>
        </p:spPr>
        <p:txBody>
          <a:bodyPr/>
          <a:lstStyle/>
          <a:p>
            <a:r>
              <a:rPr lang="es-CL" dirty="0"/>
              <a:t>7</a:t>
            </a:r>
            <a:r>
              <a:rPr lang="es-CL" dirty="0" smtClean="0"/>
              <a:t>.Las </a:t>
            </a:r>
            <a:r>
              <a:rPr lang="es-CL" dirty="0"/>
              <a:t>Finanzas Publicas en el </a:t>
            </a:r>
            <a:r>
              <a:rPr lang="es-ES_tradnl" dirty="0" smtClean="0">
                <a:solidFill>
                  <a:schemeClr val="tx1"/>
                </a:solidFill>
              </a:rPr>
              <a:t>Intervencionismo.</a:t>
            </a:r>
            <a:r>
              <a:rPr lang="es-ES_tradnl" sz="3600" dirty="0" smtClean="0"/>
              <a:t> </a:t>
            </a:r>
            <a:endParaRPr lang="es-CL" dirty="0"/>
          </a:p>
        </p:txBody>
      </p:sp>
      <p:sp>
        <p:nvSpPr>
          <p:cNvPr id="3" name="2 Subtítulo"/>
          <p:cNvSpPr>
            <a:spLocks noGrp="1"/>
          </p:cNvSpPr>
          <p:nvPr>
            <p:ph type="subTitle" idx="1"/>
          </p:nvPr>
        </p:nvSpPr>
        <p:spPr>
          <a:xfrm>
            <a:off x="714348" y="2857496"/>
            <a:ext cx="7979486" cy="3429024"/>
          </a:xfrm>
        </p:spPr>
        <p:txBody>
          <a:bodyPr>
            <a:normAutofit/>
          </a:bodyPr>
          <a:lstStyle/>
          <a:p>
            <a:r>
              <a:rPr lang="es-ES_tradnl" dirty="0" smtClean="0">
                <a:solidFill>
                  <a:srgbClr val="000066"/>
                </a:solidFill>
              </a:rPr>
              <a:t> </a:t>
            </a:r>
            <a:endParaRPr lang="es-CL" dirty="0">
              <a:solidFill>
                <a:srgbClr val="000066"/>
              </a:solidFill>
            </a:endParaRPr>
          </a:p>
          <a:p>
            <a:endParaRPr lang="es-CL" dirty="0" smtClean="0"/>
          </a:p>
        </p:txBody>
      </p:sp>
      <p:sp>
        <p:nvSpPr>
          <p:cNvPr id="4" name="3 Rectángulo"/>
          <p:cNvSpPr/>
          <p:nvPr/>
        </p:nvSpPr>
        <p:spPr>
          <a:xfrm>
            <a:off x="1115616" y="2636912"/>
            <a:ext cx="7200800" cy="3847207"/>
          </a:xfrm>
          <a:prstGeom prst="rect">
            <a:avLst/>
          </a:prstGeom>
        </p:spPr>
        <p:txBody>
          <a:bodyPr wrap="square">
            <a:spAutoFit/>
          </a:bodyPr>
          <a:lstStyle/>
          <a:p>
            <a:pPr marL="363538" algn="just">
              <a:tabLst>
                <a:tab pos="268288" algn="l"/>
              </a:tabLst>
            </a:pPr>
            <a:r>
              <a:rPr lang="es-ES_tradnl" sz="2400" dirty="0">
                <a:solidFill>
                  <a:srgbClr val="000066"/>
                </a:solidFill>
              </a:rPr>
              <a:t>El proteccionismo o intervencionismo de Estado es el desarrollo de una política económica en la que, para proteger los productos del propio país, se imponen limitaciones a la entrada de similares o iguales productos extranjeros mediante la imposición de aranceles e impuestos a la importación que encarezcan el producto de tal suerte que no sea rentable. </a:t>
            </a:r>
          </a:p>
          <a:p>
            <a:pPr marL="363538" algn="just">
              <a:tabLst>
                <a:tab pos="268288" algn="l"/>
              </a:tabLst>
            </a:pPr>
            <a:endParaRPr lang="es-ES_tradnl" sz="2800" dirty="0">
              <a:solidFill>
                <a:srgbClr val="000066"/>
              </a:solidFill>
            </a:endParaRPr>
          </a:p>
        </p:txBody>
      </p:sp>
      <p:sp>
        <p:nvSpPr>
          <p:cNvPr id="5" name="4 Rectángulo"/>
          <p:cNvSpPr/>
          <p:nvPr/>
        </p:nvSpPr>
        <p:spPr>
          <a:xfrm>
            <a:off x="899592" y="2636911"/>
            <a:ext cx="7416824" cy="369332"/>
          </a:xfrm>
          <a:prstGeom prst="rect">
            <a:avLst/>
          </a:prstGeom>
        </p:spPr>
        <p:txBody>
          <a:bodyPr wrap="square">
            <a:spAutoFit/>
          </a:bodyPr>
          <a:lstStyle/>
          <a:p>
            <a:pPr marL="363538" algn="just">
              <a:tabLst>
                <a:tab pos="268288" algn="l"/>
              </a:tabLst>
            </a:pPr>
            <a:r>
              <a:rPr lang="es-ES_tradnl" dirty="0" smtClean="0">
                <a:solidFill>
                  <a:srgbClr val="000066"/>
                </a:solidFill>
              </a:rPr>
              <a:t> </a:t>
            </a:r>
            <a:endParaRPr lang="es-CL" dirty="0">
              <a:solidFill>
                <a:srgbClr val="000066"/>
              </a:solidFill>
            </a:endParaRPr>
          </a:p>
        </p:txBody>
      </p:sp>
    </p:spTree>
    <p:extLst>
      <p:ext uri="{BB962C8B-B14F-4D97-AF65-F5344CB8AC3E}">
        <p14:creationId xmlns:p14="http://schemas.microsoft.com/office/powerpoint/2010/main" val="2533213198"/>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7</a:t>
            </a:r>
            <a:r>
              <a:rPr lang="es-CL" dirty="0" smtClean="0"/>
              <a:t>.Las </a:t>
            </a:r>
            <a:r>
              <a:rPr lang="es-CL" dirty="0"/>
              <a:t>Finanzas Publicas en el </a:t>
            </a:r>
            <a:r>
              <a:rPr lang="es-ES_tradnl" dirty="0" smtClean="0">
                <a:solidFill>
                  <a:schemeClr val="tx1"/>
                </a:solidFill>
              </a:rPr>
              <a:t>Intervencionismo.</a:t>
            </a:r>
            <a:r>
              <a:rPr lang="es-ES_tradnl" sz="3600" dirty="0" smtClean="0"/>
              <a:t> </a:t>
            </a:r>
            <a:endParaRPr lang="es-CL" dirty="0"/>
          </a:p>
        </p:txBody>
      </p:sp>
      <p:sp>
        <p:nvSpPr>
          <p:cNvPr id="3" name="2 Subtítulo"/>
          <p:cNvSpPr>
            <a:spLocks noGrp="1"/>
          </p:cNvSpPr>
          <p:nvPr>
            <p:ph type="subTitle" idx="1"/>
          </p:nvPr>
        </p:nvSpPr>
        <p:spPr>
          <a:xfrm>
            <a:off x="714348" y="2636912"/>
            <a:ext cx="7979486" cy="3649608"/>
          </a:xfrm>
        </p:spPr>
        <p:txBody>
          <a:bodyPr>
            <a:normAutofit/>
          </a:bodyPr>
          <a:lstStyle/>
          <a:p>
            <a:r>
              <a:rPr lang="es-ES_tradnl" dirty="0" smtClean="0">
                <a:solidFill>
                  <a:srgbClr val="000066"/>
                </a:solidFill>
              </a:rPr>
              <a:t> </a:t>
            </a:r>
            <a:endParaRPr lang="es-CL" dirty="0">
              <a:solidFill>
                <a:srgbClr val="000066"/>
              </a:solidFill>
            </a:endParaRPr>
          </a:p>
          <a:p>
            <a:endParaRPr lang="es-CL" dirty="0" smtClean="0"/>
          </a:p>
        </p:txBody>
      </p:sp>
      <p:sp>
        <p:nvSpPr>
          <p:cNvPr id="4" name="3 Rectángulo"/>
          <p:cNvSpPr/>
          <p:nvPr/>
        </p:nvSpPr>
        <p:spPr>
          <a:xfrm>
            <a:off x="1115616" y="2636912"/>
            <a:ext cx="7200800" cy="2492990"/>
          </a:xfrm>
          <a:prstGeom prst="rect">
            <a:avLst/>
          </a:prstGeom>
        </p:spPr>
        <p:txBody>
          <a:bodyPr wrap="square">
            <a:spAutoFit/>
          </a:bodyPr>
          <a:lstStyle/>
          <a:p>
            <a:pPr marL="363538" algn="just">
              <a:tabLst>
                <a:tab pos="268288" algn="l"/>
              </a:tabLst>
            </a:pPr>
            <a:endParaRPr lang="es-ES_tradnl" sz="1200" dirty="0">
              <a:solidFill>
                <a:srgbClr val="000066"/>
              </a:solidFill>
            </a:endParaRPr>
          </a:p>
          <a:p>
            <a:pPr marL="363538" algn="just">
              <a:tabLst>
                <a:tab pos="268288" algn="l"/>
              </a:tabLst>
            </a:pPr>
            <a:r>
              <a:rPr lang="es-ES_tradnl" sz="2400" dirty="0">
                <a:solidFill>
                  <a:srgbClr val="000066"/>
                </a:solidFill>
              </a:rPr>
              <a:t>Las presiones sociales y las recesiones económicas hicieron entrar en decadencia las ideas liberales, por ello surgieron pensadores que replantearon la naturaleza y fines del Estado, y el manejo de la economía. </a:t>
            </a:r>
            <a:endParaRPr lang="es-CL" sz="2400" dirty="0">
              <a:solidFill>
                <a:srgbClr val="000066"/>
              </a:solidFill>
            </a:endParaRPr>
          </a:p>
          <a:p>
            <a:pPr marL="363538" algn="just">
              <a:tabLst>
                <a:tab pos="268288" algn="l"/>
              </a:tabLst>
            </a:pPr>
            <a:r>
              <a:rPr lang="es-ES_tradnl" sz="2400" dirty="0" smtClean="0">
                <a:solidFill>
                  <a:srgbClr val="000066"/>
                </a:solidFill>
              </a:rPr>
              <a:t> </a:t>
            </a:r>
            <a:endParaRPr lang="es-CL" sz="2400" dirty="0">
              <a:solidFill>
                <a:srgbClr val="000066"/>
              </a:solidFill>
            </a:endParaRPr>
          </a:p>
        </p:txBody>
      </p:sp>
      <p:sp>
        <p:nvSpPr>
          <p:cNvPr id="5" name="4 Rectángulo"/>
          <p:cNvSpPr/>
          <p:nvPr/>
        </p:nvSpPr>
        <p:spPr>
          <a:xfrm>
            <a:off x="899592" y="2636911"/>
            <a:ext cx="7416824" cy="369332"/>
          </a:xfrm>
          <a:prstGeom prst="rect">
            <a:avLst/>
          </a:prstGeom>
        </p:spPr>
        <p:txBody>
          <a:bodyPr wrap="square">
            <a:spAutoFit/>
          </a:bodyPr>
          <a:lstStyle/>
          <a:p>
            <a:pPr marL="363538" algn="just">
              <a:tabLst>
                <a:tab pos="268288" algn="l"/>
              </a:tabLst>
            </a:pPr>
            <a:r>
              <a:rPr lang="es-ES_tradnl" dirty="0" smtClean="0">
                <a:solidFill>
                  <a:srgbClr val="000066"/>
                </a:solidFill>
              </a:rPr>
              <a:t> </a:t>
            </a:r>
            <a:endParaRPr lang="es-CL" dirty="0">
              <a:solidFill>
                <a:srgbClr val="000066"/>
              </a:solidFill>
            </a:endParaRPr>
          </a:p>
        </p:txBody>
      </p:sp>
    </p:spTree>
    <p:extLst>
      <p:ext uri="{BB962C8B-B14F-4D97-AF65-F5344CB8AC3E}">
        <p14:creationId xmlns:p14="http://schemas.microsoft.com/office/powerpoint/2010/main" val="2178039351"/>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7</a:t>
            </a:r>
            <a:r>
              <a:rPr lang="es-CL" dirty="0" smtClean="0"/>
              <a:t>.Las </a:t>
            </a:r>
            <a:r>
              <a:rPr lang="es-CL" dirty="0"/>
              <a:t>Finanzas Publicas en el </a:t>
            </a:r>
            <a:r>
              <a:rPr lang="es-ES_tradnl" dirty="0" smtClean="0">
                <a:solidFill>
                  <a:schemeClr val="tx1"/>
                </a:solidFill>
              </a:rPr>
              <a:t>Intervencionismo.</a:t>
            </a:r>
            <a:r>
              <a:rPr lang="es-ES_tradnl" sz="3600" dirty="0" smtClean="0"/>
              <a:t> </a:t>
            </a:r>
            <a:endParaRPr lang="es-CL" dirty="0"/>
          </a:p>
        </p:txBody>
      </p:sp>
      <p:sp>
        <p:nvSpPr>
          <p:cNvPr id="3" name="2 Subtítulo"/>
          <p:cNvSpPr>
            <a:spLocks noGrp="1"/>
          </p:cNvSpPr>
          <p:nvPr>
            <p:ph type="subTitle" idx="1"/>
          </p:nvPr>
        </p:nvSpPr>
        <p:spPr>
          <a:xfrm>
            <a:off x="714348" y="2857496"/>
            <a:ext cx="7979486" cy="3429024"/>
          </a:xfrm>
        </p:spPr>
        <p:txBody>
          <a:bodyPr>
            <a:normAutofit/>
          </a:bodyPr>
          <a:lstStyle/>
          <a:p>
            <a:r>
              <a:rPr lang="es-ES_tradnl" dirty="0" smtClean="0">
                <a:solidFill>
                  <a:srgbClr val="000066"/>
                </a:solidFill>
              </a:rPr>
              <a:t> </a:t>
            </a:r>
            <a:endParaRPr lang="es-CL" dirty="0">
              <a:solidFill>
                <a:srgbClr val="000066"/>
              </a:solidFill>
            </a:endParaRPr>
          </a:p>
          <a:p>
            <a:endParaRPr lang="es-CL" dirty="0" smtClean="0"/>
          </a:p>
        </p:txBody>
      </p:sp>
      <p:sp>
        <p:nvSpPr>
          <p:cNvPr id="4" name="3 Rectángulo"/>
          <p:cNvSpPr/>
          <p:nvPr/>
        </p:nvSpPr>
        <p:spPr>
          <a:xfrm>
            <a:off x="1115616" y="2636912"/>
            <a:ext cx="7200800" cy="369332"/>
          </a:xfrm>
          <a:prstGeom prst="rect">
            <a:avLst/>
          </a:prstGeom>
        </p:spPr>
        <p:txBody>
          <a:bodyPr wrap="square">
            <a:spAutoFit/>
          </a:bodyPr>
          <a:lstStyle/>
          <a:p>
            <a:pPr marL="363538" algn="just">
              <a:tabLst>
                <a:tab pos="268288" algn="l"/>
              </a:tabLst>
            </a:pPr>
            <a:r>
              <a:rPr lang="es-ES_tradnl" dirty="0" smtClean="0">
                <a:solidFill>
                  <a:srgbClr val="000066"/>
                </a:solidFill>
              </a:rPr>
              <a:t>. </a:t>
            </a:r>
            <a:endParaRPr lang="es-CL" dirty="0">
              <a:solidFill>
                <a:srgbClr val="000066"/>
              </a:solidFill>
            </a:endParaRPr>
          </a:p>
        </p:txBody>
      </p:sp>
      <p:sp>
        <p:nvSpPr>
          <p:cNvPr id="5" name="4 Rectángulo"/>
          <p:cNvSpPr/>
          <p:nvPr/>
        </p:nvSpPr>
        <p:spPr>
          <a:xfrm>
            <a:off x="899592" y="2636911"/>
            <a:ext cx="7416824" cy="2862322"/>
          </a:xfrm>
          <a:prstGeom prst="rect">
            <a:avLst/>
          </a:prstGeom>
        </p:spPr>
        <p:txBody>
          <a:bodyPr wrap="square">
            <a:spAutoFit/>
          </a:bodyPr>
          <a:lstStyle/>
          <a:p>
            <a:pPr marL="363538" algn="just">
              <a:tabLst>
                <a:tab pos="268288" algn="l"/>
              </a:tabLst>
            </a:pPr>
            <a:r>
              <a:rPr lang="es-ES_tradnl" sz="2400" dirty="0">
                <a:solidFill>
                  <a:srgbClr val="000066"/>
                </a:solidFill>
              </a:rPr>
              <a:t>En principio surgieron los conceptos de justicia social, distribución de la riqueza, aumento del empleo, solidaridad social, seguridad social por parte del estado, etc. Los primeros visos de intervencionismo surgieron en Europa, con las repúblicas socialdemócratas, que le aseguraron al Estado su nuevo papel en la sociedad. </a:t>
            </a:r>
          </a:p>
          <a:p>
            <a:pPr marL="363538" algn="just">
              <a:tabLst>
                <a:tab pos="268288" algn="l"/>
              </a:tabLst>
            </a:pPr>
            <a:endParaRPr lang="es-ES_tradnl" sz="1200" dirty="0">
              <a:solidFill>
                <a:srgbClr val="000066"/>
              </a:solidFill>
            </a:endParaRPr>
          </a:p>
        </p:txBody>
      </p:sp>
    </p:spTree>
    <p:extLst>
      <p:ext uri="{BB962C8B-B14F-4D97-AF65-F5344CB8AC3E}">
        <p14:creationId xmlns:p14="http://schemas.microsoft.com/office/powerpoint/2010/main" val="404694858"/>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7</a:t>
            </a:r>
            <a:r>
              <a:rPr lang="es-CL" dirty="0" smtClean="0"/>
              <a:t>.Las </a:t>
            </a:r>
            <a:r>
              <a:rPr lang="es-CL" dirty="0"/>
              <a:t>Finanzas Publicas en el </a:t>
            </a:r>
            <a:r>
              <a:rPr lang="es-ES_tradnl" dirty="0" smtClean="0">
                <a:solidFill>
                  <a:schemeClr val="tx1"/>
                </a:solidFill>
              </a:rPr>
              <a:t>Intervencionismo.</a:t>
            </a:r>
            <a:r>
              <a:rPr lang="es-ES_tradnl" sz="3600" dirty="0" smtClean="0">
                <a:solidFill>
                  <a:srgbClr val="002060"/>
                </a:solidFill>
              </a:rPr>
              <a:t> </a:t>
            </a:r>
            <a:endParaRPr lang="es-CL" dirty="0">
              <a:solidFill>
                <a:srgbClr val="002060"/>
              </a:solidFill>
            </a:endParaRPr>
          </a:p>
        </p:txBody>
      </p:sp>
      <p:sp>
        <p:nvSpPr>
          <p:cNvPr id="3" name="2 Subtítulo"/>
          <p:cNvSpPr>
            <a:spLocks noGrp="1"/>
          </p:cNvSpPr>
          <p:nvPr>
            <p:ph type="subTitle" idx="1"/>
          </p:nvPr>
        </p:nvSpPr>
        <p:spPr>
          <a:xfrm>
            <a:off x="714348" y="2708920"/>
            <a:ext cx="7979486" cy="3726348"/>
          </a:xfrm>
        </p:spPr>
        <p:txBody>
          <a:bodyPr>
            <a:normAutofit/>
          </a:bodyPr>
          <a:lstStyle/>
          <a:p>
            <a:r>
              <a:rPr lang="es-ES_tradnl" dirty="0" smtClean="0">
                <a:solidFill>
                  <a:srgbClr val="000066"/>
                </a:solidFill>
              </a:rPr>
              <a:t> </a:t>
            </a:r>
            <a:endParaRPr lang="es-CL" dirty="0">
              <a:solidFill>
                <a:srgbClr val="000066"/>
              </a:solidFill>
            </a:endParaRPr>
          </a:p>
          <a:p>
            <a:endParaRPr lang="es-CL" dirty="0" smtClean="0"/>
          </a:p>
        </p:txBody>
      </p:sp>
      <p:sp>
        <p:nvSpPr>
          <p:cNvPr id="4" name="3 Rectángulo"/>
          <p:cNvSpPr/>
          <p:nvPr/>
        </p:nvSpPr>
        <p:spPr>
          <a:xfrm>
            <a:off x="1115616" y="2636912"/>
            <a:ext cx="7200800" cy="369332"/>
          </a:xfrm>
          <a:prstGeom prst="rect">
            <a:avLst/>
          </a:prstGeom>
        </p:spPr>
        <p:txBody>
          <a:bodyPr wrap="square">
            <a:spAutoFit/>
          </a:bodyPr>
          <a:lstStyle/>
          <a:p>
            <a:pPr marL="363538" algn="just">
              <a:tabLst>
                <a:tab pos="268288" algn="l"/>
              </a:tabLst>
            </a:pPr>
            <a:r>
              <a:rPr lang="es-ES_tradnl" dirty="0" smtClean="0">
                <a:solidFill>
                  <a:srgbClr val="000066"/>
                </a:solidFill>
              </a:rPr>
              <a:t>. </a:t>
            </a:r>
            <a:endParaRPr lang="es-CL" dirty="0">
              <a:solidFill>
                <a:srgbClr val="000066"/>
              </a:solidFill>
            </a:endParaRPr>
          </a:p>
        </p:txBody>
      </p:sp>
      <p:sp>
        <p:nvSpPr>
          <p:cNvPr id="5" name="4 Rectángulo"/>
          <p:cNvSpPr/>
          <p:nvPr/>
        </p:nvSpPr>
        <p:spPr>
          <a:xfrm>
            <a:off x="899592" y="2636911"/>
            <a:ext cx="7416824" cy="2677656"/>
          </a:xfrm>
          <a:prstGeom prst="rect">
            <a:avLst/>
          </a:prstGeom>
        </p:spPr>
        <p:txBody>
          <a:bodyPr wrap="square">
            <a:spAutoFit/>
          </a:bodyPr>
          <a:lstStyle/>
          <a:p>
            <a:pPr marL="363538" algn="just">
              <a:tabLst>
                <a:tab pos="268288" algn="l"/>
              </a:tabLst>
            </a:pPr>
            <a:r>
              <a:rPr lang="es-ES_tradnl" sz="2400" dirty="0" smtClean="0">
                <a:solidFill>
                  <a:srgbClr val="000066"/>
                </a:solidFill>
              </a:rPr>
              <a:t>Acontecimientos </a:t>
            </a:r>
            <a:r>
              <a:rPr lang="es-ES_tradnl" sz="2400" dirty="0">
                <a:solidFill>
                  <a:srgbClr val="000066"/>
                </a:solidFill>
              </a:rPr>
              <a:t>sociales y políticos, tales como la revolución bolchevique en Rusia, la revolución mexicana y la masiva aparición de movimientos socialistas generó que se suscitara un cambio social donde se exigía la </a:t>
            </a:r>
            <a:r>
              <a:rPr lang="es-ES_tradnl" sz="2400" dirty="0" smtClean="0">
                <a:solidFill>
                  <a:srgbClr val="000066"/>
                </a:solidFill>
              </a:rPr>
              <a:t>activa y propositiva  </a:t>
            </a:r>
            <a:r>
              <a:rPr lang="es-ES_tradnl" sz="2400" dirty="0">
                <a:solidFill>
                  <a:srgbClr val="000066"/>
                </a:solidFill>
              </a:rPr>
              <a:t>participación estatal y de las finanzas públicas en la vida de las personas. </a:t>
            </a:r>
            <a:endParaRPr lang="es-CL" sz="2400" dirty="0">
              <a:solidFill>
                <a:srgbClr val="000066"/>
              </a:solidFill>
            </a:endParaRPr>
          </a:p>
        </p:txBody>
      </p:sp>
    </p:spTree>
    <p:extLst>
      <p:ext uri="{BB962C8B-B14F-4D97-AF65-F5344CB8AC3E}">
        <p14:creationId xmlns:p14="http://schemas.microsoft.com/office/powerpoint/2010/main" val="2170601865"/>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7</a:t>
            </a:r>
            <a:r>
              <a:rPr lang="es-CL" dirty="0" smtClean="0"/>
              <a:t>.Las </a:t>
            </a:r>
            <a:r>
              <a:rPr lang="es-CL" dirty="0"/>
              <a:t>Finanzas Publicas en el </a:t>
            </a:r>
            <a:r>
              <a:rPr lang="es-ES_tradnl" dirty="0" smtClean="0">
                <a:solidFill>
                  <a:schemeClr val="tx1"/>
                </a:solidFill>
              </a:rPr>
              <a:t>Intervencionismo.</a:t>
            </a:r>
            <a:r>
              <a:rPr lang="es-ES_tradnl" sz="3600" dirty="0" smtClean="0">
                <a:solidFill>
                  <a:schemeClr val="tx1"/>
                </a:solidFill>
              </a:rPr>
              <a:t> </a:t>
            </a:r>
            <a:endParaRPr lang="es-CL" dirty="0">
              <a:solidFill>
                <a:schemeClr val="tx1"/>
              </a:solidFill>
            </a:endParaRPr>
          </a:p>
        </p:txBody>
      </p:sp>
      <p:sp>
        <p:nvSpPr>
          <p:cNvPr id="3" name="2 Subtítulo"/>
          <p:cNvSpPr>
            <a:spLocks noGrp="1"/>
          </p:cNvSpPr>
          <p:nvPr>
            <p:ph type="subTitle" idx="1"/>
          </p:nvPr>
        </p:nvSpPr>
        <p:spPr>
          <a:xfrm>
            <a:off x="714348" y="3006242"/>
            <a:ext cx="7979486" cy="3851757"/>
          </a:xfrm>
        </p:spPr>
        <p:txBody>
          <a:bodyPr>
            <a:normAutofit/>
          </a:bodyPr>
          <a:lstStyle/>
          <a:p>
            <a:endParaRPr lang="es-CL" dirty="0">
              <a:solidFill>
                <a:srgbClr val="000066"/>
              </a:solidFill>
            </a:endParaRPr>
          </a:p>
          <a:p>
            <a:endParaRPr lang="es-CL" dirty="0" smtClean="0"/>
          </a:p>
        </p:txBody>
      </p:sp>
      <p:sp>
        <p:nvSpPr>
          <p:cNvPr id="4" name="3 Rectángulo"/>
          <p:cNvSpPr/>
          <p:nvPr/>
        </p:nvSpPr>
        <p:spPr>
          <a:xfrm>
            <a:off x="1115616" y="2636912"/>
            <a:ext cx="7200800" cy="369332"/>
          </a:xfrm>
          <a:prstGeom prst="rect">
            <a:avLst/>
          </a:prstGeom>
        </p:spPr>
        <p:txBody>
          <a:bodyPr wrap="square">
            <a:spAutoFit/>
          </a:bodyPr>
          <a:lstStyle/>
          <a:p>
            <a:pPr marL="363538" algn="just">
              <a:tabLst>
                <a:tab pos="268288" algn="l"/>
              </a:tabLst>
            </a:pPr>
            <a:r>
              <a:rPr lang="es-ES_tradnl" dirty="0" smtClean="0">
                <a:solidFill>
                  <a:srgbClr val="000066"/>
                </a:solidFill>
              </a:rPr>
              <a:t>. </a:t>
            </a:r>
            <a:endParaRPr lang="es-CL" dirty="0">
              <a:solidFill>
                <a:srgbClr val="000066"/>
              </a:solidFill>
            </a:endParaRPr>
          </a:p>
        </p:txBody>
      </p:sp>
      <p:sp>
        <p:nvSpPr>
          <p:cNvPr id="5" name="4 Rectángulo"/>
          <p:cNvSpPr/>
          <p:nvPr/>
        </p:nvSpPr>
        <p:spPr>
          <a:xfrm>
            <a:off x="899592" y="2636911"/>
            <a:ext cx="7416824" cy="369332"/>
          </a:xfrm>
          <a:prstGeom prst="rect">
            <a:avLst/>
          </a:prstGeom>
        </p:spPr>
        <p:txBody>
          <a:bodyPr wrap="square">
            <a:spAutoFit/>
          </a:bodyPr>
          <a:lstStyle/>
          <a:p>
            <a:pPr marL="363538" algn="just">
              <a:tabLst>
                <a:tab pos="268288" algn="l"/>
              </a:tabLst>
            </a:pPr>
            <a:r>
              <a:rPr lang="es-ES_tradnl" dirty="0" smtClean="0">
                <a:solidFill>
                  <a:srgbClr val="000066"/>
                </a:solidFill>
              </a:rPr>
              <a:t>. </a:t>
            </a:r>
            <a:endParaRPr lang="es-CL" dirty="0">
              <a:solidFill>
                <a:srgbClr val="000066"/>
              </a:solidFill>
            </a:endParaRPr>
          </a:p>
        </p:txBody>
      </p:sp>
      <p:sp>
        <p:nvSpPr>
          <p:cNvPr id="6" name="5 Rectángulo"/>
          <p:cNvSpPr/>
          <p:nvPr/>
        </p:nvSpPr>
        <p:spPr>
          <a:xfrm>
            <a:off x="1000100" y="2714620"/>
            <a:ext cx="7143800" cy="3046988"/>
          </a:xfrm>
          <a:prstGeom prst="rect">
            <a:avLst/>
          </a:prstGeom>
        </p:spPr>
        <p:txBody>
          <a:bodyPr wrap="square">
            <a:spAutoFit/>
          </a:bodyPr>
          <a:lstStyle/>
          <a:p>
            <a:pPr marL="363538" algn="just">
              <a:tabLst>
                <a:tab pos="268288" algn="l"/>
              </a:tabLst>
            </a:pPr>
            <a:endParaRPr lang="es-ES_tradnl" sz="2400" b="1" dirty="0" smtClean="0">
              <a:solidFill>
                <a:srgbClr val="000066"/>
              </a:solidFill>
            </a:endParaRPr>
          </a:p>
          <a:p>
            <a:pPr marL="363538" algn="just">
              <a:tabLst>
                <a:tab pos="268288" algn="l"/>
              </a:tabLst>
            </a:pPr>
            <a:r>
              <a:rPr lang="es-ES_tradnl" sz="2400" b="1" dirty="0" smtClean="0">
                <a:solidFill>
                  <a:srgbClr val="000066"/>
                </a:solidFill>
              </a:rPr>
              <a:t>León </a:t>
            </a:r>
            <a:r>
              <a:rPr lang="es-ES_tradnl" sz="2400" b="1" dirty="0" err="1" smtClean="0">
                <a:solidFill>
                  <a:srgbClr val="000066"/>
                </a:solidFill>
              </a:rPr>
              <a:t>Duguit</a:t>
            </a:r>
            <a:r>
              <a:rPr lang="es-ES_tradnl" sz="2400" dirty="0" smtClean="0">
                <a:solidFill>
                  <a:srgbClr val="000066"/>
                </a:solidFill>
              </a:rPr>
              <a:t>, como antes se citaba, fue uno de los primeros y principales pensadores abanderados del intervencionismo estatal y postuló la seguridad social como fuente de derechos y obligaciones recíprocas entre los ciudadanos y el Estado. </a:t>
            </a:r>
          </a:p>
          <a:p>
            <a:pPr marL="363538" algn="just">
              <a:tabLst>
                <a:tab pos="268288" algn="l"/>
              </a:tabLst>
            </a:pPr>
            <a:endParaRPr lang="es-ES_tradnl" sz="2400" dirty="0" smtClean="0">
              <a:solidFill>
                <a:srgbClr val="000066"/>
              </a:solidFill>
            </a:endParaRPr>
          </a:p>
        </p:txBody>
      </p:sp>
    </p:spTree>
    <p:extLst>
      <p:ext uri="{BB962C8B-B14F-4D97-AF65-F5344CB8AC3E}">
        <p14:creationId xmlns:p14="http://schemas.microsoft.com/office/powerpoint/2010/main" val="1157206988"/>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7</a:t>
            </a:r>
            <a:r>
              <a:rPr lang="es-CL" dirty="0" smtClean="0"/>
              <a:t>.Las </a:t>
            </a:r>
            <a:r>
              <a:rPr lang="es-CL" dirty="0"/>
              <a:t>Finanzas Publicas en el </a:t>
            </a:r>
            <a:r>
              <a:rPr lang="es-ES_tradnl" dirty="0" smtClean="0">
                <a:solidFill>
                  <a:schemeClr val="tx1"/>
                </a:solidFill>
              </a:rPr>
              <a:t>Intervencionismo.</a:t>
            </a:r>
            <a:r>
              <a:rPr lang="es-ES_tradnl" sz="3600" dirty="0" smtClean="0">
                <a:solidFill>
                  <a:srgbClr val="002060"/>
                </a:solidFill>
              </a:rPr>
              <a:t> </a:t>
            </a:r>
            <a:endParaRPr lang="es-CL" dirty="0">
              <a:solidFill>
                <a:srgbClr val="002060"/>
              </a:solidFill>
            </a:endParaRPr>
          </a:p>
        </p:txBody>
      </p:sp>
      <p:sp>
        <p:nvSpPr>
          <p:cNvPr id="3" name="2 Subtítulo"/>
          <p:cNvSpPr>
            <a:spLocks noGrp="1"/>
          </p:cNvSpPr>
          <p:nvPr>
            <p:ph type="subTitle" idx="1"/>
          </p:nvPr>
        </p:nvSpPr>
        <p:spPr>
          <a:xfrm>
            <a:off x="714348" y="2857496"/>
            <a:ext cx="7979486" cy="3429024"/>
          </a:xfrm>
        </p:spPr>
        <p:txBody>
          <a:bodyPr>
            <a:normAutofit/>
          </a:bodyPr>
          <a:lstStyle/>
          <a:p>
            <a:r>
              <a:rPr lang="es-ES_tradnl" dirty="0" smtClean="0">
                <a:solidFill>
                  <a:srgbClr val="000066"/>
                </a:solidFill>
              </a:rPr>
              <a:t> </a:t>
            </a:r>
            <a:endParaRPr lang="es-CL" dirty="0">
              <a:solidFill>
                <a:srgbClr val="000066"/>
              </a:solidFill>
            </a:endParaRPr>
          </a:p>
          <a:p>
            <a:endParaRPr lang="es-CL" dirty="0" smtClean="0"/>
          </a:p>
        </p:txBody>
      </p:sp>
      <p:sp>
        <p:nvSpPr>
          <p:cNvPr id="4" name="3 Rectángulo"/>
          <p:cNvSpPr/>
          <p:nvPr/>
        </p:nvSpPr>
        <p:spPr>
          <a:xfrm>
            <a:off x="1115616" y="2636912"/>
            <a:ext cx="7200800" cy="369332"/>
          </a:xfrm>
          <a:prstGeom prst="rect">
            <a:avLst/>
          </a:prstGeom>
        </p:spPr>
        <p:txBody>
          <a:bodyPr wrap="square">
            <a:spAutoFit/>
          </a:bodyPr>
          <a:lstStyle/>
          <a:p>
            <a:pPr marL="363538" algn="just">
              <a:tabLst>
                <a:tab pos="268288" algn="l"/>
              </a:tabLst>
            </a:pPr>
            <a:r>
              <a:rPr lang="es-ES_tradnl" dirty="0" smtClean="0">
                <a:solidFill>
                  <a:srgbClr val="000066"/>
                </a:solidFill>
              </a:rPr>
              <a:t>. </a:t>
            </a:r>
            <a:endParaRPr lang="es-CL" dirty="0">
              <a:solidFill>
                <a:srgbClr val="000066"/>
              </a:solidFill>
            </a:endParaRPr>
          </a:p>
        </p:txBody>
      </p:sp>
      <p:sp>
        <p:nvSpPr>
          <p:cNvPr id="5" name="4 Rectángulo"/>
          <p:cNvSpPr/>
          <p:nvPr/>
        </p:nvSpPr>
        <p:spPr>
          <a:xfrm>
            <a:off x="899592" y="2636911"/>
            <a:ext cx="7416824" cy="369332"/>
          </a:xfrm>
          <a:prstGeom prst="rect">
            <a:avLst/>
          </a:prstGeom>
        </p:spPr>
        <p:txBody>
          <a:bodyPr wrap="square">
            <a:spAutoFit/>
          </a:bodyPr>
          <a:lstStyle/>
          <a:p>
            <a:pPr marL="363538" algn="just">
              <a:tabLst>
                <a:tab pos="268288" algn="l"/>
              </a:tabLst>
            </a:pPr>
            <a:r>
              <a:rPr lang="es-ES_tradnl" dirty="0" smtClean="0">
                <a:solidFill>
                  <a:srgbClr val="000066"/>
                </a:solidFill>
              </a:rPr>
              <a:t>. </a:t>
            </a:r>
            <a:endParaRPr lang="es-CL" dirty="0">
              <a:solidFill>
                <a:srgbClr val="000066"/>
              </a:solidFill>
            </a:endParaRPr>
          </a:p>
        </p:txBody>
      </p:sp>
      <p:sp>
        <p:nvSpPr>
          <p:cNvPr id="6" name="5 Rectángulo"/>
          <p:cNvSpPr/>
          <p:nvPr/>
        </p:nvSpPr>
        <p:spPr>
          <a:xfrm>
            <a:off x="1142976" y="2714620"/>
            <a:ext cx="7358114" cy="3231654"/>
          </a:xfrm>
          <a:prstGeom prst="rect">
            <a:avLst/>
          </a:prstGeom>
        </p:spPr>
        <p:txBody>
          <a:bodyPr wrap="square">
            <a:spAutoFit/>
          </a:bodyPr>
          <a:lstStyle/>
          <a:p>
            <a:pPr marL="363538" algn="just">
              <a:tabLst>
                <a:tab pos="268288" algn="l"/>
              </a:tabLst>
            </a:pPr>
            <a:endParaRPr lang="es-ES_tradnl" sz="1200" dirty="0" smtClean="0">
              <a:solidFill>
                <a:srgbClr val="000066"/>
              </a:solidFill>
            </a:endParaRPr>
          </a:p>
          <a:p>
            <a:pPr marL="363538" algn="just">
              <a:tabLst>
                <a:tab pos="268288" algn="l"/>
              </a:tabLst>
            </a:pPr>
            <a:r>
              <a:rPr lang="es-ES_tradnl" sz="2400" dirty="0" smtClean="0">
                <a:solidFill>
                  <a:srgbClr val="000066"/>
                </a:solidFill>
              </a:rPr>
              <a:t>Con la crisis económica de los años veintinueve y siguientes, vinieron las fórmulas salvadoras del economista inglés </a:t>
            </a:r>
            <a:r>
              <a:rPr lang="es-ES_tradnl" sz="2400" b="1" dirty="0" err="1" smtClean="0">
                <a:solidFill>
                  <a:srgbClr val="000066"/>
                </a:solidFill>
              </a:rPr>
              <a:t>Jhon</a:t>
            </a:r>
            <a:r>
              <a:rPr lang="es-ES_tradnl" sz="2400" b="1" dirty="0" smtClean="0">
                <a:solidFill>
                  <a:srgbClr val="000066"/>
                </a:solidFill>
              </a:rPr>
              <a:t> </a:t>
            </a:r>
            <a:r>
              <a:rPr lang="es-ES_tradnl" sz="2400" b="1" dirty="0" err="1" smtClean="0">
                <a:solidFill>
                  <a:srgbClr val="000066"/>
                </a:solidFill>
              </a:rPr>
              <a:t>Maynard</a:t>
            </a:r>
            <a:r>
              <a:rPr lang="es-ES_tradnl" sz="2400" b="1" dirty="0" smtClean="0">
                <a:solidFill>
                  <a:srgbClr val="000066"/>
                </a:solidFill>
              </a:rPr>
              <a:t> </a:t>
            </a:r>
            <a:r>
              <a:rPr lang="es-ES_tradnl" sz="2400" b="1" dirty="0" err="1" smtClean="0">
                <a:solidFill>
                  <a:srgbClr val="000066"/>
                </a:solidFill>
              </a:rPr>
              <a:t>Keynes</a:t>
            </a:r>
            <a:r>
              <a:rPr lang="es-ES_tradnl" sz="2400" dirty="0" smtClean="0">
                <a:solidFill>
                  <a:srgbClr val="000066"/>
                </a:solidFill>
              </a:rPr>
              <a:t>, que le atribuyó al estado un papel preponderante en la producción, inversión, regulación de la economía, preservación de los niveles de empleo, política monetaria y fiscal impuestas por el Estado.</a:t>
            </a:r>
            <a:endParaRPr lang="es-CL" sz="2400" dirty="0"/>
          </a:p>
        </p:txBody>
      </p:sp>
    </p:spTree>
    <p:extLst>
      <p:ext uri="{BB962C8B-B14F-4D97-AF65-F5344CB8AC3E}">
        <p14:creationId xmlns:p14="http://schemas.microsoft.com/office/powerpoint/2010/main" val="1157206988"/>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7</a:t>
            </a:r>
            <a:r>
              <a:rPr lang="es-CL" dirty="0" smtClean="0"/>
              <a:t>.Las </a:t>
            </a:r>
            <a:r>
              <a:rPr lang="es-CL" dirty="0"/>
              <a:t>Finanzas Publicas en el </a:t>
            </a:r>
            <a:r>
              <a:rPr lang="es-ES_tradnl" dirty="0" smtClean="0">
                <a:solidFill>
                  <a:schemeClr val="tx1"/>
                </a:solidFill>
              </a:rPr>
              <a:t>Intervencionismo.</a:t>
            </a:r>
            <a:r>
              <a:rPr lang="es-ES_tradnl" sz="3600" dirty="0" smtClean="0"/>
              <a:t> </a:t>
            </a:r>
            <a:endParaRPr lang="es-CL" dirty="0"/>
          </a:p>
        </p:txBody>
      </p:sp>
      <p:sp>
        <p:nvSpPr>
          <p:cNvPr id="3" name="2 Subtítulo"/>
          <p:cNvSpPr>
            <a:spLocks noGrp="1"/>
          </p:cNvSpPr>
          <p:nvPr>
            <p:ph type="subTitle" idx="1"/>
          </p:nvPr>
        </p:nvSpPr>
        <p:spPr>
          <a:xfrm>
            <a:off x="714348" y="2857496"/>
            <a:ext cx="7979486" cy="3429024"/>
          </a:xfrm>
        </p:spPr>
        <p:txBody>
          <a:bodyPr>
            <a:normAutofit/>
          </a:bodyPr>
          <a:lstStyle/>
          <a:p>
            <a:endParaRPr lang="es-CL" dirty="0">
              <a:solidFill>
                <a:srgbClr val="000066"/>
              </a:solidFill>
            </a:endParaRPr>
          </a:p>
          <a:p>
            <a:endParaRPr lang="es-CL" dirty="0" smtClean="0"/>
          </a:p>
        </p:txBody>
      </p:sp>
      <p:sp>
        <p:nvSpPr>
          <p:cNvPr id="4" name="3 Rectángulo"/>
          <p:cNvSpPr/>
          <p:nvPr/>
        </p:nvSpPr>
        <p:spPr>
          <a:xfrm>
            <a:off x="1115616" y="2636912"/>
            <a:ext cx="7200800" cy="369332"/>
          </a:xfrm>
          <a:prstGeom prst="rect">
            <a:avLst/>
          </a:prstGeom>
        </p:spPr>
        <p:txBody>
          <a:bodyPr wrap="square">
            <a:spAutoFit/>
          </a:bodyPr>
          <a:lstStyle/>
          <a:p>
            <a:pPr marL="363538" algn="just">
              <a:tabLst>
                <a:tab pos="268288" algn="l"/>
              </a:tabLst>
            </a:pPr>
            <a:r>
              <a:rPr lang="es-ES_tradnl" dirty="0" smtClean="0">
                <a:solidFill>
                  <a:srgbClr val="000066"/>
                </a:solidFill>
              </a:rPr>
              <a:t>. </a:t>
            </a:r>
            <a:endParaRPr lang="es-CL" dirty="0">
              <a:solidFill>
                <a:srgbClr val="000066"/>
              </a:solidFill>
            </a:endParaRPr>
          </a:p>
        </p:txBody>
      </p:sp>
      <p:sp>
        <p:nvSpPr>
          <p:cNvPr id="5" name="4 Rectángulo"/>
          <p:cNvSpPr/>
          <p:nvPr/>
        </p:nvSpPr>
        <p:spPr>
          <a:xfrm>
            <a:off x="899592" y="2636911"/>
            <a:ext cx="7416824" cy="369332"/>
          </a:xfrm>
          <a:prstGeom prst="rect">
            <a:avLst/>
          </a:prstGeom>
        </p:spPr>
        <p:txBody>
          <a:bodyPr wrap="square">
            <a:spAutoFit/>
          </a:bodyPr>
          <a:lstStyle/>
          <a:p>
            <a:pPr marL="363538" algn="just">
              <a:tabLst>
                <a:tab pos="268288" algn="l"/>
              </a:tabLst>
            </a:pPr>
            <a:r>
              <a:rPr lang="es-ES_tradnl" dirty="0" smtClean="0">
                <a:solidFill>
                  <a:srgbClr val="000066"/>
                </a:solidFill>
              </a:rPr>
              <a:t>. </a:t>
            </a:r>
            <a:endParaRPr lang="es-CL" dirty="0">
              <a:solidFill>
                <a:srgbClr val="000066"/>
              </a:solidFill>
            </a:endParaRPr>
          </a:p>
        </p:txBody>
      </p:sp>
      <p:sp>
        <p:nvSpPr>
          <p:cNvPr id="6" name="5 Rectángulo"/>
          <p:cNvSpPr/>
          <p:nvPr/>
        </p:nvSpPr>
        <p:spPr>
          <a:xfrm>
            <a:off x="3078642" y="2857496"/>
            <a:ext cx="2986715" cy="369332"/>
          </a:xfrm>
          <a:prstGeom prst="rect">
            <a:avLst/>
          </a:prstGeom>
        </p:spPr>
        <p:txBody>
          <a:bodyPr wrap="square">
            <a:spAutoFit/>
          </a:bodyPr>
          <a:lstStyle/>
          <a:p>
            <a:r>
              <a:rPr lang="es-ES_tradnl" b="1" dirty="0" smtClean="0">
                <a:solidFill>
                  <a:srgbClr val="000066"/>
                </a:solidFill>
              </a:rPr>
              <a:t>León </a:t>
            </a:r>
            <a:r>
              <a:rPr lang="es-ES_tradnl" b="1" dirty="0" err="1" smtClean="0">
                <a:solidFill>
                  <a:srgbClr val="000066"/>
                </a:solidFill>
              </a:rPr>
              <a:t>Duguit</a:t>
            </a:r>
            <a:r>
              <a:rPr lang="es-ES_tradnl" b="1" dirty="0" smtClean="0">
                <a:solidFill>
                  <a:srgbClr val="000066"/>
                </a:solidFill>
              </a:rPr>
              <a:t>,  1859 - 1928</a:t>
            </a:r>
            <a:endParaRPr lang="es-ES_tradnl" b="1" dirty="0">
              <a:solidFill>
                <a:srgbClr val="000066"/>
              </a:solidFill>
            </a:endParaRPr>
          </a:p>
        </p:txBody>
      </p:sp>
      <p:sp>
        <p:nvSpPr>
          <p:cNvPr id="7" name="6 Rectángulo"/>
          <p:cNvSpPr/>
          <p:nvPr/>
        </p:nvSpPr>
        <p:spPr>
          <a:xfrm>
            <a:off x="500034" y="3286124"/>
            <a:ext cx="7858180" cy="3046988"/>
          </a:xfrm>
          <a:prstGeom prst="rect">
            <a:avLst/>
          </a:prstGeom>
        </p:spPr>
        <p:txBody>
          <a:bodyPr wrap="square">
            <a:spAutoFit/>
          </a:bodyPr>
          <a:lstStyle/>
          <a:p>
            <a:r>
              <a:rPr lang="es-ES_tradnl" sz="2400" dirty="0" smtClean="0">
                <a:solidFill>
                  <a:srgbClr val="000066"/>
                </a:solidFill>
              </a:rPr>
              <a:t>Figura notable del pensamiento jurídico francés contemporáneo, </a:t>
            </a:r>
            <a:r>
              <a:rPr lang="es-ES_tradnl" sz="2400" dirty="0" err="1" smtClean="0">
                <a:solidFill>
                  <a:srgbClr val="000066"/>
                </a:solidFill>
              </a:rPr>
              <a:t>naciò</a:t>
            </a:r>
            <a:r>
              <a:rPr lang="es-ES_tradnl" sz="2400" dirty="0" smtClean="0">
                <a:solidFill>
                  <a:srgbClr val="000066"/>
                </a:solidFill>
              </a:rPr>
              <a:t> en </a:t>
            </a:r>
            <a:r>
              <a:rPr lang="es-ES_tradnl" sz="2400" dirty="0" err="1" smtClean="0">
                <a:solidFill>
                  <a:srgbClr val="000066"/>
                </a:solidFill>
              </a:rPr>
              <a:t>Libourne</a:t>
            </a:r>
            <a:r>
              <a:rPr lang="es-ES_tradnl" sz="2400" dirty="0" smtClean="0">
                <a:solidFill>
                  <a:srgbClr val="000066"/>
                </a:solidFill>
              </a:rPr>
              <a:t> en 1859 y se le sitúa  en la corriente del </a:t>
            </a:r>
            <a:r>
              <a:rPr lang="es-ES_tradnl" sz="2400" dirty="0" err="1" smtClean="0">
                <a:solidFill>
                  <a:srgbClr val="000066"/>
                </a:solidFill>
              </a:rPr>
              <a:t>sociologismo</a:t>
            </a:r>
            <a:r>
              <a:rPr lang="es-ES_tradnl" sz="2400" dirty="0" smtClean="0">
                <a:solidFill>
                  <a:srgbClr val="000066"/>
                </a:solidFill>
              </a:rPr>
              <a:t> jurídico, puesto que dedicó lo mejor de su esfuerzo a elaborar una doctrina del Derecho y del Estado partiendo de la naturaleza social del fenómeno jurídico, como medio de superar el callejón sin salida en que habían caído el positivismo jurídico y la dogmática formalista.</a:t>
            </a:r>
            <a:endParaRPr lang="es-CL" sz="2400" dirty="0"/>
          </a:p>
        </p:txBody>
      </p:sp>
    </p:spTree>
    <p:extLst>
      <p:ext uri="{BB962C8B-B14F-4D97-AF65-F5344CB8AC3E}">
        <p14:creationId xmlns:p14="http://schemas.microsoft.com/office/powerpoint/2010/main" val="1157206988"/>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7</a:t>
            </a:r>
            <a:r>
              <a:rPr lang="es-CL" dirty="0" smtClean="0"/>
              <a:t>.Las </a:t>
            </a:r>
            <a:r>
              <a:rPr lang="es-CL" dirty="0"/>
              <a:t>Finanzas Publicas en el </a:t>
            </a:r>
            <a:r>
              <a:rPr lang="es-ES_tradnl" dirty="0" smtClean="0">
                <a:solidFill>
                  <a:schemeClr val="tx1"/>
                </a:solidFill>
              </a:rPr>
              <a:t>Intervencionismo.</a:t>
            </a:r>
            <a:r>
              <a:rPr lang="es-ES_tradnl" sz="3600" dirty="0" smtClean="0"/>
              <a:t> </a:t>
            </a:r>
            <a:endParaRPr lang="es-CL" dirty="0"/>
          </a:p>
        </p:txBody>
      </p:sp>
      <p:sp>
        <p:nvSpPr>
          <p:cNvPr id="3" name="2 Subtítulo"/>
          <p:cNvSpPr>
            <a:spLocks noGrp="1"/>
          </p:cNvSpPr>
          <p:nvPr>
            <p:ph type="subTitle" idx="1"/>
          </p:nvPr>
        </p:nvSpPr>
        <p:spPr>
          <a:xfrm>
            <a:off x="714348" y="2857496"/>
            <a:ext cx="7979486" cy="3429024"/>
          </a:xfrm>
        </p:spPr>
        <p:txBody>
          <a:bodyPr>
            <a:normAutofit/>
          </a:bodyPr>
          <a:lstStyle/>
          <a:p>
            <a:endParaRPr lang="es-CL" dirty="0">
              <a:solidFill>
                <a:srgbClr val="000066"/>
              </a:solidFill>
            </a:endParaRPr>
          </a:p>
          <a:p>
            <a:endParaRPr lang="es-CL" dirty="0" smtClean="0"/>
          </a:p>
        </p:txBody>
      </p:sp>
      <p:sp>
        <p:nvSpPr>
          <p:cNvPr id="4" name="3 Rectángulo"/>
          <p:cNvSpPr/>
          <p:nvPr/>
        </p:nvSpPr>
        <p:spPr>
          <a:xfrm>
            <a:off x="1115616" y="2636912"/>
            <a:ext cx="7200800" cy="369332"/>
          </a:xfrm>
          <a:prstGeom prst="rect">
            <a:avLst/>
          </a:prstGeom>
        </p:spPr>
        <p:txBody>
          <a:bodyPr wrap="square">
            <a:spAutoFit/>
          </a:bodyPr>
          <a:lstStyle/>
          <a:p>
            <a:pPr marL="363538" algn="just">
              <a:tabLst>
                <a:tab pos="268288" algn="l"/>
              </a:tabLst>
            </a:pPr>
            <a:r>
              <a:rPr lang="es-ES_tradnl" dirty="0" smtClean="0">
                <a:solidFill>
                  <a:srgbClr val="000066"/>
                </a:solidFill>
              </a:rPr>
              <a:t>. </a:t>
            </a:r>
            <a:endParaRPr lang="es-CL" dirty="0">
              <a:solidFill>
                <a:srgbClr val="000066"/>
              </a:solidFill>
            </a:endParaRPr>
          </a:p>
        </p:txBody>
      </p:sp>
      <p:sp>
        <p:nvSpPr>
          <p:cNvPr id="5" name="4 Rectángulo"/>
          <p:cNvSpPr/>
          <p:nvPr/>
        </p:nvSpPr>
        <p:spPr>
          <a:xfrm>
            <a:off x="899592" y="2636911"/>
            <a:ext cx="7416824" cy="369332"/>
          </a:xfrm>
          <a:prstGeom prst="rect">
            <a:avLst/>
          </a:prstGeom>
        </p:spPr>
        <p:txBody>
          <a:bodyPr wrap="square">
            <a:spAutoFit/>
          </a:bodyPr>
          <a:lstStyle/>
          <a:p>
            <a:pPr marL="363538" algn="just">
              <a:tabLst>
                <a:tab pos="268288" algn="l"/>
              </a:tabLst>
            </a:pPr>
            <a:r>
              <a:rPr lang="es-ES_tradnl" dirty="0" smtClean="0">
                <a:solidFill>
                  <a:srgbClr val="000066"/>
                </a:solidFill>
              </a:rPr>
              <a:t>. </a:t>
            </a:r>
            <a:endParaRPr lang="es-CL" dirty="0">
              <a:solidFill>
                <a:srgbClr val="000066"/>
              </a:solidFill>
            </a:endParaRPr>
          </a:p>
        </p:txBody>
      </p:sp>
      <p:sp>
        <p:nvSpPr>
          <p:cNvPr id="6" name="5 Rectángulo"/>
          <p:cNvSpPr/>
          <p:nvPr/>
        </p:nvSpPr>
        <p:spPr>
          <a:xfrm>
            <a:off x="3078642" y="2857496"/>
            <a:ext cx="2986715" cy="369332"/>
          </a:xfrm>
          <a:prstGeom prst="rect">
            <a:avLst/>
          </a:prstGeom>
        </p:spPr>
        <p:txBody>
          <a:bodyPr wrap="square">
            <a:spAutoFit/>
          </a:bodyPr>
          <a:lstStyle/>
          <a:p>
            <a:r>
              <a:rPr lang="es-ES_tradnl" b="1" dirty="0" smtClean="0">
                <a:solidFill>
                  <a:srgbClr val="000066"/>
                </a:solidFill>
              </a:rPr>
              <a:t>León </a:t>
            </a:r>
            <a:r>
              <a:rPr lang="es-ES_tradnl" b="1" dirty="0" err="1" smtClean="0">
                <a:solidFill>
                  <a:srgbClr val="000066"/>
                </a:solidFill>
              </a:rPr>
              <a:t>Duguit</a:t>
            </a:r>
            <a:r>
              <a:rPr lang="es-ES_tradnl" b="1" dirty="0" smtClean="0">
                <a:solidFill>
                  <a:srgbClr val="000066"/>
                </a:solidFill>
              </a:rPr>
              <a:t>,  1859 - 1928</a:t>
            </a:r>
            <a:endParaRPr lang="es-ES_tradnl" b="1" dirty="0">
              <a:solidFill>
                <a:srgbClr val="000066"/>
              </a:solidFill>
            </a:endParaRPr>
          </a:p>
        </p:txBody>
      </p:sp>
      <p:sp>
        <p:nvSpPr>
          <p:cNvPr id="7" name="6 Rectángulo"/>
          <p:cNvSpPr/>
          <p:nvPr/>
        </p:nvSpPr>
        <p:spPr>
          <a:xfrm>
            <a:off x="500034" y="3286124"/>
            <a:ext cx="7858180" cy="1938992"/>
          </a:xfrm>
          <a:prstGeom prst="rect">
            <a:avLst/>
          </a:prstGeom>
        </p:spPr>
        <p:txBody>
          <a:bodyPr wrap="square">
            <a:spAutoFit/>
          </a:bodyPr>
          <a:lstStyle/>
          <a:p>
            <a:r>
              <a:rPr lang="es-ES_tradnl" sz="2400" dirty="0" smtClean="0">
                <a:solidFill>
                  <a:srgbClr val="000066"/>
                </a:solidFill>
              </a:rPr>
              <a:t>Al poner de relieve las transformaciones del Derecho Público y privado persigue principalmente demostrar la necesidad de un Derecho que se ajuste y concuerde con las exigencias sociales de la época, decantándole  de indebidas abstracciones  racionalistas.</a:t>
            </a:r>
            <a:endParaRPr lang="es-CL" sz="2400" dirty="0"/>
          </a:p>
        </p:txBody>
      </p:sp>
    </p:spTree>
    <p:extLst>
      <p:ext uri="{BB962C8B-B14F-4D97-AF65-F5344CB8AC3E}">
        <p14:creationId xmlns:p14="http://schemas.microsoft.com/office/powerpoint/2010/main" val="1583539972"/>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7</a:t>
            </a:r>
            <a:r>
              <a:rPr lang="es-CL" dirty="0" smtClean="0"/>
              <a:t>.Las </a:t>
            </a:r>
            <a:r>
              <a:rPr lang="es-CL" dirty="0"/>
              <a:t>Finanzas Publicas en el </a:t>
            </a:r>
            <a:r>
              <a:rPr lang="es-ES_tradnl" dirty="0" smtClean="0">
                <a:solidFill>
                  <a:schemeClr val="tx1"/>
                </a:solidFill>
              </a:rPr>
              <a:t>Intervencionismo.</a:t>
            </a:r>
            <a:r>
              <a:rPr lang="es-ES_tradnl" sz="3600" dirty="0" smtClean="0"/>
              <a:t> </a:t>
            </a:r>
            <a:endParaRPr lang="es-CL" dirty="0"/>
          </a:p>
        </p:txBody>
      </p:sp>
      <p:sp>
        <p:nvSpPr>
          <p:cNvPr id="3" name="2 Subtítulo"/>
          <p:cNvSpPr>
            <a:spLocks noGrp="1"/>
          </p:cNvSpPr>
          <p:nvPr>
            <p:ph type="subTitle" idx="1"/>
          </p:nvPr>
        </p:nvSpPr>
        <p:spPr>
          <a:xfrm>
            <a:off x="714348" y="2857496"/>
            <a:ext cx="7979486" cy="3811864"/>
          </a:xfrm>
        </p:spPr>
        <p:txBody>
          <a:bodyPr>
            <a:normAutofit/>
          </a:bodyPr>
          <a:lstStyle/>
          <a:p>
            <a:endParaRPr lang="es-CL" dirty="0">
              <a:solidFill>
                <a:srgbClr val="000066"/>
              </a:solidFill>
            </a:endParaRPr>
          </a:p>
          <a:p>
            <a:endParaRPr lang="es-CL" dirty="0" smtClean="0"/>
          </a:p>
        </p:txBody>
      </p:sp>
      <p:sp>
        <p:nvSpPr>
          <p:cNvPr id="4" name="3 Rectángulo"/>
          <p:cNvSpPr/>
          <p:nvPr/>
        </p:nvSpPr>
        <p:spPr>
          <a:xfrm>
            <a:off x="1103691" y="2626720"/>
            <a:ext cx="7200800" cy="369332"/>
          </a:xfrm>
          <a:prstGeom prst="rect">
            <a:avLst/>
          </a:prstGeom>
        </p:spPr>
        <p:txBody>
          <a:bodyPr wrap="square">
            <a:spAutoFit/>
          </a:bodyPr>
          <a:lstStyle/>
          <a:p>
            <a:pPr marL="363538" algn="just">
              <a:tabLst>
                <a:tab pos="268288" algn="l"/>
              </a:tabLst>
            </a:pPr>
            <a:r>
              <a:rPr lang="es-ES_tradnl" dirty="0" smtClean="0">
                <a:solidFill>
                  <a:srgbClr val="000066"/>
                </a:solidFill>
              </a:rPr>
              <a:t>. </a:t>
            </a:r>
            <a:endParaRPr lang="es-CL" dirty="0">
              <a:solidFill>
                <a:srgbClr val="000066"/>
              </a:solidFill>
            </a:endParaRPr>
          </a:p>
        </p:txBody>
      </p:sp>
      <p:sp>
        <p:nvSpPr>
          <p:cNvPr id="5" name="4 Rectángulo"/>
          <p:cNvSpPr/>
          <p:nvPr/>
        </p:nvSpPr>
        <p:spPr>
          <a:xfrm>
            <a:off x="899592" y="2636911"/>
            <a:ext cx="7416824" cy="369332"/>
          </a:xfrm>
          <a:prstGeom prst="rect">
            <a:avLst/>
          </a:prstGeom>
        </p:spPr>
        <p:txBody>
          <a:bodyPr wrap="square">
            <a:spAutoFit/>
          </a:bodyPr>
          <a:lstStyle/>
          <a:p>
            <a:pPr marL="363538" algn="just">
              <a:tabLst>
                <a:tab pos="268288" algn="l"/>
              </a:tabLst>
            </a:pPr>
            <a:r>
              <a:rPr lang="es-ES_tradnl" dirty="0" smtClean="0">
                <a:solidFill>
                  <a:srgbClr val="000066"/>
                </a:solidFill>
              </a:rPr>
              <a:t>. </a:t>
            </a:r>
            <a:endParaRPr lang="es-CL" dirty="0">
              <a:solidFill>
                <a:srgbClr val="000066"/>
              </a:solidFill>
            </a:endParaRPr>
          </a:p>
        </p:txBody>
      </p:sp>
      <p:sp>
        <p:nvSpPr>
          <p:cNvPr id="6" name="5 Rectángulo"/>
          <p:cNvSpPr/>
          <p:nvPr/>
        </p:nvSpPr>
        <p:spPr>
          <a:xfrm>
            <a:off x="2915816" y="2821577"/>
            <a:ext cx="3077533" cy="369332"/>
          </a:xfrm>
          <a:prstGeom prst="rect">
            <a:avLst/>
          </a:prstGeom>
        </p:spPr>
        <p:txBody>
          <a:bodyPr wrap="square">
            <a:spAutoFit/>
          </a:bodyPr>
          <a:lstStyle/>
          <a:p>
            <a:r>
              <a:rPr lang="es-ES_tradnl" b="1" dirty="0" smtClean="0">
                <a:solidFill>
                  <a:srgbClr val="000066"/>
                </a:solidFill>
              </a:rPr>
              <a:t>León </a:t>
            </a:r>
            <a:r>
              <a:rPr lang="es-ES_tradnl" b="1" dirty="0" err="1" smtClean="0">
                <a:solidFill>
                  <a:srgbClr val="000066"/>
                </a:solidFill>
              </a:rPr>
              <a:t>Duguit</a:t>
            </a:r>
            <a:r>
              <a:rPr lang="es-ES_tradnl" b="1" dirty="0" smtClean="0">
                <a:solidFill>
                  <a:srgbClr val="000066"/>
                </a:solidFill>
              </a:rPr>
              <a:t>,  1859 - 1928</a:t>
            </a:r>
            <a:endParaRPr lang="es-ES_tradnl" b="1" dirty="0">
              <a:solidFill>
                <a:srgbClr val="000066"/>
              </a:solidFill>
            </a:endParaRPr>
          </a:p>
        </p:txBody>
      </p:sp>
      <p:sp>
        <p:nvSpPr>
          <p:cNvPr id="7" name="6 Rectángulo"/>
          <p:cNvSpPr/>
          <p:nvPr/>
        </p:nvSpPr>
        <p:spPr>
          <a:xfrm>
            <a:off x="285720" y="3286124"/>
            <a:ext cx="8750776" cy="3416320"/>
          </a:xfrm>
          <a:prstGeom prst="rect">
            <a:avLst/>
          </a:prstGeom>
        </p:spPr>
        <p:txBody>
          <a:bodyPr wrap="square">
            <a:spAutoFit/>
          </a:bodyPr>
          <a:lstStyle/>
          <a:p>
            <a:r>
              <a:rPr lang="es-ES_tradnl" sz="2400" dirty="0" smtClean="0">
                <a:solidFill>
                  <a:srgbClr val="000066"/>
                </a:solidFill>
              </a:rPr>
              <a:t>Toda su construcción se basa esencialmente en el sentimiento de solidaridad social existente entre los individuos integrantes de cualquier grupo social. Para </a:t>
            </a:r>
            <a:r>
              <a:rPr lang="es-ES_tradnl" sz="2400" dirty="0" err="1" smtClean="0">
                <a:solidFill>
                  <a:srgbClr val="000066"/>
                </a:solidFill>
              </a:rPr>
              <a:t>Duguit</a:t>
            </a:r>
            <a:r>
              <a:rPr lang="es-ES_tradnl" sz="2400" dirty="0" smtClean="0">
                <a:solidFill>
                  <a:srgbClr val="000066"/>
                </a:solidFill>
              </a:rPr>
              <a:t>, este sentimiento emana, de un lado, de las necesidades comunes a todos los miembros del grupo y que solo en colectividad pueden ser  satisfechas : y , de otro lado, las necesidades diferentes de cada individuo que exigen para  su satisfacción del intercambio de servicios debidos a las distintas  aptitudes de cada miembro del grupo.</a:t>
            </a:r>
            <a:endParaRPr lang="es-CL" sz="2400" dirty="0"/>
          </a:p>
        </p:txBody>
      </p:sp>
    </p:spTree>
    <p:extLst>
      <p:ext uri="{BB962C8B-B14F-4D97-AF65-F5344CB8AC3E}">
        <p14:creationId xmlns:p14="http://schemas.microsoft.com/office/powerpoint/2010/main" val="1632436191"/>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7</a:t>
            </a:r>
            <a:r>
              <a:rPr lang="es-CL" dirty="0" smtClean="0"/>
              <a:t>.Las </a:t>
            </a:r>
            <a:r>
              <a:rPr lang="es-CL" dirty="0"/>
              <a:t>Finanzas Publicas en el </a:t>
            </a:r>
            <a:r>
              <a:rPr lang="es-ES_tradnl" dirty="0" smtClean="0">
                <a:solidFill>
                  <a:schemeClr val="tx1"/>
                </a:solidFill>
              </a:rPr>
              <a:t>Intervencionismo.</a:t>
            </a:r>
            <a:r>
              <a:rPr lang="es-ES_tradnl" sz="3600" dirty="0" smtClean="0"/>
              <a:t> </a:t>
            </a:r>
            <a:endParaRPr lang="es-CL" dirty="0"/>
          </a:p>
        </p:txBody>
      </p:sp>
      <p:sp>
        <p:nvSpPr>
          <p:cNvPr id="3" name="2 Subtítulo"/>
          <p:cNvSpPr>
            <a:spLocks noGrp="1"/>
          </p:cNvSpPr>
          <p:nvPr>
            <p:ph type="subTitle" idx="1"/>
          </p:nvPr>
        </p:nvSpPr>
        <p:spPr>
          <a:xfrm>
            <a:off x="714348" y="2857496"/>
            <a:ext cx="7979486" cy="3429024"/>
          </a:xfrm>
        </p:spPr>
        <p:txBody>
          <a:bodyPr>
            <a:normAutofit/>
          </a:bodyPr>
          <a:lstStyle/>
          <a:p>
            <a:r>
              <a:rPr lang="es-ES_tradnl" dirty="0" smtClean="0">
                <a:solidFill>
                  <a:srgbClr val="000066"/>
                </a:solidFill>
              </a:rPr>
              <a:t> </a:t>
            </a:r>
            <a:endParaRPr lang="es-CL" dirty="0">
              <a:solidFill>
                <a:srgbClr val="000066"/>
              </a:solidFill>
            </a:endParaRPr>
          </a:p>
          <a:p>
            <a:endParaRPr lang="es-CL" dirty="0" smtClean="0"/>
          </a:p>
        </p:txBody>
      </p:sp>
      <p:sp>
        <p:nvSpPr>
          <p:cNvPr id="4" name="3 Rectángulo"/>
          <p:cNvSpPr/>
          <p:nvPr/>
        </p:nvSpPr>
        <p:spPr>
          <a:xfrm>
            <a:off x="1115616" y="2636912"/>
            <a:ext cx="7200800" cy="369332"/>
          </a:xfrm>
          <a:prstGeom prst="rect">
            <a:avLst/>
          </a:prstGeom>
        </p:spPr>
        <p:txBody>
          <a:bodyPr wrap="square">
            <a:spAutoFit/>
          </a:bodyPr>
          <a:lstStyle/>
          <a:p>
            <a:pPr marL="363538" algn="just">
              <a:tabLst>
                <a:tab pos="268288" algn="l"/>
              </a:tabLst>
            </a:pPr>
            <a:r>
              <a:rPr lang="es-ES_tradnl" dirty="0" smtClean="0">
                <a:solidFill>
                  <a:srgbClr val="000066"/>
                </a:solidFill>
              </a:rPr>
              <a:t>. </a:t>
            </a:r>
            <a:endParaRPr lang="es-CL" dirty="0">
              <a:solidFill>
                <a:srgbClr val="000066"/>
              </a:solidFill>
            </a:endParaRPr>
          </a:p>
        </p:txBody>
      </p:sp>
      <p:sp>
        <p:nvSpPr>
          <p:cNvPr id="5" name="4 Rectángulo"/>
          <p:cNvSpPr/>
          <p:nvPr/>
        </p:nvSpPr>
        <p:spPr>
          <a:xfrm>
            <a:off x="899592" y="2636911"/>
            <a:ext cx="7416824" cy="369332"/>
          </a:xfrm>
          <a:prstGeom prst="rect">
            <a:avLst/>
          </a:prstGeom>
        </p:spPr>
        <p:txBody>
          <a:bodyPr wrap="square">
            <a:spAutoFit/>
          </a:bodyPr>
          <a:lstStyle/>
          <a:p>
            <a:pPr marL="363538" algn="just">
              <a:tabLst>
                <a:tab pos="268288" algn="l"/>
              </a:tabLst>
            </a:pPr>
            <a:r>
              <a:rPr lang="es-ES_tradnl" dirty="0" smtClean="0">
                <a:solidFill>
                  <a:srgbClr val="000066"/>
                </a:solidFill>
              </a:rPr>
              <a:t>. </a:t>
            </a:r>
            <a:endParaRPr lang="es-CL" dirty="0">
              <a:solidFill>
                <a:srgbClr val="000066"/>
              </a:solidFill>
            </a:endParaRPr>
          </a:p>
        </p:txBody>
      </p:sp>
      <p:sp>
        <p:nvSpPr>
          <p:cNvPr id="6" name="5 Rectángulo"/>
          <p:cNvSpPr/>
          <p:nvPr/>
        </p:nvSpPr>
        <p:spPr>
          <a:xfrm>
            <a:off x="3078642" y="2857496"/>
            <a:ext cx="2986715" cy="369332"/>
          </a:xfrm>
          <a:prstGeom prst="rect">
            <a:avLst/>
          </a:prstGeom>
        </p:spPr>
        <p:txBody>
          <a:bodyPr wrap="square">
            <a:spAutoFit/>
          </a:bodyPr>
          <a:lstStyle/>
          <a:p>
            <a:r>
              <a:rPr lang="es-ES_tradnl" b="1" dirty="0" smtClean="0">
                <a:solidFill>
                  <a:srgbClr val="000066"/>
                </a:solidFill>
              </a:rPr>
              <a:t>León </a:t>
            </a:r>
            <a:r>
              <a:rPr lang="es-ES_tradnl" b="1" dirty="0" err="1" smtClean="0">
                <a:solidFill>
                  <a:srgbClr val="000066"/>
                </a:solidFill>
              </a:rPr>
              <a:t>Duguit</a:t>
            </a:r>
            <a:r>
              <a:rPr lang="es-ES_tradnl" b="1" dirty="0" smtClean="0">
                <a:solidFill>
                  <a:srgbClr val="000066"/>
                </a:solidFill>
              </a:rPr>
              <a:t>,  1859 - 1928</a:t>
            </a:r>
            <a:endParaRPr lang="es-ES_tradnl" b="1" dirty="0">
              <a:solidFill>
                <a:srgbClr val="000066"/>
              </a:solidFill>
            </a:endParaRPr>
          </a:p>
        </p:txBody>
      </p:sp>
      <p:sp>
        <p:nvSpPr>
          <p:cNvPr id="7" name="6 Rectángulo"/>
          <p:cNvSpPr/>
          <p:nvPr/>
        </p:nvSpPr>
        <p:spPr>
          <a:xfrm>
            <a:off x="357158" y="3357562"/>
            <a:ext cx="8786842" cy="1569660"/>
          </a:xfrm>
          <a:prstGeom prst="rect">
            <a:avLst/>
          </a:prstGeom>
        </p:spPr>
        <p:txBody>
          <a:bodyPr wrap="square">
            <a:spAutoFit/>
          </a:bodyPr>
          <a:lstStyle/>
          <a:p>
            <a:pPr algn="just"/>
            <a:r>
              <a:rPr lang="es-ES_tradnl" sz="2400" dirty="0" smtClean="0">
                <a:solidFill>
                  <a:srgbClr val="000066"/>
                </a:solidFill>
              </a:rPr>
              <a:t>Esta ley de la solidaridad, anterior, independiente y superior al Estado que queda limitado por ella, ordena no hacer nada que pueda causar desorden social y hacer todo aquello que fortalezca o desarrolle el hecho social. </a:t>
            </a:r>
            <a:endParaRPr lang="es-CL" sz="2400" dirty="0"/>
          </a:p>
        </p:txBody>
      </p:sp>
    </p:spTree>
    <p:extLst>
      <p:ext uri="{BB962C8B-B14F-4D97-AF65-F5344CB8AC3E}">
        <p14:creationId xmlns:p14="http://schemas.microsoft.com/office/powerpoint/2010/main" val="585961016"/>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7</a:t>
            </a:r>
            <a:r>
              <a:rPr lang="es-CL" dirty="0" smtClean="0"/>
              <a:t>.Las </a:t>
            </a:r>
            <a:r>
              <a:rPr lang="es-CL" dirty="0"/>
              <a:t>Finanzas Publicas en el </a:t>
            </a:r>
            <a:r>
              <a:rPr lang="es-ES_tradnl" dirty="0" smtClean="0">
                <a:solidFill>
                  <a:schemeClr val="tx1"/>
                </a:solidFill>
              </a:rPr>
              <a:t>Intervencionismo.</a:t>
            </a:r>
            <a:r>
              <a:rPr lang="es-ES_tradnl" sz="3600" dirty="0" smtClean="0"/>
              <a:t> </a:t>
            </a:r>
            <a:endParaRPr lang="es-CL" dirty="0"/>
          </a:p>
        </p:txBody>
      </p:sp>
      <p:sp>
        <p:nvSpPr>
          <p:cNvPr id="3" name="2 Subtítulo"/>
          <p:cNvSpPr>
            <a:spLocks noGrp="1"/>
          </p:cNvSpPr>
          <p:nvPr>
            <p:ph type="subTitle" idx="1"/>
          </p:nvPr>
        </p:nvSpPr>
        <p:spPr>
          <a:xfrm>
            <a:off x="714348" y="2857496"/>
            <a:ext cx="7979486" cy="3429024"/>
          </a:xfrm>
        </p:spPr>
        <p:txBody>
          <a:bodyPr>
            <a:normAutofit/>
          </a:bodyPr>
          <a:lstStyle/>
          <a:p>
            <a:r>
              <a:rPr lang="es-ES_tradnl" dirty="0" smtClean="0">
                <a:solidFill>
                  <a:srgbClr val="000066"/>
                </a:solidFill>
              </a:rPr>
              <a:t> </a:t>
            </a:r>
            <a:endParaRPr lang="es-CL" dirty="0">
              <a:solidFill>
                <a:srgbClr val="000066"/>
              </a:solidFill>
            </a:endParaRPr>
          </a:p>
          <a:p>
            <a:endParaRPr lang="es-CL" dirty="0" smtClean="0"/>
          </a:p>
        </p:txBody>
      </p:sp>
      <p:sp>
        <p:nvSpPr>
          <p:cNvPr id="4" name="3 Rectángulo"/>
          <p:cNvSpPr/>
          <p:nvPr/>
        </p:nvSpPr>
        <p:spPr>
          <a:xfrm>
            <a:off x="1115616" y="2636912"/>
            <a:ext cx="7200800" cy="369332"/>
          </a:xfrm>
          <a:prstGeom prst="rect">
            <a:avLst/>
          </a:prstGeom>
        </p:spPr>
        <p:txBody>
          <a:bodyPr wrap="square">
            <a:spAutoFit/>
          </a:bodyPr>
          <a:lstStyle/>
          <a:p>
            <a:pPr marL="363538" algn="just">
              <a:tabLst>
                <a:tab pos="268288" algn="l"/>
              </a:tabLst>
            </a:pPr>
            <a:r>
              <a:rPr lang="es-ES_tradnl" dirty="0" smtClean="0">
                <a:solidFill>
                  <a:srgbClr val="000066"/>
                </a:solidFill>
              </a:rPr>
              <a:t>. </a:t>
            </a:r>
            <a:endParaRPr lang="es-CL" dirty="0">
              <a:solidFill>
                <a:srgbClr val="000066"/>
              </a:solidFill>
            </a:endParaRPr>
          </a:p>
        </p:txBody>
      </p:sp>
      <p:sp>
        <p:nvSpPr>
          <p:cNvPr id="5" name="4 Rectángulo"/>
          <p:cNvSpPr/>
          <p:nvPr/>
        </p:nvSpPr>
        <p:spPr>
          <a:xfrm>
            <a:off x="899592" y="2636911"/>
            <a:ext cx="7416824" cy="369332"/>
          </a:xfrm>
          <a:prstGeom prst="rect">
            <a:avLst/>
          </a:prstGeom>
        </p:spPr>
        <p:txBody>
          <a:bodyPr wrap="square">
            <a:spAutoFit/>
          </a:bodyPr>
          <a:lstStyle/>
          <a:p>
            <a:pPr marL="363538" algn="just">
              <a:tabLst>
                <a:tab pos="268288" algn="l"/>
              </a:tabLst>
            </a:pPr>
            <a:r>
              <a:rPr lang="es-ES_tradnl" dirty="0" smtClean="0">
                <a:solidFill>
                  <a:srgbClr val="000066"/>
                </a:solidFill>
              </a:rPr>
              <a:t>. </a:t>
            </a:r>
            <a:endParaRPr lang="es-CL" dirty="0">
              <a:solidFill>
                <a:srgbClr val="000066"/>
              </a:solidFill>
            </a:endParaRPr>
          </a:p>
        </p:txBody>
      </p:sp>
      <p:sp>
        <p:nvSpPr>
          <p:cNvPr id="6" name="5 Rectángulo"/>
          <p:cNvSpPr/>
          <p:nvPr/>
        </p:nvSpPr>
        <p:spPr>
          <a:xfrm>
            <a:off x="3078642" y="2857496"/>
            <a:ext cx="2986715" cy="369332"/>
          </a:xfrm>
          <a:prstGeom prst="rect">
            <a:avLst/>
          </a:prstGeom>
        </p:spPr>
        <p:txBody>
          <a:bodyPr wrap="square">
            <a:spAutoFit/>
          </a:bodyPr>
          <a:lstStyle/>
          <a:p>
            <a:r>
              <a:rPr lang="es-ES_tradnl" b="1" dirty="0" smtClean="0">
                <a:solidFill>
                  <a:srgbClr val="000066"/>
                </a:solidFill>
              </a:rPr>
              <a:t>León </a:t>
            </a:r>
            <a:r>
              <a:rPr lang="es-ES_tradnl" b="1" dirty="0" err="1" smtClean="0">
                <a:solidFill>
                  <a:srgbClr val="000066"/>
                </a:solidFill>
              </a:rPr>
              <a:t>Duguit</a:t>
            </a:r>
            <a:r>
              <a:rPr lang="es-ES_tradnl" b="1" dirty="0" smtClean="0">
                <a:solidFill>
                  <a:srgbClr val="000066"/>
                </a:solidFill>
              </a:rPr>
              <a:t>,  1859 - 1928</a:t>
            </a:r>
            <a:endParaRPr lang="es-ES_tradnl" b="1" dirty="0">
              <a:solidFill>
                <a:srgbClr val="000066"/>
              </a:solidFill>
            </a:endParaRPr>
          </a:p>
        </p:txBody>
      </p:sp>
      <p:sp>
        <p:nvSpPr>
          <p:cNvPr id="7" name="6 Rectángulo"/>
          <p:cNvSpPr/>
          <p:nvPr/>
        </p:nvSpPr>
        <p:spPr>
          <a:xfrm>
            <a:off x="179512" y="3357562"/>
            <a:ext cx="8964488" cy="3416320"/>
          </a:xfrm>
          <a:prstGeom prst="rect">
            <a:avLst/>
          </a:prstGeom>
        </p:spPr>
        <p:txBody>
          <a:bodyPr wrap="square">
            <a:spAutoFit/>
          </a:bodyPr>
          <a:lstStyle/>
          <a:p>
            <a:pPr algn="just"/>
            <a:r>
              <a:rPr lang="es-ES_tradnl" dirty="0" smtClean="0">
                <a:solidFill>
                  <a:srgbClr val="000066"/>
                </a:solidFill>
              </a:rPr>
              <a:t> </a:t>
            </a:r>
            <a:r>
              <a:rPr lang="es-ES_tradnl" sz="2400" dirty="0" smtClean="0">
                <a:solidFill>
                  <a:srgbClr val="000066"/>
                </a:solidFill>
              </a:rPr>
              <a:t>Lo anterior </a:t>
            </a:r>
            <a:r>
              <a:rPr lang="es-ES_tradnl" sz="2400" dirty="0">
                <a:solidFill>
                  <a:srgbClr val="000066"/>
                </a:solidFill>
              </a:rPr>
              <a:t>p</a:t>
            </a:r>
            <a:r>
              <a:rPr lang="es-ES_tradnl" sz="2400" dirty="0" smtClean="0">
                <a:solidFill>
                  <a:srgbClr val="000066"/>
                </a:solidFill>
              </a:rPr>
              <a:t>artiendo de este principio, afirma que las normas jurídicas o los hechos de orden jurídico aparecen cuando, en un momento determinado y en una sociedad dada, penetra en la masa de las conciencias individuales la idea de que tal acto individual, si es realizado, debe provocar una reacción social organizada.</a:t>
            </a:r>
          </a:p>
          <a:p>
            <a:pPr algn="just"/>
            <a:endParaRPr lang="es-ES_tradnl" sz="2400" dirty="0" smtClean="0">
              <a:solidFill>
                <a:srgbClr val="000066"/>
              </a:solidFill>
            </a:endParaRPr>
          </a:p>
          <a:p>
            <a:pPr algn="just"/>
            <a:r>
              <a:rPr lang="es-ES_tradnl" sz="2400" dirty="0" smtClean="0">
                <a:solidFill>
                  <a:srgbClr val="000066"/>
                </a:solidFill>
              </a:rPr>
              <a:t>En ese momento existe el Derecho como hecho social: lo que él llama el Derecho objetivo, que puede o no estar positivado.</a:t>
            </a:r>
            <a:endParaRPr lang="es-CL" sz="2400" dirty="0"/>
          </a:p>
        </p:txBody>
      </p:sp>
    </p:spTree>
    <p:extLst>
      <p:ext uri="{BB962C8B-B14F-4D97-AF65-F5344CB8AC3E}">
        <p14:creationId xmlns:p14="http://schemas.microsoft.com/office/powerpoint/2010/main" val="1157206988"/>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7</a:t>
            </a:r>
            <a:r>
              <a:rPr lang="es-CL" dirty="0" smtClean="0"/>
              <a:t>.Las </a:t>
            </a:r>
            <a:r>
              <a:rPr lang="es-CL" dirty="0"/>
              <a:t>Finanzas Publicas en el </a:t>
            </a:r>
            <a:r>
              <a:rPr lang="es-ES_tradnl" dirty="0" smtClean="0">
                <a:solidFill>
                  <a:schemeClr val="tx1"/>
                </a:solidFill>
              </a:rPr>
              <a:t>Intervencionismo.</a:t>
            </a:r>
            <a:r>
              <a:rPr lang="es-ES_tradnl" sz="3600" dirty="0" smtClean="0"/>
              <a:t> </a:t>
            </a:r>
            <a:endParaRPr lang="es-CL" dirty="0"/>
          </a:p>
        </p:txBody>
      </p:sp>
      <p:sp>
        <p:nvSpPr>
          <p:cNvPr id="3" name="2 Subtítulo"/>
          <p:cNvSpPr>
            <a:spLocks noGrp="1"/>
          </p:cNvSpPr>
          <p:nvPr>
            <p:ph type="subTitle" idx="1"/>
          </p:nvPr>
        </p:nvSpPr>
        <p:spPr>
          <a:xfrm>
            <a:off x="714348" y="2571744"/>
            <a:ext cx="7643866" cy="3714776"/>
          </a:xfrm>
        </p:spPr>
        <p:txBody>
          <a:bodyPr>
            <a:normAutofit/>
          </a:bodyPr>
          <a:lstStyle/>
          <a:p>
            <a:r>
              <a:rPr lang="en-GB" b="1" dirty="0" smtClean="0">
                <a:solidFill>
                  <a:srgbClr val="000066"/>
                </a:solidFill>
              </a:rPr>
              <a:t>John Maynard Keynes, </a:t>
            </a:r>
            <a:r>
              <a:rPr lang="en-GB" dirty="0" smtClean="0">
                <a:solidFill>
                  <a:srgbClr val="000066"/>
                </a:solidFill>
              </a:rPr>
              <a:t> </a:t>
            </a:r>
            <a:r>
              <a:rPr lang="en-GB" b="1" dirty="0" smtClean="0">
                <a:solidFill>
                  <a:srgbClr val="000066"/>
                </a:solidFill>
              </a:rPr>
              <a:t>1883 - 1946</a:t>
            </a:r>
            <a:endParaRPr lang="en-GB" b="1" dirty="0">
              <a:solidFill>
                <a:srgbClr val="000066"/>
              </a:solidFill>
            </a:endParaRPr>
          </a:p>
        </p:txBody>
      </p:sp>
      <p:sp>
        <p:nvSpPr>
          <p:cNvPr id="4" name="3 Rectángulo"/>
          <p:cNvSpPr/>
          <p:nvPr/>
        </p:nvSpPr>
        <p:spPr>
          <a:xfrm>
            <a:off x="1115616" y="2636912"/>
            <a:ext cx="7200800" cy="369332"/>
          </a:xfrm>
          <a:prstGeom prst="rect">
            <a:avLst/>
          </a:prstGeom>
        </p:spPr>
        <p:txBody>
          <a:bodyPr wrap="square">
            <a:spAutoFit/>
          </a:bodyPr>
          <a:lstStyle/>
          <a:p>
            <a:pPr marL="363538" algn="just">
              <a:tabLst>
                <a:tab pos="268288" algn="l"/>
              </a:tabLst>
            </a:pPr>
            <a:r>
              <a:rPr lang="es-ES_tradnl" dirty="0" smtClean="0">
                <a:solidFill>
                  <a:srgbClr val="000066"/>
                </a:solidFill>
              </a:rPr>
              <a:t>. </a:t>
            </a:r>
            <a:endParaRPr lang="es-CL" dirty="0">
              <a:solidFill>
                <a:srgbClr val="000066"/>
              </a:solidFill>
            </a:endParaRPr>
          </a:p>
        </p:txBody>
      </p:sp>
      <p:sp>
        <p:nvSpPr>
          <p:cNvPr id="5" name="4 Rectángulo"/>
          <p:cNvSpPr/>
          <p:nvPr/>
        </p:nvSpPr>
        <p:spPr>
          <a:xfrm>
            <a:off x="899592" y="2636911"/>
            <a:ext cx="7416824" cy="369332"/>
          </a:xfrm>
          <a:prstGeom prst="rect">
            <a:avLst/>
          </a:prstGeom>
        </p:spPr>
        <p:txBody>
          <a:bodyPr wrap="square">
            <a:spAutoFit/>
          </a:bodyPr>
          <a:lstStyle/>
          <a:p>
            <a:pPr marL="363538" algn="just">
              <a:tabLst>
                <a:tab pos="268288" algn="l"/>
              </a:tabLst>
            </a:pPr>
            <a:r>
              <a:rPr lang="es-ES_tradnl" dirty="0" smtClean="0">
                <a:solidFill>
                  <a:srgbClr val="000066"/>
                </a:solidFill>
              </a:rPr>
              <a:t>. </a:t>
            </a:r>
            <a:endParaRPr lang="es-CL" dirty="0">
              <a:solidFill>
                <a:srgbClr val="000066"/>
              </a:solidFill>
            </a:endParaRPr>
          </a:p>
        </p:txBody>
      </p:sp>
      <p:pic>
        <p:nvPicPr>
          <p:cNvPr id="6" name="Picture 5" descr="Archivo:John Maynard Keynes.jpg">
            <a:hlinkClick r:id="rId2"/>
          </p:cNvPr>
          <p:cNvPicPr>
            <a:picLocks noChangeAspect="1" noChangeArrowheads="1"/>
          </p:cNvPicPr>
          <p:nvPr/>
        </p:nvPicPr>
        <p:blipFill>
          <a:blip r:embed="rId3"/>
          <a:srcRect/>
          <a:stretch>
            <a:fillRect/>
          </a:stretch>
        </p:blipFill>
        <p:spPr bwMode="auto">
          <a:xfrm>
            <a:off x="1142976" y="3143248"/>
            <a:ext cx="6286544" cy="3357562"/>
          </a:xfrm>
          <a:prstGeom prst="rect">
            <a:avLst/>
          </a:prstGeom>
          <a:noFill/>
          <a:ln w="9525">
            <a:noFill/>
            <a:miter lim="800000"/>
            <a:headEnd/>
            <a:tailEnd/>
          </a:ln>
        </p:spPr>
      </p:pic>
    </p:spTree>
    <p:extLst>
      <p:ext uri="{BB962C8B-B14F-4D97-AF65-F5344CB8AC3E}">
        <p14:creationId xmlns:p14="http://schemas.microsoft.com/office/powerpoint/2010/main" val="1157206988"/>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7</a:t>
            </a:r>
            <a:r>
              <a:rPr lang="es-CL" dirty="0" smtClean="0"/>
              <a:t>.Las </a:t>
            </a:r>
            <a:r>
              <a:rPr lang="es-CL" dirty="0"/>
              <a:t>Finanzas Publicas en el </a:t>
            </a:r>
            <a:r>
              <a:rPr lang="es-ES_tradnl" dirty="0" smtClean="0">
                <a:solidFill>
                  <a:schemeClr val="tx1"/>
                </a:solidFill>
              </a:rPr>
              <a:t>Intervencionismo.</a:t>
            </a:r>
            <a:r>
              <a:rPr lang="es-ES_tradnl" sz="3600" dirty="0" smtClean="0"/>
              <a:t> </a:t>
            </a:r>
            <a:endParaRPr lang="es-CL" dirty="0"/>
          </a:p>
        </p:txBody>
      </p:sp>
      <p:sp>
        <p:nvSpPr>
          <p:cNvPr id="3" name="2 Subtítulo"/>
          <p:cNvSpPr>
            <a:spLocks noGrp="1"/>
          </p:cNvSpPr>
          <p:nvPr>
            <p:ph type="subTitle" idx="1"/>
          </p:nvPr>
        </p:nvSpPr>
        <p:spPr>
          <a:xfrm>
            <a:off x="714348" y="2276872"/>
            <a:ext cx="7979486" cy="4009648"/>
          </a:xfrm>
        </p:spPr>
        <p:txBody>
          <a:bodyPr>
            <a:normAutofit/>
          </a:bodyPr>
          <a:lstStyle/>
          <a:p>
            <a:r>
              <a:rPr lang="es-ES_tradnl" dirty="0" smtClean="0">
                <a:solidFill>
                  <a:srgbClr val="000066"/>
                </a:solidFill>
              </a:rPr>
              <a:t> </a:t>
            </a:r>
            <a:endParaRPr lang="es-CL" dirty="0">
              <a:solidFill>
                <a:srgbClr val="000066"/>
              </a:solidFill>
            </a:endParaRPr>
          </a:p>
          <a:p>
            <a:endParaRPr lang="es-CL" dirty="0" smtClean="0"/>
          </a:p>
        </p:txBody>
      </p:sp>
      <p:sp>
        <p:nvSpPr>
          <p:cNvPr id="4" name="3 Rectángulo"/>
          <p:cNvSpPr/>
          <p:nvPr/>
        </p:nvSpPr>
        <p:spPr>
          <a:xfrm>
            <a:off x="1115616" y="2636912"/>
            <a:ext cx="7200800" cy="369332"/>
          </a:xfrm>
          <a:prstGeom prst="rect">
            <a:avLst/>
          </a:prstGeom>
        </p:spPr>
        <p:txBody>
          <a:bodyPr wrap="square">
            <a:spAutoFit/>
          </a:bodyPr>
          <a:lstStyle/>
          <a:p>
            <a:pPr marL="363538" algn="just">
              <a:tabLst>
                <a:tab pos="268288" algn="l"/>
              </a:tabLst>
            </a:pPr>
            <a:r>
              <a:rPr lang="es-ES_tradnl" dirty="0" smtClean="0">
                <a:solidFill>
                  <a:srgbClr val="000066"/>
                </a:solidFill>
              </a:rPr>
              <a:t>. </a:t>
            </a:r>
            <a:endParaRPr lang="es-CL" dirty="0">
              <a:solidFill>
                <a:srgbClr val="000066"/>
              </a:solidFill>
            </a:endParaRPr>
          </a:p>
        </p:txBody>
      </p:sp>
      <p:sp>
        <p:nvSpPr>
          <p:cNvPr id="5" name="4 Rectángulo"/>
          <p:cNvSpPr/>
          <p:nvPr/>
        </p:nvSpPr>
        <p:spPr>
          <a:xfrm>
            <a:off x="899592" y="2636911"/>
            <a:ext cx="7416824" cy="369332"/>
          </a:xfrm>
          <a:prstGeom prst="rect">
            <a:avLst/>
          </a:prstGeom>
        </p:spPr>
        <p:txBody>
          <a:bodyPr wrap="square">
            <a:spAutoFit/>
          </a:bodyPr>
          <a:lstStyle/>
          <a:p>
            <a:pPr marL="363538" algn="just">
              <a:tabLst>
                <a:tab pos="268288" algn="l"/>
              </a:tabLst>
            </a:pPr>
            <a:r>
              <a:rPr lang="es-ES_tradnl" dirty="0" smtClean="0">
                <a:solidFill>
                  <a:srgbClr val="000066"/>
                </a:solidFill>
              </a:rPr>
              <a:t>. </a:t>
            </a:r>
            <a:endParaRPr lang="es-CL" dirty="0">
              <a:solidFill>
                <a:srgbClr val="000066"/>
              </a:solidFill>
            </a:endParaRPr>
          </a:p>
        </p:txBody>
      </p:sp>
      <p:sp>
        <p:nvSpPr>
          <p:cNvPr id="6" name="5 Rectángulo"/>
          <p:cNvSpPr/>
          <p:nvPr/>
        </p:nvSpPr>
        <p:spPr>
          <a:xfrm>
            <a:off x="285720" y="3286124"/>
            <a:ext cx="8678768" cy="2616101"/>
          </a:xfrm>
          <a:prstGeom prst="rect">
            <a:avLst/>
          </a:prstGeom>
        </p:spPr>
        <p:txBody>
          <a:bodyPr wrap="square">
            <a:spAutoFit/>
          </a:bodyPr>
          <a:lstStyle/>
          <a:p>
            <a:pPr algn="just"/>
            <a:r>
              <a:rPr lang="es-ES" sz="2400" dirty="0" smtClean="0">
                <a:solidFill>
                  <a:srgbClr val="000066"/>
                </a:solidFill>
              </a:rPr>
              <a:t>Economista británico, cuyas ideas tuvieron una fuerte repercusión en las teorías económicas y políticas modernas, así como también en las políticas fiscales de muchos gobiernos. </a:t>
            </a:r>
            <a:r>
              <a:rPr lang="es-ES_tradnl" sz="2400" dirty="0" smtClean="0">
                <a:solidFill>
                  <a:srgbClr val="000066"/>
                </a:solidFill>
              </a:rPr>
              <a:t>Había nacido en Cambridge y falleció en </a:t>
            </a:r>
            <a:r>
              <a:rPr lang="es-ES_tradnl" sz="2400" dirty="0" err="1" smtClean="0">
                <a:solidFill>
                  <a:srgbClr val="000066"/>
                </a:solidFill>
              </a:rPr>
              <a:t>Firle</a:t>
            </a:r>
            <a:r>
              <a:rPr lang="es-ES_tradnl" sz="2400" dirty="0" smtClean="0">
                <a:solidFill>
                  <a:srgbClr val="000066"/>
                </a:solidFill>
              </a:rPr>
              <a:t>. Los economistas lo consideran uno de los principales fundadores de la macroeconomía moderna. </a:t>
            </a:r>
          </a:p>
          <a:p>
            <a:pPr algn="just"/>
            <a:endParaRPr lang="es-ES_tradnl" sz="2000" dirty="0" smtClean="0">
              <a:solidFill>
                <a:srgbClr val="000066"/>
              </a:solidFill>
            </a:endParaRPr>
          </a:p>
        </p:txBody>
      </p:sp>
    </p:spTree>
    <p:extLst>
      <p:ext uri="{BB962C8B-B14F-4D97-AF65-F5344CB8AC3E}">
        <p14:creationId xmlns:p14="http://schemas.microsoft.com/office/powerpoint/2010/main" val="1157206988"/>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7</a:t>
            </a:r>
            <a:r>
              <a:rPr lang="es-CL" dirty="0" smtClean="0"/>
              <a:t>.Las </a:t>
            </a:r>
            <a:r>
              <a:rPr lang="es-CL" dirty="0"/>
              <a:t>Finanzas Publicas en el </a:t>
            </a:r>
            <a:r>
              <a:rPr lang="es-ES_tradnl" dirty="0" smtClean="0">
                <a:solidFill>
                  <a:schemeClr val="tx1"/>
                </a:solidFill>
              </a:rPr>
              <a:t>Intervencionismo.</a:t>
            </a:r>
            <a:r>
              <a:rPr lang="es-ES_tradnl" sz="3600" dirty="0" smtClean="0"/>
              <a:t> </a:t>
            </a:r>
            <a:endParaRPr lang="es-CL" dirty="0"/>
          </a:p>
        </p:txBody>
      </p:sp>
      <p:sp>
        <p:nvSpPr>
          <p:cNvPr id="3" name="2 Subtítulo"/>
          <p:cNvSpPr>
            <a:spLocks noGrp="1"/>
          </p:cNvSpPr>
          <p:nvPr>
            <p:ph type="subTitle" idx="1"/>
          </p:nvPr>
        </p:nvSpPr>
        <p:spPr>
          <a:xfrm>
            <a:off x="714348" y="2276872"/>
            <a:ext cx="7979486" cy="4009648"/>
          </a:xfrm>
        </p:spPr>
        <p:txBody>
          <a:bodyPr>
            <a:normAutofit/>
          </a:bodyPr>
          <a:lstStyle/>
          <a:p>
            <a:r>
              <a:rPr lang="es-ES_tradnl" dirty="0" smtClean="0">
                <a:solidFill>
                  <a:srgbClr val="000066"/>
                </a:solidFill>
              </a:rPr>
              <a:t> </a:t>
            </a:r>
            <a:endParaRPr lang="es-CL" dirty="0">
              <a:solidFill>
                <a:srgbClr val="000066"/>
              </a:solidFill>
            </a:endParaRPr>
          </a:p>
          <a:p>
            <a:endParaRPr lang="es-CL" dirty="0" smtClean="0"/>
          </a:p>
        </p:txBody>
      </p:sp>
      <p:sp>
        <p:nvSpPr>
          <p:cNvPr id="4" name="3 Rectángulo"/>
          <p:cNvSpPr/>
          <p:nvPr/>
        </p:nvSpPr>
        <p:spPr>
          <a:xfrm>
            <a:off x="1115616" y="2636912"/>
            <a:ext cx="7200800" cy="369332"/>
          </a:xfrm>
          <a:prstGeom prst="rect">
            <a:avLst/>
          </a:prstGeom>
        </p:spPr>
        <p:txBody>
          <a:bodyPr wrap="square">
            <a:spAutoFit/>
          </a:bodyPr>
          <a:lstStyle/>
          <a:p>
            <a:pPr marL="363538" algn="just">
              <a:tabLst>
                <a:tab pos="268288" algn="l"/>
              </a:tabLst>
            </a:pPr>
            <a:r>
              <a:rPr lang="es-ES_tradnl" dirty="0" smtClean="0">
                <a:solidFill>
                  <a:srgbClr val="000066"/>
                </a:solidFill>
              </a:rPr>
              <a:t>. </a:t>
            </a:r>
            <a:endParaRPr lang="es-CL" dirty="0">
              <a:solidFill>
                <a:srgbClr val="000066"/>
              </a:solidFill>
            </a:endParaRPr>
          </a:p>
        </p:txBody>
      </p:sp>
      <p:sp>
        <p:nvSpPr>
          <p:cNvPr id="5" name="4 Rectángulo"/>
          <p:cNvSpPr/>
          <p:nvPr/>
        </p:nvSpPr>
        <p:spPr>
          <a:xfrm>
            <a:off x="899592" y="2636911"/>
            <a:ext cx="7416824" cy="369332"/>
          </a:xfrm>
          <a:prstGeom prst="rect">
            <a:avLst/>
          </a:prstGeom>
        </p:spPr>
        <p:txBody>
          <a:bodyPr wrap="square">
            <a:spAutoFit/>
          </a:bodyPr>
          <a:lstStyle/>
          <a:p>
            <a:pPr marL="363538" algn="just">
              <a:tabLst>
                <a:tab pos="268288" algn="l"/>
              </a:tabLst>
            </a:pPr>
            <a:r>
              <a:rPr lang="es-ES_tradnl" dirty="0" smtClean="0">
                <a:solidFill>
                  <a:srgbClr val="000066"/>
                </a:solidFill>
              </a:rPr>
              <a:t>. </a:t>
            </a:r>
            <a:endParaRPr lang="es-CL" dirty="0">
              <a:solidFill>
                <a:srgbClr val="000066"/>
              </a:solidFill>
            </a:endParaRPr>
          </a:p>
        </p:txBody>
      </p:sp>
      <p:sp>
        <p:nvSpPr>
          <p:cNvPr id="6" name="5 Rectángulo"/>
          <p:cNvSpPr/>
          <p:nvPr/>
        </p:nvSpPr>
        <p:spPr>
          <a:xfrm>
            <a:off x="285720" y="3286124"/>
            <a:ext cx="8678768" cy="1877437"/>
          </a:xfrm>
          <a:prstGeom prst="rect">
            <a:avLst/>
          </a:prstGeom>
        </p:spPr>
        <p:txBody>
          <a:bodyPr wrap="square">
            <a:spAutoFit/>
          </a:bodyPr>
          <a:lstStyle/>
          <a:p>
            <a:pPr algn="just"/>
            <a:endParaRPr lang="es-ES_tradnl" sz="2000" dirty="0" smtClean="0">
              <a:solidFill>
                <a:srgbClr val="000066"/>
              </a:solidFill>
            </a:endParaRPr>
          </a:p>
          <a:p>
            <a:pPr algn="just"/>
            <a:r>
              <a:rPr lang="es-ES_tradnl" sz="2400" dirty="0" smtClean="0">
                <a:solidFill>
                  <a:srgbClr val="000066"/>
                </a:solidFill>
              </a:rPr>
              <a:t>Bertrand </a:t>
            </a:r>
            <a:r>
              <a:rPr lang="es-ES_tradnl" sz="2400" dirty="0" err="1" smtClean="0">
                <a:solidFill>
                  <a:srgbClr val="000066"/>
                </a:solidFill>
              </a:rPr>
              <a:t>Russsell</a:t>
            </a:r>
            <a:r>
              <a:rPr lang="es-ES_tradnl" sz="2400" dirty="0" smtClean="0">
                <a:solidFill>
                  <a:srgbClr val="000066"/>
                </a:solidFill>
              </a:rPr>
              <a:t> decía de </a:t>
            </a:r>
            <a:r>
              <a:rPr lang="es-ES_tradnl" sz="2400" dirty="0" err="1" smtClean="0">
                <a:solidFill>
                  <a:srgbClr val="000066"/>
                </a:solidFill>
              </a:rPr>
              <a:t>Keynes</a:t>
            </a:r>
            <a:r>
              <a:rPr lang="es-ES_tradnl" sz="2400" dirty="0" smtClean="0">
                <a:solidFill>
                  <a:srgbClr val="000066"/>
                </a:solidFill>
              </a:rPr>
              <a:t> que era la persona más inteligente que había conocido, señalando que, "Cada vez que hablaba con </a:t>
            </a:r>
            <a:r>
              <a:rPr lang="es-ES_tradnl" sz="2400" dirty="0" err="1" smtClean="0">
                <a:solidFill>
                  <a:srgbClr val="000066"/>
                </a:solidFill>
              </a:rPr>
              <a:t>Keynes</a:t>
            </a:r>
            <a:r>
              <a:rPr lang="es-ES_tradnl" sz="2400" dirty="0" smtClean="0">
                <a:solidFill>
                  <a:srgbClr val="000066"/>
                </a:solidFill>
              </a:rPr>
              <a:t>, sentía que mi vida estaba en sus manos, y rara vez no me hacía sentir un poco tonto". </a:t>
            </a:r>
            <a:endParaRPr lang="es-ES_tradnl" sz="2400" dirty="0">
              <a:solidFill>
                <a:srgbClr val="000066"/>
              </a:solidFill>
            </a:endParaRPr>
          </a:p>
        </p:txBody>
      </p:sp>
    </p:spTree>
    <p:extLst>
      <p:ext uri="{BB962C8B-B14F-4D97-AF65-F5344CB8AC3E}">
        <p14:creationId xmlns:p14="http://schemas.microsoft.com/office/powerpoint/2010/main" val="2175446363"/>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7</a:t>
            </a:r>
            <a:r>
              <a:rPr lang="es-CL" dirty="0" smtClean="0"/>
              <a:t>.Las </a:t>
            </a:r>
            <a:r>
              <a:rPr lang="es-CL" dirty="0"/>
              <a:t>Finanzas Publicas en el </a:t>
            </a:r>
            <a:r>
              <a:rPr lang="es-ES_tradnl" dirty="0" smtClean="0">
                <a:solidFill>
                  <a:schemeClr val="tx1"/>
                </a:solidFill>
              </a:rPr>
              <a:t>Intervencionismo.</a:t>
            </a:r>
            <a:r>
              <a:rPr lang="es-ES_tradnl" sz="3600" dirty="0" smtClean="0"/>
              <a:t> </a:t>
            </a:r>
            <a:endParaRPr lang="es-CL" dirty="0"/>
          </a:p>
        </p:txBody>
      </p:sp>
      <p:sp>
        <p:nvSpPr>
          <p:cNvPr id="3" name="2 Subtítulo"/>
          <p:cNvSpPr>
            <a:spLocks noGrp="1"/>
          </p:cNvSpPr>
          <p:nvPr>
            <p:ph type="subTitle" idx="1"/>
          </p:nvPr>
        </p:nvSpPr>
        <p:spPr>
          <a:xfrm>
            <a:off x="714348" y="2857496"/>
            <a:ext cx="7979486" cy="3429024"/>
          </a:xfrm>
        </p:spPr>
        <p:txBody>
          <a:bodyPr>
            <a:normAutofit/>
          </a:bodyPr>
          <a:lstStyle/>
          <a:p>
            <a:endParaRPr lang="es-CL" dirty="0">
              <a:solidFill>
                <a:srgbClr val="000066"/>
              </a:solidFill>
            </a:endParaRPr>
          </a:p>
          <a:p>
            <a:endParaRPr lang="es-CL" dirty="0" smtClean="0"/>
          </a:p>
        </p:txBody>
      </p:sp>
      <p:sp>
        <p:nvSpPr>
          <p:cNvPr id="4" name="3 Rectángulo"/>
          <p:cNvSpPr/>
          <p:nvPr/>
        </p:nvSpPr>
        <p:spPr>
          <a:xfrm>
            <a:off x="1115616" y="2636912"/>
            <a:ext cx="7200800" cy="369332"/>
          </a:xfrm>
          <a:prstGeom prst="rect">
            <a:avLst/>
          </a:prstGeom>
        </p:spPr>
        <p:txBody>
          <a:bodyPr wrap="square">
            <a:spAutoFit/>
          </a:bodyPr>
          <a:lstStyle/>
          <a:p>
            <a:pPr marL="363538" algn="just">
              <a:tabLst>
                <a:tab pos="268288" algn="l"/>
              </a:tabLst>
            </a:pPr>
            <a:r>
              <a:rPr lang="es-ES_tradnl" dirty="0" smtClean="0">
                <a:solidFill>
                  <a:srgbClr val="000066"/>
                </a:solidFill>
              </a:rPr>
              <a:t>. </a:t>
            </a:r>
            <a:endParaRPr lang="es-CL" dirty="0">
              <a:solidFill>
                <a:srgbClr val="000066"/>
              </a:solidFill>
            </a:endParaRPr>
          </a:p>
        </p:txBody>
      </p:sp>
      <p:sp>
        <p:nvSpPr>
          <p:cNvPr id="5" name="4 Rectángulo"/>
          <p:cNvSpPr/>
          <p:nvPr/>
        </p:nvSpPr>
        <p:spPr>
          <a:xfrm>
            <a:off x="899592" y="2636911"/>
            <a:ext cx="7416824" cy="369332"/>
          </a:xfrm>
          <a:prstGeom prst="rect">
            <a:avLst/>
          </a:prstGeom>
        </p:spPr>
        <p:txBody>
          <a:bodyPr wrap="square">
            <a:spAutoFit/>
          </a:bodyPr>
          <a:lstStyle/>
          <a:p>
            <a:pPr marL="363538" algn="just">
              <a:tabLst>
                <a:tab pos="268288" algn="l"/>
              </a:tabLst>
            </a:pPr>
            <a:r>
              <a:rPr lang="es-ES_tradnl" dirty="0" smtClean="0">
                <a:solidFill>
                  <a:srgbClr val="000066"/>
                </a:solidFill>
              </a:rPr>
              <a:t>. </a:t>
            </a:r>
            <a:endParaRPr lang="es-CL" dirty="0">
              <a:solidFill>
                <a:srgbClr val="000066"/>
              </a:solidFill>
            </a:endParaRPr>
          </a:p>
        </p:txBody>
      </p:sp>
      <p:sp>
        <p:nvSpPr>
          <p:cNvPr id="6" name="5 Rectángulo"/>
          <p:cNvSpPr/>
          <p:nvPr/>
        </p:nvSpPr>
        <p:spPr>
          <a:xfrm>
            <a:off x="1071538" y="2857496"/>
            <a:ext cx="7072362" cy="3170099"/>
          </a:xfrm>
          <a:prstGeom prst="rect">
            <a:avLst/>
          </a:prstGeom>
        </p:spPr>
        <p:txBody>
          <a:bodyPr wrap="square">
            <a:spAutoFit/>
          </a:bodyPr>
          <a:lstStyle/>
          <a:p>
            <a:pPr algn="just"/>
            <a:r>
              <a:rPr lang="es-ES" sz="2400" dirty="0" err="1" smtClean="0">
                <a:solidFill>
                  <a:srgbClr val="000066"/>
                </a:solidFill>
              </a:rPr>
              <a:t>Keynes</a:t>
            </a:r>
            <a:r>
              <a:rPr lang="es-ES" sz="2400" dirty="0" smtClean="0">
                <a:solidFill>
                  <a:srgbClr val="000066"/>
                </a:solidFill>
              </a:rPr>
              <a:t> y sus seguidores de la postguerra destacaron no solo el carácter ascendente de la curva de oferta, en contraposición con la visión clásica, sino además la inestabilidad de la demanda agregada, proveniente de los shocks ocurridos en mercados privados, como consecuencia de los altibajos en la confianza de los inversionistas</a:t>
            </a:r>
            <a:r>
              <a:rPr lang="es-ES" dirty="0" smtClean="0">
                <a:solidFill>
                  <a:srgbClr val="000066"/>
                </a:solidFill>
              </a:rPr>
              <a:t>. </a:t>
            </a:r>
          </a:p>
          <a:p>
            <a:pPr algn="just"/>
            <a:endParaRPr lang="es-ES" sz="800" dirty="0" smtClean="0">
              <a:solidFill>
                <a:srgbClr val="000066"/>
              </a:solidFill>
            </a:endParaRPr>
          </a:p>
        </p:txBody>
      </p:sp>
    </p:spTree>
    <p:extLst>
      <p:ext uri="{BB962C8B-B14F-4D97-AF65-F5344CB8AC3E}">
        <p14:creationId xmlns:p14="http://schemas.microsoft.com/office/powerpoint/2010/main" val="1157206988"/>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7</a:t>
            </a:r>
            <a:r>
              <a:rPr lang="es-CL" dirty="0" smtClean="0"/>
              <a:t>.Las </a:t>
            </a:r>
            <a:r>
              <a:rPr lang="es-CL" dirty="0"/>
              <a:t>Finanzas Publicas en el </a:t>
            </a:r>
            <a:r>
              <a:rPr lang="es-ES_tradnl" dirty="0" smtClean="0">
                <a:solidFill>
                  <a:schemeClr val="tx1"/>
                </a:solidFill>
              </a:rPr>
              <a:t>Intervencionismo.</a:t>
            </a:r>
            <a:r>
              <a:rPr lang="es-ES_tradnl" sz="3600" dirty="0" smtClean="0"/>
              <a:t> </a:t>
            </a:r>
            <a:endParaRPr lang="es-CL" dirty="0"/>
          </a:p>
        </p:txBody>
      </p:sp>
      <p:sp>
        <p:nvSpPr>
          <p:cNvPr id="3" name="2 Subtítulo"/>
          <p:cNvSpPr>
            <a:spLocks noGrp="1"/>
          </p:cNvSpPr>
          <p:nvPr>
            <p:ph type="subTitle" idx="1"/>
          </p:nvPr>
        </p:nvSpPr>
        <p:spPr>
          <a:xfrm>
            <a:off x="714348" y="2857496"/>
            <a:ext cx="7979486" cy="3429024"/>
          </a:xfrm>
        </p:spPr>
        <p:txBody>
          <a:bodyPr>
            <a:normAutofit/>
          </a:bodyPr>
          <a:lstStyle/>
          <a:p>
            <a:r>
              <a:rPr lang="es-ES_tradnl" dirty="0" smtClean="0">
                <a:solidFill>
                  <a:srgbClr val="000066"/>
                </a:solidFill>
              </a:rPr>
              <a:t>. </a:t>
            </a:r>
            <a:endParaRPr lang="es-CL" dirty="0">
              <a:solidFill>
                <a:srgbClr val="000066"/>
              </a:solidFill>
            </a:endParaRPr>
          </a:p>
          <a:p>
            <a:endParaRPr lang="es-CL" dirty="0" smtClean="0"/>
          </a:p>
        </p:txBody>
      </p:sp>
      <p:sp>
        <p:nvSpPr>
          <p:cNvPr id="4" name="3 Rectángulo"/>
          <p:cNvSpPr/>
          <p:nvPr/>
        </p:nvSpPr>
        <p:spPr>
          <a:xfrm>
            <a:off x="1115616" y="2636912"/>
            <a:ext cx="7200800" cy="369332"/>
          </a:xfrm>
          <a:prstGeom prst="rect">
            <a:avLst/>
          </a:prstGeom>
        </p:spPr>
        <p:txBody>
          <a:bodyPr wrap="square">
            <a:spAutoFit/>
          </a:bodyPr>
          <a:lstStyle/>
          <a:p>
            <a:pPr marL="363538" algn="just">
              <a:tabLst>
                <a:tab pos="268288" algn="l"/>
              </a:tabLst>
            </a:pPr>
            <a:r>
              <a:rPr lang="es-ES_tradnl" dirty="0" smtClean="0">
                <a:solidFill>
                  <a:srgbClr val="000066"/>
                </a:solidFill>
              </a:rPr>
              <a:t>. </a:t>
            </a:r>
            <a:endParaRPr lang="es-CL" dirty="0">
              <a:solidFill>
                <a:srgbClr val="000066"/>
              </a:solidFill>
            </a:endParaRPr>
          </a:p>
        </p:txBody>
      </p:sp>
      <p:sp>
        <p:nvSpPr>
          <p:cNvPr id="5" name="4 Rectángulo"/>
          <p:cNvSpPr/>
          <p:nvPr/>
        </p:nvSpPr>
        <p:spPr>
          <a:xfrm>
            <a:off x="899592" y="2636911"/>
            <a:ext cx="7416824" cy="369332"/>
          </a:xfrm>
          <a:prstGeom prst="rect">
            <a:avLst/>
          </a:prstGeom>
        </p:spPr>
        <p:txBody>
          <a:bodyPr wrap="square">
            <a:spAutoFit/>
          </a:bodyPr>
          <a:lstStyle/>
          <a:p>
            <a:pPr marL="363538" algn="just">
              <a:tabLst>
                <a:tab pos="268288" algn="l"/>
              </a:tabLst>
            </a:pPr>
            <a:r>
              <a:rPr lang="es-ES_tradnl" dirty="0" smtClean="0">
                <a:solidFill>
                  <a:srgbClr val="000066"/>
                </a:solidFill>
              </a:rPr>
              <a:t>. </a:t>
            </a:r>
            <a:endParaRPr lang="es-CL" dirty="0">
              <a:solidFill>
                <a:srgbClr val="000066"/>
              </a:solidFill>
            </a:endParaRPr>
          </a:p>
        </p:txBody>
      </p:sp>
      <p:sp>
        <p:nvSpPr>
          <p:cNvPr id="6" name="5 Rectángulo"/>
          <p:cNvSpPr/>
          <p:nvPr/>
        </p:nvSpPr>
        <p:spPr>
          <a:xfrm>
            <a:off x="714348" y="2643182"/>
            <a:ext cx="8143932" cy="3908762"/>
          </a:xfrm>
          <a:prstGeom prst="rect">
            <a:avLst/>
          </a:prstGeom>
        </p:spPr>
        <p:txBody>
          <a:bodyPr wrap="square">
            <a:spAutoFit/>
          </a:bodyPr>
          <a:lstStyle/>
          <a:p>
            <a:pPr algn="just"/>
            <a:endParaRPr lang="es-ES" sz="800" dirty="0" smtClean="0">
              <a:solidFill>
                <a:srgbClr val="000066"/>
              </a:solidFill>
            </a:endParaRPr>
          </a:p>
          <a:p>
            <a:pPr algn="just"/>
            <a:r>
              <a:rPr lang="es-ES" sz="2400" dirty="0" smtClean="0">
                <a:solidFill>
                  <a:srgbClr val="000066"/>
                </a:solidFill>
              </a:rPr>
              <a:t>Dado este énfasis en la demanda, era natural para </a:t>
            </a:r>
            <a:r>
              <a:rPr lang="es-ES" sz="2400" dirty="0" err="1" smtClean="0">
                <a:solidFill>
                  <a:srgbClr val="000066"/>
                </a:solidFill>
              </a:rPr>
              <a:t>Keynes</a:t>
            </a:r>
            <a:r>
              <a:rPr lang="es-ES" sz="2400" dirty="0" smtClean="0">
                <a:solidFill>
                  <a:srgbClr val="000066"/>
                </a:solidFill>
              </a:rPr>
              <a:t> proponer el uso de políticas fiscales y monetarias activas para contrarrestar las perturbaciones de la demanda privada, por lo que es particularmente recordado por su aliento a una política de intervencionismo estatal, a través de la cual el estado utilizaría medidas fiscales y monetarias con el objetivo de mitigar los efectos adversos de los períodos </a:t>
            </a:r>
            <a:r>
              <a:rPr lang="es-ES" sz="2400" dirty="0" err="1" smtClean="0">
                <a:solidFill>
                  <a:srgbClr val="000066"/>
                </a:solidFill>
              </a:rPr>
              <a:t>recesionarios</a:t>
            </a:r>
            <a:r>
              <a:rPr lang="es-ES" sz="2400" dirty="0" smtClean="0">
                <a:solidFill>
                  <a:srgbClr val="000066"/>
                </a:solidFill>
              </a:rPr>
              <a:t> de las fluctuaciones cíclicas o crisis cíclicas de la actividad económica.</a:t>
            </a:r>
            <a:r>
              <a:rPr lang="es-ES_tradnl" sz="2400" dirty="0" smtClean="0">
                <a:solidFill>
                  <a:srgbClr val="000066"/>
                </a:solidFill>
              </a:rPr>
              <a:t> </a:t>
            </a:r>
            <a:endParaRPr lang="es-ES_tradnl" sz="2400" dirty="0">
              <a:solidFill>
                <a:srgbClr val="000066"/>
              </a:solidFill>
            </a:endParaRPr>
          </a:p>
        </p:txBody>
      </p:sp>
    </p:spTree>
    <p:extLst>
      <p:ext uri="{BB962C8B-B14F-4D97-AF65-F5344CB8AC3E}">
        <p14:creationId xmlns:p14="http://schemas.microsoft.com/office/powerpoint/2010/main" val="1157206988"/>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7</a:t>
            </a:r>
            <a:r>
              <a:rPr lang="es-CL" dirty="0" smtClean="0"/>
              <a:t>.Las </a:t>
            </a:r>
            <a:r>
              <a:rPr lang="es-CL" dirty="0"/>
              <a:t>Finanzas Publicas en el </a:t>
            </a:r>
            <a:r>
              <a:rPr lang="es-ES_tradnl" dirty="0" smtClean="0">
                <a:solidFill>
                  <a:schemeClr val="tx1"/>
                </a:solidFill>
              </a:rPr>
              <a:t>Intervencionismo.</a:t>
            </a:r>
            <a:br>
              <a:rPr lang="es-ES_tradnl" dirty="0" smtClean="0">
                <a:solidFill>
                  <a:schemeClr val="tx1"/>
                </a:solidFill>
              </a:rPr>
            </a:br>
            <a:r>
              <a:rPr lang="es-ES_tradnl" dirty="0" smtClean="0">
                <a:solidFill>
                  <a:schemeClr val="tx1"/>
                </a:solidFill>
              </a:rPr>
              <a:t>Teorías Intervencionistas</a:t>
            </a:r>
            <a:r>
              <a:rPr lang="es-ES_tradnl" sz="3600" dirty="0" smtClean="0"/>
              <a:t> </a:t>
            </a:r>
            <a:endParaRPr lang="es-CL" dirty="0"/>
          </a:p>
        </p:txBody>
      </p:sp>
      <p:sp>
        <p:nvSpPr>
          <p:cNvPr id="3" name="2 Subtítulo"/>
          <p:cNvSpPr>
            <a:spLocks noGrp="1"/>
          </p:cNvSpPr>
          <p:nvPr>
            <p:ph type="subTitle" idx="1"/>
          </p:nvPr>
        </p:nvSpPr>
        <p:spPr>
          <a:xfrm>
            <a:off x="714348" y="2857496"/>
            <a:ext cx="7979486" cy="3429024"/>
          </a:xfrm>
        </p:spPr>
        <p:txBody>
          <a:bodyPr>
            <a:normAutofit/>
          </a:bodyPr>
          <a:lstStyle/>
          <a:p>
            <a:r>
              <a:rPr lang="es-ES_tradnl" dirty="0" smtClean="0">
                <a:solidFill>
                  <a:srgbClr val="000066"/>
                </a:solidFill>
              </a:rPr>
              <a:t>. </a:t>
            </a:r>
            <a:endParaRPr lang="es-CL" dirty="0">
              <a:solidFill>
                <a:srgbClr val="000066"/>
              </a:solidFill>
            </a:endParaRPr>
          </a:p>
          <a:p>
            <a:endParaRPr lang="es-CL" dirty="0" smtClean="0"/>
          </a:p>
        </p:txBody>
      </p:sp>
      <p:sp>
        <p:nvSpPr>
          <p:cNvPr id="4" name="3 Rectángulo"/>
          <p:cNvSpPr/>
          <p:nvPr/>
        </p:nvSpPr>
        <p:spPr>
          <a:xfrm>
            <a:off x="1115616" y="2636912"/>
            <a:ext cx="7200800" cy="369332"/>
          </a:xfrm>
          <a:prstGeom prst="rect">
            <a:avLst/>
          </a:prstGeom>
        </p:spPr>
        <p:txBody>
          <a:bodyPr wrap="square">
            <a:spAutoFit/>
          </a:bodyPr>
          <a:lstStyle/>
          <a:p>
            <a:pPr marL="363538" algn="just">
              <a:tabLst>
                <a:tab pos="268288" algn="l"/>
              </a:tabLst>
            </a:pPr>
            <a:r>
              <a:rPr lang="es-ES_tradnl" dirty="0" smtClean="0">
                <a:solidFill>
                  <a:srgbClr val="000066"/>
                </a:solidFill>
              </a:rPr>
              <a:t>. </a:t>
            </a:r>
            <a:endParaRPr lang="es-CL" dirty="0">
              <a:solidFill>
                <a:srgbClr val="000066"/>
              </a:solidFill>
            </a:endParaRPr>
          </a:p>
        </p:txBody>
      </p:sp>
      <p:sp>
        <p:nvSpPr>
          <p:cNvPr id="5" name="4 Rectángulo"/>
          <p:cNvSpPr/>
          <p:nvPr/>
        </p:nvSpPr>
        <p:spPr>
          <a:xfrm>
            <a:off x="899592" y="2636911"/>
            <a:ext cx="7416824" cy="369332"/>
          </a:xfrm>
          <a:prstGeom prst="rect">
            <a:avLst/>
          </a:prstGeom>
        </p:spPr>
        <p:txBody>
          <a:bodyPr wrap="square">
            <a:spAutoFit/>
          </a:bodyPr>
          <a:lstStyle/>
          <a:p>
            <a:pPr marL="363538" algn="just">
              <a:tabLst>
                <a:tab pos="268288" algn="l"/>
              </a:tabLst>
            </a:pPr>
            <a:r>
              <a:rPr lang="es-ES_tradnl" dirty="0" smtClean="0">
                <a:solidFill>
                  <a:srgbClr val="000066"/>
                </a:solidFill>
              </a:rPr>
              <a:t>. </a:t>
            </a:r>
            <a:endParaRPr lang="es-CL" dirty="0">
              <a:solidFill>
                <a:srgbClr val="000066"/>
              </a:solidFill>
            </a:endParaRPr>
          </a:p>
        </p:txBody>
      </p:sp>
      <p:sp>
        <p:nvSpPr>
          <p:cNvPr id="6" name="5 Rectángulo"/>
          <p:cNvSpPr/>
          <p:nvPr/>
        </p:nvSpPr>
        <p:spPr>
          <a:xfrm>
            <a:off x="857224" y="2786058"/>
            <a:ext cx="7786742" cy="3785652"/>
          </a:xfrm>
          <a:prstGeom prst="rect">
            <a:avLst/>
          </a:prstGeom>
        </p:spPr>
        <p:txBody>
          <a:bodyPr wrap="square">
            <a:spAutoFit/>
          </a:bodyPr>
          <a:lstStyle/>
          <a:p>
            <a:pPr algn="just"/>
            <a:r>
              <a:rPr lang="es-ES_tradnl" sz="2400" dirty="0" smtClean="0">
                <a:solidFill>
                  <a:srgbClr val="000066"/>
                </a:solidFill>
              </a:rPr>
              <a:t>A nivel de las finanzas del Estado, se implementó la tributación progresiva y distributiva, en la cual se acentúan las obligaciones fiscales para las personas con mayores ingresos. </a:t>
            </a:r>
          </a:p>
          <a:p>
            <a:pPr algn="just"/>
            <a:endParaRPr lang="es-ES_tradnl" sz="2400" dirty="0" smtClean="0">
              <a:solidFill>
                <a:srgbClr val="000066"/>
              </a:solidFill>
            </a:endParaRPr>
          </a:p>
          <a:p>
            <a:pPr algn="just"/>
            <a:r>
              <a:rPr lang="es-ES_tradnl" sz="2400" dirty="0" smtClean="0">
                <a:solidFill>
                  <a:srgbClr val="000066"/>
                </a:solidFill>
              </a:rPr>
              <a:t>Se evidencia la intervención del Estado en materia económica, política y social, se crean incentivos de inversión, subsidios, prohibiciones para proteger renglones de la economía; el Estado se vuelve empresario para prestar servicios escasos</a:t>
            </a:r>
            <a:r>
              <a:rPr lang="es-ES_tradnl" dirty="0" smtClean="0">
                <a:solidFill>
                  <a:srgbClr val="000066"/>
                </a:solidFill>
              </a:rPr>
              <a:t>.</a:t>
            </a:r>
            <a:endParaRPr lang="es-ES_tradnl" dirty="0">
              <a:solidFill>
                <a:srgbClr val="000066"/>
              </a:solidFill>
            </a:endParaRPr>
          </a:p>
        </p:txBody>
      </p:sp>
    </p:spTree>
    <p:extLst>
      <p:ext uri="{BB962C8B-B14F-4D97-AF65-F5344CB8AC3E}">
        <p14:creationId xmlns:p14="http://schemas.microsoft.com/office/powerpoint/2010/main" val="1157206988"/>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Las Finanzas Publicas en el </a:t>
            </a:r>
            <a:r>
              <a:rPr lang="es-ES_tradnl" dirty="0" smtClean="0">
                <a:solidFill>
                  <a:schemeClr val="tx1"/>
                </a:solidFill>
              </a:rPr>
              <a:t>Intervencionismo.</a:t>
            </a:r>
            <a:br>
              <a:rPr lang="es-ES_tradnl" dirty="0" smtClean="0">
                <a:solidFill>
                  <a:schemeClr val="tx1"/>
                </a:solidFill>
              </a:rPr>
            </a:br>
            <a:r>
              <a:rPr lang="es-ES_tradnl" dirty="0" smtClean="0">
                <a:solidFill>
                  <a:schemeClr val="tx1"/>
                </a:solidFill>
              </a:rPr>
              <a:t>Teorías Intervencionistas</a:t>
            </a:r>
            <a:r>
              <a:rPr lang="es-ES_tradnl" sz="3600" dirty="0" smtClean="0"/>
              <a:t> </a:t>
            </a:r>
            <a:endParaRPr lang="es-CL" dirty="0"/>
          </a:p>
        </p:txBody>
      </p:sp>
      <p:sp>
        <p:nvSpPr>
          <p:cNvPr id="3" name="2 Subtítulo"/>
          <p:cNvSpPr>
            <a:spLocks noGrp="1"/>
          </p:cNvSpPr>
          <p:nvPr>
            <p:ph type="subTitle" idx="1"/>
          </p:nvPr>
        </p:nvSpPr>
        <p:spPr>
          <a:xfrm>
            <a:off x="714348" y="2857496"/>
            <a:ext cx="7979486" cy="3429024"/>
          </a:xfrm>
        </p:spPr>
        <p:txBody>
          <a:bodyPr>
            <a:normAutofit/>
          </a:bodyPr>
          <a:lstStyle/>
          <a:p>
            <a:endParaRPr lang="es-CL" dirty="0">
              <a:solidFill>
                <a:srgbClr val="000066"/>
              </a:solidFill>
            </a:endParaRPr>
          </a:p>
          <a:p>
            <a:endParaRPr lang="es-CL" dirty="0" smtClean="0"/>
          </a:p>
        </p:txBody>
      </p:sp>
      <p:sp>
        <p:nvSpPr>
          <p:cNvPr id="4" name="3 Rectángulo"/>
          <p:cNvSpPr/>
          <p:nvPr/>
        </p:nvSpPr>
        <p:spPr>
          <a:xfrm>
            <a:off x="1115616" y="2636912"/>
            <a:ext cx="7200800" cy="369332"/>
          </a:xfrm>
          <a:prstGeom prst="rect">
            <a:avLst/>
          </a:prstGeom>
        </p:spPr>
        <p:txBody>
          <a:bodyPr wrap="square">
            <a:spAutoFit/>
          </a:bodyPr>
          <a:lstStyle/>
          <a:p>
            <a:pPr marL="363538" algn="just">
              <a:tabLst>
                <a:tab pos="268288" algn="l"/>
              </a:tabLst>
            </a:pPr>
            <a:r>
              <a:rPr lang="es-ES_tradnl" dirty="0" smtClean="0">
                <a:solidFill>
                  <a:srgbClr val="000066"/>
                </a:solidFill>
              </a:rPr>
              <a:t>. </a:t>
            </a:r>
            <a:endParaRPr lang="es-CL" dirty="0">
              <a:solidFill>
                <a:srgbClr val="000066"/>
              </a:solidFill>
            </a:endParaRPr>
          </a:p>
        </p:txBody>
      </p:sp>
      <p:sp>
        <p:nvSpPr>
          <p:cNvPr id="5" name="4 Rectángulo"/>
          <p:cNvSpPr/>
          <p:nvPr/>
        </p:nvSpPr>
        <p:spPr>
          <a:xfrm>
            <a:off x="899592" y="2636911"/>
            <a:ext cx="7416824" cy="3785652"/>
          </a:xfrm>
          <a:prstGeom prst="rect">
            <a:avLst/>
          </a:prstGeom>
        </p:spPr>
        <p:txBody>
          <a:bodyPr wrap="square">
            <a:spAutoFit/>
          </a:bodyPr>
          <a:lstStyle/>
          <a:p>
            <a:pPr algn="just"/>
            <a:r>
              <a:rPr lang="es-ES_tradnl" sz="2400" dirty="0" err="1" smtClean="0">
                <a:solidFill>
                  <a:srgbClr val="000066"/>
                </a:solidFill>
              </a:rPr>
              <a:t>Duguit</a:t>
            </a:r>
            <a:r>
              <a:rPr lang="es-ES_tradnl" sz="2400" dirty="0" smtClean="0">
                <a:solidFill>
                  <a:srgbClr val="000066"/>
                </a:solidFill>
              </a:rPr>
              <a:t> postula la solidaridad social como fundamento del derecho y del poder político, dándole funciones de utilidad pública al Estado que antes no ejercía. </a:t>
            </a:r>
          </a:p>
          <a:p>
            <a:pPr algn="just"/>
            <a:endParaRPr lang="es-ES_tradnl" sz="2400" dirty="0" smtClean="0">
              <a:solidFill>
                <a:srgbClr val="000066"/>
              </a:solidFill>
            </a:endParaRPr>
          </a:p>
          <a:p>
            <a:pPr algn="just"/>
            <a:r>
              <a:rPr lang="es-ES_tradnl" sz="2400" dirty="0" smtClean="0">
                <a:solidFill>
                  <a:srgbClr val="000066"/>
                </a:solidFill>
              </a:rPr>
              <a:t>Nace la necesidad de direccionar el Estado, no solo con criterios de derecho sino desde el punto de vista de la ciencia de la administración, que por esta época se gestaba como es el caso de la administración pública</a:t>
            </a:r>
            <a:r>
              <a:rPr lang="es-ES_tradnl" dirty="0" smtClean="0">
                <a:solidFill>
                  <a:srgbClr val="000066"/>
                </a:solidFill>
              </a:rPr>
              <a:t>. </a:t>
            </a:r>
            <a:endParaRPr lang="es-ES_tradnl" dirty="0">
              <a:solidFill>
                <a:srgbClr val="000066"/>
              </a:solidFill>
            </a:endParaRPr>
          </a:p>
        </p:txBody>
      </p:sp>
      <p:sp>
        <p:nvSpPr>
          <p:cNvPr id="6" name="5 Rectángulo"/>
          <p:cNvSpPr/>
          <p:nvPr/>
        </p:nvSpPr>
        <p:spPr>
          <a:xfrm>
            <a:off x="857224" y="2786058"/>
            <a:ext cx="7786742" cy="369332"/>
          </a:xfrm>
          <a:prstGeom prst="rect">
            <a:avLst/>
          </a:prstGeom>
        </p:spPr>
        <p:txBody>
          <a:bodyPr wrap="square">
            <a:spAutoFit/>
          </a:bodyPr>
          <a:lstStyle/>
          <a:p>
            <a:pPr algn="just"/>
            <a:r>
              <a:rPr lang="es-ES_tradnl" dirty="0" smtClean="0">
                <a:solidFill>
                  <a:srgbClr val="000066"/>
                </a:solidFill>
              </a:rPr>
              <a:t>.</a:t>
            </a:r>
            <a:endParaRPr lang="es-ES_tradnl" dirty="0">
              <a:solidFill>
                <a:srgbClr val="000066"/>
              </a:solidFill>
            </a:endParaRPr>
          </a:p>
        </p:txBody>
      </p:sp>
    </p:spTree>
    <p:extLst>
      <p:ext uri="{BB962C8B-B14F-4D97-AF65-F5344CB8AC3E}">
        <p14:creationId xmlns:p14="http://schemas.microsoft.com/office/powerpoint/2010/main" val="1157206988"/>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Las Finanzas Publicas en el </a:t>
            </a:r>
            <a:r>
              <a:rPr lang="es-ES_tradnl" dirty="0" smtClean="0">
                <a:solidFill>
                  <a:schemeClr val="tx1"/>
                </a:solidFill>
              </a:rPr>
              <a:t>Intervencionismo.</a:t>
            </a:r>
            <a:br>
              <a:rPr lang="es-ES_tradnl" dirty="0" smtClean="0">
                <a:solidFill>
                  <a:schemeClr val="tx1"/>
                </a:solidFill>
              </a:rPr>
            </a:br>
            <a:r>
              <a:rPr lang="es-ES_tradnl" dirty="0" err="1" smtClean="0">
                <a:solidFill>
                  <a:schemeClr val="tx1"/>
                </a:solidFill>
              </a:rPr>
              <a:t>Teorias</a:t>
            </a:r>
            <a:r>
              <a:rPr lang="es-ES_tradnl" dirty="0" smtClean="0">
                <a:solidFill>
                  <a:schemeClr val="tx1"/>
                </a:solidFill>
              </a:rPr>
              <a:t> intervencionistas</a:t>
            </a:r>
            <a:r>
              <a:rPr lang="es-ES_tradnl" sz="3600" dirty="0" smtClean="0"/>
              <a:t> </a:t>
            </a:r>
            <a:endParaRPr lang="es-CL" dirty="0"/>
          </a:p>
        </p:txBody>
      </p:sp>
      <p:sp>
        <p:nvSpPr>
          <p:cNvPr id="3" name="2 Subtítulo"/>
          <p:cNvSpPr>
            <a:spLocks noGrp="1"/>
          </p:cNvSpPr>
          <p:nvPr>
            <p:ph type="subTitle" idx="1"/>
          </p:nvPr>
        </p:nvSpPr>
        <p:spPr>
          <a:xfrm>
            <a:off x="714348" y="2857496"/>
            <a:ext cx="7979486" cy="3429024"/>
          </a:xfrm>
        </p:spPr>
        <p:txBody>
          <a:bodyPr>
            <a:normAutofit/>
          </a:bodyPr>
          <a:lstStyle/>
          <a:p>
            <a:endParaRPr lang="es-CL" dirty="0">
              <a:solidFill>
                <a:srgbClr val="000066"/>
              </a:solidFill>
            </a:endParaRPr>
          </a:p>
          <a:p>
            <a:endParaRPr lang="es-CL" dirty="0" smtClean="0"/>
          </a:p>
        </p:txBody>
      </p:sp>
      <p:sp>
        <p:nvSpPr>
          <p:cNvPr id="4" name="3 Rectángulo"/>
          <p:cNvSpPr/>
          <p:nvPr/>
        </p:nvSpPr>
        <p:spPr>
          <a:xfrm>
            <a:off x="1115616" y="2636912"/>
            <a:ext cx="7200800" cy="369332"/>
          </a:xfrm>
          <a:prstGeom prst="rect">
            <a:avLst/>
          </a:prstGeom>
        </p:spPr>
        <p:txBody>
          <a:bodyPr wrap="square">
            <a:spAutoFit/>
          </a:bodyPr>
          <a:lstStyle/>
          <a:p>
            <a:pPr marL="363538" algn="just">
              <a:tabLst>
                <a:tab pos="268288" algn="l"/>
              </a:tabLst>
            </a:pPr>
            <a:r>
              <a:rPr lang="es-ES_tradnl" dirty="0" smtClean="0">
                <a:solidFill>
                  <a:srgbClr val="000066"/>
                </a:solidFill>
              </a:rPr>
              <a:t>. </a:t>
            </a:r>
            <a:endParaRPr lang="es-CL" dirty="0">
              <a:solidFill>
                <a:srgbClr val="000066"/>
              </a:solidFill>
            </a:endParaRPr>
          </a:p>
        </p:txBody>
      </p:sp>
      <p:sp>
        <p:nvSpPr>
          <p:cNvPr id="5" name="4 Rectángulo"/>
          <p:cNvSpPr/>
          <p:nvPr/>
        </p:nvSpPr>
        <p:spPr>
          <a:xfrm>
            <a:off x="899592" y="2636911"/>
            <a:ext cx="7416824" cy="369332"/>
          </a:xfrm>
          <a:prstGeom prst="rect">
            <a:avLst/>
          </a:prstGeom>
        </p:spPr>
        <p:txBody>
          <a:bodyPr wrap="square">
            <a:spAutoFit/>
          </a:bodyPr>
          <a:lstStyle/>
          <a:p>
            <a:pPr marL="363538" algn="just">
              <a:tabLst>
                <a:tab pos="268288" algn="l"/>
              </a:tabLst>
            </a:pPr>
            <a:r>
              <a:rPr lang="es-ES_tradnl" dirty="0" smtClean="0">
                <a:solidFill>
                  <a:srgbClr val="000066"/>
                </a:solidFill>
              </a:rPr>
              <a:t>. </a:t>
            </a:r>
            <a:endParaRPr lang="es-CL" dirty="0">
              <a:solidFill>
                <a:srgbClr val="000066"/>
              </a:solidFill>
            </a:endParaRPr>
          </a:p>
        </p:txBody>
      </p:sp>
      <p:sp>
        <p:nvSpPr>
          <p:cNvPr id="6" name="5 Rectángulo"/>
          <p:cNvSpPr/>
          <p:nvPr/>
        </p:nvSpPr>
        <p:spPr>
          <a:xfrm>
            <a:off x="928662" y="3000372"/>
            <a:ext cx="7286676" cy="3046988"/>
          </a:xfrm>
          <a:prstGeom prst="rect">
            <a:avLst/>
          </a:prstGeom>
        </p:spPr>
        <p:txBody>
          <a:bodyPr wrap="square">
            <a:spAutoFit/>
          </a:bodyPr>
          <a:lstStyle/>
          <a:p>
            <a:pPr algn="just"/>
            <a:r>
              <a:rPr lang="es-ES_tradnl" sz="2400" dirty="0" smtClean="0">
                <a:solidFill>
                  <a:srgbClr val="000066"/>
                </a:solidFill>
              </a:rPr>
              <a:t>Aparece la planeación central de la economía, la propiedad gubernamental de algunos recursos productivos, el concepto de la redistribución del ingreso como meta del ser Estatal. </a:t>
            </a:r>
          </a:p>
          <a:p>
            <a:pPr algn="just"/>
            <a:r>
              <a:rPr lang="es-ES_tradnl" sz="2400" dirty="0" smtClean="0">
                <a:solidFill>
                  <a:srgbClr val="000066"/>
                </a:solidFill>
              </a:rPr>
              <a:t> </a:t>
            </a:r>
          </a:p>
          <a:p>
            <a:pPr algn="just"/>
            <a:r>
              <a:rPr lang="es-ES_tradnl" sz="2400" dirty="0" smtClean="0">
                <a:solidFill>
                  <a:srgbClr val="000066"/>
                </a:solidFill>
              </a:rPr>
              <a:t>Con KEYNES se le da al Estado la función de preservar los niveles de desempleo y el mantenimiento del valor adquisitivo de la moneda. </a:t>
            </a:r>
            <a:endParaRPr lang="es-ES_tradnl" sz="2400" dirty="0">
              <a:solidFill>
                <a:srgbClr val="000066"/>
              </a:solidFill>
            </a:endParaRPr>
          </a:p>
        </p:txBody>
      </p:sp>
    </p:spTree>
    <p:extLst>
      <p:ext uri="{BB962C8B-B14F-4D97-AF65-F5344CB8AC3E}">
        <p14:creationId xmlns:p14="http://schemas.microsoft.com/office/powerpoint/2010/main" val="1157206988"/>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Las Finanzas Publicas en el </a:t>
            </a:r>
            <a:r>
              <a:rPr lang="es-ES_tradnl" dirty="0" smtClean="0">
                <a:solidFill>
                  <a:schemeClr val="tx1"/>
                </a:solidFill>
              </a:rPr>
              <a:t>Intervencionismo.</a:t>
            </a:r>
            <a:br>
              <a:rPr lang="es-ES_tradnl" dirty="0" smtClean="0">
                <a:solidFill>
                  <a:schemeClr val="tx1"/>
                </a:solidFill>
              </a:rPr>
            </a:br>
            <a:r>
              <a:rPr lang="es-ES_tradnl" dirty="0" smtClean="0">
                <a:solidFill>
                  <a:schemeClr val="tx1"/>
                </a:solidFill>
              </a:rPr>
              <a:t>Teorías intervencionistas</a:t>
            </a:r>
            <a:r>
              <a:rPr lang="es-ES_tradnl" sz="3600" dirty="0" smtClean="0"/>
              <a:t> </a:t>
            </a:r>
            <a:endParaRPr lang="es-CL" dirty="0"/>
          </a:p>
        </p:txBody>
      </p:sp>
      <p:sp>
        <p:nvSpPr>
          <p:cNvPr id="3" name="2 Subtítulo"/>
          <p:cNvSpPr>
            <a:spLocks noGrp="1"/>
          </p:cNvSpPr>
          <p:nvPr>
            <p:ph type="subTitle" idx="1"/>
          </p:nvPr>
        </p:nvSpPr>
        <p:spPr>
          <a:xfrm>
            <a:off x="714348" y="2857496"/>
            <a:ext cx="7979486" cy="3429024"/>
          </a:xfrm>
        </p:spPr>
        <p:txBody>
          <a:bodyPr>
            <a:normAutofit/>
          </a:bodyPr>
          <a:lstStyle/>
          <a:p>
            <a:r>
              <a:rPr lang="es-ES_tradnl" dirty="0" smtClean="0">
                <a:solidFill>
                  <a:srgbClr val="000066"/>
                </a:solidFill>
              </a:rPr>
              <a:t>. </a:t>
            </a:r>
            <a:endParaRPr lang="es-CL" dirty="0">
              <a:solidFill>
                <a:srgbClr val="000066"/>
              </a:solidFill>
            </a:endParaRPr>
          </a:p>
          <a:p>
            <a:endParaRPr lang="es-CL" dirty="0" smtClean="0"/>
          </a:p>
        </p:txBody>
      </p:sp>
      <p:sp>
        <p:nvSpPr>
          <p:cNvPr id="4" name="3 Rectángulo"/>
          <p:cNvSpPr/>
          <p:nvPr/>
        </p:nvSpPr>
        <p:spPr>
          <a:xfrm>
            <a:off x="1115616" y="2636912"/>
            <a:ext cx="7578218" cy="3693319"/>
          </a:xfrm>
          <a:prstGeom prst="rect">
            <a:avLst/>
          </a:prstGeom>
        </p:spPr>
        <p:txBody>
          <a:bodyPr wrap="square">
            <a:spAutoFit/>
          </a:bodyPr>
          <a:lstStyle/>
          <a:p>
            <a:pPr algn="just"/>
            <a:r>
              <a:rPr lang="es-ES_tradnl" dirty="0" smtClean="0">
                <a:solidFill>
                  <a:srgbClr val="000066"/>
                </a:solidFill>
              </a:rPr>
              <a:t>. </a:t>
            </a:r>
            <a:r>
              <a:rPr lang="es-ES_tradnl" sz="2400" dirty="0" smtClean="0">
                <a:solidFill>
                  <a:srgbClr val="000066"/>
                </a:solidFill>
              </a:rPr>
              <a:t>Con el New </a:t>
            </a:r>
            <a:r>
              <a:rPr lang="es-ES_tradnl" sz="2400" dirty="0" err="1" smtClean="0">
                <a:solidFill>
                  <a:srgbClr val="000066"/>
                </a:solidFill>
              </a:rPr>
              <a:t>Deal</a:t>
            </a:r>
            <a:r>
              <a:rPr lang="es-ES_tradnl" sz="2400" dirty="0" smtClean="0">
                <a:solidFill>
                  <a:srgbClr val="000066"/>
                </a:solidFill>
              </a:rPr>
              <a:t> se propone el presidente Roosevelt poner en práctica el Estado Benefactor o </a:t>
            </a:r>
            <a:r>
              <a:rPr lang="es-ES_tradnl" sz="2400" dirty="0" err="1" smtClean="0">
                <a:solidFill>
                  <a:srgbClr val="000066"/>
                </a:solidFill>
              </a:rPr>
              <a:t>Welfare</a:t>
            </a:r>
            <a:r>
              <a:rPr lang="es-ES_tradnl" sz="2400" dirty="0" smtClean="0">
                <a:solidFill>
                  <a:srgbClr val="000066"/>
                </a:solidFill>
              </a:rPr>
              <a:t> </a:t>
            </a:r>
            <a:r>
              <a:rPr lang="es-ES_tradnl" sz="2400" dirty="0" err="1" smtClean="0">
                <a:solidFill>
                  <a:srgbClr val="000066"/>
                </a:solidFill>
              </a:rPr>
              <a:t>State</a:t>
            </a:r>
            <a:r>
              <a:rPr lang="es-ES_tradnl" sz="2400" dirty="0" smtClean="0">
                <a:solidFill>
                  <a:srgbClr val="000066"/>
                </a:solidFill>
              </a:rPr>
              <a:t> (aseguraba salud, educación, y recreación) </a:t>
            </a:r>
          </a:p>
          <a:p>
            <a:pPr algn="just"/>
            <a:endParaRPr lang="es-ES_tradnl" sz="2400" dirty="0" smtClean="0">
              <a:solidFill>
                <a:srgbClr val="000066"/>
              </a:solidFill>
            </a:endParaRPr>
          </a:p>
          <a:p>
            <a:pPr algn="just"/>
            <a:r>
              <a:rPr lang="es-ES_tradnl" sz="2400" dirty="0" smtClean="0">
                <a:solidFill>
                  <a:srgbClr val="000066"/>
                </a:solidFill>
              </a:rPr>
              <a:t>Nace una nueva raza o denominación en el estado: la burocracia. La legislación, tramitación y demás procesos al interior del estado se vuelven cada vez más complejas. </a:t>
            </a:r>
          </a:p>
          <a:p>
            <a:pPr marL="363538" algn="just">
              <a:tabLst>
                <a:tab pos="268288" algn="l"/>
              </a:tabLst>
            </a:pPr>
            <a:r>
              <a:rPr lang="es-ES_tradnl" dirty="0" smtClean="0">
                <a:solidFill>
                  <a:srgbClr val="000066"/>
                </a:solidFill>
              </a:rPr>
              <a:t> </a:t>
            </a:r>
            <a:endParaRPr lang="es-CL" dirty="0">
              <a:solidFill>
                <a:srgbClr val="000066"/>
              </a:solidFill>
            </a:endParaRPr>
          </a:p>
        </p:txBody>
      </p:sp>
      <p:sp>
        <p:nvSpPr>
          <p:cNvPr id="5" name="4 Rectángulo"/>
          <p:cNvSpPr/>
          <p:nvPr/>
        </p:nvSpPr>
        <p:spPr>
          <a:xfrm>
            <a:off x="899592" y="3000372"/>
            <a:ext cx="7416824" cy="461665"/>
          </a:xfrm>
          <a:prstGeom prst="rect">
            <a:avLst/>
          </a:prstGeom>
        </p:spPr>
        <p:txBody>
          <a:bodyPr wrap="square">
            <a:spAutoFit/>
          </a:bodyPr>
          <a:lstStyle/>
          <a:p>
            <a:pPr marL="363538" algn="just">
              <a:tabLst>
                <a:tab pos="268288" algn="l"/>
              </a:tabLst>
            </a:pPr>
            <a:r>
              <a:rPr lang="es-ES_tradnl" sz="2400" dirty="0" smtClean="0">
                <a:solidFill>
                  <a:srgbClr val="000066"/>
                </a:solidFill>
              </a:rPr>
              <a:t> </a:t>
            </a:r>
            <a:endParaRPr lang="es-CL" sz="2400" dirty="0">
              <a:solidFill>
                <a:srgbClr val="000066"/>
              </a:solidFill>
            </a:endParaRPr>
          </a:p>
        </p:txBody>
      </p:sp>
    </p:spTree>
    <p:extLst>
      <p:ext uri="{BB962C8B-B14F-4D97-AF65-F5344CB8AC3E}">
        <p14:creationId xmlns:p14="http://schemas.microsoft.com/office/powerpoint/2010/main" val="1157206988"/>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Las Finanzas Publicas en el </a:t>
            </a:r>
            <a:r>
              <a:rPr lang="es-ES_tradnl" dirty="0" smtClean="0">
                <a:solidFill>
                  <a:schemeClr val="tx1"/>
                </a:solidFill>
              </a:rPr>
              <a:t>Intervencionismo.</a:t>
            </a:r>
            <a:br>
              <a:rPr lang="es-ES_tradnl" dirty="0" smtClean="0">
                <a:solidFill>
                  <a:schemeClr val="tx1"/>
                </a:solidFill>
              </a:rPr>
            </a:br>
            <a:r>
              <a:rPr lang="es-ES_tradnl" dirty="0" smtClean="0">
                <a:solidFill>
                  <a:schemeClr val="tx1"/>
                </a:solidFill>
              </a:rPr>
              <a:t>Consecuencias.</a:t>
            </a:r>
            <a:r>
              <a:rPr lang="es-ES_tradnl" sz="3600" dirty="0" smtClean="0"/>
              <a:t> </a:t>
            </a:r>
            <a:endParaRPr lang="es-CL" dirty="0"/>
          </a:p>
        </p:txBody>
      </p:sp>
      <p:sp>
        <p:nvSpPr>
          <p:cNvPr id="3" name="2 Subtítulo"/>
          <p:cNvSpPr>
            <a:spLocks noGrp="1"/>
          </p:cNvSpPr>
          <p:nvPr>
            <p:ph type="subTitle" idx="1"/>
          </p:nvPr>
        </p:nvSpPr>
        <p:spPr>
          <a:xfrm>
            <a:off x="714348" y="2857496"/>
            <a:ext cx="7979486" cy="3429024"/>
          </a:xfrm>
        </p:spPr>
        <p:txBody>
          <a:bodyPr>
            <a:normAutofit/>
          </a:bodyPr>
          <a:lstStyle/>
          <a:p>
            <a:r>
              <a:rPr lang="es-ES_tradnl" dirty="0" smtClean="0">
                <a:solidFill>
                  <a:srgbClr val="000066"/>
                </a:solidFill>
              </a:rPr>
              <a:t> </a:t>
            </a:r>
            <a:endParaRPr lang="es-CL" dirty="0">
              <a:solidFill>
                <a:srgbClr val="000066"/>
              </a:solidFill>
            </a:endParaRPr>
          </a:p>
          <a:p>
            <a:endParaRPr lang="es-CL" dirty="0" smtClean="0"/>
          </a:p>
        </p:txBody>
      </p:sp>
      <p:sp>
        <p:nvSpPr>
          <p:cNvPr id="4" name="3 Rectángulo"/>
          <p:cNvSpPr/>
          <p:nvPr/>
        </p:nvSpPr>
        <p:spPr>
          <a:xfrm>
            <a:off x="1115616" y="2636912"/>
            <a:ext cx="7200800" cy="369332"/>
          </a:xfrm>
          <a:prstGeom prst="rect">
            <a:avLst/>
          </a:prstGeom>
        </p:spPr>
        <p:txBody>
          <a:bodyPr wrap="square">
            <a:spAutoFit/>
          </a:bodyPr>
          <a:lstStyle/>
          <a:p>
            <a:pPr marL="363538" algn="just">
              <a:tabLst>
                <a:tab pos="268288" algn="l"/>
              </a:tabLst>
            </a:pPr>
            <a:r>
              <a:rPr lang="es-ES_tradnl" dirty="0" smtClean="0">
                <a:solidFill>
                  <a:srgbClr val="000066"/>
                </a:solidFill>
              </a:rPr>
              <a:t>. </a:t>
            </a:r>
            <a:endParaRPr lang="es-CL" dirty="0">
              <a:solidFill>
                <a:srgbClr val="000066"/>
              </a:solidFill>
            </a:endParaRPr>
          </a:p>
        </p:txBody>
      </p:sp>
      <p:sp>
        <p:nvSpPr>
          <p:cNvPr id="5" name="4 Rectángulo"/>
          <p:cNvSpPr/>
          <p:nvPr/>
        </p:nvSpPr>
        <p:spPr>
          <a:xfrm>
            <a:off x="899592" y="2636911"/>
            <a:ext cx="7416824" cy="369332"/>
          </a:xfrm>
          <a:prstGeom prst="rect">
            <a:avLst/>
          </a:prstGeom>
        </p:spPr>
        <p:txBody>
          <a:bodyPr wrap="square">
            <a:spAutoFit/>
          </a:bodyPr>
          <a:lstStyle/>
          <a:p>
            <a:pPr marL="363538" algn="just">
              <a:tabLst>
                <a:tab pos="268288" algn="l"/>
              </a:tabLst>
            </a:pPr>
            <a:r>
              <a:rPr lang="es-ES_tradnl" dirty="0" smtClean="0">
                <a:solidFill>
                  <a:srgbClr val="000066"/>
                </a:solidFill>
              </a:rPr>
              <a:t>. </a:t>
            </a:r>
            <a:endParaRPr lang="es-CL" dirty="0">
              <a:solidFill>
                <a:srgbClr val="000066"/>
              </a:solidFill>
            </a:endParaRPr>
          </a:p>
        </p:txBody>
      </p:sp>
      <p:sp>
        <p:nvSpPr>
          <p:cNvPr id="6" name="5 Rectángulo"/>
          <p:cNvSpPr/>
          <p:nvPr/>
        </p:nvSpPr>
        <p:spPr>
          <a:xfrm>
            <a:off x="785786" y="3071810"/>
            <a:ext cx="7000924" cy="2677656"/>
          </a:xfrm>
          <a:prstGeom prst="rect">
            <a:avLst/>
          </a:prstGeom>
        </p:spPr>
        <p:txBody>
          <a:bodyPr wrap="square">
            <a:spAutoFit/>
          </a:bodyPr>
          <a:lstStyle/>
          <a:p>
            <a:pPr algn="just"/>
            <a:r>
              <a:rPr lang="es-ES_tradnl" sz="2400" dirty="0" smtClean="0">
                <a:solidFill>
                  <a:srgbClr val="000066"/>
                </a:solidFill>
              </a:rPr>
              <a:t>La inmensa carga pública obliga a los estados a realizar diversos y drásticos ajustes tributaros al interior de sus territorios. El Estado sufre de gigantismo, haciendo que su mega estructura sea inoperativa, lenta, paquidérmica, impidiendo llegar a la eficiencia, como más adelante lo catalogaran los neoliberales.</a:t>
            </a:r>
            <a:endParaRPr lang="es-ES_tradnl" sz="2400" dirty="0">
              <a:solidFill>
                <a:srgbClr val="000066"/>
              </a:solidFill>
            </a:endParaRPr>
          </a:p>
        </p:txBody>
      </p:sp>
    </p:spTree>
    <p:extLst>
      <p:ext uri="{BB962C8B-B14F-4D97-AF65-F5344CB8AC3E}">
        <p14:creationId xmlns:p14="http://schemas.microsoft.com/office/powerpoint/2010/main" val="1157206988"/>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Las Finanzas Publicas en el </a:t>
            </a:r>
            <a:r>
              <a:rPr lang="es-ES_tradnl" dirty="0" smtClean="0">
                <a:solidFill>
                  <a:schemeClr val="tx1"/>
                </a:solidFill>
              </a:rPr>
              <a:t>Intervencionismo.</a:t>
            </a:r>
            <a:br>
              <a:rPr lang="es-ES_tradnl" dirty="0" smtClean="0">
                <a:solidFill>
                  <a:schemeClr val="tx1"/>
                </a:solidFill>
              </a:rPr>
            </a:br>
            <a:r>
              <a:rPr lang="es-ES_tradnl" dirty="0" smtClean="0">
                <a:solidFill>
                  <a:schemeClr val="tx1"/>
                </a:solidFill>
              </a:rPr>
              <a:t>Consecuencias</a:t>
            </a:r>
            <a:r>
              <a:rPr lang="es-ES_tradnl" sz="3600" dirty="0" smtClean="0"/>
              <a:t> </a:t>
            </a:r>
            <a:endParaRPr lang="es-CL" dirty="0"/>
          </a:p>
        </p:txBody>
      </p:sp>
      <p:sp>
        <p:nvSpPr>
          <p:cNvPr id="3" name="2 Subtítulo"/>
          <p:cNvSpPr>
            <a:spLocks noGrp="1"/>
          </p:cNvSpPr>
          <p:nvPr>
            <p:ph type="subTitle" idx="1"/>
          </p:nvPr>
        </p:nvSpPr>
        <p:spPr>
          <a:xfrm>
            <a:off x="714348" y="2857496"/>
            <a:ext cx="7979486" cy="3429024"/>
          </a:xfrm>
        </p:spPr>
        <p:txBody>
          <a:bodyPr>
            <a:normAutofit/>
          </a:bodyPr>
          <a:lstStyle/>
          <a:p>
            <a:r>
              <a:rPr lang="es-ES_tradnl" dirty="0" smtClean="0">
                <a:solidFill>
                  <a:srgbClr val="000066"/>
                </a:solidFill>
              </a:rPr>
              <a:t> </a:t>
            </a:r>
            <a:endParaRPr lang="es-CL" dirty="0">
              <a:solidFill>
                <a:srgbClr val="000066"/>
              </a:solidFill>
            </a:endParaRPr>
          </a:p>
          <a:p>
            <a:endParaRPr lang="es-CL" dirty="0" smtClean="0"/>
          </a:p>
        </p:txBody>
      </p:sp>
      <p:sp>
        <p:nvSpPr>
          <p:cNvPr id="4" name="3 Rectángulo"/>
          <p:cNvSpPr/>
          <p:nvPr/>
        </p:nvSpPr>
        <p:spPr>
          <a:xfrm>
            <a:off x="1115616" y="2636912"/>
            <a:ext cx="7200800" cy="369332"/>
          </a:xfrm>
          <a:prstGeom prst="rect">
            <a:avLst/>
          </a:prstGeom>
        </p:spPr>
        <p:txBody>
          <a:bodyPr wrap="square">
            <a:spAutoFit/>
          </a:bodyPr>
          <a:lstStyle/>
          <a:p>
            <a:pPr marL="363538" algn="just">
              <a:tabLst>
                <a:tab pos="268288" algn="l"/>
              </a:tabLst>
            </a:pPr>
            <a:r>
              <a:rPr lang="es-ES_tradnl" dirty="0" smtClean="0">
                <a:solidFill>
                  <a:srgbClr val="000066"/>
                </a:solidFill>
              </a:rPr>
              <a:t>. </a:t>
            </a:r>
            <a:endParaRPr lang="es-CL" dirty="0">
              <a:solidFill>
                <a:srgbClr val="000066"/>
              </a:solidFill>
            </a:endParaRPr>
          </a:p>
        </p:txBody>
      </p:sp>
      <p:sp>
        <p:nvSpPr>
          <p:cNvPr id="5" name="4 Rectángulo"/>
          <p:cNvSpPr/>
          <p:nvPr/>
        </p:nvSpPr>
        <p:spPr>
          <a:xfrm>
            <a:off x="899592" y="2636911"/>
            <a:ext cx="7416824" cy="369332"/>
          </a:xfrm>
          <a:prstGeom prst="rect">
            <a:avLst/>
          </a:prstGeom>
        </p:spPr>
        <p:txBody>
          <a:bodyPr wrap="square">
            <a:spAutoFit/>
          </a:bodyPr>
          <a:lstStyle/>
          <a:p>
            <a:pPr marL="363538" algn="just">
              <a:tabLst>
                <a:tab pos="268288" algn="l"/>
              </a:tabLst>
            </a:pPr>
            <a:r>
              <a:rPr lang="es-ES_tradnl" dirty="0" smtClean="0">
                <a:solidFill>
                  <a:srgbClr val="000066"/>
                </a:solidFill>
              </a:rPr>
              <a:t>. </a:t>
            </a:r>
            <a:endParaRPr lang="es-CL" dirty="0">
              <a:solidFill>
                <a:srgbClr val="000066"/>
              </a:solidFill>
            </a:endParaRPr>
          </a:p>
        </p:txBody>
      </p:sp>
      <p:sp>
        <p:nvSpPr>
          <p:cNvPr id="6" name="5 Rectángulo"/>
          <p:cNvSpPr/>
          <p:nvPr/>
        </p:nvSpPr>
        <p:spPr>
          <a:xfrm>
            <a:off x="1071538" y="2857496"/>
            <a:ext cx="6715172" cy="2677656"/>
          </a:xfrm>
          <a:prstGeom prst="rect">
            <a:avLst/>
          </a:prstGeom>
        </p:spPr>
        <p:txBody>
          <a:bodyPr wrap="square">
            <a:spAutoFit/>
          </a:bodyPr>
          <a:lstStyle/>
          <a:p>
            <a:pPr algn="just"/>
            <a:r>
              <a:rPr lang="es-ES_tradnl" sz="2400" dirty="0" smtClean="0">
                <a:solidFill>
                  <a:srgbClr val="000066"/>
                </a:solidFill>
              </a:rPr>
              <a:t>La excesiva tramitología al interior de la burocracia, genera en las personas una nueva reacción: que el Estado no es lo suficientemente bueno para atender todos los asuntos del colectivo y por ello debe valerse de los particulares para lograrlo. </a:t>
            </a:r>
          </a:p>
          <a:p>
            <a:pPr algn="just"/>
            <a:endParaRPr lang="es-ES_tradnl" sz="2400" dirty="0" smtClean="0">
              <a:solidFill>
                <a:srgbClr val="000066"/>
              </a:solidFill>
            </a:endParaRPr>
          </a:p>
        </p:txBody>
      </p:sp>
    </p:spTree>
    <p:extLst>
      <p:ext uri="{BB962C8B-B14F-4D97-AF65-F5344CB8AC3E}">
        <p14:creationId xmlns:p14="http://schemas.microsoft.com/office/powerpoint/2010/main" val="1157206988"/>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071701"/>
          </a:xfrm>
        </p:spPr>
        <p:txBody>
          <a:bodyPr>
            <a:normAutofit fontScale="90000"/>
          </a:bodyPr>
          <a:lstStyle/>
          <a:p>
            <a:r>
              <a:rPr lang="es-CL" dirty="0"/>
              <a:t>Las Finanzas Publicas en el </a:t>
            </a:r>
            <a:r>
              <a:rPr lang="es-ES_tradnl" dirty="0" smtClean="0">
                <a:solidFill>
                  <a:schemeClr val="tx1"/>
                </a:solidFill>
              </a:rPr>
              <a:t>Intervencionismo.</a:t>
            </a:r>
            <a:br>
              <a:rPr lang="es-ES_tradnl" dirty="0" smtClean="0">
                <a:solidFill>
                  <a:schemeClr val="tx1"/>
                </a:solidFill>
              </a:rPr>
            </a:br>
            <a:r>
              <a:rPr lang="es-ES_tradnl" dirty="0" smtClean="0">
                <a:solidFill>
                  <a:schemeClr val="tx1"/>
                </a:solidFill>
              </a:rPr>
              <a:t>Consecuencias</a:t>
            </a:r>
            <a:r>
              <a:rPr lang="es-ES_tradnl" sz="3600" dirty="0" smtClean="0"/>
              <a:t> </a:t>
            </a:r>
            <a:endParaRPr lang="es-CL" dirty="0"/>
          </a:p>
        </p:txBody>
      </p:sp>
      <p:sp>
        <p:nvSpPr>
          <p:cNvPr id="3" name="2 Subtítulo"/>
          <p:cNvSpPr>
            <a:spLocks noGrp="1"/>
          </p:cNvSpPr>
          <p:nvPr>
            <p:ph type="subTitle" idx="1"/>
          </p:nvPr>
        </p:nvSpPr>
        <p:spPr>
          <a:xfrm>
            <a:off x="714348" y="2857496"/>
            <a:ext cx="7979486" cy="3429024"/>
          </a:xfrm>
        </p:spPr>
        <p:txBody>
          <a:bodyPr>
            <a:normAutofit/>
          </a:bodyPr>
          <a:lstStyle/>
          <a:p>
            <a:r>
              <a:rPr lang="es-ES_tradnl" dirty="0" smtClean="0">
                <a:solidFill>
                  <a:srgbClr val="000066"/>
                </a:solidFill>
              </a:rPr>
              <a:t> </a:t>
            </a:r>
            <a:endParaRPr lang="es-CL" dirty="0">
              <a:solidFill>
                <a:srgbClr val="000066"/>
              </a:solidFill>
            </a:endParaRPr>
          </a:p>
          <a:p>
            <a:endParaRPr lang="es-CL" dirty="0" smtClean="0"/>
          </a:p>
        </p:txBody>
      </p:sp>
      <p:sp>
        <p:nvSpPr>
          <p:cNvPr id="4" name="3 Rectángulo"/>
          <p:cNvSpPr/>
          <p:nvPr/>
        </p:nvSpPr>
        <p:spPr>
          <a:xfrm>
            <a:off x="1115616" y="2636912"/>
            <a:ext cx="7200800" cy="369332"/>
          </a:xfrm>
          <a:prstGeom prst="rect">
            <a:avLst/>
          </a:prstGeom>
        </p:spPr>
        <p:txBody>
          <a:bodyPr wrap="square">
            <a:spAutoFit/>
          </a:bodyPr>
          <a:lstStyle/>
          <a:p>
            <a:pPr marL="363538" algn="just">
              <a:tabLst>
                <a:tab pos="268288" algn="l"/>
              </a:tabLst>
            </a:pPr>
            <a:r>
              <a:rPr lang="es-ES_tradnl" dirty="0" smtClean="0">
                <a:solidFill>
                  <a:srgbClr val="000066"/>
                </a:solidFill>
              </a:rPr>
              <a:t>. </a:t>
            </a:r>
            <a:endParaRPr lang="es-CL" dirty="0">
              <a:solidFill>
                <a:srgbClr val="000066"/>
              </a:solidFill>
            </a:endParaRPr>
          </a:p>
        </p:txBody>
      </p:sp>
      <p:sp>
        <p:nvSpPr>
          <p:cNvPr id="5" name="4 Rectángulo"/>
          <p:cNvSpPr/>
          <p:nvPr/>
        </p:nvSpPr>
        <p:spPr>
          <a:xfrm>
            <a:off x="899592" y="2636911"/>
            <a:ext cx="7416824" cy="369332"/>
          </a:xfrm>
          <a:prstGeom prst="rect">
            <a:avLst/>
          </a:prstGeom>
        </p:spPr>
        <p:txBody>
          <a:bodyPr wrap="square">
            <a:spAutoFit/>
          </a:bodyPr>
          <a:lstStyle/>
          <a:p>
            <a:pPr marL="363538" algn="just">
              <a:tabLst>
                <a:tab pos="268288" algn="l"/>
              </a:tabLst>
            </a:pPr>
            <a:r>
              <a:rPr lang="es-ES_tradnl" dirty="0" smtClean="0">
                <a:solidFill>
                  <a:srgbClr val="000066"/>
                </a:solidFill>
              </a:rPr>
              <a:t>. </a:t>
            </a:r>
            <a:endParaRPr lang="es-CL" dirty="0">
              <a:solidFill>
                <a:srgbClr val="000066"/>
              </a:solidFill>
            </a:endParaRPr>
          </a:p>
        </p:txBody>
      </p:sp>
      <p:sp>
        <p:nvSpPr>
          <p:cNvPr id="6" name="5 Rectángulo"/>
          <p:cNvSpPr/>
          <p:nvPr/>
        </p:nvSpPr>
        <p:spPr>
          <a:xfrm>
            <a:off x="1214414" y="2928934"/>
            <a:ext cx="7286676" cy="1692771"/>
          </a:xfrm>
          <a:prstGeom prst="rect">
            <a:avLst/>
          </a:prstGeom>
        </p:spPr>
        <p:txBody>
          <a:bodyPr wrap="square">
            <a:spAutoFit/>
          </a:bodyPr>
          <a:lstStyle/>
          <a:p>
            <a:pPr algn="just"/>
            <a:endParaRPr lang="es-ES_tradnl" sz="800" dirty="0" smtClean="0">
              <a:solidFill>
                <a:srgbClr val="000066"/>
              </a:solidFill>
            </a:endParaRPr>
          </a:p>
          <a:p>
            <a:pPr algn="just"/>
            <a:r>
              <a:rPr lang="es-ES_tradnl" sz="2400" dirty="0" smtClean="0">
                <a:solidFill>
                  <a:srgbClr val="000066"/>
                </a:solidFill>
              </a:rPr>
              <a:t>La caída de la teoría keynesiana perdió toda validez para resolver el conflicto a largo plazo, pues fue una medida coyuntural a la crisis que presentó Estados Unidos en 1929. </a:t>
            </a:r>
            <a:endParaRPr lang="es-ES_tradnl" sz="2400" dirty="0">
              <a:solidFill>
                <a:srgbClr val="000066"/>
              </a:solidFill>
            </a:endParaRPr>
          </a:p>
        </p:txBody>
      </p:sp>
    </p:spTree>
    <p:extLst>
      <p:ext uri="{BB962C8B-B14F-4D97-AF65-F5344CB8AC3E}">
        <p14:creationId xmlns:p14="http://schemas.microsoft.com/office/powerpoint/2010/main" val="1157206988"/>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smtClean="0"/>
              <a:t>9.Las </a:t>
            </a:r>
            <a:r>
              <a:rPr lang="es-CL" dirty="0"/>
              <a:t>Finanzas Publicas en el </a:t>
            </a:r>
            <a:r>
              <a:rPr lang="es-ES_tradnl" dirty="0" smtClean="0">
                <a:solidFill>
                  <a:schemeClr val="tx1"/>
                </a:solidFill>
              </a:rPr>
              <a:t>Neoliberalismo.</a:t>
            </a:r>
            <a:r>
              <a:rPr lang="es-ES_tradnl" sz="3600" dirty="0" smtClean="0"/>
              <a:t> </a:t>
            </a:r>
            <a:endParaRPr lang="es-CL" dirty="0"/>
          </a:p>
        </p:txBody>
      </p:sp>
      <p:sp>
        <p:nvSpPr>
          <p:cNvPr id="3" name="2 Subtítulo"/>
          <p:cNvSpPr>
            <a:spLocks noGrp="1"/>
          </p:cNvSpPr>
          <p:nvPr>
            <p:ph type="subTitle" idx="1"/>
          </p:nvPr>
        </p:nvSpPr>
        <p:spPr>
          <a:xfrm>
            <a:off x="714348" y="2857496"/>
            <a:ext cx="7979486" cy="3429024"/>
          </a:xfrm>
        </p:spPr>
        <p:txBody>
          <a:bodyPr>
            <a:normAutofit/>
          </a:bodyPr>
          <a:lstStyle/>
          <a:p>
            <a:r>
              <a:rPr lang="es-ES_tradnl" dirty="0" smtClean="0">
                <a:solidFill>
                  <a:srgbClr val="000066"/>
                </a:solidFill>
              </a:rPr>
              <a:t>. </a:t>
            </a:r>
            <a:endParaRPr lang="es-CL" dirty="0">
              <a:solidFill>
                <a:srgbClr val="000066"/>
              </a:solidFill>
            </a:endParaRPr>
          </a:p>
          <a:p>
            <a:endParaRPr lang="es-CL" dirty="0" smtClean="0"/>
          </a:p>
        </p:txBody>
      </p:sp>
      <p:sp>
        <p:nvSpPr>
          <p:cNvPr id="4" name="3 Rectángulo"/>
          <p:cNvSpPr/>
          <p:nvPr/>
        </p:nvSpPr>
        <p:spPr>
          <a:xfrm>
            <a:off x="1115616" y="2636912"/>
            <a:ext cx="7200800" cy="369332"/>
          </a:xfrm>
          <a:prstGeom prst="rect">
            <a:avLst/>
          </a:prstGeom>
        </p:spPr>
        <p:txBody>
          <a:bodyPr wrap="square">
            <a:spAutoFit/>
          </a:bodyPr>
          <a:lstStyle/>
          <a:p>
            <a:pPr marL="363538" algn="just">
              <a:tabLst>
                <a:tab pos="268288" algn="l"/>
              </a:tabLst>
            </a:pPr>
            <a:r>
              <a:rPr lang="es-ES_tradnl" dirty="0" smtClean="0">
                <a:solidFill>
                  <a:srgbClr val="000066"/>
                </a:solidFill>
              </a:rPr>
              <a:t>. </a:t>
            </a:r>
            <a:endParaRPr lang="es-CL" dirty="0">
              <a:solidFill>
                <a:srgbClr val="000066"/>
              </a:solidFill>
            </a:endParaRPr>
          </a:p>
        </p:txBody>
      </p:sp>
      <p:sp>
        <p:nvSpPr>
          <p:cNvPr id="5" name="4 Rectángulo"/>
          <p:cNvSpPr/>
          <p:nvPr/>
        </p:nvSpPr>
        <p:spPr>
          <a:xfrm>
            <a:off x="899592" y="2636911"/>
            <a:ext cx="7416824" cy="369332"/>
          </a:xfrm>
          <a:prstGeom prst="rect">
            <a:avLst/>
          </a:prstGeom>
        </p:spPr>
        <p:txBody>
          <a:bodyPr wrap="square">
            <a:spAutoFit/>
          </a:bodyPr>
          <a:lstStyle/>
          <a:p>
            <a:pPr marL="363538" algn="just">
              <a:tabLst>
                <a:tab pos="268288" algn="l"/>
              </a:tabLst>
            </a:pPr>
            <a:r>
              <a:rPr lang="es-ES_tradnl" dirty="0" smtClean="0">
                <a:solidFill>
                  <a:srgbClr val="000066"/>
                </a:solidFill>
              </a:rPr>
              <a:t>. </a:t>
            </a:r>
            <a:endParaRPr lang="es-CL" dirty="0">
              <a:solidFill>
                <a:srgbClr val="000066"/>
              </a:solidFill>
            </a:endParaRPr>
          </a:p>
        </p:txBody>
      </p:sp>
      <p:sp>
        <p:nvSpPr>
          <p:cNvPr id="6" name="5 Rectángulo"/>
          <p:cNvSpPr/>
          <p:nvPr/>
        </p:nvSpPr>
        <p:spPr>
          <a:xfrm>
            <a:off x="857224" y="2857496"/>
            <a:ext cx="7786742" cy="3046988"/>
          </a:xfrm>
          <a:prstGeom prst="rect">
            <a:avLst/>
          </a:prstGeom>
        </p:spPr>
        <p:txBody>
          <a:bodyPr wrap="square">
            <a:spAutoFit/>
          </a:bodyPr>
          <a:lstStyle/>
          <a:p>
            <a:pPr algn="just"/>
            <a:r>
              <a:rPr lang="es-ES_tradnl" sz="2400" dirty="0" smtClean="0">
                <a:solidFill>
                  <a:srgbClr val="000066"/>
                </a:solidFill>
              </a:rPr>
              <a:t>El neoliberalismo y la globalización son fenómenos que aparecen en el mundo para convertirse en protagonistas de los últimos años del siglo XX. La globalización como estrategia comercial, busca desarrollar un nuevo proceso al interior de la economía mundial a través de la universalización de los medios de comunicación y de algunos valores culturales. </a:t>
            </a:r>
            <a:endParaRPr lang="es-ES_tradnl" sz="2400" dirty="0">
              <a:solidFill>
                <a:srgbClr val="000066"/>
              </a:solidFill>
            </a:endParaRPr>
          </a:p>
        </p:txBody>
      </p:sp>
    </p:spTree>
    <p:extLst>
      <p:ext uri="{BB962C8B-B14F-4D97-AF65-F5344CB8AC3E}">
        <p14:creationId xmlns:p14="http://schemas.microsoft.com/office/powerpoint/2010/main" val="1157206988"/>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smtClean="0"/>
              <a:t>9.Las </a:t>
            </a:r>
            <a:r>
              <a:rPr lang="es-CL" dirty="0"/>
              <a:t>Finanzas Publicas en el </a:t>
            </a:r>
            <a:r>
              <a:rPr lang="es-ES_tradnl" dirty="0" smtClean="0">
                <a:solidFill>
                  <a:schemeClr val="tx1"/>
                </a:solidFill>
              </a:rPr>
              <a:t>Neoliberalismo.</a:t>
            </a:r>
            <a:r>
              <a:rPr lang="es-ES_tradnl" sz="3600" dirty="0" smtClean="0"/>
              <a:t> </a:t>
            </a:r>
            <a:endParaRPr lang="es-CL" dirty="0"/>
          </a:p>
        </p:txBody>
      </p:sp>
      <p:sp>
        <p:nvSpPr>
          <p:cNvPr id="3" name="2 Subtítulo"/>
          <p:cNvSpPr>
            <a:spLocks noGrp="1"/>
          </p:cNvSpPr>
          <p:nvPr>
            <p:ph type="subTitle" idx="1"/>
          </p:nvPr>
        </p:nvSpPr>
        <p:spPr>
          <a:xfrm>
            <a:off x="714348" y="642918"/>
            <a:ext cx="7979486" cy="642942"/>
          </a:xfrm>
        </p:spPr>
        <p:txBody>
          <a:bodyPr>
            <a:normAutofit/>
          </a:bodyPr>
          <a:lstStyle/>
          <a:p>
            <a:r>
              <a:rPr lang="es-ES_tradnl" dirty="0" smtClean="0">
                <a:solidFill>
                  <a:srgbClr val="000066"/>
                </a:solidFill>
              </a:rPr>
              <a:t>. </a:t>
            </a:r>
            <a:endParaRPr lang="es-CL" dirty="0">
              <a:solidFill>
                <a:srgbClr val="000066"/>
              </a:solidFill>
            </a:endParaRPr>
          </a:p>
          <a:p>
            <a:endParaRPr lang="es-CL" dirty="0" smtClean="0"/>
          </a:p>
        </p:txBody>
      </p:sp>
      <p:sp>
        <p:nvSpPr>
          <p:cNvPr id="4" name="3 Rectángulo"/>
          <p:cNvSpPr/>
          <p:nvPr/>
        </p:nvSpPr>
        <p:spPr>
          <a:xfrm>
            <a:off x="1115616" y="2636912"/>
            <a:ext cx="7200800" cy="369332"/>
          </a:xfrm>
          <a:prstGeom prst="rect">
            <a:avLst/>
          </a:prstGeom>
        </p:spPr>
        <p:txBody>
          <a:bodyPr wrap="square">
            <a:spAutoFit/>
          </a:bodyPr>
          <a:lstStyle/>
          <a:p>
            <a:pPr marL="363538" algn="just">
              <a:tabLst>
                <a:tab pos="268288" algn="l"/>
              </a:tabLst>
            </a:pPr>
            <a:r>
              <a:rPr lang="es-ES_tradnl" dirty="0" smtClean="0">
                <a:solidFill>
                  <a:srgbClr val="000066"/>
                </a:solidFill>
              </a:rPr>
              <a:t>. </a:t>
            </a:r>
            <a:endParaRPr lang="es-CL" dirty="0">
              <a:solidFill>
                <a:srgbClr val="000066"/>
              </a:solidFill>
            </a:endParaRPr>
          </a:p>
        </p:txBody>
      </p:sp>
      <p:sp>
        <p:nvSpPr>
          <p:cNvPr id="5" name="4 Rectángulo"/>
          <p:cNvSpPr/>
          <p:nvPr/>
        </p:nvSpPr>
        <p:spPr>
          <a:xfrm>
            <a:off x="899592" y="2636911"/>
            <a:ext cx="7416824" cy="369332"/>
          </a:xfrm>
          <a:prstGeom prst="rect">
            <a:avLst/>
          </a:prstGeom>
        </p:spPr>
        <p:txBody>
          <a:bodyPr wrap="square">
            <a:spAutoFit/>
          </a:bodyPr>
          <a:lstStyle/>
          <a:p>
            <a:pPr marL="363538" algn="just">
              <a:tabLst>
                <a:tab pos="268288" algn="l"/>
              </a:tabLst>
            </a:pPr>
            <a:r>
              <a:rPr lang="es-ES_tradnl" dirty="0" smtClean="0">
                <a:solidFill>
                  <a:srgbClr val="000066"/>
                </a:solidFill>
              </a:rPr>
              <a:t>. </a:t>
            </a:r>
            <a:endParaRPr lang="es-CL" dirty="0">
              <a:solidFill>
                <a:srgbClr val="000066"/>
              </a:solidFill>
            </a:endParaRPr>
          </a:p>
        </p:txBody>
      </p:sp>
      <p:sp>
        <p:nvSpPr>
          <p:cNvPr id="6" name="5 Rectángulo"/>
          <p:cNvSpPr/>
          <p:nvPr/>
        </p:nvSpPr>
        <p:spPr>
          <a:xfrm>
            <a:off x="1000100" y="2857496"/>
            <a:ext cx="7429552" cy="3785652"/>
          </a:xfrm>
          <a:prstGeom prst="rect">
            <a:avLst/>
          </a:prstGeom>
        </p:spPr>
        <p:txBody>
          <a:bodyPr wrap="square">
            <a:spAutoFit/>
          </a:bodyPr>
          <a:lstStyle/>
          <a:p>
            <a:pPr algn="just"/>
            <a:r>
              <a:rPr lang="es-ES_tradnl" sz="2400" dirty="0" smtClean="0">
                <a:solidFill>
                  <a:srgbClr val="000066"/>
                </a:solidFill>
              </a:rPr>
              <a:t>Por su parte, el neoliberalismo es un programa de reformas económicas que pretende hacer que algunos países no se rezaguen en su proceso de acoplamiento al mundo globalizado. </a:t>
            </a:r>
          </a:p>
          <a:p>
            <a:pPr algn="just"/>
            <a:endParaRPr lang="es-ES_tradnl" sz="2400" dirty="0" smtClean="0">
              <a:solidFill>
                <a:srgbClr val="000066"/>
              </a:solidFill>
            </a:endParaRPr>
          </a:p>
          <a:p>
            <a:pPr algn="just"/>
            <a:r>
              <a:rPr lang="es-ES_tradnl" sz="2400" dirty="0" smtClean="0">
                <a:solidFill>
                  <a:srgbClr val="000066"/>
                </a:solidFill>
              </a:rPr>
              <a:t>Sin embargo, los problemas aparecen al descubrirse que no todos los países tienen capacidad para competir de igual manera en el mundo globalizado, así como que las jerarquías están ampliamente marcadas</a:t>
            </a:r>
            <a:r>
              <a:rPr lang="es-ES_tradnl" dirty="0" smtClean="0">
                <a:solidFill>
                  <a:srgbClr val="000066"/>
                </a:solidFill>
              </a:rPr>
              <a:t>.</a:t>
            </a:r>
            <a:endParaRPr lang="es-ES_tradnl" dirty="0">
              <a:solidFill>
                <a:srgbClr val="000066"/>
              </a:solidFill>
            </a:endParaRPr>
          </a:p>
        </p:txBody>
      </p:sp>
    </p:spTree>
    <p:extLst>
      <p:ext uri="{BB962C8B-B14F-4D97-AF65-F5344CB8AC3E}">
        <p14:creationId xmlns:p14="http://schemas.microsoft.com/office/powerpoint/2010/main" val="1157206988"/>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smtClean="0"/>
              <a:t>9.Las </a:t>
            </a:r>
            <a:r>
              <a:rPr lang="es-CL" dirty="0"/>
              <a:t>Finanzas Publicas en el </a:t>
            </a:r>
            <a:r>
              <a:rPr lang="es-ES_tradnl" dirty="0" smtClean="0">
                <a:solidFill>
                  <a:schemeClr val="tx1"/>
                </a:solidFill>
              </a:rPr>
              <a:t>Neoliberalismo.</a:t>
            </a:r>
            <a:r>
              <a:rPr lang="es-ES_tradnl" sz="3600" dirty="0" smtClean="0"/>
              <a:t> </a:t>
            </a:r>
            <a:endParaRPr lang="es-CL" dirty="0"/>
          </a:p>
        </p:txBody>
      </p:sp>
      <p:sp>
        <p:nvSpPr>
          <p:cNvPr id="3" name="2 Subtítulo"/>
          <p:cNvSpPr>
            <a:spLocks noGrp="1"/>
          </p:cNvSpPr>
          <p:nvPr>
            <p:ph type="subTitle" idx="1"/>
          </p:nvPr>
        </p:nvSpPr>
        <p:spPr>
          <a:xfrm>
            <a:off x="714348" y="2857496"/>
            <a:ext cx="7979486" cy="3429024"/>
          </a:xfrm>
        </p:spPr>
        <p:txBody>
          <a:bodyPr>
            <a:normAutofit/>
          </a:bodyPr>
          <a:lstStyle/>
          <a:p>
            <a:r>
              <a:rPr lang="es-ES_tradnl" dirty="0" smtClean="0">
                <a:solidFill>
                  <a:srgbClr val="000066"/>
                </a:solidFill>
              </a:rPr>
              <a:t>. </a:t>
            </a:r>
            <a:endParaRPr lang="es-CL" dirty="0">
              <a:solidFill>
                <a:srgbClr val="000066"/>
              </a:solidFill>
            </a:endParaRPr>
          </a:p>
          <a:p>
            <a:endParaRPr lang="es-CL" dirty="0" smtClean="0"/>
          </a:p>
        </p:txBody>
      </p:sp>
      <p:sp>
        <p:nvSpPr>
          <p:cNvPr id="4" name="3 Rectángulo"/>
          <p:cNvSpPr/>
          <p:nvPr/>
        </p:nvSpPr>
        <p:spPr>
          <a:xfrm>
            <a:off x="1115616" y="2636912"/>
            <a:ext cx="7200800" cy="369332"/>
          </a:xfrm>
          <a:prstGeom prst="rect">
            <a:avLst/>
          </a:prstGeom>
        </p:spPr>
        <p:txBody>
          <a:bodyPr wrap="square">
            <a:spAutoFit/>
          </a:bodyPr>
          <a:lstStyle/>
          <a:p>
            <a:pPr marL="363538" algn="just">
              <a:tabLst>
                <a:tab pos="268288" algn="l"/>
              </a:tabLst>
            </a:pPr>
            <a:r>
              <a:rPr lang="es-ES_tradnl" dirty="0" smtClean="0">
                <a:solidFill>
                  <a:srgbClr val="000066"/>
                </a:solidFill>
              </a:rPr>
              <a:t>. </a:t>
            </a:r>
            <a:endParaRPr lang="es-CL" dirty="0">
              <a:solidFill>
                <a:srgbClr val="000066"/>
              </a:solidFill>
            </a:endParaRPr>
          </a:p>
        </p:txBody>
      </p:sp>
      <p:sp>
        <p:nvSpPr>
          <p:cNvPr id="5" name="4 Rectángulo"/>
          <p:cNvSpPr/>
          <p:nvPr/>
        </p:nvSpPr>
        <p:spPr>
          <a:xfrm>
            <a:off x="899592" y="2636911"/>
            <a:ext cx="7416824" cy="369332"/>
          </a:xfrm>
          <a:prstGeom prst="rect">
            <a:avLst/>
          </a:prstGeom>
        </p:spPr>
        <p:txBody>
          <a:bodyPr wrap="square">
            <a:spAutoFit/>
          </a:bodyPr>
          <a:lstStyle/>
          <a:p>
            <a:pPr marL="363538" algn="just">
              <a:tabLst>
                <a:tab pos="268288" algn="l"/>
              </a:tabLst>
            </a:pPr>
            <a:r>
              <a:rPr lang="es-ES_tradnl" dirty="0" smtClean="0">
                <a:solidFill>
                  <a:srgbClr val="000066"/>
                </a:solidFill>
              </a:rPr>
              <a:t>. </a:t>
            </a:r>
            <a:endParaRPr lang="es-CL" dirty="0">
              <a:solidFill>
                <a:srgbClr val="000066"/>
              </a:solidFill>
            </a:endParaRPr>
          </a:p>
        </p:txBody>
      </p:sp>
      <p:sp>
        <p:nvSpPr>
          <p:cNvPr id="6" name="5 Rectángulo"/>
          <p:cNvSpPr/>
          <p:nvPr/>
        </p:nvSpPr>
        <p:spPr>
          <a:xfrm>
            <a:off x="714348" y="2928934"/>
            <a:ext cx="7858180" cy="3046988"/>
          </a:xfrm>
          <a:prstGeom prst="rect">
            <a:avLst/>
          </a:prstGeom>
        </p:spPr>
        <p:txBody>
          <a:bodyPr wrap="square">
            <a:spAutoFit/>
          </a:bodyPr>
          <a:lstStyle/>
          <a:p>
            <a:pPr algn="just"/>
            <a:r>
              <a:rPr lang="es-ES_tradnl" sz="2400" dirty="0" smtClean="0">
                <a:solidFill>
                  <a:srgbClr val="000066"/>
                </a:solidFill>
              </a:rPr>
              <a:t>El neoliberalismo nace en los años ochenta en Estados Unidos, en donde algunos pensadores económicos de Estados Unidos, Alemania e Inglaterra, apoyados por profesionales de la economía, son contratados por organismos financieros internacionales como el FMI (Fondo monetario internacional) para lograr un nuevo modelo económico, modelo que terminaría por extenderse a gran parte del mundo. </a:t>
            </a:r>
            <a:endParaRPr lang="es-ES_tradnl" sz="2400" dirty="0">
              <a:solidFill>
                <a:srgbClr val="000066"/>
              </a:solidFill>
            </a:endParaRPr>
          </a:p>
        </p:txBody>
      </p:sp>
    </p:spTree>
    <p:extLst>
      <p:ext uri="{BB962C8B-B14F-4D97-AF65-F5344CB8AC3E}">
        <p14:creationId xmlns:p14="http://schemas.microsoft.com/office/powerpoint/2010/main" val="1157206988"/>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smtClean="0"/>
              <a:t>9.Las </a:t>
            </a:r>
            <a:r>
              <a:rPr lang="es-CL" dirty="0"/>
              <a:t>Finanzas Publicas en el </a:t>
            </a:r>
            <a:r>
              <a:rPr lang="es-ES_tradnl" dirty="0" smtClean="0">
                <a:solidFill>
                  <a:schemeClr val="tx1"/>
                </a:solidFill>
              </a:rPr>
              <a:t>Neoliberalismo.</a:t>
            </a:r>
            <a:r>
              <a:rPr lang="es-ES_tradnl" sz="3600" dirty="0" smtClean="0"/>
              <a:t> </a:t>
            </a:r>
            <a:endParaRPr lang="es-CL" dirty="0"/>
          </a:p>
        </p:txBody>
      </p:sp>
      <p:sp>
        <p:nvSpPr>
          <p:cNvPr id="3" name="2 Subtítulo"/>
          <p:cNvSpPr>
            <a:spLocks noGrp="1"/>
          </p:cNvSpPr>
          <p:nvPr>
            <p:ph type="subTitle" idx="1"/>
          </p:nvPr>
        </p:nvSpPr>
        <p:spPr>
          <a:xfrm>
            <a:off x="714348" y="2857496"/>
            <a:ext cx="7979486" cy="3429024"/>
          </a:xfrm>
        </p:spPr>
        <p:txBody>
          <a:bodyPr>
            <a:normAutofit/>
          </a:bodyPr>
          <a:lstStyle/>
          <a:p>
            <a:endParaRPr lang="es-CL" dirty="0">
              <a:solidFill>
                <a:srgbClr val="000066"/>
              </a:solidFill>
            </a:endParaRPr>
          </a:p>
          <a:p>
            <a:endParaRPr lang="es-CL" dirty="0" smtClean="0"/>
          </a:p>
        </p:txBody>
      </p:sp>
      <p:sp>
        <p:nvSpPr>
          <p:cNvPr id="4" name="3 Rectángulo"/>
          <p:cNvSpPr/>
          <p:nvPr/>
        </p:nvSpPr>
        <p:spPr>
          <a:xfrm>
            <a:off x="1115616" y="2636912"/>
            <a:ext cx="7200800" cy="369332"/>
          </a:xfrm>
          <a:prstGeom prst="rect">
            <a:avLst/>
          </a:prstGeom>
        </p:spPr>
        <p:txBody>
          <a:bodyPr wrap="square">
            <a:spAutoFit/>
          </a:bodyPr>
          <a:lstStyle/>
          <a:p>
            <a:pPr marL="363538" algn="just">
              <a:tabLst>
                <a:tab pos="268288" algn="l"/>
              </a:tabLst>
            </a:pPr>
            <a:r>
              <a:rPr lang="es-ES_tradnl" dirty="0" smtClean="0">
                <a:solidFill>
                  <a:srgbClr val="000066"/>
                </a:solidFill>
              </a:rPr>
              <a:t>. </a:t>
            </a:r>
            <a:endParaRPr lang="es-CL" dirty="0">
              <a:solidFill>
                <a:srgbClr val="000066"/>
              </a:solidFill>
            </a:endParaRPr>
          </a:p>
        </p:txBody>
      </p:sp>
      <p:sp>
        <p:nvSpPr>
          <p:cNvPr id="5" name="4 Rectángulo"/>
          <p:cNvSpPr/>
          <p:nvPr/>
        </p:nvSpPr>
        <p:spPr>
          <a:xfrm>
            <a:off x="899592" y="2636911"/>
            <a:ext cx="7416824" cy="369332"/>
          </a:xfrm>
          <a:prstGeom prst="rect">
            <a:avLst/>
          </a:prstGeom>
        </p:spPr>
        <p:txBody>
          <a:bodyPr wrap="square">
            <a:spAutoFit/>
          </a:bodyPr>
          <a:lstStyle/>
          <a:p>
            <a:pPr marL="363538" algn="just">
              <a:tabLst>
                <a:tab pos="268288" algn="l"/>
              </a:tabLst>
            </a:pPr>
            <a:r>
              <a:rPr lang="es-ES_tradnl" dirty="0" smtClean="0">
                <a:solidFill>
                  <a:srgbClr val="000066"/>
                </a:solidFill>
              </a:rPr>
              <a:t>. </a:t>
            </a:r>
            <a:endParaRPr lang="es-CL" dirty="0">
              <a:solidFill>
                <a:srgbClr val="000066"/>
              </a:solidFill>
            </a:endParaRPr>
          </a:p>
        </p:txBody>
      </p:sp>
      <p:sp>
        <p:nvSpPr>
          <p:cNvPr id="6" name="5 Rectángulo"/>
          <p:cNvSpPr/>
          <p:nvPr/>
        </p:nvSpPr>
        <p:spPr>
          <a:xfrm>
            <a:off x="1571604" y="3000372"/>
            <a:ext cx="6357982" cy="3447098"/>
          </a:xfrm>
          <a:prstGeom prst="rect">
            <a:avLst/>
          </a:prstGeom>
        </p:spPr>
        <p:txBody>
          <a:bodyPr wrap="square">
            <a:spAutoFit/>
          </a:bodyPr>
          <a:lstStyle/>
          <a:p>
            <a:pPr algn="just"/>
            <a:r>
              <a:rPr lang="es-ES_tradnl" sz="3200" dirty="0" smtClean="0">
                <a:solidFill>
                  <a:srgbClr val="000066"/>
                </a:solidFill>
              </a:rPr>
              <a:t>Políticas monetarias restrictivas: Aumentar tasas de interés o reducir la oferta de dinero. Con ello disminuye la inflación y se reduce el riesgo de una devaluación. </a:t>
            </a:r>
          </a:p>
          <a:p>
            <a:pPr algn="just"/>
            <a:endParaRPr lang="es-ES_tradnl" sz="800" dirty="0" smtClean="0">
              <a:solidFill>
                <a:srgbClr val="000066"/>
              </a:solidFill>
            </a:endParaRPr>
          </a:p>
          <a:p>
            <a:pPr algn="just"/>
            <a:r>
              <a:rPr lang="es-ES_tradnl" dirty="0" smtClean="0">
                <a:solidFill>
                  <a:srgbClr val="000066"/>
                </a:solidFill>
              </a:rPr>
              <a:t>.</a:t>
            </a:r>
            <a:endParaRPr lang="es-ES_tradnl" dirty="0">
              <a:solidFill>
                <a:srgbClr val="000066"/>
              </a:solidFill>
            </a:endParaRPr>
          </a:p>
        </p:txBody>
      </p:sp>
    </p:spTree>
    <p:extLst>
      <p:ext uri="{BB962C8B-B14F-4D97-AF65-F5344CB8AC3E}">
        <p14:creationId xmlns:p14="http://schemas.microsoft.com/office/powerpoint/2010/main" val="1157206988"/>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smtClean="0"/>
              <a:t>9.Las </a:t>
            </a:r>
            <a:r>
              <a:rPr lang="es-CL" dirty="0"/>
              <a:t>Finanzas Publicas en el </a:t>
            </a:r>
            <a:r>
              <a:rPr lang="es-ES_tradnl" dirty="0" smtClean="0">
                <a:solidFill>
                  <a:schemeClr val="tx1"/>
                </a:solidFill>
              </a:rPr>
              <a:t>Neoliberalismo.</a:t>
            </a:r>
            <a:r>
              <a:rPr lang="es-ES_tradnl" sz="3600" dirty="0" smtClean="0"/>
              <a:t> </a:t>
            </a:r>
            <a:endParaRPr lang="es-CL" dirty="0"/>
          </a:p>
        </p:txBody>
      </p:sp>
      <p:sp>
        <p:nvSpPr>
          <p:cNvPr id="3" name="2 Subtítulo"/>
          <p:cNvSpPr>
            <a:spLocks noGrp="1"/>
          </p:cNvSpPr>
          <p:nvPr>
            <p:ph type="subTitle" idx="1"/>
          </p:nvPr>
        </p:nvSpPr>
        <p:spPr>
          <a:xfrm>
            <a:off x="714348" y="2857496"/>
            <a:ext cx="7979486" cy="3429024"/>
          </a:xfrm>
        </p:spPr>
        <p:txBody>
          <a:bodyPr>
            <a:normAutofit/>
          </a:bodyPr>
          <a:lstStyle/>
          <a:p>
            <a:r>
              <a:rPr lang="es-ES_tradnl" dirty="0" smtClean="0">
                <a:solidFill>
                  <a:srgbClr val="000066"/>
                </a:solidFill>
              </a:rPr>
              <a:t> </a:t>
            </a:r>
            <a:endParaRPr lang="es-CL" dirty="0">
              <a:solidFill>
                <a:srgbClr val="000066"/>
              </a:solidFill>
            </a:endParaRPr>
          </a:p>
          <a:p>
            <a:endParaRPr lang="es-CL" dirty="0" smtClean="0"/>
          </a:p>
        </p:txBody>
      </p:sp>
      <p:sp>
        <p:nvSpPr>
          <p:cNvPr id="4" name="3 Rectángulo"/>
          <p:cNvSpPr/>
          <p:nvPr/>
        </p:nvSpPr>
        <p:spPr>
          <a:xfrm>
            <a:off x="1115616" y="2636912"/>
            <a:ext cx="7200800" cy="369332"/>
          </a:xfrm>
          <a:prstGeom prst="rect">
            <a:avLst/>
          </a:prstGeom>
        </p:spPr>
        <p:txBody>
          <a:bodyPr wrap="square">
            <a:spAutoFit/>
          </a:bodyPr>
          <a:lstStyle/>
          <a:p>
            <a:pPr marL="363538" algn="just">
              <a:tabLst>
                <a:tab pos="268288" algn="l"/>
              </a:tabLst>
            </a:pPr>
            <a:r>
              <a:rPr lang="es-ES_tradnl" dirty="0" smtClean="0">
                <a:solidFill>
                  <a:srgbClr val="000066"/>
                </a:solidFill>
              </a:rPr>
              <a:t>. </a:t>
            </a:r>
            <a:endParaRPr lang="es-CL" dirty="0">
              <a:solidFill>
                <a:srgbClr val="000066"/>
              </a:solidFill>
            </a:endParaRPr>
          </a:p>
        </p:txBody>
      </p:sp>
      <p:sp>
        <p:nvSpPr>
          <p:cNvPr id="5" name="4 Rectángulo"/>
          <p:cNvSpPr/>
          <p:nvPr/>
        </p:nvSpPr>
        <p:spPr>
          <a:xfrm>
            <a:off x="899592" y="2636911"/>
            <a:ext cx="7416824" cy="369332"/>
          </a:xfrm>
          <a:prstGeom prst="rect">
            <a:avLst/>
          </a:prstGeom>
        </p:spPr>
        <p:txBody>
          <a:bodyPr wrap="square">
            <a:spAutoFit/>
          </a:bodyPr>
          <a:lstStyle/>
          <a:p>
            <a:pPr marL="363538" algn="just">
              <a:tabLst>
                <a:tab pos="268288" algn="l"/>
              </a:tabLst>
            </a:pPr>
            <a:r>
              <a:rPr lang="es-ES_tradnl" dirty="0" smtClean="0">
                <a:solidFill>
                  <a:srgbClr val="000066"/>
                </a:solidFill>
              </a:rPr>
              <a:t>. </a:t>
            </a:r>
            <a:endParaRPr lang="es-CL" dirty="0">
              <a:solidFill>
                <a:srgbClr val="000066"/>
              </a:solidFill>
            </a:endParaRPr>
          </a:p>
        </p:txBody>
      </p:sp>
      <p:sp>
        <p:nvSpPr>
          <p:cNvPr id="6" name="5 Rectángulo"/>
          <p:cNvSpPr/>
          <p:nvPr/>
        </p:nvSpPr>
        <p:spPr>
          <a:xfrm>
            <a:off x="428596" y="2643182"/>
            <a:ext cx="7858180" cy="2554545"/>
          </a:xfrm>
          <a:prstGeom prst="rect">
            <a:avLst/>
          </a:prstGeom>
        </p:spPr>
        <p:txBody>
          <a:bodyPr wrap="square">
            <a:spAutoFit/>
          </a:bodyPr>
          <a:lstStyle/>
          <a:p>
            <a:pPr algn="just"/>
            <a:endParaRPr lang="es-ES_tradnl" sz="800" dirty="0" smtClean="0">
              <a:solidFill>
                <a:srgbClr val="000066"/>
              </a:solidFill>
            </a:endParaRPr>
          </a:p>
          <a:p>
            <a:pPr algn="just"/>
            <a:r>
              <a:rPr lang="es-ES_tradnl" sz="2400" dirty="0" smtClean="0">
                <a:solidFill>
                  <a:srgbClr val="000066"/>
                </a:solidFill>
              </a:rPr>
              <a:t>Políticas fiscales restrictivas: Aumentar los impuestos sobre el consumo y reducir los impuestos sobre la producción y la renta; eliminar regímenes especiales; disminuir el gasto público. Con ello se supone que se incentiva la inversión, se sanean las finanzas públicas y se fortalece la efectividad del Estado</a:t>
            </a:r>
            <a:r>
              <a:rPr lang="es-ES_tradnl" dirty="0" smtClean="0">
                <a:solidFill>
                  <a:srgbClr val="000066"/>
                </a:solidFill>
              </a:rPr>
              <a:t>. </a:t>
            </a:r>
          </a:p>
          <a:p>
            <a:pPr algn="just"/>
            <a:endParaRPr lang="es-ES_tradnl" sz="800" dirty="0" smtClean="0">
              <a:solidFill>
                <a:srgbClr val="000066"/>
              </a:solidFill>
            </a:endParaRPr>
          </a:p>
        </p:txBody>
      </p:sp>
    </p:spTree>
    <p:extLst>
      <p:ext uri="{BB962C8B-B14F-4D97-AF65-F5344CB8AC3E}">
        <p14:creationId xmlns:p14="http://schemas.microsoft.com/office/powerpoint/2010/main" val="1157206988"/>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smtClean="0"/>
              <a:t>9.Las </a:t>
            </a:r>
            <a:r>
              <a:rPr lang="es-CL" dirty="0"/>
              <a:t>Finanzas Publicas en el </a:t>
            </a:r>
            <a:r>
              <a:rPr lang="es-ES_tradnl" dirty="0" smtClean="0">
                <a:solidFill>
                  <a:schemeClr val="tx1"/>
                </a:solidFill>
              </a:rPr>
              <a:t>Neoliberalismo.</a:t>
            </a:r>
            <a:r>
              <a:rPr lang="es-ES_tradnl" sz="3600" dirty="0" smtClean="0"/>
              <a:t> </a:t>
            </a:r>
            <a:endParaRPr lang="es-CL" dirty="0"/>
          </a:p>
        </p:txBody>
      </p:sp>
      <p:sp>
        <p:nvSpPr>
          <p:cNvPr id="3" name="2 Subtítulo"/>
          <p:cNvSpPr>
            <a:spLocks noGrp="1"/>
          </p:cNvSpPr>
          <p:nvPr>
            <p:ph type="subTitle" idx="1"/>
          </p:nvPr>
        </p:nvSpPr>
        <p:spPr>
          <a:xfrm>
            <a:off x="714348" y="2857496"/>
            <a:ext cx="7979486" cy="3429024"/>
          </a:xfrm>
        </p:spPr>
        <p:txBody>
          <a:bodyPr>
            <a:normAutofit/>
          </a:bodyPr>
          <a:lstStyle/>
          <a:p>
            <a:r>
              <a:rPr lang="es-ES_tradnl" dirty="0" smtClean="0">
                <a:solidFill>
                  <a:srgbClr val="000066"/>
                </a:solidFill>
              </a:rPr>
              <a:t> </a:t>
            </a:r>
            <a:endParaRPr lang="es-CL" dirty="0">
              <a:solidFill>
                <a:srgbClr val="000066"/>
              </a:solidFill>
            </a:endParaRPr>
          </a:p>
          <a:p>
            <a:endParaRPr lang="es-CL" dirty="0" smtClean="0"/>
          </a:p>
        </p:txBody>
      </p:sp>
      <p:sp>
        <p:nvSpPr>
          <p:cNvPr id="4" name="3 Rectángulo"/>
          <p:cNvSpPr/>
          <p:nvPr/>
        </p:nvSpPr>
        <p:spPr>
          <a:xfrm>
            <a:off x="1115616" y="2636912"/>
            <a:ext cx="7200800" cy="369332"/>
          </a:xfrm>
          <a:prstGeom prst="rect">
            <a:avLst/>
          </a:prstGeom>
        </p:spPr>
        <p:txBody>
          <a:bodyPr wrap="square">
            <a:spAutoFit/>
          </a:bodyPr>
          <a:lstStyle/>
          <a:p>
            <a:pPr marL="363538" algn="just">
              <a:tabLst>
                <a:tab pos="268288" algn="l"/>
              </a:tabLst>
            </a:pPr>
            <a:r>
              <a:rPr lang="es-ES_tradnl" dirty="0" smtClean="0">
                <a:solidFill>
                  <a:srgbClr val="000066"/>
                </a:solidFill>
              </a:rPr>
              <a:t>. </a:t>
            </a:r>
            <a:endParaRPr lang="es-CL" dirty="0">
              <a:solidFill>
                <a:srgbClr val="000066"/>
              </a:solidFill>
            </a:endParaRPr>
          </a:p>
        </p:txBody>
      </p:sp>
      <p:sp>
        <p:nvSpPr>
          <p:cNvPr id="5" name="4 Rectángulo"/>
          <p:cNvSpPr/>
          <p:nvPr/>
        </p:nvSpPr>
        <p:spPr>
          <a:xfrm>
            <a:off x="899592" y="2636911"/>
            <a:ext cx="7416824" cy="369332"/>
          </a:xfrm>
          <a:prstGeom prst="rect">
            <a:avLst/>
          </a:prstGeom>
        </p:spPr>
        <p:txBody>
          <a:bodyPr wrap="square">
            <a:spAutoFit/>
          </a:bodyPr>
          <a:lstStyle/>
          <a:p>
            <a:pPr marL="363538" algn="just">
              <a:tabLst>
                <a:tab pos="268288" algn="l"/>
              </a:tabLst>
            </a:pPr>
            <a:r>
              <a:rPr lang="es-ES_tradnl" dirty="0" smtClean="0">
                <a:solidFill>
                  <a:srgbClr val="000066"/>
                </a:solidFill>
              </a:rPr>
              <a:t>. </a:t>
            </a:r>
            <a:endParaRPr lang="es-CL" dirty="0">
              <a:solidFill>
                <a:srgbClr val="000066"/>
              </a:solidFill>
            </a:endParaRPr>
          </a:p>
        </p:txBody>
      </p:sp>
      <p:sp>
        <p:nvSpPr>
          <p:cNvPr id="6" name="5 Rectángulo"/>
          <p:cNvSpPr/>
          <p:nvPr/>
        </p:nvSpPr>
        <p:spPr>
          <a:xfrm>
            <a:off x="714348" y="3143248"/>
            <a:ext cx="7500990" cy="2431435"/>
          </a:xfrm>
          <a:prstGeom prst="rect">
            <a:avLst/>
          </a:prstGeom>
        </p:spPr>
        <p:txBody>
          <a:bodyPr wrap="square">
            <a:spAutoFit/>
          </a:bodyPr>
          <a:lstStyle/>
          <a:p>
            <a:pPr algn="just"/>
            <a:endParaRPr lang="es-ES_tradnl" sz="800" dirty="0" smtClean="0">
              <a:solidFill>
                <a:srgbClr val="000066"/>
              </a:solidFill>
            </a:endParaRPr>
          </a:p>
          <a:p>
            <a:pPr algn="just"/>
            <a:r>
              <a:rPr lang="es-ES_tradnl" sz="2400" dirty="0" smtClean="0">
                <a:solidFill>
                  <a:srgbClr val="000066"/>
                </a:solidFill>
              </a:rPr>
              <a:t>Liberalización: Tanto la liberalización para el comercio como para las inversiones se supone que incentivan tanto el crecimiento como la distribución de la riqueza, al permitir: Privatización, Desregulación, Descentralización y Flexibilización Laboral.</a:t>
            </a:r>
            <a:endParaRPr lang="es-ES_tradnl" sz="2400" dirty="0">
              <a:solidFill>
                <a:srgbClr val="000066"/>
              </a:solidFill>
            </a:endParaRPr>
          </a:p>
        </p:txBody>
      </p:sp>
    </p:spTree>
    <p:extLst>
      <p:ext uri="{BB962C8B-B14F-4D97-AF65-F5344CB8AC3E}">
        <p14:creationId xmlns:p14="http://schemas.microsoft.com/office/powerpoint/2010/main" val="1157206988"/>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smtClean="0"/>
              <a:t>9.Las </a:t>
            </a:r>
            <a:r>
              <a:rPr lang="es-CL" dirty="0"/>
              <a:t>Finanzas Publicas en el </a:t>
            </a:r>
            <a:r>
              <a:rPr lang="es-ES_tradnl" dirty="0" smtClean="0">
                <a:solidFill>
                  <a:schemeClr val="tx1"/>
                </a:solidFill>
              </a:rPr>
              <a:t>Neoliberalismo.</a:t>
            </a:r>
            <a:r>
              <a:rPr lang="es-ES_tradnl" sz="3600" dirty="0" smtClean="0"/>
              <a:t> </a:t>
            </a:r>
            <a:endParaRPr lang="es-CL" dirty="0"/>
          </a:p>
        </p:txBody>
      </p:sp>
      <p:sp>
        <p:nvSpPr>
          <p:cNvPr id="3" name="2 Subtítulo"/>
          <p:cNvSpPr>
            <a:spLocks noGrp="1"/>
          </p:cNvSpPr>
          <p:nvPr>
            <p:ph type="subTitle" idx="1"/>
          </p:nvPr>
        </p:nvSpPr>
        <p:spPr>
          <a:xfrm>
            <a:off x="714348" y="2857496"/>
            <a:ext cx="7979486" cy="3429024"/>
          </a:xfrm>
        </p:spPr>
        <p:txBody>
          <a:bodyPr>
            <a:normAutofit/>
          </a:bodyPr>
          <a:lstStyle/>
          <a:p>
            <a:r>
              <a:rPr lang="es-ES_tradnl" dirty="0" smtClean="0">
                <a:solidFill>
                  <a:srgbClr val="000066"/>
                </a:solidFill>
              </a:rPr>
              <a:t> </a:t>
            </a:r>
            <a:endParaRPr lang="es-CL" dirty="0">
              <a:solidFill>
                <a:srgbClr val="000066"/>
              </a:solidFill>
            </a:endParaRPr>
          </a:p>
          <a:p>
            <a:endParaRPr lang="es-CL" dirty="0" smtClean="0"/>
          </a:p>
        </p:txBody>
      </p:sp>
      <p:sp>
        <p:nvSpPr>
          <p:cNvPr id="4" name="3 Rectángulo"/>
          <p:cNvSpPr/>
          <p:nvPr/>
        </p:nvSpPr>
        <p:spPr>
          <a:xfrm>
            <a:off x="1115616" y="2636912"/>
            <a:ext cx="7200800" cy="369332"/>
          </a:xfrm>
          <a:prstGeom prst="rect">
            <a:avLst/>
          </a:prstGeom>
        </p:spPr>
        <p:txBody>
          <a:bodyPr wrap="square">
            <a:spAutoFit/>
          </a:bodyPr>
          <a:lstStyle/>
          <a:p>
            <a:pPr marL="363538" algn="just">
              <a:tabLst>
                <a:tab pos="268288" algn="l"/>
              </a:tabLst>
            </a:pPr>
            <a:r>
              <a:rPr lang="es-ES_tradnl" dirty="0" smtClean="0">
                <a:solidFill>
                  <a:srgbClr val="000066"/>
                </a:solidFill>
              </a:rPr>
              <a:t>. </a:t>
            </a:r>
            <a:endParaRPr lang="es-CL" dirty="0">
              <a:solidFill>
                <a:srgbClr val="000066"/>
              </a:solidFill>
            </a:endParaRPr>
          </a:p>
        </p:txBody>
      </p:sp>
      <p:sp>
        <p:nvSpPr>
          <p:cNvPr id="5" name="4 Rectángulo"/>
          <p:cNvSpPr/>
          <p:nvPr/>
        </p:nvSpPr>
        <p:spPr>
          <a:xfrm>
            <a:off x="899592" y="2636911"/>
            <a:ext cx="7416824" cy="369332"/>
          </a:xfrm>
          <a:prstGeom prst="rect">
            <a:avLst/>
          </a:prstGeom>
        </p:spPr>
        <p:txBody>
          <a:bodyPr wrap="square">
            <a:spAutoFit/>
          </a:bodyPr>
          <a:lstStyle/>
          <a:p>
            <a:pPr marL="363538" algn="just">
              <a:tabLst>
                <a:tab pos="268288" algn="l"/>
              </a:tabLst>
            </a:pPr>
            <a:r>
              <a:rPr lang="es-ES_tradnl" dirty="0" smtClean="0">
                <a:solidFill>
                  <a:srgbClr val="000066"/>
                </a:solidFill>
              </a:rPr>
              <a:t>. </a:t>
            </a:r>
            <a:endParaRPr lang="es-CL" dirty="0">
              <a:solidFill>
                <a:srgbClr val="000066"/>
              </a:solidFill>
            </a:endParaRPr>
          </a:p>
        </p:txBody>
      </p:sp>
      <p:sp>
        <p:nvSpPr>
          <p:cNvPr id="6" name="5 Rectángulo"/>
          <p:cNvSpPr/>
          <p:nvPr/>
        </p:nvSpPr>
        <p:spPr>
          <a:xfrm>
            <a:off x="714348" y="2786058"/>
            <a:ext cx="8072494" cy="2154436"/>
          </a:xfrm>
          <a:prstGeom prst="rect">
            <a:avLst/>
          </a:prstGeom>
        </p:spPr>
        <p:txBody>
          <a:bodyPr wrap="square">
            <a:spAutoFit/>
          </a:bodyPr>
          <a:lstStyle/>
          <a:p>
            <a:pPr algn="just"/>
            <a:r>
              <a:rPr lang="es-ES_tradnl" sz="2400" b="1" dirty="0" smtClean="0">
                <a:solidFill>
                  <a:srgbClr val="000066"/>
                </a:solidFill>
              </a:rPr>
              <a:t>Privatización</a:t>
            </a:r>
            <a:r>
              <a:rPr lang="es-ES_tradnl" sz="2400" dirty="0" smtClean="0">
                <a:solidFill>
                  <a:srgbClr val="000066"/>
                </a:solidFill>
              </a:rPr>
              <a:t>: Se considera que los agentes privados tienden a ser más productivos y eficientes que los públicos y que el Estado debe adelgazarse para ser más eficiente y permitir que el sector privado sea el encargado de la generación de riqueza. </a:t>
            </a:r>
          </a:p>
          <a:p>
            <a:pPr algn="just"/>
            <a:endParaRPr lang="es-ES_tradnl" sz="1400" dirty="0" smtClean="0">
              <a:solidFill>
                <a:srgbClr val="000066"/>
              </a:solidFill>
            </a:endParaRPr>
          </a:p>
        </p:txBody>
      </p:sp>
    </p:spTree>
    <p:extLst>
      <p:ext uri="{BB962C8B-B14F-4D97-AF65-F5344CB8AC3E}">
        <p14:creationId xmlns:p14="http://schemas.microsoft.com/office/powerpoint/2010/main" val="1157206988"/>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smtClean="0"/>
              <a:t>9.Las </a:t>
            </a:r>
            <a:r>
              <a:rPr lang="es-CL" dirty="0"/>
              <a:t>Finanzas Publicas en el </a:t>
            </a:r>
            <a:r>
              <a:rPr lang="es-ES_tradnl" dirty="0" smtClean="0">
                <a:solidFill>
                  <a:schemeClr val="tx1"/>
                </a:solidFill>
              </a:rPr>
              <a:t>Neoliberalismo.</a:t>
            </a:r>
            <a:r>
              <a:rPr lang="es-ES_tradnl" sz="3600" dirty="0" smtClean="0"/>
              <a:t> </a:t>
            </a:r>
            <a:endParaRPr lang="es-CL" dirty="0"/>
          </a:p>
        </p:txBody>
      </p:sp>
      <p:sp>
        <p:nvSpPr>
          <p:cNvPr id="3" name="2 Subtítulo"/>
          <p:cNvSpPr>
            <a:spLocks noGrp="1"/>
          </p:cNvSpPr>
          <p:nvPr>
            <p:ph type="subTitle" idx="1"/>
          </p:nvPr>
        </p:nvSpPr>
        <p:spPr>
          <a:xfrm>
            <a:off x="714348" y="2857496"/>
            <a:ext cx="7979486" cy="3429024"/>
          </a:xfrm>
        </p:spPr>
        <p:txBody>
          <a:bodyPr>
            <a:normAutofit/>
          </a:bodyPr>
          <a:lstStyle/>
          <a:p>
            <a:r>
              <a:rPr lang="es-ES_tradnl" dirty="0" smtClean="0">
                <a:solidFill>
                  <a:srgbClr val="000066"/>
                </a:solidFill>
              </a:rPr>
              <a:t> </a:t>
            </a:r>
            <a:endParaRPr lang="es-CL" dirty="0">
              <a:solidFill>
                <a:srgbClr val="000066"/>
              </a:solidFill>
            </a:endParaRPr>
          </a:p>
          <a:p>
            <a:endParaRPr lang="es-CL" dirty="0" smtClean="0"/>
          </a:p>
        </p:txBody>
      </p:sp>
      <p:sp>
        <p:nvSpPr>
          <p:cNvPr id="4" name="3 Rectángulo"/>
          <p:cNvSpPr/>
          <p:nvPr/>
        </p:nvSpPr>
        <p:spPr>
          <a:xfrm>
            <a:off x="1115616" y="2636912"/>
            <a:ext cx="7200800" cy="369332"/>
          </a:xfrm>
          <a:prstGeom prst="rect">
            <a:avLst/>
          </a:prstGeom>
        </p:spPr>
        <p:txBody>
          <a:bodyPr wrap="square">
            <a:spAutoFit/>
          </a:bodyPr>
          <a:lstStyle/>
          <a:p>
            <a:pPr marL="363538" algn="just">
              <a:tabLst>
                <a:tab pos="268288" algn="l"/>
              </a:tabLst>
            </a:pPr>
            <a:r>
              <a:rPr lang="es-ES_tradnl" dirty="0" smtClean="0">
                <a:solidFill>
                  <a:srgbClr val="000066"/>
                </a:solidFill>
              </a:rPr>
              <a:t>. </a:t>
            </a:r>
            <a:endParaRPr lang="es-CL" dirty="0">
              <a:solidFill>
                <a:srgbClr val="000066"/>
              </a:solidFill>
            </a:endParaRPr>
          </a:p>
        </p:txBody>
      </p:sp>
      <p:sp>
        <p:nvSpPr>
          <p:cNvPr id="5" name="4 Rectángulo"/>
          <p:cNvSpPr/>
          <p:nvPr/>
        </p:nvSpPr>
        <p:spPr>
          <a:xfrm>
            <a:off x="899592" y="2636911"/>
            <a:ext cx="7416824" cy="369332"/>
          </a:xfrm>
          <a:prstGeom prst="rect">
            <a:avLst/>
          </a:prstGeom>
        </p:spPr>
        <p:txBody>
          <a:bodyPr wrap="square">
            <a:spAutoFit/>
          </a:bodyPr>
          <a:lstStyle/>
          <a:p>
            <a:pPr marL="363538" algn="just">
              <a:tabLst>
                <a:tab pos="268288" algn="l"/>
              </a:tabLst>
            </a:pPr>
            <a:r>
              <a:rPr lang="es-ES_tradnl" dirty="0" smtClean="0">
                <a:solidFill>
                  <a:srgbClr val="000066"/>
                </a:solidFill>
              </a:rPr>
              <a:t>. </a:t>
            </a:r>
            <a:endParaRPr lang="es-CL" dirty="0">
              <a:solidFill>
                <a:srgbClr val="000066"/>
              </a:solidFill>
            </a:endParaRPr>
          </a:p>
        </p:txBody>
      </p:sp>
      <p:sp>
        <p:nvSpPr>
          <p:cNvPr id="6" name="5 Rectángulo"/>
          <p:cNvSpPr/>
          <p:nvPr/>
        </p:nvSpPr>
        <p:spPr>
          <a:xfrm>
            <a:off x="1071538" y="2857496"/>
            <a:ext cx="7286676" cy="2523768"/>
          </a:xfrm>
          <a:prstGeom prst="rect">
            <a:avLst/>
          </a:prstGeom>
        </p:spPr>
        <p:txBody>
          <a:bodyPr wrap="square">
            <a:spAutoFit/>
          </a:bodyPr>
          <a:lstStyle/>
          <a:p>
            <a:pPr algn="just"/>
            <a:endParaRPr lang="es-ES_tradnl" sz="1400" dirty="0" smtClean="0">
              <a:solidFill>
                <a:srgbClr val="000066"/>
              </a:solidFill>
            </a:endParaRPr>
          </a:p>
          <a:p>
            <a:pPr algn="just"/>
            <a:r>
              <a:rPr lang="es-ES_tradnl" sz="2400" b="1" dirty="0" smtClean="0">
                <a:solidFill>
                  <a:srgbClr val="000066"/>
                </a:solidFill>
              </a:rPr>
              <a:t>Desregulación</a:t>
            </a:r>
            <a:r>
              <a:rPr lang="es-ES_tradnl" sz="2400" dirty="0" smtClean="0">
                <a:solidFill>
                  <a:srgbClr val="000066"/>
                </a:solidFill>
              </a:rPr>
              <a:t>: Se considera que demasiadas reglas y leyes inhiben la actividad económica y que su reducción a un mínimo necesario (sobre todo la </a:t>
            </a:r>
            <a:r>
              <a:rPr lang="es-ES_tradnl" sz="2400" dirty="0" err="1" smtClean="0">
                <a:solidFill>
                  <a:srgbClr val="000066"/>
                </a:solidFill>
              </a:rPr>
              <a:t>garantización</a:t>
            </a:r>
            <a:r>
              <a:rPr lang="es-ES_tradnl" sz="2400" dirty="0" smtClean="0">
                <a:solidFill>
                  <a:srgbClr val="000066"/>
                </a:solidFill>
              </a:rPr>
              <a:t> del régimen de propiedad y de la seguridad) propician un mayor dinamismo de los agentes económicos</a:t>
            </a:r>
            <a:r>
              <a:rPr lang="es-ES_tradnl" dirty="0" smtClean="0">
                <a:solidFill>
                  <a:srgbClr val="000066"/>
                </a:solidFill>
              </a:rPr>
              <a:t>. </a:t>
            </a:r>
            <a:endParaRPr lang="es-ES_tradnl" dirty="0">
              <a:solidFill>
                <a:srgbClr val="000066"/>
              </a:solidFill>
            </a:endParaRPr>
          </a:p>
        </p:txBody>
      </p:sp>
    </p:spTree>
    <p:extLst>
      <p:ext uri="{BB962C8B-B14F-4D97-AF65-F5344CB8AC3E}">
        <p14:creationId xmlns:p14="http://schemas.microsoft.com/office/powerpoint/2010/main" val="1157206988"/>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smtClean="0"/>
              <a:t>9.Las </a:t>
            </a:r>
            <a:r>
              <a:rPr lang="es-CL" dirty="0"/>
              <a:t>Finanzas Publicas en el </a:t>
            </a:r>
            <a:r>
              <a:rPr lang="es-ES_tradnl" dirty="0" smtClean="0">
                <a:solidFill>
                  <a:schemeClr val="tx1"/>
                </a:solidFill>
              </a:rPr>
              <a:t>Neoliberalismo.</a:t>
            </a:r>
            <a:r>
              <a:rPr lang="es-ES_tradnl" sz="3600" dirty="0" smtClean="0"/>
              <a:t> </a:t>
            </a:r>
            <a:endParaRPr lang="es-CL" dirty="0"/>
          </a:p>
        </p:txBody>
      </p:sp>
      <p:sp>
        <p:nvSpPr>
          <p:cNvPr id="3" name="2 Subtítulo"/>
          <p:cNvSpPr>
            <a:spLocks noGrp="1"/>
          </p:cNvSpPr>
          <p:nvPr>
            <p:ph type="subTitle" idx="1"/>
          </p:nvPr>
        </p:nvSpPr>
        <p:spPr>
          <a:xfrm>
            <a:off x="714348" y="2857496"/>
            <a:ext cx="7979486" cy="3429024"/>
          </a:xfrm>
        </p:spPr>
        <p:txBody>
          <a:bodyPr>
            <a:normAutofit/>
          </a:bodyPr>
          <a:lstStyle/>
          <a:p>
            <a:r>
              <a:rPr lang="es-ES_tradnl" dirty="0" smtClean="0">
                <a:solidFill>
                  <a:srgbClr val="000066"/>
                </a:solidFill>
              </a:rPr>
              <a:t> </a:t>
            </a:r>
            <a:endParaRPr lang="es-CL" dirty="0">
              <a:solidFill>
                <a:srgbClr val="000066"/>
              </a:solidFill>
            </a:endParaRPr>
          </a:p>
          <a:p>
            <a:endParaRPr lang="es-CL" dirty="0" smtClean="0"/>
          </a:p>
        </p:txBody>
      </p:sp>
      <p:sp>
        <p:nvSpPr>
          <p:cNvPr id="4" name="3 Rectángulo"/>
          <p:cNvSpPr/>
          <p:nvPr/>
        </p:nvSpPr>
        <p:spPr>
          <a:xfrm>
            <a:off x="1115616" y="2636912"/>
            <a:ext cx="7200800" cy="369332"/>
          </a:xfrm>
          <a:prstGeom prst="rect">
            <a:avLst/>
          </a:prstGeom>
        </p:spPr>
        <p:txBody>
          <a:bodyPr wrap="square">
            <a:spAutoFit/>
          </a:bodyPr>
          <a:lstStyle/>
          <a:p>
            <a:pPr marL="363538" algn="just">
              <a:tabLst>
                <a:tab pos="268288" algn="l"/>
              </a:tabLst>
            </a:pPr>
            <a:r>
              <a:rPr lang="es-ES_tradnl" dirty="0" smtClean="0">
                <a:solidFill>
                  <a:srgbClr val="000066"/>
                </a:solidFill>
              </a:rPr>
              <a:t>. </a:t>
            </a:r>
            <a:endParaRPr lang="es-CL" dirty="0">
              <a:solidFill>
                <a:srgbClr val="000066"/>
              </a:solidFill>
            </a:endParaRPr>
          </a:p>
        </p:txBody>
      </p:sp>
      <p:sp>
        <p:nvSpPr>
          <p:cNvPr id="5" name="4 Rectángulo"/>
          <p:cNvSpPr/>
          <p:nvPr/>
        </p:nvSpPr>
        <p:spPr>
          <a:xfrm>
            <a:off x="899592" y="2636911"/>
            <a:ext cx="7416824" cy="369332"/>
          </a:xfrm>
          <a:prstGeom prst="rect">
            <a:avLst/>
          </a:prstGeom>
        </p:spPr>
        <p:txBody>
          <a:bodyPr wrap="square">
            <a:spAutoFit/>
          </a:bodyPr>
          <a:lstStyle/>
          <a:p>
            <a:pPr marL="363538" algn="just">
              <a:tabLst>
                <a:tab pos="268288" algn="l"/>
              </a:tabLst>
            </a:pPr>
            <a:r>
              <a:rPr lang="es-ES_tradnl" dirty="0" smtClean="0">
                <a:solidFill>
                  <a:srgbClr val="000066"/>
                </a:solidFill>
              </a:rPr>
              <a:t>. </a:t>
            </a:r>
            <a:endParaRPr lang="es-CL" dirty="0">
              <a:solidFill>
                <a:srgbClr val="000066"/>
              </a:solidFill>
            </a:endParaRPr>
          </a:p>
        </p:txBody>
      </p:sp>
      <p:sp>
        <p:nvSpPr>
          <p:cNvPr id="6" name="5 Rectángulo"/>
          <p:cNvSpPr/>
          <p:nvPr/>
        </p:nvSpPr>
        <p:spPr>
          <a:xfrm>
            <a:off x="785786" y="2786058"/>
            <a:ext cx="7000924" cy="3262432"/>
          </a:xfrm>
          <a:prstGeom prst="rect">
            <a:avLst/>
          </a:prstGeom>
        </p:spPr>
        <p:txBody>
          <a:bodyPr wrap="square">
            <a:spAutoFit/>
          </a:bodyPr>
          <a:lstStyle/>
          <a:p>
            <a:pPr algn="just"/>
            <a:r>
              <a:rPr lang="es-ES_tradnl" sz="2400" b="1" dirty="0" smtClean="0">
                <a:solidFill>
                  <a:srgbClr val="000066"/>
                </a:solidFill>
              </a:rPr>
              <a:t>Descentralización</a:t>
            </a:r>
            <a:r>
              <a:rPr lang="es-ES_tradnl" sz="2400" dirty="0" smtClean="0">
                <a:solidFill>
                  <a:srgbClr val="000066"/>
                </a:solidFill>
              </a:rPr>
              <a:t>: Esta reforma apuntó a transferir actividades o funciones del Estado Nacional, como la salud y la educación, a las provincias. En algunas, a su vez, se descentralizaron y delegaron funciones a los municipios. En muchos casos, provincias con una base económica débil no pudieron hacerse cargo en forma eficiente de las nuevas tareas. </a:t>
            </a:r>
          </a:p>
          <a:p>
            <a:pPr algn="just"/>
            <a:endParaRPr lang="es-ES_tradnl" sz="1400" dirty="0" smtClean="0">
              <a:solidFill>
                <a:srgbClr val="000066"/>
              </a:solidFill>
            </a:endParaRPr>
          </a:p>
        </p:txBody>
      </p:sp>
    </p:spTree>
    <p:extLst>
      <p:ext uri="{BB962C8B-B14F-4D97-AF65-F5344CB8AC3E}">
        <p14:creationId xmlns:p14="http://schemas.microsoft.com/office/powerpoint/2010/main" val="1157206988"/>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smtClean="0"/>
              <a:t>9.Las </a:t>
            </a:r>
            <a:r>
              <a:rPr lang="es-CL" dirty="0"/>
              <a:t>Finanzas Publicas en el </a:t>
            </a:r>
            <a:r>
              <a:rPr lang="es-ES_tradnl" dirty="0" smtClean="0">
                <a:solidFill>
                  <a:schemeClr val="tx1"/>
                </a:solidFill>
              </a:rPr>
              <a:t>Neoliberalismo.</a:t>
            </a:r>
            <a:r>
              <a:rPr lang="es-ES_tradnl" sz="3600" dirty="0" smtClean="0"/>
              <a:t> </a:t>
            </a:r>
            <a:endParaRPr lang="es-CL" dirty="0"/>
          </a:p>
        </p:txBody>
      </p:sp>
      <p:sp>
        <p:nvSpPr>
          <p:cNvPr id="3" name="2 Subtítulo"/>
          <p:cNvSpPr>
            <a:spLocks noGrp="1"/>
          </p:cNvSpPr>
          <p:nvPr>
            <p:ph type="subTitle" idx="1"/>
          </p:nvPr>
        </p:nvSpPr>
        <p:spPr>
          <a:xfrm>
            <a:off x="714348" y="2857496"/>
            <a:ext cx="7979486" cy="3429024"/>
          </a:xfrm>
        </p:spPr>
        <p:txBody>
          <a:bodyPr>
            <a:normAutofit/>
          </a:bodyPr>
          <a:lstStyle/>
          <a:p>
            <a:r>
              <a:rPr lang="es-ES_tradnl" dirty="0" smtClean="0">
                <a:solidFill>
                  <a:srgbClr val="000066"/>
                </a:solidFill>
              </a:rPr>
              <a:t> </a:t>
            </a:r>
            <a:endParaRPr lang="es-CL" dirty="0">
              <a:solidFill>
                <a:srgbClr val="000066"/>
              </a:solidFill>
            </a:endParaRPr>
          </a:p>
          <a:p>
            <a:endParaRPr lang="es-CL" dirty="0" smtClean="0"/>
          </a:p>
        </p:txBody>
      </p:sp>
      <p:sp>
        <p:nvSpPr>
          <p:cNvPr id="4" name="3 Rectángulo"/>
          <p:cNvSpPr/>
          <p:nvPr/>
        </p:nvSpPr>
        <p:spPr>
          <a:xfrm>
            <a:off x="1115616" y="2636912"/>
            <a:ext cx="7200800" cy="369332"/>
          </a:xfrm>
          <a:prstGeom prst="rect">
            <a:avLst/>
          </a:prstGeom>
        </p:spPr>
        <p:txBody>
          <a:bodyPr wrap="square">
            <a:spAutoFit/>
          </a:bodyPr>
          <a:lstStyle/>
          <a:p>
            <a:pPr marL="363538" algn="just">
              <a:tabLst>
                <a:tab pos="268288" algn="l"/>
              </a:tabLst>
            </a:pPr>
            <a:r>
              <a:rPr lang="es-ES_tradnl" dirty="0" smtClean="0">
                <a:solidFill>
                  <a:srgbClr val="000066"/>
                </a:solidFill>
              </a:rPr>
              <a:t>. </a:t>
            </a:r>
            <a:endParaRPr lang="es-CL" dirty="0">
              <a:solidFill>
                <a:srgbClr val="000066"/>
              </a:solidFill>
            </a:endParaRPr>
          </a:p>
        </p:txBody>
      </p:sp>
      <p:sp>
        <p:nvSpPr>
          <p:cNvPr id="5" name="4 Rectángulo"/>
          <p:cNvSpPr/>
          <p:nvPr/>
        </p:nvSpPr>
        <p:spPr>
          <a:xfrm>
            <a:off x="899592" y="2636911"/>
            <a:ext cx="7416824" cy="369332"/>
          </a:xfrm>
          <a:prstGeom prst="rect">
            <a:avLst/>
          </a:prstGeom>
        </p:spPr>
        <p:txBody>
          <a:bodyPr wrap="square">
            <a:spAutoFit/>
          </a:bodyPr>
          <a:lstStyle/>
          <a:p>
            <a:pPr marL="363538" algn="just">
              <a:tabLst>
                <a:tab pos="268288" algn="l"/>
              </a:tabLst>
            </a:pPr>
            <a:r>
              <a:rPr lang="es-ES_tradnl" dirty="0" smtClean="0">
                <a:solidFill>
                  <a:srgbClr val="000066"/>
                </a:solidFill>
              </a:rPr>
              <a:t>. </a:t>
            </a:r>
            <a:endParaRPr lang="es-CL" dirty="0">
              <a:solidFill>
                <a:srgbClr val="000066"/>
              </a:solidFill>
            </a:endParaRPr>
          </a:p>
        </p:txBody>
      </p:sp>
      <p:sp>
        <p:nvSpPr>
          <p:cNvPr id="6" name="5 Rectángulo"/>
          <p:cNvSpPr/>
          <p:nvPr/>
        </p:nvSpPr>
        <p:spPr>
          <a:xfrm>
            <a:off x="928662" y="2571744"/>
            <a:ext cx="7715304" cy="2031325"/>
          </a:xfrm>
          <a:prstGeom prst="rect">
            <a:avLst/>
          </a:prstGeom>
        </p:spPr>
        <p:txBody>
          <a:bodyPr wrap="square">
            <a:spAutoFit/>
          </a:bodyPr>
          <a:lstStyle/>
          <a:p>
            <a:pPr algn="just"/>
            <a:endParaRPr lang="es-ES_tradnl" sz="1400" dirty="0" smtClean="0">
              <a:solidFill>
                <a:srgbClr val="000066"/>
              </a:solidFill>
            </a:endParaRPr>
          </a:p>
          <a:p>
            <a:pPr algn="just"/>
            <a:r>
              <a:rPr lang="es-ES_tradnl" sz="2800" b="1" dirty="0" smtClean="0">
                <a:solidFill>
                  <a:srgbClr val="000066"/>
                </a:solidFill>
              </a:rPr>
              <a:t>La flexibilización laboral</a:t>
            </a:r>
            <a:r>
              <a:rPr lang="es-ES_tradnl" sz="2800" dirty="0" smtClean="0">
                <a:solidFill>
                  <a:srgbClr val="000066"/>
                </a:solidFill>
              </a:rPr>
              <a:t> o tercerización del estado: estrategia a través de la cual se delega a particulares la orientación y prestación de servicios a cargo del estado.</a:t>
            </a:r>
            <a:endParaRPr lang="es-CL" sz="2800" dirty="0"/>
          </a:p>
        </p:txBody>
      </p:sp>
    </p:spTree>
    <p:extLst>
      <p:ext uri="{BB962C8B-B14F-4D97-AF65-F5344CB8AC3E}">
        <p14:creationId xmlns:p14="http://schemas.microsoft.com/office/powerpoint/2010/main" val="1157206988"/>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Las Finanzas Publicas en el </a:t>
            </a:r>
            <a:r>
              <a:rPr lang="es-ES_tradnl" dirty="0" smtClean="0">
                <a:solidFill>
                  <a:schemeClr val="tx1"/>
                </a:solidFill>
              </a:rPr>
              <a:t>Intervencionismo.</a:t>
            </a:r>
            <a:r>
              <a:rPr lang="es-ES_tradnl" sz="3600" dirty="0" smtClean="0"/>
              <a:t> </a:t>
            </a:r>
            <a:endParaRPr lang="es-CL" dirty="0"/>
          </a:p>
        </p:txBody>
      </p:sp>
      <p:sp>
        <p:nvSpPr>
          <p:cNvPr id="3" name="2 Subtítulo"/>
          <p:cNvSpPr>
            <a:spLocks noGrp="1"/>
          </p:cNvSpPr>
          <p:nvPr>
            <p:ph type="subTitle" idx="1"/>
          </p:nvPr>
        </p:nvSpPr>
        <p:spPr>
          <a:xfrm>
            <a:off x="714348" y="2857496"/>
            <a:ext cx="7979486" cy="3429024"/>
          </a:xfrm>
        </p:spPr>
        <p:txBody>
          <a:bodyPr>
            <a:normAutofit/>
          </a:bodyPr>
          <a:lstStyle/>
          <a:p>
            <a:r>
              <a:rPr lang="es-ES_tradnl" dirty="0" smtClean="0">
                <a:solidFill>
                  <a:srgbClr val="000066"/>
                </a:solidFill>
              </a:rPr>
              <a:t> </a:t>
            </a:r>
            <a:endParaRPr lang="es-CL" dirty="0">
              <a:solidFill>
                <a:srgbClr val="000066"/>
              </a:solidFill>
            </a:endParaRPr>
          </a:p>
          <a:p>
            <a:endParaRPr lang="es-CL" dirty="0" smtClean="0"/>
          </a:p>
        </p:txBody>
      </p:sp>
      <p:sp>
        <p:nvSpPr>
          <p:cNvPr id="4" name="3 Rectángulo"/>
          <p:cNvSpPr/>
          <p:nvPr/>
        </p:nvSpPr>
        <p:spPr>
          <a:xfrm>
            <a:off x="1115616" y="2636912"/>
            <a:ext cx="7200800" cy="369332"/>
          </a:xfrm>
          <a:prstGeom prst="rect">
            <a:avLst/>
          </a:prstGeom>
        </p:spPr>
        <p:txBody>
          <a:bodyPr wrap="square">
            <a:spAutoFit/>
          </a:bodyPr>
          <a:lstStyle/>
          <a:p>
            <a:pPr marL="363538" algn="just">
              <a:tabLst>
                <a:tab pos="268288" algn="l"/>
              </a:tabLst>
            </a:pPr>
            <a:r>
              <a:rPr lang="es-ES_tradnl" dirty="0" smtClean="0">
                <a:solidFill>
                  <a:srgbClr val="000066"/>
                </a:solidFill>
              </a:rPr>
              <a:t>. </a:t>
            </a:r>
            <a:endParaRPr lang="es-CL" dirty="0">
              <a:solidFill>
                <a:srgbClr val="000066"/>
              </a:solidFill>
            </a:endParaRPr>
          </a:p>
        </p:txBody>
      </p:sp>
      <p:sp>
        <p:nvSpPr>
          <p:cNvPr id="5" name="4 Rectángulo"/>
          <p:cNvSpPr/>
          <p:nvPr/>
        </p:nvSpPr>
        <p:spPr>
          <a:xfrm>
            <a:off x="899592" y="2636911"/>
            <a:ext cx="7416824" cy="369332"/>
          </a:xfrm>
          <a:prstGeom prst="rect">
            <a:avLst/>
          </a:prstGeom>
        </p:spPr>
        <p:txBody>
          <a:bodyPr wrap="square">
            <a:spAutoFit/>
          </a:bodyPr>
          <a:lstStyle/>
          <a:p>
            <a:pPr marL="363538" algn="just">
              <a:tabLst>
                <a:tab pos="268288" algn="l"/>
              </a:tabLst>
            </a:pPr>
            <a:r>
              <a:rPr lang="es-ES_tradnl" dirty="0" smtClean="0">
                <a:solidFill>
                  <a:srgbClr val="000066"/>
                </a:solidFill>
              </a:rPr>
              <a:t>. </a:t>
            </a:r>
            <a:endParaRPr lang="es-CL" dirty="0">
              <a:solidFill>
                <a:srgbClr val="000066"/>
              </a:solidFill>
            </a:endParaRPr>
          </a:p>
        </p:txBody>
      </p:sp>
      <p:sp>
        <p:nvSpPr>
          <p:cNvPr id="6" name="5 Rectángulo"/>
          <p:cNvSpPr/>
          <p:nvPr/>
        </p:nvSpPr>
        <p:spPr>
          <a:xfrm>
            <a:off x="3009713" y="3244334"/>
            <a:ext cx="3124573" cy="369332"/>
          </a:xfrm>
          <a:prstGeom prst="rect">
            <a:avLst/>
          </a:prstGeom>
        </p:spPr>
        <p:txBody>
          <a:bodyPr wrap="none">
            <a:spAutoFit/>
          </a:bodyPr>
          <a:lstStyle/>
          <a:p>
            <a:pPr marL="342900" indent="-342900" algn="ctr">
              <a:defRPr/>
            </a:pPr>
            <a:r>
              <a:rPr lang="es-ES_tradnl" b="1" i="1" dirty="0" smtClean="0">
                <a:solidFill>
                  <a:srgbClr val="000066"/>
                </a:solidFill>
                <a:effectLst>
                  <a:outerShdw blurRad="38100" dist="38100" dir="2700000" algn="tl">
                    <a:srgbClr val="C0C0C0"/>
                  </a:outerShdw>
                </a:effectLst>
              </a:rPr>
              <a:t>Principales representantes</a:t>
            </a:r>
            <a:endParaRPr lang="es-ES" i="1" dirty="0">
              <a:solidFill>
                <a:srgbClr val="000066"/>
              </a:solidFill>
            </a:endParaRPr>
          </a:p>
        </p:txBody>
      </p:sp>
      <p:sp>
        <p:nvSpPr>
          <p:cNvPr id="7" name="6 Rectángulo"/>
          <p:cNvSpPr/>
          <p:nvPr/>
        </p:nvSpPr>
        <p:spPr>
          <a:xfrm>
            <a:off x="642910" y="3929066"/>
            <a:ext cx="8286808" cy="1938992"/>
          </a:xfrm>
          <a:prstGeom prst="rect">
            <a:avLst/>
          </a:prstGeom>
        </p:spPr>
        <p:txBody>
          <a:bodyPr wrap="square">
            <a:spAutoFit/>
          </a:bodyPr>
          <a:lstStyle/>
          <a:p>
            <a:pPr algn="just">
              <a:tabLst>
                <a:tab pos="457200" algn="l"/>
              </a:tabLst>
            </a:pPr>
            <a:r>
              <a:rPr lang="es-ES" sz="2400" b="1" dirty="0" smtClean="0">
                <a:solidFill>
                  <a:srgbClr val="000066"/>
                </a:solidFill>
              </a:rPr>
              <a:t>En Europa Occidental</a:t>
            </a:r>
            <a:r>
              <a:rPr lang="es-ES" sz="2400" dirty="0" smtClean="0">
                <a:solidFill>
                  <a:srgbClr val="000066"/>
                </a:solidFill>
              </a:rPr>
              <a:t>: los economistas Ludwig Von Mises, </a:t>
            </a:r>
            <a:r>
              <a:rPr lang="es-ES" sz="2400" dirty="0" err="1" smtClean="0">
                <a:solidFill>
                  <a:srgbClr val="000066"/>
                </a:solidFill>
              </a:rPr>
              <a:t>Wilhem</a:t>
            </a:r>
            <a:r>
              <a:rPr lang="es-ES" sz="2400" dirty="0" smtClean="0">
                <a:solidFill>
                  <a:srgbClr val="000066"/>
                </a:solidFill>
              </a:rPr>
              <a:t> </a:t>
            </a:r>
            <a:r>
              <a:rPr lang="es-ES" sz="2400" dirty="0" err="1" smtClean="0">
                <a:solidFill>
                  <a:srgbClr val="000066"/>
                </a:solidFill>
              </a:rPr>
              <a:t>Roepke</a:t>
            </a:r>
            <a:r>
              <a:rPr lang="es-ES" sz="2400" dirty="0" smtClean="0">
                <a:solidFill>
                  <a:srgbClr val="000066"/>
                </a:solidFill>
              </a:rPr>
              <a:t> y </a:t>
            </a:r>
            <a:r>
              <a:rPr lang="es-ES" sz="2400" dirty="0" err="1" smtClean="0">
                <a:solidFill>
                  <a:srgbClr val="000066"/>
                </a:solidFill>
              </a:rPr>
              <a:t>Frederik</a:t>
            </a:r>
            <a:r>
              <a:rPr lang="es-ES" sz="2400" dirty="0" smtClean="0">
                <a:solidFill>
                  <a:srgbClr val="000066"/>
                </a:solidFill>
              </a:rPr>
              <a:t> Von </a:t>
            </a:r>
            <a:r>
              <a:rPr lang="es-ES" sz="2400" dirty="0" err="1" smtClean="0">
                <a:solidFill>
                  <a:srgbClr val="000066"/>
                </a:solidFill>
              </a:rPr>
              <a:t>Hayek</a:t>
            </a:r>
            <a:r>
              <a:rPr lang="es-ES" sz="2400" dirty="0" smtClean="0">
                <a:solidFill>
                  <a:srgbClr val="000066"/>
                </a:solidFill>
              </a:rPr>
              <a:t>; los filósofos Kart </a:t>
            </a:r>
            <a:r>
              <a:rPr lang="es-ES" sz="2400" dirty="0" err="1" smtClean="0">
                <a:solidFill>
                  <a:srgbClr val="000066"/>
                </a:solidFill>
              </a:rPr>
              <a:t>Popper</a:t>
            </a:r>
            <a:r>
              <a:rPr lang="es-ES" sz="2400" dirty="0" smtClean="0">
                <a:solidFill>
                  <a:srgbClr val="000066"/>
                </a:solidFill>
              </a:rPr>
              <a:t> y Raymond Aron y el periodista Jean </a:t>
            </a:r>
            <a:r>
              <a:rPr lang="es-ES" sz="2400" dirty="0" err="1" smtClean="0">
                <a:solidFill>
                  <a:srgbClr val="000066"/>
                </a:solidFill>
              </a:rPr>
              <a:t>Francois</a:t>
            </a:r>
            <a:r>
              <a:rPr lang="es-ES" sz="2400" dirty="0" smtClean="0">
                <a:solidFill>
                  <a:srgbClr val="000066"/>
                </a:solidFill>
              </a:rPr>
              <a:t> </a:t>
            </a:r>
            <a:r>
              <a:rPr lang="es-ES" sz="2400" dirty="0" err="1" smtClean="0">
                <a:solidFill>
                  <a:srgbClr val="000066"/>
                </a:solidFill>
              </a:rPr>
              <a:t>Revel</a:t>
            </a:r>
            <a:r>
              <a:rPr lang="es-ES" sz="2400" dirty="0" smtClean="0">
                <a:solidFill>
                  <a:srgbClr val="000066"/>
                </a:solidFill>
              </a:rPr>
              <a:t>. </a:t>
            </a:r>
          </a:p>
          <a:p>
            <a:pPr algn="just">
              <a:tabLst>
                <a:tab pos="457200" algn="l"/>
              </a:tabLst>
            </a:pPr>
            <a:endParaRPr lang="es-ES_tradnl" sz="2400" dirty="0" smtClean="0">
              <a:solidFill>
                <a:srgbClr val="000066"/>
              </a:solidFill>
            </a:endParaRPr>
          </a:p>
        </p:txBody>
      </p:sp>
    </p:spTree>
    <p:extLst>
      <p:ext uri="{BB962C8B-B14F-4D97-AF65-F5344CB8AC3E}">
        <p14:creationId xmlns:p14="http://schemas.microsoft.com/office/powerpoint/2010/main" val="1157206988"/>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Las Finanzas Publicas en el </a:t>
            </a:r>
            <a:r>
              <a:rPr lang="es-ES_tradnl" dirty="0" smtClean="0">
                <a:solidFill>
                  <a:schemeClr val="tx1"/>
                </a:solidFill>
              </a:rPr>
              <a:t>Intervencionismo.</a:t>
            </a:r>
            <a:r>
              <a:rPr lang="es-ES_tradnl" sz="3600" dirty="0" smtClean="0"/>
              <a:t> </a:t>
            </a:r>
            <a:endParaRPr lang="es-CL" dirty="0"/>
          </a:p>
        </p:txBody>
      </p:sp>
      <p:sp>
        <p:nvSpPr>
          <p:cNvPr id="3" name="2 Subtítulo"/>
          <p:cNvSpPr>
            <a:spLocks noGrp="1"/>
          </p:cNvSpPr>
          <p:nvPr>
            <p:ph type="subTitle" idx="1"/>
          </p:nvPr>
        </p:nvSpPr>
        <p:spPr>
          <a:xfrm>
            <a:off x="714348" y="2857496"/>
            <a:ext cx="7979486" cy="3429024"/>
          </a:xfrm>
        </p:spPr>
        <p:txBody>
          <a:bodyPr>
            <a:normAutofit/>
          </a:bodyPr>
          <a:lstStyle/>
          <a:p>
            <a:r>
              <a:rPr lang="es-ES_tradnl" dirty="0" smtClean="0">
                <a:solidFill>
                  <a:srgbClr val="000066"/>
                </a:solidFill>
              </a:rPr>
              <a:t> </a:t>
            </a:r>
            <a:endParaRPr lang="es-CL" dirty="0">
              <a:solidFill>
                <a:srgbClr val="000066"/>
              </a:solidFill>
            </a:endParaRPr>
          </a:p>
          <a:p>
            <a:endParaRPr lang="es-CL" dirty="0" smtClean="0"/>
          </a:p>
        </p:txBody>
      </p:sp>
      <p:sp>
        <p:nvSpPr>
          <p:cNvPr id="4" name="3 Rectángulo"/>
          <p:cNvSpPr/>
          <p:nvPr/>
        </p:nvSpPr>
        <p:spPr>
          <a:xfrm>
            <a:off x="1115616" y="2636912"/>
            <a:ext cx="7200800" cy="369332"/>
          </a:xfrm>
          <a:prstGeom prst="rect">
            <a:avLst/>
          </a:prstGeom>
        </p:spPr>
        <p:txBody>
          <a:bodyPr wrap="square">
            <a:spAutoFit/>
          </a:bodyPr>
          <a:lstStyle/>
          <a:p>
            <a:pPr marL="363538" algn="just">
              <a:tabLst>
                <a:tab pos="268288" algn="l"/>
              </a:tabLst>
            </a:pPr>
            <a:r>
              <a:rPr lang="es-ES_tradnl" dirty="0" smtClean="0">
                <a:solidFill>
                  <a:srgbClr val="000066"/>
                </a:solidFill>
              </a:rPr>
              <a:t>. </a:t>
            </a:r>
            <a:endParaRPr lang="es-CL" dirty="0">
              <a:solidFill>
                <a:srgbClr val="000066"/>
              </a:solidFill>
            </a:endParaRPr>
          </a:p>
        </p:txBody>
      </p:sp>
      <p:sp>
        <p:nvSpPr>
          <p:cNvPr id="5" name="4 Rectángulo"/>
          <p:cNvSpPr/>
          <p:nvPr/>
        </p:nvSpPr>
        <p:spPr>
          <a:xfrm>
            <a:off x="899592" y="2636911"/>
            <a:ext cx="7416824" cy="369332"/>
          </a:xfrm>
          <a:prstGeom prst="rect">
            <a:avLst/>
          </a:prstGeom>
        </p:spPr>
        <p:txBody>
          <a:bodyPr wrap="square">
            <a:spAutoFit/>
          </a:bodyPr>
          <a:lstStyle/>
          <a:p>
            <a:pPr marL="363538" algn="just">
              <a:tabLst>
                <a:tab pos="268288" algn="l"/>
              </a:tabLst>
            </a:pPr>
            <a:r>
              <a:rPr lang="es-ES_tradnl" dirty="0" smtClean="0">
                <a:solidFill>
                  <a:srgbClr val="000066"/>
                </a:solidFill>
              </a:rPr>
              <a:t>. </a:t>
            </a:r>
            <a:endParaRPr lang="es-CL" dirty="0">
              <a:solidFill>
                <a:srgbClr val="000066"/>
              </a:solidFill>
            </a:endParaRPr>
          </a:p>
        </p:txBody>
      </p:sp>
      <p:sp>
        <p:nvSpPr>
          <p:cNvPr id="6" name="5 Rectángulo"/>
          <p:cNvSpPr/>
          <p:nvPr/>
        </p:nvSpPr>
        <p:spPr>
          <a:xfrm>
            <a:off x="3009713" y="3244334"/>
            <a:ext cx="3124573" cy="369332"/>
          </a:xfrm>
          <a:prstGeom prst="rect">
            <a:avLst/>
          </a:prstGeom>
        </p:spPr>
        <p:txBody>
          <a:bodyPr wrap="none">
            <a:spAutoFit/>
          </a:bodyPr>
          <a:lstStyle/>
          <a:p>
            <a:pPr marL="342900" indent="-342900" algn="ctr">
              <a:defRPr/>
            </a:pPr>
            <a:r>
              <a:rPr lang="es-ES_tradnl" b="1" i="1" dirty="0" smtClean="0">
                <a:solidFill>
                  <a:srgbClr val="000066"/>
                </a:solidFill>
                <a:effectLst>
                  <a:outerShdw blurRad="38100" dist="38100" dir="2700000" algn="tl">
                    <a:srgbClr val="C0C0C0"/>
                  </a:outerShdw>
                </a:effectLst>
              </a:rPr>
              <a:t>Principales representantes</a:t>
            </a:r>
            <a:endParaRPr lang="es-ES" i="1" dirty="0">
              <a:solidFill>
                <a:srgbClr val="000066"/>
              </a:solidFill>
            </a:endParaRPr>
          </a:p>
        </p:txBody>
      </p:sp>
      <p:sp>
        <p:nvSpPr>
          <p:cNvPr id="7" name="6 Rectángulo"/>
          <p:cNvSpPr/>
          <p:nvPr/>
        </p:nvSpPr>
        <p:spPr>
          <a:xfrm>
            <a:off x="642910" y="3929066"/>
            <a:ext cx="8286808" cy="2308324"/>
          </a:xfrm>
          <a:prstGeom prst="rect">
            <a:avLst/>
          </a:prstGeom>
        </p:spPr>
        <p:txBody>
          <a:bodyPr wrap="square">
            <a:spAutoFit/>
          </a:bodyPr>
          <a:lstStyle/>
          <a:p>
            <a:pPr algn="just">
              <a:tabLst>
                <a:tab pos="457200" algn="l"/>
              </a:tabLst>
            </a:pPr>
            <a:endParaRPr lang="es-ES_tradnl" sz="2400" dirty="0" smtClean="0">
              <a:solidFill>
                <a:srgbClr val="000066"/>
              </a:solidFill>
            </a:endParaRPr>
          </a:p>
          <a:p>
            <a:pPr algn="just">
              <a:tabLst>
                <a:tab pos="457200" algn="l"/>
              </a:tabLst>
            </a:pPr>
            <a:r>
              <a:rPr lang="es-ES" sz="2400" b="1" dirty="0" smtClean="0">
                <a:solidFill>
                  <a:srgbClr val="000066"/>
                </a:solidFill>
              </a:rPr>
              <a:t>En Estados Unidos</a:t>
            </a:r>
            <a:r>
              <a:rPr lang="es-ES" sz="2400" dirty="0" smtClean="0">
                <a:solidFill>
                  <a:srgbClr val="000066"/>
                </a:solidFill>
              </a:rPr>
              <a:t>: los economistas Milton </a:t>
            </a:r>
            <a:r>
              <a:rPr lang="es-ES" sz="2400" dirty="0" err="1" smtClean="0">
                <a:solidFill>
                  <a:srgbClr val="000066"/>
                </a:solidFill>
              </a:rPr>
              <a:t>Friedman</a:t>
            </a:r>
            <a:r>
              <a:rPr lang="es-ES" sz="2400" dirty="0" smtClean="0">
                <a:solidFill>
                  <a:srgbClr val="000066"/>
                </a:solidFill>
              </a:rPr>
              <a:t>, Paul </a:t>
            </a:r>
            <a:r>
              <a:rPr lang="es-ES" sz="2400" dirty="0" err="1" smtClean="0">
                <a:solidFill>
                  <a:srgbClr val="000066"/>
                </a:solidFill>
              </a:rPr>
              <a:t>Samuelson</a:t>
            </a:r>
            <a:r>
              <a:rPr lang="es-ES" sz="2400" dirty="0" smtClean="0">
                <a:solidFill>
                  <a:srgbClr val="000066"/>
                </a:solidFill>
              </a:rPr>
              <a:t> y </a:t>
            </a:r>
            <a:r>
              <a:rPr lang="es-ES" sz="2400" dirty="0" err="1" smtClean="0">
                <a:solidFill>
                  <a:srgbClr val="000066"/>
                </a:solidFill>
              </a:rPr>
              <a:t>Jefri</a:t>
            </a:r>
            <a:r>
              <a:rPr lang="es-ES" sz="2400" dirty="0" smtClean="0">
                <a:solidFill>
                  <a:srgbClr val="000066"/>
                </a:solidFill>
              </a:rPr>
              <a:t> </a:t>
            </a:r>
            <a:r>
              <a:rPr lang="es-ES" sz="2400" dirty="0" err="1" smtClean="0">
                <a:solidFill>
                  <a:srgbClr val="000066"/>
                </a:solidFill>
              </a:rPr>
              <a:t>Sachs</a:t>
            </a:r>
            <a:r>
              <a:rPr lang="es-ES" sz="2400" dirty="0" smtClean="0">
                <a:solidFill>
                  <a:srgbClr val="000066"/>
                </a:solidFill>
              </a:rPr>
              <a:t>. </a:t>
            </a:r>
          </a:p>
          <a:p>
            <a:pPr algn="just">
              <a:tabLst>
                <a:tab pos="457200" algn="l"/>
              </a:tabLst>
            </a:pPr>
            <a:endParaRPr lang="es-ES_tradnl" sz="2400" dirty="0" smtClean="0">
              <a:solidFill>
                <a:srgbClr val="000066"/>
              </a:solidFill>
            </a:endParaRPr>
          </a:p>
          <a:p>
            <a:pPr algn="just">
              <a:tabLst>
                <a:tab pos="457200" algn="l"/>
              </a:tabLst>
            </a:pPr>
            <a:r>
              <a:rPr lang="es-ES" sz="2400" b="1" dirty="0" smtClean="0">
                <a:solidFill>
                  <a:srgbClr val="000066"/>
                </a:solidFill>
              </a:rPr>
              <a:t>En América Latina</a:t>
            </a:r>
            <a:r>
              <a:rPr lang="es-ES" sz="2400" dirty="0" smtClean="0">
                <a:solidFill>
                  <a:srgbClr val="000066"/>
                </a:solidFill>
              </a:rPr>
              <a:t>: el periodista Carlos Rangel, el economista Luis Pazos. </a:t>
            </a:r>
            <a:endParaRPr lang="es-ES" sz="2400" dirty="0">
              <a:solidFill>
                <a:srgbClr val="000066"/>
              </a:solidFill>
            </a:endParaRPr>
          </a:p>
        </p:txBody>
      </p:sp>
    </p:spTree>
    <p:extLst>
      <p:ext uri="{BB962C8B-B14F-4D97-AF65-F5344CB8AC3E}">
        <p14:creationId xmlns:p14="http://schemas.microsoft.com/office/powerpoint/2010/main" val="3049104580"/>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Las Finanzas Publicas en el </a:t>
            </a:r>
            <a:r>
              <a:rPr lang="es-ES_tradnl" dirty="0" smtClean="0">
                <a:solidFill>
                  <a:schemeClr val="tx1"/>
                </a:solidFill>
              </a:rPr>
              <a:t>Intervencionismo.</a:t>
            </a:r>
            <a:r>
              <a:rPr lang="es-ES_tradnl" sz="3600" dirty="0" smtClean="0"/>
              <a:t> </a:t>
            </a:r>
            <a:endParaRPr lang="es-CL" dirty="0"/>
          </a:p>
        </p:txBody>
      </p:sp>
      <p:sp>
        <p:nvSpPr>
          <p:cNvPr id="3" name="2 Subtítulo"/>
          <p:cNvSpPr>
            <a:spLocks noGrp="1"/>
          </p:cNvSpPr>
          <p:nvPr>
            <p:ph type="subTitle" idx="1"/>
          </p:nvPr>
        </p:nvSpPr>
        <p:spPr>
          <a:xfrm>
            <a:off x="714348" y="2857496"/>
            <a:ext cx="7979486" cy="931544"/>
          </a:xfrm>
        </p:spPr>
        <p:txBody>
          <a:bodyPr>
            <a:normAutofit/>
          </a:bodyPr>
          <a:lstStyle/>
          <a:p>
            <a:r>
              <a:rPr lang="es-ES_tradnl" dirty="0" smtClean="0">
                <a:solidFill>
                  <a:srgbClr val="000066"/>
                </a:solidFill>
              </a:rPr>
              <a:t> </a:t>
            </a:r>
            <a:endParaRPr lang="es-CL" dirty="0">
              <a:solidFill>
                <a:srgbClr val="000066"/>
              </a:solidFill>
            </a:endParaRPr>
          </a:p>
          <a:p>
            <a:endParaRPr lang="es-CL" dirty="0" smtClean="0"/>
          </a:p>
        </p:txBody>
      </p:sp>
      <p:sp>
        <p:nvSpPr>
          <p:cNvPr id="4" name="3 Rectángulo"/>
          <p:cNvSpPr/>
          <p:nvPr/>
        </p:nvSpPr>
        <p:spPr>
          <a:xfrm>
            <a:off x="1115616" y="2636912"/>
            <a:ext cx="7200800" cy="369332"/>
          </a:xfrm>
          <a:prstGeom prst="rect">
            <a:avLst/>
          </a:prstGeom>
        </p:spPr>
        <p:txBody>
          <a:bodyPr wrap="square">
            <a:spAutoFit/>
          </a:bodyPr>
          <a:lstStyle/>
          <a:p>
            <a:pPr marL="363538" algn="just">
              <a:tabLst>
                <a:tab pos="268288" algn="l"/>
              </a:tabLst>
            </a:pPr>
            <a:r>
              <a:rPr lang="es-ES_tradnl" dirty="0" smtClean="0">
                <a:solidFill>
                  <a:srgbClr val="000066"/>
                </a:solidFill>
              </a:rPr>
              <a:t>. </a:t>
            </a:r>
            <a:endParaRPr lang="es-CL" dirty="0">
              <a:solidFill>
                <a:srgbClr val="000066"/>
              </a:solidFill>
            </a:endParaRPr>
          </a:p>
        </p:txBody>
      </p:sp>
      <p:sp>
        <p:nvSpPr>
          <p:cNvPr id="5" name="4 Rectángulo"/>
          <p:cNvSpPr/>
          <p:nvPr/>
        </p:nvSpPr>
        <p:spPr>
          <a:xfrm>
            <a:off x="899592" y="2636911"/>
            <a:ext cx="7416824" cy="369332"/>
          </a:xfrm>
          <a:prstGeom prst="rect">
            <a:avLst/>
          </a:prstGeom>
        </p:spPr>
        <p:txBody>
          <a:bodyPr wrap="square">
            <a:spAutoFit/>
          </a:bodyPr>
          <a:lstStyle/>
          <a:p>
            <a:pPr marL="363538" algn="just">
              <a:tabLst>
                <a:tab pos="268288" algn="l"/>
              </a:tabLst>
            </a:pPr>
            <a:r>
              <a:rPr lang="es-ES_tradnl" dirty="0" smtClean="0">
                <a:solidFill>
                  <a:srgbClr val="000066"/>
                </a:solidFill>
              </a:rPr>
              <a:t>. </a:t>
            </a:r>
            <a:endParaRPr lang="es-CL" dirty="0">
              <a:solidFill>
                <a:srgbClr val="000066"/>
              </a:solidFill>
            </a:endParaRPr>
          </a:p>
        </p:txBody>
      </p:sp>
      <p:sp>
        <p:nvSpPr>
          <p:cNvPr id="6" name="5 Rectángulo"/>
          <p:cNvSpPr/>
          <p:nvPr/>
        </p:nvSpPr>
        <p:spPr>
          <a:xfrm>
            <a:off x="4275280" y="3244334"/>
            <a:ext cx="593432" cy="369332"/>
          </a:xfrm>
          <a:prstGeom prst="rect">
            <a:avLst/>
          </a:prstGeom>
        </p:spPr>
        <p:txBody>
          <a:bodyPr wrap="none">
            <a:spAutoFit/>
          </a:bodyPr>
          <a:lstStyle/>
          <a:p>
            <a:pPr marL="342900" indent="-342900" algn="ctr">
              <a:defRPr/>
            </a:pPr>
            <a:r>
              <a:rPr lang="es-ES_tradnl" b="1" i="1" dirty="0" smtClean="0">
                <a:solidFill>
                  <a:srgbClr val="000066"/>
                </a:solidFill>
                <a:effectLst>
                  <a:outerShdw blurRad="38100" dist="38100" dir="2700000" algn="tl">
                    <a:srgbClr val="C0C0C0"/>
                  </a:outerShdw>
                </a:effectLst>
              </a:rPr>
              <a:t>FIN</a:t>
            </a:r>
            <a:endParaRPr lang="es-ES" i="1" dirty="0">
              <a:solidFill>
                <a:srgbClr val="000066"/>
              </a:solidFill>
            </a:endParaRPr>
          </a:p>
        </p:txBody>
      </p:sp>
    </p:spTree>
    <p:extLst>
      <p:ext uri="{BB962C8B-B14F-4D97-AF65-F5344CB8AC3E}">
        <p14:creationId xmlns:p14="http://schemas.microsoft.com/office/powerpoint/2010/main" val="115720698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undición">
  <a:themeElements>
    <a:clrScheme name="Fundición">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Fundición">
      <a:majorFont>
        <a:latin typeface="Rockwell"/>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undición">
      <a:fillStyleLst>
        <a:solidFill>
          <a:schemeClr val="phClr"/>
        </a:solidFill>
        <a:gradFill rotWithShape="1">
          <a:gsLst>
            <a:gs pos="0">
              <a:schemeClr val="phClr">
                <a:tint val="70000"/>
                <a:satMod val="180000"/>
              </a:schemeClr>
            </a:gs>
            <a:gs pos="62000">
              <a:schemeClr val="phClr">
                <a:tint val="30000"/>
                <a:satMod val="180000"/>
              </a:schemeClr>
            </a:gs>
            <a:gs pos="100000">
              <a:schemeClr val="phClr">
                <a:tint val="22000"/>
                <a:satMod val="180000"/>
              </a:schemeClr>
            </a:gs>
          </a:gsLst>
          <a:lin ang="16200000" scaled="0"/>
        </a:gradFill>
        <a:gradFill rotWithShape="1">
          <a:gsLst>
            <a:gs pos="0">
              <a:schemeClr val="phClr">
                <a:shade val="58000"/>
                <a:satMod val="150000"/>
              </a:schemeClr>
            </a:gs>
            <a:gs pos="72000">
              <a:schemeClr val="phClr">
                <a:tint val="90000"/>
                <a:satMod val="135000"/>
              </a:schemeClr>
            </a:gs>
            <a:gs pos="100000">
              <a:schemeClr val="phClr">
                <a:tint val="80000"/>
                <a:satMod val="155000"/>
              </a:schemeClr>
            </a:gs>
          </a:gsLst>
          <a:lin ang="16200000" scaled="0"/>
        </a:gradFill>
      </a:fillStyleLst>
      <a:lnStyleLst>
        <a:ln w="9525" cap="flat" cmpd="sng" algn="ctr">
          <a:solidFill>
            <a:schemeClr val="phClr">
              <a:shade val="80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scene3d>
            <a:camera prst="orthographicFront" fov="0">
              <a:rot lat="0" lon="0" rev="0"/>
            </a:camera>
            <a:lightRig rig="soft" dir="tl">
              <a:rot lat="0" lon="0" rev="20000000"/>
            </a:lightRig>
          </a:scene3d>
          <a:sp3d prstMaterial="matte">
            <a:bevelT w="63500" h="63500" prst="coolSlant"/>
          </a:sp3d>
        </a:effectStyle>
      </a:effectStyleLst>
      <a:bgFillStyleLst>
        <a:solidFill>
          <a:schemeClr val="phClr"/>
        </a:solidFill>
        <a:gradFill rotWithShape="1">
          <a:gsLst>
            <a:gs pos="0">
              <a:schemeClr val="phClr">
                <a:tint val="75000"/>
                <a:satMod val="400000"/>
              </a:schemeClr>
            </a:gs>
            <a:gs pos="20000">
              <a:schemeClr val="phClr">
                <a:tint val="80000"/>
                <a:satMod val="355000"/>
              </a:schemeClr>
            </a:gs>
            <a:gs pos="100000">
              <a:schemeClr val="phClr">
                <a:tint val="95000"/>
                <a:shade val="55000"/>
                <a:satMod val="355000"/>
              </a:schemeClr>
            </a:gs>
          </a:gsLst>
          <a:path path="circle">
            <a:fillToRect l="67500" t="35000" r="32500" b="65000"/>
          </a:path>
        </a:gradFill>
        <a:blipFill>
          <a:blip xmlns:r="http://schemas.openxmlformats.org/officeDocument/2006/relationships" r:embed="rId1">
            <a:duotone>
              <a:schemeClr val="phClr">
                <a:shade val="30000"/>
                <a:satMod val="120000"/>
              </a:schemeClr>
              <a:schemeClr val="phClr">
                <a:tint val="70000"/>
                <a:satMod val="250000"/>
              </a:schemeClr>
            </a:duotone>
          </a:blip>
          <a:tile tx="0" ty="0" sx="50000" sy="50000" flip="none" algn="t"/>
        </a:blip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Foundry</Template>
  <TotalTime>1519</TotalTime>
  <Words>4769</Words>
  <Application>Microsoft Office PowerPoint</Application>
  <PresentationFormat>Presentación en pantalla (4:3)</PresentationFormat>
  <Paragraphs>348</Paragraphs>
  <Slides>87</Slides>
  <Notes>2</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87</vt:i4>
      </vt:variant>
    </vt:vector>
  </HeadingPairs>
  <TitlesOfParts>
    <vt:vector size="93" baseType="lpstr">
      <vt:lpstr>Arial</vt:lpstr>
      <vt:lpstr>Calibri</vt:lpstr>
      <vt:lpstr>Rockwell</vt:lpstr>
      <vt:lpstr>Times New Roman</vt:lpstr>
      <vt:lpstr>Wingdings 2</vt:lpstr>
      <vt:lpstr>Fundición</vt:lpstr>
      <vt:lpstr>1.Noción de Finanzas Públicas</vt:lpstr>
      <vt:lpstr>1.Noción de Finanzas Públicas</vt:lpstr>
      <vt:lpstr>1.Noción de Finanzas Públicas</vt:lpstr>
      <vt:lpstr>1.Noción de Finanzas Públicas</vt:lpstr>
      <vt:lpstr>1.Noción de Finanzas Públicas</vt:lpstr>
      <vt:lpstr>1.Noción de Finanzas Públicas</vt:lpstr>
      <vt:lpstr>1.Noción de Finanzas Públicas</vt:lpstr>
      <vt:lpstr>1.Noción de Finanzas Públicas</vt:lpstr>
      <vt:lpstr>2. Finanzas Públicas y Finanzas Municipales.</vt:lpstr>
      <vt:lpstr>3.Antecedentes Históricos</vt:lpstr>
      <vt:lpstr>3.Antecedentes Históricos</vt:lpstr>
      <vt:lpstr>3.Antecedentes Históricos</vt:lpstr>
      <vt:lpstr>3.Antecedentes Históricos</vt:lpstr>
      <vt:lpstr>4.Las Finanzas Publicas en el Mercantilismo</vt:lpstr>
      <vt:lpstr>4.Las Finanzas Publicas en el Mercantilismo</vt:lpstr>
      <vt:lpstr>4.Las Finanzas Publicas en el Mercantilismo.</vt:lpstr>
      <vt:lpstr>4.Las Finanzas Publicas en el Mercantilismo.</vt:lpstr>
      <vt:lpstr>4.Las Finanzas Publicas en el Mercantilismo.</vt:lpstr>
      <vt:lpstr>4.Las Finanzas Publicas en el Mercantilismo.</vt:lpstr>
      <vt:lpstr>4.Las Finanzas Publicas en el Mercantilismo.</vt:lpstr>
      <vt:lpstr>4.Las Finanzas Publicas en el Mercantilismo.</vt:lpstr>
      <vt:lpstr>4.Las Finanzas Publicas en el Mercantilismo.</vt:lpstr>
      <vt:lpstr>4.Las Finanzas Publicas en el Mercantilismo.</vt:lpstr>
      <vt:lpstr>4.4.Las Finanzas Públicas durante el Mercantilismo</vt:lpstr>
      <vt:lpstr>4.Las Finanzas Públicas durante el Mercantilismo</vt:lpstr>
      <vt:lpstr>4.Las Finanzas Publicas en el Mercantilismo.</vt:lpstr>
      <vt:lpstr>4-Las Finanzas Publicas en el Mercantilismo.Teorías mercantilistas .</vt:lpstr>
      <vt:lpstr>4-Las Finanzas Publicas en el Mercantilismo.Teorías mercantilistas .</vt:lpstr>
      <vt:lpstr>4.Las Finanzas Publicas en el Mercantilismo.Consecuencias financieras para los estados  .</vt:lpstr>
      <vt:lpstr>4.Las Finanzas Publicas en el Mercantilismo.Consecuencias financieras para los estados  .</vt:lpstr>
      <vt:lpstr>4.Las Finanzas Publicas en el Mercantilismo. Consecuencias financieras para los estados .</vt:lpstr>
      <vt:lpstr>4.Las Finanzas Publicas en el Mercantilismo. Consecuencias financieras para los estados. </vt:lpstr>
      <vt:lpstr>5.Las Finanzas Publicas y los Fisiócratas </vt:lpstr>
      <vt:lpstr>5.Las Finanzas Publicas y los Fisiócratas </vt:lpstr>
      <vt:lpstr>5.Las Finanzas Publicas y los Fisiócratas</vt:lpstr>
      <vt:lpstr>5.Las Finanzas Publicas y los Fisiócratas</vt:lpstr>
      <vt:lpstr>5.Las Finanzas Publicas y los Fisiócratas</vt:lpstr>
      <vt:lpstr>5.Las Finanzas Publicas y los Fisiócratas</vt:lpstr>
      <vt:lpstr>6.Las Finanzas Publicas en el LIBRECAMBISMO O LESEFERISMO  </vt:lpstr>
      <vt:lpstr>6.Las Finanzas Publicas en el LIBRECAMBISMO O LESEFERISMO  </vt:lpstr>
      <vt:lpstr>6.Las Finanzas Publicas en el LIBRECAMBISMO O LESEFERISMO </vt:lpstr>
      <vt:lpstr>6.Las Finanzas Publicas en el LIBRECAMBISMO O LESEFERISMO </vt:lpstr>
      <vt:lpstr>6.Las Finanzas Publicas en el LIBRECAMBISMO O LESEFERISMO </vt:lpstr>
      <vt:lpstr>6.Las Finanzas Publicas  TEORÍAS LIBRECAMBISTAS </vt:lpstr>
      <vt:lpstr>6.Las Finanzas Publicas  TEORÍAS LIBRECAMBISTAS </vt:lpstr>
      <vt:lpstr>6.Las Finanzas Publicas   TEORÍAS LIBRECAMBISTAS </vt:lpstr>
      <vt:lpstr>6.Las Finanzas Publicas TEORÍAS LIBRECAMBISTAS  </vt:lpstr>
      <vt:lpstr>6.Las Finanzas Publicas en el TEORÍAS  LIBRECAMBISTAS.  </vt:lpstr>
      <vt:lpstr>6.Las Finanzas Publicas en el CONSECUENCIAS LIBRECAMBISMO O LESEFERISMO.  </vt:lpstr>
      <vt:lpstr>6.Las Finanzas Publicas en el Consecuencias LIBRECAMBISMO O LESEFERISMO. </vt:lpstr>
      <vt:lpstr>6.Finanzas Publicas en el Consecuencias LIBRECAMBISMO O LESEFERISMO </vt:lpstr>
      <vt:lpstr>7.Las Finanzas Publicas en el Intervencionismo. </vt:lpstr>
      <vt:lpstr>7.Las Finanzas Publicas en el Intervencionismo. </vt:lpstr>
      <vt:lpstr>7.Las Finanzas Publicas en el Intervencionismo. </vt:lpstr>
      <vt:lpstr>7.Las Finanzas Publicas en el Intervencionismo. </vt:lpstr>
      <vt:lpstr>7.Las Finanzas Publicas en el Intervencionismo. </vt:lpstr>
      <vt:lpstr>7.Las Finanzas Publicas en el Intervencionismo. </vt:lpstr>
      <vt:lpstr>7.Las Finanzas Publicas en el Intervencionismo. </vt:lpstr>
      <vt:lpstr>7.Las Finanzas Publicas en el Intervencionismo. </vt:lpstr>
      <vt:lpstr>7.Las Finanzas Publicas en el Intervencionismo. </vt:lpstr>
      <vt:lpstr>7.Las Finanzas Publicas en el Intervencionismo. </vt:lpstr>
      <vt:lpstr>7.Las Finanzas Publicas en el Intervencionismo. </vt:lpstr>
      <vt:lpstr>7.Las Finanzas Publicas en el Intervencionismo. </vt:lpstr>
      <vt:lpstr>7.Las Finanzas Publicas en el Intervencionismo. </vt:lpstr>
      <vt:lpstr>7.Las Finanzas Publicas en el Intervencionismo. </vt:lpstr>
      <vt:lpstr>7.Las Finanzas Publicas en el Intervencionismo. </vt:lpstr>
      <vt:lpstr>7.Las Finanzas Publicas en el Intervencionismo. </vt:lpstr>
      <vt:lpstr>7.Las Finanzas Publicas en el Intervencionismo. Teorías Intervencionistas </vt:lpstr>
      <vt:lpstr>Las Finanzas Publicas en el Intervencionismo. Teorías Intervencionistas </vt:lpstr>
      <vt:lpstr>Las Finanzas Publicas en el Intervencionismo. Teorias intervencionistas </vt:lpstr>
      <vt:lpstr>Las Finanzas Publicas en el Intervencionismo. Teorías intervencionistas </vt:lpstr>
      <vt:lpstr>Las Finanzas Publicas en el Intervencionismo. Consecuencias. </vt:lpstr>
      <vt:lpstr>Las Finanzas Publicas en el Intervencionismo. Consecuencias </vt:lpstr>
      <vt:lpstr>Las Finanzas Publicas en el Intervencionismo. Consecuencias </vt:lpstr>
      <vt:lpstr>9.Las Finanzas Publicas en el Neoliberalismo. </vt:lpstr>
      <vt:lpstr>9.Las Finanzas Publicas en el Neoliberalismo. </vt:lpstr>
      <vt:lpstr>9.Las Finanzas Publicas en el Neoliberalismo. </vt:lpstr>
      <vt:lpstr>9.Las Finanzas Publicas en el Neoliberalismo. </vt:lpstr>
      <vt:lpstr>9.Las Finanzas Publicas en el Neoliberalismo. </vt:lpstr>
      <vt:lpstr>9.Las Finanzas Publicas en el Neoliberalismo. </vt:lpstr>
      <vt:lpstr>9.Las Finanzas Publicas en el Neoliberalismo. </vt:lpstr>
      <vt:lpstr>9.Las Finanzas Publicas en el Neoliberalismo. </vt:lpstr>
      <vt:lpstr>9.Las Finanzas Publicas en el Neoliberalismo. </vt:lpstr>
      <vt:lpstr>9.Las Finanzas Publicas en el Neoliberalismo. </vt:lpstr>
      <vt:lpstr>Las Finanzas Publicas en el Intervencionismo. </vt:lpstr>
      <vt:lpstr>Las Finanzas Publicas en el Intervencionismo. </vt:lpstr>
      <vt:lpstr>Las Finanzas Publicas en el Intervencionismo.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Probidad</dc:title>
  <dc:creator>casa</dc:creator>
  <cp:lastModifiedBy>Norman Rodriguez Ortega</cp:lastModifiedBy>
  <cp:revision>394</cp:revision>
  <dcterms:created xsi:type="dcterms:W3CDTF">2015-06-03T11:14:39Z</dcterms:created>
  <dcterms:modified xsi:type="dcterms:W3CDTF">2020-07-28T17:36:45Z</dcterms:modified>
</cp:coreProperties>
</file>