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embeddedFontLst>
    <p:embeddedFont>
      <p:font typeface="Proxima Nova"/>
      <p:regular r:id="rId13"/>
      <p:bold r:id="rId14"/>
      <p:italic r:id="rId15"/>
      <p:boldItalic r:id="rId1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ProximaNova-regular.fntdata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ProximaNova-italic.fntdata"/><Relationship Id="rId14" Type="http://schemas.openxmlformats.org/officeDocument/2006/relationships/font" Target="fonts/ProximaNova-bold.fntdata"/><Relationship Id="rId16" Type="http://schemas.openxmlformats.org/officeDocument/2006/relationships/font" Target="fonts/ProximaNova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33213a524e_0_1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333213a524e_0_1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333213a524e_0_1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333213a524e_0_1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333213a524e_0_1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333213a524e_0_1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333213a524e_0_1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333213a524e_0_1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33213a524e_0_1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33213a524e_0_1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333213a524e_0_1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333213a524e_0_1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0" y="2998150"/>
            <a:ext cx="9144000" cy="0"/>
          </a:xfrm>
          <a:prstGeom prst="straightConnector1">
            <a:avLst/>
          </a:prstGeom>
          <a:noFill/>
          <a:ln cap="flat" cmpd="sng" w="1905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" name="Google Shape;11;p2"/>
          <p:cNvSpPr txBox="1"/>
          <p:nvPr>
            <p:ph type="ctrTitle"/>
          </p:nvPr>
        </p:nvSpPr>
        <p:spPr>
          <a:xfrm>
            <a:off x="510450" y="1257300"/>
            <a:ext cx="8123100" cy="1588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510450" y="3182313"/>
            <a:ext cx="8123100" cy="630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Google Shape;15;p3"/>
          <p:cNvCxnSpPr/>
          <p:nvPr/>
        </p:nvCxnSpPr>
        <p:spPr>
          <a:xfrm>
            <a:off x="0" y="2998150"/>
            <a:ext cx="9144000" cy="0"/>
          </a:xfrm>
          <a:prstGeom prst="straightConnector1">
            <a:avLst/>
          </a:prstGeom>
          <a:noFill/>
          <a:ln cap="flat" cmpd="sng" w="1905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6" name="Google Shape;16;p3"/>
          <p:cNvSpPr txBox="1"/>
          <p:nvPr>
            <p:ph type="title"/>
          </p:nvPr>
        </p:nvSpPr>
        <p:spPr>
          <a:xfrm>
            <a:off x="510450" y="2057400"/>
            <a:ext cx="8123100" cy="778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7" name="Google Shape;17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6" name="Google Shape;26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7" name="Google Shape;27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3" name="Google Shape;33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lt2"/>
        </a:solidFill>
      </p:bgPr>
    </p:bg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/>
          <p:nvPr>
            <p:ph type="title"/>
          </p:nvPr>
        </p:nvSpPr>
        <p:spPr>
          <a:xfrm>
            <a:off x="490250" y="526350"/>
            <a:ext cx="57975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7" name="Google Shape;37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4572000" y="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0" name="Google Shape;4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" name="Google Shape;41;p9"/>
          <p:cNvSpPr txBox="1"/>
          <p:nvPr>
            <p:ph type="title"/>
          </p:nvPr>
        </p:nvSpPr>
        <p:spPr>
          <a:xfrm>
            <a:off x="265500" y="1205825"/>
            <a:ext cx="4045200" cy="1509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2" name="Google Shape;42;p9"/>
          <p:cNvSpPr txBox="1"/>
          <p:nvPr>
            <p:ph idx="1" type="subTitle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3" name="Google Shape;43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4" name="Google Shape;44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idx="1" type="body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</a:lstStyle>
          <a:p/>
        </p:txBody>
      </p:sp>
      <p:sp>
        <p:nvSpPr>
          <p:cNvPr id="47" name="Google Shape;47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" name="Google Shape;50;p11"/>
          <p:cNvSpPr txBox="1"/>
          <p:nvPr>
            <p:ph hasCustomPrompt="1" type="title"/>
          </p:nvPr>
        </p:nvSpPr>
        <p:spPr>
          <a:xfrm>
            <a:off x="311700" y="991475"/>
            <a:ext cx="8520600" cy="1917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4000"/>
              <a:buNone/>
              <a:defRPr b="1" sz="14000"/>
            </a:lvl9pPr>
          </a:lstStyle>
          <a:p>
            <a:r>
              <a:t>xx%</a:t>
            </a:r>
          </a:p>
        </p:txBody>
      </p:sp>
      <p:sp>
        <p:nvSpPr>
          <p:cNvPr id="51" name="Google Shape;51;p11"/>
          <p:cNvSpPr txBox="1"/>
          <p:nvPr>
            <p:ph idx="1" type="body"/>
          </p:nvPr>
        </p:nvSpPr>
        <p:spPr>
          <a:xfrm>
            <a:off x="311700" y="3071300"/>
            <a:ext cx="8520600" cy="90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2" name="Google Shape;52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pearmint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roxima Nova"/>
              <a:buChar char="●"/>
              <a:defRPr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●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●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/>
          <p:nvPr>
            <p:ph type="ctrTitle"/>
          </p:nvPr>
        </p:nvSpPr>
        <p:spPr>
          <a:xfrm>
            <a:off x="510450" y="1257300"/>
            <a:ext cx="8123100" cy="1588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s-419" sz="2300"/>
              <a:t>«GUERRA DEL PACIFICO: OPERACIONES NAVALES TRAS LA TOMA DEL MORRO DE ARICA».</a:t>
            </a:r>
            <a:endParaRPr sz="6400"/>
          </a:p>
        </p:txBody>
      </p:sp>
      <p:sp>
        <p:nvSpPr>
          <p:cNvPr id="60" name="Google Shape;60;p13"/>
          <p:cNvSpPr txBox="1"/>
          <p:nvPr>
            <p:ph idx="1" type="subTitle"/>
          </p:nvPr>
        </p:nvSpPr>
        <p:spPr>
          <a:xfrm>
            <a:off x="311700" y="37895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8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358"/>
              <a:buFont typeface="Arial"/>
              <a:buNone/>
            </a:pPr>
            <a:r>
              <a:rPr b="1" lang="es-419" sz="1457"/>
              <a:t>CADETES</a:t>
            </a:r>
            <a:r>
              <a:rPr lang="es-419" sz="1457"/>
              <a:t>: JOAQUÍN PORTALUPPI, </a:t>
            </a:r>
            <a:endParaRPr sz="1457"/>
          </a:p>
          <a:p>
            <a:pPr indent="0" lvl="0" marL="0" rtl="0" algn="r">
              <a:lnSpc>
                <a:spcPct val="8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358"/>
              <a:buFont typeface="Arial"/>
              <a:buNone/>
            </a:pPr>
            <a:r>
              <a:rPr lang="es-419" sz="1457"/>
              <a:t>SEBASTIAN OLIVA</a:t>
            </a:r>
            <a:br>
              <a:rPr lang="es-419" sz="1457"/>
            </a:br>
            <a:r>
              <a:rPr lang="es-419" sz="1457"/>
              <a:t> </a:t>
            </a:r>
            <a:r>
              <a:rPr b="1" lang="es-419" sz="1457"/>
              <a:t>CURSO</a:t>
            </a:r>
            <a:r>
              <a:rPr lang="es-419" sz="1457"/>
              <a:t>: 3 ° Cepo</a:t>
            </a:r>
            <a:br>
              <a:rPr lang="es-419" sz="1457"/>
            </a:br>
            <a:r>
              <a:rPr lang="es-419" sz="1457"/>
              <a:t> </a:t>
            </a:r>
            <a:r>
              <a:rPr b="1" lang="es-419" sz="1457"/>
              <a:t>AÑO: </a:t>
            </a:r>
            <a:r>
              <a:rPr lang="es-419" sz="1457"/>
              <a:t>2025</a:t>
            </a:r>
            <a:endParaRPr sz="1457"/>
          </a:p>
          <a:p>
            <a:pPr indent="0" lvl="0" marL="0" rtl="0" algn="l">
              <a:lnSpc>
                <a:spcPct val="80000"/>
              </a:lnSpc>
              <a:spcBef>
                <a:spcPts val="1200"/>
              </a:spcBef>
              <a:spcAft>
                <a:spcPts val="0"/>
              </a:spcAft>
              <a:buSzPts val="358"/>
              <a:buNone/>
            </a:pPr>
            <a:r>
              <a:t/>
            </a:r>
            <a:endParaRPr sz="2010"/>
          </a:p>
        </p:txBody>
      </p:sp>
      <p:sp>
        <p:nvSpPr>
          <p:cNvPr id="61" name="Google Shape;61;p13"/>
          <p:cNvSpPr txBox="1"/>
          <p:nvPr/>
        </p:nvSpPr>
        <p:spPr>
          <a:xfrm>
            <a:off x="7414575" y="1801100"/>
            <a:ext cx="1743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Google Shape;6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976224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14"/>
          <p:cNvSpPr txBox="1"/>
          <p:nvPr/>
        </p:nvSpPr>
        <p:spPr>
          <a:xfrm>
            <a:off x="1304850" y="1428750"/>
            <a:ext cx="6534300" cy="2608500"/>
          </a:xfrm>
          <a:prstGeom prst="rect">
            <a:avLst/>
          </a:prstGeom>
          <a:gradFill>
            <a:gsLst>
              <a:gs pos="0">
                <a:srgbClr val="71BD95"/>
              </a:gs>
              <a:gs pos="100000">
                <a:srgbClr val="3C6F54"/>
              </a:gs>
            </a:gsLst>
            <a:lin ang="5400012" scaled="0"/>
          </a:gra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Font typeface="Proxima Nova"/>
              <a:buChar char="➔"/>
            </a:pPr>
            <a:r>
              <a:rPr b="1" lang="es-419" sz="21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captura del «huascar» en el combate naval de angamos</a:t>
            </a:r>
            <a:endParaRPr b="1" sz="2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Font typeface="Proxima Nova"/>
              <a:buChar char="➔"/>
            </a:pPr>
            <a:r>
              <a:rPr b="1" lang="es-419" sz="21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Control marítimo chileno</a:t>
            </a:r>
            <a:endParaRPr b="1" sz="2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Font typeface="Proxima Nova"/>
              <a:buChar char="➔"/>
            </a:pPr>
            <a:r>
              <a:rPr b="1" lang="es-419" sz="21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Tomar el control de Arica como punto clave en el sur del Perú</a:t>
            </a:r>
            <a:endParaRPr b="1" sz="2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Font typeface="Proxima Nova"/>
              <a:buChar char="➔"/>
            </a:pPr>
            <a:r>
              <a:rPr b="1" lang="es-419" sz="21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asegurar las líneas de comunicación marítimas para apoyar la ofensiva terrestre</a:t>
            </a:r>
            <a:endParaRPr b="1" sz="2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8" name="Google Shape;68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419"/>
              <a:t>SITUACION HISTORICA</a:t>
            </a:r>
            <a:endParaRPr b="1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oogle Shape;73;p15"/>
          <p:cNvPicPr preferRelativeResize="0"/>
          <p:nvPr/>
        </p:nvPicPr>
        <p:blipFill rotWithShape="1">
          <a:blip r:embed="rId3">
            <a:alphaModFix/>
          </a:blip>
          <a:srcRect b="-18089" l="1020" r="-1020" t="18090"/>
          <a:stretch/>
        </p:blipFill>
        <p:spPr>
          <a:xfrm>
            <a:off x="0" y="205450"/>
            <a:ext cx="9144000" cy="5416175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419"/>
              <a:t>BLOQUEO DEL CALLAO</a:t>
            </a:r>
            <a:endParaRPr b="1"/>
          </a:p>
        </p:txBody>
      </p:sp>
      <p:sp>
        <p:nvSpPr>
          <p:cNvPr id="75" name="Google Shape;75;p15"/>
          <p:cNvSpPr txBox="1"/>
          <p:nvPr/>
        </p:nvSpPr>
        <p:spPr>
          <a:xfrm>
            <a:off x="1304850" y="1428750"/>
            <a:ext cx="6534300" cy="2940600"/>
          </a:xfrm>
          <a:prstGeom prst="rect">
            <a:avLst/>
          </a:prstGeom>
          <a:gradFill>
            <a:gsLst>
              <a:gs pos="0">
                <a:srgbClr val="71BD95"/>
              </a:gs>
              <a:gs pos="100000">
                <a:srgbClr val="3C6F54"/>
              </a:gs>
            </a:gsLst>
            <a:lin ang="5400012" scaled="0"/>
          </a:gra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Font typeface="Proxima Nova"/>
              <a:buChar char="➔"/>
            </a:pPr>
            <a:r>
              <a:rPr b="1" lang="es-419" sz="21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El contralmirante Galvarino Riveros ordenará el bloqueo de Callao, el puerto más importante de Perú.</a:t>
            </a:r>
            <a:endParaRPr b="1" sz="2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Font typeface="Proxima Nova"/>
              <a:buChar char="➔"/>
            </a:pPr>
            <a:r>
              <a:rPr b="1" lang="es-419" sz="21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Controlar el mar para debilitar la resistencia peruana.</a:t>
            </a:r>
            <a:endParaRPr b="1" sz="2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Font typeface="Proxima Nova"/>
              <a:buChar char="➔"/>
            </a:pPr>
            <a:r>
              <a:rPr b="1" lang="es-419" sz="21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Para impedir el reabastecimiento enemigo y facilitar el desembarco anfibio chileno.</a:t>
            </a:r>
            <a:endParaRPr b="1" sz="2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4950" y="-1"/>
            <a:ext cx="9144000" cy="5965524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6"/>
          <p:cNvSpPr txBox="1"/>
          <p:nvPr>
            <p:ph type="title"/>
          </p:nvPr>
        </p:nvSpPr>
        <p:spPr>
          <a:xfrm>
            <a:off x="311700" y="4637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419"/>
              <a:t>HUNDIMIENTO DE LA COVADONGA</a:t>
            </a:r>
            <a:endParaRPr b="1"/>
          </a:p>
        </p:txBody>
      </p:sp>
      <p:sp>
        <p:nvSpPr>
          <p:cNvPr id="82" name="Google Shape;82;p16"/>
          <p:cNvSpPr txBox="1"/>
          <p:nvPr/>
        </p:nvSpPr>
        <p:spPr>
          <a:xfrm>
            <a:off x="1304850" y="1428750"/>
            <a:ext cx="6534300" cy="3475200"/>
          </a:xfrm>
          <a:prstGeom prst="rect">
            <a:avLst/>
          </a:prstGeom>
          <a:gradFill>
            <a:gsLst>
              <a:gs pos="0">
                <a:srgbClr val="71BD95"/>
              </a:gs>
              <a:gs pos="100000">
                <a:srgbClr val="3C6F54"/>
              </a:gs>
            </a:gsLst>
            <a:lin ang="5400012" scaled="0"/>
          </a:gra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Font typeface="Proxima Nova"/>
              <a:buChar char="➔"/>
            </a:pPr>
            <a:r>
              <a:rPr b="1" lang="es-419" sz="21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La misión de la Covadonga era bombardear las líneas ferroviarias peruanas en la bahía de Chancay.</a:t>
            </a:r>
            <a:endParaRPr b="1" sz="2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Font typeface="Proxima Nova"/>
              <a:buChar char="➔"/>
            </a:pPr>
            <a:r>
              <a:rPr b="1" lang="es-419" sz="21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La marina peruana había tendido una trampa. La </a:t>
            </a:r>
            <a:r>
              <a:rPr b="1" lang="es-419" sz="21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covadonga</a:t>
            </a:r>
            <a:r>
              <a:rPr b="1" lang="es-419" sz="21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 se acercó a un barco decorado con provisiones cuando en realidad era un señuelo armado con un torpedo.</a:t>
            </a:r>
            <a:endParaRPr b="1" sz="2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Font typeface="Proxima Nova"/>
              <a:buChar char="➔"/>
            </a:pPr>
            <a:r>
              <a:rPr b="1" lang="es-419" sz="21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Al intentar izarla, el torpedo detonó. La Covadonga se hundió en sólo tres minutos.</a:t>
            </a:r>
            <a:endParaRPr b="1" sz="2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Google Shape;8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93375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419"/>
              <a:t>EXPEDICION DE LYNCH</a:t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</p:txBody>
      </p:sp>
      <p:sp>
        <p:nvSpPr>
          <p:cNvPr id="89" name="Google Shape;89;p17"/>
          <p:cNvSpPr txBox="1"/>
          <p:nvPr/>
        </p:nvSpPr>
        <p:spPr>
          <a:xfrm>
            <a:off x="1304850" y="1428750"/>
            <a:ext cx="6534300" cy="3327600"/>
          </a:xfrm>
          <a:prstGeom prst="rect">
            <a:avLst/>
          </a:prstGeom>
          <a:gradFill>
            <a:gsLst>
              <a:gs pos="0">
                <a:srgbClr val="71BD95"/>
              </a:gs>
              <a:gs pos="100000">
                <a:srgbClr val="3C6F54"/>
              </a:gs>
            </a:gsLst>
            <a:lin ang="5400012" scaled="0"/>
          </a:gra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Font typeface="Proxima Nova"/>
              <a:buChar char="➔"/>
            </a:pPr>
            <a:r>
              <a:rPr b="1" lang="es-419" sz="21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Chile consolida el control del sur de Perú tras la toma de Arica.</a:t>
            </a:r>
            <a:endParaRPr b="1" sz="2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Font typeface="Proxima Nova"/>
              <a:buChar char="➔"/>
            </a:pPr>
            <a:r>
              <a:rPr b="1" lang="es-419" sz="21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Sus objetivos eran distraer a las tropas peruanas y cortar las líneas de comunicación y abastecimiento.</a:t>
            </a:r>
            <a:endParaRPr b="1" sz="2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Font typeface="Proxima Nova"/>
              <a:buChar char="➔"/>
            </a:pPr>
            <a:r>
              <a:rPr b="1" lang="es-419" sz="21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2.600 efectivos: soldados, jinetes, ingenieros y artillería. Transportados en vapores Copiapó e Itata, escoltados por la corbeta Chacabuco.</a:t>
            </a:r>
            <a:endParaRPr b="1" sz="2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104775"/>
            <a:ext cx="9026076" cy="5735699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419"/>
              <a:t>DESEMBARCO ANFIBIO DE CURAYACO</a:t>
            </a:r>
            <a:endParaRPr b="1"/>
          </a:p>
        </p:txBody>
      </p:sp>
      <p:sp>
        <p:nvSpPr>
          <p:cNvPr id="96" name="Google Shape;96;p18"/>
          <p:cNvSpPr txBox="1"/>
          <p:nvPr/>
        </p:nvSpPr>
        <p:spPr>
          <a:xfrm>
            <a:off x="1304850" y="1428750"/>
            <a:ext cx="6534300" cy="3917700"/>
          </a:xfrm>
          <a:prstGeom prst="rect">
            <a:avLst/>
          </a:prstGeom>
          <a:gradFill>
            <a:gsLst>
              <a:gs pos="0">
                <a:srgbClr val="71BD95"/>
              </a:gs>
              <a:gs pos="100000">
                <a:srgbClr val="3C6F54"/>
              </a:gs>
            </a:gsLst>
            <a:lin ang="5400012" scaled="0"/>
          </a:gra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Font typeface="Proxima Nova"/>
              <a:buChar char="➔"/>
            </a:pPr>
            <a:r>
              <a:rPr b="1" lang="es-419" sz="21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 Participación conjunta del poder naval y terrestre chileno. Transporte de 19.000 soldados, artillería y caballería sin oposición.</a:t>
            </a:r>
            <a:endParaRPr b="1" sz="2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Font typeface="Proxima Nova"/>
              <a:buChar char="➔"/>
            </a:pPr>
            <a:r>
              <a:rPr b="1" lang="es-419" sz="21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Elección estratégica de Curayaco, evitando enfrentamientos prematuros, para poder avanzar hacia Lima.</a:t>
            </a:r>
            <a:endParaRPr b="1" sz="2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100"/>
              <a:buFont typeface="Proxima Nova"/>
              <a:buChar char="➔"/>
            </a:pPr>
            <a:r>
              <a:rPr b="1" lang="es-419" sz="21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13 de enero de 1881: apoyo naval en la batalla de Chorrillos. Perú rompe la tregua, bombardeando a las fuerzas chilenas. Chile responde con casi 300 disparos, provocando la retirada peruana.</a:t>
            </a:r>
            <a:endParaRPr b="1" sz="21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326925" y="0"/>
            <a:ext cx="979785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9"/>
          <p:cNvSpPr txBox="1"/>
          <p:nvPr>
            <p:ph type="title"/>
          </p:nvPr>
        </p:nvSpPr>
        <p:spPr>
          <a:xfrm>
            <a:off x="1897950" y="2285388"/>
            <a:ext cx="53481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s-419" sz="2720"/>
              <a:t>COMENTARIOS PERSONALES</a:t>
            </a:r>
            <a:endParaRPr b="1" sz="272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pearmint">
  <a:themeElements>
    <a:clrScheme name="Spearmint">
      <a:dk1>
        <a:srgbClr val="202729"/>
      </a:dk1>
      <a:lt1>
        <a:srgbClr val="FFFFFF"/>
      </a:lt1>
      <a:dk2>
        <a:srgbClr val="4BA173"/>
      </a:dk2>
      <a:lt2>
        <a:srgbClr val="63D297"/>
      </a:lt2>
      <a:accent1>
        <a:srgbClr val="353744"/>
      </a:accent1>
      <a:accent2>
        <a:srgbClr val="424242"/>
      </a:accent2>
      <a:accent3>
        <a:srgbClr val="616161"/>
      </a:accent3>
      <a:accent4>
        <a:srgbClr val="999999"/>
      </a:accent4>
      <a:accent5>
        <a:srgbClr val="FF5252"/>
      </a:accent5>
      <a:accent6>
        <a:srgbClr val="FFF176"/>
      </a:accent6>
      <a:hlink>
        <a:srgbClr val="FF5252"/>
      </a:hlink>
      <a:folHlink>
        <a:srgbClr val="FF525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