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9" r:id="rId3"/>
    <p:sldId id="280" r:id="rId4"/>
    <p:sldId id="277" r:id="rId5"/>
    <p:sldId id="287" r:id="rId6"/>
    <p:sldId id="257" r:id="rId7"/>
    <p:sldId id="290" r:id="rId8"/>
    <p:sldId id="289" r:id="rId9"/>
    <p:sldId id="288" r:id="rId10"/>
  </p:sldIdLst>
  <p:sldSz cx="10477500" cy="6858000"/>
  <p:notesSz cx="9144000" cy="6858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5" autoAdjust="0"/>
    <p:restoredTop sz="94660"/>
  </p:normalViewPr>
  <p:slideViewPr>
    <p:cSldViewPr>
      <p:cViewPr>
        <p:scale>
          <a:sx n="75" d="100"/>
          <a:sy n="75" d="100"/>
        </p:scale>
        <p:origin x="-924" y="60"/>
      </p:cViewPr>
      <p:guideLst>
        <p:guide orient="horz" pos="2160"/>
        <p:guide pos="33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3" y="2130427"/>
            <a:ext cx="890587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650" y="4406901"/>
            <a:ext cx="89058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650" y="2906715"/>
            <a:ext cx="890587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3875" y="1600202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26062" y="1600202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6" y="1535113"/>
            <a:ext cx="462938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876" y="2174875"/>
            <a:ext cx="462938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22426" y="1535113"/>
            <a:ext cx="463120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22426" y="2174875"/>
            <a:ext cx="463120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7" y="273050"/>
            <a:ext cx="34470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96412" y="273052"/>
            <a:ext cx="585721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3877" y="1435102"/>
            <a:ext cx="34470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3663" y="4800601"/>
            <a:ext cx="62865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53663" y="612775"/>
            <a:ext cx="62865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53663" y="5367339"/>
            <a:ext cx="62865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96187" y="274640"/>
            <a:ext cx="235743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274640"/>
            <a:ext cx="689768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3875" y="274638"/>
            <a:ext cx="94297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600202"/>
            <a:ext cx="942975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3875" y="6356352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E1722-4BC0-4544-B09B-B4766B154CD1}" type="datetimeFigureOut">
              <a:rPr lang="es-CL" smtClean="0"/>
              <a:pPr/>
              <a:t>23-05-2023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79813" y="6356352"/>
            <a:ext cx="33178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08875" y="6356352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58B31-F726-4016-8861-F57E02F6CC1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6 CuadroTexto"/>
          <p:cNvSpPr txBox="1"/>
          <p:nvPr/>
        </p:nvSpPr>
        <p:spPr>
          <a:xfrm>
            <a:off x="1881164" y="928670"/>
            <a:ext cx="663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ORDEN DE OPERACIONES</a:t>
            </a:r>
            <a:endParaRPr lang="es-CL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7 CuadroTexto"/>
          <p:cNvSpPr txBox="1"/>
          <p:nvPr/>
        </p:nvSpPr>
        <p:spPr>
          <a:xfrm>
            <a:off x="2809858" y="1357298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INTRODUCCION</a:t>
            </a:r>
            <a:endParaRPr lang="es-CL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66784" y="1997839"/>
            <a:ext cx="81439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1" dirty="0" smtClean="0">
                <a:solidFill>
                  <a:schemeClr val="tx2"/>
                </a:solidFill>
              </a:rPr>
              <a:t>ORDEN DE PATRULLA</a:t>
            </a:r>
          </a:p>
          <a:p>
            <a:r>
              <a:rPr lang="es-CL" dirty="0" smtClean="0">
                <a:solidFill>
                  <a:schemeClr val="tx2"/>
                </a:solidFill>
              </a:rPr>
              <a:t>Es una Orden de Operaciones que emite el</a:t>
            </a:r>
          </a:p>
          <a:p>
            <a:r>
              <a:rPr lang="es-CL" dirty="0" smtClean="0">
                <a:solidFill>
                  <a:schemeClr val="tx2"/>
                </a:solidFill>
              </a:rPr>
              <a:t>Comandante de Patrulla para la ejecución de esta.</a:t>
            </a:r>
          </a:p>
          <a:p>
            <a:r>
              <a:rPr lang="es-CL" dirty="0" smtClean="0">
                <a:solidFill>
                  <a:schemeClr val="tx2"/>
                </a:solidFill>
              </a:rPr>
              <a:t>Normalmente se emite en forma oral y apoyada en un</a:t>
            </a:r>
          </a:p>
          <a:p>
            <a:r>
              <a:rPr lang="pt-BR" dirty="0" smtClean="0">
                <a:solidFill>
                  <a:schemeClr val="tx2"/>
                </a:solidFill>
              </a:rPr>
              <a:t>extenso uso de terrenos </a:t>
            </a:r>
            <a:r>
              <a:rPr lang="pt-BR" dirty="0" err="1" smtClean="0">
                <a:solidFill>
                  <a:schemeClr val="tx2"/>
                </a:solidFill>
              </a:rPr>
              <a:t>reducidos</a:t>
            </a:r>
            <a:r>
              <a:rPr lang="pt-BR" dirty="0" smtClean="0">
                <a:solidFill>
                  <a:schemeClr val="tx2"/>
                </a:solidFill>
              </a:rPr>
              <a:t>, croquis, fotos, etc., para</a:t>
            </a:r>
          </a:p>
          <a:p>
            <a:r>
              <a:rPr lang="es-CL" dirty="0" smtClean="0">
                <a:solidFill>
                  <a:schemeClr val="tx2"/>
                </a:solidFill>
              </a:rPr>
              <a:t>una comprensión fácil por parte de los integrantes de la</a:t>
            </a:r>
          </a:p>
          <a:p>
            <a:r>
              <a:rPr lang="es-CL" dirty="0" smtClean="0">
                <a:solidFill>
                  <a:schemeClr val="tx2"/>
                </a:solidFill>
              </a:rPr>
              <a:t>Patrulla.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1166784" y="1746501"/>
          <a:ext cx="8001056" cy="4111390"/>
        </p:xfrm>
        <a:graphic>
          <a:graphicData uri="http://schemas.openxmlformats.org/drawingml/2006/table">
            <a:tbl>
              <a:tblPr/>
              <a:tblGrid>
                <a:gridCol w="8001056"/>
              </a:tblGrid>
              <a:tr h="5139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50" b="1" u="sng" dirty="0">
                          <a:latin typeface="Arial"/>
                          <a:ea typeface="Times New Roman"/>
                          <a:cs typeface="Times New Roman"/>
                        </a:rPr>
                        <a:t>REFERENCIAS:</a:t>
                      </a: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 (cartas topográficas y/o náuticas, fotos, documentos y todo elemento en que se base la operación).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393" marR="6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50" b="1" u="sng">
                          <a:latin typeface="Arial"/>
                          <a:ea typeface="Times New Roman"/>
                          <a:cs typeface="Times New Roman"/>
                        </a:rPr>
                        <a:t>HUSO HORARIO:</a:t>
                      </a:r>
                      <a:r>
                        <a:rPr lang="es-CL" sz="1050">
                          <a:latin typeface="Arial"/>
                          <a:ea typeface="Times New Roman"/>
                          <a:cs typeface="Times New Roman"/>
                        </a:rPr>
                        <a:t> (huso local).</a:t>
                      </a:r>
                      <a:endParaRPr lang="es-CL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393" marR="6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39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50" b="1" u="sng">
                          <a:latin typeface="Arial"/>
                          <a:ea typeface="Times New Roman"/>
                          <a:cs typeface="Times New Roman"/>
                        </a:rPr>
                        <a:t>ORGANIZACIÓN DE TAREA:</a:t>
                      </a:r>
                      <a:r>
                        <a:rPr lang="es-CL" sz="1050">
                          <a:latin typeface="Arial"/>
                          <a:ea typeface="Times New Roman"/>
                          <a:cs typeface="Times New Roman"/>
                        </a:rPr>
                        <a:t> (como se encuentra organizada la patrulla para el cumplimiento de la misión).</a:t>
                      </a:r>
                      <a:endParaRPr lang="es-CL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393" marR="6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658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romanUcPeriod"/>
                      </a:pPr>
                      <a:r>
                        <a:rPr lang="es-ES" sz="1050" b="1" u="sng" dirty="0">
                          <a:latin typeface="Arial"/>
                          <a:ea typeface="Times New Roman"/>
                          <a:cs typeface="Times New Roman"/>
                        </a:rPr>
                        <a:t>SITUACIÓN</a:t>
                      </a: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: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(sólo en lo que afecta a la patrulla).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42926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	FUERZAS ENEMIGAS: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Enemigo</a:t>
                      </a:r>
                      <a:r>
                        <a:rPr lang="es-ES" sz="1050" dirty="0">
                          <a:latin typeface="Arial"/>
                          <a:ea typeface="Arial Unicode MS"/>
                          <a:cs typeface="Times New Roman"/>
                        </a:rPr>
                        <a:t> (OFUEDA, posibilidad más probable y posibilidad más peligrosa).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Terreno </a:t>
                      </a:r>
                      <a:r>
                        <a:rPr lang="es-ES" sz="1050" dirty="0">
                          <a:latin typeface="Arial"/>
                          <a:ea typeface="Arial Unicode MS"/>
                          <a:cs typeface="Times New Roman"/>
                        </a:rPr>
                        <a:t>(AOPOA y conclusiones de cómo afecta a las tropas, al equipo y al armamento).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Tiempo atmosférico</a:t>
                      </a:r>
                      <a:r>
                        <a:rPr lang="es-ES" sz="1050" dirty="0">
                          <a:latin typeface="Arial"/>
                          <a:ea typeface="Arial Unicode MS"/>
                          <a:cs typeface="Times New Roman"/>
                        </a:rPr>
                        <a:t>(conclusiones de cómo afecta a las tropas, al equipo y al armamento).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42926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	FUERZAS AMIGAS: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Misión del superior </a:t>
                      </a:r>
                      <a:r>
                        <a:rPr lang="es-ES" sz="1050" dirty="0">
                          <a:latin typeface="Arial"/>
                          <a:ea typeface="Arial Unicode MS"/>
                          <a:cs typeface="Times New Roman"/>
                        </a:rPr>
                        <a:t>(de la unidad que envía la patrulla).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Misión unidades adyacentes </a:t>
                      </a:r>
                      <a:r>
                        <a:rPr lang="es-ES" sz="1050" dirty="0">
                          <a:latin typeface="Arial"/>
                          <a:ea typeface="Arial Unicode MS"/>
                          <a:cs typeface="Times New Roman"/>
                        </a:rPr>
                        <a:t>(de las patrullas u otras unidades que actúan en las cercanías).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Apoyos</a:t>
                      </a:r>
                      <a:r>
                        <a:rPr lang="es-ES" sz="1050" dirty="0">
                          <a:latin typeface="Arial"/>
                          <a:ea typeface="Arial Unicode MS"/>
                          <a:cs typeface="Times New Roman"/>
                        </a:rPr>
                        <a:t>(apoyos disponibles, de fuego, evacuación, transporte, reabastecimiento, etc.).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Asignaciones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(personal agregado a la patrulla, que no sea de dotación normal de la unidad tipo).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393" marR="6839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1238222" y="826389"/>
          <a:ext cx="7786741" cy="5306823"/>
        </p:xfrm>
        <a:graphic>
          <a:graphicData uri="http://schemas.openxmlformats.org/drawingml/2006/table">
            <a:tbl>
              <a:tblPr/>
              <a:tblGrid>
                <a:gridCol w="7786741"/>
              </a:tblGrid>
              <a:tr h="150215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CL" sz="1050" b="1" u="sng" dirty="0" smtClean="0">
                          <a:latin typeface="Arial"/>
                          <a:ea typeface="Times New Roman"/>
                          <a:cs typeface="Times New Roman"/>
                        </a:rPr>
                        <a:t>II        MISIÓN</a:t>
                      </a:r>
                      <a:r>
                        <a:rPr lang="es-CL" sz="1050" b="1" u="sng" dirty="0">
                          <a:latin typeface="Arial"/>
                          <a:ea typeface="Times New Roman"/>
                          <a:cs typeface="Times New Roman"/>
                        </a:rPr>
                        <a:t>:</a:t>
                      </a: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 (tarea más propósito de la patrulla: quién, qué, cuándo, dónde y para qué).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8983" marR="489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6452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ES" sz="1050" b="1" u="sng" dirty="0" smtClean="0">
                          <a:latin typeface="Arial"/>
                          <a:ea typeface="Times New Roman"/>
                          <a:cs typeface="Times New Roman"/>
                        </a:rPr>
                        <a:t>III       EJECUCIÓN</a:t>
                      </a:r>
                      <a:r>
                        <a:rPr lang="es-ES" sz="1050" b="1" u="sng" dirty="0">
                          <a:latin typeface="Arial"/>
                          <a:ea typeface="Times New Roman"/>
                          <a:cs typeface="Times New Roman"/>
                        </a:rPr>
                        <a:t>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177165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CONCEPTO DE LA OPERACIÓN: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(breve relato de cómo se llevará a cabo el cumplimiento de la misión, sin entrar en detalles).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177165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TAREAS: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 (efectos que deben lograr cada uno de los elementos y partidas, con explicación detallada de la fase acciones en el objetivo).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177165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TAREAS COMUNES E INSTRUCCIONES DE COORDINACIÓN: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 (instrucciones y tareas que deben llevar a cabo todos los elementos y partidas).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Hora de salida y llegada.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Entrada y salida de áreas amigas.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Ruta</a:t>
                      </a: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 principal y alternativa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(descripción detallada de las rutas terrestres, aéreas o marítimas a emplear, incluyendo zonas de lanzamiento, puntos de varada, sitios de aterrizaje, etc.).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Formaciones para la marcha.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Acciones en áreas peligrosas.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Puntos de reunión y actividades en ellos.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Acción ante hombre aislado.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Acciones ante contacto con el enemigo.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Otras acciones en otras fases o etapas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(acciones aerotransportadas, anfibias, etc.).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Acción en el objetivo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(lo más importante del párrafo “ejecución”). Se debe usar un terreno reducido o maqueta especial del objetivo. Debe incluir los detalles desde el PRO al objetivo y al PRO.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Otras acciones 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(movimientos en vehículos, embarque en helos o aviones, marcaciones de zonas, movimientos en botes de goma, etc.).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cap="all" dirty="0">
                          <a:latin typeface="Arial"/>
                          <a:ea typeface="Times New Roman"/>
                          <a:cs typeface="Times New Roman"/>
                        </a:rPr>
                        <a:t>C</a:t>
                      </a: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riterios de lanzamiento - no lanzamiento </a:t>
                      </a:r>
                      <a:r>
                        <a:rPr lang="es-ES" sz="1050" cap="all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se indican cuáles son los criterios para lanzar o no la operación).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cap="all" dirty="0">
                          <a:latin typeface="Arial"/>
                          <a:ea typeface="Times New Roman"/>
                          <a:cs typeface="Times New Roman"/>
                        </a:rPr>
                        <a:t>c</a:t>
                      </a: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riterio de aborto </a:t>
                      </a:r>
                      <a:r>
                        <a:rPr lang="es-ES" sz="1050" cap="all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se indican cuáles son los criterios para abortar la operación y el momento en que se tomará la decisión).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Lugar hora y tenida para revistas, ensayos y prueba de armas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(revistas del 2° comandante y ensayos de todas las acciones necesarias, especialmente de la acción en el objetivo).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Reglas de enfrentamiento.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cap="all" dirty="0"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lan de evasión e historia ficticia.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8983" marR="489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55125" y="0"/>
            <a:ext cx="1222375" cy="1238250"/>
          </a:xfrm>
          <a:prstGeom prst="rect">
            <a:avLst/>
          </a:prstGeom>
          <a:noFill/>
        </p:spPr>
      </p:pic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0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ceso alternativo 5"/>
          <p:cNvSpPr/>
          <p:nvPr/>
        </p:nvSpPr>
        <p:spPr>
          <a:xfrm flipV="1">
            <a:off x="1145974" y="740437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1166784" y="1100666"/>
          <a:ext cx="7858179" cy="5630103"/>
        </p:xfrm>
        <a:graphic>
          <a:graphicData uri="http://schemas.openxmlformats.org/drawingml/2006/table">
            <a:tbl>
              <a:tblPr/>
              <a:tblGrid>
                <a:gridCol w="7858179"/>
              </a:tblGrid>
              <a:tr h="232833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CL" sz="1050" b="1" u="sng" dirty="0" smtClean="0">
                          <a:latin typeface="Arial"/>
                          <a:ea typeface="Times New Roman"/>
                          <a:cs typeface="Times New Roman"/>
                        </a:rPr>
                        <a:t>IV        LOGÍSTICA</a:t>
                      </a:r>
                      <a:r>
                        <a:rPr lang="es-CL" sz="1050" b="1" u="sng" dirty="0">
                          <a:latin typeface="Arial"/>
                          <a:ea typeface="Times New Roman"/>
                          <a:cs typeface="Times New Roman"/>
                        </a:rPr>
                        <a:t>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447040" algn="l"/>
                        </a:tabLst>
                      </a:pPr>
                      <a:r>
                        <a:rPr lang="es-CL" sz="1050" b="1" dirty="0">
                          <a:latin typeface="Arial"/>
                          <a:ea typeface="Times New Roman"/>
                          <a:cs typeface="Times New Roman"/>
                        </a:rPr>
                        <a:t>ABASTECIMIENTO:</a:t>
                      </a: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(elementos que se utilizan por clases).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44704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	Clase I    Agua y víveres.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44704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	Clase II   Armamento y equipo especial.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44704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	Clase III  Combustible y lubricantes.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44704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	Clase IV  Consumos y repuestos.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447040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	Clase V   Munición, explosivos y pirotécnicos.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228600" algn="l"/>
                          <a:tab pos="447040" algn="l"/>
                        </a:tabLst>
                      </a:pPr>
                      <a:r>
                        <a:rPr lang="es-CL" sz="1050" b="1" dirty="0">
                          <a:latin typeface="Arial"/>
                          <a:ea typeface="Times New Roman"/>
                          <a:cs typeface="Times New Roman"/>
                        </a:rPr>
                        <a:t>PERSONAL: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Procedimiento con muertos.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Procedimiento con prisioneros de guerra.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Reemplazos </a:t>
                      </a:r>
                      <a:r>
                        <a:rPr lang="es-ES" sz="1050" dirty="0">
                          <a:latin typeface="Arial"/>
                          <a:ea typeface="Arial Unicode MS"/>
                          <a:cs typeface="Times New Roman"/>
                        </a:rPr>
                        <a:t>(reposición de bajas).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228600" algn="l"/>
                          <a:tab pos="44704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SANIDAD: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Niveles de atención.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Sistema de evacuación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(lugares, medios y procedimientos de evacuación de heridos graves).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228600" algn="l"/>
                          <a:tab pos="44704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TRANSPORTE:</a:t>
                      </a:r>
                      <a:r>
                        <a:rPr lang="es-ES" sz="1050" dirty="0">
                          <a:latin typeface="Arial"/>
                          <a:ea typeface="Times New Roman"/>
                          <a:cs typeface="Times New Roman"/>
                        </a:rPr>
                        <a:t>(los medios de transporte que pueda utilizar la patrulla, en cada fase).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228600" algn="l"/>
                          <a:tab pos="447040" algn="l"/>
                        </a:tabLst>
                      </a:pPr>
                      <a:r>
                        <a:rPr lang="es-ES" sz="1050" b="1" dirty="0">
                          <a:latin typeface="Arial"/>
                          <a:ea typeface="Times New Roman"/>
                          <a:cs typeface="Times New Roman"/>
                        </a:rPr>
                        <a:t>MANTENIMIENTO: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452" marR="474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729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CL" sz="1050" b="1" u="sng" dirty="0" smtClean="0">
                          <a:latin typeface="Arial"/>
                          <a:ea typeface="Times New Roman"/>
                          <a:cs typeface="Times New Roman"/>
                        </a:rPr>
                        <a:t>V         COMANDO </a:t>
                      </a:r>
                      <a:r>
                        <a:rPr lang="es-CL" sz="1050" b="1" u="sng" dirty="0">
                          <a:latin typeface="Arial"/>
                          <a:ea typeface="Times New Roman"/>
                          <a:cs typeface="Times New Roman"/>
                        </a:rPr>
                        <a:t>(MANDO Y CONTROL):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447040" algn="l"/>
                        </a:tabLst>
                      </a:pPr>
                      <a:r>
                        <a:rPr lang="es-CL" sz="1050" b="1" dirty="0">
                          <a:latin typeface="Arial"/>
                          <a:ea typeface="Times New Roman"/>
                          <a:cs typeface="Times New Roman"/>
                        </a:rPr>
                        <a:t>COMUNICACIONES: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Cuadro de redes y frecuencias.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Santo y Seña.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Códigos y claves especiales.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Restricciones.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ES" sz="1050" b="1" dirty="0">
                          <a:latin typeface="Arial"/>
                          <a:ea typeface="Arial Unicode MS"/>
                          <a:cs typeface="Times New Roman"/>
                        </a:rPr>
                        <a:t>Medios alternativos.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lphaUcPeriod"/>
                        <a:tabLst>
                          <a:tab pos="447040" algn="l"/>
                        </a:tabLst>
                      </a:pPr>
                      <a:r>
                        <a:rPr lang="es-CL" sz="1050" b="1" dirty="0">
                          <a:latin typeface="Arial"/>
                          <a:ea typeface="Times New Roman"/>
                          <a:cs typeface="Times New Roman"/>
                        </a:rPr>
                        <a:t>MANDO: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Ubicación del comandante y 2º comandante en todas las fases.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717550" algn="l"/>
                        </a:tabLs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Sucesión de mando (es conveniente que se establezca dentro de los elementos, durante las acciones en el objetivo).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452" marR="474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563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CL" sz="1050" b="1" u="sng" dirty="0" smtClean="0">
                          <a:latin typeface="Arial"/>
                          <a:ea typeface="Times New Roman"/>
                          <a:cs typeface="Times New Roman"/>
                        </a:rPr>
                        <a:t>VI          BRIEFING </a:t>
                      </a:r>
                      <a:r>
                        <a:rPr lang="es-CL" sz="1050" b="1" u="sng" dirty="0">
                          <a:latin typeface="Arial"/>
                          <a:ea typeface="Times New Roman"/>
                          <a:cs typeface="Times New Roman"/>
                        </a:rPr>
                        <a:t>DE CONFIRMACIÓN: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44704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050" dirty="0">
                          <a:latin typeface="Arial"/>
                          <a:ea typeface="Times New Roman"/>
                          <a:cs typeface="Times New Roman"/>
                        </a:rPr>
                        <a:t>Preguntas a hombres claves, confirmación de horarios, procedimiento ante hombre aislado, medios de inserción y extracción, etc.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452" marR="474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52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CL" sz="1050" b="1" u="sng" dirty="0" smtClean="0">
                          <a:latin typeface="Arial"/>
                          <a:ea typeface="Times New Roman"/>
                          <a:cs typeface="Times New Roman"/>
                        </a:rPr>
                        <a:t>VII        ADAPTACION </a:t>
                      </a:r>
                      <a:r>
                        <a:rPr lang="es-CL" sz="1050" b="1" u="sng" dirty="0">
                          <a:latin typeface="Arial"/>
                          <a:ea typeface="Times New Roman"/>
                          <a:cs typeface="Times New Roman"/>
                        </a:rPr>
                        <a:t>A LA REALIDAD: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452" marR="474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52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s-CL" sz="1050" b="1" u="sng" dirty="0" smtClean="0">
                          <a:latin typeface="Arial"/>
                          <a:ea typeface="Times New Roman"/>
                          <a:cs typeface="Times New Roman"/>
                        </a:rPr>
                        <a:t>VIII       MRO</a:t>
                      </a:r>
                      <a:r>
                        <a:rPr lang="es-CL" sz="1050" b="1" u="sng" dirty="0">
                          <a:latin typeface="Arial"/>
                          <a:ea typeface="Times New Roman"/>
                          <a:cs typeface="Times New Roman"/>
                        </a:rPr>
                        <a:t>:</a:t>
                      </a:r>
                      <a:endParaRPr lang="es-CL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452" marR="474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10477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5" y="1214422"/>
            <a:ext cx="9429750" cy="142876"/>
          </a:xfrm>
        </p:spPr>
        <p:txBody>
          <a:bodyPr>
            <a:noAutofit/>
          </a:bodyPr>
          <a:lstStyle/>
          <a:p>
            <a:endParaRPr lang="es-CL" b="1" dirty="0">
              <a:solidFill>
                <a:schemeClr val="tx2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75" y="1643050"/>
            <a:ext cx="9429750" cy="5214951"/>
          </a:xfrm>
        </p:spPr>
        <p:txBody>
          <a:bodyPr>
            <a:normAutofit fontScale="92500" lnSpcReduction="20000"/>
          </a:bodyPr>
          <a:lstStyle/>
          <a:p>
            <a:r>
              <a:rPr lang="es-CL" sz="1800" b="1" dirty="0" smtClean="0">
                <a:solidFill>
                  <a:schemeClr val="tx2"/>
                </a:solidFill>
              </a:rPr>
              <a:t>CUADRO DE ORGANIZACIÒN Y DEBERES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Es un cuadro que muestra las responsabilidades de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todos los integrantes de la Patrulla, que se confecciona, por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parte del 2º Comandante, normalmente durante el proceso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de planificación, dándose a conocer luego de la Orden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Preventiva. Tiene por objeto servir de referencia para el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alistamiento del personal y para consulta del Comandante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de Patrulla en su planificación.</a:t>
            </a:r>
          </a:p>
          <a:p>
            <a:r>
              <a:rPr lang="es-CL" sz="1800" b="1" dirty="0" smtClean="0">
                <a:solidFill>
                  <a:schemeClr val="tx2"/>
                </a:solidFill>
              </a:rPr>
              <a:t>G.- RUTAS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Son los sectores de terreno empleados por la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Patrulla para su desplazamiento hacia y desde el Objetivo.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Se clasifican en: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1.- </a:t>
            </a:r>
            <a:r>
              <a:rPr lang="es-CL" sz="1800" b="1" dirty="0" smtClean="0">
                <a:solidFill>
                  <a:schemeClr val="tx2"/>
                </a:solidFill>
              </a:rPr>
              <a:t>Ruta Principal, que es aquella que se planifica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inicialmente y que reúne el mejor balance entre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facilidad, rapidez y encubrimiento. En general, debe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evitarse seguir la misma ruta de ida para el regreso.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2.- </a:t>
            </a:r>
            <a:r>
              <a:rPr lang="es-CL" sz="1800" b="1" dirty="0" smtClean="0">
                <a:solidFill>
                  <a:schemeClr val="tx2"/>
                </a:solidFill>
              </a:rPr>
              <a:t>Ruta Alternativa, es aquella que se planifica para ser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utilizada cuando la ruta principal esta comprometida y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no se puede usar.</a:t>
            </a:r>
          </a:p>
          <a:p>
            <a:endParaRPr lang="es-CL" sz="1800" dirty="0">
              <a:solidFill>
                <a:schemeClr val="tx2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75" y="857232"/>
            <a:ext cx="9429750" cy="6357985"/>
          </a:xfrm>
        </p:spPr>
        <p:txBody>
          <a:bodyPr>
            <a:normAutofit fontScale="77500" lnSpcReduction="20000"/>
          </a:bodyPr>
          <a:lstStyle/>
          <a:p>
            <a:endParaRPr lang="es-CL" sz="1800" dirty="0" smtClean="0"/>
          </a:p>
          <a:p>
            <a:r>
              <a:rPr lang="es-CL" sz="1800" b="1" dirty="0" smtClean="0">
                <a:solidFill>
                  <a:schemeClr val="tx2"/>
                </a:solidFill>
              </a:rPr>
              <a:t>H.- PUNTOS DE REUNIÓN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Son lugares en el terreno destinados a permitir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diversas actividades de la Patrulla, tales como: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1.- Evitar la detección.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2.- Descansar.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3.- Mientras es efectuado un reconocimiento detallado del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Objetivo y/o se emite una orden fragmentaria.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4.- Para reunirse después de una infiltración por partidas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pequeñas o contacto con el enemigo.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5.- Para efectuar mantenimiento a equipos y armas o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alimentarse después de largos periodos de contacto con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el enemigo o desplazamientos.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La selección de un Punto de Reunión (PR) puede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ser hecha por estudio de una carta, foto aérea o en el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mismo terreno. El área debe ser confirmada luego de un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reconocimiento y asegurada antes de su ocupación. Al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seleccionar un PR se debe considerar lo siguiente: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1.- El PR debe estar localizado donde mejor permita a la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Patrulla cumplir con su misión.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2.- Que pueda fácilmente ser defendido.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3.- Donde haya vegetación densa, preferiblemente árboles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frondosos.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4.- Lejos de asentamientos humanos.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5.- Cerca de una fuente de agua.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6.- Con buenas rutas de entrada y salida.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7.- Donde existan buenas condiciones de propagación para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comunicaciones.</a:t>
            </a:r>
          </a:p>
          <a:p>
            <a:endParaRPr lang="es-CL" sz="1800" dirty="0" smtClean="0"/>
          </a:p>
          <a:p>
            <a:endParaRPr lang="es-CL" sz="1800" b="1" dirty="0" smtClean="0"/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75" y="1071547"/>
            <a:ext cx="9429750" cy="5000659"/>
          </a:xfrm>
        </p:spPr>
        <p:txBody>
          <a:bodyPr>
            <a:normAutofit/>
          </a:bodyPr>
          <a:lstStyle/>
          <a:p>
            <a:pPr>
              <a:buNone/>
            </a:pPr>
            <a:endParaRPr lang="es-CL" sz="1800" dirty="0" smtClean="0"/>
          </a:p>
          <a:p>
            <a:r>
              <a:rPr lang="es-CL" sz="1800" dirty="0" smtClean="0">
                <a:solidFill>
                  <a:schemeClr val="tx2"/>
                </a:solidFill>
              </a:rPr>
              <a:t>7</a:t>
            </a:r>
            <a:r>
              <a:rPr lang="es-CL" sz="1800" dirty="0" smtClean="0">
                <a:solidFill>
                  <a:schemeClr val="tx2"/>
                </a:solidFill>
              </a:rPr>
              <a:t>.- Donde existan buenas condiciones de propagación para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comunicaciones.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Se debe evitar lo siguiente: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1.- Una posición obvia.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2.- Una probable posición enemiga o una posición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anteriormente ocupada por el enemigo.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3.- Perfiles de serranías o crestas, excepto cuando sea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dificultoso establecer comunicaciones.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4.- Carreteras, senderos, caminos, etc.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5.- Áreas húmedas, pendientes y pequeños valles</a:t>
            </a:r>
            <a:r>
              <a:rPr lang="es-CL" sz="1800" dirty="0" smtClean="0">
                <a:solidFill>
                  <a:schemeClr val="tx2"/>
                </a:solidFill>
              </a:rPr>
              <a:t>.</a:t>
            </a:r>
            <a:endParaRPr lang="es-CL" sz="1800" dirty="0" smtClean="0">
              <a:solidFill>
                <a:schemeClr val="tx2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3875" y="928671"/>
            <a:ext cx="9429750" cy="6286546"/>
          </a:xfrm>
        </p:spPr>
        <p:txBody>
          <a:bodyPr>
            <a:normAutofit fontScale="92500" lnSpcReduction="20000"/>
          </a:bodyPr>
          <a:lstStyle/>
          <a:p>
            <a:r>
              <a:rPr lang="es-CL" sz="1800" dirty="0" smtClean="0">
                <a:solidFill>
                  <a:schemeClr val="tx2"/>
                </a:solidFill>
              </a:rPr>
              <a:t>Según </a:t>
            </a:r>
            <a:r>
              <a:rPr lang="es-CL" sz="1800" dirty="0" smtClean="0">
                <a:solidFill>
                  <a:schemeClr val="tx2"/>
                </a:solidFill>
              </a:rPr>
              <a:t>la fase del patrullaje en que se planifiquen,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se clasifican así: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1.- </a:t>
            </a:r>
            <a:r>
              <a:rPr lang="es-CL" sz="1800" b="1" dirty="0" smtClean="0">
                <a:solidFill>
                  <a:schemeClr val="tx2"/>
                </a:solidFill>
              </a:rPr>
              <a:t>Punto de Reunión Inicial (PRI), es aquel establecido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dentro del área controlada por fuerzas amigas y que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podrá ser empleado si la Patrulla es dispersada antes de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abandonar las líneas propias. También podrá ser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empleado como el punto en que la Patrulla contacta la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posición amiga por la cual pasará.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2.- </a:t>
            </a:r>
            <a:r>
              <a:rPr lang="es-CL" sz="1800" b="1" dirty="0" smtClean="0">
                <a:solidFill>
                  <a:schemeClr val="tx2"/>
                </a:solidFill>
              </a:rPr>
              <a:t>Puntos de Reunión en la Ruta (PRU), son aquellos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establecidos durante el tránsito de la Patrulla hacia y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desde el Objetivo.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3.- </a:t>
            </a:r>
            <a:r>
              <a:rPr lang="es-CL" sz="1800" b="1" dirty="0" smtClean="0">
                <a:solidFill>
                  <a:schemeClr val="tx2"/>
                </a:solidFill>
              </a:rPr>
              <a:t>Punto de Reunión en el Objetivo (PRO), es aquel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ubicado en las cercanías del Objetivo. Podrá ser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empleado para iniciar el reconocimiento de este por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parte del Comandante de Patrulla, para efectuar los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preparativos finales, como punto de ramificación de los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Elementos y Partidas o como el lugar donde la Patrulla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se reúne y reorganiza después de cumplida la misión.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Cuando el PRO esté ubicado lejos de la ruta de regreso,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se designará un PRO Alternativo (PROA). Durante las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Acciones en el Objetivo, no siempre será necesario</a:t>
            </a:r>
          </a:p>
          <a:p>
            <a:r>
              <a:rPr lang="es-CL" sz="1800" dirty="0" smtClean="0">
                <a:solidFill>
                  <a:schemeClr val="tx2"/>
                </a:solidFill>
              </a:rPr>
              <a:t>mantener asegurado el PRO.</a:t>
            </a:r>
            <a:endParaRPr lang="es-CL" sz="1800" dirty="0">
              <a:solidFill>
                <a:schemeClr val="tx2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68" y="57134"/>
            <a:ext cx="1055027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esultado de imagen para logo 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55125" y="-24"/>
            <a:ext cx="1222375" cy="1238250"/>
          </a:xfrm>
          <a:prstGeom prst="rect">
            <a:avLst/>
          </a:prstGeom>
          <a:noFill/>
        </p:spPr>
      </p:pic>
      <p:sp>
        <p:nvSpPr>
          <p:cNvPr id="7" name="Proceso alternativo 5"/>
          <p:cNvSpPr/>
          <p:nvPr/>
        </p:nvSpPr>
        <p:spPr>
          <a:xfrm flipV="1">
            <a:off x="1145974" y="714358"/>
            <a:ext cx="7940011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</TotalTime>
  <Words>1206</Words>
  <Application>Microsoft Office PowerPoint</Application>
  <PresentationFormat>Personalizado</PresentationFormat>
  <Paragraphs>153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I19 Instructor de Cadetes IM S2° Alvaro Cares O.</dc:creator>
  <cp:lastModifiedBy>13194348-2</cp:lastModifiedBy>
  <cp:revision>52</cp:revision>
  <dcterms:created xsi:type="dcterms:W3CDTF">2023-02-17T20:02:51Z</dcterms:created>
  <dcterms:modified xsi:type="dcterms:W3CDTF">2023-05-23T14:42:33Z</dcterms:modified>
</cp:coreProperties>
</file>