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86626" r:id="rId3"/>
    <p:sldMasterId id="2147490235" r:id="rId4"/>
    <p:sldMasterId id="2147493726" r:id="rId5"/>
  </p:sldMasterIdLst>
  <p:notesMasterIdLst>
    <p:notesMasterId r:id="rId50"/>
  </p:notesMasterIdLst>
  <p:handoutMasterIdLst>
    <p:handoutMasterId r:id="rId51"/>
  </p:handoutMasterIdLst>
  <p:sldIdLst>
    <p:sldId id="577" r:id="rId6"/>
    <p:sldId id="551" r:id="rId7"/>
    <p:sldId id="521" r:id="rId8"/>
    <p:sldId id="636" r:id="rId9"/>
    <p:sldId id="637" r:id="rId10"/>
    <p:sldId id="583" r:id="rId11"/>
    <p:sldId id="632" r:id="rId12"/>
    <p:sldId id="592" r:id="rId13"/>
    <p:sldId id="639" r:id="rId14"/>
    <p:sldId id="608" r:id="rId15"/>
    <p:sldId id="638" r:id="rId16"/>
    <p:sldId id="630" r:id="rId17"/>
    <p:sldId id="622" r:id="rId18"/>
    <p:sldId id="589" r:id="rId19"/>
    <p:sldId id="596" r:id="rId20"/>
    <p:sldId id="649" r:id="rId21"/>
    <p:sldId id="594" r:id="rId22"/>
    <p:sldId id="623" r:id="rId23"/>
    <p:sldId id="601" r:id="rId24"/>
    <p:sldId id="602" r:id="rId25"/>
    <p:sldId id="603" r:id="rId26"/>
    <p:sldId id="624" r:id="rId27"/>
    <p:sldId id="616" r:id="rId28"/>
    <p:sldId id="617" r:id="rId29"/>
    <p:sldId id="619" r:id="rId30"/>
    <p:sldId id="620" r:id="rId31"/>
    <p:sldId id="618" r:id="rId32"/>
    <p:sldId id="625" r:id="rId33"/>
    <p:sldId id="605" r:id="rId34"/>
    <p:sldId id="628" r:id="rId35"/>
    <p:sldId id="607" r:id="rId36"/>
    <p:sldId id="629" r:id="rId37"/>
    <p:sldId id="614" r:id="rId38"/>
    <p:sldId id="626" r:id="rId39"/>
    <p:sldId id="609" r:id="rId40"/>
    <p:sldId id="610" r:id="rId41"/>
    <p:sldId id="611" r:id="rId42"/>
    <p:sldId id="627" r:id="rId43"/>
    <p:sldId id="598" r:id="rId44"/>
    <p:sldId id="599" r:id="rId45"/>
    <p:sldId id="600" r:id="rId46"/>
    <p:sldId id="646" r:id="rId47"/>
    <p:sldId id="647" r:id="rId48"/>
    <p:sldId id="591" r:id="rId49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CC"/>
    <a:srgbClr val="FF9933"/>
    <a:srgbClr val="FFCC00"/>
    <a:srgbClr val="FF6600"/>
    <a:srgbClr val="003399"/>
    <a:srgbClr val="FF0000"/>
    <a:srgbClr val="CC3300"/>
    <a:srgbClr val="5F5F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44" autoAdjust="0"/>
    <p:restoredTop sz="95520" autoAdjust="0"/>
  </p:normalViewPr>
  <p:slideViewPr>
    <p:cSldViewPr>
      <p:cViewPr varScale="1">
        <p:scale>
          <a:sx n="107" d="100"/>
          <a:sy n="107" d="100"/>
        </p:scale>
        <p:origin x="-1650" y="-90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29-08-2022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smtClean="0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3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4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5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8091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02C8B-891A-4776-8D80-C3182E846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5097-43F6-43CB-9903-DF8254BB3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68C7-9049-4289-9E51-AB49F0DD4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DF9B-5BD5-42D4-9768-B69C53CDCB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BE1DC-448B-4ED5-86AC-4C9F076922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B5E0-5EBE-4062-8947-E37666E6AF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795D-D625-42B0-A3BE-692DDAE58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04A0-0069-49E0-9940-483E73DA0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12D6-B6C7-4315-9BDC-1E7F5B0BE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13065-C0E7-4EF4-B1B3-0FFC17B3A4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47FCE-80D1-49FB-B81B-FC305D0E46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4296C-4716-480E-B864-7D2DEC2D92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EDA50-E1DF-4CED-A339-146BD1E641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D250-1DB6-447E-8312-527AEE0F5B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166CE-FDE6-48CB-8A69-19106DE11B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3B530-9649-4FC3-B06A-A4B500DAC7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6333C-D2BD-47F3-8B7E-64E0C7BA58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57906-9BFD-44DC-934F-D3392E4F0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527EA-EF1B-4E46-8437-A15CC9AF7C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6C846-3CC7-4048-AEF4-05E2578812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52FDD-29A5-464C-AADF-F23A609E5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AAD91-B91E-4C70-9295-7CF2008505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A607C-DAED-402C-82A5-776A0E115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63000-BE9C-4B35-85EA-A24C5DDAAF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8A74-0A1C-4981-8E95-B1DBF300A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2F25-D27D-48E4-A700-76B33384E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4E7-1B8E-48E5-82FB-E6B0857DB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23AEC-8359-4926-A4A6-9FB9E58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BB35A-4BB3-4F21-B2FA-69849CC341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70A1-0780-4F21-A804-4D7E17474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30137-1756-4E74-8964-F2B6A3FF8C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93C42-A304-4FDD-827B-8427731593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4932-2C23-4054-B9FA-D95774793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890A-3A49-4AAC-95B0-A9495312F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C49CA-3AE0-44A2-832F-8DA1F4F88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A31-BA45-486A-84F5-48347259D8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  <p:sldLayoutId id="2147493947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F5D363FD-8184-40CD-9686-CAAB5C834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90" r:id="rId1"/>
    <p:sldLayoutId id="2147493891" r:id="rId2"/>
    <p:sldLayoutId id="2147493892" r:id="rId3"/>
    <p:sldLayoutId id="2147493893" r:id="rId4"/>
    <p:sldLayoutId id="2147493894" r:id="rId5"/>
    <p:sldLayoutId id="2147493895" r:id="rId6"/>
    <p:sldLayoutId id="2147493896" r:id="rId7"/>
    <p:sldLayoutId id="2147493897" r:id="rId8"/>
    <p:sldLayoutId id="2147493898" r:id="rId9"/>
    <p:sldLayoutId id="2147493899" r:id="rId10"/>
    <p:sldLayoutId id="2147493900" r:id="rId11"/>
  </p:sldLayoutIdLst>
  <p:transition>
    <p:split orient="vert" dir="in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5FF48BA-C3C1-4FD2-AFED-316DE35BF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42" r:id="rId1"/>
    <p:sldLayoutId id="2147493843" r:id="rId2"/>
    <p:sldLayoutId id="2147493844" r:id="rId3"/>
    <p:sldLayoutId id="2147493845" r:id="rId4"/>
    <p:sldLayoutId id="2147493846" r:id="rId5"/>
    <p:sldLayoutId id="2147493847" r:id="rId6"/>
    <p:sldLayoutId id="2147493848" r:id="rId7"/>
    <p:sldLayoutId id="2147493849" r:id="rId8"/>
    <p:sldLayoutId id="2147493850" r:id="rId9"/>
    <p:sldLayoutId id="2147493851" r:id="rId10"/>
    <p:sldLayoutId id="2147493852" r:id="rId11"/>
    <p:sldLayoutId id="2147493853" r:id="rId12"/>
    <p:sldLayoutId id="2147493854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FFC8ACF-5D17-4117-A419-268FE64DF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35" r:id="rId1"/>
    <p:sldLayoutId id="2147493936" r:id="rId2"/>
    <p:sldLayoutId id="2147493937" r:id="rId3"/>
    <p:sldLayoutId id="2147493938" r:id="rId4"/>
    <p:sldLayoutId id="2147493939" r:id="rId5"/>
    <p:sldLayoutId id="2147493940" r:id="rId6"/>
    <p:sldLayoutId id="2147493941" r:id="rId7"/>
    <p:sldLayoutId id="2147493942" r:id="rId8"/>
    <p:sldLayoutId id="2147493943" r:id="rId9"/>
    <p:sldLayoutId id="2147493944" r:id="rId10"/>
    <p:sldLayoutId id="2147493945" r:id="rId11"/>
    <p:sldLayoutId id="2147493946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5500702"/>
            <a:ext cx="2359719" cy="10537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REVISTA DE INSPECCIÓN EDUCACIONAL</a:t>
            </a:r>
          </a:p>
          <a:p>
            <a:pPr>
              <a:defRPr/>
            </a:pPr>
            <a:endParaRPr lang="es-CL" altLang="es-CL" sz="3200" b="1" dirty="0" smtClean="0">
              <a:solidFill>
                <a:srgbClr val="FFCC00"/>
              </a:solidFill>
            </a:endParaRPr>
          </a:p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AGOSTO 2022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2"/>
          <p:cNvSpPr>
            <a:spLocks noChangeArrowheads="1"/>
          </p:cNvSpPr>
          <p:nvPr/>
        </p:nvSpPr>
        <p:spPr bwMode="auto">
          <a:xfrm>
            <a:off x="468313" y="2447925"/>
            <a:ext cx="7532711" cy="33813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8" name="Rectangle 2"/>
          <p:cNvSpPr>
            <a:spLocks noChangeArrowheads="1"/>
          </p:cNvSpPr>
          <p:nvPr/>
        </p:nvSpPr>
        <p:spPr bwMode="auto">
          <a:xfrm>
            <a:off x="468313" y="2895601"/>
            <a:ext cx="7532711" cy="319086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9" name="Rectangle 2"/>
          <p:cNvSpPr>
            <a:spLocks noChangeArrowheads="1"/>
          </p:cNvSpPr>
          <p:nvPr/>
        </p:nvSpPr>
        <p:spPr bwMode="auto">
          <a:xfrm>
            <a:off x="468313" y="3357563"/>
            <a:ext cx="7532711" cy="357189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0" name="Rectangle 2"/>
          <p:cNvSpPr>
            <a:spLocks noChangeArrowheads="1"/>
          </p:cNvSpPr>
          <p:nvPr/>
        </p:nvSpPr>
        <p:spPr bwMode="auto">
          <a:xfrm>
            <a:off x="468313" y="3816351"/>
            <a:ext cx="7532711" cy="32703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1" name="Rectangle 2"/>
          <p:cNvSpPr>
            <a:spLocks noChangeArrowheads="1"/>
          </p:cNvSpPr>
          <p:nvPr/>
        </p:nvSpPr>
        <p:spPr bwMode="auto">
          <a:xfrm>
            <a:off x="468313" y="4292601"/>
            <a:ext cx="7532711" cy="350845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2" name="Rectangle 2"/>
          <p:cNvSpPr>
            <a:spLocks noChangeArrowheads="1"/>
          </p:cNvSpPr>
          <p:nvPr/>
        </p:nvSpPr>
        <p:spPr bwMode="auto">
          <a:xfrm>
            <a:off x="468313" y="4752975"/>
            <a:ext cx="7532711" cy="40481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US" altLang="es-CL" sz="1800" dirty="0" smtClean="0">
                <a:solidFill>
                  <a:srgbClr val="000000"/>
                </a:solidFill>
                <a:ea typeface="ＭＳ Ｐゴシック" pitchFamily="34" charset="-128"/>
              </a:rPr>
              <a:t>66</a:t>
            </a:r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57224" y="2357430"/>
            <a:ext cx="7715304" cy="28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PLAN EDUCACIONAL OF. MARINA.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ESTRUCTURA 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ORGÁNICA ACT. ACADÉMICAS – ACT. FÍSICAS. 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OBJETIVOS DEL DEPARTAMENTO.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VARIOS.</a:t>
            </a: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5DF01-01F4-454D-BC8F-57141C2DB817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143240" y="2357430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398838" y="260350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110595" name="AutoShape 3"/>
          <p:cNvSpPr>
            <a:spLocks noChangeArrowheads="1"/>
          </p:cNvSpPr>
          <p:nvPr/>
        </p:nvSpPr>
        <p:spPr bwMode="auto">
          <a:xfrm>
            <a:off x="3219450" y="5048250"/>
            <a:ext cx="1200150" cy="900113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6" name="AutoShape 4"/>
          <p:cNvSpPr>
            <a:spLocks noChangeArrowheads="1"/>
          </p:cNvSpPr>
          <p:nvPr/>
        </p:nvSpPr>
        <p:spPr bwMode="auto">
          <a:xfrm>
            <a:off x="1628775" y="5332413"/>
            <a:ext cx="1358900" cy="831850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7" name="AutoShape 5"/>
          <p:cNvSpPr>
            <a:spLocks noChangeArrowheads="1"/>
          </p:cNvSpPr>
          <p:nvPr/>
        </p:nvSpPr>
        <p:spPr bwMode="auto">
          <a:xfrm>
            <a:off x="539750" y="5048250"/>
            <a:ext cx="1008063" cy="757238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1000">
              <a:solidFill>
                <a:srgbClr val="000000"/>
              </a:solidFill>
            </a:endParaRPr>
          </a:p>
        </p:txBody>
      </p:sp>
      <p:sp>
        <p:nvSpPr>
          <p:cNvPr id="110598" name="Line 6"/>
          <p:cNvSpPr>
            <a:spLocks noChangeShapeType="1"/>
          </p:cNvSpPr>
          <p:nvPr/>
        </p:nvSpPr>
        <p:spPr bwMode="auto">
          <a:xfrm flipV="1">
            <a:off x="1228725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599" name="Line 7"/>
          <p:cNvSpPr>
            <a:spLocks noChangeShapeType="1"/>
          </p:cNvSpPr>
          <p:nvPr/>
        </p:nvSpPr>
        <p:spPr bwMode="auto">
          <a:xfrm flipH="1" flipV="1">
            <a:off x="2028825" y="4984750"/>
            <a:ext cx="1588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00" name="Line 8"/>
          <p:cNvSpPr>
            <a:spLocks noChangeShapeType="1"/>
          </p:cNvSpPr>
          <p:nvPr/>
        </p:nvSpPr>
        <p:spPr bwMode="auto">
          <a:xfrm flipH="1" flipV="1">
            <a:off x="3586163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53" name="Text Box 9"/>
          <p:cNvSpPr txBox="1">
            <a:spLocks noChangeArrowheads="1"/>
          </p:cNvSpPr>
          <p:nvPr/>
        </p:nvSpPr>
        <p:spPr bwMode="auto">
          <a:xfrm>
            <a:off x="1384300" y="2092325"/>
            <a:ext cx="6556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CC00"/>
                </a:solidFill>
              </a:rPr>
              <a:t>4 AÑOS</a:t>
            </a:r>
          </a:p>
        </p:txBody>
      </p:sp>
      <p:sp>
        <p:nvSpPr>
          <p:cNvPr id="185354" name="Text Box 10"/>
          <p:cNvSpPr txBox="1">
            <a:spLocks noChangeArrowheads="1"/>
          </p:cNvSpPr>
          <p:nvPr/>
        </p:nvSpPr>
        <p:spPr bwMode="auto">
          <a:xfrm>
            <a:off x="828675" y="1611313"/>
            <a:ext cx="1697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ESCUELA NAVAL</a:t>
            </a:r>
          </a:p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“ARTURO PRAT”</a:t>
            </a:r>
          </a:p>
        </p:txBody>
      </p:sp>
      <p:sp>
        <p:nvSpPr>
          <p:cNvPr id="110603" name="AutoShape 11"/>
          <p:cNvSpPr>
            <a:spLocks noChangeArrowheads="1"/>
          </p:cNvSpPr>
          <p:nvPr/>
        </p:nvSpPr>
        <p:spPr bwMode="auto">
          <a:xfrm>
            <a:off x="107950" y="2514600"/>
            <a:ext cx="1041400" cy="2185988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 dirty="0">
              <a:solidFill>
                <a:srgbClr val="000000"/>
              </a:solidFill>
            </a:endParaRPr>
          </a:p>
          <a:p>
            <a:r>
              <a:rPr lang="es-ES" altLang="es-CL" sz="1000" dirty="0">
                <a:solidFill>
                  <a:srgbClr val="FFFFFF"/>
                </a:solidFill>
              </a:rPr>
              <a:t>PLAN </a:t>
            </a:r>
            <a:r>
              <a:rPr lang="es-ES" altLang="es-CL" sz="1000" dirty="0" smtClean="0">
                <a:solidFill>
                  <a:srgbClr val="FFFFFF"/>
                </a:solidFill>
              </a:rPr>
              <a:t>COMÚN </a:t>
            </a:r>
            <a:r>
              <a:rPr lang="es-ES" altLang="es-CL" sz="1000" dirty="0">
                <a:solidFill>
                  <a:srgbClr val="FFFFFF"/>
                </a:solidFill>
              </a:rPr>
              <a:t/>
            </a:r>
            <a:br>
              <a:rPr lang="es-ES" altLang="es-CL" sz="1000" dirty="0">
                <a:solidFill>
                  <a:srgbClr val="FFFFFF"/>
                </a:solidFill>
              </a:rPr>
            </a:br>
            <a:endParaRPr lang="es-ES" altLang="es-CL" sz="1000" dirty="0">
              <a:solidFill>
                <a:srgbClr val="FFFFFF"/>
              </a:solidFill>
            </a:endParaRPr>
          </a:p>
          <a:p>
            <a:r>
              <a:rPr lang="es-ES" altLang="es-CL" sz="1000" dirty="0">
                <a:solidFill>
                  <a:srgbClr val="FFFFFF"/>
                </a:solidFill>
              </a:rPr>
              <a:t>CURSO DE </a:t>
            </a:r>
            <a:br>
              <a:rPr lang="es-ES" altLang="es-CL" sz="1000" dirty="0">
                <a:solidFill>
                  <a:srgbClr val="FFFFFF"/>
                </a:solidFill>
              </a:rPr>
            </a:br>
            <a:r>
              <a:rPr lang="es-ES" altLang="es-CL" sz="1000" dirty="0">
                <a:solidFill>
                  <a:srgbClr val="FFFFFF"/>
                </a:solidFill>
              </a:rPr>
              <a:t>1° AÑO</a:t>
            </a:r>
          </a:p>
          <a:p>
            <a:endParaRPr lang="es-ES" altLang="es-CL" sz="1000" dirty="0">
              <a:solidFill>
                <a:srgbClr val="FFFFFF"/>
              </a:solidFill>
            </a:endParaRPr>
          </a:p>
        </p:txBody>
      </p:sp>
      <p:sp>
        <p:nvSpPr>
          <p:cNvPr id="110604" name="AutoShape 12"/>
          <p:cNvSpPr>
            <a:spLocks noChangeArrowheads="1"/>
          </p:cNvSpPr>
          <p:nvPr/>
        </p:nvSpPr>
        <p:spPr bwMode="auto">
          <a:xfrm>
            <a:off x="1331913" y="2492375"/>
            <a:ext cx="1966912" cy="2354263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05" name="Text Box 13"/>
          <p:cNvSpPr txBox="1">
            <a:spLocks noChangeArrowheads="1"/>
          </p:cNvSpPr>
          <p:nvPr/>
        </p:nvSpPr>
        <p:spPr bwMode="auto">
          <a:xfrm>
            <a:off x="1363663" y="2997200"/>
            <a:ext cx="183991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400" b="1" dirty="0">
                <a:solidFill>
                  <a:srgbClr val="FFFFFF"/>
                </a:solidFill>
              </a:rPr>
              <a:t>CADETES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EJECUTIVOS E </a:t>
            </a:r>
            <a:br>
              <a:rPr lang="es-ES" altLang="es-CL" sz="1200" dirty="0">
                <a:solidFill>
                  <a:srgbClr val="FFFFFF"/>
                </a:solidFill>
              </a:rPr>
            </a:br>
            <a:r>
              <a:rPr lang="es-ES" altLang="es-CL" sz="1200" dirty="0">
                <a:solidFill>
                  <a:srgbClr val="FFFFFF"/>
                </a:solidFill>
              </a:rPr>
              <a:t>ING. NAVALES</a:t>
            </a:r>
            <a:br>
              <a:rPr lang="es-ES" altLang="es-CL" sz="1200" dirty="0">
                <a:solidFill>
                  <a:srgbClr val="FFFFFF"/>
                </a:solidFill>
              </a:rPr>
            </a:br>
            <a:endParaRPr lang="es-ES" altLang="es-CL" sz="1200" dirty="0">
              <a:solidFill>
                <a:srgbClr val="FFFFFF"/>
              </a:solidFill>
            </a:endParaRPr>
          </a:p>
          <a:p>
            <a:r>
              <a:rPr lang="es-ES" altLang="es-CL" sz="1200" dirty="0">
                <a:solidFill>
                  <a:srgbClr val="FFFFFF"/>
                </a:solidFill>
              </a:rPr>
              <a:t>INFANTES DE MARINA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ABASTECIMIENTO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LITORAL</a:t>
            </a: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539750" y="5137150"/>
            <a:ext cx="10096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>
                <a:solidFill>
                  <a:srgbClr val="000000"/>
                </a:solidFill>
              </a:rPr>
              <a:t>ELECCION</a:t>
            </a:r>
          </a:p>
          <a:p>
            <a:r>
              <a:rPr lang="es-ES" altLang="es-CL" sz="1000" b="1" dirty="0">
                <a:solidFill>
                  <a:srgbClr val="000000"/>
                </a:solidFill>
              </a:rPr>
              <a:t> DE</a:t>
            </a:r>
          </a:p>
          <a:p>
            <a:r>
              <a:rPr lang="es-ES" altLang="es-CL" sz="1000" b="1" dirty="0">
                <a:solidFill>
                  <a:srgbClr val="000000"/>
                </a:solidFill>
              </a:rPr>
              <a:t> </a:t>
            </a:r>
            <a:r>
              <a:rPr lang="es-ES" altLang="es-CL" sz="1000" b="1" dirty="0" smtClean="0">
                <a:solidFill>
                  <a:srgbClr val="000000"/>
                </a:solidFill>
              </a:rPr>
              <a:t>ESCALAFÓN</a:t>
            </a:r>
            <a:endParaRPr lang="es-ES" altLang="es-CL" sz="1000" b="1" dirty="0">
              <a:solidFill>
                <a:srgbClr val="000000"/>
              </a:solidFill>
            </a:endParaRPr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auto">
          <a:xfrm>
            <a:off x="1619250" y="5373688"/>
            <a:ext cx="1366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200" b="1">
                <a:solidFill>
                  <a:srgbClr val="000000"/>
                </a:solidFill>
              </a:rPr>
              <a:t>FINALIZANDO 2° AÑO OBTIENEN BACHILLER</a:t>
            </a:r>
          </a:p>
          <a:p>
            <a:endParaRPr lang="es-ES" altLang="es-CL" sz="1200" b="1">
              <a:solidFill>
                <a:srgbClr val="000000"/>
              </a:solidFill>
            </a:endParaRPr>
          </a:p>
        </p:txBody>
      </p:sp>
      <p:sp>
        <p:nvSpPr>
          <p:cNvPr id="110608" name="Text Box 16"/>
          <p:cNvSpPr txBox="1">
            <a:spLocks noChangeArrowheads="1"/>
          </p:cNvSpPr>
          <p:nvPr/>
        </p:nvSpPr>
        <p:spPr bwMode="auto">
          <a:xfrm>
            <a:off x="3132138" y="5167313"/>
            <a:ext cx="1368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 smtClean="0">
                <a:solidFill>
                  <a:srgbClr val="000000"/>
                </a:solidFill>
              </a:rPr>
              <a:t>LICENCIATURA / TITULO OF.MARINA</a:t>
            </a:r>
            <a:endParaRPr lang="es-ES" altLang="es-CL" sz="1000" b="1" dirty="0">
              <a:solidFill>
                <a:srgbClr val="000000"/>
              </a:solidFill>
            </a:endParaRPr>
          </a:p>
          <a:p>
            <a:endParaRPr lang="es-ES" altLang="es-CL" sz="1000" b="1" dirty="0">
              <a:solidFill>
                <a:srgbClr val="000000"/>
              </a:solidFill>
            </a:endParaRPr>
          </a:p>
        </p:txBody>
      </p:sp>
      <p:sp>
        <p:nvSpPr>
          <p:cNvPr id="110609" name="Line 17"/>
          <p:cNvSpPr>
            <a:spLocks noChangeShapeType="1"/>
          </p:cNvSpPr>
          <p:nvPr/>
        </p:nvSpPr>
        <p:spPr bwMode="auto">
          <a:xfrm>
            <a:off x="188913" y="2332038"/>
            <a:ext cx="288131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10" name="AutoShape 19"/>
          <p:cNvSpPr>
            <a:spLocks noChangeArrowheads="1"/>
          </p:cNvSpPr>
          <p:nvPr/>
        </p:nvSpPr>
        <p:spPr bwMode="auto">
          <a:xfrm>
            <a:off x="6757988" y="4640263"/>
            <a:ext cx="895350" cy="471487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1" name="AutoShape 20"/>
          <p:cNvSpPr>
            <a:spLocks noChangeArrowheads="1"/>
          </p:cNvSpPr>
          <p:nvPr/>
        </p:nvSpPr>
        <p:spPr bwMode="auto">
          <a:xfrm>
            <a:off x="8188325" y="2751138"/>
            <a:ext cx="776288" cy="1630362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2" name="AutoShape 21"/>
          <p:cNvSpPr>
            <a:spLocks noChangeArrowheads="1"/>
          </p:cNvSpPr>
          <p:nvPr/>
        </p:nvSpPr>
        <p:spPr bwMode="auto">
          <a:xfrm>
            <a:off x="7292975" y="2751138"/>
            <a:ext cx="776288" cy="1630362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3" name="AutoShape 22"/>
          <p:cNvSpPr>
            <a:spLocks noChangeArrowheads="1"/>
          </p:cNvSpPr>
          <p:nvPr/>
        </p:nvSpPr>
        <p:spPr bwMode="auto">
          <a:xfrm>
            <a:off x="6696075" y="3963988"/>
            <a:ext cx="358775" cy="404812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4" name="AutoShape 23"/>
          <p:cNvSpPr>
            <a:spLocks noChangeArrowheads="1"/>
          </p:cNvSpPr>
          <p:nvPr/>
        </p:nvSpPr>
        <p:spPr bwMode="auto">
          <a:xfrm>
            <a:off x="5940425" y="3289300"/>
            <a:ext cx="696913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5" name="AutoShape 24"/>
          <p:cNvSpPr>
            <a:spLocks noChangeArrowheads="1"/>
          </p:cNvSpPr>
          <p:nvPr/>
        </p:nvSpPr>
        <p:spPr bwMode="auto">
          <a:xfrm>
            <a:off x="6696075" y="3289300"/>
            <a:ext cx="358775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6" name="AutoShape 25"/>
          <p:cNvSpPr>
            <a:spLocks noChangeArrowheads="1"/>
          </p:cNvSpPr>
          <p:nvPr/>
        </p:nvSpPr>
        <p:spPr bwMode="auto">
          <a:xfrm>
            <a:off x="5940425" y="3965575"/>
            <a:ext cx="696913" cy="403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7" name="AutoShape 26"/>
          <p:cNvSpPr>
            <a:spLocks noChangeArrowheads="1"/>
          </p:cNvSpPr>
          <p:nvPr/>
        </p:nvSpPr>
        <p:spPr bwMode="auto">
          <a:xfrm>
            <a:off x="3708400" y="2708275"/>
            <a:ext cx="954088" cy="1846263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8" name="Text Box 27"/>
          <p:cNvSpPr txBox="1">
            <a:spLocks noChangeArrowheads="1"/>
          </p:cNvSpPr>
          <p:nvPr/>
        </p:nvSpPr>
        <p:spPr bwMode="auto">
          <a:xfrm rot="10800000">
            <a:off x="6011863" y="3357563"/>
            <a:ext cx="5635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pPr algn="l"/>
            <a:r>
              <a:rPr lang="es-ES" altLang="es-CL" sz="600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10619" name="Text Box 28"/>
          <p:cNvSpPr txBox="1">
            <a:spLocks noChangeArrowheads="1"/>
          </p:cNvSpPr>
          <p:nvPr/>
        </p:nvSpPr>
        <p:spPr bwMode="auto">
          <a:xfrm>
            <a:off x="6684963" y="4016375"/>
            <a:ext cx="392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IM.   AB.  LT.</a:t>
            </a:r>
          </a:p>
        </p:txBody>
      </p:sp>
      <p:sp>
        <p:nvSpPr>
          <p:cNvPr id="110620" name="Line 29"/>
          <p:cNvSpPr>
            <a:spLocks noChangeShapeType="1"/>
          </p:cNvSpPr>
          <p:nvPr/>
        </p:nvSpPr>
        <p:spPr bwMode="auto">
          <a:xfrm flipV="1">
            <a:off x="7173913" y="2751138"/>
            <a:ext cx="0" cy="18891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73" name="Text Box 30"/>
          <p:cNvSpPr txBox="1">
            <a:spLocks noChangeArrowheads="1"/>
          </p:cNvSpPr>
          <p:nvPr/>
        </p:nvSpPr>
        <p:spPr bwMode="auto">
          <a:xfrm>
            <a:off x="4787900" y="2276475"/>
            <a:ext cx="5683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</a:t>
            </a:r>
          </a:p>
        </p:txBody>
      </p:sp>
      <p:sp>
        <p:nvSpPr>
          <p:cNvPr id="185374" name="Text Box 31"/>
          <p:cNvSpPr txBox="1">
            <a:spLocks noChangeArrowheads="1"/>
          </p:cNvSpPr>
          <p:nvPr/>
        </p:nvSpPr>
        <p:spPr bwMode="auto">
          <a:xfrm>
            <a:off x="5940425" y="2276475"/>
            <a:ext cx="647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AÑOS</a:t>
            </a:r>
          </a:p>
        </p:txBody>
      </p:sp>
      <p:sp>
        <p:nvSpPr>
          <p:cNvPr id="185375" name="Text Box 34"/>
          <p:cNvSpPr txBox="1">
            <a:spLocks noChangeArrowheads="1"/>
          </p:cNvSpPr>
          <p:nvPr/>
        </p:nvSpPr>
        <p:spPr bwMode="auto">
          <a:xfrm>
            <a:off x="4764088" y="1700213"/>
            <a:ext cx="1109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PRÁCTICA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4" name="Text Box 36"/>
          <p:cNvSpPr txBox="1">
            <a:spLocks noChangeArrowheads="1"/>
          </p:cNvSpPr>
          <p:nvPr/>
        </p:nvSpPr>
        <p:spPr bwMode="auto">
          <a:xfrm rot="10800000">
            <a:off x="6667500" y="3289300"/>
            <a:ext cx="1793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r>
              <a:rPr lang="es-ES" altLang="es-CL" sz="600">
                <a:solidFill>
                  <a:srgbClr val="FFFFFF"/>
                </a:solidFill>
              </a:rPr>
              <a:t>INGENIEROS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EN SISTEMAS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  <a:p>
            <a:pPr algn="l"/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25" name="Text Box 37"/>
          <p:cNvSpPr txBox="1">
            <a:spLocks noChangeArrowheads="1"/>
          </p:cNvSpPr>
          <p:nvPr/>
        </p:nvSpPr>
        <p:spPr bwMode="auto">
          <a:xfrm>
            <a:off x="3779838" y="3357563"/>
            <a:ext cx="94932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800">
                <a:solidFill>
                  <a:srgbClr val="FFFFFF"/>
                </a:solidFill>
              </a:rPr>
              <a:t>FORMACIÓN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 PROFESIONAL 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APLICADA</a:t>
            </a:r>
          </a:p>
        </p:txBody>
      </p:sp>
      <p:sp>
        <p:nvSpPr>
          <p:cNvPr id="110626" name="Text Box 40"/>
          <p:cNvSpPr txBox="1">
            <a:spLocks noChangeArrowheads="1"/>
          </p:cNvSpPr>
          <p:nvPr/>
        </p:nvSpPr>
        <p:spPr bwMode="auto">
          <a:xfrm>
            <a:off x="5921375" y="3965575"/>
            <a:ext cx="655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500">
                <a:solidFill>
                  <a:srgbClr val="FFFFFF"/>
                </a:solidFill>
              </a:rPr>
              <a:t>EMBARCO Y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SERVICIO AREA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7" name="AutoShape 41"/>
          <p:cNvSpPr>
            <a:spLocks noChangeArrowheads="1"/>
          </p:cNvSpPr>
          <p:nvPr/>
        </p:nvSpPr>
        <p:spPr bwMode="auto">
          <a:xfrm>
            <a:off x="5940425" y="2751138"/>
            <a:ext cx="1114425" cy="471487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28" name="Text Box 42"/>
          <p:cNvSpPr txBox="1">
            <a:spLocks noChangeArrowheads="1"/>
          </p:cNvSpPr>
          <p:nvPr/>
        </p:nvSpPr>
        <p:spPr bwMode="auto">
          <a:xfrm>
            <a:off x="6156325" y="2852738"/>
            <a:ext cx="661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INGENIEROS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</p:txBody>
      </p:sp>
      <p:sp>
        <p:nvSpPr>
          <p:cNvPr id="110629" name="Text Box 43"/>
          <p:cNvSpPr txBox="1">
            <a:spLocks noChangeArrowheads="1"/>
          </p:cNvSpPr>
          <p:nvPr/>
        </p:nvSpPr>
        <p:spPr bwMode="auto">
          <a:xfrm>
            <a:off x="7308850" y="3355975"/>
            <a:ext cx="7921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EMBARCO Y SERVICIO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AREA PROFESIONAL</a:t>
            </a:r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0" name="Text Box 44"/>
          <p:cNvSpPr txBox="1">
            <a:spLocks noChangeArrowheads="1"/>
          </p:cNvSpPr>
          <p:nvPr/>
        </p:nvSpPr>
        <p:spPr bwMode="auto">
          <a:xfrm>
            <a:off x="8221663" y="3436938"/>
            <a:ext cx="746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POST-GRADOS</a:t>
            </a:r>
          </a:p>
        </p:txBody>
      </p:sp>
      <p:sp>
        <p:nvSpPr>
          <p:cNvPr id="110631" name="Text Box 45"/>
          <p:cNvSpPr txBox="1">
            <a:spLocks noChangeArrowheads="1"/>
          </p:cNvSpPr>
          <p:nvPr/>
        </p:nvSpPr>
        <p:spPr bwMode="auto">
          <a:xfrm>
            <a:off x="6823075" y="4652963"/>
            <a:ext cx="8080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000000"/>
                </a:solidFill>
              </a:rPr>
              <a:t>CURSO DE </a:t>
            </a:r>
            <a:br>
              <a:rPr lang="es-ES" altLang="es-CL" sz="600">
                <a:solidFill>
                  <a:srgbClr val="000000"/>
                </a:solidFill>
              </a:rPr>
            </a:br>
            <a:r>
              <a:rPr lang="es-ES" altLang="es-CL" sz="600">
                <a:solidFill>
                  <a:srgbClr val="000000"/>
                </a:solidFill>
              </a:rPr>
              <a:t>ESPECIALIDAD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OBTIENE TITULO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PROFESIONAL</a:t>
            </a:r>
          </a:p>
          <a:p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2" name="Line 47"/>
          <p:cNvSpPr>
            <a:spLocks noChangeShapeType="1"/>
          </p:cNvSpPr>
          <p:nvPr/>
        </p:nvSpPr>
        <p:spPr bwMode="auto">
          <a:xfrm flipV="1">
            <a:off x="5435600" y="2636838"/>
            <a:ext cx="15128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85" name="Text Box 50"/>
          <p:cNvSpPr txBox="1">
            <a:spLocks noChangeArrowheads="1"/>
          </p:cNvSpPr>
          <p:nvPr/>
        </p:nvSpPr>
        <p:spPr bwMode="auto">
          <a:xfrm>
            <a:off x="3348038" y="1700213"/>
            <a:ext cx="13192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BUQUE ESCUELA </a:t>
            </a:r>
          </a:p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“ESMERALDA”</a:t>
            </a:r>
          </a:p>
        </p:txBody>
      </p:sp>
      <p:sp>
        <p:nvSpPr>
          <p:cNvPr id="53" name="52 Flecha a la derecha con bandas"/>
          <p:cNvSpPr/>
          <p:nvPr/>
        </p:nvSpPr>
        <p:spPr>
          <a:xfrm>
            <a:off x="385763" y="6148388"/>
            <a:ext cx="8491537" cy="809625"/>
          </a:xfrm>
          <a:prstGeom prst="stripedRightArrow">
            <a:avLst/>
          </a:prstGeom>
          <a:solidFill>
            <a:schemeClr val="bg1">
              <a:lumMod val="9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/>
          </a:p>
        </p:txBody>
      </p:sp>
      <p:sp>
        <p:nvSpPr>
          <p:cNvPr id="54" name="53 CuadroTexto"/>
          <p:cNvSpPr txBox="1"/>
          <p:nvPr/>
        </p:nvSpPr>
        <p:spPr>
          <a:xfrm>
            <a:off x="1782763" y="6362700"/>
            <a:ext cx="58039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000" b="1" dirty="0">
                <a:solidFill>
                  <a:schemeClr val="bg1">
                    <a:lumMod val="50000"/>
                  </a:schemeClr>
                </a:solidFill>
              </a:rPr>
              <a:t>MATRIZ                                 ESPECIALIZACIÓN</a:t>
            </a:r>
          </a:p>
        </p:txBody>
      </p:sp>
      <p:sp>
        <p:nvSpPr>
          <p:cNvPr id="185388" name="Text Box 30"/>
          <p:cNvSpPr txBox="1">
            <a:spLocks noChangeArrowheads="1"/>
          </p:cNvSpPr>
          <p:nvPr/>
        </p:nvSpPr>
        <p:spPr bwMode="auto">
          <a:xfrm>
            <a:off x="3851275" y="2276475"/>
            <a:ext cx="5635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1 AÑO</a:t>
            </a:r>
          </a:p>
        </p:txBody>
      </p:sp>
      <p:sp>
        <p:nvSpPr>
          <p:cNvPr id="110637" name="AutoShape 38"/>
          <p:cNvSpPr>
            <a:spLocks noChangeArrowheads="1"/>
          </p:cNvSpPr>
          <p:nvPr/>
        </p:nvSpPr>
        <p:spPr bwMode="auto">
          <a:xfrm>
            <a:off x="4787900" y="2708275"/>
            <a:ext cx="863600" cy="1800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85390" name="Text Box 18"/>
          <p:cNvSpPr txBox="1">
            <a:spLocks noChangeArrowheads="1"/>
          </p:cNvSpPr>
          <p:nvPr/>
        </p:nvSpPr>
        <p:spPr bwMode="auto">
          <a:xfrm>
            <a:off x="4716463" y="3573463"/>
            <a:ext cx="9302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altLang="es-CL" sz="800" b="1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85391" name="Text Box 34"/>
          <p:cNvSpPr txBox="1">
            <a:spLocks noChangeArrowheads="1"/>
          </p:cNvSpPr>
          <p:nvPr/>
        </p:nvSpPr>
        <p:spPr bwMode="auto">
          <a:xfrm>
            <a:off x="5743575" y="1731963"/>
            <a:ext cx="17811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ACADEMIA POLITÉCNICA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NAVAL</a:t>
            </a:r>
          </a:p>
        </p:txBody>
      </p:sp>
      <p:sp>
        <p:nvSpPr>
          <p:cNvPr id="110640" name="Line 47"/>
          <p:cNvSpPr>
            <a:spLocks noChangeShapeType="1"/>
          </p:cNvSpPr>
          <p:nvPr/>
        </p:nvSpPr>
        <p:spPr bwMode="auto">
          <a:xfrm flipV="1">
            <a:off x="4643438" y="2636838"/>
            <a:ext cx="10810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41" name="Line 47"/>
          <p:cNvSpPr>
            <a:spLocks noChangeShapeType="1"/>
          </p:cNvSpPr>
          <p:nvPr/>
        </p:nvSpPr>
        <p:spPr bwMode="auto">
          <a:xfrm flipV="1">
            <a:off x="3708400" y="2636838"/>
            <a:ext cx="9350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143644"/>
            <a:ext cx="2133600" cy="476250"/>
          </a:xfrm>
        </p:spPr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1655639" y="2357430"/>
            <a:ext cx="69803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ESTRUCTURA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 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2277453" y="0"/>
            <a:ext cx="68665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ESTRUCTURA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6" name="5 Imagen"/>
          <p:cNvPicPr/>
          <p:nvPr/>
        </p:nvPicPr>
        <p:blipFill>
          <a:blip r:embed="rId2"/>
          <a:srcRect l="16495" t="14667" r="18381" b="37333"/>
          <a:stretch>
            <a:fillRect/>
          </a:stretch>
        </p:blipFill>
        <p:spPr bwMode="auto">
          <a:xfrm>
            <a:off x="652436" y="2071678"/>
            <a:ext cx="820584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2786058"/>
            <a:ext cx="8286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 smtClean="0">
                <a:solidFill>
                  <a:srgbClr val="FFCC00"/>
                </a:solidFill>
              </a:rPr>
              <a:t>ORGÁNICA ACTIVIDADES </a:t>
            </a:r>
          </a:p>
          <a:p>
            <a:pPr marL="342900" indent="-342900" algn="r">
              <a:defRPr/>
            </a:pPr>
            <a:r>
              <a:rPr lang="es-CL" altLang="es-CL" b="1" dirty="0" smtClean="0">
                <a:solidFill>
                  <a:srgbClr val="FFCC00"/>
                </a:solidFill>
              </a:rPr>
              <a:t>ACADÉMICAS  Y FÍSICO DEPORTIVAS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295165" y="0"/>
            <a:ext cx="58488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ORGÁNICA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ACTIVIDADES ACADÉMICAS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4609" t="22917" r="23437" b="11111"/>
          <a:stretch>
            <a:fillRect/>
          </a:stretch>
        </p:blipFill>
        <p:spPr bwMode="auto">
          <a:xfrm>
            <a:off x="539552" y="1312650"/>
            <a:ext cx="835292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grpSp>
        <p:nvGrpSpPr>
          <p:cNvPr id="3" name="2 Grupo"/>
          <p:cNvGrpSpPr/>
          <p:nvPr/>
        </p:nvGrpSpPr>
        <p:grpSpPr>
          <a:xfrm>
            <a:off x="323528" y="1259803"/>
            <a:ext cx="8534752" cy="5598196"/>
            <a:chOff x="323528" y="908720"/>
            <a:chExt cx="8011177" cy="3631102"/>
          </a:xfrm>
        </p:grpSpPr>
        <p:cxnSp>
          <p:nvCxnSpPr>
            <p:cNvPr id="4" name="79 Conector recto"/>
            <p:cNvCxnSpPr/>
            <p:nvPr/>
          </p:nvCxnSpPr>
          <p:spPr>
            <a:xfrm flipH="1" flipV="1">
              <a:off x="2843840" y="4437112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79 Conector recto"/>
            <p:cNvCxnSpPr/>
            <p:nvPr/>
          </p:nvCxnSpPr>
          <p:spPr>
            <a:xfrm flipH="1" flipV="1">
              <a:off x="2843840" y="422108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71 Rectángulo redondeado"/>
            <p:cNvSpPr/>
            <p:nvPr/>
          </p:nvSpPr>
          <p:spPr>
            <a:xfrm>
              <a:off x="3131840" y="43778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TAEKWONDO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" name="71 Rectángulo redondeado"/>
            <p:cNvSpPr/>
            <p:nvPr/>
          </p:nvSpPr>
          <p:spPr>
            <a:xfrm>
              <a:off x="3135355" y="415579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" name="7 Rectángulo redondeado"/>
            <p:cNvSpPr/>
            <p:nvPr/>
          </p:nvSpPr>
          <p:spPr>
            <a:xfrm>
              <a:off x="4475989" y="908721"/>
              <a:ext cx="1440160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r>
                <a:rPr lang="es-CL" sz="800" dirty="0" smtClean="0">
                  <a:solidFill>
                    <a:schemeClr val="tx1"/>
                  </a:solidFill>
                </a:rPr>
                <a:t>JEFE ACTIVIDADES FÍSICAS (CC IM GONZALEZ)</a:t>
              </a:r>
              <a:endParaRPr lang="es-CL" sz="800" dirty="0">
                <a:solidFill>
                  <a:schemeClr val="tx1"/>
                </a:solidFill>
              </a:endParaRPr>
            </a:p>
          </p:txBody>
        </p:sp>
        <p:sp>
          <p:nvSpPr>
            <p:cNvPr id="9" name="8 Rectángulo redondeado"/>
            <p:cNvSpPr/>
            <p:nvPr/>
          </p:nvSpPr>
          <p:spPr>
            <a:xfrm>
              <a:off x="4572000" y="1772816"/>
              <a:ext cx="1248139" cy="27003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FACULTAD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 (M. GONZÁLEZ)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0" name="9 Rectángulo redondeado"/>
            <p:cNvSpPr/>
            <p:nvPr/>
          </p:nvSpPr>
          <p:spPr>
            <a:xfrm>
              <a:off x="1163621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BÁSICAS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(M. GUZMAN)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1" name="10 Rectángulo redondeado"/>
            <p:cNvSpPr/>
            <p:nvPr/>
          </p:nvSpPr>
          <p:spPr>
            <a:xfrm>
              <a:off x="3121680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(W. WEISS)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2" name="11 Rectángulo redondeado"/>
            <p:cNvSpPr/>
            <p:nvPr/>
          </p:nvSpPr>
          <p:spPr>
            <a:xfrm>
              <a:off x="5113013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PROFESIONALES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(O. GARCÍA)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3" name="12 Rectángulo redondeado"/>
            <p:cNvSpPr/>
            <p:nvPr/>
          </p:nvSpPr>
          <p:spPr>
            <a:xfrm>
              <a:off x="7110569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(B. PINTO)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4" name="13 Rectángulo redondeado"/>
            <p:cNvSpPr/>
            <p:nvPr/>
          </p:nvSpPr>
          <p:spPr>
            <a:xfrm>
              <a:off x="1185459" y="908720"/>
              <a:ext cx="1128125" cy="34203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UNIDAD DE COORDINACIÓN DE EDUCACIÓN FÍSICA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(U C E F)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5" name="14 Rectángulo redondeado"/>
            <p:cNvSpPr/>
            <p:nvPr/>
          </p:nvSpPr>
          <p:spPr>
            <a:xfrm>
              <a:off x="323528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 FORMATIVA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(D. CHAGAY)</a:t>
              </a:r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130763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DEPORTIVA 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(A. HUERTA)</a:t>
              </a:r>
            </a:p>
          </p:txBody>
        </p:sp>
        <p:sp>
          <p:nvSpPr>
            <p:cNvPr id="17" name="16 Rectángulo redondeado"/>
            <p:cNvSpPr/>
            <p:nvPr/>
          </p:nvSpPr>
          <p:spPr>
            <a:xfrm>
              <a:off x="229314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ACTIVIDADES FÍSICAS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(N. AGUAD)</a:t>
              </a:r>
            </a:p>
          </p:txBody>
        </p:sp>
        <p:cxnSp>
          <p:nvCxnSpPr>
            <p:cNvPr id="18" name="17 Conector recto"/>
            <p:cNvCxnSpPr>
              <a:stCxn id="14" idx="3"/>
              <a:endCxn id="8" idx="1"/>
            </p:cNvCxnSpPr>
            <p:nvPr/>
          </p:nvCxnSpPr>
          <p:spPr>
            <a:xfrm>
              <a:off x="2313584" y="1079739"/>
              <a:ext cx="2162405" cy="98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/>
            <p:nvPr/>
          </p:nvCxnSpPr>
          <p:spPr>
            <a:xfrm>
              <a:off x="1748824" y="1250757"/>
              <a:ext cx="0" cy="345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flipV="1">
              <a:off x="731573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flipV="1">
              <a:off x="1749592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 flipV="1">
              <a:off x="2735099" y="1588539"/>
              <a:ext cx="0" cy="18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>
              <a:off x="731193" y="1589365"/>
              <a:ext cx="2001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>
              <a:stCxn id="8" idx="2"/>
              <a:endCxn id="9" idx="0"/>
            </p:cNvCxnSpPr>
            <p:nvPr/>
          </p:nvCxnSpPr>
          <p:spPr>
            <a:xfrm>
              <a:off x="5196069" y="1270418"/>
              <a:ext cx="0" cy="5023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Conector recto"/>
            <p:cNvCxnSpPr/>
            <p:nvPr/>
          </p:nvCxnSpPr>
          <p:spPr>
            <a:xfrm>
              <a:off x="1771387" y="2253155"/>
              <a:ext cx="5875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"/>
            <p:cNvCxnSpPr>
              <a:stCxn id="10" idx="0"/>
            </p:cNvCxnSpPr>
            <p:nvPr/>
          </p:nvCxnSpPr>
          <p:spPr>
            <a:xfrm flipV="1">
              <a:off x="1775689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/>
            <p:nvPr/>
          </p:nvCxnSpPr>
          <p:spPr>
            <a:xfrm flipV="1">
              <a:off x="372822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recto"/>
            <p:cNvCxnSpPr/>
            <p:nvPr/>
          </p:nvCxnSpPr>
          <p:spPr>
            <a:xfrm flipV="1">
              <a:off x="568738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 flipV="1">
              <a:off x="7644341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>
              <a:stCxn id="9" idx="2"/>
            </p:cNvCxnSpPr>
            <p:nvPr/>
          </p:nvCxnSpPr>
          <p:spPr>
            <a:xfrm>
              <a:off x="5196069" y="2042846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30 Rectángulo redondeado"/>
            <p:cNvSpPr/>
            <p:nvPr/>
          </p:nvSpPr>
          <p:spPr>
            <a:xfrm>
              <a:off x="1211627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2" name="31 Rectángulo redondeado"/>
            <p:cNvSpPr/>
            <p:nvPr/>
          </p:nvSpPr>
          <p:spPr>
            <a:xfrm>
              <a:off x="1211627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GIMNASIA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1211627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1211627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C. MONITORES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5" name="34 Rectángulo redondeado"/>
            <p:cNvSpPr/>
            <p:nvPr/>
          </p:nvSpPr>
          <p:spPr>
            <a:xfrm>
              <a:off x="1211627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F.F. DE BASE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1211627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GRAL.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7" name="36 Rectángulo redondeado"/>
            <p:cNvSpPr/>
            <p:nvPr/>
          </p:nvSpPr>
          <p:spPr>
            <a:xfrm>
              <a:off x="1211627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DEF. PERSONAL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1211627" y="43651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NIV.  FÍSICA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38 Conector recto"/>
            <p:cNvCxnSpPr/>
            <p:nvPr/>
          </p:nvCxnSpPr>
          <p:spPr>
            <a:xfrm flipH="1" flipV="1">
              <a:off x="923627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9 Conector recto"/>
            <p:cNvCxnSpPr/>
            <p:nvPr/>
          </p:nvCxnSpPr>
          <p:spPr>
            <a:xfrm flipH="1" flipV="1">
              <a:off x="923595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"/>
            <p:cNvCxnSpPr/>
            <p:nvPr/>
          </p:nvCxnSpPr>
          <p:spPr>
            <a:xfrm flipH="1" flipV="1">
              <a:off x="923627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recto"/>
            <p:cNvCxnSpPr/>
            <p:nvPr/>
          </p:nvCxnSpPr>
          <p:spPr>
            <a:xfrm flipH="1" flipV="1">
              <a:off x="923595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"/>
            <p:cNvCxnSpPr/>
            <p:nvPr/>
          </p:nvCxnSpPr>
          <p:spPr>
            <a:xfrm flipH="1" flipV="1">
              <a:off x="923627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recto"/>
            <p:cNvCxnSpPr/>
            <p:nvPr/>
          </p:nvCxnSpPr>
          <p:spPr>
            <a:xfrm flipH="1" flipV="1">
              <a:off x="923627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recto"/>
            <p:cNvCxnSpPr/>
            <p:nvPr/>
          </p:nvCxnSpPr>
          <p:spPr>
            <a:xfrm flipH="1" flipV="1">
              <a:off x="923627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recto"/>
            <p:cNvCxnSpPr/>
            <p:nvPr/>
          </p:nvCxnSpPr>
          <p:spPr>
            <a:xfrm flipH="1" flipV="1">
              <a:off x="923627" y="4441970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recto"/>
            <p:cNvCxnSpPr/>
            <p:nvPr/>
          </p:nvCxnSpPr>
          <p:spPr>
            <a:xfrm>
              <a:off x="923595" y="2934913"/>
              <a:ext cx="0" cy="15121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recto"/>
            <p:cNvCxnSpPr/>
            <p:nvPr/>
          </p:nvCxnSpPr>
          <p:spPr>
            <a:xfrm flipH="1" flipV="1">
              <a:off x="683627" y="2528900"/>
              <a:ext cx="48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recto"/>
            <p:cNvCxnSpPr/>
            <p:nvPr/>
          </p:nvCxnSpPr>
          <p:spPr>
            <a:xfrm>
              <a:off x="680773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recto"/>
            <p:cNvCxnSpPr/>
            <p:nvPr/>
          </p:nvCxnSpPr>
          <p:spPr>
            <a:xfrm>
              <a:off x="683595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50 Rectángulo redondeado"/>
            <p:cNvSpPr/>
            <p:nvPr/>
          </p:nvSpPr>
          <p:spPr>
            <a:xfrm>
              <a:off x="3131840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2" name="51 Rectángulo redondeado"/>
            <p:cNvSpPr/>
            <p:nvPr/>
          </p:nvSpPr>
          <p:spPr>
            <a:xfrm>
              <a:off x="3131840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3" name="52 Rectángulo redondeado"/>
            <p:cNvSpPr/>
            <p:nvPr/>
          </p:nvSpPr>
          <p:spPr>
            <a:xfrm>
              <a:off x="3131840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4" name="53 Rectángulo redondeado"/>
            <p:cNvSpPr/>
            <p:nvPr/>
          </p:nvSpPr>
          <p:spPr>
            <a:xfrm>
              <a:off x="3131840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5" name="54 Rectángulo redondeado"/>
            <p:cNvSpPr/>
            <p:nvPr/>
          </p:nvSpPr>
          <p:spPr>
            <a:xfrm>
              <a:off x="3131840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6" name="55 Rectángulo redondeado"/>
            <p:cNvSpPr/>
            <p:nvPr/>
          </p:nvSpPr>
          <p:spPr>
            <a:xfrm>
              <a:off x="3131840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FÍSICO DEP.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57" name="56 Conector recto"/>
            <p:cNvCxnSpPr/>
            <p:nvPr/>
          </p:nvCxnSpPr>
          <p:spPr>
            <a:xfrm flipH="1" flipV="1">
              <a:off x="2843840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57 Conector recto"/>
            <p:cNvCxnSpPr/>
            <p:nvPr/>
          </p:nvCxnSpPr>
          <p:spPr>
            <a:xfrm flipH="1" flipV="1">
              <a:off x="2843808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recto"/>
            <p:cNvCxnSpPr/>
            <p:nvPr/>
          </p:nvCxnSpPr>
          <p:spPr>
            <a:xfrm flipH="1" flipV="1">
              <a:off x="2843840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59 Conector recto"/>
            <p:cNvCxnSpPr/>
            <p:nvPr/>
          </p:nvCxnSpPr>
          <p:spPr>
            <a:xfrm flipH="1" flipV="1">
              <a:off x="2843808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60 Conector recto"/>
            <p:cNvCxnSpPr/>
            <p:nvPr/>
          </p:nvCxnSpPr>
          <p:spPr>
            <a:xfrm flipH="1" flipV="1">
              <a:off x="2843840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61 Conector recto"/>
            <p:cNvCxnSpPr/>
            <p:nvPr/>
          </p:nvCxnSpPr>
          <p:spPr>
            <a:xfrm flipH="1" flipV="1">
              <a:off x="2843840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62 Conector recto"/>
            <p:cNvCxnSpPr/>
            <p:nvPr/>
          </p:nvCxnSpPr>
          <p:spPr>
            <a:xfrm>
              <a:off x="2843808" y="2938088"/>
              <a:ext cx="0" cy="1499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63 Conector recto"/>
            <p:cNvCxnSpPr/>
            <p:nvPr/>
          </p:nvCxnSpPr>
          <p:spPr>
            <a:xfrm>
              <a:off x="2613333" y="3447002"/>
              <a:ext cx="23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64 Rectángulo redondeado"/>
            <p:cNvSpPr/>
            <p:nvPr/>
          </p:nvSpPr>
          <p:spPr>
            <a:xfrm>
              <a:off x="5148064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REMO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6" name="65 Rectángulo redondeado"/>
            <p:cNvSpPr/>
            <p:nvPr/>
          </p:nvSpPr>
          <p:spPr>
            <a:xfrm>
              <a:off x="5148064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ORIENT. TERRES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7" name="66 Rectángulo redondeado"/>
            <p:cNvSpPr/>
            <p:nvPr/>
          </p:nvSpPr>
          <p:spPr>
            <a:xfrm>
              <a:off x="5148064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ESGRIMA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8" name="67 Rectángulo redondeado"/>
            <p:cNvSpPr/>
            <p:nvPr/>
          </p:nvSpPr>
          <p:spPr>
            <a:xfrm>
              <a:off x="5148064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9" name="68 Rectángulo redondeado"/>
            <p:cNvSpPr/>
            <p:nvPr/>
          </p:nvSpPr>
          <p:spPr>
            <a:xfrm>
              <a:off x="5148064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PENT. MILITAR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0" name="69 Rectángulo redondeado"/>
            <p:cNvSpPr/>
            <p:nvPr/>
          </p:nvSpPr>
          <p:spPr>
            <a:xfrm>
              <a:off x="5148064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TIRO 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1" name="70 Rectángulo redondeado"/>
            <p:cNvSpPr/>
            <p:nvPr/>
          </p:nvSpPr>
          <p:spPr>
            <a:xfrm>
              <a:off x="5148064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VELA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71 Conector recto"/>
            <p:cNvCxnSpPr/>
            <p:nvPr/>
          </p:nvCxnSpPr>
          <p:spPr>
            <a:xfrm flipH="1" flipV="1">
              <a:off x="4860064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72 Conector recto"/>
            <p:cNvCxnSpPr/>
            <p:nvPr/>
          </p:nvCxnSpPr>
          <p:spPr>
            <a:xfrm flipH="1" flipV="1">
              <a:off x="4860032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73 Conector recto"/>
            <p:cNvCxnSpPr/>
            <p:nvPr/>
          </p:nvCxnSpPr>
          <p:spPr>
            <a:xfrm flipH="1" flipV="1">
              <a:off x="4860064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 flipH="1" flipV="1">
              <a:off x="4860032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 flipH="1" flipV="1">
              <a:off x="4860064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 flipH="1" flipV="1">
              <a:off x="4860064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77 Conector recto"/>
            <p:cNvCxnSpPr/>
            <p:nvPr/>
          </p:nvCxnSpPr>
          <p:spPr>
            <a:xfrm flipH="1" flipV="1">
              <a:off x="4860064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78 Conector recto"/>
            <p:cNvCxnSpPr/>
            <p:nvPr/>
          </p:nvCxnSpPr>
          <p:spPr>
            <a:xfrm>
              <a:off x="4860032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79 Conector recto"/>
            <p:cNvCxnSpPr/>
            <p:nvPr/>
          </p:nvCxnSpPr>
          <p:spPr>
            <a:xfrm>
              <a:off x="4620032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80 Rectángulo redondeado"/>
            <p:cNvSpPr/>
            <p:nvPr/>
          </p:nvSpPr>
          <p:spPr>
            <a:xfrm>
              <a:off x="7164288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2" name="81 Rectángulo redondeado"/>
            <p:cNvSpPr/>
            <p:nvPr/>
          </p:nvSpPr>
          <p:spPr>
            <a:xfrm>
              <a:off x="7164288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3" name="82 Rectángulo redondeado"/>
            <p:cNvSpPr/>
            <p:nvPr/>
          </p:nvSpPr>
          <p:spPr>
            <a:xfrm>
              <a:off x="7164288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4" name="83 Rectángulo redondeado"/>
            <p:cNvSpPr/>
            <p:nvPr/>
          </p:nvSpPr>
          <p:spPr>
            <a:xfrm>
              <a:off x="7164288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5" name="84 Rectángulo redondeado"/>
            <p:cNvSpPr/>
            <p:nvPr/>
          </p:nvSpPr>
          <p:spPr>
            <a:xfrm>
              <a:off x="7164288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RUGBY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6" name="85 Rectángulo redondeado"/>
            <p:cNvSpPr/>
            <p:nvPr/>
          </p:nvSpPr>
          <p:spPr>
            <a:xfrm>
              <a:off x="7164288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TENIS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7" name="86 Rectángulo redondeado"/>
            <p:cNvSpPr/>
            <p:nvPr/>
          </p:nvSpPr>
          <p:spPr>
            <a:xfrm>
              <a:off x="7164288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88" name="87 Conector recto"/>
            <p:cNvCxnSpPr/>
            <p:nvPr/>
          </p:nvCxnSpPr>
          <p:spPr>
            <a:xfrm flipH="1" flipV="1">
              <a:off x="6876288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88 Conector recto"/>
            <p:cNvCxnSpPr/>
            <p:nvPr/>
          </p:nvCxnSpPr>
          <p:spPr>
            <a:xfrm flipH="1" flipV="1">
              <a:off x="6876256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89 Conector recto"/>
            <p:cNvCxnSpPr/>
            <p:nvPr/>
          </p:nvCxnSpPr>
          <p:spPr>
            <a:xfrm flipH="1" flipV="1">
              <a:off x="6876288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90 Conector recto"/>
            <p:cNvCxnSpPr/>
            <p:nvPr/>
          </p:nvCxnSpPr>
          <p:spPr>
            <a:xfrm flipH="1" flipV="1">
              <a:off x="6876256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91 Conector recto"/>
            <p:cNvCxnSpPr/>
            <p:nvPr/>
          </p:nvCxnSpPr>
          <p:spPr>
            <a:xfrm flipH="1" flipV="1">
              <a:off x="6876288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92 Conector recto"/>
            <p:cNvCxnSpPr/>
            <p:nvPr/>
          </p:nvCxnSpPr>
          <p:spPr>
            <a:xfrm flipH="1" flipV="1">
              <a:off x="6876288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93 Conector recto"/>
            <p:cNvCxnSpPr/>
            <p:nvPr/>
          </p:nvCxnSpPr>
          <p:spPr>
            <a:xfrm flipH="1" flipV="1">
              <a:off x="6876288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94 Conector recto"/>
            <p:cNvCxnSpPr/>
            <p:nvPr/>
          </p:nvCxnSpPr>
          <p:spPr>
            <a:xfrm>
              <a:off x="6876256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95 Conector recto"/>
            <p:cNvCxnSpPr/>
            <p:nvPr/>
          </p:nvCxnSpPr>
          <p:spPr>
            <a:xfrm>
              <a:off x="6648956" y="3663026"/>
              <a:ext cx="23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96 Conector recto"/>
            <p:cNvCxnSpPr/>
            <p:nvPr/>
          </p:nvCxnSpPr>
          <p:spPr>
            <a:xfrm>
              <a:off x="2614533" y="2529002"/>
              <a:ext cx="0" cy="918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97 Conector recto"/>
            <p:cNvCxnSpPr/>
            <p:nvPr/>
          </p:nvCxnSpPr>
          <p:spPr>
            <a:xfrm flipH="1" flipV="1">
              <a:off x="2614587" y="2528900"/>
              <a:ext cx="5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 flipH="1" flipV="1">
              <a:off x="4620053" y="2528900"/>
              <a:ext cx="478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99 Conector recto"/>
            <p:cNvCxnSpPr/>
            <p:nvPr/>
          </p:nvCxnSpPr>
          <p:spPr>
            <a:xfrm>
              <a:off x="461750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665036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101 Conector recto"/>
            <p:cNvCxnSpPr/>
            <p:nvPr/>
          </p:nvCxnSpPr>
          <p:spPr>
            <a:xfrm flipH="1" flipV="1">
              <a:off x="6648967" y="2528900"/>
              <a:ext cx="460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102 Rectángulo redondeado"/>
            <p:cNvSpPr/>
            <p:nvPr/>
          </p:nvSpPr>
          <p:spPr>
            <a:xfrm>
              <a:off x="7105485" y="1004240"/>
              <a:ext cx="936104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DECANO   (N. AGUAD)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104" name="103 Conector recto"/>
            <p:cNvCxnSpPr>
              <a:endCxn id="103" idx="1"/>
            </p:cNvCxnSpPr>
            <p:nvPr/>
          </p:nvCxnSpPr>
          <p:spPr>
            <a:xfrm flipV="1">
              <a:off x="5916149" y="1085249"/>
              <a:ext cx="1189336" cy="52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Text Box 18"/>
          <p:cNvSpPr txBox="1">
            <a:spLocks noChangeArrowheads="1"/>
          </p:cNvSpPr>
          <p:nvPr/>
        </p:nvSpPr>
        <p:spPr bwMode="auto">
          <a:xfrm>
            <a:off x="2042468" y="0"/>
            <a:ext cx="710155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ORGÁNICA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ACTIVIDADES  FÍSICA DEPORTIVA 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928934"/>
            <a:ext cx="61820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DEPARTAMENTO EDUCACIÓN</a:t>
            </a: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961936" y="0"/>
            <a:ext cx="61820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DEPARTAMENTO EDUCACIÓN</a:t>
            </a: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928662" y="2000240"/>
            <a:ext cx="7632848" cy="254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ES" sz="2400" dirty="0" smtClean="0"/>
              <a:t>Velar que los cadetes reciban una sólida formación integral, mediante la planificación y programación de las actividades contempladas en el Plan Anual de Actividades, siguiendo los seis modelos de formación.</a:t>
            </a:r>
            <a:endParaRPr lang="es-CL" altLang="es-CL" sz="2200" b="1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990600" lvl="1" indent="-533400" algn="l">
              <a:lnSpc>
                <a:spcPct val="135000"/>
              </a:lnSpc>
              <a:tabLst>
                <a:tab pos="0" algn="l"/>
              </a:tabLst>
              <a:defRPr/>
            </a:pPr>
            <a:endParaRPr lang="es-CL" altLang="es-CL" sz="2200" b="1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733619" y="2285992"/>
            <a:ext cx="69365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4000" b="1" cap="all" dirty="0" err="1" smtClean="0">
                <a:solidFill>
                  <a:srgbClr val="FFCC00"/>
                </a:solidFill>
              </a:rPr>
              <a:t>MODELOs</a:t>
            </a:r>
            <a:r>
              <a:rPr lang="es-CL" altLang="es-CL" sz="4000" b="1" cap="all" dirty="0" smtClean="0">
                <a:solidFill>
                  <a:srgbClr val="FFCC00"/>
                </a:solidFill>
              </a:rPr>
              <a:t> de formación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1785926"/>
            <a:ext cx="52974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b="14484"/>
          <a:stretch>
            <a:fillRect/>
          </a:stretch>
        </p:blipFill>
        <p:spPr bwMode="auto">
          <a:xfrm>
            <a:off x="4143372" y="3143248"/>
            <a:ext cx="4357718" cy="246989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F0795D-D625-42B0-A3BE-692DDAE5853F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47996" y="0"/>
            <a:ext cx="579601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Elaboración del Plan Anual Actividades ESNAVAL y del Cronograma actividades semestral.  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Determinación de la asignación docente.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Confección de los Exámenes de Admisión.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Aplicación prueba habilidades matemáticas con DIREDUCARM.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Coordinación de los intercambios de alumnos (Annapolis/ Guardia costera USGC).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Aplicación encuestas: evaluación docente y gestión educativa.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06848" y="214290"/>
            <a:ext cx="5750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- dificultades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1430" y="1259203"/>
            <a:ext cx="8215370" cy="511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Asignación presupuesto anual</a:t>
            </a:r>
          </a:p>
          <a:p>
            <a:pPr marL="990600" lvl="1" indent="-533400" algn="l">
              <a:lnSpc>
                <a:spcPct val="135000"/>
              </a:lnSpc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Se asignan $1.095.728.594.-</a:t>
            </a:r>
          </a:p>
          <a:p>
            <a:pPr marL="990600" lvl="1" indent="-533400" algn="l">
              <a:lnSpc>
                <a:spcPct val="135000"/>
              </a:lnSpc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Ejecutado $ 1.244.330.904.- </a:t>
            </a:r>
            <a:r>
              <a:rPr lang="es-MX" altLang="es-CL" sz="2200" dirty="0" smtClean="0">
                <a:solidFill>
                  <a:srgbClr val="FFFF00"/>
                </a:solidFill>
                <a:ea typeface="ＭＳ Ｐゴシック" pitchFamily="34" charset="-128"/>
              </a:rPr>
              <a:t>($148.602.310)</a:t>
            </a:r>
          </a:p>
          <a:p>
            <a:pPr marL="990600" lvl="1" indent="-533400" algn="l">
              <a:lnSpc>
                <a:spcPct val="135000"/>
              </a:lnSpc>
              <a:buFont typeface="Arial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00"/>
                </a:solidFill>
                <a:ea typeface="ＭＳ Ｐゴシック" pitchFamily="34" charset="-128"/>
              </a:rPr>
              <a:t>Proyectado 2022 $ 1.262.056.920.-</a:t>
            </a:r>
            <a:endParaRPr lang="es-CL" altLang="es-CL" sz="2200" dirty="0" smtClean="0">
              <a:solidFill>
                <a:srgbClr val="FFFF00"/>
              </a:solidFill>
              <a:ea typeface="ＭＳ Ｐゴシック" pitchFamily="34" charset="-128"/>
            </a:endParaRP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PAC DEA: cantidad de cursos (28/27).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Nombramiento de profesores (incentivo docente 3x1 – 6x1).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Recorte de presupuesto: baja de horas profesores.</a:t>
            </a:r>
          </a:p>
          <a:p>
            <a:pPr marL="533400" indent="-533400" algn="just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Art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. N°4, Cap. 2 Manual Remuneraciones de la Armada. ESNAVAL </a:t>
            </a: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tramita al COMPIN licencias para recuperar subsidios por esta causa. Recursos son reembolsados a 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DIRECPERS.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06848" y="214290"/>
            <a:ext cx="5750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- dificultades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1430" y="1259203"/>
            <a:ext cx="8215370" cy="557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indent="-533400" algn="l">
              <a:lnSpc>
                <a:spcPct val="135000"/>
              </a:lnSpc>
              <a:buFont typeface="+mj-lt"/>
              <a:buAutoNum type="alphaLcParenR" startAt="7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F/E Profesores: </a:t>
            </a: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116.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800100" lvl="1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Profesores civiles: 74, 26 Ed. Física y 48 Académica.</a:t>
            </a:r>
            <a:endParaRPr lang="es-MX" altLang="es-CL" sz="2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47% (34) con curso Cap. Pedagógica.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72 % con Postgrado: 13% (7) Diplomado, 81,4% (43) Magister y 5,6 % (3+1) Doctorado.</a:t>
            </a:r>
            <a:endParaRPr lang="es-MX" altLang="es-CL" sz="2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marL="800100" lvl="1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Profesores Militares: 42, 25 Oficiales, 5 GG.MM, 1 EC y 11 PAC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38% (16) con 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curso Cap. Pedagógica.</a:t>
            </a:r>
          </a:p>
          <a:p>
            <a:pPr marL="1257300" lvl="2" indent="-342900" algn="l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17 % postgrado: 14% (1) Diplomado, 86 % (6) Magister.</a:t>
            </a:r>
          </a:p>
          <a:p>
            <a:pPr marL="457200" indent="-457200" algn="l">
              <a:lnSpc>
                <a:spcPct val="135000"/>
              </a:lnSpc>
              <a:buFont typeface="+mj-lt"/>
              <a:buAutoNum type="alphaLcParenR" startAt="8"/>
              <a:tabLst>
                <a:tab pos="0" algn="l"/>
              </a:tabLst>
              <a:defRPr/>
            </a:pP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Actualmente 02 profesores en Diplomado de la UVM “</a:t>
            </a:r>
            <a:r>
              <a:rPr lang="es-MX" altLang="es-CL" sz="2200" dirty="0">
                <a:solidFill>
                  <a:srgbClr val="FFFFFF"/>
                </a:solidFill>
                <a:ea typeface="ＭＳ Ｐゴシック" pitchFamily="34" charset="-128"/>
              </a:rPr>
              <a:t>D</a:t>
            </a:r>
            <a:r>
              <a:rPr lang="es-MX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erechos Humanos y No Discriminación”</a:t>
            </a:r>
            <a:endParaRPr lang="es-CL" altLang="es-CL" sz="2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16</a:t>
            </a:fld>
            <a:endParaRPr lang="es-E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36854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29984" y="214290"/>
            <a:ext cx="58140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Fechas claves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  <a:r>
              <a:rPr lang="es-CL" altLang="es-CL" b="1" cap="all" dirty="0">
                <a:solidFill>
                  <a:srgbClr val="FFCC00"/>
                </a:solidFill>
              </a:rPr>
              <a:t> 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semestrales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8203" t="31250" r="55078" b="22916"/>
          <a:stretch>
            <a:fillRect/>
          </a:stretch>
        </p:blipFill>
        <p:spPr bwMode="auto">
          <a:xfrm>
            <a:off x="467544" y="1385152"/>
            <a:ext cx="414264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l="25000" t="29167" r="23047" b="11111"/>
          <a:stretch>
            <a:fillRect/>
          </a:stretch>
        </p:blipFill>
        <p:spPr bwMode="auto">
          <a:xfrm>
            <a:off x="4684030" y="1384320"/>
            <a:ext cx="4280458" cy="456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285992"/>
            <a:ext cx="601645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MILITAR - NAVAL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Picture 11" descr="CAN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786190"/>
            <a:ext cx="3888137" cy="2500330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Entregar al Cadete la preparación militar necesaria para su desempeño como futuro Oficial de Marina en el servicio.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006525" y="142852"/>
            <a:ext cx="47934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340768"/>
            <a:ext cx="642942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800" b="1" dirty="0" smtClean="0"/>
              <a:t>CEREMONIAS:</a:t>
            </a:r>
          </a:p>
          <a:p>
            <a:pPr algn="just"/>
            <a:endParaRPr lang="es-ES" sz="1800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Ingreso reclutas ESNAVAL, ENE/FEB.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Revista general de reclutas, MAR.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Ingreso cursos COS (cursos no regulares).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Aniversario FACH/CARABINEROS. (MAR-ABR)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Natalicio Arturo Prat, ABR.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sz="1800" dirty="0" smtClean="0"/>
              <a:t>Desfile 21 de mayo Gloria Navales.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Cuenta pública presidencial, JUN.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Graduación COS.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Aniversario ESNAVAL.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Natalicio B. O´Higgins, AGO.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Premiación General (NOV-DIC)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Graduación de Guardiamarinas (DIC). </a:t>
            </a:r>
          </a:p>
          <a:p>
            <a:pPr algn="just"/>
            <a:r>
              <a:rPr lang="es-ES" sz="1800" dirty="0" smtClean="0"/>
              <a:t> </a:t>
            </a:r>
            <a:endParaRPr lang="es-ES" sz="1800" b="1" dirty="0" smtClean="0"/>
          </a:p>
          <a:p>
            <a:pPr algn="just"/>
            <a:r>
              <a:rPr lang="es-ES" sz="1800" b="1" dirty="0" smtClean="0"/>
              <a:t>DESFILES</a:t>
            </a:r>
            <a:r>
              <a:rPr lang="es-ES" sz="1800" dirty="0" smtClean="0"/>
              <a:t>:</a:t>
            </a:r>
          </a:p>
          <a:p>
            <a:pPr algn="just"/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Primera Junta de Gobierno (Valparaíso) 18 sep.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Conmemoración Glorias del Ejército (Santiago ) 19 sep.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73172" y="1458496"/>
            <a:ext cx="778674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Previo a cada presentación militar se elabora un Plan de Prácticas especial para asegurar un óptimo desempeño por parte del Regimiento de Presentación. Este plan está </a:t>
            </a:r>
            <a:r>
              <a:rPr lang="es-ES" sz="2200" dirty="0"/>
              <a:t>a </a:t>
            </a:r>
            <a:r>
              <a:rPr lang="es-ES" sz="2200" dirty="0" smtClean="0"/>
              <a:t>cargo del  Subdirector en conjunto con el Depto. Ejecutivo y Depto. Educación, </a:t>
            </a:r>
            <a:r>
              <a:rPr lang="es-ES" sz="2200" dirty="0"/>
              <a:t>el cual debe </a:t>
            </a:r>
            <a:r>
              <a:rPr lang="es-ES" sz="2200" dirty="0" smtClean="0"/>
              <a:t>queda </a:t>
            </a:r>
            <a:r>
              <a:rPr lang="es-ES" sz="2200" dirty="0"/>
              <a:t>plasmado en la correspondiente O.E.A.</a:t>
            </a:r>
            <a:endParaRPr lang="es-ES" sz="2200" dirty="0" smtClean="0"/>
          </a:p>
          <a:p>
            <a:r>
              <a:rPr lang="es-ES" sz="2200" dirty="0" smtClean="0"/>
              <a:t> </a:t>
            </a:r>
          </a:p>
          <a:p>
            <a:pPr lvl="0" algn="just"/>
            <a:r>
              <a:rPr lang="es-ES" sz="2200" dirty="0" smtClean="0"/>
              <a:t>La coordinación anterior, tiene como fin efectuar el cálculo de las pérdidas de horas de clases y posterior recuperación.</a:t>
            </a:r>
            <a:endParaRPr lang="es-ES" sz="2200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 NAVAL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2500306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l="2" r="1775"/>
          <a:stretch>
            <a:fillRect/>
          </a:stretch>
        </p:blipFill>
        <p:spPr bwMode="auto">
          <a:xfrm>
            <a:off x="4143372" y="3643314"/>
            <a:ext cx="3527452" cy="239301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64386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Egresar al Servicio Naval, Guardiamarinas con una formación profesional consecuente con las necesidades de la Institución y poseedores de conceptos que sólidamente comprendidos y competentemente diestros, conduzcan las tareas en forma segura y eficaz.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348096" y="142852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6979545"/>
              </p:ext>
            </p:extLst>
          </p:nvPr>
        </p:nvGraphicFramePr>
        <p:xfrm>
          <a:off x="642910" y="1714488"/>
          <a:ext cx="8215369" cy="4415536"/>
        </p:xfrm>
        <a:graphic>
          <a:graphicData uri="http://schemas.openxmlformats.org/drawingml/2006/table">
            <a:tbl>
              <a:tblPr/>
              <a:tblGrid>
                <a:gridCol w="13573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432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0026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EJECUTIVOS</a:t>
                      </a:r>
                      <a:endParaRPr lang="es-ES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(Diciembre – Febrero)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4°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PRACTICA DESEMPEÑO A BORDO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, SEZONA, TERZONA Y 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PRÁCTICIA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PILOTAJE EN LSG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3° EJ  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RAID DE NAVEGACIÓN COSTERA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. EN YATES.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DE DESEMPEÑO A BORDO.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EN 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 Y TERZONA)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902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CONOCIMIENTO Y PRÁCTICA DE DESEMPEÑO A BORDO DE LST.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91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1° AÑO A – POL.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CAMPAÑA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NÁUTICA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(SEZONA)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EMBARCO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FAMILIARIZACIÓN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EN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AP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– LST –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LSHD.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(TON)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785786" y="1357298"/>
          <a:ext cx="7715303" cy="2661832"/>
        </p:xfrm>
        <a:graphic>
          <a:graphicData uri="http://schemas.openxmlformats.org/drawingml/2006/table">
            <a:tbl>
              <a:tblPr/>
              <a:tblGrid>
                <a:gridCol w="15238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62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541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39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971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  <a:endParaRPr lang="es-ES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(Enero – Febrero)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2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TIEMPO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75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DESÉRTICO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(CUARZONA)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(TERZONA)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15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COMANDANTE DE ESCUADRA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(BATMILLER)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INSTRUCCION COMANDANTE DE PELOTÓN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16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8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BÁSICO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ANFIBIO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INSTRUCCIÓN DE TIRO AVANZADO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785786" y="4286256"/>
          <a:ext cx="7715303" cy="2128292"/>
        </p:xfrm>
        <a:graphic>
          <a:graphicData uri="http://schemas.openxmlformats.org/drawingml/2006/table">
            <a:tbl>
              <a:tblPr/>
              <a:tblGrid>
                <a:gridCol w="15811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74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457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4328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7769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1ra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</a:t>
                      </a: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Mayo)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2da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de Septiembre)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9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94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CARACTERÍSTICO 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CARACTERISTICO IM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7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9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1514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857224" y="1357298"/>
          <a:ext cx="7715303" cy="2140168"/>
        </p:xfrm>
        <a:graphic>
          <a:graphicData uri="http://schemas.openxmlformats.org/drawingml/2006/table">
            <a:tbl>
              <a:tblPr/>
              <a:tblGrid>
                <a:gridCol w="19111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493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111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645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7906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8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476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PRACTICA EN CENTROS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ALIMENTACIÓN Y FONDOS INTERNOS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70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AB  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EMBARCO EN UNIDADES A FLOTE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(ESCUADRA)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ADQUISICIONES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5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TALCABAS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857223" y="3714752"/>
          <a:ext cx="7715304" cy="2938557"/>
        </p:xfrm>
        <a:graphic>
          <a:graphicData uri="http://schemas.openxmlformats.org/drawingml/2006/table">
            <a:tbl>
              <a:tblPr/>
              <a:tblGrid>
                <a:gridCol w="18757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86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819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0051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785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LITORAL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(Diciembre - 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45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44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LSG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(QUINZONA)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INSTRUCCIÓN DE CONTROL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MUCHEDUMBRE.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(ESNAVAL)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GOBERNACIÓN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MARÍTIMA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</a:t>
                      </a:r>
                      <a:r>
                        <a:rPr lang="es-ES" sz="900" baseline="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Y SEZONA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35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SEZONA</a:t>
                      </a: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26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4899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2200" b="1" dirty="0" smtClean="0"/>
              <a:t>Actividades de verano 2021/2022.</a:t>
            </a:r>
          </a:p>
          <a:p>
            <a:pPr marL="273050" lvl="1" algn="just">
              <a:spcBef>
                <a:spcPts val="0"/>
              </a:spcBef>
              <a:buClr>
                <a:srgbClr val="C8C300"/>
              </a:buClr>
              <a:buSzPct val="70000"/>
            </a:pPr>
            <a:r>
              <a:rPr lang="es-CL" sz="2200" dirty="0" smtClean="0">
                <a:solidFill>
                  <a:srgbClr val="EBE600"/>
                </a:solidFill>
              </a:rPr>
              <a:t> Actividades </a:t>
            </a:r>
            <a:r>
              <a:rPr lang="es-CL" sz="2200" dirty="0">
                <a:solidFill>
                  <a:srgbClr val="EBE600"/>
                </a:solidFill>
              </a:rPr>
              <a:t>profesionales planificadas v/s realizadas.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Arial" pitchFamily="34" charset="0"/>
              <a:buChar char="•"/>
              <a:tabLst>
                <a:tab pos="1163638" algn="l"/>
              </a:tabLst>
            </a:pPr>
            <a:r>
              <a:rPr lang="es-ES" sz="2200" dirty="0" smtClean="0">
                <a:solidFill>
                  <a:srgbClr val="FFFF00"/>
                </a:solidFill>
              </a:rPr>
              <a:t>Práctica </a:t>
            </a:r>
            <a:r>
              <a:rPr lang="es-ES" sz="2200" dirty="0">
                <a:solidFill>
                  <a:srgbClr val="FFFF00"/>
                </a:solidFill>
              </a:rPr>
              <a:t>profesional de verano </a:t>
            </a:r>
            <a:r>
              <a:rPr lang="es-ES" sz="2200" dirty="0" smtClean="0">
                <a:solidFill>
                  <a:srgbClr val="FFFF00"/>
                </a:solidFill>
              </a:rPr>
              <a:t>2021/2022:</a:t>
            </a:r>
            <a:r>
              <a:rPr lang="es-ES" sz="2200" dirty="0">
                <a:solidFill>
                  <a:srgbClr val="FFFF00"/>
                </a:solidFill>
              </a:rPr>
              <a:t>	100 %</a:t>
            </a:r>
            <a:endParaRPr lang="es-CL" sz="2200" dirty="0">
              <a:solidFill>
                <a:srgbClr val="FFFF00"/>
              </a:solidFill>
            </a:endParaRPr>
          </a:p>
          <a:p>
            <a:pPr lvl="1" algn="just">
              <a:buNone/>
            </a:pPr>
            <a:endParaRPr lang="es-CL" sz="2200" dirty="0" smtClean="0"/>
          </a:p>
          <a:p>
            <a:pPr marL="355600" lvl="1" indent="-355600" algn="just"/>
            <a:r>
              <a:rPr lang="es-CL" sz="2200" b="1" dirty="0" smtClean="0"/>
              <a:t>b)	Actividades de invierno 2022.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>
                <a:solidFill>
                  <a:srgbClr val="FFFF00"/>
                </a:solidFill>
              </a:rPr>
              <a:t>Práctica profesional de invierno 2022:		84,6 </a:t>
            </a:r>
            <a:r>
              <a:rPr lang="es-ES" sz="2200" dirty="0" smtClean="0">
                <a:solidFill>
                  <a:srgbClr val="FFFF00"/>
                </a:solidFill>
              </a:rPr>
              <a:t>%</a:t>
            </a:r>
            <a:endParaRPr lang="es-CL" sz="22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Arial" pitchFamily="34" charset="0"/>
              <a:buChar char="•"/>
              <a:tabLst>
                <a:tab pos="1163638" algn="l"/>
              </a:tabLst>
            </a:pPr>
            <a:r>
              <a:rPr lang="es-ES" sz="2200" dirty="0" smtClean="0"/>
              <a:t>Embarco </a:t>
            </a:r>
            <a:r>
              <a:rPr lang="es-ES" sz="2200" dirty="0" smtClean="0"/>
              <a:t>de familiarización 1er. año en AP </a:t>
            </a:r>
            <a:r>
              <a:rPr lang="es-ES" sz="2200" dirty="0"/>
              <a:t>A</a:t>
            </a:r>
            <a:r>
              <a:rPr lang="es-ES" sz="2200" dirty="0" smtClean="0"/>
              <a:t>quiles / </a:t>
            </a:r>
            <a:r>
              <a:rPr lang="es-ES" sz="2200" dirty="0"/>
              <a:t>á</a:t>
            </a:r>
            <a:r>
              <a:rPr lang="es-ES" sz="2200" dirty="0" smtClean="0"/>
              <a:t>rea Chiloé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 smtClean="0">
                <a:solidFill>
                  <a:srgbClr val="FFFF00"/>
                </a:solidFill>
              </a:rPr>
              <a:t>    Programa de visitas profesionales en SEZONA.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endParaRPr lang="es-ES" sz="2200" dirty="0" smtClean="0"/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Arial" pitchFamily="34" charset="0"/>
              <a:buChar char="•"/>
              <a:tabLst>
                <a:tab pos="1163638" algn="l"/>
              </a:tabLst>
            </a:pPr>
            <a:r>
              <a:rPr lang="es-ES" sz="2200" dirty="0" smtClean="0"/>
              <a:t>Embarco </a:t>
            </a:r>
            <a:r>
              <a:rPr lang="es-ES" sz="2200" dirty="0"/>
              <a:t>de familiarización </a:t>
            </a:r>
            <a:r>
              <a:rPr lang="es-ES" sz="2200" dirty="0" smtClean="0"/>
              <a:t>3° AB en </a:t>
            </a:r>
            <a:r>
              <a:rPr lang="es-ES" sz="2200" dirty="0"/>
              <a:t>AP Aquiles / área Chiloé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200" dirty="0" smtClean="0"/>
              <a:t>    </a:t>
            </a:r>
            <a:r>
              <a:rPr lang="es-ES" sz="2200" dirty="0" smtClean="0">
                <a:solidFill>
                  <a:srgbClr val="FFFF00"/>
                </a:solidFill>
              </a:rPr>
              <a:t>Visita a centros logísticos y financieros en Santiago.</a:t>
            </a:r>
            <a:endParaRPr lang="es-CL" sz="2200" dirty="0" smtClean="0">
              <a:solidFill>
                <a:srgbClr val="FFFF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endParaRPr lang="es-CL" sz="2200" dirty="0" smtClean="0">
              <a:solidFill>
                <a:srgbClr val="FFFF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000364" y="2500306"/>
            <a:ext cx="548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t="16405" b="28790"/>
          <a:stretch>
            <a:fillRect/>
          </a:stretch>
        </p:blipFill>
        <p:spPr bwMode="auto">
          <a:xfrm>
            <a:off x="3357554" y="3429000"/>
            <a:ext cx="5084794" cy="185738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8581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200" dirty="0" smtClean="0"/>
              <a:t>Contribuir</a:t>
            </a:r>
            <a:r>
              <a:rPr lang="es-ES" sz="2200" dirty="0" smtClean="0"/>
              <a:t> a la formación y desarrollo integral del futuro Oficial de Marina, con el propósito que pueda mantener un estado físico compatible con las exigencias profesionales y actividades en el servicio.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312562" y="142852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29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5286380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4857752" y="1928802"/>
            <a:ext cx="2665413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</a:t>
            </a:r>
          </a:p>
        </p:txBody>
      </p:sp>
      <p:sp>
        <p:nvSpPr>
          <p:cNvPr id="70725" name="Text Box 69"/>
          <p:cNvSpPr txBox="1">
            <a:spLocks noChangeArrowheads="1"/>
          </p:cNvSpPr>
          <p:nvPr/>
        </p:nvSpPr>
        <p:spPr bwMode="auto">
          <a:xfrm>
            <a:off x="3143240" y="2500306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INTERNAS</a:t>
            </a:r>
          </a:p>
        </p:txBody>
      </p:sp>
      <p:sp>
        <p:nvSpPr>
          <p:cNvPr id="70726" name="Text Box 70"/>
          <p:cNvSpPr txBox="1">
            <a:spLocks noChangeArrowheads="1"/>
          </p:cNvSpPr>
          <p:nvPr/>
        </p:nvSpPr>
        <p:spPr bwMode="auto">
          <a:xfrm>
            <a:off x="6286512" y="2500306"/>
            <a:ext cx="2665413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EXTERNAS</a:t>
            </a:r>
          </a:p>
        </p:txBody>
      </p:sp>
      <p:sp>
        <p:nvSpPr>
          <p:cNvPr id="70727" name="Text Box 71"/>
          <p:cNvSpPr txBox="1">
            <a:spLocks noChangeArrowheads="1"/>
          </p:cNvSpPr>
          <p:nvPr/>
        </p:nvSpPr>
        <p:spPr bwMode="auto">
          <a:xfrm>
            <a:off x="2976572" y="2995613"/>
            <a:ext cx="3024188" cy="3647152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LAUTARO (RECLUTAS)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CAUPOLICAN (GENERACIONES ESCUELA)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GLORIAS NAVALES (ATLETISMO)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(BASQUETBOL)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FÚTBOL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(JUDO)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FESTIVAL 50 MTS. (NATACIÓN)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VÓLEIBOL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70728" name="Text Box 72"/>
          <p:cNvSpPr txBox="1">
            <a:spLocks noChangeArrowheads="1"/>
          </p:cNvSpPr>
          <p:nvPr/>
        </p:nvSpPr>
        <p:spPr bwMode="auto">
          <a:xfrm>
            <a:off x="6335745" y="3068638"/>
            <a:ext cx="2665411" cy="28931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INTERESCUELAS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LIGAS DEPORTIVAS DE EDUCACIÓN SUPERIOR (LDES)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JUEGOS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DEPORTIVOS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UNIVERSITARIOS NAVALES (JUN).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ES" sz="1400" b="1" dirty="0" smtClean="0">
                <a:solidFill>
                  <a:srgbClr val="FFFFFF"/>
                </a:solidFill>
                <a:latin typeface="Tahoma" pitchFamily="34" charset="0"/>
              </a:rPr>
              <a:t>ASOCIACIONES REGIONALES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CAMPEONATOS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INVITACIÓN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cxnSp>
        <p:nvCxnSpPr>
          <p:cNvPr id="70729" name="AutoShape 73"/>
          <p:cNvCxnSpPr>
            <a:cxnSpLocks noChangeShapeType="1"/>
            <a:endCxn id="70725" idx="0"/>
          </p:cNvCxnSpPr>
          <p:nvPr/>
        </p:nvCxnSpPr>
        <p:spPr bwMode="auto">
          <a:xfrm rot="5400000">
            <a:off x="5557033" y="1277138"/>
            <a:ext cx="142875" cy="2303462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cxnSp>
        <p:nvCxnSpPr>
          <p:cNvPr id="70730" name="AutoShape 74"/>
          <p:cNvCxnSpPr>
            <a:cxnSpLocks noChangeShapeType="1"/>
            <a:endCxn id="70726" idx="0"/>
          </p:cNvCxnSpPr>
          <p:nvPr/>
        </p:nvCxnSpPr>
        <p:spPr bwMode="auto">
          <a:xfrm rot="16200000" flipH="1">
            <a:off x="6503999" y="1384294"/>
            <a:ext cx="142875" cy="2089150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sp>
        <p:nvSpPr>
          <p:cNvPr id="11" name="Text Box 69"/>
          <p:cNvSpPr txBox="1">
            <a:spLocks noChangeArrowheads="1"/>
          </p:cNvSpPr>
          <p:nvPr/>
        </p:nvSpPr>
        <p:spPr bwMode="auto">
          <a:xfrm>
            <a:off x="285720" y="2493320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EVALUACIONES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Text Box 71"/>
          <p:cNvSpPr txBox="1">
            <a:spLocks noChangeArrowheads="1"/>
          </p:cNvSpPr>
          <p:nvPr/>
        </p:nvSpPr>
        <p:spPr bwMode="auto">
          <a:xfrm>
            <a:off x="500034" y="3000372"/>
            <a:ext cx="2143140" cy="1061829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FICHA</a:t>
            </a:r>
            <a:r>
              <a:rPr kumimoji="0" lang="es-ES" sz="14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DE CAPACIDAD FÍSICA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CL" sz="1400" b="1" baseline="0" dirty="0" smtClean="0">
                <a:solidFill>
                  <a:srgbClr val="FFFFFF"/>
                </a:solidFill>
                <a:latin typeface="Tahoma" pitchFamily="34" charset="0"/>
              </a:rPr>
              <a:t>TEST DE COOPER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85786" y="1214422"/>
            <a:ext cx="1944687" cy="646331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</a:t>
            </a: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FORMATIVA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286116" y="142852"/>
            <a:ext cx="56812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70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</a:t>
            </a:r>
            <a:br>
              <a:rPr lang="es-CL" altLang="es-CL" b="1" cap="all" dirty="0" smtClean="0">
                <a:solidFill>
                  <a:srgbClr val="FFCC00"/>
                </a:solidFill>
              </a:rPr>
            </a:b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4282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graphicFrame>
        <p:nvGraphicFramePr>
          <p:cNvPr id="5" name="Group 173"/>
          <p:cNvGraphicFramePr>
            <a:graphicFrameLocks/>
          </p:cNvGraphicFramePr>
          <p:nvPr>
            <p:extLst/>
          </p:nvPr>
        </p:nvGraphicFramePr>
        <p:xfrm>
          <a:off x="1544640" y="3068637"/>
          <a:ext cx="6923087" cy="2148720"/>
        </p:xfrm>
        <a:graphic>
          <a:graphicData uri="http://schemas.openxmlformats.org/drawingml/2006/table">
            <a:tbl>
              <a:tblPr/>
              <a:tblGrid>
                <a:gridCol w="550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415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048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43205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ATLETISMO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PENTATLÓN MILITAR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BÁSQUETBOL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9.-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ESGRIMA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10.-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RUGBY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FÚTBOL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TENIS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JUDO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TIRO AL BLANCO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NATACIÓN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VELA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7.-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ORIENT. TERR.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VOLEIBOL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6" name="Text Box 170"/>
          <p:cNvSpPr txBox="1">
            <a:spLocks noChangeArrowheads="1"/>
          </p:cNvSpPr>
          <p:nvPr/>
        </p:nvSpPr>
        <p:spPr bwMode="auto">
          <a:xfrm>
            <a:off x="714348" y="5441949"/>
            <a:ext cx="7815292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CATEGORÍA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CADETES OLÍMPICOS: REPRESENTATIVOS Y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AFICIONADOS</a:t>
            </a:r>
          </a:p>
        </p:txBody>
      </p:sp>
      <p:sp>
        <p:nvSpPr>
          <p:cNvPr id="7" name="Text Box 171"/>
          <p:cNvSpPr txBox="1">
            <a:spLocks noChangeArrowheads="1"/>
          </p:cNvSpPr>
          <p:nvPr/>
        </p:nvSpPr>
        <p:spPr bwMode="auto">
          <a:xfrm>
            <a:off x="1142976" y="5929330"/>
            <a:ext cx="6985000" cy="650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Semestralmente los Oficiales de seleccionado a propuesta de los profesores, designaran los Cadetes Olímpicos.</a:t>
            </a:r>
          </a:p>
        </p:txBody>
      </p:sp>
      <p:sp>
        <p:nvSpPr>
          <p:cNvPr id="8" name="Text Box 172"/>
          <p:cNvSpPr txBox="1">
            <a:spLocks noChangeArrowheads="1"/>
          </p:cNvSpPr>
          <p:nvPr/>
        </p:nvSpPr>
        <p:spPr bwMode="auto">
          <a:xfrm>
            <a:off x="785786" y="2285992"/>
            <a:ext cx="7929618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Los Seleccionados se realizan con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el propósito que el cadete practique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satisfacción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personal y perfeccionamiento de sus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aptitudes  y, represente a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Escuela.</a:t>
            </a:r>
          </a:p>
        </p:txBody>
      </p:sp>
      <p:sp>
        <p:nvSpPr>
          <p:cNvPr id="9" name="Text Box 175"/>
          <p:cNvSpPr txBox="1">
            <a:spLocks noChangeArrowheads="1"/>
          </p:cNvSpPr>
          <p:nvPr/>
        </p:nvSpPr>
        <p:spPr bwMode="auto">
          <a:xfrm>
            <a:off x="2214546" y="1285860"/>
            <a:ext cx="6715140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práctica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deportiva será electiva,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obligatoria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, sistemática y continua, durante toda la permanencia del Cadete en la Escuela.</a:t>
            </a: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071538" y="1285860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2500298" y="2071678"/>
            <a:ext cx="4680917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  INTERESCUELAS 2022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37312039"/>
              </p:ext>
            </p:extLst>
          </p:nvPr>
        </p:nvGraphicFramePr>
        <p:xfrm>
          <a:off x="1142976" y="2571744"/>
          <a:ext cx="7429552" cy="3980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3338">
                  <a:extLst>
                    <a:ext uri="{9D8B030D-6E8A-4147-A177-3AD203B41FA5}">
                      <a16:colId xmlns:a16="http://schemas.microsoft.com/office/drawing/2014/main" xmlns="" val="252793503"/>
                    </a:ext>
                  </a:extLst>
                </a:gridCol>
                <a:gridCol w="3786214">
                  <a:extLst>
                    <a:ext uri="{9D8B030D-6E8A-4147-A177-3AD203B41FA5}">
                      <a16:colId xmlns:a16="http://schemas.microsoft.com/office/drawing/2014/main" xmlns="" val="3982369317"/>
                    </a:ext>
                  </a:extLst>
                </a:gridCol>
              </a:tblGrid>
              <a:tr h="289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DEPORTE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ORGANIZA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591201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Tenis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660677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Básquetbol </a:t>
                      </a: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604263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Orientación Terrestre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Carabineros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7246685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Judo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de Investigaciones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757706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Tiro al Blanco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Militar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6433073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Fútbol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117702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Vóleibol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0365522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Esgrima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de Investigaciones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238188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Pentatlón Militar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>
                          <a:solidFill>
                            <a:schemeClr val="bg1"/>
                          </a:solidFill>
                          <a:effectLst/>
                        </a:rPr>
                        <a:t>Escuela Militar</a:t>
                      </a:r>
                      <a:endParaRPr lang="es-CL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4420067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Atletismo (v y d)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FFFF00"/>
                          </a:solidFill>
                          <a:effectLst/>
                        </a:rPr>
                        <a:t>Naval (7,8</a:t>
                      </a:r>
                      <a:r>
                        <a:rPr lang="es-CL" sz="1800" b="1" baseline="0" dirty="0" smtClean="0">
                          <a:solidFill>
                            <a:srgbClr val="FFFF00"/>
                          </a:solidFill>
                          <a:effectLst/>
                        </a:rPr>
                        <a:t> y 9 de Oct.)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4135240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Natación (v y d)</a:t>
                      </a: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Escuela </a:t>
                      </a:r>
                      <a:r>
                        <a:rPr lang="es-CL" dirty="0" smtClean="0">
                          <a:solidFill>
                            <a:srgbClr val="FFFF00"/>
                          </a:solidFill>
                        </a:rPr>
                        <a:t>Naval (27 Ago.)</a:t>
                      </a:r>
                      <a:endParaRPr lang="es-CL" dirty="0">
                        <a:solidFill>
                          <a:srgbClr val="FFFF00"/>
                        </a:solidFill>
                      </a:endParaRP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1792545"/>
                  </a:ext>
                </a:extLst>
              </a:tr>
            </a:tbl>
          </a:graphicData>
        </a:graphic>
      </p:graphicFrame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3357554" y="0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381750"/>
            <a:ext cx="2133600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857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1857364"/>
            <a:ext cx="82153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lvl="1" indent="-628650" algn="just">
              <a:buFont typeface="+mj-lt"/>
              <a:buAutoNum type="alphaLcParenR"/>
              <a:tabLst>
                <a:tab pos="531813" algn="l"/>
              </a:tabLst>
            </a:pPr>
            <a:r>
              <a:rPr lang="es-CL" sz="2200" dirty="0" smtClean="0"/>
              <a:t>Disminuir la cantidad de horas interferidas por infanterías, conferencias y ceremonias; la pérdida es de 7 semanas de las </a:t>
            </a:r>
            <a:r>
              <a:rPr lang="es-CL" sz="2200" dirty="0" smtClean="0"/>
              <a:t>17 </a:t>
            </a:r>
            <a:r>
              <a:rPr lang="es-CL" sz="2200" dirty="0" smtClean="0"/>
              <a:t>programadas aproximadamente.</a:t>
            </a:r>
          </a:p>
          <a:p>
            <a:pPr marL="723900" lvl="1" indent="-628650" algn="just">
              <a:buFont typeface="+mj-lt"/>
              <a:buAutoNum type="alphaLcParenR"/>
            </a:pPr>
            <a:endParaRPr lang="es-CL" sz="2200" dirty="0" smtClean="0"/>
          </a:p>
          <a:p>
            <a:pPr marL="723900" lvl="1" indent="-628650" algn="just">
              <a:buFont typeface="+mj-lt"/>
              <a:buAutoNum type="alphaLcParenR"/>
            </a:pPr>
            <a:r>
              <a:rPr lang="es-CL" sz="2200" dirty="0" smtClean="0"/>
              <a:t>Es importante considerar que las horas perdidas de educación física no se pueden recuperar ya que no existen bloques horarios donde poder recuperar estas horas.</a:t>
            </a:r>
          </a:p>
          <a:p>
            <a:pPr marL="355600" indent="-355600" algn="just"/>
            <a:endParaRPr lang="es-CL" sz="2000" dirty="0" smtClean="0"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DEPORTIVO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28599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1 Imagen"/>
          <p:cNvPicPr>
            <a:picLocks noChangeAspect="1"/>
          </p:cNvPicPr>
          <p:nvPr/>
        </p:nvPicPr>
        <p:blipFill>
          <a:blip r:embed="rId2" cstate="print"/>
          <a:srcRect t="16953"/>
          <a:stretch>
            <a:fillRect/>
          </a:stretch>
        </p:blipFill>
        <p:spPr bwMode="auto">
          <a:xfrm>
            <a:off x="4572000" y="3500438"/>
            <a:ext cx="3742323" cy="207170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2285992"/>
            <a:ext cx="800105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366713" algn="just"/>
            <a:r>
              <a:rPr lang="es-CL" sz="2200" dirty="0" smtClean="0">
                <a:cs typeface="Arial" pitchFamily="34" charset="0"/>
              </a:rPr>
              <a:t>	Entregar al Cadete Naval los conocimientos y habilidades de Cultura General y Social, Naval y Marítima, que le permitan alcanzar un nivel de desarrollo cultural que asegure su mejor desempeño como Oficial de la Armada de Chile.</a:t>
            </a:r>
          </a:p>
          <a:p>
            <a:pPr marL="722313" indent="-366713" algn="just"/>
            <a:endParaRPr lang="es-CL" sz="2200" dirty="0" smtClean="0">
              <a:cs typeface="Arial" pitchFamily="34" charset="0"/>
            </a:endParaRPr>
          </a:p>
          <a:p>
            <a:pPr marL="719138" indent="-363538" algn="just"/>
            <a:endParaRPr lang="es-CL" sz="2400" dirty="0" smtClean="0">
              <a:cs typeface="Arial" pitchFamily="34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09551" y="14285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2071678"/>
            <a:ext cx="792961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Academias y eventos culturales.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Círculos Culturales (9 Círculos).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Asistencia a temporadas culturales, visitas a exposiciones, museos, etc. (durante un año lectivo normal).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Exposiciones, seminarios y/o  conferencias.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Concursos de investigación (pintura, historia, fotografía).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36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4348" y="1714488"/>
            <a:ext cx="8215370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lphaLcParenR"/>
            </a:pPr>
            <a:r>
              <a:rPr lang="es-CL" sz="2200" dirty="0" smtClean="0">
                <a:cs typeface="Arial" pitchFamily="34" charset="0"/>
              </a:rPr>
              <a:t>Clase Magistral.</a:t>
            </a:r>
          </a:p>
          <a:p>
            <a:pPr marL="457200" indent="-457200" algn="just"/>
            <a:endParaRPr lang="es-CL" sz="22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2200" dirty="0" smtClean="0">
                <a:cs typeface="Arial" pitchFamily="34" charset="0"/>
              </a:rPr>
              <a:t>Actividad </a:t>
            </a:r>
            <a:r>
              <a:rPr lang="es-CL" sz="2200" dirty="0" smtClean="0">
                <a:cs typeface="Arial" pitchFamily="34" charset="0"/>
              </a:rPr>
              <a:t>Cultural del mes de mayo; </a:t>
            </a:r>
            <a:r>
              <a:rPr lang="es-CL" sz="2200" dirty="0" smtClean="0">
                <a:cs typeface="Arial" pitchFamily="34" charset="0"/>
              </a:rPr>
              <a:t>presentación de la serie “Aldea”. </a:t>
            </a:r>
            <a:endParaRPr lang="es-CL" sz="22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endParaRPr lang="es-CL" sz="22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2200" dirty="0" smtClean="0">
                <a:cs typeface="Arial" pitchFamily="34" charset="0"/>
              </a:rPr>
              <a:t>Academia Cultural del mes de octubre, como cierre de las actividades culturales del año. 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22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ES_tradnl" sz="2200" dirty="0" smtClean="0"/>
              <a:t>Actividades culturales fuera de la Escuela (ballet, concierto, ópera, etc.) para contribuir a la formación en este ámbito.</a:t>
            </a:r>
          </a:p>
          <a:p>
            <a:pPr marL="457200" indent="-457200" algn="just">
              <a:buFont typeface="+mj-lt"/>
              <a:buAutoNum type="alphaLcParenR"/>
            </a:pPr>
            <a:endParaRPr lang="es-ES_tradnl" sz="2200" dirty="0" smtClean="0"/>
          </a:p>
          <a:p>
            <a:pPr marL="457200" indent="-457200" algn="just">
              <a:buFont typeface="+mj-lt"/>
              <a:buAutoNum type="alphaLcParenR"/>
            </a:pPr>
            <a:r>
              <a:rPr lang="es-ES_tradnl" sz="2200" dirty="0" smtClean="0"/>
              <a:t>Respetar las horas planificadas para el buen desarrollo de los Círculos.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19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858016" y="6381750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643182"/>
            <a:ext cx="3727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7170" name="Picture 2" descr="https://escuelanaval.cl/wp-content/uploads/2019/12/slide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000504"/>
            <a:ext cx="3600411" cy="1500171"/>
          </a:xfrm>
          <a:prstGeom prst="rect">
            <a:avLst/>
          </a:prstGeom>
          <a:noFill/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38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Contribuir a formar oficiales con los valores institucionales definidos en el perfil de egreso y en las normas institucionales.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72066" y="142852"/>
            <a:ext cx="372787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348800"/>
            <a:ext cx="82809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" sz="2200" dirty="0" smtClean="0"/>
              <a:t>Gestionar la aprobación por parte de la DEA, la malla  curricular del Modelo </a:t>
            </a:r>
            <a:r>
              <a:rPr lang="es-ES" sz="2200" dirty="0" err="1" smtClean="0"/>
              <a:t>Valórico</a:t>
            </a:r>
            <a:r>
              <a:rPr lang="es-ES" sz="2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2200" dirty="0" smtClean="0"/>
              <a:t>Creación método de evaluación para medir los logros de este modelo.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2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2200" dirty="0" smtClean="0"/>
              <a:t>Actividades valóricas ejecutadas 2022: conferencias a cadetes primer año (La familia) y tercer año (comportamiento y uso de mesas), actividades de pastoral cuerpo cadetes</a:t>
            </a:r>
            <a:r>
              <a:rPr lang="es-ES" sz="2200" dirty="0" smtClean="0"/>
              <a:t>.</a:t>
            </a:r>
          </a:p>
          <a:p>
            <a:pPr marL="514350" indent="-514350" algn="just"/>
            <a:endParaRPr lang="es-ES" sz="2200" dirty="0" smtClean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Retiro en Santuario de Lo Vásquez.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Catequesis Primera Comunión y Confirmación.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s-ES" sz="2200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2200" dirty="0"/>
              <a:t>Actividades de ayuda social</a:t>
            </a:r>
            <a:r>
              <a:rPr lang="es-ES" sz="2200" dirty="0" smtClean="0"/>
              <a:t>.</a:t>
            </a:r>
            <a:endParaRPr lang="es-ES" sz="2200" dirty="0"/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Modelo Transversal, que involucra el día a día del cadete.</a:t>
            </a:r>
            <a:endParaRPr lang="es-ES" sz="2200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6837960" y="2643182"/>
            <a:ext cx="15333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ES" altLang="es-CL" b="1" cap="all" dirty="0" smtClean="0">
                <a:solidFill>
                  <a:srgbClr val="FFCC00"/>
                </a:solidFill>
              </a:rPr>
              <a:t>VARIOS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43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67544" y="1453159"/>
            <a:ext cx="80752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>
              <a:buFont typeface="Arial" pitchFamily="34" charset="0"/>
              <a:buChar char="•"/>
            </a:pPr>
            <a:r>
              <a:rPr lang="es-CL" sz="2000" dirty="0"/>
              <a:t>Se Dispone </a:t>
            </a:r>
            <a:r>
              <a:rPr lang="es-CL" sz="2000" dirty="0" smtClean="0"/>
              <a:t>implementar </a:t>
            </a:r>
            <a:r>
              <a:rPr lang="es-CL" sz="2000" dirty="0"/>
              <a:t>Formación Naval </a:t>
            </a:r>
            <a:r>
              <a:rPr lang="es-CL" sz="2000" dirty="0" smtClean="0"/>
              <a:t>en </a:t>
            </a:r>
            <a:r>
              <a:rPr lang="es-CL" sz="2000" dirty="0"/>
              <a:t>Escalafones </a:t>
            </a:r>
            <a:r>
              <a:rPr lang="es-CL" sz="2000" dirty="0" smtClean="0"/>
              <a:t>IM-LT-AB. </a:t>
            </a:r>
            <a:endParaRPr lang="es-CL" sz="2000" dirty="0"/>
          </a:p>
          <a:p>
            <a:pPr marL="180975" lvl="1" indent="-180975" algn="just">
              <a:buFont typeface="Arial" pitchFamily="34" charset="0"/>
              <a:buChar char="•"/>
            </a:pPr>
            <a:endParaRPr lang="es-CL" sz="20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CL" sz="2000" dirty="0" smtClean="0"/>
              <a:t>Cursos </a:t>
            </a:r>
            <a:r>
              <a:rPr lang="es-CL" sz="2000" dirty="0" smtClean="0"/>
              <a:t>de IM, actualmente posee </a:t>
            </a:r>
            <a:r>
              <a:rPr lang="es-CL" sz="2000" dirty="0"/>
              <a:t>U.T. </a:t>
            </a:r>
            <a:r>
              <a:rPr lang="es-CL" sz="2000" dirty="0" smtClean="0"/>
              <a:t>en Actividades </a:t>
            </a:r>
            <a:r>
              <a:rPr lang="es-CL" sz="2000" dirty="0"/>
              <a:t>Profesionales, </a:t>
            </a:r>
            <a:r>
              <a:rPr lang="es-CL" sz="2000" dirty="0" smtClean="0"/>
              <a:t>Homologadas a los Módulos </a:t>
            </a:r>
            <a:r>
              <a:rPr lang="es-CL" sz="2000" dirty="0"/>
              <a:t>d</a:t>
            </a:r>
            <a:r>
              <a:rPr lang="es-CL" sz="2000" dirty="0" smtClean="0"/>
              <a:t>e </a:t>
            </a:r>
            <a:r>
              <a:rPr lang="es-CL" sz="2000" dirty="0"/>
              <a:t>Formación Naval, </a:t>
            </a:r>
            <a:r>
              <a:rPr lang="es-CL" sz="2000" dirty="0" smtClean="0"/>
              <a:t>s</a:t>
            </a:r>
            <a:r>
              <a:rPr lang="es-CL" sz="2000" dirty="0" smtClean="0"/>
              <a:t>erán </a:t>
            </a:r>
            <a:r>
              <a:rPr lang="es-CL" sz="2000" dirty="0"/>
              <a:t>c</a:t>
            </a:r>
            <a:r>
              <a:rPr lang="es-CL" sz="2000" dirty="0" smtClean="0"/>
              <a:t>omplementados con el </a:t>
            </a:r>
            <a:r>
              <a:rPr lang="es-CL" sz="2000" dirty="0"/>
              <a:t>Módulo </a:t>
            </a:r>
            <a:r>
              <a:rPr lang="es-CL" sz="2000" dirty="0" smtClean="0"/>
              <a:t>de </a:t>
            </a:r>
            <a:r>
              <a:rPr lang="es-CL" sz="2000" dirty="0"/>
              <a:t>Argumentación (Debates </a:t>
            </a:r>
            <a:r>
              <a:rPr lang="es-CL" sz="2000" dirty="0" smtClean="0"/>
              <a:t>y </a:t>
            </a:r>
            <a:r>
              <a:rPr lang="es-CL" sz="2000" dirty="0"/>
              <a:t>Oratoria) </a:t>
            </a:r>
            <a:r>
              <a:rPr lang="es-CL" sz="2000" dirty="0" smtClean="0"/>
              <a:t>y </a:t>
            </a:r>
            <a:r>
              <a:rPr lang="es-CL" sz="2000" dirty="0"/>
              <a:t>Del Módulo  Profesional  (Ética).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2000" dirty="0"/>
          </a:p>
          <a:p>
            <a:pPr marL="180975" lvl="1" indent="-180975" algn="just">
              <a:buFont typeface="Arial" pitchFamily="34" charset="0"/>
              <a:buChar char="•"/>
            </a:pPr>
            <a:r>
              <a:rPr lang="es-MX" sz="2000" dirty="0" smtClean="0"/>
              <a:t>Se </a:t>
            </a:r>
            <a:r>
              <a:rPr lang="es-MX" sz="2000" dirty="0"/>
              <a:t>contratan: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01 Profesor de tiro </a:t>
            </a:r>
            <a:r>
              <a:rPr lang="es-MX" sz="2000" dirty="0" smtClean="0"/>
              <a:t>8 Hrs.</a:t>
            </a:r>
            <a:endParaRPr lang="es-MX" sz="2000" dirty="0"/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Se incrementó en 6 Hrs. </a:t>
            </a:r>
            <a:r>
              <a:rPr lang="es-MX" sz="2000" dirty="0" smtClean="0"/>
              <a:t>la </a:t>
            </a:r>
            <a:r>
              <a:rPr lang="es-MX" sz="2000" dirty="0"/>
              <a:t>actividad de </a:t>
            </a:r>
            <a:r>
              <a:rPr lang="es-MX" sz="2000" dirty="0" smtClean="0"/>
              <a:t>Buceo</a:t>
            </a:r>
            <a:r>
              <a:rPr lang="es-MX" sz="2000" dirty="0"/>
              <a:t>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Se incrementó en 2 Hrs. </a:t>
            </a:r>
            <a:r>
              <a:rPr lang="es-MX" sz="2000" dirty="0" smtClean="0"/>
              <a:t>asignatura </a:t>
            </a:r>
            <a:r>
              <a:rPr lang="es-MX" sz="2000" dirty="0"/>
              <a:t>de </a:t>
            </a:r>
            <a:r>
              <a:rPr lang="es-MX" sz="2000" dirty="0" smtClean="0"/>
              <a:t>Liderazgo</a:t>
            </a:r>
            <a:r>
              <a:rPr lang="es-MX" sz="2000" dirty="0"/>
              <a:t>.</a:t>
            </a:r>
          </a:p>
          <a:p>
            <a:pPr marL="638175" lvl="2" indent="-180975" algn="just">
              <a:buFont typeface="Arial" pitchFamily="34" charset="0"/>
              <a:buChar char="•"/>
            </a:pPr>
            <a:r>
              <a:rPr lang="es-MX" sz="2000" dirty="0"/>
              <a:t>Pendiente: 01 profesor de vela para Patrón de Bahía: 8 </a:t>
            </a:r>
            <a:r>
              <a:rPr lang="es-MX" sz="2000" dirty="0" err="1"/>
              <a:t>Hrs</a:t>
            </a:r>
            <a:r>
              <a:rPr lang="es-MX" sz="2000" dirty="0"/>
              <a:t>.</a:t>
            </a:r>
          </a:p>
          <a:p>
            <a:pPr marL="180975" lvl="1" indent="-180975" algn="just">
              <a:buFont typeface="Arial" pitchFamily="34" charset="0"/>
              <a:buChar char="•"/>
            </a:pPr>
            <a:endParaRPr lang="es-CL" sz="2000" b="1" dirty="0"/>
          </a:p>
        </p:txBody>
      </p:sp>
      <p:sp>
        <p:nvSpPr>
          <p:cNvPr id="6" name="2 Rectángulo"/>
          <p:cNvSpPr/>
          <p:nvPr/>
        </p:nvSpPr>
        <p:spPr>
          <a:xfrm>
            <a:off x="3357554" y="0"/>
            <a:ext cx="57864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FORMACIÓN NAVAL</a:t>
            </a:r>
            <a:endParaRPr lang="es-ES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75856" y="3284984"/>
            <a:ext cx="26773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CONSULTAS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2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4_Diseño predeterminado">
  <a:themeElements>
    <a:clrScheme name="4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26536</TotalTime>
  <Words>2342</Words>
  <Application>Microsoft Office PowerPoint</Application>
  <PresentationFormat>Presentación en pantalla (4:3)</PresentationFormat>
  <Paragraphs>587</Paragraphs>
  <Slides>44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Diseño predeterminado</vt:lpstr>
      <vt:lpstr>21_Diseño predeterminado</vt:lpstr>
      <vt:lpstr>22_Diseño predeterminado</vt:lpstr>
      <vt:lpstr>24_Diseño predeterminado</vt:lpstr>
      <vt:lpstr>19_Diseño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9416032-4</cp:lastModifiedBy>
  <cp:revision>674</cp:revision>
  <cp:lastPrinted>2017-01-23T18:41:00Z</cp:lastPrinted>
  <dcterms:created xsi:type="dcterms:W3CDTF">2007-01-23T15:47:52Z</dcterms:created>
  <dcterms:modified xsi:type="dcterms:W3CDTF">2022-08-29T20:52:24Z</dcterms:modified>
</cp:coreProperties>
</file>