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77" r:id="rId2"/>
    <p:sldId id="258" r:id="rId3"/>
    <p:sldId id="278" r:id="rId4"/>
    <p:sldId id="280" r:id="rId5"/>
    <p:sldId id="281" r:id="rId6"/>
    <p:sldId id="282" r:id="rId7"/>
    <p:sldId id="283" r:id="rId8"/>
    <p:sldId id="279" r:id="rId9"/>
    <p:sldId id="263" r:id="rId1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CC0099"/>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155"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3843A5-1C2C-4259-95C7-898DF260CDE7}" type="doc">
      <dgm:prSet loTypeId="urn:microsoft.com/office/officeart/2009/layout/CircleArrowProcess" loCatId="cycle" qsTypeId="urn:microsoft.com/office/officeart/2005/8/quickstyle/simple1" qsCatId="simple" csTypeId="urn:microsoft.com/office/officeart/2005/8/colors/colorful5" csCatId="colorful" phldr="1"/>
      <dgm:spPr/>
      <dgm:t>
        <a:bodyPr/>
        <a:lstStyle/>
        <a:p>
          <a:endParaRPr lang="es-ES"/>
        </a:p>
      </dgm:t>
    </dgm:pt>
    <dgm:pt modelId="{6B4C4950-0E32-4DF5-996B-C48629B2C1C2}">
      <dgm:prSet phldrT="[Texto]" custT="1"/>
      <dgm:spPr/>
      <dgm:t>
        <a:bodyPr/>
        <a:lstStyle/>
        <a:p>
          <a:endParaRPr lang="es-ES" sz="2400" b="1" dirty="0">
            <a:solidFill>
              <a:schemeClr val="accent1">
                <a:lumMod val="50000"/>
              </a:schemeClr>
            </a:solidFill>
          </a:endParaRPr>
        </a:p>
      </dgm:t>
    </dgm:pt>
    <dgm:pt modelId="{B273C01C-E7EF-4836-9B0A-442AE1AC356C}" type="parTrans" cxnId="{92B3DBBE-8ABA-4721-A667-EF7E954A86C8}">
      <dgm:prSet/>
      <dgm:spPr/>
      <dgm:t>
        <a:bodyPr/>
        <a:lstStyle/>
        <a:p>
          <a:endParaRPr lang="es-ES">
            <a:solidFill>
              <a:schemeClr val="accent1">
                <a:lumMod val="50000"/>
              </a:schemeClr>
            </a:solidFill>
          </a:endParaRPr>
        </a:p>
      </dgm:t>
    </dgm:pt>
    <dgm:pt modelId="{708A75D5-6903-48C7-BC79-4E16626A5188}" type="sibTrans" cxnId="{92B3DBBE-8ABA-4721-A667-EF7E954A86C8}">
      <dgm:prSet/>
      <dgm:spPr/>
      <dgm:t>
        <a:bodyPr/>
        <a:lstStyle/>
        <a:p>
          <a:endParaRPr lang="es-ES">
            <a:solidFill>
              <a:schemeClr val="accent1">
                <a:lumMod val="50000"/>
              </a:schemeClr>
            </a:solidFill>
          </a:endParaRPr>
        </a:p>
      </dgm:t>
    </dgm:pt>
    <dgm:pt modelId="{F226CA56-F9CB-4B16-91F1-4CD8D33E8F6A}">
      <dgm:prSet phldrT="[Texto]" custT="1"/>
      <dgm:spPr/>
      <dgm:t>
        <a:bodyPr/>
        <a:lstStyle/>
        <a:p>
          <a:r>
            <a:rPr lang="es-ES" sz="4100" dirty="0" smtClean="0">
              <a:solidFill>
                <a:schemeClr val="accent1">
                  <a:lumMod val="50000"/>
                </a:schemeClr>
              </a:solidFill>
            </a:rPr>
            <a:t>  </a:t>
          </a:r>
          <a:endParaRPr lang="es-ES" sz="4100" dirty="0">
            <a:solidFill>
              <a:schemeClr val="accent1">
                <a:lumMod val="50000"/>
              </a:schemeClr>
            </a:solidFill>
          </a:endParaRPr>
        </a:p>
      </dgm:t>
    </dgm:pt>
    <dgm:pt modelId="{6840FD67-9EB3-466C-BC2C-57DE946AE52E}" type="parTrans" cxnId="{421DBAA2-B687-4DBF-A887-ECB3B275A701}">
      <dgm:prSet/>
      <dgm:spPr/>
      <dgm:t>
        <a:bodyPr/>
        <a:lstStyle/>
        <a:p>
          <a:endParaRPr lang="es-ES">
            <a:solidFill>
              <a:schemeClr val="accent1">
                <a:lumMod val="50000"/>
              </a:schemeClr>
            </a:solidFill>
          </a:endParaRPr>
        </a:p>
      </dgm:t>
    </dgm:pt>
    <dgm:pt modelId="{3201C907-B0D6-42D1-B04D-FCCF28F65580}" type="sibTrans" cxnId="{421DBAA2-B687-4DBF-A887-ECB3B275A701}">
      <dgm:prSet/>
      <dgm:spPr/>
      <dgm:t>
        <a:bodyPr/>
        <a:lstStyle/>
        <a:p>
          <a:endParaRPr lang="es-ES">
            <a:solidFill>
              <a:schemeClr val="accent1">
                <a:lumMod val="50000"/>
              </a:schemeClr>
            </a:solidFill>
          </a:endParaRPr>
        </a:p>
      </dgm:t>
    </dgm:pt>
    <dgm:pt modelId="{8F214F01-D9D3-48F4-9619-E1876BDB66E0}">
      <dgm:prSet phldrT="[Texto]" custT="1"/>
      <dgm:spPr/>
      <dgm:t>
        <a:bodyPr/>
        <a:lstStyle/>
        <a:p>
          <a:endParaRPr lang="es-ES" sz="2400" b="1" dirty="0" smtClean="0">
            <a:solidFill>
              <a:schemeClr val="accent1">
                <a:lumMod val="50000"/>
              </a:schemeClr>
            </a:solidFill>
          </a:endParaRPr>
        </a:p>
      </dgm:t>
    </dgm:pt>
    <dgm:pt modelId="{6C2C66E3-93A3-442B-B951-0EE30DC9EBE3}" type="sibTrans" cxnId="{0B96F9AF-0374-4BD7-A4B5-DCE99D2A3AEB}">
      <dgm:prSet/>
      <dgm:spPr/>
      <dgm:t>
        <a:bodyPr/>
        <a:lstStyle/>
        <a:p>
          <a:endParaRPr lang="es-ES">
            <a:solidFill>
              <a:schemeClr val="accent1">
                <a:lumMod val="50000"/>
              </a:schemeClr>
            </a:solidFill>
          </a:endParaRPr>
        </a:p>
      </dgm:t>
    </dgm:pt>
    <dgm:pt modelId="{2C60A36B-9CE1-4E64-A476-3DDC22A53B88}" type="parTrans" cxnId="{0B96F9AF-0374-4BD7-A4B5-DCE99D2A3AEB}">
      <dgm:prSet/>
      <dgm:spPr/>
      <dgm:t>
        <a:bodyPr/>
        <a:lstStyle/>
        <a:p>
          <a:endParaRPr lang="es-ES">
            <a:solidFill>
              <a:schemeClr val="accent1">
                <a:lumMod val="50000"/>
              </a:schemeClr>
            </a:solidFill>
          </a:endParaRPr>
        </a:p>
      </dgm:t>
    </dgm:pt>
    <dgm:pt modelId="{DB5FC220-3005-4231-80BD-109A373AD0A5}" type="pres">
      <dgm:prSet presAssocID="{6F3843A5-1C2C-4259-95C7-898DF260CDE7}" presName="Name0" presStyleCnt="0">
        <dgm:presLayoutVars>
          <dgm:chMax val="7"/>
          <dgm:chPref val="7"/>
          <dgm:dir/>
          <dgm:animLvl val="lvl"/>
        </dgm:presLayoutVars>
      </dgm:prSet>
      <dgm:spPr/>
      <dgm:t>
        <a:bodyPr/>
        <a:lstStyle/>
        <a:p>
          <a:endParaRPr lang="es-ES"/>
        </a:p>
      </dgm:t>
    </dgm:pt>
    <dgm:pt modelId="{3836B84F-2129-406F-A92A-BFEB091CF780}" type="pres">
      <dgm:prSet presAssocID="{8F214F01-D9D3-48F4-9619-E1876BDB66E0}" presName="Accent1" presStyleCnt="0"/>
      <dgm:spPr/>
    </dgm:pt>
    <dgm:pt modelId="{756A5A08-B5C7-42DB-BF53-B67C831E2D86}" type="pres">
      <dgm:prSet presAssocID="{8F214F01-D9D3-48F4-9619-E1876BDB66E0}" presName="Accent" presStyleLbl="node1" presStyleIdx="0" presStyleCnt="3" custScaleX="144917" custLinFactNeighborX="4771" custLinFactNeighborY="-10529"/>
      <dgm:spPr/>
    </dgm:pt>
    <dgm:pt modelId="{7E0E97F3-F22F-4073-B639-8CC4EFC3FE60}" type="pres">
      <dgm:prSet presAssocID="{8F214F01-D9D3-48F4-9619-E1876BDB66E0}" presName="Parent1" presStyleLbl="revTx" presStyleIdx="0" presStyleCnt="3" custScaleX="207359" custScaleY="172674">
        <dgm:presLayoutVars>
          <dgm:chMax val="1"/>
          <dgm:chPref val="1"/>
          <dgm:bulletEnabled val="1"/>
        </dgm:presLayoutVars>
      </dgm:prSet>
      <dgm:spPr/>
      <dgm:t>
        <a:bodyPr/>
        <a:lstStyle/>
        <a:p>
          <a:endParaRPr lang="es-ES"/>
        </a:p>
      </dgm:t>
    </dgm:pt>
    <dgm:pt modelId="{3F274563-01ED-4F1A-8F2C-CC96D398437F}" type="pres">
      <dgm:prSet presAssocID="{6B4C4950-0E32-4DF5-996B-C48629B2C1C2}" presName="Accent2" presStyleCnt="0"/>
      <dgm:spPr/>
    </dgm:pt>
    <dgm:pt modelId="{12441F48-CC99-49BC-B349-4F4EE3DEC8BE}" type="pres">
      <dgm:prSet presAssocID="{6B4C4950-0E32-4DF5-996B-C48629B2C1C2}" presName="Accent" presStyleLbl="node1" presStyleIdx="1" presStyleCnt="3" custScaleX="267759" custScaleY="114786" custLinFactNeighborX="-2041" custLinFactNeighborY="-956"/>
      <dgm:spPr/>
    </dgm:pt>
    <dgm:pt modelId="{16163CB7-7A30-42EB-B578-6B5896A2AD6D}" type="pres">
      <dgm:prSet presAssocID="{6B4C4950-0E32-4DF5-996B-C48629B2C1C2}" presName="Parent2" presStyleLbl="revTx" presStyleIdx="1" presStyleCnt="3" custScaleX="266461">
        <dgm:presLayoutVars>
          <dgm:chMax val="1"/>
          <dgm:chPref val="1"/>
          <dgm:bulletEnabled val="1"/>
        </dgm:presLayoutVars>
      </dgm:prSet>
      <dgm:spPr/>
      <dgm:t>
        <a:bodyPr/>
        <a:lstStyle/>
        <a:p>
          <a:endParaRPr lang="es-ES"/>
        </a:p>
      </dgm:t>
    </dgm:pt>
    <dgm:pt modelId="{4ED59595-E1F9-4AE2-80CA-ABA811A974F1}" type="pres">
      <dgm:prSet presAssocID="{F226CA56-F9CB-4B16-91F1-4CD8D33E8F6A}" presName="Accent3" presStyleCnt="0"/>
      <dgm:spPr/>
    </dgm:pt>
    <dgm:pt modelId="{64606AC1-BF29-4384-AC66-F4A599D5499E}" type="pres">
      <dgm:prSet presAssocID="{F226CA56-F9CB-4B16-91F1-4CD8D33E8F6A}" presName="Accent" presStyleLbl="node1" presStyleIdx="2" presStyleCnt="3" custScaleX="264491" custScaleY="107450" custLinFactNeighborX="7603" custLinFactNeighborY="6634"/>
      <dgm:spPr/>
    </dgm:pt>
    <dgm:pt modelId="{5E8F0878-4956-4AC6-9E60-B8B4803E17D2}" type="pres">
      <dgm:prSet presAssocID="{F226CA56-F9CB-4B16-91F1-4CD8D33E8F6A}" presName="Parent3" presStyleLbl="revTx" presStyleIdx="2" presStyleCnt="3" custScaleX="163370">
        <dgm:presLayoutVars>
          <dgm:chMax val="1"/>
          <dgm:chPref val="1"/>
          <dgm:bulletEnabled val="1"/>
        </dgm:presLayoutVars>
      </dgm:prSet>
      <dgm:spPr/>
      <dgm:t>
        <a:bodyPr/>
        <a:lstStyle/>
        <a:p>
          <a:endParaRPr lang="es-ES"/>
        </a:p>
      </dgm:t>
    </dgm:pt>
  </dgm:ptLst>
  <dgm:cxnLst>
    <dgm:cxn modelId="{B1C9E8E6-04FB-430E-8B58-8FDCB69A51BB}" type="presOf" srcId="{F226CA56-F9CB-4B16-91F1-4CD8D33E8F6A}" destId="{5E8F0878-4956-4AC6-9E60-B8B4803E17D2}" srcOrd="0" destOrd="0" presId="urn:microsoft.com/office/officeart/2009/layout/CircleArrowProcess"/>
    <dgm:cxn modelId="{1198FD06-F971-48FA-B985-847AADB7189C}" type="presOf" srcId="{8F214F01-D9D3-48F4-9619-E1876BDB66E0}" destId="{7E0E97F3-F22F-4073-B639-8CC4EFC3FE60}" srcOrd="0" destOrd="0" presId="urn:microsoft.com/office/officeart/2009/layout/CircleArrowProcess"/>
    <dgm:cxn modelId="{0B96F9AF-0374-4BD7-A4B5-DCE99D2A3AEB}" srcId="{6F3843A5-1C2C-4259-95C7-898DF260CDE7}" destId="{8F214F01-D9D3-48F4-9619-E1876BDB66E0}" srcOrd="0" destOrd="0" parTransId="{2C60A36B-9CE1-4E64-A476-3DDC22A53B88}" sibTransId="{6C2C66E3-93A3-442B-B951-0EE30DC9EBE3}"/>
    <dgm:cxn modelId="{9E774986-2AAD-4043-AC1E-358DD2634FEE}" type="presOf" srcId="{6B4C4950-0E32-4DF5-996B-C48629B2C1C2}" destId="{16163CB7-7A30-42EB-B578-6B5896A2AD6D}" srcOrd="0" destOrd="0" presId="urn:microsoft.com/office/officeart/2009/layout/CircleArrowProcess"/>
    <dgm:cxn modelId="{421DBAA2-B687-4DBF-A887-ECB3B275A701}" srcId="{6F3843A5-1C2C-4259-95C7-898DF260CDE7}" destId="{F226CA56-F9CB-4B16-91F1-4CD8D33E8F6A}" srcOrd="2" destOrd="0" parTransId="{6840FD67-9EB3-466C-BC2C-57DE946AE52E}" sibTransId="{3201C907-B0D6-42D1-B04D-FCCF28F65580}"/>
    <dgm:cxn modelId="{7AE55906-D5AD-46D0-857E-A80E3AD2C5CB}" type="presOf" srcId="{6F3843A5-1C2C-4259-95C7-898DF260CDE7}" destId="{DB5FC220-3005-4231-80BD-109A373AD0A5}" srcOrd="0" destOrd="0" presId="urn:microsoft.com/office/officeart/2009/layout/CircleArrowProcess"/>
    <dgm:cxn modelId="{92B3DBBE-8ABA-4721-A667-EF7E954A86C8}" srcId="{6F3843A5-1C2C-4259-95C7-898DF260CDE7}" destId="{6B4C4950-0E32-4DF5-996B-C48629B2C1C2}" srcOrd="1" destOrd="0" parTransId="{B273C01C-E7EF-4836-9B0A-442AE1AC356C}" sibTransId="{708A75D5-6903-48C7-BC79-4E16626A5188}"/>
    <dgm:cxn modelId="{75A20AD4-B43A-4194-88A1-86847D7D0749}" type="presParOf" srcId="{DB5FC220-3005-4231-80BD-109A373AD0A5}" destId="{3836B84F-2129-406F-A92A-BFEB091CF780}" srcOrd="0" destOrd="0" presId="urn:microsoft.com/office/officeart/2009/layout/CircleArrowProcess"/>
    <dgm:cxn modelId="{6B40BF7D-6B53-4606-AE17-84A251E97B30}" type="presParOf" srcId="{3836B84F-2129-406F-A92A-BFEB091CF780}" destId="{756A5A08-B5C7-42DB-BF53-B67C831E2D86}" srcOrd="0" destOrd="0" presId="urn:microsoft.com/office/officeart/2009/layout/CircleArrowProcess"/>
    <dgm:cxn modelId="{249D23A6-7EAF-4AEC-80DE-0AD2EABA564B}" type="presParOf" srcId="{DB5FC220-3005-4231-80BD-109A373AD0A5}" destId="{7E0E97F3-F22F-4073-B639-8CC4EFC3FE60}" srcOrd="1" destOrd="0" presId="urn:microsoft.com/office/officeart/2009/layout/CircleArrowProcess"/>
    <dgm:cxn modelId="{94F43FEF-B426-430B-A081-7867C8CF0084}" type="presParOf" srcId="{DB5FC220-3005-4231-80BD-109A373AD0A5}" destId="{3F274563-01ED-4F1A-8F2C-CC96D398437F}" srcOrd="2" destOrd="0" presId="urn:microsoft.com/office/officeart/2009/layout/CircleArrowProcess"/>
    <dgm:cxn modelId="{530136A4-8E83-4F05-BC62-01EDAB548593}" type="presParOf" srcId="{3F274563-01ED-4F1A-8F2C-CC96D398437F}" destId="{12441F48-CC99-49BC-B349-4F4EE3DEC8BE}" srcOrd="0" destOrd="0" presId="urn:microsoft.com/office/officeart/2009/layout/CircleArrowProcess"/>
    <dgm:cxn modelId="{EBE9C36C-5ABD-4114-B48E-E46978EBE78F}" type="presParOf" srcId="{DB5FC220-3005-4231-80BD-109A373AD0A5}" destId="{16163CB7-7A30-42EB-B578-6B5896A2AD6D}" srcOrd="3" destOrd="0" presId="urn:microsoft.com/office/officeart/2009/layout/CircleArrowProcess"/>
    <dgm:cxn modelId="{714AABB8-E538-42EC-AA2B-ED947302B0A8}" type="presParOf" srcId="{DB5FC220-3005-4231-80BD-109A373AD0A5}" destId="{4ED59595-E1F9-4AE2-80CA-ABA811A974F1}" srcOrd="4" destOrd="0" presId="urn:microsoft.com/office/officeart/2009/layout/CircleArrowProcess"/>
    <dgm:cxn modelId="{26EC5A7E-0A7A-4CF5-A542-AD3601BD0877}" type="presParOf" srcId="{4ED59595-E1F9-4AE2-80CA-ABA811A974F1}" destId="{64606AC1-BF29-4384-AC66-F4A599D5499E}" srcOrd="0" destOrd="0" presId="urn:microsoft.com/office/officeart/2009/layout/CircleArrowProcess"/>
    <dgm:cxn modelId="{3DD66AF2-C5FB-4CFC-AEA4-FB760FEF2339}" type="presParOf" srcId="{DB5FC220-3005-4231-80BD-109A373AD0A5}" destId="{5E8F0878-4956-4AC6-9E60-B8B4803E17D2}"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6A5A08-B5C7-42DB-BF53-B67C831E2D86}">
      <dsp:nvSpPr>
        <dsp:cNvPr id="0" name=""/>
        <dsp:cNvSpPr/>
      </dsp:nvSpPr>
      <dsp:spPr>
        <a:xfrm>
          <a:off x="4333877" y="-285523"/>
          <a:ext cx="3410746" cy="2353944"/>
        </a:xfrm>
        <a:prstGeom prst="circularArrow">
          <a:avLst>
            <a:gd name="adj1" fmla="val 10980"/>
            <a:gd name="adj2" fmla="val 1142322"/>
            <a:gd name="adj3" fmla="val 4500000"/>
            <a:gd name="adj4" fmla="val 10800000"/>
            <a:gd name="adj5" fmla="val 125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0E97F3-F22F-4073-B639-8CC4EFC3FE60}">
      <dsp:nvSpPr>
        <dsp:cNvPr id="0" name=""/>
        <dsp:cNvSpPr/>
      </dsp:nvSpPr>
      <dsp:spPr>
        <a:xfrm>
          <a:off x="4568344" y="574610"/>
          <a:ext cx="2711929" cy="1128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s-ES" sz="2400" b="1" kern="1200" dirty="0" smtClean="0">
            <a:solidFill>
              <a:schemeClr val="accent1">
                <a:lumMod val="50000"/>
              </a:schemeClr>
            </a:solidFill>
          </a:endParaRPr>
        </a:p>
      </dsp:txBody>
      <dsp:txXfrm>
        <a:off x="4568344" y="574610"/>
        <a:ext cx="2711929" cy="1128881"/>
      </dsp:txXfrm>
    </dsp:sp>
    <dsp:sp modelId="{12441F48-CC99-49BC-B349-4F4EE3DEC8BE}">
      <dsp:nvSpPr>
        <dsp:cNvPr id="0" name=""/>
        <dsp:cNvSpPr/>
      </dsp:nvSpPr>
      <dsp:spPr>
        <a:xfrm>
          <a:off x="2074254" y="1118308"/>
          <a:ext cx="6301939" cy="2701998"/>
        </a:xfrm>
        <a:prstGeom prst="leftCircularArrow">
          <a:avLst>
            <a:gd name="adj1" fmla="val 10980"/>
            <a:gd name="adj2" fmla="val 1142322"/>
            <a:gd name="adj3" fmla="val 6300000"/>
            <a:gd name="adj4" fmla="val 18900000"/>
            <a:gd name="adj5" fmla="val 12500"/>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163CB7-7A30-42EB-B578-6B5896A2AD6D}">
      <dsp:nvSpPr>
        <dsp:cNvPr id="0" name=""/>
        <dsp:cNvSpPr/>
      </dsp:nvSpPr>
      <dsp:spPr>
        <a:xfrm>
          <a:off x="3530815" y="2172508"/>
          <a:ext cx="3484890" cy="65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s-ES" sz="2400" b="1" kern="1200" dirty="0">
            <a:solidFill>
              <a:schemeClr val="accent1">
                <a:lumMod val="50000"/>
              </a:schemeClr>
            </a:solidFill>
          </a:endParaRPr>
        </a:p>
      </dsp:txBody>
      <dsp:txXfrm>
        <a:off x="3530815" y="2172508"/>
        <a:ext cx="3484890" cy="653764"/>
      </dsp:txXfrm>
    </dsp:sp>
    <dsp:sp modelId="{64606AC1-BF29-4384-AC66-F4A599D5499E}">
      <dsp:nvSpPr>
        <dsp:cNvPr id="0" name=""/>
        <dsp:cNvSpPr/>
      </dsp:nvSpPr>
      <dsp:spPr>
        <a:xfrm>
          <a:off x="3408338" y="2888052"/>
          <a:ext cx="5348259" cy="2173612"/>
        </a:xfrm>
        <a:prstGeom prst="blockArc">
          <a:avLst>
            <a:gd name="adj1" fmla="val 13500000"/>
            <a:gd name="adj2" fmla="val 10800000"/>
            <a:gd name="adj3" fmla="val 1274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8F0878-4956-4AC6-9E60-B8B4803E17D2}">
      <dsp:nvSpPr>
        <dsp:cNvPr id="0" name=""/>
        <dsp:cNvSpPr/>
      </dsp:nvSpPr>
      <dsp:spPr>
        <a:xfrm>
          <a:off x="4859091" y="3534803"/>
          <a:ext cx="2136622" cy="6537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35" tIns="26035" rIns="26035" bIns="26035" numCol="1" spcCol="1270" anchor="ctr" anchorCtr="0">
          <a:noAutofit/>
        </a:bodyPr>
        <a:lstStyle/>
        <a:p>
          <a:pPr lvl="0" algn="ctr" defTabSz="1822450">
            <a:lnSpc>
              <a:spcPct val="90000"/>
            </a:lnSpc>
            <a:spcBef>
              <a:spcPct val="0"/>
            </a:spcBef>
            <a:spcAft>
              <a:spcPct val="35000"/>
            </a:spcAft>
          </a:pPr>
          <a:r>
            <a:rPr lang="es-ES" sz="4100" kern="1200" dirty="0" smtClean="0">
              <a:solidFill>
                <a:schemeClr val="accent1">
                  <a:lumMod val="50000"/>
                </a:schemeClr>
              </a:solidFill>
            </a:rPr>
            <a:t>  </a:t>
          </a:r>
          <a:endParaRPr lang="es-ES" sz="4100" kern="1200" dirty="0">
            <a:solidFill>
              <a:schemeClr val="accent1">
                <a:lumMod val="50000"/>
              </a:schemeClr>
            </a:solidFill>
          </a:endParaRPr>
        </a:p>
      </dsp:txBody>
      <dsp:txXfrm>
        <a:off x="4859091" y="3534803"/>
        <a:ext cx="2136622" cy="653764"/>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EB8816-F813-471F-93AD-4553B54C8CD1}" type="datetimeFigureOut">
              <a:rPr lang="es-CL" smtClean="0"/>
              <a:t>21-07-2020</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028AA-A57A-4BFA-B10F-1AADEED4ECD4}" type="slidenum">
              <a:rPr lang="es-CL" smtClean="0"/>
              <a:t>‹Nº›</a:t>
            </a:fld>
            <a:endParaRPr lang="es-CL"/>
          </a:p>
        </p:txBody>
      </p:sp>
    </p:spTree>
    <p:extLst>
      <p:ext uri="{BB962C8B-B14F-4D97-AF65-F5344CB8AC3E}">
        <p14:creationId xmlns:p14="http://schemas.microsoft.com/office/powerpoint/2010/main" val="3242026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4288604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21-07-2020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918929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21-07-2020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210012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477FA816-B62C-4A4F-9A18-D0D0ED35FF74}" type="datetimeFigureOut">
              <a:rPr lang="es-CL" smtClean="0"/>
              <a:t>21-07-2020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223740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477FA816-B62C-4A4F-9A18-D0D0ED35FF74}" type="datetimeFigureOut">
              <a:rPr lang="es-CL" smtClean="0"/>
              <a:t>21-07-2020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4093413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477FA816-B62C-4A4F-9A18-D0D0ED35FF74}" type="datetimeFigureOut">
              <a:rPr lang="es-CL" smtClean="0"/>
              <a:t>21-07-2020</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3244197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477FA816-B62C-4A4F-9A18-D0D0ED35FF74}" type="datetimeFigureOut">
              <a:rPr lang="es-CL" smtClean="0"/>
              <a:t>21-07-2020</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227972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77FA816-B62C-4A4F-9A18-D0D0ED35FF74}" type="datetimeFigureOut">
              <a:rPr lang="es-CL" smtClean="0"/>
              <a:t>21-07-2020</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2488310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77FA816-B62C-4A4F-9A18-D0D0ED35FF74}" type="datetimeFigureOut">
              <a:rPr lang="es-CL" smtClean="0"/>
              <a:t>21-07-2020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097272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77FA816-B62C-4A4F-9A18-D0D0ED35FF74}" type="datetimeFigureOut">
              <a:rPr lang="es-CL" smtClean="0"/>
              <a:t>21-07-2020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842474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21-07-2020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788613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21-07-2020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39658733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rgbClr val="263248"/>
          </a:solidFill>
          <a:ln>
            <a:noFill/>
          </a:ln>
        </p:spPr>
        <p:txBody>
          <a:bodyPr spcFirstLastPara="1" wrap="square" lIns="121900" tIns="121900" rIns="121900" bIns="121900"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2799909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81"/>
        <p:cNvGrpSpPr/>
        <p:nvPr/>
      </p:nvGrpSpPr>
      <p:grpSpPr>
        <a:xfrm>
          <a:off x="0" y="0"/>
          <a:ext cx="0" cy="0"/>
          <a:chOff x="0" y="0"/>
          <a:chExt cx="0" cy="0"/>
        </a:xfrm>
      </p:grpSpPr>
      <p:grpSp>
        <p:nvGrpSpPr>
          <p:cNvPr id="82" name="Google Shape;82;p6"/>
          <p:cNvGrpSpPr/>
          <p:nvPr/>
        </p:nvGrpSpPr>
        <p:grpSpPr>
          <a:xfrm>
            <a:off x="-6" y="54"/>
            <a:ext cx="9429907" cy="1769753"/>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grpSp>
        <p:nvGrpSpPr>
          <p:cNvPr id="90" name="Google Shape;90;p6"/>
          <p:cNvGrpSpPr/>
          <p:nvPr/>
        </p:nvGrpSpPr>
        <p:grpSpPr>
          <a:xfrm>
            <a:off x="9262456" y="5963632"/>
            <a:ext cx="2937107" cy="894393"/>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grpSp>
      <p:sp>
        <p:nvSpPr>
          <p:cNvPr id="98" name="Google Shape;98;p6"/>
          <p:cNvSpPr txBox="1">
            <a:spLocks noGrp="1"/>
          </p:cNvSpPr>
          <p:nvPr>
            <p:ph type="title"/>
          </p:nvPr>
        </p:nvSpPr>
        <p:spPr>
          <a:xfrm>
            <a:off x="1085700" y="523433"/>
            <a:ext cx="7011200" cy="10216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1085700" y="2050651"/>
            <a:ext cx="4504400" cy="3632400"/>
          </a:xfrm>
          <a:prstGeom prst="rect">
            <a:avLst/>
          </a:prstGeom>
        </p:spPr>
        <p:txBody>
          <a:bodyPr spcFirstLastPara="1" wrap="square" lIns="91425" tIns="91425" rIns="91425" bIns="91425" anchor="t" anchorCtr="0"/>
          <a:lstStyle>
            <a:lvl1pPr marL="609585" lvl="0" indent="-474121">
              <a:spcBef>
                <a:spcPts val="800"/>
              </a:spcBef>
              <a:spcAft>
                <a:spcPts val="0"/>
              </a:spcAft>
              <a:buSzPts val="2000"/>
              <a:buChar char="▰"/>
              <a:defRPr sz="2667"/>
            </a:lvl1pPr>
            <a:lvl2pPr marL="1219170" lvl="1" indent="-474121">
              <a:spcBef>
                <a:spcPts val="1333"/>
              </a:spcBef>
              <a:spcAft>
                <a:spcPts val="0"/>
              </a:spcAft>
              <a:buSzPts val="2000"/>
              <a:buChar char="▻"/>
              <a:defRPr sz="2667"/>
            </a:lvl2pPr>
            <a:lvl3pPr marL="1828754" lvl="2" indent="-474121">
              <a:spcBef>
                <a:spcPts val="1333"/>
              </a:spcBef>
              <a:spcAft>
                <a:spcPts val="0"/>
              </a:spcAft>
              <a:buSzPts val="2000"/>
              <a:buChar char="▻"/>
              <a:defRPr sz="2667"/>
            </a:lvl3pPr>
            <a:lvl4pPr marL="2438339" lvl="3" indent="-474121">
              <a:spcBef>
                <a:spcPts val="1333"/>
              </a:spcBef>
              <a:spcAft>
                <a:spcPts val="0"/>
              </a:spcAft>
              <a:buSzPts val="2000"/>
              <a:buChar char="▻"/>
              <a:defRPr sz="2667"/>
            </a:lvl4pPr>
            <a:lvl5pPr marL="3047924" lvl="4" indent="-474121">
              <a:spcBef>
                <a:spcPts val="1333"/>
              </a:spcBef>
              <a:spcAft>
                <a:spcPts val="0"/>
              </a:spcAft>
              <a:buSzPts val="2000"/>
              <a:buChar char="▻"/>
              <a:defRPr sz="2667"/>
            </a:lvl5pPr>
            <a:lvl6pPr marL="3657509" lvl="5" indent="-474121">
              <a:spcBef>
                <a:spcPts val="1333"/>
              </a:spcBef>
              <a:spcAft>
                <a:spcPts val="0"/>
              </a:spcAft>
              <a:buSzPts val="2000"/>
              <a:buChar char="▻"/>
              <a:defRPr sz="2667"/>
            </a:lvl6pPr>
            <a:lvl7pPr marL="4267093" lvl="6" indent="-474121">
              <a:spcBef>
                <a:spcPts val="1333"/>
              </a:spcBef>
              <a:spcAft>
                <a:spcPts val="0"/>
              </a:spcAft>
              <a:buSzPts val="2000"/>
              <a:buChar char="▻"/>
              <a:defRPr sz="2667"/>
            </a:lvl7pPr>
            <a:lvl8pPr marL="4876678" lvl="7" indent="-474121">
              <a:spcBef>
                <a:spcPts val="1333"/>
              </a:spcBef>
              <a:spcAft>
                <a:spcPts val="0"/>
              </a:spcAft>
              <a:buSzPts val="2000"/>
              <a:buChar char="▻"/>
              <a:defRPr sz="2667"/>
            </a:lvl8pPr>
            <a:lvl9pPr marL="5486263" lvl="8" indent="-474121">
              <a:spcBef>
                <a:spcPts val="1333"/>
              </a:spcBef>
              <a:spcAft>
                <a:spcPts val="1333"/>
              </a:spcAft>
              <a:buSzPts val="2000"/>
              <a:buChar char="▻"/>
              <a:defRPr sz="2667"/>
            </a:lvl9pPr>
          </a:lstStyle>
          <a:p>
            <a:endParaRPr/>
          </a:p>
        </p:txBody>
      </p:sp>
      <p:sp>
        <p:nvSpPr>
          <p:cNvPr id="100" name="Google Shape;100;p6"/>
          <p:cNvSpPr txBox="1">
            <a:spLocks noGrp="1"/>
          </p:cNvSpPr>
          <p:nvPr>
            <p:ph type="body" idx="2"/>
          </p:nvPr>
        </p:nvSpPr>
        <p:spPr>
          <a:xfrm>
            <a:off x="5861497" y="2050651"/>
            <a:ext cx="4504400" cy="3632400"/>
          </a:xfrm>
          <a:prstGeom prst="rect">
            <a:avLst/>
          </a:prstGeom>
        </p:spPr>
        <p:txBody>
          <a:bodyPr spcFirstLastPara="1" wrap="square" lIns="91425" tIns="91425" rIns="91425" bIns="91425" anchor="t" anchorCtr="0"/>
          <a:lstStyle>
            <a:lvl1pPr marL="609585" lvl="0" indent="-474121">
              <a:spcBef>
                <a:spcPts val="800"/>
              </a:spcBef>
              <a:spcAft>
                <a:spcPts val="0"/>
              </a:spcAft>
              <a:buSzPts val="2000"/>
              <a:buChar char="▰"/>
              <a:defRPr sz="2667"/>
            </a:lvl1pPr>
            <a:lvl2pPr marL="1219170" lvl="1" indent="-474121">
              <a:spcBef>
                <a:spcPts val="1333"/>
              </a:spcBef>
              <a:spcAft>
                <a:spcPts val="0"/>
              </a:spcAft>
              <a:buSzPts val="2000"/>
              <a:buChar char="▻"/>
              <a:defRPr sz="2667"/>
            </a:lvl2pPr>
            <a:lvl3pPr marL="1828754" lvl="2" indent="-474121">
              <a:spcBef>
                <a:spcPts val="1333"/>
              </a:spcBef>
              <a:spcAft>
                <a:spcPts val="0"/>
              </a:spcAft>
              <a:buSzPts val="2000"/>
              <a:buChar char="▻"/>
              <a:defRPr sz="2667"/>
            </a:lvl3pPr>
            <a:lvl4pPr marL="2438339" lvl="3" indent="-474121">
              <a:spcBef>
                <a:spcPts val="1333"/>
              </a:spcBef>
              <a:spcAft>
                <a:spcPts val="0"/>
              </a:spcAft>
              <a:buSzPts val="2000"/>
              <a:buChar char="▻"/>
              <a:defRPr sz="2667"/>
            </a:lvl4pPr>
            <a:lvl5pPr marL="3047924" lvl="4" indent="-474121">
              <a:spcBef>
                <a:spcPts val="1333"/>
              </a:spcBef>
              <a:spcAft>
                <a:spcPts val="0"/>
              </a:spcAft>
              <a:buSzPts val="2000"/>
              <a:buChar char="▻"/>
              <a:defRPr sz="2667"/>
            </a:lvl5pPr>
            <a:lvl6pPr marL="3657509" lvl="5" indent="-474121">
              <a:spcBef>
                <a:spcPts val="1333"/>
              </a:spcBef>
              <a:spcAft>
                <a:spcPts val="0"/>
              </a:spcAft>
              <a:buSzPts val="2000"/>
              <a:buChar char="▻"/>
              <a:defRPr sz="2667"/>
            </a:lvl6pPr>
            <a:lvl7pPr marL="4267093" lvl="6" indent="-474121">
              <a:spcBef>
                <a:spcPts val="1333"/>
              </a:spcBef>
              <a:spcAft>
                <a:spcPts val="0"/>
              </a:spcAft>
              <a:buSzPts val="2000"/>
              <a:buChar char="▻"/>
              <a:defRPr sz="2667"/>
            </a:lvl7pPr>
            <a:lvl8pPr marL="4876678" lvl="7" indent="-474121">
              <a:spcBef>
                <a:spcPts val="1333"/>
              </a:spcBef>
              <a:spcAft>
                <a:spcPts val="0"/>
              </a:spcAft>
              <a:buSzPts val="2000"/>
              <a:buChar char="▻"/>
              <a:defRPr sz="2667"/>
            </a:lvl8pPr>
            <a:lvl9pPr marL="5486263" lvl="8" indent="-474121">
              <a:spcBef>
                <a:spcPts val="1333"/>
              </a:spcBef>
              <a:spcAft>
                <a:spcPts val="1333"/>
              </a:spcAft>
              <a:buSzPts val="2000"/>
              <a:buChar char="▻"/>
              <a:defRPr sz="2667"/>
            </a:lvl9pPr>
          </a:lstStyle>
          <a:p>
            <a:endParaRPr/>
          </a:p>
        </p:txBody>
      </p:sp>
      <p:sp>
        <p:nvSpPr>
          <p:cNvPr id="101" name="Google Shape;101;p6"/>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s-CL" smtClean="0"/>
              <a:pPr/>
              <a:t>‹Nº›</a:t>
            </a:fld>
            <a:endParaRPr lang="es-CL"/>
          </a:p>
        </p:txBody>
      </p:sp>
    </p:spTree>
    <p:extLst>
      <p:ext uri="{BB962C8B-B14F-4D97-AF65-F5344CB8AC3E}">
        <p14:creationId xmlns:p14="http://schemas.microsoft.com/office/powerpoint/2010/main" val="2015478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7FA816-B62C-4A4F-9A18-D0D0ED35FF74}" type="datetimeFigureOut">
              <a:rPr lang="es-CL" smtClean="0"/>
              <a:t>21-07-2020</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29E030-873F-4083-89F8-EF11198A85F1}" type="slidenum">
              <a:rPr lang="es-CL" smtClean="0"/>
              <a:t>‹Nº›</a:t>
            </a:fld>
            <a:endParaRPr lang="es-CL"/>
          </a:p>
        </p:txBody>
      </p:sp>
    </p:spTree>
    <p:extLst>
      <p:ext uri="{BB962C8B-B14F-4D97-AF65-F5344CB8AC3E}">
        <p14:creationId xmlns:p14="http://schemas.microsoft.com/office/powerpoint/2010/main" val="151672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454333"/>
            <a:ext cx="12192000" cy="3949200"/>
          </a:xfrm>
          <a:prstGeom prst="rect">
            <a:avLst/>
          </a:prstGeom>
        </p:spPr>
        <p:txBody>
          <a:bodyPr spcFirstLastPara="1" vert="horz" wrap="square" lIns="121900" tIns="121900" rIns="121900" bIns="121900" rtlCol="0" anchor="ctr" anchorCtr="0">
            <a:noAutofit/>
          </a:bodyPr>
          <a:lstStyle/>
          <a:p>
            <a:r>
              <a:rPr lang="es-CL" sz="5333" b="1" dirty="0" smtClean="0">
                <a:solidFill>
                  <a:schemeClr val="bg1"/>
                </a:solidFill>
              </a:rPr>
              <a:t>Taller 3: recuperación léxica </a:t>
            </a:r>
            <a:endParaRPr sz="5333" b="1" dirty="0">
              <a:solidFill>
                <a:schemeClr val="bg1"/>
              </a:solidFill>
            </a:endParaRPr>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482436" cy="1454333"/>
          </a:xfrm>
          <a:prstGeom prst="rect">
            <a:avLst/>
          </a:prstGeom>
        </p:spPr>
      </p:pic>
      <p:sp>
        <p:nvSpPr>
          <p:cNvPr id="2" name="CuadroTexto 1"/>
          <p:cNvSpPr txBox="1"/>
          <p:nvPr/>
        </p:nvSpPr>
        <p:spPr>
          <a:xfrm>
            <a:off x="-1" y="5403533"/>
            <a:ext cx="4946073" cy="1015663"/>
          </a:xfrm>
          <a:prstGeom prst="rect">
            <a:avLst/>
          </a:prstGeom>
          <a:noFill/>
        </p:spPr>
        <p:txBody>
          <a:bodyPr wrap="square" rtlCol="0">
            <a:spAutoFit/>
          </a:bodyPr>
          <a:lstStyle/>
          <a:p>
            <a:r>
              <a:rPr lang="es-CL" sz="2000" b="1" dirty="0" err="1">
                <a:solidFill>
                  <a:schemeClr val="accent1">
                    <a:lumMod val="50000"/>
                  </a:schemeClr>
                </a:solidFill>
              </a:rPr>
              <a:t>Valeska</a:t>
            </a:r>
            <a:r>
              <a:rPr lang="es-CL" sz="2000" b="1" dirty="0">
                <a:solidFill>
                  <a:schemeClr val="accent1">
                    <a:lumMod val="50000"/>
                  </a:schemeClr>
                </a:solidFill>
              </a:rPr>
              <a:t> Campos Olivera</a:t>
            </a:r>
          </a:p>
          <a:p>
            <a:r>
              <a:rPr lang="es-CL" sz="2000" b="1" dirty="0">
                <a:solidFill>
                  <a:schemeClr val="accent1">
                    <a:lumMod val="50000"/>
                  </a:schemeClr>
                </a:solidFill>
              </a:rPr>
              <a:t>Profesora Lenguaje y Comunicación </a:t>
            </a:r>
          </a:p>
          <a:p>
            <a:r>
              <a:rPr lang="es-CL" sz="2000" b="1" dirty="0">
                <a:solidFill>
                  <a:schemeClr val="accent1">
                    <a:lumMod val="50000"/>
                  </a:schemeClr>
                </a:solidFill>
              </a:rPr>
              <a:t>Mg. Gestión para la Educación Superior </a:t>
            </a:r>
          </a:p>
        </p:txBody>
      </p:sp>
    </p:spTree>
    <p:extLst>
      <p:ext uri="{BB962C8B-B14F-4D97-AF65-F5344CB8AC3E}">
        <p14:creationId xmlns:p14="http://schemas.microsoft.com/office/powerpoint/2010/main" val="34112091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838200" y="1095375"/>
            <a:ext cx="10515600" cy="5127770"/>
          </a:xfrm>
        </p:spPr>
        <p:txBody>
          <a:bodyPr/>
          <a:lstStyle/>
          <a:p>
            <a:pPr marL="0" indent="0">
              <a:buNone/>
            </a:pPr>
            <a:r>
              <a:rPr lang="es-CL" sz="4400" b="1" i="1" dirty="0" smtClean="0">
                <a:solidFill>
                  <a:schemeClr val="accent1">
                    <a:lumMod val="50000"/>
                  </a:schemeClr>
                </a:solidFill>
                <a:latin typeface="+mj-lt"/>
              </a:rPr>
              <a:t>Objetivos</a:t>
            </a:r>
            <a:endParaRPr lang="es-CL" sz="4400" b="1" i="1" dirty="0">
              <a:solidFill>
                <a:schemeClr val="accent1">
                  <a:lumMod val="50000"/>
                </a:schemeClr>
              </a:solidFill>
              <a:latin typeface="+mj-lt"/>
            </a:endParaRPr>
          </a:p>
          <a:p>
            <a:pPr>
              <a:buFont typeface="Wingdings" panose="05000000000000000000" pitchFamily="2" charset="2"/>
              <a:buChar char="v"/>
            </a:pPr>
            <a:r>
              <a:rPr lang="es-CL" sz="3600" i="1" dirty="0" smtClean="0">
                <a:solidFill>
                  <a:schemeClr val="accent1">
                    <a:lumMod val="50000"/>
                  </a:schemeClr>
                </a:solidFill>
              </a:rPr>
              <a:t> Determinar el significado de las palabras según su contexto. </a:t>
            </a:r>
            <a:endParaRPr lang="es-CL" dirty="0"/>
          </a:p>
        </p:txBody>
      </p:sp>
    </p:spTree>
    <p:extLst>
      <p:ext uri="{BB962C8B-B14F-4D97-AF65-F5344CB8AC3E}">
        <p14:creationId xmlns:p14="http://schemas.microsoft.com/office/powerpoint/2010/main" val="29465437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390775" y="952498"/>
            <a:ext cx="2762250" cy="106680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b="1" dirty="0" smtClean="0">
                <a:solidFill>
                  <a:srgbClr val="008080"/>
                </a:solidFill>
              </a:rPr>
              <a:t>ENUNCIADOR</a:t>
            </a:r>
            <a:r>
              <a:rPr lang="es-CL" dirty="0" smtClean="0"/>
              <a:t> </a:t>
            </a:r>
            <a:endParaRPr lang="es-CL" dirty="0"/>
          </a:p>
        </p:txBody>
      </p:sp>
      <p:sp>
        <p:nvSpPr>
          <p:cNvPr id="3" name="Rectángulo 2"/>
          <p:cNvSpPr/>
          <p:nvPr/>
        </p:nvSpPr>
        <p:spPr>
          <a:xfrm>
            <a:off x="5757863" y="952498"/>
            <a:ext cx="2762250" cy="106680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b="1" dirty="0" smtClean="0">
                <a:solidFill>
                  <a:srgbClr val="CC0099"/>
                </a:solidFill>
              </a:rPr>
              <a:t>ENUNCIATARIO</a:t>
            </a:r>
            <a:r>
              <a:rPr lang="es-CL" sz="2000" b="1" dirty="0" smtClean="0">
                <a:solidFill>
                  <a:srgbClr val="008080"/>
                </a:solidFill>
              </a:rPr>
              <a:t> </a:t>
            </a:r>
            <a:r>
              <a:rPr lang="es-CL" dirty="0" smtClean="0"/>
              <a:t> </a:t>
            </a:r>
            <a:endParaRPr lang="es-CL" dirty="0"/>
          </a:p>
        </p:txBody>
      </p:sp>
      <p:sp>
        <p:nvSpPr>
          <p:cNvPr id="4" name="Cerrar llave 3"/>
          <p:cNvSpPr/>
          <p:nvPr/>
        </p:nvSpPr>
        <p:spPr>
          <a:xfrm rot="5400000">
            <a:off x="4319589" y="788191"/>
            <a:ext cx="2271710" cy="4733925"/>
          </a:xfrm>
          <a:prstGeom prst="rightBrace">
            <a:avLst>
              <a:gd name="adj1" fmla="val 8333"/>
              <a:gd name="adj2" fmla="val 4872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5" name="Rectángulo 4"/>
          <p:cNvSpPr/>
          <p:nvPr/>
        </p:nvSpPr>
        <p:spPr>
          <a:xfrm>
            <a:off x="4191000" y="4381500"/>
            <a:ext cx="2762250" cy="106680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b="1" dirty="0" smtClean="0">
                <a:solidFill>
                  <a:srgbClr val="00B0F0"/>
                </a:solidFill>
              </a:rPr>
              <a:t>ENUNCIADO</a:t>
            </a:r>
            <a:r>
              <a:rPr lang="es-CL" sz="2000" b="1" dirty="0" smtClean="0">
                <a:solidFill>
                  <a:srgbClr val="008080"/>
                </a:solidFill>
              </a:rPr>
              <a:t> </a:t>
            </a:r>
            <a:r>
              <a:rPr lang="es-CL" dirty="0" smtClean="0"/>
              <a:t> </a:t>
            </a:r>
            <a:endParaRPr lang="es-CL" dirty="0"/>
          </a:p>
        </p:txBody>
      </p:sp>
      <p:sp>
        <p:nvSpPr>
          <p:cNvPr id="6" name="Cerrar llave 5"/>
          <p:cNvSpPr/>
          <p:nvPr/>
        </p:nvSpPr>
        <p:spPr>
          <a:xfrm>
            <a:off x="8520113" y="600075"/>
            <a:ext cx="681037" cy="55626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8" name="Rectángulo redondeado 7"/>
          <p:cNvSpPr/>
          <p:nvPr/>
        </p:nvSpPr>
        <p:spPr>
          <a:xfrm>
            <a:off x="9534525" y="2781300"/>
            <a:ext cx="2286000" cy="12001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chemeClr val="bg1"/>
                </a:solidFill>
              </a:rPr>
              <a:t>SITUACIÓN DE ENUNCIACIÓN </a:t>
            </a:r>
            <a:endParaRPr lang="es-CL" dirty="0">
              <a:solidFill>
                <a:schemeClr val="bg1"/>
              </a:solidFill>
            </a:endParaRPr>
          </a:p>
        </p:txBody>
      </p:sp>
      <p:sp>
        <p:nvSpPr>
          <p:cNvPr id="9" name="Flecha curvada hacia abajo 8"/>
          <p:cNvSpPr/>
          <p:nvPr/>
        </p:nvSpPr>
        <p:spPr>
          <a:xfrm>
            <a:off x="3381375" y="514350"/>
            <a:ext cx="3933825" cy="35242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7" name="CuadroTexto 6"/>
          <p:cNvSpPr txBox="1"/>
          <p:nvPr/>
        </p:nvSpPr>
        <p:spPr>
          <a:xfrm>
            <a:off x="419100" y="247650"/>
            <a:ext cx="2669381" cy="523220"/>
          </a:xfrm>
          <a:prstGeom prst="rect">
            <a:avLst/>
          </a:prstGeom>
          <a:noFill/>
        </p:spPr>
        <p:txBody>
          <a:bodyPr wrap="square" rtlCol="0">
            <a:spAutoFit/>
          </a:bodyPr>
          <a:lstStyle/>
          <a:p>
            <a:r>
              <a:rPr lang="es-CL" sz="2800" b="1" i="1" dirty="0" smtClean="0">
                <a:solidFill>
                  <a:schemeClr val="accent1">
                    <a:lumMod val="50000"/>
                  </a:schemeClr>
                </a:solidFill>
              </a:rPr>
              <a:t>RECORDEMOS </a:t>
            </a:r>
            <a:endParaRPr lang="es-CL" sz="2800" b="1" i="1" dirty="0">
              <a:solidFill>
                <a:schemeClr val="accent1">
                  <a:lumMod val="50000"/>
                </a:schemeClr>
              </a:solidFill>
            </a:endParaRPr>
          </a:p>
        </p:txBody>
      </p:sp>
    </p:spTree>
    <p:extLst>
      <p:ext uri="{BB962C8B-B14F-4D97-AF65-F5344CB8AC3E}">
        <p14:creationId xmlns:p14="http://schemas.microsoft.com/office/powerpoint/2010/main" val="2642069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 y="523433"/>
            <a:ext cx="8467725" cy="1021600"/>
          </a:xfrm>
        </p:spPr>
        <p:txBody>
          <a:bodyPr>
            <a:noAutofit/>
          </a:bodyPr>
          <a:lstStyle/>
          <a:p>
            <a:r>
              <a:rPr lang="es-CL" sz="3200" b="1" dirty="0" smtClean="0">
                <a:solidFill>
                  <a:schemeClr val="bg1">
                    <a:lumMod val="95000"/>
                  </a:schemeClr>
                </a:solidFill>
              </a:rPr>
              <a:t>Lee los siguientes fragmentos y determina el significado de las palabras subrayadas: </a:t>
            </a:r>
            <a:endParaRPr lang="es-CL" sz="3200" b="1" dirty="0">
              <a:solidFill>
                <a:schemeClr val="bg1">
                  <a:lumMod val="95000"/>
                </a:schemeClr>
              </a:solidFill>
            </a:endParaRPr>
          </a:p>
        </p:txBody>
      </p:sp>
      <p:sp>
        <p:nvSpPr>
          <p:cNvPr id="5" name="Rectángulo 4"/>
          <p:cNvSpPr/>
          <p:nvPr/>
        </p:nvSpPr>
        <p:spPr>
          <a:xfrm>
            <a:off x="180975" y="1847851"/>
            <a:ext cx="11506200" cy="1476374"/>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rgbClr val="002060"/>
                </a:solidFill>
              </a:rPr>
              <a:t> La contaminación de los espacios marinos por desechos y desperdicios plásticos ha tenido un sostenido incremento desde comienzos del siglo XXI, afectando en forma significativa a la biodiversidad y los ecosistemas marinos existentes en los distintos océanos del planeta. Daño ecológico que ha impactado a la comunidad internacional, provocando una reacción en cadena para revertir el golpe medioambiental que está causando este </a:t>
            </a:r>
            <a:r>
              <a:rPr lang="es-CL" b="1" dirty="0">
                <a:solidFill>
                  <a:srgbClr val="002060"/>
                </a:solidFill>
              </a:rPr>
              <a:t>flagelo</a:t>
            </a:r>
            <a:r>
              <a:rPr lang="es-CL" dirty="0">
                <a:solidFill>
                  <a:srgbClr val="002060"/>
                </a:solidFill>
              </a:rPr>
              <a:t> en la flora, fauna y especies marinas y en su repercusión en la cadena alimentaria mundial. </a:t>
            </a:r>
            <a:r>
              <a:rPr lang="es-CL" i="1" dirty="0" smtClean="0">
                <a:solidFill>
                  <a:srgbClr val="002060"/>
                </a:solidFill>
              </a:rPr>
              <a:t>(</a:t>
            </a:r>
            <a:r>
              <a:rPr lang="es-CL" i="1" dirty="0" err="1" smtClean="0">
                <a:solidFill>
                  <a:srgbClr val="002060"/>
                </a:solidFill>
              </a:rPr>
              <a:t>Aimone</a:t>
            </a:r>
            <a:r>
              <a:rPr lang="es-CL" i="1" dirty="0" smtClean="0">
                <a:solidFill>
                  <a:srgbClr val="002060"/>
                </a:solidFill>
              </a:rPr>
              <a:t>, 2018)</a:t>
            </a:r>
            <a:endParaRPr lang="es-CL" i="1" dirty="0">
              <a:solidFill>
                <a:srgbClr val="002060"/>
              </a:solidFill>
            </a:endParaRPr>
          </a:p>
        </p:txBody>
      </p:sp>
      <p:sp>
        <p:nvSpPr>
          <p:cNvPr id="7" name="Rectángulo 6"/>
          <p:cNvSpPr/>
          <p:nvPr/>
        </p:nvSpPr>
        <p:spPr>
          <a:xfrm>
            <a:off x="180975" y="3627043"/>
            <a:ext cx="11506200" cy="1192607"/>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rgbClr val="002060"/>
                </a:solidFill>
              </a:rPr>
              <a:t>También las partículas de plástico tienen la propiedad química de atraer y acumular contaminantes </a:t>
            </a:r>
            <a:r>
              <a:rPr lang="es-CL" b="1" dirty="0">
                <a:solidFill>
                  <a:srgbClr val="002060"/>
                </a:solidFill>
              </a:rPr>
              <a:t>hidrofóbicos</a:t>
            </a:r>
            <a:r>
              <a:rPr lang="es-CL" dirty="0">
                <a:solidFill>
                  <a:srgbClr val="002060"/>
                </a:solidFill>
              </a:rPr>
              <a:t> </a:t>
            </a:r>
            <a:r>
              <a:rPr lang="es-CL" dirty="0" smtClean="0">
                <a:solidFill>
                  <a:srgbClr val="002060"/>
                </a:solidFill>
              </a:rPr>
              <a:t>del </a:t>
            </a:r>
            <a:r>
              <a:rPr lang="es-CL" dirty="0">
                <a:solidFill>
                  <a:srgbClr val="002060"/>
                </a:solidFill>
              </a:rPr>
              <a:t>agua de </a:t>
            </a:r>
            <a:r>
              <a:rPr lang="es-CL" dirty="0" smtClean="0">
                <a:solidFill>
                  <a:srgbClr val="002060"/>
                </a:solidFill>
              </a:rPr>
              <a:t>mar, lo que equivale a que actúen como esponjas químicas para </a:t>
            </a:r>
            <a:r>
              <a:rPr lang="es-CL" dirty="0">
                <a:solidFill>
                  <a:srgbClr val="002060"/>
                </a:solidFill>
              </a:rPr>
              <a:t>contaminantes tóxicos  que llegan al mar procedente de la agricultura y la </a:t>
            </a:r>
            <a:r>
              <a:rPr lang="es-CL" dirty="0" smtClean="0">
                <a:solidFill>
                  <a:srgbClr val="002060"/>
                </a:solidFill>
              </a:rPr>
              <a:t>industria </a:t>
            </a:r>
            <a:r>
              <a:rPr lang="es-CL" dirty="0">
                <a:solidFill>
                  <a:srgbClr val="002060"/>
                </a:solidFill>
              </a:rPr>
              <a:t>y les abren la puerta para que converjan en la cadena alimentaria. </a:t>
            </a:r>
            <a:r>
              <a:rPr lang="es-CL" dirty="0" smtClean="0">
                <a:solidFill>
                  <a:srgbClr val="002060"/>
                </a:solidFill>
              </a:rPr>
              <a:t>(</a:t>
            </a:r>
            <a:r>
              <a:rPr lang="es-CL" dirty="0" err="1" smtClean="0">
                <a:solidFill>
                  <a:srgbClr val="002060"/>
                </a:solidFill>
              </a:rPr>
              <a:t>Idem</a:t>
            </a:r>
            <a:r>
              <a:rPr lang="es-CL" dirty="0" smtClean="0">
                <a:solidFill>
                  <a:srgbClr val="002060"/>
                </a:solidFill>
              </a:rPr>
              <a:t>)</a:t>
            </a:r>
            <a:endParaRPr lang="es-CL" dirty="0">
              <a:solidFill>
                <a:srgbClr val="002060"/>
              </a:solidFill>
            </a:endParaRPr>
          </a:p>
        </p:txBody>
      </p:sp>
      <p:sp>
        <p:nvSpPr>
          <p:cNvPr id="8" name="Rectángulo 7"/>
          <p:cNvSpPr/>
          <p:nvPr/>
        </p:nvSpPr>
        <p:spPr>
          <a:xfrm>
            <a:off x="180975" y="5027218"/>
            <a:ext cx="11506200" cy="1192607"/>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rgbClr val="002060"/>
                </a:solidFill>
              </a:rPr>
              <a:t>El parche de plástico emplazado en el </a:t>
            </a:r>
            <a:r>
              <a:rPr lang="es-CL" b="1" dirty="0">
                <a:solidFill>
                  <a:srgbClr val="002060"/>
                </a:solidFill>
              </a:rPr>
              <a:t>vórtice</a:t>
            </a:r>
            <a:r>
              <a:rPr lang="es-CL" dirty="0">
                <a:solidFill>
                  <a:srgbClr val="002060"/>
                </a:solidFill>
              </a:rPr>
              <a:t> de basura en el océano Pacífico norte, el cual acumula una gran concentración de desperdicios flotando sobre el mar, forma una verdadera isla de plástico que se ubica en las cercanías de las islas de </a:t>
            </a:r>
            <a:r>
              <a:rPr lang="es-CL" dirty="0" err="1">
                <a:solidFill>
                  <a:srgbClr val="002060"/>
                </a:solidFill>
              </a:rPr>
              <a:t>Hawai</a:t>
            </a:r>
            <a:r>
              <a:rPr lang="es-CL" dirty="0">
                <a:solidFill>
                  <a:srgbClr val="002060"/>
                </a:solidFill>
              </a:rPr>
              <a:t> y que algunos lo denominan el séptimo continente</a:t>
            </a:r>
            <a:r>
              <a:rPr lang="es-CL" dirty="0" smtClean="0">
                <a:solidFill>
                  <a:srgbClr val="002060"/>
                </a:solidFill>
              </a:rPr>
              <a:t>. (</a:t>
            </a:r>
            <a:r>
              <a:rPr lang="es-CL" dirty="0" err="1" smtClean="0">
                <a:solidFill>
                  <a:srgbClr val="002060"/>
                </a:solidFill>
              </a:rPr>
              <a:t>Idem</a:t>
            </a:r>
            <a:r>
              <a:rPr lang="es-CL" dirty="0" smtClean="0">
                <a:solidFill>
                  <a:srgbClr val="002060"/>
                </a:solidFill>
              </a:rPr>
              <a:t>)</a:t>
            </a:r>
            <a:endParaRPr lang="es-CL" dirty="0">
              <a:solidFill>
                <a:srgbClr val="002060"/>
              </a:solidFill>
            </a:endParaRPr>
          </a:p>
        </p:txBody>
      </p:sp>
    </p:spTree>
    <p:extLst>
      <p:ext uri="{BB962C8B-B14F-4D97-AF65-F5344CB8AC3E}">
        <p14:creationId xmlns:p14="http://schemas.microsoft.com/office/powerpoint/2010/main" val="2573945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9310" y="509579"/>
            <a:ext cx="7967591" cy="1021600"/>
          </a:xfrm>
        </p:spPr>
        <p:txBody>
          <a:bodyPr/>
          <a:lstStyle/>
          <a:p>
            <a:r>
              <a:rPr lang="es-CL" sz="4267" b="1" dirty="0" smtClean="0">
                <a:solidFill>
                  <a:schemeClr val="bg1"/>
                </a:solidFill>
              </a:rPr>
              <a:t>Responde las siguientes preguntas  </a:t>
            </a:r>
            <a:endParaRPr lang="es-CL" sz="4267" b="1" dirty="0">
              <a:solidFill>
                <a:schemeClr val="bg1"/>
              </a:solidFill>
            </a:endParaRPr>
          </a:p>
        </p:txBody>
      </p:sp>
      <p:sp>
        <p:nvSpPr>
          <p:cNvPr id="5" name="Marcador de número de diapositiva 4"/>
          <p:cNvSpPr>
            <a:spLocks noGrp="1"/>
          </p:cNvSpPr>
          <p:nvPr>
            <p:ph type="sldNum" idx="12"/>
          </p:nvPr>
        </p:nvSpPr>
        <p:spPr/>
        <p:txBody>
          <a:bodyPr/>
          <a:lstStyle/>
          <a:p>
            <a:fld id="{00000000-1234-1234-1234-123412341234}" type="slidenum">
              <a:rPr lang="es-CL" smtClean="0"/>
              <a:pPr/>
              <a:t>5</a:t>
            </a:fld>
            <a:endParaRPr lang="es-CL"/>
          </a:p>
        </p:txBody>
      </p:sp>
      <p:sp>
        <p:nvSpPr>
          <p:cNvPr id="4" name="Rectángulo 3"/>
          <p:cNvSpPr/>
          <p:nvPr/>
        </p:nvSpPr>
        <p:spPr>
          <a:xfrm>
            <a:off x="129310" y="1847850"/>
            <a:ext cx="11491190" cy="2314575"/>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Wingdings" panose="05000000000000000000" pitchFamily="2" charset="2"/>
              <a:buChar char="§"/>
            </a:pPr>
            <a:r>
              <a:rPr lang="es-CL" sz="2400" dirty="0" smtClean="0">
                <a:solidFill>
                  <a:srgbClr val="002060"/>
                </a:solidFill>
              </a:rPr>
              <a:t>¿Qué estrategia utilizaste para determinar el significado de las palabras subrayadas? </a:t>
            </a:r>
          </a:p>
          <a:p>
            <a:pPr marL="285750" indent="-285750" algn="just">
              <a:lnSpc>
                <a:spcPct val="150000"/>
              </a:lnSpc>
              <a:buFont typeface="Wingdings" panose="05000000000000000000" pitchFamily="2" charset="2"/>
              <a:buChar char="§"/>
            </a:pPr>
            <a:r>
              <a:rPr lang="es-CL" sz="2400" dirty="0" smtClean="0">
                <a:solidFill>
                  <a:srgbClr val="002060"/>
                </a:solidFill>
              </a:rPr>
              <a:t>¿Cuál es la importancia de inferir los significados de las palabras que desconocemos al momento de comprender un texto? </a:t>
            </a:r>
          </a:p>
          <a:p>
            <a:pPr algn="ctr"/>
            <a:endParaRPr lang="es-CL" dirty="0">
              <a:solidFill>
                <a:schemeClr val="tx2"/>
              </a:solidFill>
            </a:endParaRPr>
          </a:p>
        </p:txBody>
      </p:sp>
    </p:spTree>
    <p:extLst>
      <p:ext uri="{BB962C8B-B14F-4D97-AF65-F5344CB8AC3E}">
        <p14:creationId xmlns:p14="http://schemas.microsoft.com/office/powerpoint/2010/main" val="21226843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lipse 4"/>
          <p:cNvSpPr/>
          <p:nvPr/>
        </p:nvSpPr>
        <p:spPr>
          <a:xfrm>
            <a:off x="4972050" y="3595477"/>
            <a:ext cx="2047875" cy="1514475"/>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002060"/>
                </a:solidFill>
              </a:rPr>
              <a:t>Término desconocido </a:t>
            </a:r>
            <a:endParaRPr lang="es-CL" dirty="0">
              <a:solidFill>
                <a:srgbClr val="002060"/>
              </a:solidFill>
            </a:endParaRPr>
          </a:p>
        </p:txBody>
      </p:sp>
      <p:sp>
        <p:nvSpPr>
          <p:cNvPr id="7" name="Rectángulo 6"/>
          <p:cNvSpPr/>
          <p:nvPr/>
        </p:nvSpPr>
        <p:spPr>
          <a:xfrm>
            <a:off x="243422" y="3886199"/>
            <a:ext cx="3276600" cy="65722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002060"/>
                </a:solidFill>
              </a:rPr>
              <a:t>Fijarse en las palabras que lo rodean</a:t>
            </a:r>
            <a:endParaRPr lang="es-CL" dirty="0">
              <a:solidFill>
                <a:srgbClr val="002060"/>
              </a:solidFill>
            </a:endParaRPr>
          </a:p>
        </p:txBody>
      </p:sp>
      <p:sp>
        <p:nvSpPr>
          <p:cNvPr id="8" name="Flecha derecha 7"/>
          <p:cNvSpPr/>
          <p:nvPr/>
        </p:nvSpPr>
        <p:spPr>
          <a:xfrm>
            <a:off x="3702937" y="4028865"/>
            <a:ext cx="666750" cy="3238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Flecha izquierda 9"/>
          <p:cNvSpPr/>
          <p:nvPr/>
        </p:nvSpPr>
        <p:spPr>
          <a:xfrm rot="16200000">
            <a:off x="5584706" y="3000573"/>
            <a:ext cx="709766" cy="33575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Rectángulo 10"/>
          <p:cNvSpPr/>
          <p:nvPr/>
        </p:nvSpPr>
        <p:spPr>
          <a:xfrm>
            <a:off x="4478691" y="1874437"/>
            <a:ext cx="3257549" cy="866984"/>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002060"/>
                </a:solidFill>
              </a:rPr>
              <a:t>Reemplazar por un sinónimo que no cambie el sentido del texto</a:t>
            </a:r>
            <a:endParaRPr lang="es-CL" dirty="0">
              <a:solidFill>
                <a:srgbClr val="002060"/>
              </a:solidFill>
            </a:endParaRPr>
          </a:p>
        </p:txBody>
      </p:sp>
      <p:sp>
        <p:nvSpPr>
          <p:cNvPr id="12" name="Flecha izquierda 11"/>
          <p:cNvSpPr/>
          <p:nvPr/>
        </p:nvSpPr>
        <p:spPr>
          <a:xfrm>
            <a:off x="7576603" y="4016963"/>
            <a:ext cx="709766" cy="33575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Rectángulo 12"/>
          <p:cNvSpPr/>
          <p:nvPr/>
        </p:nvSpPr>
        <p:spPr>
          <a:xfrm>
            <a:off x="8471953" y="3857414"/>
            <a:ext cx="3276600" cy="65722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002060"/>
                </a:solidFill>
              </a:rPr>
              <a:t>Determinar el sentido de la palabra según el contexto</a:t>
            </a:r>
            <a:endParaRPr lang="es-CL" dirty="0">
              <a:solidFill>
                <a:srgbClr val="002060"/>
              </a:solidFill>
            </a:endParaRPr>
          </a:p>
        </p:txBody>
      </p:sp>
      <p:sp>
        <p:nvSpPr>
          <p:cNvPr id="15" name="CuadroTexto 14"/>
          <p:cNvSpPr txBox="1"/>
          <p:nvPr/>
        </p:nvSpPr>
        <p:spPr>
          <a:xfrm>
            <a:off x="243422" y="723900"/>
            <a:ext cx="6347878" cy="830997"/>
          </a:xfrm>
          <a:prstGeom prst="rect">
            <a:avLst/>
          </a:prstGeom>
          <a:noFill/>
        </p:spPr>
        <p:txBody>
          <a:bodyPr wrap="square" rtlCol="0">
            <a:spAutoFit/>
          </a:bodyPr>
          <a:lstStyle/>
          <a:p>
            <a:r>
              <a:rPr lang="es-CL" sz="4800" dirty="0" smtClean="0">
                <a:solidFill>
                  <a:schemeClr val="bg1"/>
                </a:solidFill>
              </a:rPr>
              <a:t>Estrategias </a:t>
            </a:r>
            <a:endParaRPr lang="es-CL" sz="4800" dirty="0">
              <a:solidFill>
                <a:schemeClr val="bg1"/>
              </a:solidFill>
            </a:endParaRPr>
          </a:p>
        </p:txBody>
      </p:sp>
    </p:spTree>
    <p:extLst>
      <p:ext uri="{BB962C8B-B14F-4D97-AF65-F5344CB8AC3E}">
        <p14:creationId xmlns:p14="http://schemas.microsoft.com/office/powerpoint/2010/main" val="3364808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 y="523433"/>
            <a:ext cx="8467725" cy="1021600"/>
          </a:xfrm>
        </p:spPr>
        <p:txBody>
          <a:bodyPr>
            <a:noAutofit/>
          </a:bodyPr>
          <a:lstStyle/>
          <a:p>
            <a:r>
              <a:rPr lang="es-CL" sz="3200" b="1" dirty="0" smtClean="0">
                <a:solidFill>
                  <a:schemeClr val="bg1">
                    <a:lumMod val="95000"/>
                  </a:schemeClr>
                </a:solidFill>
              </a:rPr>
              <a:t>Por lo tanto un sinónimo de las palabras subrayadas podría ser: </a:t>
            </a:r>
            <a:endParaRPr lang="es-CL" sz="3200" b="1" dirty="0">
              <a:solidFill>
                <a:schemeClr val="bg1">
                  <a:lumMod val="95000"/>
                </a:schemeClr>
              </a:solidFill>
            </a:endParaRPr>
          </a:p>
        </p:txBody>
      </p:sp>
      <p:sp>
        <p:nvSpPr>
          <p:cNvPr id="5" name="Rectángulo 4"/>
          <p:cNvSpPr/>
          <p:nvPr/>
        </p:nvSpPr>
        <p:spPr>
          <a:xfrm>
            <a:off x="180975" y="1847851"/>
            <a:ext cx="11506200" cy="1476374"/>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rgbClr val="002060"/>
                </a:solidFill>
              </a:rPr>
              <a:t> La contaminación de los espacios marinos por desechos y desperdicios plásticos ha tenido un sostenido incremento desde comienzos del siglo XXI, afectando en forma significativa a la biodiversidad y los ecosistemas marinos existentes en los distintos océanos del planeta. Daño ecológico que ha impactado a la comunidad internacional, provocando una reacción en cadena para revertir el golpe medioambiental que está causando este </a:t>
            </a:r>
            <a:r>
              <a:rPr lang="es-CL" b="1" dirty="0" smtClean="0">
                <a:solidFill>
                  <a:srgbClr val="002060"/>
                </a:solidFill>
              </a:rPr>
              <a:t>__________ </a:t>
            </a:r>
            <a:r>
              <a:rPr lang="es-CL" dirty="0" smtClean="0">
                <a:solidFill>
                  <a:srgbClr val="002060"/>
                </a:solidFill>
              </a:rPr>
              <a:t>en </a:t>
            </a:r>
            <a:r>
              <a:rPr lang="es-CL" dirty="0">
                <a:solidFill>
                  <a:srgbClr val="002060"/>
                </a:solidFill>
              </a:rPr>
              <a:t>la flora, fauna y especies marinas y en su repercusión en la cadena alimentaria mundial. </a:t>
            </a:r>
            <a:r>
              <a:rPr lang="es-CL" i="1" dirty="0" smtClean="0">
                <a:solidFill>
                  <a:srgbClr val="002060"/>
                </a:solidFill>
              </a:rPr>
              <a:t>(</a:t>
            </a:r>
            <a:r>
              <a:rPr lang="es-CL" i="1" dirty="0" err="1" smtClean="0">
                <a:solidFill>
                  <a:srgbClr val="002060"/>
                </a:solidFill>
              </a:rPr>
              <a:t>Aimone</a:t>
            </a:r>
            <a:r>
              <a:rPr lang="es-CL" i="1" dirty="0" smtClean="0">
                <a:solidFill>
                  <a:srgbClr val="002060"/>
                </a:solidFill>
              </a:rPr>
              <a:t>, 2018)</a:t>
            </a:r>
            <a:endParaRPr lang="es-CL" i="1" dirty="0">
              <a:solidFill>
                <a:srgbClr val="002060"/>
              </a:solidFill>
            </a:endParaRPr>
          </a:p>
        </p:txBody>
      </p:sp>
      <p:sp>
        <p:nvSpPr>
          <p:cNvPr id="7" name="Rectángulo 6"/>
          <p:cNvSpPr/>
          <p:nvPr/>
        </p:nvSpPr>
        <p:spPr>
          <a:xfrm>
            <a:off x="180975" y="3627043"/>
            <a:ext cx="11506200" cy="1192607"/>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rgbClr val="002060"/>
                </a:solidFill>
              </a:rPr>
              <a:t>También las partículas de plástico tienen la propiedad química de atraer y acumular contaminantes </a:t>
            </a:r>
            <a:r>
              <a:rPr lang="es-CL" b="1" dirty="0" smtClean="0">
                <a:solidFill>
                  <a:srgbClr val="002060"/>
                </a:solidFill>
              </a:rPr>
              <a:t>__________</a:t>
            </a:r>
            <a:r>
              <a:rPr lang="es-CL" dirty="0" smtClean="0">
                <a:solidFill>
                  <a:srgbClr val="002060"/>
                </a:solidFill>
              </a:rPr>
              <a:t> del </a:t>
            </a:r>
            <a:r>
              <a:rPr lang="es-CL" dirty="0">
                <a:solidFill>
                  <a:srgbClr val="002060"/>
                </a:solidFill>
              </a:rPr>
              <a:t>agua de </a:t>
            </a:r>
            <a:r>
              <a:rPr lang="es-CL" dirty="0" smtClean="0">
                <a:solidFill>
                  <a:srgbClr val="002060"/>
                </a:solidFill>
              </a:rPr>
              <a:t>mar, lo que equivale a que actúen como esponjas químicas para </a:t>
            </a:r>
            <a:r>
              <a:rPr lang="es-CL" dirty="0">
                <a:solidFill>
                  <a:srgbClr val="002060"/>
                </a:solidFill>
              </a:rPr>
              <a:t>contaminantes tóxicos  que llegan al mar procedente de la agricultura y la </a:t>
            </a:r>
            <a:r>
              <a:rPr lang="es-CL" dirty="0" smtClean="0">
                <a:solidFill>
                  <a:srgbClr val="002060"/>
                </a:solidFill>
              </a:rPr>
              <a:t>industria </a:t>
            </a:r>
            <a:r>
              <a:rPr lang="es-CL" dirty="0">
                <a:solidFill>
                  <a:srgbClr val="002060"/>
                </a:solidFill>
              </a:rPr>
              <a:t>y les abren la puerta para que converjan en la cadena alimentaria. </a:t>
            </a:r>
            <a:r>
              <a:rPr lang="es-CL" dirty="0" smtClean="0">
                <a:solidFill>
                  <a:srgbClr val="002060"/>
                </a:solidFill>
              </a:rPr>
              <a:t>(</a:t>
            </a:r>
            <a:r>
              <a:rPr lang="es-CL" dirty="0" err="1" smtClean="0">
                <a:solidFill>
                  <a:srgbClr val="002060"/>
                </a:solidFill>
              </a:rPr>
              <a:t>Idem</a:t>
            </a:r>
            <a:r>
              <a:rPr lang="es-CL" dirty="0" smtClean="0">
                <a:solidFill>
                  <a:srgbClr val="002060"/>
                </a:solidFill>
              </a:rPr>
              <a:t>)</a:t>
            </a:r>
            <a:endParaRPr lang="es-CL" dirty="0">
              <a:solidFill>
                <a:srgbClr val="002060"/>
              </a:solidFill>
            </a:endParaRPr>
          </a:p>
        </p:txBody>
      </p:sp>
      <p:sp>
        <p:nvSpPr>
          <p:cNvPr id="8" name="Rectángulo 7"/>
          <p:cNvSpPr/>
          <p:nvPr/>
        </p:nvSpPr>
        <p:spPr>
          <a:xfrm>
            <a:off x="180975" y="5027218"/>
            <a:ext cx="11506200" cy="1192607"/>
          </a:xfrm>
          <a:prstGeom prst="rect">
            <a:avLst/>
          </a:prstGeom>
          <a:solidFill>
            <a:schemeClr val="bg1"/>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s-CL" dirty="0">
                <a:solidFill>
                  <a:srgbClr val="002060"/>
                </a:solidFill>
              </a:rPr>
              <a:t>El parche de plástico emplazado </a:t>
            </a:r>
            <a:r>
              <a:rPr lang="es-CL">
                <a:solidFill>
                  <a:srgbClr val="002060"/>
                </a:solidFill>
              </a:rPr>
              <a:t>en </a:t>
            </a:r>
            <a:r>
              <a:rPr lang="es-CL" smtClean="0">
                <a:solidFill>
                  <a:srgbClr val="002060"/>
                </a:solidFill>
              </a:rPr>
              <a:t>el __________ de </a:t>
            </a:r>
            <a:r>
              <a:rPr lang="es-CL" dirty="0">
                <a:solidFill>
                  <a:srgbClr val="002060"/>
                </a:solidFill>
              </a:rPr>
              <a:t>basura en el océano Pacífico norte, el cual acumula una gran concentración de desperdicios flotando sobre el mar, forma una verdadera isla de plástico que se ubica en las cercanías de las islas de </a:t>
            </a:r>
            <a:r>
              <a:rPr lang="es-CL" dirty="0" err="1">
                <a:solidFill>
                  <a:srgbClr val="002060"/>
                </a:solidFill>
              </a:rPr>
              <a:t>Hawai</a:t>
            </a:r>
            <a:r>
              <a:rPr lang="es-CL" dirty="0">
                <a:solidFill>
                  <a:srgbClr val="002060"/>
                </a:solidFill>
              </a:rPr>
              <a:t> y que algunos lo denominan el séptimo continente</a:t>
            </a:r>
            <a:r>
              <a:rPr lang="es-CL" dirty="0" smtClean="0">
                <a:solidFill>
                  <a:srgbClr val="002060"/>
                </a:solidFill>
              </a:rPr>
              <a:t>. (</a:t>
            </a:r>
            <a:r>
              <a:rPr lang="es-CL" dirty="0" err="1" smtClean="0">
                <a:solidFill>
                  <a:srgbClr val="002060"/>
                </a:solidFill>
              </a:rPr>
              <a:t>Idem</a:t>
            </a:r>
            <a:r>
              <a:rPr lang="es-CL" dirty="0" smtClean="0">
                <a:solidFill>
                  <a:srgbClr val="002060"/>
                </a:solidFill>
              </a:rPr>
              <a:t>)</a:t>
            </a:r>
            <a:endParaRPr lang="es-CL" dirty="0">
              <a:solidFill>
                <a:srgbClr val="002060"/>
              </a:solidFill>
            </a:endParaRPr>
          </a:p>
        </p:txBody>
      </p:sp>
    </p:spTree>
    <p:extLst>
      <p:ext uri="{BB962C8B-B14F-4D97-AF65-F5344CB8AC3E}">
        <p14:creationId xmlns:p14="http://schemas.microsoft.com/office/powerpoint/2010/main" val="3560382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9310" y="509579"/>
            <a:ext cx="7967591" cy="1021600"/>
          </a:xfrm>
        </p:spPr>
        <p:txBody>
          <a:bodyPr/>
          <a:lstStyle/>
          <a:p>
            <a:r>
              <a:rPr lang="es-CL" sz="4267" b="1" dirty="0">
                <a:solidFill>
                  <a:schemeClr val="bg1"/>
                </a:solidFill>
              </a:rPr>
              <a:t>Taller </a:t>
            </a:r>
            <a:r>
              <a:rPr lang="es-CL" sz="4267" b="1" dirty="0" smtClean="0">
                <a:solidFill>
                  <a:schemeClr val="bg1"/>
                </a:solidFill>
              </a:rPr>
              <a:t>3 </a:t>
            </a:r>
            <a:endParaRPr lang="es-CL" sz="4267" b="1" dirty="0">
              <a:solidFill>
                <a:schemeClr val="bg1"/>
              </a:solidFill>
            </a:endParaRPr>
          </a:p>
        </p:txBody>
      </p:sp>
      <p:sp>
        <p:nvSpPr>
          <p:cNvPr id="5" name="Marcador de número de diapositiva 4"/>
          <p:cNvSpPr>
            <a:spLocks noGrp="1"/>
          </p:cNvSpPr>
          <p:nvPr>
            <p:ph type="sldNum" idx="12"/>
          </p:nvPr>
        </p:nvSpPr>
        <p:spPr/>
        <p:txBody>
          <a:bodyPr/>
          <a:lstStyle/>
          <a:p>
            <a:fld id="{00000000-1234-1234-1234-123412341234}" type="slidenum">
              <a:rPr lang="es-CL" smtClean="0"/>
              <a:pPr/>
              <a:t>8</a:t>
            </a:fld>
            <a:endParaRPr lang="es-CL"/>
          </a:p>
        </p:txBody>
      </p:sp>
      <p:sp>
        <p:nvSpPr>
          <p:cNvPr id="7" name="Rectángulo 6"/>
          <p:cNvSpPr/>
          <p:nvPr/>
        </p:nvSpPr>
        <p:spPr>
          <a:xfrm>
            <a:off x="8562976" y="1531178"/>
            <a:ext cx="3028950" cy="434574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s-CL" dirty="0" smtClean="0">
                <a:solidFill>
                  <a:srgbClr val="002060"/>
                </a:solidFill>
              </a:rPr>
              <a:t>Recuerde </a:t>
            </a:r>
            <a:r>
              <a:rPr lang="es-CL" b="1" dirty="0" smtClean="0">
                <a:solidFill>
                  <a:srgbClr val="002060"/>
                </a:solidFill>
              </a:rPr>
              <a:t>supervisar </a:t>
            </a:r>
            <a:r>
              <a:rPr lang="es-CL" dirty="0" smtClean="0">
                <a:solidFill>
                  <a:srgbClr val="002060"/>
                </a:solidFill>
              </a:rPr>
              <a:t>tu lectura: </a:t>
            </a:r>
          </a:p>
          <a:p>
            <a:pPr marL="285750" indent="-285750">
              <a:buFont typeface="Wingdings" panose="05000000000000000000" pitchFamily="2" charset="2"/>
              <a:buChar char="ü"/>
            </a:pPr>
            <a:r>
              <a:rPr lang="es-CL" dirty="0" smtClean="0">
                <a:solidFill>
                  <a:srgbClr val="002060"/>
                </a:solidFill>
              </a:rPr>
              <a:t>Piensa en qué te parece el tema del texto. </a:t>
            </a:r>
          </a:p>
          <a:p>
            <a:pPr marL="285750" indent="-285750">
              <a:buFont typeface="Wingdings" panose="05000000000000000000" pitchFamily="2" charset="2"/>
              <a:buChar char="ü"/>
            </a:pPr>
            <a:r>
              <a:rPr lang="es-CL" dirty="0" smtClean="0">
                <a:solidFill>
                  <a:srgbClr val="002060"/>
                </a:solidFill>
              </a:rPr>
              <a:t>Resume las ideas principales. </a:t>
            </a:r>
          </a:p>
          <a:p>
            <a:pPr marL="285750" indent="-285750">
              <a:buFont typeface="Wingdings" panose="05000000000000000000" pitchFamily="2" charset="2"/>
              <a:buChar char="ü"/>
            </a:pPr>
            <a:r>
              <a:rPr lang="es-CL" dirty="0" smtClean="0">
                <a:solidFill>
                  <a:srgbClr val="002060"/>
                </a:solidFill>
              </a:rPr>
              <a:t>Si no entiendes alguna idea vuelve a leer.</a:t>
            </a:r>
          </a:p>
          <a:p>
            <a:pPr marL="285750" indent="-285750">
              <a:buFont typeface="Wingdings" panose="05000000000000000000" pitchFamily="2" charset="2"/>
              <a:buChar char="ü"/>
            </a:pPr>
            <a:r>
              <a:rPr lang="es-CL" dirty="0" smtClean="0">
                <a:solidFill>
                  <a:srgbClr val="002060"/>
                </a:solidFill>
              </a:rPr>
              <a:t>Busca el significado de palabras que no conozcas.  </a:t>
            </a:r>
            <a:endParaRPr lang="es-CL" dirty="0">
              <a:solidFill>
                <a:srgbClr val="002060"/>
              </a:solidFill>
            </a:endParaRPr>
          </a:p>
        </p:txBody>
      </p:sp>
      <p:pic>
        <p:nvPicPr>
          <p:cNvPr id="4" name="Imagen 3"/>
          <p:cNvPicPr>
            <a:picLocks noChangeAspect="1"/>
          </p:cNvPicPr>
          <p:nvPr/>
        </p:nvPicPr>
        <p:blipFill rotWithShape="1">
          <a:blip r:embed="rId2"/>
          <a:srcRect l="23279" t="17527" r="25538" b="8016"/>
          <a:stretch/>
        </p:blipFill>
        <p:spPr>
          <a:xfrm>
            <a:off x="0" y="1531178"/>
            <a:ext cx="8248650" cy="5071622"/>
          </a:xfrm>
          <a:prstGeom prst="rect">
            <a:avLst/>
          </a:prstGeom>
        </p:spPr>
      </p:pic>
    </p:spTree>
    <p:extLst>
      <p:ext uri="{BB962C8B-B14F-4D97-AF65-F5344CB8AC3E}">
        <p14:creationId xmlns:p14="http://schemas.microsoft.com/office/powerpoint/2010/main" val="11947188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i="1" dirty="0" smtClean="0">
                <a:solidFill>
                  <a:schemeClr val="accent1">
                    <a:lumMod val="50000"/>
                  </a:schemeClr>
                </a:solidFill>
              </a:rPr>
              <a:t>Finalmente… </a:t>
            </a:r>
            <a:endParaRPr lang="es-CL" b="1" i="1" dirty="0">
              <a:solidFill>
                <a:schemeClr val="accent1">
                  <a:lumMod val="50000"/>
                </a:schemeClr>
              </a:solidFill>
            </a:endParaRPr>
          </a:p>
        </p:txBody>
      </p:sp>
      <p:graphicFrame>
        <p:nvGraphicFramePr>
          <p:cNvPr id="5" name="Marcador de contenido 4"/>
          <p:cNvGraphicFramePr>
            <a:graphicFrameLocks noGrp="1"/>
          </p:cNvGraphicFramePr>
          <p:nvPr>
            <p:ph sz="half" idx="1"/>
            <p:extLst>
              <p:ext uri="{D42A27DB-BD31-4B8C-83A1-F6EECF244321}">
                <p14:modId xmlns:p14="http://schemas.microsoft.com/office/powerpoint/2010/main" val="3793815793"/>
              </p:ext>
            </p:extLst>
          </p:nvPr>
        </p:nvGraphicFramePr>
        <p:xfrm>
          <a:off x="914401" y="1282411"/>
          <a:ext cx="10725150" cy="48897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uadroTexto 3"/>
          <p:cNvSpPr txBox="1"/>
          <p:nvPr/>
        </p:nvSpPr>
        <p:spPr>
          <a:xfrm>
            <a:off x="5757862" y="1590925"/>
            <a:ext cx="2419350" cy="1077218"/>
          </a:xfrm>
          <a:prstGeom prst="rect">
            <a:avLst/>
          </a:prstGeom>
          <a:noFill/>
        </p:spPr>
        <p:txBody>
          <a:bodyPr wrap="square" rtlCol="0">
            <a:spAutoFit/>
          </a:bodyPr>
          <a:lstStyle/>
          <a:p>
            <a:pPr algn="ctr"/>
            <a:r>
              <a:rPr lang="es-CL" sz="3200" b="1" i="1" dirty="0" smtClean="0">
                <a:solidFill>
                  <a:srgbClr val="CC0099"/>
                </a:solidFill>
              </a:rPr>
              <a:t>Lectura comprensiva  </a:t>
            </a:r>
            <a:endParaRPr lang="es-CL" sz="3200" b="1" i="1" dirty="0">
              <a:solidFill>
                <a:srgbClr val="CC0099"/>
              </a:solidFill>
            </a:endParaRPr>
          </a:p>
        </p:txBody>
      </p:sp>
      <p:sp>
        <p:nvSpPr>
          <p:cNvPr id="8" name="CuadroTexto 7"/>
          <p:cNvSpPr txBox="1"/>
          <p:nvPr/>
        </p:nvSpPr>
        <p:spPr>
          <a:xfrm>
            <a:off x="3933825" y="3367443"/>
            <a:ext cx="3228975" cy="923330"/>
          </a:xfrm>
          <a:prstGeom prst="rect">
            <a:avLst/>
          </a:prstGeom>
          <a:noFill/>
        </p:spPr>
        <p:txBody>
          <a:bodyPr wrap="square" rtlCol="0">
            <a:spAutoFit/>
          </a:bodyPr>
          <a:lstStyle/>
          <a:p>
            <a:r>
              <a:rPr lang="es-CL" b="1" dirty="0" smtClean="0">
                <a:solidFill>
                  <a:srgbClr val="008080"/>
                </a:solidFill>
              </a:rPr>
              <a:t>Tener la capacidad de realizar inferencias que conecten las distintas partes del texto </a:t>
            </a:r>
            <a:endParaRPr lang="es-CL" b="1" dirty="0">
              <a:solidFill>
                <a:srgbClr val="008080"/>
              </a:solidFill>
            </a:endParaRPr>
          </a:p>
        </p:txBody>
      </p:sp>
      <p:sp>
        <p:nvSpPr>
          <p:cNvPr id="10" name="CuadroTexto 9"/>
          <p:cNvSpPr txBox="1"/>
          <p:nvPr/>
        </p:nvSpPr>
        <p:spPr>
          <a:xfrm>
            <a:off x="5395912" y="4990073"/>
            <a:ext cx="3829050" cy="830997"/>
          </a:xfrm>
          <a:prstGeom prst="rect">
            <a:avLst/>
          </a:prstGeom>
          <a:noFill/>
        </p:spPr>
        <p:txBody>
          <a:bodyPr wrap="square" rtlCol="0">
            <a:spAutoFit/>
          </a:bodyPr>
          <a:lstStyle/>
          <a:p>
            <a:pPr algn="ctr"/>
            <a:r>
              <a:rPr lang="es-CL" sz="1600" b="1" dirty="0">
                <a:solidFill>
                  <a:schemeClr val="accent1">
                    <a:lumMod val="50000"/>
                  </a:schemeClr>
                </a:solidFill>
              </a:rPr>
              <a:t>I</a:t>
            </a:r>
            <a:r>
              <a:rPr lang="es-CL" sz="1600" b="1" dirty="0" smtClean="0">
                <a:solidFill>
                  <a:schemeClr val="accent1">
                    <a:lumMod val="50000"/>
                  </a:schemeClr>
                </a:solidFill>
              </a:rPr>
              <a:t>ntegrar información disponible en el texto con otra proveniente de su conocimiento general del mundo</a:t>
            </a:r>
            <a:endParaRPr lang="es-CL" sz="1600" b="1" dirty="0">
              <a:solidFill>
                <a:schemeClr val="accent1">
                  <a:lumMod val="50000"/>
                </a:schemeClr>
              </a:solidFill>
            </a:endParaRPr>
          </a:p>
        </p:txBody>
      </p:sp>
    </p:spTree>
    <p:extLst>
      <p:ext uri="{BB962C8B-B14F-4D97-AF65-F5344CB8AC3E}">
        <p14:creationId xmlns:p14="http://schemas.microsoft.com/office/powerpoint/2010/main" val="322642635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704</TotalTime>
  <Words>620</Words>
  <Application>Microsoft Office PowerPoint</Application>
  <PresentationFormat>Panorámica</PresentationFormat>
  <Paragraphs>40</Paragraphs>
  <Slides>9</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9</vt:i4>
      </vt:variant>
    </vt:vector>
  </HeadingPairs>
  <TitlesOfParts>
    <vt:vector size="15" baseType="lpstr">
      <vt:lpstr>Arial</vt:lpstr>
      <vt:lpstr>Arvo</vt:lpstr>
      <vt:lpstr>Calibri</vt:lpstr>
      <vt:lpstr>Calibri Light</vt:lpstr>
      <vt:lpstr>Wingdings</vt:lpstr>
      <vt:lpstr>Tema de Office</vt:lpstr>
      <vt:lpstr>Taller 3: recuperación léxica </vt:lpstr>
      <vt:lpstr>Presentación de PowerPoint</vt:lpstr>
      <vt:lpstr>Presentación de PowerPoint</vt:lpstr>
      <vt:lpstr>Lee los siguientes fragmentos y determina el significado de las palabras subrayadas: </vt:lpstr>
      <vt:lpstr>Responde las siguientes preguntas  </vt:lpstr>
      <vt:lpstr>Presentación de PowerPoint</vt:lpstr>
      <vt:lpstr>Por lo tanto un sinónimo de las palabras subrayadas podría ser: </vt:lpstr>
      <vt:lpstr>Taller 3 </vt:lpstr>
      <vt:lpstr>Finalmente…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79</cp:revision>
  <dcterms:created xsi:type="dcterms:W3CDTF">2020-05-21T01:46:45Z</dcterms:created>
  <dcterms:modified xsi:type="dcterms:W3CDTF">2020-07-21T15:00:10Z</dcterms:modified>
</cp:coreProperties>
</file>