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614" r:id="rId1"/>
  </p:sldMasterIdLst>
  <p:notesMasterIdLst>
    <p:notesMasterId r:id="rId24"/>
  </p:notesMasterIdLst>
  <p:handoutMasterIdLst>
    <p:handoutMasterId r:id="rId25"/>
  </p:handoutMasterIdLst>
  <p:sldIdLst>
    <p:sldId id="737" r:id="rId2"/>
    <p:sldId id="695" r:id="rId3"/>
    <p:sldId id="696" r:id="rId4"/>
    <p:sldId id="697" r:id="rId5"/>
    <p:sldId id="698" r:id="rId6"/>
    <p:sldId id="717" r:id="rId7"/>
    <p:sldId id="718" r:id="rId8"/>
    <p:sldId id="719" r:id="rId9"/>
    <p:sldId id="720" r:id="rId10"/>
    <p:sldId id="738" r:id="rId11"/>
    <p:sldId id="721" r:id="rId12"/>
    <p:sldId id="728" r:id="rId13"/>
    <p:sldId id="724" r:id="rId14"/>
    <p:sldId id="725" r:id="rId15"/>
    <p:sldId id="730" r:id="rId16"/>
    <p:sldId id="735" r:id="rId17"/>
    <p:sldId id="726" r:id="rId18"/>
    <p:sldId id="733" r:id="rId19"/>
    <p:sldId id="727" r:id="rId20"/>
    <p:sldId id="732" r:id="rId21"/>
    <p:sldId id="729" r:id="rId22"/>
    <p:sldId id="736" r:id="rId23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FFCCCC"/>
    <a:srgbClr val="FF9933"/>
    <a:srgbClr val="FFCC00"/>
    <a:srgbClr val="FF6600"/>
    <a:srgbClr val="003399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68" autoAdjust="0"/>
    <p:restoredTop sz="95448" autoAdjust="0"/>
  </p:normalViewPr>
  <p:slideViewPr>
    <p:cSldViewPr>
      <p:cViewPr varScale="1">
        <p:scale>
          <a:sx n="103" d="100"/>
          <a:sy n="103" d="100"/>
        </p:scale>
        <p:origin x="264" y="108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19-05-2026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2195736" y="3140968"/>
            <a:ext cx="4968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Á</a:t>
            </a:r>
            <a:r>
              <a:rPr lang="es-CL" dirty="0" smtClean="0"/>
              <a:t>REA HUMANISTA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4180145"/>
      </p:ext>
    </p:extLst>
  </p:cSld>
  <p:clrMapOvr>
    <a:masterClrMapping/>
  </p:clrMapOvr>
  <p:transition spd="slow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D16B6-E5F8-D66F-539A-ECC7A46D7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A89A851F-EA5B-3721-7675-303100A6E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A70BD07-57A3-BE1B-FF10-B3124D356AF2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área LENGUAJE 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5266700-FA23-399E-3BAD-3B3C1CC1143B}"/>
              </a:ext>
            </a:extLst>
          </p:cNvPr>
          <p:cNvSpPr txBox="1"/>
          <p:nvPr/>
        </p:nvSpPr>
        <p:spPr>
          <a:xfrm>
            <a:off x="629217" y="3573016"/>
            <a:ext cx="1434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C. ARENTSEN A. 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3815CEE8-56D8-B56C-2C68-02BA99CE38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352555"/>
              </p:ext>
            </p:extLst>
          </p:nvPr>
        </p:nvGraphicFramePr>
        <p:xfrm>
          <a:off x="2037266" y="1916832"/>
          <a:ext cx="6953112" cy="275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ESCRITURA, ORALIDAD Y ARGUMENTACION  (PHI)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Profesora de Educación Media Mención Literatura </a:t>
                      </a:r>
                      <a:r>
                        <a:rPr lang="es-ES_tradnl" sz="1200" dirty="0"/>
                        <a:t>(</a:t>
                      </a:r>
                      <a:r>
                        <a:rPr lang="es-ES_tradnl" sz="1200" dirty="0" smtClean="0"/>
                        <a:t>Universidad Adolfo Ibáñez)</a:t>
                      </a:r>
                      <a:endParaRPr lang="es-ES_tradnl" sz="1200" dirty="0"/>
                    </a:p>
                    <a:p>
                      <a:r>
                        <a:rPr lang="es-ES_tradnl" sz="1200" dirty="0"/>
                        <a:t>Magister en </a:t>
                      </a:r>
                      <a:r>
                        <a:rPr lang="es-ES_tradnl" sz="1200" dirty="0" smtClean="0"/>
                        <a:t>Historia (PUCV)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Universidad de las Américas (2023) Taller de Expresión</a:t>
                      </a:r>
                      <a:r>
                        <a:rPr lang="es-ES_tradnl" sz="1200" baseline="0" dirty="0" smtClean="0"/>
                        <a:t> Oral y Escrita</a:t>
                      </a:r>
                      <a:r>
                        <a:rPr lang="es-ES_tradnl" sz="1200" dirty="0" smtClean="0"/>
                        <a:t>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15 – 3 – 1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6,74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  <a:r>
                        <a:rPr lang="es-ES_tradnl" sz="1200" dirty="0" smtClean="0"/>
                        <a:t>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4,93/5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Picture 2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54" y="1916832"/>
            <a:ext cx="1221950" cy="14536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211063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C6DDA-605D-D60D-F3A4-B767BB1F0B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A34F814-BBA8-1FE7-DB3D-9D5459DF7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BB3C3CF-69C1-5F46-2231-A5EDBD6B91C5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LENGUAJE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173B061-58C9-547B-5452-95BE248FADDC}"/>
              </a:ext>
            </a:extLst>
          </p:cNvPr>
          <p:cNvSpPr txBox="1"/>
          <p:nvPr/>
        </p:nvSpPr>
        <p:spPr>
          <a:xfrm>
            <a:off x="729184" y="3644162"/>
            <a:ext cx="123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V. CAMPOS O.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BA7C385-E5C9-353B-64AA-2AB8E8492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362063"/>
              </p:ext>
            </p:extLst>
          </p:nvPr>
        </p:nvGraphicFramePr>
        <p:xfrm>
          <a:off x="2037266" y="1916832"/>
          <a:ext cx="6953112" cy="3484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ESCRITURA, ORALIDAD Y ARGUMENTACION  (PHI)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Profesora </a:t>
                      </a:r>
                      <a:r>
                        <a:rPr lang="es-ES_tradnl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 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Castellano (</a:t>
                      </a:r>
                      <a:r>
                        <a:rPr lang="es-ES_tradnl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UPLA)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Literatura Chilena e Hispanoamericana (PUCV) 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Humanidades (USS)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Herramientas tecnológicas </a:t>
                      </a:r>
                      <a:r>
                        <a:rPr lang="es-ES_tradnl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(DUOC)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ES_tradn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Comunicación Oral, Escrita y Entrenamiento Comunicacional DUOC UC (2013 – 2023)</a:t>
                      </a:r>
                    </a:p>
                    <a:p>
                      <a:r>
                        <a:rPr lang="es-ES_tradnl" sz="1200" dirty="0" smtClean="0"/>
                        <a:t>Expresión Oral y Escrita UTFSM (2023)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10</a:t>
                      </a:r>
                      <a:r>
                        <a:rPr lang="es-ES_tradnl" sz="1200" baseline="0" dirty="0" smtClean="0"/>
                        <a:t> – 7 - 16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6,66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4,62/5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Picture 3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06882"/>
            <a:ext cx="1158999" cy="13917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80230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14DCB-D93A-4C83-8CCE-AEEFE742D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B73B69C-26F6-761C-01BB-49BDA8ADE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C10519B-77C5-2D00-08B3-3616244BFC73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LENGUAJE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95F8B4D-8EE7-089E-280A-D779A6CA15F1}"/>
              </a:ext>
            </a:extLst>
          </p:cNvPr>
          <p:cNvSpPr txBox="1"/>
          <p:nvPr/>
        </p:nvSpPr>
        <p:spPr>
          <a:xfrm>
            <a:off x="794524" y="3715588"/>
            <a:ext cx="11035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M</a:t>
            </a:r>
            <a:r>
              <a:rPr lang="es-ES_tradnl" sz="1200" dirty="0" smtClean="0"/>
              <a:t>. NÚÑEZ V.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09D2E659-2528-E14E-123D-8E531BDE1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201308"/>
              </p:ext>
            </p:extLst>
          </p:nvPr>
        </p:nvGraphicFramePr>
        <p:xfrm>
          <a:off x="2037266" y="1916832"/>
          <a:ext cx="6953112" cy="385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ESCRITURA, ORALIDAD Y ARGUMENTACION  (PHI)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Profesor de </a:t>
                      </a:r>
                      <a:r>
                        <a:rPr lang="es-ES_tradnl" sz="1200" dirty="0" smtClean="0"/>
                        <a:t>Castellano y Licenciado en Educación</a:t>
                      </a:r>
                      <a:r>
                        <a:rPr lang="es-ES_tradnl" sz="1200" baseline="0" dirty="0" smtClean="0"/>
                        <a:t> </a:t>
                      </a:r>
                      <a:r>
                        <a:rPr lang="es-ES_tradnl" sz="1200" dirty="0" smtClean="0"/>
                        <a:t>(UPLA</a:t>
                      </a:r>
                      <a:r>
                        <a:rPr lang="es-ES_tradnl" sz="1200" dirty="0"/>
                        <a:t>)</a:t>
                      </a:r>
                    </a:p>
                    <a:p>
                      <a:r>
                        <a:rPr lang="es-ES_tradnl" sz="1200" dirty="0" smtClean="0"/>
                        <a:t>Máster</a:t>
                      </a:r>
                      <a:r>
                        <a:rPr lang="es-ES_tradnl" sz="1200" baseline="0" dirty="0" smtClean="0"/>
                        <a:t> en </a:t>
                      </a:r>
                      <a:r>
                        <a:rPr lang="es-ES_tradnl" sz="1200" dirty="0" smtClean="0"/>
                        <a:t>Investigación en Educación, especialidad</a:t>
                      </a:r>
                      <a:r>
                        <a:rPr lang="es-ES_tradnl" sz="1200" baseline="0" dirty="0" smtClean="0"/>
                        <a:t> en </a:t>
                      </a:r>
                      <a:r>
                        <a:rPr lang="es-ES_tradnl" sz="1200" baseline="0" dirty="0" err="1" smtClean="0"/>
                        <a:t>Curriculum</a:t>
                      </a:r>
                      <a:r>
                        <a:rPr lang="es-ES_tradnl" sz="1200" baseline="0" dirty="0" smtClean="0"/>
                        <a:t> y Procesos de Innovación Educativa</a:t>
                      </a:r>
                      <a:r>
                        <a:rPr lang="es-ES_tradnl" sz="1200" dirty="0" smtClean="0"/>
                        <a:t> (</a:t>
                      </a:r>
                      <a:r>
                        <a:rPr lang="es-ES_tradnl" sz="1200" dirty="0" err="1" smtClean="0"/>
                        <a:t>Universitat</a:t>
                      </a:r>
                      <a:r>
                        <a:rPr lang="es-ES_tradnl" sz="1200" dirty="0" smtClean="0"/>
                        <a:t> </a:t>
                      </a:r>
                      <a:r>
                        <a:rPr lang="es-ES_tradnl" sz="1200" dirty="0" err="1" smtClean="0"/>
                        <a:t>Autonoma</a:t>
                      </a:r>
                      <a:r>
                        <a:rPr lang="es-ES_tradnl" sz="1200" dirty="0" smtClean="0"/>
                        <a:t> de Barcelona)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200" dirty="0" smtClean="0"/>
                        <a:t>Profesor de aula a cargo de 1° y 2° medio (Colegio Salesiano de Valparaíso 2011 - 2023)</a:t>
                      </a:r>
                    </a:p>
                    <a:p>
                      <a:pPr algn="just"/>
                      <a:endParaRPr lang="es-ES_tradnl" sz="1200" dirty="0" smtClean="0"/>
                    </a:p>
                    <a:p>
                      <a:pPr algn="just"/>
                      <a:r>
                        <a:rPr lang="es-ES_tradnl" sz="1200" dirty="0" smtClean="0"/>
                        <a:t>Lenguaje y Comunicación (DUOC UC 2020 - 2023)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 – 7 – 4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</a:t>
                      </a:r>
                      <a:r>
                        <a:rPr lang="es-ES_tradnl" sz="1200" dirty="0" smtClean="0"/>
                        <a:t>tres</a:t>
                      </a:r>
                      <a:r>
                        <a:rPr lang="es-ES_tradnl" sz="1200" baseline="0" dirty="0" smtClean="0"/>
                        <a:t> </a:t>
                      </a:r>
                      <a:r>
                        <a:rPr lang="es-ES_tradnl" sz="1200" dirty="0" smtClean="0"/>
                        <a:t>listas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6,83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4,97/5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182" y="1916832"/>
            <a:ext cx="1160522" cy="160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5514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HISTORIA Y GEOGRAFÍA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17819" y="3613413"/>
            <a:ext cx="12276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B. RAMÍREZ T.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291308"/>
              </p:ext>
            </p:extLst>
          </p:nvPr>
        </p:nvGraphicFramePr>
        <p:xfrm>
          <a:off x="2037266" y="1916832"/>
          <a:ext cx="6953112" cy="4495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ARNI</a:t>
                      </a:r>
                    </a:p>
                    <a:p>
                      <a:r>
                        <a:rPr lang="es-CL" sz="1200" dirty="0" smtClean="0"/>
                        <a:t>CHILE: HISTORIA Y SOBERANIA </a:t>
                      </a:r>
                    </a:p>
                    <a:p>
                      <a:r>
                        <a:rPr lang="es-CL" sz="1200" dirty="0" smtClean="0"/>
                        <a:t>EDUCACION CIVICA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</a:t>
                      </a:r>
                      <a:r>
                        <a:rPr lang="es-ES_tradnl" sz="1200" dirty="0"/>
                        <a:t>de estado en </a:t>
                      </a:r>
                      <a:r>
                        <a:rPr lang="es-ES_tradnl" sz="1200" dirty="0" smtClean="0"/>
                        <a:t>Historia y Geografía </a:t>
                      </a:r>
                      <a:r>
                        <a:rPr lang="es-ES_tradnl" sz="1200" dirty="0"/>
                        <a:t>(UPLA)</a:t>
                      </a:r>
                    </a:p>
                    <a:p>
                      <a:r>
                        <a:rPr lang="es-ES_tradnl" sz="1200" dirty="0"/>
                        <a:t>Diplomado en </a:t>
                      </a:r>
                      <a:r>
                        <a:rPr lang="es-ES_tradnl" sz="1200" dirty="0" smtClean="0"/>
                        <a:t>Calidad Total</a:t>
                      </a:r>
                      <a:r>
                        <a:rPr lang="es-ES_tradnl" sz="1200" baseline="0" dirty="0" smtClean="0"/>
                        <a:t> en Educación</a:t>
                      </a:r>
                      <a:r>
                        <a:rPr lang="es-ES_tradnl" sz="1200" dirty="0" smtClean="0"/>
                        <a:t> 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</a:t>
                      </a:r>
                      <a:r>
                        <a:rPr lang="es-ES_tradn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en Docencia Educación Superior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Gestión Educacional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(Universidad Marítima de Chile)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DD.HH. y</a:t>
                      </a:r>
                      <a:r>
                        <a:rPr lang="es-ES_tradn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no Discriminación (UVM)</a:t>
                      </a:r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Gestión Educacional (Universidad Marítima de Chile)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Ciencia Política Integrada (ACANAV / UNAB)</a:t>
                      </a:r>
                      <a:endParaRPr lang="es-ES_tradn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ESNAVAL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34 – 7 – 13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6,96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4,94/5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Imagen 9" descr="DSC_7172-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33" y="1915162"/>
            <a:ext cx="1182971" cy="1609302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42869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HISTORIA Y GEOGRAFÍA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865808" y="3613413"/>
            <a:ext cx="931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J. RÍOS G.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177567"/>
              </p:ext>
            </p:extLst>
          </p:nvPr>
        </p:nvGraphicFramePr>
        <p:xfrm>
          <a:off x="2037266" y="1916832"/>
          <a:ext cx="6953112" cy="385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HISTORIA DE LA CULTURA </a:t>
                      </a:r>
                    </a:p>
                    <a:p>
                      <a:r>
                        <a:rPr lang="es-CL" sz="1200" dirty="0" smtClean="0"/>
                        <a:t>GEOGRAFIA MARITIMA </a:t>
                      </a:r>
                    </a:p>
                    <a:p>
                      <a:r>
                        <a:rPr lang="es-CL" sz="1200" dirty="0" smtClean="0"/>
                        <a:t>CHILE: HISTORIA Y SOBERANIA </a:t>
                      </a:r>
                    </a:p>
                    <a:p>
                      <a:r>
                        <a:rPr lang="es-ES" sz="1200" dirty="0" smtClean="0"/>
                        <a:t>ARNI </a:t>
                      </a:r>
                      <a:endParaRPr lang="es-CL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Profesor de Historia y Geografía, Licenciado en Educación </a:t>
                      </a:r>
                      <a:r>
                        <a:rPr lang="es-ES_tradnl" sz="1200" dirty="0"/>
                        <a:t>(</a:t>
                      </a:r>
                      <a:r>
                        <a:rPr lang="es-ES_tradnl" sz="1200" dirty="0" smtClean="0"/>
                        <a:t>UDC)</a:t>
                      </a:r>
                      <a:endParaRPr lang="es-ES_tradnl" sz="1200" dirty="0"/>
                    </a:p>
                    <a:p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Teoría y Métodos de Análisis Político</a:t>
                      </a:r>
                    </a:p>
                    <a:p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Análisis Prospectivo Estratégico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Gestión de Crisis.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dirty="0" smtClean="0"/>
                        <a:t>(ACANAV – Universidad</a:t>
                      </a:r>
                      <a:r>
                        <a:rPr lang="es-ES_tradnl" sz="1200" baseline="0" dirty="0" smtClean="0"/>
                        <a:t> Marítima de Chile</a:t>
                      </a:r>
                      <a:r>
                        <a:rPr lang="es-ES_tradnl" sz="1200" dirty="0" smtClean="0"/>
                        <a:t>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Ciencia Política Integrada (ACANAV)</a:t>
                      </a:r>
                      <a:r>
                        <a:rPr lang="es-ES_tradnl" sz="1200" dirty="0" smtClean="0"/>
                        <a:t>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Académico de Planta, Gestión Educativa del Aula (Universidad de las Américas 2016-2022)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15 – 7 – 24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6,65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4,76/5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1" name="Picture 18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4732" y="1915162"/>
            <a:ext cx="1182971" cy="151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4132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Profesores área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HISTORIA Y GEOGRAFÍA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25544" y="3613413"/>
            <a:ext cx="12121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M. ROMÁN C.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505069"/>
              </p:ext>
            </p:extLst>
          </p:nvPr>
        </p:nvGraphicFramePr>
        <p:xfrm>
          <a:off x="2037266" y="1916832"/>
          <a:ext cx="6953112" cy="4399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HISTORIA DE LA CULTURA, GEOGRAFIA MARITIMA</a:t>
                      </a:r>
                    </a:p>
                    <a:p>
                      <a:r>
                        <a:rPr lang="es-CL" sz="1200" dirty="0" smtClean="0"/>
                        <a:t>EDUCACION CIVICA </a:t>
                      </a:r>
                    </a:p>
                    <a:p>
                      <a:r>
                        <a:rPr lang="es-CL" sz="1200" noProof="0" dirty="0" smtClean="0"/>
                        <a:t>ARNI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Profesora de Historia y Geografía, Licenciada en Educación (PUCV)</a:t>
                      </a:r>
                      <a:endParaRPr lang="es-ES_tradn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Proyectos Educacionales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Análisis Político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Prospectiva Política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Gestión de Crisis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(ACANAV – Universidad Marítima de Chile)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Derechos Humanos (UVM-INDH)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Historia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Gestión para la Educación Superior </a:t>
                      </a:r>
                      <a:endParaRPr lang="es-ES_tradn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Docente UST (2004-2017)</a:t>
                      </a:r>
                    </a:p>
                    <a:p>
                      <a:r>
                        <a:rPr lang="es-ES_tradnl" sz="1200" dirty="0" smtClean="0"/>
                        <a:t>Docente UVM (2017 – 2022)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30 – 7 – 12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6,69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4,8/5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1" name="Picture 1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4733" y="1915162"/>
            <a:ext cx="1182971" cy="158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8785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Profesor </a:t>
            </a:r>
            <a:r>
              <a:rPr lang="es-CL" altLang="es-CL" b="1" cap="all" dirty="0">
                <a:solidFill>
                  <a:srgbClr val="FFCC00"/>
                </a:solidFill>
              </a:rPr>
              <a:t>área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PSICOLOGÍA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39171" y="3613413"/>
            <a:ext cx="11849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A. LUCERO L.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958928"/>
              </p:ext>
            </p:extLst>
          </p:nvPr>
        </p:nvGraphicFramePr>
        <p:xfrm>
          <a:off x="2037266" y="1916832"/>
          <a:ext cx="6953112" cy="403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PSICOLOGIA APLICADA AL MANDO </a:t>
                      </a:r>
                    </a:p>
                    <a:p>
                      <a:r>
                        <a:rPr lang="es-CL" sz="1200" dirty="0" smtClean="0"/>
                        <a:t>ESTRATEGIAS Y APRENDIZAJE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Psicólogo y Licenciado en Psicología 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(UVM)</a:t>
                      </a:r>
                      <a:endParaRPr lang="es-ES_tradn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Docencia Universitaria (Politécnico Superior de Colombia)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</a:t>
                      </a:r>
                      <a:r>
                        <a:rPr lang="es-ES_tradn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Psicopatología, Subjetividad y Cultura (PUCV)</a:t>
                      </a:r>
                    </a:p>
                    <a:p>
                      <a:r>
                        <a:rPr lang="es-ES_tradn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Análisis Prospectivo Estratégico (ACANAV – Universidad Marítima de Chile)</a:t>
                      </a:r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</a:t>
                      </a:r>
                      <a:r>
                        <a:rPr lang="es-ES_tradn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en Ciencias Políticas Integradas (ACANAV)</a:t>
                      </a:r>
                      <a:r>
                        <a:rPr lang="es-ES_tradnl" sz="1200" dirty="0" smtClean="0"/>
                        <a:t>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Técnicas de Oratoria, Persuasión y Debates UTFSM </a:t>
                      </a:r>
                      <a:r>
                        <a:rPr lang="es-ES_tradnl" sz="1200" dirty="0"/>
                        <a:t>(</a:t>
                      </a:r>
                      <a:r>
                        <a:rPr lang="es-ES_tradnl" sz="1200" dirty="0" smtClean="0"/>
                        <a:t>2004-2006)</a:t>
                      </a:r>
                    </a:p>
                    <a:p>
                      <a:r>
                        <a:rPr lang="es-ES_tradnl" sz="1200" dirty="0" smtClean="0"/>
                        <a:t>Docente UVM (2005–2006)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20 – 5 – 15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6,57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4,51/5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1" name="Picture 5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7818" y="1929408"/>
            <a:ext cx="1189885" cy="15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41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Profesor </a:t>
            </a:r>
            <a:r>
              <a:rPr lang="es-CL" altLang="es-CL" b="1" cap="all" dirty="0">
                <a:solidFill>
                  <a:srgbClr val="FFCC00"/>
                </a:solidFill>
              </a:rPr>
              <a:t>área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FILOSOFÍA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467505" y="3613413"/>
            <a:ext cx="16562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00" dirty="0" smtClean="0"/>
              <a:t>M. MAYNE-NICHOLLS K.</a:t>
            </a:r>
            <a:endParaRPr lang="es-ES_tradnl" sz="10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589720"/>
              </p:ext>
            </p:extLst>
          </p:nvPr>
        </p:nvGraphicFramePr>
        <p:xfrm>
          <a:off x="2051720" y="1916832"/>
          <a:ext cx="6938658" cy="3947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69329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69329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FILOSOFIA, ETICA Y MORAL (PHI)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Licenciado en Humanidades, Mención Filosofía  (UAI)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Teoría y Métodos de Análisis Político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Análisis Prospectivo-Estratégico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Gestión de Crisis</a:t>
                      </a:r>
                    </a:p>
                    <a:p>
                      <a:r>
                        <a:rPr lang="es-ES_tradnl" sz="1200" dirty="0" smtClean="0"/>
                        <a:t>(ACANAV – UNAB)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Ciencia Política Integrada, mención Teoría Política (ACANAV – UNAB)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Doctorado en Filosofía (PUCV)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Docente</a:t>
                      </a:r>
                      <a:r>
                        <a:rPr lang="es-ES_tradnl" sz="1200" baseline="0" dirty="0" smtClean="0"/>
                        <a:t> </a:t>
                      </a:r>
                      <a:r>
                        <a:rPr lang="es-ES_tradnl" sz="1200" dirty="0" smtClean="0"/>
                        <a:t>UAI (2018-2023)</a:t>
                      </a:r>
                      <a:endParaRPr lang="es-ES_tradnl" sz="1200" dirty="0"/>
                    </a:p>
                    <a:p>
                      <a:r>
                        <a:rPr lang="es-ES_tradnl" sz="1200" dirty="0" smtClean="0"/>
                        <a:t>Docente Colegio Capellán Pascal (2022-2025)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20</a:t>
                      </a:r>
                      <a:r>
                        <a:rPr lang="es-ES_tradnl" sz="1200" baseline="0" dirty="0" smtClean="0"/>
                        <a:t> – 1 – 15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6,78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4,86/5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1" name="Picture 5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7818" y="1915162"/>
            <a:ext cx="1189885" cy="158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5817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2195736" y="3140968"/>
            <a:ext cx="4968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Á</a:t>
            </a:r>
            <a:r>
              <a:rPr lang="es-CL" dirty="0" smtClean="0"/>
              <a:t>REA PROFESIONAL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32750489"/>
      </p:ext>
    </p:extLst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err="1" smtClean="0">
                <a:solidFill>
                  <a:srgbClr val="FFCC00"/>
                </a:solidFill>
              </a:rPr>
              <a:t>ProfesorES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 área PROFESIONAL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676344" y="3613413"/>
            <a:ext cx="1238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M. COLOMA A.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617118"/>
              </p:ext>
            </p:extLst>
          </p:nvPr>
        </p:nvGraphicFramePr>
        <p:xfrm>
          <a:off x="2037266" y="1916832"/>
          <a:ext cx="6953112" cy="4043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NAVEGACION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T2 (R.) Especialista en Navegación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Curso 6.09 OMI De Instructor Marítimo (CIMAR)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Curso 1.27 Uso y manejo   de Sistemas De Información y Despliegue De Cartas Náuticas Electrónicas (CIMAR)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Gestión de Crisis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Análisis Prospectivo Estratégico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Teoría y Métodos de Análisis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Ciencias Políticas con mención en Análisis Político (UNAB)</a:t>
                      </a:r>
                    </a:p>
                    <a:p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ESNAVAL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34</a:t>
                      </a:r>
                      <a:r>
                        <a:rPr lang="es-ES_tradnl" sz="1200" baseline="0" dirty="0" smtClean="0"/>
                        <a:t> – 4 – 24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6,78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4,85/5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Picture 3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1152128" cy="1584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545481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NAVEGACIÓN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44825" y="3613413"/>
            <a:ext cx="1101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M. ROJAS B.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314453"/>
              </p:ext>
            </p:extLst>
          </p:nvPr>
        </p:nvGraphicFramePr>
        <p:xfrm>
          <a:off x="2037266" y="1916832"/>
          <a:ext cx="6953112" cy="4521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100" dirty="0" smtClean="0"/>
                        <a:t>NAVEGACION COSTERA II </a:t>
                      </a:r>
                    </a:p>
                    <a:p>
                      <a:r>
                        <a:rPr lang="es-CL" sz="1100" dirty="0" smtClean="0"/>
                        <a:t>PLANIFICACIONES Y OPERACIONES NAVALES </a:t>
                      </a:r>
                    </a:p>
                    <a:p>
                      <a:r>
                        <a:rPr lang="es-CL" sz="1100" dirty="0" smtClean="0"/>
                        <a:t>ACTIVIDADES PROF. FORMACION NAVAL</a:t>
                      </a:r>
                      <a:endParaRPr lang="es-CL" sz="1100" noProof="0" dirty="0" smtClean="0"/>
                    </a:p>
                    <a:p>
                      <a:r>
                        <a:rPr lang="es-CL" sz="1100" dirty="0" smtClean="0"/>
                        <a:t>CONSULTORIAS ACADEMICAS </a:t>
                      </a:r>
                      <a:endParaRPr lang="es-ES_tradnl" sz="11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</a:t>
                      </a:r>
                    </a:p>
                    <a:p>
                      <a:r>
                        <a:rPr lang="es-ES_tradnl" sz="1200" dirty="0" smtClean="0"/>
                        <a:t>Navegante</a:t>
                      </a:r>
                    </a:p>
                    <a:p>
                      <a:r>
                        <a:rPr lang="es-ES" sz="1200" dirty="0" smtClean="0"/>
                        <a:t>Formación para Instructores (OMI 6.09) (CIMAR)</a:t>
                      </a:r>
                      <a:endParaRPr lang="es-ES_tradnl" sz="1200" dirty="0" smtClean="0"/>
                    </a:p>
                    <a:p>
                      <a:r>
                        <a:rPr lang="es-ES" sz="1200" dirty="0" smtClean="0"/>
                        <a:t>Instructores y Evaluadores en el Uso de Simuladores Marítimos (0M0 6.10) (CIMAR)</a:t>
                      </a:r>
                      <a:endParaRPr lang="es-ES_tradnl" sz="1200" dirty="0" smtClean="0"/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Docencia de la Educación Superior (UNAB)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1993 (ESOPER</a:t>
                      </a:r>
                      <a:r>
                        <a:rPr lang="es-ES_tradnl" sz="1200" baseline="0" dirty="0" smtClean="0"/>
                        <a:t> – APOLINAV – HIDROGRAFIA – ESMERALDA – ESNAVAL)</a:t>
                      </a:r>
                      <a:endParaRPr lang="es-ES_tradnl" sz="1200" dirty="0" smtClean="0"/>
                    </a:p>
                    <a:p>
                      <a:r>
                        <a:rPr lang="es-ES_tradnl" sz="1200" dirty="0" smtClean="0"/>
                        <a:t>Profesor Civil desde 2019 (APOLINAV – ESNAVAL)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7 – 8 – 28 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6,71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4,51/5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7" name="Picture 16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896" y="1916832"/>
            <a:ext cx="1194743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40310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SISTEMAS DE INGENIERIA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19402" y="3613413"/>
            <a:ext cx="11524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A. GARCÍA C.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617306"/>
              </p:ext>
            </p:extLst>
          </p:nvPr>
        </p:nvGraphicFramePr>
        <p:xfrm>
          <a:off x="2037266" y="1916832"/>
          <a:ext cx="6953112" cy="403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FUNDAMENTOS DE ESTABILIDAD (EJ) </a:t>
                      </a:r>
                    </a:p>
                    <a:p>
                      <a:r>
                        <a:rPr lang="es-CL" sz="1200" dirty="0" smtClean="0"/>
                        <a:t>ESTABILIDAD Y ESTIBA</a:t>
                      </a:r>
                    </a:p>
                    <a:p>
                      <a:r>
                        <a:rPr lang="es-CL" sz="1200" dirty="0" smtClean="0"/>
                        <a:t>SISTEMAS NAVALES </a:t>
                      </a:r>
                    </a:p>
                    <a:p>
                      <a:r>
                        <a:rPr lang="es-CL" sz="1200" dirty="0" smtClean="0"/>
                        <a:t>SISTEMAS DE INGENIERIA 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Naval Mecánico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Ejecutivo en Administración y Finanzas 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Dirección General de Empresas</a:t>
                      </a:r>
                    </a:p>
                    <a:p>
                      <a:endParaRPr lang="es-ES_tradnl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1984 (ESAVNAV - ESING – ESNAVAL - APOLINAV)</a:t>
                      </a:r>
                    </a:p>
                    <a:p>
                      <a:r>
                        <a:rPr lang="es-ES_tradnl" sz="1200" dirty="0" smtClean="0"/>
                        <a:t>Profesor Civil desde 2021 (APOLINAV – ESMERALDA – ESNAVAL)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5 – 9 – 28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6,57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4,43/5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7" name="Picture 7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898" y="1916832"/>
            <a:ext cx="1153798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7127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ABASTECIMIENTO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14593" y="3613413"/>
            <a:ext cx="11620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A. GARCÍA Q.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061315"/>
              </p:ext>
            </p:extLst>
          </p:nvPr>
        </p:nvGraphicFramePr>
        <p:xfrm>
          <a:off x="2037266" y="1916832"/>
          <a:ext cx="6953112" cy="366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ADM. LOGISTICA DEL MATERIAL I </a:t>
                      </a:r>
                    </a:p>
                    <a:p>
                      <a:r>
                        <a:rPr lang="es-CL" sz="1200" dirty="0" smtClean="0"/>
                        <a:t>FINANZAS PUBLICAS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 AB </a:t>
                      </a:r>
                    </a:p>
                    <a:p>
                      <a:r>
                        <a:rPr lang="es-ES_tradnl" sz="1200" dirty="0" smtClean="0"/>
                        <a:t>Ingeniero de Ejecución en Abastecimiento </a:t>
                      </a:r>
                    </a:p>
                    <a:p>
                      <a:r>
                        <a:rPr lang="es-ES_tradnl" sz="1200" dirty="0" smtClean="0"/>
                        <a:t>Diplomado</a:t>
                      </a:r>
                      <a:r>
                        <a:rPr lang="es-ES_tradnl" sz="1200" baseline="0" dirty="0" smtClean="0"/>
                        <a:t> en Finanzas (PUCV)</a:t>
                      </a:r>
                      <a:endParaRPr lang="es-ES_tradnl" sz="1200" dirty="0" smtClean="0"/>
                    </a:p>
                    <a:p>
                      <a:r>
                        <a:rPr lang="es-ES_tradnl" sz="1200" dirty="0" smtClean="0"/>
                        <a:t>Magíster en Administración de Empresas (Universidad del Desarrollo)</a:t>
                      </a:r>
                    </a:p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1988</a:t>
                      </a:r>
                      <a:r>
                        <a:rPr lang="es-ES_tradnl" sz="1200" baseline="0" dirty="0" smtClean="0"/>
                        <a:t> (ESABAS – ESMERALDA – ESNAVAL)</a:t>
                      </a:r>
                    </a:p>
                    <a:p>
                      <a:r>
                        <a:rPr lang="es-ES_tradnl" sz="1200" baseline="0" dirty="0" smtClean="0"/>
                        <a:t>Profesor Civil desde 2023 (ESNAVAL – APOLINAV)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 – 7 – 25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</a:t>
                      </a:r>
                      <a:r>
                        <a:rPr lang="es-ES_tradnl" sz="1200" dirty="0" smtClean="0"/>
                        <a:t>tres listas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6,63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4,83/5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Imagen 9"/>
          <p:cNvPicPr/>
          <p:nvPr/>
        </p:nvPicPr>
        <p:blipFill>
          <a:blip r:embed="rId2"/>
          <a:stretch>
            <a:fillRect/>
          </a:stretch>
        </p:blipFill>
        <p:spPr>
          <a:xfrm>
            <a:off x="681898" y="1916832"/>
            <a:ext cx="1153798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2927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ABASTECIMIENTO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90964" y="3613413"/>
            <a:ext cx="10093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C. VIDAL S.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851834"/>
              </p:ext>
            </p:extLst>
          </p:nvPr>
        </p:nvGraphicFramePr>
        <p:xfrm>
          <a:off x="2037266" y="1916832"/>
          <a:ext cx="6953112" cy="421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ÁREA</a:t>
                      </a:r>
                      <a:r>
                        <a:rPr lang="es-CL" sz="1200" baseline="0" dirty="0" smtClean="0"/>
                        <a:t> ABASTECIMIENTO:</a:t>
                      </a:r>
                      <a:endParaRPr lang="es-CL" sz="1200" dirty="0" smtClean="0"/>
                    </a:p>
                    <a:p>
                      <a:r>
                        <a:rPr lang="es-CL" sz="1200" dirty="0" smtClean="0"/>
                        <a:t>TEORIA DE LA ORGANIZACION </a:t>
                      </a:r>
                    </a:p>
                    <a:p>
                      <a:r>
                        <a:rPr lang="es-CL" sz="1200" dirty="0" smtClean="0"/>
                        <a:t>FUNDAMENTOS DE ECONOMIA</a:t>
                      </a:r>
                    </a:p>
                    <a:p>
                      <a:r>
                        <a:rPr lang="es-CL" sz="1200" dirty="0" smtClean="0"/>
                        <a:t>FINANZAS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CC AB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de Ejecución en Abastecimiento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Comercial (UV)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Licenciado en Ciencias de la Administración de Empresas (UV)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Gestión de Organizaciones, mención Finanzas (UV)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1984 (ESNAVAL – ESABAS – ESMERALDA)</a:t>
                      </a:r>
                    </a:p>
                    <a:p>
                      <a:r>
                        <a:rPr lang="es-ES_tradnl" sz="1200" dirty="0" smtClean="0"/>
                        <a:t>Profesor Civil desde 2006</a:t>
                      </a:r>
                      <a:r>
                        <a:rPr lang="es-ES_tradnl" sz="1200" baseline="0" dirty="0" smtClean="0"/>
                        <a:t> (ESNAVAL – ESABAS – APOLINAV – ESMERALDA)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20 – 3 – 26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09" y="1916831"/>
            <a:ext cx="1169999" cy="158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29751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ABASTECIMIENTO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472320" y="3613413"/>
            <a:ext cx="1646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H. OBERMOLLER C.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094239"/>
              </p:ext>
            </p:extLst>
          </p:nvPr>
        </p:nvGraphicFramePr>
        <p:xfrm>
          <a:off x="2037266" y="1916832"/>
          <a:ext cx="6953112" cy="3754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ÁREA</a:t>
                      </a:r>
                      <a:r>
                        <a:rPr lang="es-ES" sz="1200" baseline="0" dirty="0" smtClean="0"/>
                        <a:t> ABASTECIMIENTO:</a:t>
                      </a:r>
                      <a:endParaRPr lang="es-ES" sz="1200" dirty="0" smtClean="0"/>
                    </a:p>
                    <a:p>
                      <a:r>
                        <a:rPr lang="es-ES" sz="1200" dirty="0" smtClean="0"/>
                        <a:t>SEGURIDAD SANITARIA DE ALIMENTACIÓN Y NUTRICIÓN AB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Ingeniero de Alimentos (PUCV)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Docencia para la Educación Superior (UNAB) </a:t>
                      </a:r>
                    </a:p>
                    <a:p>
                      <a:r>
                        <a:rPr lang="es-ES_tradnl" sz="1200" dirty="0" smtClean="0"/>
                        <a:t>Diplomado en Gestión de Empresas, Mención Finanzas (UV)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Gestión de Organizaciones, mención RR.HH. (UV)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Docente y Miembro del Comité Curricular Permanente UV (2005 a la fecha)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8 – 5 – 12 (asignatura sólo primer semestre)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No</a:t>
                      </a:r>
                      <a:r>
                        <a:rPr lang="es-ES_tradnl" sz="1200" baseline="0" dirty="0" smtClean="0"/>
                        <a:t> cumple con tiempo mínimo para ser calificada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5/5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94" y="1916832"/>
            <a:ext cx="1169999" cy="156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11832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FORMACIÓN NAVAL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517040" y="3613413"/>
            <a:ext cx="1557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G. MALDONADO V.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574755"/>
              </p:ext>
            </p:extLst>
          </p:nvPr>
        </p:nvGraphicFramePr>
        <p:xfrm>
          <a:off x="2037266" y="1916832"/>
          <a:ext cx="6953112" cy="385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FUNDAMENTOS NAVALES</a:t>
                      </a:r>
                    </a:p>
                    <a:p>
                      <a:r>
                        <a:rPr lang="es-CL" sz="1200" dirty="0" smtClean="0"/>
                        <a:t>COORDINADOR ACT. PROFESIONALES </a:t>
                      </a:r>
                    </a:p>
                    <a:p>
                      <a:r>
                        <a:rPr lang="es-CL" sz="1200" dirty="0" smtClean="0"/>
                        <a:t>ACT. PROFESIONALES FORMACION NAVAL</a:t>
                      </a:r>
                    </a:p>
                    <a:p>
                      <a:r>
                        <a:rPr lang="es-CL" sz="1200" dirty="0" smtClean="0"/>
                        <a:t>JEFE DE CATEDRAS</a:t>
                      </a:r>
                    </a:p>
                    <a:p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CA 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en Sistemas Navales con mención en Navegación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ciencias Navales y Marítimas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Magíster en Gestión de Organizaciones (UAI)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ES_tradnl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1987 (ESMERALDA – COMBUTAC – ACANAV – COMFUES)</a:t>
                      </a:r>
                    </a:p>
                    <a:p>
                      <a:r>
                        <a:rPr lang="es-ES_tradnl" sz="1200" dirty="0" smtClean="0"/>
                        <a:t>Profesor Civil</a:t>
                      </a:r>
                      <a:r>
                        <a:rPr lang="es-ES_tradnl" sz="1200" baseline="0" dirty="0" smtClean="0"/>
                        <a:t> desde 2019 (ESNAVAL)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7 – 7 – 26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6,92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4,86/5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2709" t="34770" r="92019" b="51947"/>
          <a:stretch/>
        </p:blipFill>
        <p:spPr>
          <a:xfrm>
            <a:off x="681898" y="1916832"/>
            <a:ext cx="1194743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230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FORMACIÓN NAVAL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812600" y="3613413"/>
            <a:ext cx="9660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L. VIDAL L.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871161"/>
              </p:ext>
            </p:extLst>
          </p:nvPr>
        </p:nvGraphicFramePr>
        <p:xfrm>
          <a:off x="2037266" y="1916832"/>
          <a:ext cx="6953112" cy="3215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FORMACION NAVAL I  (METEOROLOGÍA)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CF OM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Meteorología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Docencia en Educación Superior</a:t>
                      </a:r>
                    </a:p>
                    <a:p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1997 (ESOPER – ESLIF – ESAVNAV – HIDROGRAFIA</a:t>
                      </a:r>
                      <a:r>
                        <a:rPr lang="es-ES_tradnl" sz="1200" baseline="0" dirty="0" smtClean="0"/>
                        <a:t> – ESNAVAL – CENTARM)</a:t>
                      </a:r>
                      <a:endParaRPr lang="es-ES_tradnl" sz="1200" dirty="0" smtClean="0"/>
                    </a:p>
                    <a:p>
                      <a:r>
                        <a:rPr lang="es-ES_tradnl" sz="1200" dirty="0" smtClean="0"/>
                        <a:t>Profesor</a:t>
                      </a:r>
                      <a:r>
                        <a:rPr lang="es-ES_tradnl" sz="1200" baseline="0" dirty="0" smtClean="0"/>
                        <a:t> Civil desde 2026 (ESNAVAL)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0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Contratado 2026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95" y="1916832"/>
            <a:ext cx="1164513" cy="151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64236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ADMINISTRACIÓN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554070" y="3613413"/>
            <a:ext cx="14830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/>
              <a:t>H</a:t>
            </a:r>
            <a:r>
              <a:rPr lang="es-ES_tradnl" sz="1200" dirty="0" smtClean="0"/>
              <a:t>. GUNDLACH N.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994559"/>
              </p:ext>
            </p:extLst>
          </p:nvPr>
        </p:nvGraphicFramePr>
        <p:xfrm>
          <a:off x="2037266" y="1916832"/>
          <a:ext cx="6953112" cy="4399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ADMINISTRACIÓN </a:t>
                      </a:r>
                    </a:p>
                    <a:p>
                      <a:r>
                        <a:rPr lang="es-CL" sz="1200" dirty="0" smtClean="0"/>
                        <a:t>ADMINISTRACION DEL CARGO </a:t>
                      </a:r>
                    </a:p>
                    <a:p>
                      <a:r>
                        <a:rPr lang="es-CL" sz="1200" dirty="0" smtClean="0"/>
                        <a:t>JEFE DE CÁTEDRAS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Comercial (UV)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Licenciado en Ciencias de la Administración de Empresas (UV)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Educación (Universidad de los Lagos)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Docencia Universitaria (UDLA)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Master en Marketing y gestión de comercial (ESEM ESPAÑA)</a:t>
                      </a:r>
                      <a:endParaRPr lang="es-C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Fundamentos y Tópicos de Economía</a:t>
                      </a:r>
                      <a:r>
                        <a:rPr lang="es-ES_tradnl" sz="1200" baseline="0" dirty="0" smtClean="0"/>
                        <a:t> </a:t>
                      </a:r>
                      <a:r>
                        <a:rPr lang="es-ES_tradnl" sz="1200" dirty="0" smtClean="0"/>
                        <a:t>Instituto IACC </a:t>
                      </a:r>
                      <a:r>
                        <a:rPr lang="es-ES_tradnl" sz="1200" dirty="0"/>
                        <a:t>(</a:t>
                      </a:r>
                      <a:r>
                        <a:rPr lang="es-ES_tradnl" sz="1200" dirty="0" smtClean="0"/>
                        <a:t>2015-</a:t>
                      </a:r>
                      <a:r>
                        <a:rPr lang="es-ES_tradnl" sz="1200" dirty="0" smtClean="0">
                          <a:solidFill>
                            <a:srgbClr val="FF0000"/>
                          </a:solidFill>
                        </a:rPr>
                        <a:t>2022</a:t>
                      </a:r>
                      <a:r>
                        <a:rPr lang="es-ES_tradnl" sz="1200" dirty="0" smtClean="0"/>
                        <a:t>)</a:t>
                      </a:r>
                    </a:p>
                    <a:p>
                      <a:r>
                        <a:rPr lang="es-ES_tradnl" sz="1200" dirty="0" smtClean="0"/>
                        <a:t>Profesor Titular MBA UNAB (2015-</a:t>
                      </a:r>
                      <a:r>
                        <a:rPr lang="es-ES_tradnl" sz="1200" dirty="0" smtClean="0">
                          <a:solidFill>
                            <a:srgbClr val="FF0000"/>
                          </a:solidFill>
                        </a:rPr>
                        <a:t>2022</a:t>
                      </a:r>
                      <a:r>
                        <a:rPr lang="es-ES_tradnl" sz="1200" dirty="0" smtClean="0"/>
                        <a:t>)</a:t>
                      </a:r>
                    </a:p>
                    <a:p>
                      <a:r>
                        <a:rPr lang="es-ES_tradnl" sz="1200" dirty="0" smtClean="0"/>
                        <a:t>Taller de Negocios y Emprendimiento PUCV (2015-</a:t>
                      </a:r>
                      <a:r>
                        <a:rPr lang="es-ES_tradnl" sz="1200" dirty="0" smtClean="0">
                          <a:solidFill>
                            <a:srgbClr val="FF0000"/>
                          </a:solidFill>
                        </a:rPr>
                        <a:t>2022</a:t>
                      </a:r>
                      <a:r>
                        <a:rPr lang="es-ES_tradnl" sz="1200" dirty="0" smtClean="0"/>
                        <a:t>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 – 7 – 21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6,61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4,76/5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Picture 6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897" y="1916832"/>
            <a:ext cx="1194743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8178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MANDO Y LIDERAZGO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642749" y="3613413"/>
            <a:ext cx="13057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C. QUIROGA T.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262417"/>
              </p:ext>
            </p:extLst>
          </p:nvPr>
        </p:nvGraphicFramePr>
        <p:xfrm>
          <a:off x="2037266" y="1916832"/>
          <a:ext cx="6953112" cy="403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MANDO Y LIDERAZGO I </a:t>
                      </a:r>
                    </a:p>
                    <a:p>
                      <a:r>
                        <a:rPr lang="es-CL" sz="1200" dirty="0" smtClean="0"/>
                        <a:t>HISTORIA NAVAL APLICADA</a:t>
                      </a:r>
                    </a:p>
                    <a:p>
                      <a:r>
                        <a:rPr lang="es-CL" sz="1200" dirty="0" smtClean="0"/>
                        <a:t>ETICA Y PROBIDAD 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 </a:t>
                      </a:r>
                    </a:p>
                    <a:p>
                      <a:r>
                        <a:rPr lang="es-ES_tradnl" sz="1200" dirty="0" smtClean="0"/>
                        <a:t>Guerra de Superficie</a:t>
                      </a:r>
                    </a:p>
                    <a:p>
                      <a:r>
                        <a:rPr lang="es-ES_tradnl" sz="1200" dirty="0" smtClean="0"/>
                        <a:t>Diplomado Gestión</a:t>
                      </a:r>
                      <a:r>
                        <a:rPr lang="es-ES_tradnl" sz="1200" baseline="0" dirty="0" smtClean="0"/>
                        <a:t> de Negocios (UAI)</a:t>
                      </a:r>
                    </a:p>
                    <a:p>
                      <a:r>
                        <a:rPr lang="es-ES_tradnl" sz="1200" baseline="0" dirty="0" smtClean="0"/>
                        <a:t>Diplomado en Antropología y Ética (Universidad de los Andes)</a:t>
                      </a:r>
                    </a:p>
                    <a:p>
                      <a:r>
                        <a:rPr lang="es-ES_tradnl" sz="1200" baseline="0" dirty="0" smtClean="0"/>
                        <a:t>Magíster en Ciencias Navales y Marítimas</a:t>
                      </a:r>
                    </a:p>
                    <a:p>
                      <a:r>
                        <a:rPr lang="es-ES_tradnl" sz="1200" baseline="0" dirty="0" smtClean="0"/>
                        <a:t>Magíster en Dirección Estratégica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2001 (ESMERALDA – ESCUADRA – ACANAV – APOLINAV – ESNAVAL)</a:t>
                      </a:r>
                    </a:p>
                    <a:p>
                      <a:r>
                        <a:rPr lang="es-ES_tradnl" sz="1200" dirty="0" smtClean="0"/>
                        <a:t>Profesor Civil desde 2026 (ESNAVAL)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0 – 8 – 22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Contratado 2026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5,0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96" y="1923955"/>
            <a:ext cx="1225808" cy="163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03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INFATERÍA DE MARINA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676410" y="3613413"/>
            <a:ext cx="12384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J. SIELFELD F.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887387"/>
              </p:ext>
            </p:extLst>
          </p:nvPr>
        </p:nvGraphicFramePr>
        <p:xfrm>
          <a:off x="2037266" y="1916832"/>
          <a:ext cx="6953112" cy="4582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TACTICA I </a:t>
                      </a:r>
                    </a:p>
                    <a:p>
                      <a:r>
                        <a:rPr lang="es-CL" sz="1200" dirty="0" smtClean="0"/>
                        <a:t>FORMACION NAVAL III  </a:t>
                      </a:r>
                    </a:p>
                    <a:p>
                      <a:r>
                        <a:rPr lang="es-CL" sz="1200" dirty="0" smtClean="0"/>
                        <a:t>TACTICA ANFIBIA</a:t>
                      </a:r>
                    </a:p>
                    <a:p>
                      <a:r>
                        <a:rPr lang="es-CL" sz="1200" noProof="0" dirty="0" smtClean="0"/>
                        <a:t>JEFE DE FACULTADES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 IM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Ingeniero en sistemas de armas. </a:t>
                      </a:r>
                    </a:p>
                    <a:p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administración de proyectos (</a:t>
                      </a:r>
                      <a:r>
                        <a:rPr lang="es-ES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Académia</a:t>
                      </a:r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Politécnica del Ejercito de Chile)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en Educación y Liderazgo (</a:t>
                      </a:r>
                      <a:r>
                        <a:rPr lang="es-ES_tradn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Académia</a:t>
                      </a:r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de Guerra del Ejército)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Magister en Ciencias Militares con mención en Planificación y Gestión Estrategia</a:t>
                      </a:r>
                      <a:endParaRPr lang="es-E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1987 (ESIMAR – ESMERALDA – ESNAVAL – CENBIM – ESIMAR – ESARM – ESABAS)</a:t>
                      </a:r>
                    </a:p>
                    <a:p>
                      <a:r>
                        <a:rPr lang="es-ES_tradnl" sz="1200" dirty="0" smtClean="0"/>
                        <a:t>Profesor</a:t>
                      </a:r>
                      <a:r>
                        <a:rPr lang="es-ES_tradnl" sz="1200" baseline="0" dirty="0" smtClean="0"/>
                        <a:t> Civil desde 2016 (ESNAVAL – APOLINAV)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8 – 9 – 5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6,74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4,95/5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10" name="Picture 12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896" y="1916832"/>
            <a:ext cx="1164513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016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LITORAL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750761" y="3613413"/>
            <a:ext cx="10897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J. MUNITA L.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974355"/>
              </p:ext>
            </p:extLst>
          </p:nvPr>
        </p:nvGraphicFramePr>
        <p:xfrm>
          <a:off x="2037266" y="1916832"/>
          <a:ext cx="6953112" cy="3398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noProof="0" dirty="0" smtClean="0"/>
                        <a:t>ÁREA LITORAL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 LT</a:t>
                      </a:r>
                    </a:p>
                    <a:p>
                      <a:r>
                        <a:rPr lang="es-ES_tradn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Diplomado Ejecutivo en Administración y Finanzas</a:t>
                      </a:r>
                    </a:p>
                    <a:p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ES_tradn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1983 (ESGRUM – ESLIF – APOLINAV – ESNAVAL – ACANAV)</a:t>
                      </a:r>
                    </a:p>
                    <a:p>
                      <a:r>
                        <a:rPr lang="es-ES_tradnl" sz="1200" dirty="0" smtClean="0"/>
                        <a:t>Profesor Civil desde 2023</a:t>
                      </a:r>
                      <a:r>
                        <a:rPr lang="es-ES_tradnl" sz="1200" baseline="0" dirty="0" smtClean="0"/>
                        <a:t> (ESNAVAL – APOLINAV)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3 – 7 – 25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Últimas cuatro evaluaciones docentes (evaluación de los alumnos)</a:t>
                      </a:r>
                      <a:endParaRPr lang="es-ES_tradn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4,7/5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71" y="1924398"/>
            <a:ext cx="1153612" cy="157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9929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59603</TotalTime>
  <Words>2052</Words>
  <Application>Microsoft Office PowerPoint</Application>
  <PresentationFormat>Presentación en pantalla (4:3)</PresentationFormat>
  <Paragraphs>422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ＭＳ Ｐゴシック</vt:lpstr>
      <vt:lpstr>Arial</vt:lpstr>
      <vt:lpstr>21_Diseño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I01 Jefe Act. Académicas CC Friedrich Von Der Weth P.</cp:lastModifiedBy>
  <cp:revision>817</cp:revision>
  <cp:lastPrinted>2017-01-23T18:41:00Z</cp:lastPrinted>
  <dcterms:created xsi:type="dcterms:W3CDTF">2007-01-23T15:47:52Z</dcterms:created>
  <dcterms:modified xsi:type="dcterms:W3CDTF">2026-05-19T21:07:36Z</dcterms:modified>
</cp:coreProperties>
</file>