
<file path=[Content_Types].xml><?xml version="1.0" encoding="utf-8"?>
<Types xmlns="http://schemas.openxmlformats.org/package/2006/content-types">
  <Default Extension="png" ContentType="image/png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gif" ContentType="image/gif"/>
  <Default Extension="tiff" ContentType="image/tif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73" r:id="rId2"/>
    <p:sldId id="288" r:id="rId3"/>
    <p:sldId id="292" r:id="rId4"/>
    <p:sldId id="330" r:id="rId5"/>
    <p:sldId id="331" r:id="rId6"/>
    <p:sldId id="332" r:id="rId7"/>
    <p:sldId id="334" r:id="rId8"/>
    <p:sldId id="333" r:id="rId9"/>
    <p:sldId id="337" r:id="rId10"/>
    <p:sldId id="335" r:id="rId11"/>
    <p:sldId id="340" r:id="rId12"/>
    <p:sldId id="341" r:id="rId13"/>
    <p:sldId id="338" r:id="rId14"/>
    <p:sldId id="339" r:id="rId15"/>
    <p:sldId id="342" r:id="rId16"/>
    <p:sldId id="343" r:id="rId17"/>
    <p:sldId id="308" r:id="rId18"/>
  </p:sldIdLst>
  <p:sldSz cx="12192000" cy="6858000"/>
  <p:notesSz cx="6858000" cy="9144000"/>
  <p:defaultTextStyle>
    <a:defPPr>
      <a:defRPr lang="es-C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celo Chiguay" initials="MC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6094D"/>
    <a:srgbClr val="2B413E"/>
    <a:srgbClr val="E4C49A"/>
    <a:srgbClr val="46920B"/>
    <a:srgbClr val="001222"/>
    <a:srgbClr val="041D39"/>
    <a:srgbClr val="001F60"/>
    <a:srgbClr val="FF7E79"/>
    <a:srgbClr val="FF2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27" autoAdjust="0"/>
    <p:restoredTop sz="93671" autoAdjust="0"/>
  </p:normalViewPr>
  <p:slideViewPr>
    <p:cSldViewPr snapToGrid="0">
      <p:cViewPr varScale="1">
        <p:scale>
          <a:sx n="86" d="100"/>
          <a:sy n="86" d="100"/>
        </p:scale>
        <p:origin x="786" y="90"/>
      </p:cViewPr>
      <p:guideLst>
        <p:guide orient="horz" pos="2160"/>
        <p:guide pos="381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45" d="100"/>
        <a:sy n="4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xmlns="" id="{30011A30-4AB1-7849-A9CC-253B5631106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17871445-00FE-5846-AC1B-B30BD702FE8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D6D8909-288C-E745-9776-E762A9139F5B}" type="datetimeFigureOut">
              <a:rPr lang="es-CL"/>
              <a:pPr>
                <a:defRPr/>
              </a:pPr>
              <a:t>26-09-2023</a:t>
            </a:fld>
            <a:endParaRPr lang="es-CL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xmlns="" id="{4DEC4BB8-540D-DD49-ACB1-EAEECF4ABF8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xmlns="" id="{A469143D-7E5F-5A42-9C4C-44E819A7B7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89FEE750-D5FF-8145-9783-D8B557C6F11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7FDAA3F3-379F-9A4F-9CF5-D03E0DF436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F3F0709-36F0-364D-A7D6-897F2C606CF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885201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Marcador de imagen de diapositiva 1">
            <a:extLst>
              <a:ext uri="{FF2B5EF4-FFF2-40B4-BE49-F238E27FC236}">
                <a16:creationId xmlns:a16="http://schemas.microsoft.com/office/drawing/2014/main" xmlns="" id="{DB2BD40E-B6D7-364F-8BF1-4757F31EDA4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6386" name="Marcador de notas 2">
            <a:extLst>
              <a:ext uri="{FF2B5EF4-FFF2-40B4-BE49-F238E27FC236}">
                <a16:creationId xmlns:a16="http://schemas.microsoft.com/office/drawing/2014/main" xmlns="" id="{F86B6F78-71E3-8940-B642-74962DEBB11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5525821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Marcador de imagen de diapositiva 1">
            <a:extLst>
              <a:ext uri="{FF2B5EF4-FFF2-40B4-BE49-F238E27FC236}">
                <a16:creationId xmlns:a16="http://schemas.microsoft.com/office/drawing/2014/main" xmlns="" id="{4D53B374-812E-BA45-B18A-2C7B976D281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8434" name="Marcador de notas 2">
            <a:extLst>
              <a:ext uri="{FF2B5EF4-FFF2-40B4-BE49-F238E27FC236}">
                <a16:creationId xmlns:a16="http://schemas.microsoft.com/office/drawing/2014/main" xmlns="" id="{123B8E95-0F38-3F42-A90D-7E47F555A34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6220166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091688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1045504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1771043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42942865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2564430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1586847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Marcador de imagen de diapositiva 1">
            <a:extLst>
              <a:ext uri="{FF2B5EF4-FFF2-40B4-BE49-F238E27FC236}">
                <a16:creationId xmlns:a16="http://schemas.microsoft.com/office/drawing/2014/main" xmlns="" id="{4D53B374-812E-BA45-B18A-2C7B976D281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8434" name="Marcador de notas 2">
            <a:extLst>
              <a:ext uri="{FF2B5EF4-FFF2-40B4-BE49-F238E27FC236}">
                <a16:creationId xmlns:a16="http://schemas.microsoft.com/office/drawing/2014/main" xmlns="" id="{123B8E95-0F38-3F42-A90D-7E47F555A34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6603128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2024287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0699479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7009765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5197919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1790006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Marcador de imagen de diapositiva 1">
            <a:extLst>
              <a:ext uri="{FF2B5EF4-FFF2-40B4-BE49-F238E27FC236}">
                <a16:creationId xmlns:a16="http://schemas.microsoft.com/office/drawing/2014/main" xmlns="" id="{4D53B374-812E-BA45-B18A-2C7B976D281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8434" name="Marcador de notas 2">
            <a:extLst>
              <a:ext uri="{FF2B5EF4-FFF2-40B4-BE49-F238E27FC236}">
                <a16:creationId xmlns:a16="http://schemas.microsoft.com/office/drawing/2014/main" xmlns="" id="{123B8E95-0F38-3F42-A90D-7E47F555A34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0633257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2520736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Marcador de imagen de diapositiva 1">
            <a:extLst>
              <a:ext uri="{FF2B5EF4-FFF2-40B4-BE49-F238E27FC236}">
                <a16:creationId xmlns:a16="http://schemas.microsoft.com/office/drawing/2014/main" xmlns="" id="{0267C0D2-D6B2-014E-9645-CE93FA3EEEC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7586" name="Marcador de notas 2">
            <a:extLst>
              <a:ext uri="{FF2B5EF4-FFF2-40B4-BE49-F238E27FC236}">
                <a16:creationId xmlns:a16="http://schemas.microsoft.com/office/drawing/2014/main" xmlns="" id="{217389B8-BB7E-6A41-AB33-CA5844C992B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519710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A172E15-C731-A245-A3BB-EE14D1944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543339D-0926-9E46-8E97-C881C7109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CE4BC00-EAC0-3A40-9E1D-81D367D90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A0A9AA3-E67F-1543-BCAF-998AA01512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3015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BA9D0F7-6CD1-7E47-9EA3-EDEB7A337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EA16C3A-6124-454E-A6D1-18235B4B0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3DE9FFC-2598-F245-9B8F-FCE9E6CB2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22982A2-21BA-C44B-B84A-8AD93B8E9D9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08227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327A635-6A62-3345-9290-CDB4F22EB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87051C1-96DE-C840-B223-EF00176F0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5537086-8DBD-984E-A5EF-CFF0C121C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875D802-1FC0-E246-B609-4749877FE8B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4860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4F1D28FC-AE4E-0244-88F1-1AD9CD88C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DC86B9D7-5D5E-A547-8A12-DF429158E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B0530872-B0B2-7B4A-A9CE-19C1B080B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5A9B684-FE57-1E41-8822-58751F00276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06081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21E5C8F6-DD10-DA41-A4B2-2AACB4F30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DF50A9E5-93E6-844C-AADD-1C913E732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A6C3595F-F562-444D-BF4B-580EF8567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A2D31DD-527A-2A41-8B9C-EF84B568CF8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345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578D5000-070A-CE44-8D6D-B8349BBDF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F190D7FB-6F7F-E447-91DB-3B63E1724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AAA0B129-7601-D149-8052-BE8FF0FC0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AF7CE55-1BB6-6F45-B0D9-D524349AE0E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02915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AF53210F-88B4-7A4E-9AE1-0BB4B13E1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11ED7BA7-29A6-7F4E-AB96-84222B720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46848739-E652-434F-893F-87AC6466A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5082D1E-6A1E-BB42-971F-68413096F88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64547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5810D24D-D976-4247-A959-FD6FFAE4C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894C9BEB-29B7-4D4A-A028-B46254531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7F99488C-A266-3540-9625-B69693556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FC4640F-F715-FF4D-8F59-2BE9583CF0C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38595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6B6A663E-1822-D141-B7A7-CBB2ABE4C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4AF46FC9-485D-5F47-B988-B0B8B546D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C65A3356-5954-2E4B-AF2A-06B8B74D9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70021C0-C975-FA4E-9C04-2658E7CD9A6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41651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ED1D76C-00F9-F941-AD25-716AFA9C9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1B5BA75-0EDC-1345-A1E0-3402A2BB9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BA23012-CE8B-F64F-92F0-390F1C55A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DFC2884-A27F-4442-A9C8-761D66E1248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92476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43AB3CE-33F3-C14A-B65C-50D4D8DB4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624F197-B17E-8243-B813-A06B06483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51CBB93-7796-5846-888B-1D8AEFE89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6AB2AB7-5A11-6844-A403-B0F7000FE78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363534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5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73DA031E-087E-7646-B244-2E5AAA0CCB1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A614219D-BCEC-CB40-9E8E-A6AFD60A844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C30919F2-425D-2F42-AD7A-70FF8F77BFD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9FC98208-5BB6-994F-8CE6-0F631BBC5C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5285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7B5037C3-E2AD-F34F-B86D-6806EA134DE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n-US" altLang="es-E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C3A17044-8427-3044-9F43-5429FFEAE11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E4E13FB-300B-564D-B961-7BB6A8705F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B2C287E-C66F-4E4A-A5E7-B2DF41C222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4DE7EBC-B970-3944-80F7-69E9315C3D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D0D18402-3C32-8644-A4F9-03B038C0E9B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  <p:sldLayoutId id="2147484104" r:id="rId12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tif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9.jpeg"/><Relationship Id="rId7" Type="http://schemas.openxmlformats.org/officeDocument/2006/relationships/slide" Target="slide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image" Target="../media/image8.png"/><Relationship Id="rId5" Type="http://schemas.openxmlformats.org/officeDocument/2006/relationships/image" Target="../media/image3.png"/><Relationship Id="rId10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2.jpe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4.png"/><Relationship Id="rId4" Type="http://schemas.openxmlformats.org/officeDocument/2006/relationships/image" Target="../media/image13.jpeg"/><Relationship Id="rId9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5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8.png"/><Relationship Id="rId3" Type="http://schemas.openxmlformats.org/officeDocument/2006/relationships/notesSlide" Target="../notesSlides/notesSlide5.xml"/><Relationship Id="rId7" Type="http://schemas.openxmlformats.org/officeDocument/2006/relationships/oleObject" Target="../embeddings/Hoja_de_c_lculo_de_Microsoft_Excel_97-20032.xls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8.png"/><Relationship Id="rId11" Type="http://schemas.openxmlformats.org/officeDocument/2006/relationships/image" Target="../media/image5.gif"/><Relationship Id="rId5" Type="http://schemas.openxmlformats.org/officeDocument/2006/relationships/image" Target="../media/image16.png"/><Relationship Id="rId10" Type="http://schemas.openxmlformats.org/officeDocument/2006/relationships/image" Target="../media/image3.png"/><Relationship Id="rId4" Type="http://schemas.openxmlformats.org/officeDocument/2006/relationships/oleObject" Target="../embeddings/Hoja_de_c_lculo_de_Microsoft_Excel_97-20031.xls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9.jpe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0.pn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4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gif"/><Relationship Id="rId11" Type="http://schemas.openxmlformats.org/officeDocument/2006/relationships/image" Target="../media/image23.png"/><Relationship Id="rId5" Type="http://schemas.openxmlformats.org/officeDocument/2006/relationships/image" Target="../media/image3.png"/><Relationship Id="rId10" Type="http://schemas.openxmlformats.org/officeDocument/2006/relationships/image" Target="../media/image22.png"/><Relationship Id="rId4" Type="http://schemas.openxmlformats.org/officeDocument/2006/relationships/image" Target="../media/image2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5.gif"/><Relationship Id="rId10" Type="http://schemas.openxmlformats.org/officeDocument/2006/relationships/image" Target="../media/image26.png"/><Relationship Id="rId4" Type="http://schemas.openxmlformats.org/officeDocument/2006/relationships/image" Target="../media/image3.png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9.jpeg"/><Relationship Id="rId7" Type="http://schemas.openxmlformats.org/officeDocument/2006/relationships/slide" Target="slide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image" Target="../media/image8.png"/><Relationship Id="rId5" Type="http://schemas.openxmlformats.org/officeDocument/2006/relationships/image" Target="../media/image3.png"/><Relationship Id="rId10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7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gif"/><Relationship Id="rId11" Type="http://schemas.openxmlformats.org/officeDocument/2006/relationships/image" Target="../media/image30.png"/><Relationship Id="rId5" Type="http://schemas.openxmlformats.org/officeDocument/2006/relationships/image" Target="../media/image3.png"/><Relationship Id="rId10" Type="http://schemas.openxmlformats.org/officeDocument/2006/relationships/image" Target="../media/image29.png"/><Relationship Id="rId4" Type="http://schemas.openxmlformats.org/officeDocument/2006/relationships/image" Target="../media/image2.png"/><Relationship Id="rId9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5.gif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2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5.gif"/><Relationship Id="rId4" Type="http://schemas.openxmlformats.org/officeDocument/2006/relationships/image" Target="../media/image3.png"/><Relationship Id="rId9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5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9.jpeg"/><Relationship Id="rId7" Type="http://schemas.openxmlformats.org/officeDocument/2006/relationships/slide" Target="slide3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image" Target="../media/image8.png"/><Relationship Id="rId5" Type="http://schemas.openxmlformats.org/officeDocument/2006/relationships/image" Target="../media/image3.png"/><Relationship Id="rId10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openxmlformats.org/officeDocument/2006/relationships/image" Target="../media/image5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6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gif"/><Relationship Id="rId5" Type="http://schemas.openxmlformats.org/officeDocument/2006/relationships/image" Target="../media/image3.png"/><Relationship Id="rId10" Type="http://schemas.openxmlformats.org/officeDocument/2006/relationships/image" Target="../media/image38.png"/><Relationship Id="rId4" Type="http://schemas.openxmlformats.org/officeDocument/2006/relationships/image" Target="../media/image2.png"/><Relationship Id="rId9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9.pn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8.png"/><Relationship Id="rId4" Type="http://schemas.openxmlformats.org/officeDocument/2006/relationships/image" Target="../media/image1.png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n 66">
            <a:extLst>
              <a:ext uri="{FF2B5EF4-FFF2-40B4-BE49-F238E27FC236}">
                <a16:creationId xmlns:a16="http://schemas.microsoft.com/office/drawing/2014/main" xmlns="" id="{829CC54C-6879-8B47-9418-FDF9E51560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18526" r="381" b="65109"/>
          <a:stretch>
            <a:fillRect/>
          </a:stretch>
        </p:blipFill>
        <p:spPr bwMode="auto">
          <a:xfrm>
            <a:off x="28575" y="619125"/>
            <a:ext cx="12142788" cy="125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Imagen 64">
            <a:extLst>
              <a:ext uri="{FF2B5EF4-FFF2-40B4-BE49-F238E27FC236}">
                <a16:creationId xmlns:a16="http://schemas.microsoft.com/office/drawing/2014/main" xmlns="" id="{14FEC7F0-9D7C-D24B-B062-7612041685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35699" r="72923" b="14621"/>
          <a:stretch>
            <a:fillRect/>
          </a:stretch>
        </p:blipFill>
        <p:spPr bwMode="auto">
          <a:xfrm>
            <a:off x="20638" y="2051050"/>
            <a:ext cx="3236912" cy="379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xmlns="" id="{2B302CBA-8FEC-A14A-B171-63C6F442032C}"/>
              </a:ext>
            </a:extLst>
          </p:cNvPr>
          <p:cNvSpPr/>
          <p:nvPr/>
        </p:nvSpPr>
        <p:spPr>
          <a:xfrm>
            <a:off x="-7938" y="6262688"/>
            <a:ext cx="12192001" cy="5270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prstClr val="white"/>
                </a:solidFill>
              </a:rPr>
              <a:t>P A T R I O T I S M 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prstClr val="white"/>
                </a:solidFill>
              </a:rPr>
              <a:t>HONOR		LEALTAD		         VALENTÍA	         INTEGRIDAD		  DEBER</a:t>
            </a:r>
          </a:p>
        </p:txBody>
      </p:sp>
      <p:pic>
        <p:nvPicPr>
          <p:cNvPr id="15364" name="Picture 2">
            <a:extLst>
              <a:ext uri="{FF2B5EF4-FFF2-40B4-BE49-F238E27FC236}">
                <a16:creationId xmlns:a16="http://schemas.microsoft.com/office/drawing/2014/main" xmlns="" id="{12BCD052-77E7-A044-935F-8148F01D17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xmlns="" id="{35D435E9-E6F4-0B4B-A9FB-8C0516AF6462}"/>
              </a:ext>
            </a:extLst>
          </p:cNvPr>
          <p:cNvCxnSpPr/>
          <p:nvPr/>
        </p:nvCxnSpPr>
        <p:spPr>
          <a:xfrm>
            <a:off x="11113" y="6353175"/>
            <a:ext cx="12192000" cy="23813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xmlns="" id="{17E9DEFE-8688-0B4A-8C91-AE380DBB01FC}"/>
              </a:ext>
            </a:extLst>
          </p:cNvPr>
          <p:cNvCxnSpPr/>
          <p:nvPr/>
        </p:nvCxnSpPr>
        <p:spPr>
          <a:xfrm>
            <a:off x="-14288" y="609600"/>
            <a:ext cx="12192001" cy="23813"/>
          </a:xfrm>
          <a:prstGeom prst="line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68" name="Picture 2" descr="Imagen relacionada">
            <a:extLst>
              <a:ext uri="{FF2B5EF4-FFF2-40B4-BE49-F238E27FC236}">
                <a16:creationId xmlns:a16="http://schemas.microsoft.com/office/drawing/2014/main" xmlns="" id="{9D432545-9A84-9D4F-B2F7-8A4D1E4D3F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0" name="CuadroTexto 9">
            <a:extLst>
              <a:ext uri="{FF2B5EF4-FFF2-40B4-BE49-F238E27FC236}">
                <a16:creationId xmlns:a16="http://schemas.microsoft.com/office/drawing/2014/main" xmlns="" id="{3A40A43E-0D9B-C046-9BB0-97FE7F5DD6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2398" y="-23813"/>
            <a:ext cx="325704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b="1" dirty="0">
                <a:solidFill>
                  <a:schemeClr val="bg1"/>
                </a:solidFill>
              </a:rPr>
              <a:t>ARMADA DE CHILE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b="1" dirty="0">
                <a:solidFill>
                  <a:schemeClr val="bg1"/>
                </a:solidFill>
              </a:rPr>
              <a:t>GOBERNACIÓN MARÍTIMA DE </a:t>
            </a:r>
            <a:r>
              <a:rPr lang="es-CL" altLang="es-CL" sz="1200" b="1" dirty="0" smtClean="0">
                <a:solidFill>
                  <a:schemeClr val="bg1"/>
                </a:solidFill>
              </a:rPr>
              <a:t>AYSÉN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200" b="1" dirty="0" smtClean="0">
                <a:solidFill>
                  <a:schemeClr val="bg1"/>
                </a:solidFill>
              </a:rPr>
              <a:t>CAPITANÍA DE PUERTO DE PUERTO CHACABUCO</a:t>
            </a:r>
            <a:endParaRPr lang="es-CL" altLang="es-CL" sz="1200" b="1" dirty="0">
              <a:solidFill>
                <a:schemeClr val="bg1"/>
              </a:solidFill>
            </a:endParaRPr>
          </a:p>
        </p:txBody>
      </p:sp>
      <p:sp>
        <p:nvSpPr>
          <p:cNvPr id="15371" name="CuadroTexto 57">
            <a:extLst>
              <a:ext uri="{FF2B5EF4-FFF2-40B4-BE49-F238E27FC236}">
                <a16:creationId xmlns:a16="http://schemas.microsoft.com/office/drawing/2014/main" xmlns="" id="{45AF9190-FFB0-1C49-8DB3-FD310EEBAF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94019" y="5768262"/>
            <a:ext cx="2712602" cy="27699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dirty="0" smtClean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T1 </a:t>
            </a:r>
            <a:r>
              <a:rPr lang="es-CL" altLang="es-CL" sz="1200" dirty="0" smtClean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LT </a:t>
            </a:r>
            <a:r>
              <a:rPr lang="es-CL" altLang="es-CL" sz="1200" dirty="0" smtClean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SIMÓN STUVEN DEL VALLE</a:t>
            </a:r>
            <a:endParaRPr lang="es-CL" altLang="es-CL" sz="1200" dirty="0">
              <a:solidFill>
                <a:schemeClr val="bg1"/>
              </a:solidFill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pic>
        <p:nvPicPr>
          <p:cNvPr id="15372" name="Imagen 14">
            <a:extLst>
              <a:ext uri="{FF2B5EF4-FFF2-40B4-BE49-F238E27FC236}">
                <a16:creationId xmlns:a16="http://schemas.microsoft.com/office/drawing/2014/main" xmlns="" id="{E55EF121-925B-6A4B-BDBD-84DDBE634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9007" y="5603467"/>
            <a:ext cx="735012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3" name="CuadroTexto 63">
            <a:extLst>
              <a:ext uri="{FF2B5EF4-FFF2-40B4-BE49-F238E27FC236}">
                <a16:creationId xmlns:a16="http://schemas.microsoft.com/office/drawing/2014/main" xmlns="" id="{E7A06379-66DF-294A-B256-1BADCF48E8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4663" y="5521325"/>
            <a:ext cx="20462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CONCLUSIONES</a:t>
            </a:r>
          </a:p>
        </p:txBody>
      </p:sp>
      <p:pic>
        <p:nvPicPr>
          <p:cNvPr id="15374" name="Imagen 65">
            <a:extLst>
              <a:ext uri="{FF2B5EF4-FFF2-40B4-BE49-F238E27FC236}">
                <a16:creationId xmlns:a16="http://schemas.microsoft.com/office/drawing/2014/main" xmlns="" id="{A11459FD-B76F-7046-BE1A-853DAA4BE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89169" r="381" b="5122"/>
          <a:stretch>
            <a:fillRect/>
          </a:stretch>
        </p:blipFill>
        <p:spPr bwMode="auto">
          <a:xfrm>
            <a:off x="34925" y="6403975"/>
            <a:ext cx="12142788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5" name="Imagen 67">
            <a:extLst>
              <a:ext uri="{FF2B5EF4-FFF2-40B4-BE49-F238E27FC236}">
                <a16:creationId xmlns:a16="http://schemas.microsoft.com/office/drawing/2014/main" xmlns="" id="{9027E934-98FE-4C4F-A5E3-541877248F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7050" y="2217737"/>
            <a:ext cx="3602038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6" name="CuadroTexto 58">
            <a:extLst>
              <a:ext uri="{FF2B5EF4-FFF2-40B4-BE49-F238E27FC236}">
                <a16:creationId xmlns:a16="http://schemas.microsoft.com/office/drawing/2014/main" xmlns="" id="{6AF30E30-10EC-824C-A1A5-07FDD216F6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87147" y="6033491"/>
            <a:ext cx="175721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400" b="1" dirty="0">
                <a:solidFill>
                  <a:srgbClr val="002060"/>
                </a:solidFill>
                <a:latin typeface="Abadi MT Condensed Light" panose="020B0306030101010103" pitchFamily="34" charset="77"/>
                <a:cs typeface="Futura Medium" panose="020B0602020204020303" pitchFamily="34" charset="-79"/>
              </a:rPr>
              <a:t>PUERTO AYSÉN, </a:t>
            </a:r>
            <a:r>
              <a:rPr lang="es-CL" altLang="es-CL" sz="1400" b="1" dirty="0" smtClean="0">
                <a:solidFill>
                  <a:srgbClr val="002060"/>
                </a:solidFill>
                <a:latin typeface="Abadi MT Condensed Light" panose="020B0306030101010103" pitchFamily="34" charset="77"/>
                <a:cs typeface="Futura Medium" panose="020B0602020204020303" pitchFamily="34" charset="-79"/>
              </a:rPr>
              <a:t>SEP. 26. 2023.</a:t>
            </a:r>
            <a:endParaRPr lang="es-CL" altLang="es-CL" sz="1400" b="1" dirty="0">
              <a:solidFill>
                <a:srgbClr val="002060"/>
              </a:solidFill>
              <a:latin typeface="Abadi MT Condensed Light" panose="020B0306030101010103" pitchFamily="34" charset="77"/>
              <a:cs typeface="Futura Medium" panose="020B0602020204020303" pitchFamily="34" charset="-79"/>
            </a:endParaRPr>
          </a:p>
        </p:txBody>
      </p:sp>
      <p:sp>
        <p:nvSpPr>
          <p:cNvPr id="15378" name="CuadroTexto 1">
            <a:extLst>
              <a:ext uri="{FF2B5EF4-FFF2-40B4-BE49-F238E27FC236}">
                <a16:creationId xmlns:a16="http://schemas.microsoft.com/office/drawing/2014/main" xmlns="" id="{759857BE-426B-B44D-8E49-88655D5C2C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4339" y="3429000"/>
            <a:ext cx="61769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24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BARRIOS METEOROLÓGICOS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TRABAJO CONJUNTO </a:t>
            </a:r>
            <a:r>
              <a:rPr lang="es-CL" altLang="es-CL" sz="12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ENTRE LA INDUSTRÍA ACUÍCOLA Y LA AUTORIDAD </a:t>
            </a:r>
            <a:r>
              <a:rPr lang="es-CL" altLang="es-CL" sz="12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MARÍTIMA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</a:t>
            </a:r>
            <a:endParaRPr lang="es-CL" altLang="es-CL" sz="1800" b="1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CL" altLang="es-CL" sz="1800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xmlns="" id="{D42E5202-B287-8A40-BC55-033E515969D6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7748" t="2465" r="27199" b="6573"/>
          <a:stretch/>
        </p:blipFill>
        <p:spPr>
          <a:xfrm>
            <a:off x="9566275" y="2118706"/>
            <a:ext cx="2219454" cy="3278794"/>
          </a:xfrm>
          <a:prstGeom prst="rect">
            <a:avLst/>
          </a:prstGeom>
        </p:spPr>
      </p:pic>
      <p:pic>
        <p:nvPicPr>
          <p:cNvPr id="20" name="Picture 8"/>
          <p:cNvPicPr/>
          <p:nvPr/>
        </p:nvPicPr>
        <p:blipFill>
          <a:blip r:embed="rId10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n 3">
            <a:extLst>
              <a:ext uri="{FF2B5EF4-FFF2-40B4-BE49-F238E27FC236}">
                <a16:creationId xmlns:a16="http://schemas.microsoft.com/office/drawing/2014/main" xmlns="" id="{F3BF5045-76A6-E747-B708-EBA78FDFB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08"/>
          <a:stretch>
            <a:fillRect/>
          </a:stretch>
        </p:blipFill>
        <p:spPr bwMode="auto">
          <a:xfrm>
            <a:off x="-4763" y="274638"/>
            <a:ext cx="12188826" cy="5988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2">
            <a:extLst>
              <a:ext uri="{FF2B5EF4-FFF2-40B4-BE49-F238E27FC236}">
                <a16:creationId xmlns:a16="http://schemas.microsoft.com/office/drawing/2014/main" xmlns="" id="{0C80719A-3E69-C945-A130-174BCB7C7D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xmlns="" id="{35D435E9-E6F4-0B4B-A9FB-8C0516AF6462}"/>
              </a:ext>
            </a:extLst>
          </p:cNvPr>
          <p:cNvCxnSpPr/>
          <p:nvPr/>
        </p:nvCxnSpPr>
        <p:spPr>
          <a:xfrm>
            <a:off x="0" y="6211888"/>
            <a:ext cx="12192000" cy="23812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xmlns="" id="{17E9DEFE-8688-0B4A-8C91-AE380DBB01FC}"/>
              </a:ext>
            </a:extLst>
          </p:cNvPr>
          <p:cNvCxnSpPr/>
          <p:nvPr/>
        </p:nvCxnSpPr>
        <p:spPr>
          <a:xfrm>
            <a:off x="-14288" y="609600"/>
            <a:ext cx="12192001" cy="23813"/>
          </a:xfrm>
          <a:prstGeom prst="line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15" name="Picture 2" descr="Imagen relacionada">
            <a:extLst>
              <a:ext uri="{FF2B5EF4-FFF2-40B4-BE49-F238E27FC236}">
                <a16:creationId xmlns:a16="http://schemas.microsoft.com/office/drawing/2014/main" xmlns="" id="{BFFA05A3-E228-D141-AF2E-75DDFA427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7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9154" y="-23813"/>
            <a:ext cx="33035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b="1" dirty="0">
                <a:solidFill>
                  <a:schemeClr val="bg1"/>
                </a:solidFill>
              </a:rPr>
              <a:t>ARMADA DE CHILE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b="1" dirty="0">
                <a:solidFill>
                  <a:schemeClr val="bg1"/>
                </a:solidFill>
              </a:rPr>
              <a:t>GOBERNACIÓN MARÍTIMA DE </a:t>
            </a:r>
            <a:r>
              <a:rPr lang="es-CL" altLang="es-CL" sz="1200" b="1" dirty="0" smtClean="0">
                <a:solidFill>
                  <a:schemeClr val="bg1"/>
                </a:solidFill>
              </a:rPr>
              <a:t>AYSÉN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200" b="1" dirty="0" smtClean="0">
                <a:solidFill>
                  <a:schemeClr val="bg1"/>
                </a:solidFill>
              </a:rPr>
              <a:t>CAPITANÍA DE PUERTO DE PUERTO CHACABUCO</a:t>
            </a:r>
            <a:endParaRPr lang="es-CL" altLang="es-CL" sz="1200" b="1" dirty="0">
              <a:solidFill>
                <a:schemeClr val="bg1"/>
              </a:solidFill>
            </a:endParaRPr>
          </a:p>
        </p:txBody>
      </p:sp>
      <p:sp>
        <p:nvSpPr>
          <p:cNvPr id="38" name="Elipse 37">
            <a:extLst>
              <a:ext uri="{FF2B5EF4-FFF2-40B4-BE49-F238E27FC236}">
                <a16:creationId xmlns:a16="http://schemas.microsoft.com/office/drawing/2014/main" xmlns="" id="{EB980673-89AC-4347-AADC-2D5A559CE79F}"/>
              </a:ext>
            </a:extLst>
          </p:cNvPr>
          <p:cNvSpPr/>
          <p:nvPr/>
        </p:nvSpPr>
        <p:spPr>
          <a:xfrm>
            <a:off x="1036183" y="1416339"/>
            <a:ext cx="561975" cy="56356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xmlns="" id="{74AF1CF9-A6CA-564A-B864-20FFB66853A3}"/>
              </a:ext>
            </a:extLst>
          </p:cNvPr>
          <p:cNvSpPr/>
          <p:nvPr/>
        </p:nvSpPr>
        <p:spPr>
          <a:xfrm>
            <a:off x="1036183" y="1421229"/>
            <a:ext cx="561975" cy="561975"/>
          </a:xfrm>
          <a:prstGeom prst="ellipse">
            <a:avLst/>
          </a:prstGeom>
          <a:blipFill rotWithShape="1">
            <a:blip r:embed="rId6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420" name="CuadroTexto 27">
            <a:extLst>
              <a:ext uri="{FF2B5EF4-FFF2-40B4-BE49-F238E27FC236}">
                <a16:creationId xmlns:a16="http://schemas.microsoft.com/office/drawing/2014/main" xmlns="" id="{1CA2AC91-B4C0-084A-B9B8-C7567E9EFA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7827" y="1583279"/>
            <a:ext cx="196079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 dirty="0" smtClean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INTRODUCCIÓN</a:t>
            </a:r>
            <a:endParaRPr lang="es-CL" altLang="es-CL" sz="1800" dirty="0">
              <a:solidFill>
                <a:schemeClr val="bg1"/>
              </a:solidFill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sp>
        <p:nvSpPr>
          <p:cNvPr id="17433" name="CuadroTexto 48">
            <a:hlinkClick r:id="rId7" action="ppaction://hlinksldjump"/>
            <a:extLst>
              <a:ext uri="{FF2B5EF4-FFF2-40B4-BE49-F238E27FC236}">
                <a16:creationId xmlns:a16="http://schemas.microsoft.com/office/drawing/2014/main" xmlns="" id="{9903B38E-D884-4640-9534-ED9F2F16CD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8625" y="2753443"/>
            <a:ext cx="2584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 smtClean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 </a:t>
            </a:r>
            <a:endParaRPr lang="es-CL" altLang="es-CL" sz="1800" dirty="0">
              <a:solidFill>
                <a:schemeClr val="bg1"/>
              </a:solidFill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pic>
        <p:nvPicPr>
          <p:cNvPr id="17443" name="Imagen 56">
            <a:extLst>
              <a:ext uri="{FF2B5EF4-FFF2-40B4-BE49-F238E27FC236}">
                <a16:creationId xmlns:a16="http://schemas.microsoft.com/office/drawing/2014/main" xmlns="" id="{B9CA065A-889C-D64B-983D-CEFADE145E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457" y="2587178"/>
            <a:ext cx="617537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44" name="CuadroTexto 63">
            <a:extLst>
              <a:ext uri="{FF2B5EF4-FFF2-40B4-BE49-F238E27FC236}">
                <a16:creationId xmlns:a16="http://schemas.microsoft.com/office/drawing/2014/main" xmlns="" id="{11D7E7F9-A871-1140-8CCB-A61D484062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0389" y="2715233"/>
            <a:ext cx="33121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 dirty="0" smtClean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BARRIOS METEOROLÓGICOS</a:t>
            </a:r>
            <a:endParaRPr lang="es-CL" altLang="es-CL" sz="1800" dirty="0">
              <a:solidFill>
                <a:schemeClr val="bg1"/>
              </a:solidFill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pic>
        <p:nvPicPr>
          <p:cNvPr id="19" name="Imagen 1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512" y="3702092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CuadroTexto 63">
            <a:extLst>
              <a:ext uri="{FF2B5EF4-FFF2-40B4-BE49-F238E27FC236}">
                <a16:creationId xmlns:a16="http://schemas.microsoft.com/office/drawing/2014/main" xmlns="" id="{11D7E7F9-A871-1140-8CCB-A61D484062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0389" y="3827782"/>
            <a:ext cx="192873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 dirty="0" smtClean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CONCLUSIONES</a:t>
            </a:r>
            <a:endParaRPr lang="es-CL" altLang="es-CL" sz="1800" dirty="0">
              <a:solidFill>
                <a:schemeClr val="bg1"/>
              </a:solidFill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sp>
        <p:nvSpPr>
          <p:cNvPr id="21" name="Rectángulo 13">
            <a:extLst>
              <a:ext uri="{FF2B5EF4-FFF2-40B4-BE49-F238E27FC236}">
                <a16:creationId xmlns="" xmlns:a16="http://schemas.microsoft.com/office/drawing/2014/main" id="{43884BE3-EE01-403E-A374-27AFB9E6CE59}"/>
              </a:ext>
            </a:extLst>
          </p:cNvPr>
          <p:cNvSpPr/>
          <p:nvPr/>
        </p:nvSpPr>
        <p:spPr>
          <a:xfrm>
            <a:off x="0" y="6263337"/>
            <a:ext cx="12238090" cy="594663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pic>
        <p:nvPicPr>
          <p:cNvPr id="24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8"/>
          <p:cNvPicPr/>
          <p:nvPr/>
        </p:nvPicPr>
        <p:blipFill>
          <a:blip r:embed="rId11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93" t="19995" r="30801" b="-6667"/>
          <a:stretch/>
        </p:blipFill>
        <p:spPr>
          <a:xfrm>
            <a:off x="8801099" y="640080"/>
            <a:ext cx="3376613" cy="603282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70" t="18923" r="34306" b="-2456"/>
          <a:stretch/>
        </p:blipFill>
        <p:spPr>
          <a:xfrm>
            <a:off x="38100" y="647699"/>
            <a:ext cx="2971800" cy="5728701"/>
          </a:xfrm>
          <a:prstGeom prst="rect">
            <a:avLst/>
          </a:prstGeom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96" name="Grupo 95"/>
          <p:cNvGrpSpPr/>
          <p:nvPr/>
        </p:nvGrpSpPr>
        <p:grpSpPr>
          <a:xfrm>
            <a:off x="2904625" y="634048"/>
            <a:ext cx="6113844" cy="5572442"/>
            <a:chOff x="2111375" y="1017700"/>
            <a:chExt cx="6113844" cy="5823967"/>
          </a:xfrm>
        </p:grpSpPr>
        <p:pic>
          <p:nvPicPr>
            <p:cNvPr id="97" name="Picture 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183" r="221" b="19366"/>
            <a:stretch>
              <a:fillRect/>
            </a:stretch>
          </p:blipFill>
          <p:spPr bwMode="auto">
            <a:xfrm>
              <a:off x="2210309" y="1017700"/>
              <a:ext cx="6014910" cy="58239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 t="8183" r="221" b="19366"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3465A4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98" name="Line 3"/>
            <p:cNvSpPr>
              <a:spLocks noChangeShapeType="1"/>
            </p:cNvSpPr>
            <p:nvPr/>
          </p:nvSpPr>
          <p:spPr bwMode="auto">
            <a:xfrm flipH="1">
              <a:off x="2168525" y="3065463"/>
              <a:ext cx="4740275" cy="1587"/>
            </a:xfrm>
            <a:prstGeom prst="line">
              <a:avLst/>
            </a:prstGeom>
            <a:noFill/>
            <a:ln w="25560" cap="sq">
              <a:solidFill>
                <a:srgbClr val="0000FF"/>
              </a:solidFill>
              <a:prstDash val="dash"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99" name="Line 4"/>
            <p:cNvSpPr>
              <a:spLocks noChangeShapeType="1"/>
            </p:cNvSpPr>
            <p:nvPr/>
          </p:nvSpPr>
          <p:spPr bwMode="auto">
            <a:xfrm flipH="1">
              <a:off x="5445125" y="2836863"/>
              <a:ext cx="1235075" cy="1587"/>
            </a:xfrm>
            <a:prstGeom prst="line">
              <a:avLst/>
            </a:prstGeom>
            <a:noFill/>
            <a:ln w="25560" cap="sq">
              <a:solidFill>
                <a:srgbClr val="0000FF"/>
              </a:solidFill>
              <a:prstDash val="dash"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0" name="Line 5"/>
            <p:cNvSpPr>
              <a:spLocks noChangeShapeType="1"/>
            </p:cNvSpPr>
            <p:nvPr/>
          </p:nvSpPr>
          <p:spPr bwMode="auto">
            <a:xfrm flipH="1" flipV="1">
              <a:off x="5292725" y="2600325"/>
              <a:ext cx="168275" cy="244475"/>
            </a:xfrm>
            <a:prstGeom prst="line">
              <a:avLst/>
            </a:prstGeom>
            <a:noFill/>
            <a:ln w="25560" cap="sq">
              <a:solidFill>
                <a:srgbClr val="0000FF"/>
              </a:solidFill>
              <a:prstDash val="dash"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1" name="Line 6"/>
            <p:cNvSpPr>
              <a:spLocks noChangeShapeType="1"/>
            </p:cNvSpPr>
            <p:nvPr/>
          </p:nvSpPr>
          <p:spPr bwMode="auto">
            <a:xfrm flipH="1">
              <a:off x="2168525" y="2608263"/>
              <a:ext cx="3140075" cy="1587"/>
            </a:xfrm>
            <a:prstGeom prst="line">
              <a:avLst/>
            </a:prstGeom>
            <a:noFill/>
            <a:ln w="25560" cap="sq">
              <a:solidFill>
                <a:srgbClr val="0000FF"/>
              </a:solidFill>
              <a:prstDash val="dash"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2" name="Line 7"/>
            <p:cNvSpPr>
              <a:spLocks noChangeShapeType="1"/>
            </p:cNvSpPr>
            <p:nvPr/>
          </p:nvSpPr>
          <p:spPr bwMode="auto">
            <a:xfrm flipV="1">
              <a:off x="5300663" y="2219325"/>
              <a:ext cx="152400" cy="396875"/>
            </a:xfrm>
            <a:prstGeom prst="line">
              <a:avLst/>
            </a:prstGeom>
            <a:noFill/>
            <a:ln w="25560" cap="sq">
              <a:solidFill>
                <a:srgbClr val="0000FF"/>
              </a:solidFill>
              <a:prstDash val="dash"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3" name="Line 8"/>
            <p:cNvSpPr>
              <a:spLocks noChangeShapeType="1"/>
            </p:cNvSpPr>
            <p:nvPr/>
          </p:nvSpPr>
          <p:spPr bwMode="auto">
            <a:xfrm flipV="1">
              <a:off x="5459413" y="1292225"/>
              <a:ext cx="1587" cy="930275"/>
            </a:xfrm>
            <a:prstGeom prst="line">
              <a:avLst/>
            </a:prstGeom>
            <a:noFill/>
            <a:ln w="25560" cap="sq">
              <a:solidFill>
                <a:srgbClr val="0000FF"/>
              </a:solidFill>
              <a:prstDash val="dash"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4" name="Freeform 9"/>
            <p:cNvSpPr>
              <a:spLocks noChangeArrowheads="1"/>
            </p:cNvSpPr>
            <p:nvPr/>
          </p:nvSpPr>
          <p:spPr bwMode="auto">
            <a:xfrm>
              <a:off x="5224463" y="5613429"/>
              <a:ext cx="152400" cy="152400"/>
            </a:xfrm>
            <a:custGeom>
              <a:avLst/>
              <a:gdLst>
                <a:gd name="T0" fmla="*/ 0 w 152400"/>
                <a:gd name="T1" fmla="*/ 58211 h 152400"/>
                <a:gd name="T2" fmla="*/ 58212 w 152400"/>
                <a:gd name="T3" fmla="*/ 58212 h 152400"/>
                <a:gd name="T4" fmla="*/ 76200 w 152400"/>
                <a:gd name="T5" fmla="*/ 0 h 152400"/>
                <a:gd name="T6" fmla="*/ 94188 w 152400"/>
                <a:gd name="T7" fmla="*/ 58212 h 152400"/>
                <a:gd name="T8" fmla="*/ 152400 w 152400"/>
                <a:gd name="T9" fmla="*/ 58211 h 152400"/>
                <a:gd name="T10" fmla="*/ 105305 w 152400"/>
                <a:gd name="T11" fmla="*/ 94188 h 152400"/>
                <a:gd name="T12" fmla="*/ 123294 w 152400"/>
                <a:gd name="T13" fmla="*/ 152400 h 152400"/>
                <a:gd name="T14" fmla="*/ 76200 w 152400"/>
                <a:gd name="T15" fmla="*/ 116422 h 152400"/>
                <a:gd name="T16" fmla="*/ 29106 w 152400"/>
                <a:gd name="T17" fmla="*/ 152400 h 152400"/>
                <a:gd name="T18" fmla="*/ 47095 w 152400"/>
                <a:gd name="T19" fmla="*/ 94188 h 152400"/>
                <a:gd name="T20" fmla="*/ 0 w 152400"/>
                <a:gd name="T21" fmla="*/ 58211 h 1524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52400" h="152400">
                  <a:moveTo>
                    <a:pt x="0" y="58211"/>
                  </a:moveTo>
                  <a:lnTo>
                    <a:pt x="58212" y="58212"/>
                  </a:lnTo>
                  <a:lnTo>
                    <a:pt x="76200" y="0"/>
                  </a:lnTo>
                  <a:lnTo>
                    <a:pt x="94188" y="58212"/>
                  </a:lnTo>
                  <a:lnTo>
                    <a:pt x="152400" y="58211"/>
                  </a:lnTo>
                  <a:lnTo>
                    <a:pt x="105305" y="94188"/>
                  </a:lnTo>
                  <a:lnTo>
                    <a:pt x="123294" y="152400"/>
                  </a:lnTo>
                  <a:lnTo>
                    <a:pt x="76200" y="116422"/>
                  </a:lnTo>
                  <a:lnTo>
                    <a:pt x="29106" y="152400"/>
                  </a:lnTo>
                  <a:lnTo>
                    <a:pt x="47095" y="94188"/>
                  </a:lnTo>
                  <a:lnTo>
                    <a:pt x="0" y="5821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3465A4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5" name="Freeform 10"/>
            <p:cNvSpPr>
              <a:spLocks noChangeArrowheads="1"/>
            </p:cNvSpPr>
            <p:nvPr/>
          </p:nvSpPr>
          <p:spPr bwMode="auto">
            <a:xfrm>
              <a:off x="5898620" y="4352529"/>
              <a:ext cx="152400" cy="152400"/>
            </a:xfrm>
            <a:custGeom>
              <a:avLst/>
              <a:gdLst>
                <a:gd name="T0" fmla="*/ 0 w 152400"/>
                <a:gd name="T1" fmla="*/ 58211 h 152400"/>
                <a:gd name="T2" fmla="*/ 58212 w 152400"/>
                <a:gd name="T3" fmla="*/ 58212 h 152400"/>
                <a:gd name="T4" fmla="*/ 76200 w 152400"/>
                <a:gd name="T5" fmla="*/ 0 h 152400"/>
                <a:gd name="T6" fmla="*/ 94188 w 152400"/>
                <a:gd name="T7" fmla="*/ 58212 h 152400"/>
                <a:gd name="T8" fmla="*/ 152400 w 152400"/>
                <a:gd name="T9" fmla="*/ 58211 h 152400"/>
                <a:gd name="T10" fmla="*/ 105305 w 152400"/>
                <a:gd name="T11" fmla="*/ 94188 h 152400"/>
                <a:gd name="T12" fmla="*/ 123294 w 152400"/>
                <a:gd name="T13" fmla="*/ 152400 h 152400"/>
                <a:gd name="T14" fmla="*/ 76200 w 152400"/>
                <a:gd name="T15" fmla="*/ 116422 h 152400"/>
                <a:gd name="T16" fmla="*/ 29106 w 152400"/>
                <a:gd name="T17" fmla="*/ 152400 h 152400"/>
                <a:gd name="T18" fmla="*/ 47095 w 152400"/>
                <a:gd name="T19" fmla="*/ 94188 h 152400"/>
                <a:gd name="T20" fmla="*/ 0 w 152400"/>
                <a:gd name="T21" fmla="*/ 58211 h 1524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52400" h="152400">
                  <a:moveTo>
                    <a:pt x="0" y="58211"/>
                  </a:moveTo>
                  <a:lnTo>
                    <a:pt x="58212" y="58212"/>
                  </a:lnTo>
                  <a:lnTo>
                    <a:pt x="76200" y="0"/>
                  </a:lnTo>
                  <a:lnTo>
                    <a:pt x="94188" y="58212"/>
                  </a:lnTo>
                  <a:lnTo>
                    <a:pt x="152400" y="58211"/>
                  </a:lnTo>
                  <a:lnTo>
                    <a:pt x="105305" y="94188"/>
                  </a:lnTo>
                  <a:lnTo>
                    <a:pt x="123294" y="152400"/>
                  </a:lnTo>
                  <a:lnTo>
                    <a:pt x="76200" y="116422"/>
                  </a:lnTo>
                  <a:lnTo>
                    <a:pt x="29106" y="152400"/>
                  </a:lnTo>
                  <a:lnTo>
                    <a:pt x="47095" y="94188"/>
                  </a:lnTo>
                  <a:lnTo>
                    <a:pt x="0" y="5821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3465A4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1" name="Freeform 11"/>
            <p:cNvSpPr>
              <a:spLocks noChangeArrowheads="1"/>
            </p:cNvSpPr>
            <p:nvPr/>
          </p:nvSpPr>
          <p:spPr bwMode="auto">
            <a:xfrm>
              <a:off x="5763036" y="3109845"/>
              <a:ext cx="152400" cy="152400"/>
            </a:xfrm>
            <a:custGeom>
              <a:avLst/>
              <a:gdLst>
                <a:gd name="T0" fmla="*/ 0 w 152400"/>
                <a:gd name="T1" fmla="*/ 58211 h 152400"/>
                <a:gd name="T2" fmla="*/ 58212 w 152400"/>
                <a:gd name="T3" fmla="*/ 58212 h 152400"/>
                <a:gd name="T4" fmla="*/ 76200 w 152400"/>
                <a:gd name="T5" fmla="*/ 0 h 152400"/>
                <a:gd name="T6" fmla="*/ 94188 w 152400"/>
                <a:gd name="T7" fmla="*/ 58212 h 152400"/>
                <a:gd name="T8" fmla="*/ 152400 w 152400"/>
                <a:gd name="T9" fmla="*/ 58211 h 152400"/>
                <a:gd name="T10" fmla="*/ 105305 w 152400"/>
                <a:gd name="T11" fmla="*/ 94188 h 152400"/>
                <a:gd name="T12" fmla="*/ 123294 w 152400"/>
                <a:gd name="T13" fmla="*/ 152400 h 152400"/>
                <a:gd name="T14" fmla="*/ 76200 w 152400"/>
                <a:gd name="T15" fmla="*/ 116422 h 152400"/>
                <a:gd name="T16" fmla="*/ 29106 w 152400"/>
                <a:gd name="T17" fmla="*/ 152400 h 152400"/>
                <a:gd name="T18" fmla="*/ 47095 w 152400"/>
                <a:gd name="T19" fmla="*/ 94188 h 152400"/>
                <a:gd name="T20" fmla="*/ 0 w 152400"/>
                <a:gd name="T21" fmla="*/ 58211 h 1524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52400" h="152400">
                  <a:moveTo>
                    <a:pt x="0" y="58211"/>
                  </a:moveTo>
                  <a:lnTo>
                    <a:pt x="58212" y="58212"/>
                  </a:lnTo>
                  <a:lnTo>
                    <a:pt x="76200" y="0"/>
                  </a:lnTo>
                  <a:lnTo>
                    <a:pt x="94188" y="58212"/>
                  </a:lnTo>
                  <a:lnTo>
                    <a:pt x="152400" y="58211"/>
                  </a:lnTo>
                  <a:lnTo>
                    <a:pt x="105305" y="94188"/>
                  </a:lnTo>
                  <a:lnTo>
                    <a:pt x="123294" y="152400"/>
                  </a:lnTo>
                  <a:lnTo>
                    <a:pt x="76200" y="116422"/>
                  </a:lnTo>
                  <a:lnTo>
                    <a:pt x="29106" y="152400"/>
                  </a:lnTo>
                  <a:lnTo>
                    <a:pt x="47095" y="94188"/>
                  </a:lnTo>
                  <a:lnTo>
                    <a:pt x="0" y="5821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3465A4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3" name="Freeform 13"/>
            <p:cNvSpPr>
              <a:spLocks noChangeArrowheads="1"/>
            </p:cNvSpPr>
            <p:nvPr/>
          </p:nvSpPr>
          <p:spPr bwMode="auto">
            <a:xfrm>
              <a:off x="4922837" y="1605180"/>
              <a:ext cx="152400" cy="152400"/>
            </a:xfrm>
            <a:custGeom>
              <a:avLst/>
              <a:gdLst>
                <a:gd name="T0" fmla="*/ 0 w 152400"/>
                <a:gd name="T1" fmla="*/ 58211 h 152400"/>
                <a:gd name="T2" fmla="*/ 58212 w 152400"/>
                <a:gd name="T3" fmla="*/ 58212 h 152400"/>
                <a:gd name="T4" fmla="*/ 76200 w 152400"/>
                <a:gd name="T5" fmla="*/ 0 h 152400"/>
                <a:gd name="T6" fmla="*/ 94188 w 152400"/>
                <a:gd name="T7" fmla="*/ 58212 h 152400"/>
                <a:gd name="T8" fmla="*/ 152400 w 152400"/>
                <a:gd name="T9" fmla="*/ 58211 h 152400"/>
                <a:gd name="T10" fmla="*/ 105305 w 152400"/>
                <a:gd name="T11" fmla="*/ 94188 h 152400"/>
                <a:gd name="T12" fmla="*/ 123294 w 152400"/>
                <a:gd name="T13" fmla="*/ 152400 h 152400"/>
                <a:gd name="T14" fmla="*/ 76200 w 152400"/>
                <a:gd name="T15" fmla="*/ 116422 h 152400"/>
                <a:gd name="T16" fmla="*/ 29106 w 152400"/>
                <a:gd name="T17" fmla="*/ 152400 h 152400"/>
                <a:gd name="T18" fmla="*/ 47095 w 152400"/>
                <a:gd name="T19" fmla="*/ 94188 h 152400"/>
                <a:gd name="T20" fmla="*/ 0 w 152400"/>
                <a:gd name="T21" fmla="*/ 58211 h 1524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52400" h="152400">
                  <a:moveTo>
                    <a:pt x="0" y="58211"/>
                  </a:moveTo>
                  <a:lnTo>
                    <a:pt x="58212" y="58212"/>
                  </a:lnTo>
                  <a:lnTo>
                    <a:pt x="76200" y="0"/>
                  </a:lnTo>
                  <a:lnTo>
                    <a:pt x="94188" y="58212"/>
                  </a:lnTo>
                  <a:lnTo>
                    <a:pt x="152400" y="58211"/>
                  </a:lnTo>
                  <a:lnTo>
                    <a:pt x="105305" y="94188"/>
                  </a:lnTo>
                  <a:lnTo>
                    <a:pt x="123294" y="152400"/>
                  </a:lnTo>
                  <a:lnTo>
                    <a:pt x="76200" y="116422"/>
                  </a:lnTo>
                  <a:lnTo>
                    <a:pt x="29106" y="152400"/>
                  </a:lnTo>
                  <a:lnTo>
                    <a:pt x="47095" y="94188"/>
                  </a:lnTo>
                  <a:lnTo>
                    <a:pt x="0" y="5821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3465A4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4" name="Line 14"/>
            <p:cNvSpPr>
              <a:spLocks noChangeShapeType="1"/>
            </p:cNvSpPr>
            <p:nvPr/>
          </p:nvSpPr>
          <p:spPr bwMode="auto">
            <a:xfrm>
              <a:off x="4310063" y="4056063"/>
              <a:ext cx="685800" cy="762000"/>
            </a:xfrm>
            <a:prstGeom prst="line">
              <a:avLst/>
            </a:prstGeom>
            <a:noFill/>
            <a:ln w="25560" cap="sq">
              <a:solidFill>
                <a:srgbClr val="0000FF"/>
              </a:solidFill>
              <a:prstDash val="dash"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15" name="Line 15"/>
            <p:cNvSpPr>
              <a:spLocks noChangeShapeType="1"/>
            </p:cNvSpPr>
            <p:nvPr/>
          </p:nvSpPr>
          <p:spPr bwMode="auto">
            <a:xfrm flipH="1">
              <a:off x="2111375" y="4043363"/>
              <a:ext cx="2149475" cy="1587"/>
            </a:xfrm>
            <a:prstGeom prst="line">
              <a:avLst/>
            </a:prstGeom>
            <a:noFill/>
            <a:ln w="25560" cap="sq">
              <a:solidFill>
                <a:srgbClr val="0000FF"/>
              </a:solidFill>
              <a:prstDash val="dash"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16" name="Line 16"/>
            <p:cNvSpPr>
              <a:spLocks noChangeShapeType="1"/>
            </p:cNvSpPr>
            <p:nvPr/>
          </p:nvSpPr>
          <p:spPr bwMode="auto">
            <a:xfrm>
              <a:off x="4995863" y="4818063"/>
              <a:ext cx="762000" cy="1587"/>
            </a:xfrm>
            <a:prstGeom prst="line">
              <a:avLst/>
            </a:prstGeom>
            <a:noFill/>
            <a:ln w="25560" cap="sq">
              <a:solidFill>
                <a:srgbClr val="0000FF"/>
              </a:solidFill>
              <a:prstDash val="dash"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17" name="Freeform 17"/>
            <p:cNvSpPr>
              <a:spLocks noChangeArrowheads="1"/>
            </p:cNvSpPr>
            <p:nvPr/>
          </p:nvSpPr>
          <p:spPr bwMode="auto">
            <a:xfrm>
              <a:off x="5910262" y="2280212"/>
              <a:ext cx="152400" cy="152400"/>
            </a:xfrm>
            <a:custGeom>
              <a:avLst/>
              <a:gdLst>
                <a:gd name="T0" fmla="*/ 0 w 152400"/>
                <a:gd name="T1" fmla="*/ 58211 h 152400"/>
                <a:gd name="T2" fmla="*/ 58212 w 152400"/>
                <a:gd name="T3" fmla="*/ 58212 h 152400"/>
                <a:gd name="T4" fmla="*/ 76200 w 152400"/>
                <a:gd name="T5" fmla="*/ 0 h 152400"/>
                <a:gd name="T6" fmla="*/ 94188 w 152400"/>
                <a:gd name="T7" fmla="*/ 58212 h 152400"/>
                <a:gd name="T8" fmla="*/ 152400 w 152400"/>
                <a:gd name="T9" fmla="*/ 58211 h 152400"/>
                <a:gd name="T10" fmla="*/ 105305 w 152400"/>
                <a:gd name="T11" fmla="*/ 94188 h 152400"/>
                <a:gd name="T12" fmla="*/ 123294 w 152400"/>
                <a:gd name="T13" fmla="*/ 152400 h 152400"/>
                <a:gd name="T14" fmla="*/ 76200 w 152400"/>
                <a:gd name="T15" fmla="*/ 116422 h 152400"/>
                <a:gd name="T16" fmla="*/ 29106 w 152400"/>
                <a:gd name="T17" fmla="*/ 152400 h 152400"/>
                <a:gd name="T18" fmla="*/ 47095 w 152400"/>
                <a:gd name="T19" fmla="*/ 94188 h 152400"/>
                <a:gd name="T20" fmla="*/ 0 w 152400"/>
                <a:gd name="T21" fmla="*/ 58211 h 1524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52400" h="152400">
                  <a:moveTo>
                    <a:pt x="0" y="58211"/>
                  </a:moveTo>
                  <a:lnTo>
                    <a:pt x="58212" y="58212"/>
                  </a:lnTo>
                  <a:lnTo>
                    <a:pt x="76200" y="0"/>
                  </a:lnTo>
                  <a:lnTo>
                    <a:pt x="94188" y="58212"/>
                  </a:lnTo>
                  <a:lnTo>
                    <a:pt x="152400" y="58211"/>
                  </a:lnTo>
                  <a:lnTo>
                    <a:pt x="105305" y="94188"/>
                  </a:lnTo>
                  <a:lnTo>
                    <a:pt x="123294" y="152400"/>
                  </a:lnTo>
                  <a:lnTo>
                    <a:pt x="76200" y="116422"/>
                  </a:lnTo>
                  <a:lnTo>
                    <a:pt x="29106" y="152400"/>
                  </a:lnTo>
                  <a:lnTo>
                    <a:pt x="47095" y="94188"/>
                  </a:lnTo>
                  <a:lnTo>
                    <a:pt x="0" y="5821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3465A4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8" name="Text Box 18">
              <a:hlinkClick r:id="" action="ppaction://noaction"/>
            </p:cNvPr>
            <p:cNvSpPr txBox="1">
              <a:spLocks noChangeArrowheads="1"/>
            </p:cNvSpPr>
            <p:nvPr/>
          </p:nvSpPr>
          <p:spPr bwMode="auto">
            <a:xfrm>
              <a:off x="4016581" y="1573430"/>
              <a:ext cx="838200" cy="21590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3465A4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spcBef>
                  <a:spcPts val="8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1pPr>
              <a:lvl2pPr>
                <a:spcBef>
                  <a:spcPts val="7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8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2pPr>
              <a:lvl3pPr>
                <a:spcBef>
                  <a:spcPts val="6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3pPr>
              <a:lvl4pPr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4pPr>
              <a:lvl5pPr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5pPr>
              <a:lvl6pPr marL="2514600" indent="-228600" defTabSz="4572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6pPr>
              <a:lvl7pPr marL="2971800" indent="-228600" defTabSz="4572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7pPr>
              <a:lvl8pPr marL="3429000" indent="-228600" defTabSz="4572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8pPr>
              <a:lvl9pPr marL="3886200" indent="-228600" defTabSz="4572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9pPr>
            </a:lstStyle>
            <a:p>
              <a:pPr algn="ctr" eaLnBrk="1" hangingPunct="1">
                <a:spcBef>
                  <a:spcPts val="500"/>
                </a:spcBef>
                <a:buClrTx/>
                <a:buFontTx/>
                <a:buNone/>
              </a:pPr>
              <a:r>
                <a:rPr lang="es-ES" altLang="es-ES" sz="800" b="1" dirty="0">
                  <a:solidFill>
                    <a:srgbClr val="FFFFFF"/>
                  </a:solidFill>
                  <a:latin typeface="Arial Narrow" panose="020B0606020202030204" pitchFamily="34" charset="0"/>
                </a:rPr>
                <a:t>CAPUERTOMEL</a:t>
              </a:r>
            </a:p>
          </p:txBody>
        </p:sp>
        <p:sp>
          <p:nvSpPr>
            <p:cNvPr id="119" name="Text Box 19">
              <a:hlinkClick r:id="" action="ppaction://noaction"/>
            </p:cNvPr>
            <p:cNvSpPr txBox="1">
              <a:spLocks noChangeArrowheads="1"/>
            </p:cNvSpPr>
            <p:nvPr/>
          </p:nvSpPr>
          <p:spPr bwMode="auto">
            <a:xfrm>
              <a:off x="6075418" y="2247502"/>
              <a:ext cx="838200" cy="21590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3465A4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spcBef>
                  <a:spcPts val="8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1pPr>
              <a:lvl2pPr>
                <a:spcBef>
                  <a:spcPts val="7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8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2pPr>
              <a:lvl3pPr>
                <a:spcBef>
                  <a:spcPts val="6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3pPr>
              <a:lvl4pPr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4pPr>
              <a:lvl5pPr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5pPr>
              <a:lvl6pPr marL="2514600" indent="-228600" defTabSz="4572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6pPr>
              <a:lvl7pPr marL="2971800" indent="-228600" defTabSz="4572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7pPr>
              <a:lvl8pPr marL="3429000" indent="-228600" defTabSz="4572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8pPr>
              <a:lvl9pPr marL="3886200" indent="-228600" defTabSz="4572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9pPr>
            </a:lstStyle>
            <a:p>
              <a:pPr algn="ctr" eaLnBrk="1" hangingPunct="1">
                <a:spcBef>
                  <a:spcPts val="500"/>
                </a:spcBef>
                <a:buClrTx/>
                <a:buFontTx/>
                <a:buNone/>
              </a:pPr>
              <a:r>
                <a:rPr lang="es-ES" altLang="es-ES" sz="800" b="1" dirty="0">
                  <a:solidFill>
                    <a:srgbClr val="FFFFFF"/>
                  </a:solidFill>
                  <a:latin typeface="Arial Narrow" panose="020B0606020202030204" pitchFamily="34" charset="0"/>
                </a:rPr>
                <a:t>CAPUERTOCIS</a:t>
              </a:r>
            </a:p>
          </p:txBody>
        </p:sp>
        <p:sp>
          <p:nvSpPr>
            <p:cNvPr id="121" name="Text Box 20">
              <a:hlinkClick r:id="" action="ppaction://noaction"/>
            </p:cNvPr>
            <p:cNvSpPr txBox="1">
              <a:spLocks noChangeArrowheads="1"/>
            </p:cNvSpPr>
            <p:nvPr/>
          </p:nvSpPr>
          <p:spPr bwMode="auto">
            <a:xfrm>
              <a:off x="4246752" y="2788088"/>
              <a:ext cx="914400" cy="21590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3465A4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spcBef>
                  <a:spcPts val="8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1pPr>
              <a:lvl2pPr>
                <a:spcBef>
                  <a:spcPts val="7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8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2pPr>
              <a:lvl3pPr>
                <a:spcBef>
                  <a:spcPts val="6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3pPr>
              <a:lvl4pPr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4pPr>
              <a:lvl5pPr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5pPr>
              <a:lvl6pPr marL="2514600" indent="-228600" defTabSz="4572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6pPr>
              <a:lvl7pPr marL="2971800" indent="-228600" defTabSz="4572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7pPr>
              <a:lvl8pPr marL="3429000" indent="-228600" defTabSz="4572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8pPr>
              <a:lvl9pPr marL="3886200" indent="-228600" defTabSz="4572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9pPr>
            </a:lstStyle>
            <a:p>
              <a:pPr algn="ctr" eaLnBrk="1" hangingPunct="1">
                <a:spcBef>
                  <a:spcPts val="500"/>
                </a:spcBef>
                <a:buClrTx/>
                <a:buFontTx/>
                <a:buNone/>
              </a:pPr>
              <a:r>
                <a:rPr lang="es-ES" altLang="es-ES" sz="800" b="1" dirty="0">
                  <a:solidFill>
                    <a:srgbClr val="FFFFFF"/>
                  </a:solidFill>
                  <a:latin typeface="Arial Narrow" panose="020B0606020202030204" pitchFamily="34" charset="0"/>
                </a:rPr>
                <a:t>CAPUERTOAGU</a:t>
              </a:r>
            </a:p>
          </p:txBody>
        </p:sp>
        <p:sp>
          <p:nvSpPr>
            <p:cNvPr id="124" name="Text Box 23">
              <a:hlinkClick r:id="" action="ppaction://noaction"/>
            </p:cNvPr>
            <p:cNvSpPr txBox="1">
              <a:spLocks noChangeArrowheads="1"/>
            </p:cNvSpPr>
            <p:nvPr/>
          </p:nvSpPr>
          <p:spPr bwMode="auto">
            <a:xfrm>
              <a:off x="4380461" y="5638635"/>
              <a:ext cx="838200" cy="21590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3465A4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spcBef>
                  <a:spcPts val="8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1pPr>
              <a:lvl2pPr>
                <a:spcBef>
                  <a:spcPts val="7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8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2pPr>
              <a:lvl3pPr>
                <a:spcBef>
                  <a:spcPts val="6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3pPr>
              <a:lvl4pPr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4pPr>
              <a:lvl5pPr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5pPr>
              <a:lvl6pPr marL="2514600" indent="-228600" defTabSz="4572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6pPr>
              <a:lvl7pPr marL="2971800" indent="-228600" defTabSz="4572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7pPr>
              <a:lvl8pPr marL="3429000" indent="-228600" defTabSz="4572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8pPr>
              <a:lvl9pPr marL="3886200" indent="-228600" defTabSz="4572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9pPr>
            </a:lstStyle>
            <a:p>
              <a:pPr algn="ctr" eaLnBrk="1" hangingPunct="1">
                <a:spcBef>
                  <a:spcPts val="500"/>
                </a:spcBef>
                <a:buClrTx/>
                <a:buFontTx/>
                <a:buNone/>
              </a:pPr>
              <a:r>
                <a:rPr lang="es-ES" altLang="es-ES" sz="800" b="1" dirty="0">
                  <a:solidFill>
                    <a:srgbClr val="FFFFFF"/>
                  </a:solidFill>
                  <a:latin typeface="Arial Narrow" panose="020B0606020202030204" pitchFamily="34" charset="0"/>
                </a:rPr>
                <a:t>CAPUERTOBAK</a:t>
              </a:r>
            </a:p>
          </p:txBody>
        </p:sp>
        <p:sp>
          <p:nvSpPr>
            <p:cNvPr id="134" name="Text Box 47">
              <a:hlinkClick r:id="" action="ppaction://noaction"/>
            </p:cNvPr>
            <p:cNvSpPr txBox="1">
              <a:spLocks noChangeArrowheads="1"/>
            </p:cNvSpPr>
            <p:nvPr/>
          </p:nvSpPr>
          <p:spPr bwMode="auto">
            <a:xfrm>
              <a:off x="5451475" y="6236529"/>
              <a:ext cx="838200" cy="2159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3465A4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spcBef>
                  <a:spcPts val="8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1pPr>
              <a:lvl2pPr>
                <a:spcBef>
                  <a:spcPts val="7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8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2pPr>
              <a:lvl3pPr>
                <a:spcBef>
                  <a:spcPts val="6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3pPr>
              <a:lvl4pPr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4pPr>
              <a:lvl5pPr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5pPr>
              <a:lvl6pPr marL="2514600" indent="-228600" defTabSz="4572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6pPr>
              <a:lvl7pPr marL="2971800" indent="-228600" defTabSz="4572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7pPr>
              <a:lvl8pPr marL="3429000" indent="-228600" defTabSz="4572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8pPr>
              <a:lvl9pPr marL="3886200" indent="-228600" defTabSz="457200" eaLnBrk="0" fontAlgn="base" hangingPunct="0"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Microsoft YaHei" panose="020B0503020204020204" pitchFamily="34" charset="-122"/>
                </a:defRPr>
              </a:lvl9pPr>
            </a:lstStyle>
            <a:p>
              <a:pPr algn="ctr" eaLnBrk="1" hangingPunct="1">
                <a:spcBef>
                  <a:spcPts val="500"/>
                </a:spcBef>
                <a:buClrTx/>
                <a:buFontTx/>
                <a:buNone/>
              </a:pPr>
              <a:r>
                <a:rPr lang="es-ES" altLang="es-ES" sz="800" b="1" dirty="0">
                  <a:solidFill>
                    <a:srgbClr val="FFFFFF"/>
                  </a:solidFill>
                  <a:latin typeface="Arial Narrow" panose="020B0606020202030204" pitchFamily="34" charset="0"/>
                </a:rPr>
                <a:t>ALCAMARLOH</a:t>
              </a:r>
            </a:p>
          </p:txBody>
        </p:sp>
        <p:sp>
          <p:nvSpPr>
            <p:cNvPr id="142" name="Freeform 58"/>
            <p:cNvSpPr>
              <a:spLocks noChangeArrowheads="1"/>
            </p:cNvSpPr>
            <p:nvPr/>
          </p:nvSpPr>
          <p:spPr bwMode="auto">
            <a:xfrm>
              <a:off x="5261283" y="6337726"/>
              <a:ext cx="152400" cy="152400"/>
            </a:xfrm>
            <a:custGeom>
              <a:avLst/>
              <a:gdLst>
                <a:gd name="T0" fmla="*/ 0 w 152400"/>
                <a:gd name="T1" fmla="*/ 58211 h 152400"/>
                <a:gd name="T2" fmla="*/ 58212 w 152400"/>
                <a:gd name="T3" fmla="*/ 58212 h 152400"/>
                <a:gd name="T4" fmla="*/ 76200 w 152400"/>
                <a:gd name="T5" fmla="*/ 0 h 152400"/>
                <a:gd name="T6" fmla="*/ 94188 w 152400"/>
                <a:gd name="T7" fmla="*/ 58212 h 152400"/>
                <a:gd name="T8" fmla="*/ 152400 w 152400"/>
                <a:gd name="T9" fmla="*/ 58211 h 152400"/>
                <a:gd name="T10" fmla="*/ 105305 w 152400"/>
                <a:gd name="T11" fmla="*/ 94188 h 152400"/>
                <a:gd name="T12" fmla="*/ 123294 w 152400"/>
                <a:gd name="T13" fmla="*/ 152400 h 152400"/>
                <a:gd name="T14" fmla="*/ 76200 w 152400"/>
                <a:gd name="T15" fmla="*/ 116422 h 152400"/>
                <a:gd name="T16" fmla="*/ 29106 w 152400"/>
                <a:gd name="T17" fmla="*/ 152400 h 152400"/>
                <a:gd name="T18" fmla="*/ 47095 w 152400"/>
                <a:gd name="T19" fmla="*/ 94188 h 152400"/>
                <a:gd name="T20" fmla="*/ 0 w 152400"/>
                <a:gd name="T21" fmla="*/ 58211 h 1524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52400" h="152400">
                  <a:moveTo>
                    <a:pt x="0" y="58211"/>
                  </a:moveTo>
                  <a:lnTo>
                    <a:pt x="58212" y="58212"/>
                  </a:lnTo>
                  <a:lnTo>
                    <a:pt x="76200" y="0"/>
                  </a:lnTo>
                  <a:lnTo>
                    <a:pt x="94188" y="58212"/>
                  </a:lnTo>
                  <a:lnTo>
                    <a:pt x="152400" y="58211"/>
                  </a:lnTo>
                  <a:lnTo>
                    <a:pt x="105305" y="94188"/>
                  </a:lnTo>
                  <a:lnTo>
                    <a:pt x="123294" y="152400"/>
                  </a:lnTo>
                  <a:lnTo>
                    <a:pt x="76200" y="116422"/>
                  </a:lnTo>
                  <a:lnTo>
                    <a:pt x="29106" y="152400"/>
                  </a:lnTo>
                  <a:lnTo>
                    <a:pt x="47095" y="94188"/>
                  </a:lnTo>
                  <a:lnTo>
                    <a:pt x="0" y="58211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3465A4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>
                <a:solidFill>
                  <a:srgbClr val="FFFF00"/>
                </a:solidFill>
              </a:endParaRPr>
            </a:p>
          </p:txBody>
        </p:sp>
        <p:sp>
          <p:nvSpPr>
            <p:cNvPr id="143" name="Freeform 59"/>
            <p:cNvSpPr>
              <a:spLocks noChangeArrowheads="1"/>
            </p:cNvSpPr>
            <p:nvPr/>
          </p:nvSpPr>
          <p:spPr bwMode="auto">
            <a:xfrm>
              <a:off x="5237560" y="2839174"/>
              <a:ext cx="152400" cy="152400"/>
            </a:xfrm>
            <a:custGeom>
              <a:avLst/>
              <a:gdLst>
                <a:gd name="T0" fmla="*/ 0 w 152400"/>
                <a:gd name="T1" fmla="*/ 58211 h 152400"/>
                <a:gd name="T2" fmla="*/ 58212 w 152400"/>
                <a:gd name="T3" fmla="*/ 58212 h 152400"/>
                <a:gd name="T4" fmla="*/ 76200 w 152400"/>
                <a:gd name="T5" fmla="*/ 0 h 152400"/>
                <a:gd name="T6" fmla="*/ 94188 w 152400"/>
                <a:gd name="T7" fmla="*/ 58212 h 152400"/>
                <a:gd name="T8" fmla="*/ 152400 w 152400"/>
                <a:gd name="T9" fmla="*/ 58211 h 152400"/>
                <a:gd name="T10" fmla="*/ 105305 w 152400"/>
                <a:gd name="T11" fmla="*/ 94188 h 152400"/>
                <a:gd name="T12" fmla="*/ 123294 w 152400"/>
                <a:gd name="T13" fmla="*/ 152400 h 152400"/>
                <a:gd name="T14" fmla="*/ 76200 w 152400"/>
                <a:gd name="T15" fmla="*/ 116422 h 152400"/>
                <a:gd name="T16" fmla="*/ 29106 w 152400"/>
                <a:gd name="T17" fmla="*/ 152400 h 152400"/>
                <a:gd name="T18" fmla="*/ 47095 w 152400"/>
                <a:gd name="T19" fmla="*/ 94188 h 152400"/>
                <a:gd name="T20" fmla="*/ 0 w 152400"/>
                <a:gd name="T21" fmla="*/ 58211 h 1524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52400" h="152400">
                  <a:moveTo>
                    <a:pt x="0" y="58211"/>
                  </a:moveTo>
                  <a:lnTo>
                    <a:pt x="58212" y="58212"/>
                  </a:lnTo>
                  <a:lnTo>
                    <a:pt x="76200" y="0"/>
                  </a:lnTo>
                  <a:lnTo>
                    <a:pt x="94188" y="58212"/>
                  </a:lnTo>
                  <a:lnTo>
                    <a:pt x="152400" y="58211"/>
                  </a:lnTo>
                  <a:lnTo>
                    <a:pt x="105305" y="94188"/>
                  </a:lnTo>
                  <a:lnTo>
                    <a:pt x="123294" y="152400"/>
                  </a:lnTo>
                  <a:lnTo>
                    <a:pt x="76200" y="116422"/>
                  </a:lnTo>
                  <a:lnTo>
                    <a:pt x="29106" y="152400"/>
                  </a:lnTo>
                  <a:lnTo>
                    <a:pt x="47095" y="94188"/>
                  </a:lnTo>
                  <a:lnTo>
                    <a:pt x="0" y="5821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3465A4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75" name="Text Box 19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6844270" y="3690365"/>
            <a:ext cx="838200" cy="217625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spcBef>
                <a:spcPts val="500"/>
              </a:spcBef>
              <a:buClrTx/>
              <a:buFontTx/>
              <a:buNone/>
            </a:pPr>
            <a:r>
              <a:rPr lang="es-ES" altLang="es-ES" sz="800" b="1" dirty="0" smtClean="0">
                <a:solidFill>
                  <a:srgbClr val="FFFFFF"/>
                </a:solidFill>
                <a:latin typeface="Arial Narrow" panose="020B0606020202030204" pitchFamily="34" charset="0"/>
              </a:rPr>
              <a:t>CAPUERTOLGC</a:t>
            </a:r>
            <a:endParaRPr lang="es-ES" altLang="es-ES" sz="800" b="1" dirty="0">
              <a:solidFill>
                <a:srgbClr val="FFFFFF"/>
              </a:solidFill>
              <a:latin typeface="Arial Narrow" panose="020B0606020202030204" pitchFamily="34" charset="0"/>
            </a:endParaRPr>
          </a:p>
        </p:txBody>
      </p:sp>
      <p:sp>
        <p:nvSpPr>
          <p:cNvPr id="76" name="Text Box 19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5718085" y="2742963"/>
            <a:ext cx="838200" cy="217625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spcBef>
                <a:spcPts val="500"/>
              </a:spcBef>
              <a:buClrTx/>
              <a:buFontTx/>
              <a:buNone/>
            </a:pPr>
            <a:r>
              <a:rPr lang="es-ES" altLang="es-ES" sz="800" b="1" dirty="0" smtClean="0">
                <a:solidFill>
                  <a:srgbClr val="FFFFFF"/>
                </a:solidFill>
                <a:latin typeface="Arial Narrow" panose="020B0606020202030204" pitchFamily="34" charset="0"/>
              </a:rPr>
              <a:t>CAPUERTOCHB</a:t>
            </a:r>
            <a:endParaRPr lang="es-ES" altLang="es-ES" sz="800" b="1" dirty="0">
              <a:solidFill>
                <a:srgbClr val="FFFFFF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Estrella de 6 puntas 2"/>
          <p:cNvSpPr/>
          <p:nvPr/>
        </p:nvSpPr>
        <p:spPr>
          <a:xfrm>
            <a:off x="6808348" y="2518967"/>
            <a:ext cx="176455" cy="206925"/>
          </a:xfrm>
          <a:prstGeom prst="star6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8" name="Text Box 19"/>
          <p:cNvSpPr txBox="1">
            <a:spLocks noChangeArrowheads="1"/>
          </p:cNvSpPr>
          <p:nvPr/>
        </p:nvSpPr>
        <p:spPr bwMode="auto">
          <a:xfrm>
            <a:off x="7020725" y="2373779"/>
            <a:ext cx="838200" cy="217625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defPPr>
              <a:defRPr lang="es-CL"/>
            </a:defPPr>
            <a:lvl1pPr algn="ctr" eaLnBrk="1" hangingPunct="1">
              <a:spcBef>
                <a:spcPts val="500"/>
              </a:spcBef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800" b="1">
                <a:solidFill>
                  <a:srgbClr val="FFFFFF"/>
                </a:solidFill>
                <a:latin typeface="Arial Narrow" panose="020B060602020203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ea typeface="Microsoft YaHei" panose="020B0503020204020204" pitchFamily="34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ea typeface="Microsoft YaHei" panose="020B0503020204020204" pitchFamily="34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ea typeface="Microsoft YaHei" panose="020B0503020204020204" pitchFamily="34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ea typeface="Microsoft YaHei" panose="020B0503020204020204" pitchFamily="34" charset="-122"/>
              </a:defRPr>
            </a:lvl9pPr>
          </a:lstStyle>
          <a:p>
            <a:r>
              <a:rPr lang="es-ES" altLang="es-ES" dirty="0"/>
              <a:t>MARITGOBAYS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11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47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9178" y="145148"/>
            <a:ext cx="170367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800" b="1" dirty="0" smtClean="0">
                <a:solidFill>
                  <a:schemeClr val="bg1"/>
                </a:solidFill>
              </a:rPr>
              <a:t>INTRODUCCIÓN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Imagen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" t="18904" r="42850" b="4514"/>
          <a:stretch>
            <a:fillRect/>
          </a:stretch>
        </p:blipFill>
        <p:spPr bwMode="auto">
          <a:xfrm>
            <a:off x="27077" y="654051"/>
            <a:ext cx="12161247" cy="5631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8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47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9178" y="145148"/>
            <a:ext cx="170367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800" b="1" dirty="0" smtClean="0">
                <a:solidFill>
                  <a:schemeClr val="bg1"/>
                </a:solidFill>
              </a:rPr>
              <a:t>INTRODUCCIÓN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441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Gráfico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1628299"/>
              </p:ext>
            </p:extLst>
          </p:nvPr>
        </p:nvGraphicFramePr>
        <p:xfrm>
          <a:off x="5664940" y="818845"/>
          <a:ext cx="6014297" cy="33078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2" name="Gráfico" r:id="rId4" imgW="7078069" imgH="5194242" progId="Excel.Chart.8">
                  <p:embed/>
                </p:oleObj>
              </mc:Choice>
              <mc:Fallback>
                <p:oleObj name="Gráfico" r:id="rId4" imgW="7078069" imgH="5194242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64940" y="818845"/>
                        <a:ext cx="6014297" cy="330786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Imagen 1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84" t="20555" r="63158" b="11098"/>
          <a:stretch>
            <a:fillRect/>
          </a:stretch>
        </p:blipFill>
        <p:spPr bwMode="auto">
          <a:xfrm>
            <a:off x="20638" y="634930"/>
            <a:ext cx="5321300" cy="551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" name="Gráfico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2341887"/>
              </p:ext>
            </p:extLst>
          </p:nvPr>
        </p:nvGraphicFramePr>
        <p:xfrm>
          <a:off x="6052161" y="3439574"/>
          <a:ext cx="5627076" cy="26586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3" name="Gráfico" r:id="rId7" imgW="7065876" imgH="5407621" progId="Excel.Chart.8">
                  <p:embed/>
                </p:oleObj>
              </mc:Choice>
              <mc:Fallback>
                <p:oleObj name="Gráfico" r:id="rId7" imgW="7065876" imgH="5407621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52161" y="3439574"/>
                        <a:ext cx="5627076" cy="265869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13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47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9178" y="145148"/>
            <a:ext cx="170367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800" b="1" dirty="0" smtClean="0">
                <a:solidFill>
                  <a:schemeClr val="bg1"/>
                </a:solidFill>
              </a:rPr>
              <a:t>INTRODUCCIÓN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4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4525"/>
            <a:ext cx="5029200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1944" y="765861"/>
            <a:ext cx="5292182" cy="5106709"/>
          </a:xfrm>
          <a:prstGeom prst="rect">
            <a:avLst/>
          </a:prstGeom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9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47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9178" y="145148"/>
            <a:ext cx="170367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800" b="1" dirty="0" smtClean="0">
                <a:solidFill>
                  <a:schemeClr val="bg1"/>
                </a:solidFill>
              </a:rPr>
              <a:t>INTRODUCCIÓN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420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83" r="221" b="19366"/>
          <a:stretch>
            <a:fillRect/>
          </a:stretch>
        </p:blipFill>
        <p:spPr bwMode="auto">
          <a:xfrm>
            <a:off x="340672" y="702960"/>
            <a:ext cx="6014910" cy="557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8183" r="221" b="19366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8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47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9178" y="145148"/>
            <a:ext cx="170367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800" b="1" dirty="0" smtClean="0">
                <a:solidFill>
                  <a:schemeClr val="bg1"/>
                </a:solidFill>
              </a:rPr>
              <a:t>INTRODUCCIÓN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9"/>
          <a:srcRect l="36864" t="16816" r="37387" b="14148"/>
          <a:stretch/>
        </p:blipFill>
        <p:spPr>
          <a:xfrm>
            <a:off x="8434451" y="634228"/>
            <a:ext cx="2062976" cy="311119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10"/>
          <a:srcRect l="37689" t="15200" r="37549" b="18075"/>
          <a:stretch/>
        </p:blipFill>
        <p:spPr>
          <a:xfrm>
            <a:off x="6318031" y="634228"/>
            <a:ext cx="2095782" cy="3176691"/>
          </a:xfrm>
          <a:prstGeom prst="rect">
            <a:avLst/>
          </a:prstGeom>
        </p:spPr>
      </p:pic>
      <p:pic>
        <p:nvPicPr>
          <p:cNvPr id="20" name="Picture 2"/>
          <p:cNvPicPr/>
          <p:nvPr/>
        </p:nvPicPr>
        <p:blipFill>
          <a:blip r:embed="rId11"/>
          <a:srcRect l="1141" t="11372" r="16255" b="15655"/>
          <a:stretch/>
        </p:blipFill>
        <p:spPr>
          <a:xfrm>
            <a:off x="6561473" y="3963968"/>
            <a:ext cx="4675335" cy="2089472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340232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47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9178" y="145148"/>
            <a:ext cx="170367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800" b="1" dirty="0" smtClean="0">
                <a:solidFill>
                  <a:schemeClr val="bg1"/>
                </a:solidFill>
              </a:rPr>
              <a:t>INTRODUCCIÓN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7516" y="1686205"/>
            <a:ext cx="4999601" cy="2495839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78642" y="1686205"/>
            <a:ext cx="4388647" cy="2468614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10"/>
          <a:srcRect l="42304" t="30525" r="45825" b="48398"/>
          <a:stretch/>
        </p:blipFill>
        <p:spPr>
          <a:xfrm>
            <a:off x="5352795" y="2440986"/>
            <a:ext cx="1359933" cy="13582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ángulo 8"/>
          <p:cNvSpPr/>
          <p:nvPr/>
        </p:nvSpPr>
        <p:spPr>
          <a:xfrm>
            <a:off x="904875" y="4375920"/>
            <a:ext cx="9762414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1600" dirty="0" smtClean="0">
                <a:latin typeface="Arial" panose="020B0604020202020204" pitchFamily="34" charset="0"/>
              </a:rPr>
              <a:t>La geografía de la jurisdicción, hace no representativas las condiciones meteorológicas en las Capitanías de Puerto para definir operaciones en lugares distantes, impactando directamente a la operación de los centros de acuicultura y un sin numero de faenas propias de la actividad (alimentación, buceo, sellado jaulas, ajustes de cámaras, baño de peces, extracción mortalidad y maniobras de naves), lo cual se desarrolla con personal propio y subcontratado.</a:t>
            </a:r>
          </a:p>
          <a:p>
            <a:pPr algn="just"/>
            <a:endParaRPr lang="es-MX" sz="1200" dirty="0">
              <a:latin typeface="Arial" panose="020B0604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4878278" y="949400"/>
            <a:ext cx="230896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PROBLEMA</a:t>
            </a:r>
            <a:endParaRPr lang="es-E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7442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n 3">
            <a:extLst>
              <a:ext uri="{FF2B5EF4-FFF2-40B4-BE49-F238E27FC236}">
                <a16:creationId xmlns:a16="http://schemas.microsoft.com/office/drawing/2014/main" xmlns="" id="{F3BF5045-76A6-E747-B708-EBA78FDFB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08"/>
          <a:stretch>
            <a:fillRect/>
          </a:stretch>
        </p:blipFill>
        <p:spPr bwMode="auto">
          <a:xfrm>
            <a:off x="-4763" y="274638"/>
            <a:ext cx="12188826" cy="5988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2">
            <a:extLst>
              <a:ext uri="{FF2B5EF4-FFF2-40B4-BE49-F238E27FC236}">
                <a16:creationId xmlns:a16="http://schemas.microsoft.com/office/drawing/2014/main" xmlns="" id="{0C80719A-3E69-C945-A130-174BCB7C7D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xmlns="" id="{35D435E9-E6F4-0B4B-A9FB-8C0516AF6462}"/>
              </a:ext>
            </a:extLst>
          </p:cNvPr>
          <p:cNvCxnSpPr/>
          <p:nvPr/>
        </p:nvCxnSpPr>
        <p:spPr>
          <a:xfrm>
            <a:off x="0" y="6211888"/>
            <a:ext cx="12192000" cy="23812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xmlns="" id="{17E9DEFE-8688-0B4A-8C91-AE380DBB01FC}"/>
              </a:ext>
            </a:extLst>
          </p:cNvPr>
          <p:cNvCxnSpPr/>
          <p:nvPr/>
        </p:nvCxnSpPr>
        <p:spPr>
          <a:xfrm>
            <a:off x="-14288" y="609600"/>
            <a:ext cx="12192001" cy="23813"/>
          </a:xfrm>
          <a:prstGeom prst="line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15" name="Picture 2" descr="Imagen relacionada">
            <a:extLst>
              <a:ext uri="{FF2B5EF4-FFF2-40B4-BE49-F238E27FC236}">
                <a16:creationId xmlns:a16="http://schemas.microsoft.com/office/drawing/2014/main" xmlns="" id="{BFFA05A3-E228-D141-AF2E-75DDFA427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7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9154" y="-23813"/>
            <a:ext cx="33035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b="1" dirty="0">
                <a:solidFill>
                  <a:schemeClr val="bg1"/>
                </a:solidFill>
              </a:rPr>
              <a:t>ARMADA DE CHILE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b="1" dirty="0">
                <a:solidFill>
                  <a:schemeClr val="bg1"/>
                </a:solidFill>
              </a:rPr>
              <a:t>GOBERNACIÓN MARÍTIMA DE </a:t>
            </a:r>
            <a:r>
              <a:rPr lang="es-CL" altLang="es-CL" sz="1200" b="1" dirty="0" smtClean="0">
                <a:solidFill>
                  <a:schemeClr val="bg1"/>
                </a:solidFill>
              </a:rPr>
              <a:t>AYSÉN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200" b="1" dirty="0" smtClean="0">
                <a:solidFill>
                  <a:schemeClr val="bg1"/>
                </a:solidFill>
              </a:rPr>
              <a:t>CAPITANÍA DE PUERTO DE PUERTO CHACABUCO</a:t>
            </a:r>
            <a:endParaRPr lang="es-CL" altLang="es-CL" sz="1200" b="1" dirty="0">
              <a:solidFill>
                <a:schemeClr val="bg1"/>
              </a:solidFill>
            </a:endParaRPr>
          </a:p>
        </p:txBody>
      </p:sp>
      <p:sp>
        <p:nvSpPr>
          <p:cNvPr id="38" name="Elipse 37">
            <a:extLst>
              <a:ext uri="{FF2B5EF4-FFF2-40B4-BE49-F238E27FC236}">
                <a16:creationId xmlns:a16="http://schemas.microsoft.com/office/drawing/2014/main" xmlns="" id="{EB980673-89AC-4347-AADC-2D5A559CE79F}"/>
              </a:ext>
            </a:extLst>
          </p:cNvPr>
          <p:cNvSpPr/>
          <p:nvPr/>
        </p:nvSpPr>
        <p:spPr>
          <a:xfrm>
            <a:off x="1036183" y="1416339"/>
            <a:ext cx="561975" cy="56356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xmlns="" id="{74AF1CF9-A6CA-564A-B864-20FFB66853A3}"/>
              </a:ext>
            </a:extLst>
          </p:cNvPr>
          <p:cNvSpPr/>
          <p:nvPr/>
        </p:nvSpPr>
        <p:spPr>
          <a:xfrm>
            <a:off x="1036183" y="1421229"/>
            <a:ext cx="561975" cy="561975"/>
          </a:xfrm>
          <a:prstGeom prst="ellipse">
            <a:avLst/>
          </a:prstGeom>
          <a:blipFill rotWithShape="1">
            <a:blip r:embed="rId6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420" name="CuadroTexto 27">
            <a:extLst>
              <a:ext uri="{FF2B5EF4-FFF2-40B4-BE49-F238E27FC236}">
                <a16:creationId xmlns:a16="http://schemas.microsoft.com/office/drawing/2014/main" xmlns="" id="{1CA2AC91-B4C0-084A-B9B8-C7567E9EFA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7827" y="1583279"/>
            <a:ext cx="196079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 dirty="0" smtClean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INTRODUCCIÓN</a:t>
            </a:r>
            <a:endParaRPr lang="es-CL" altLang="es-CL" sz="1800" dirty="0">
              <a:solidFill>
                <a:schemeClr val="bg1"/>
              </a:solidFill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sp>
        <p:nvSpPr>
          <p:cNvPr id="17433" name="CuadroTexto 48">
            <a:hlinkClick r:id="rId7" action="ppaction://hlinksldjump"/>
            <a:extLst>
              <a:ext uri="{FF2B5EF4-FFF2-40B4-BE49-F238E27FC236}">
                <a16:creationId xmlns:a16="http://schemas.microsoft.com/office/drawing/2014/main" xmlns="" id="{9903B38E-D884-4640-9534-ED9F2F16CD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8625" y="2753443"/>
            <a:ext cx="2584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 smtClean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 </a:t>
            </a:r>
            <a:endParaRPr lang="es-CL" altLang="es-CL" sz="1800" dirty="0">
              <a:solidFill>
                <a:schemeClr val="bg1"/>
              </a:solidFill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pic>
        <p:nvPicPr>
          <p:cNvPr id="17443" name="Imagen 56">
            <a:extLst>
              <a:ext uri="{FF2B5EF4-FFF2-40B4-BE49-F238E27FC236}">
                <a16:creationId xmlns:a16="http://schemas.microsoft.com/office/drawing/2014/main" xmlns="" id="{B9CA065A-889C-D64B-983D-CEFADE145E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457" y="2587178"/>
            <a:ext cx="617537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44" name="CuadroTexto 63">
            <a:extLst>
              <a:ext uri="{FF2B5EF4-FFF2-40B4-BE49-F238E27FC236}">
                <a16:creationId xmlns:a16="http://schemas.microsoft.com/office/drawing/2014/main" xmlns="" id="{11D7E7F9-A871-1140-8CCB-A61D484062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0389" y="2715233"/>
            <a:ext cx="33121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 dirty="0" smtClean="0">
                <a:solidFill>
                  <a:srgbClr val="FFFF00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BARRIOS METEOROLÓGICOS</a:t>
            </a:r>
            <a:endParaRPr lang="es-CL" altLang="es-CL" sz="1800" dirty="0">
              <a:solidFill>
                <a:srgbClr val="FFFF00"/>
              </a:solidFill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pic>
        <p:nvPicPr>
          <p:cNvPr id="19" name="Imagen 1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512" y="3702092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CuadroTexto 63">
            <a:extLst>
              <a:ext uri="{FF2B5EF4-FFF2-40B4-BE49-F238E27FC236}">
                <a16:creationId xmlns:a16="http://schemas.microsoft.com/office/drawing/2014/main" xmlns="" id="{11D7E7F9-A871-1140-8CCB-A61D484062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0389" y="3827782"/>
            <a:ext cx="192873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CONCLUSIONES</a:t>
            </a:r>
            <a:endParaRPr lang="es-CL" altLang="es-CL" sz="1800" dirty="0">
              <a:solidFill>
                <a:schemeClr val="bg1"/>
              </a:solidFill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sp>
        <p:nvSpPr>
          <p:cNvPr id="21" name="Rectángulo 13">
            <a:extLst>
              <a:ext uri="{FF2B5EF4-FFF2-40B4-BE49-F238E27FC236}">
                <a16:creationId xmlns="" xmlns:a16="http://schemas.microsoft.com/office/drawing/2014/main" id="{43884BE3-EE01-403E-A374-27AFB9E6CE59}"/>
              </a:ext>
            </a:extLst>
          </p:cNvPr>
          <p:cNvSpPr/>
          <p:nvPr/>
        </p:nvSpPr>
        <p:spPr>
          <a:xfrm>
            <a:off x="0" y="6263337"/>
            <a:ext cx="12238090" cy="594663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pic>
        <p:nvPicPr>
          <p:cNvPr id="24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8"/>
          <p:cNvPicPr/>
          <p:nvPr/>
        </p:nvPicPr>
        <p:blipFill>
          <a:blip r:embed="rId11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1676826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490" y="813083"/>
            <a:ext cx="1035395" cy="1035395"/>
          </a:xfrm>
          <a:prstGeom prst="rect">
            <a:avLst/>
          </a:prstGeom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8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47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7603" y="145148"/>
            <a:ext cx="290682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800" b="1" dirty="0" smtClean="0">
                <a:solidFill>
                  <a:schemeClr val="bg1"/>
                </a:solidFill>
              </a:rPr>
              <a:t>BARRIOS </a:t>
            </a:r>
            <a:r>
              <a:rPr lang="es-MX" altLang="es-CL" sz="1800" b="1" dirty="0">
                <a:solidFill>
                  <a:schemeClr val="bg1"/>
                </a:solidFill>
              </a:rPr>
              <a:t>METEOROLÓGICOS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19" name="Picture 9"/>
          <p:cNvPicPr/>
          <p:nvPr/>
        </p:nvPicPr>
        <p:blipFill>
          <a:blip r:embed="rId9"/>
          <a:srcRect l="22120" t="21715" r="27689" b="12668"/>
          <a:stretch/>
        </p:blipFill>
        <p:spPr>
          <a:xfrm>
            <a:off x="6250778" y="1923576"/>
            <a:ext cx="3839049" cy="39216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Rectángulo 23"/>
          <p:cNvSpPr/>
          <p:nvPr/>
        </p:nvSpPr>
        <p:spPr>
          <a:xfrm>
            <a:off x="1067239" y="1028922"/>
            <a:ext cx="994688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MX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TRABAJO CONJUNTO ENTRE </a:t>
            </a:r>
            <a:r>
              <a:rPr lang="es-MX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AUTORIDAD MARÍTIMA E INDUSTRÍA </a:t>
            </a:r>
            <a:r>
              <a:rPr lang="es-MX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ACUÍCOLA</a:t>
            </a:r>
            <a:endParaRPr lang="es-E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628897" y="1883844"/>
            <a:ext cx="5621881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1600" dirty="0" smtClean="0">
                <a:latin typeface="Arial" panose="020B0604020202020204" pitchFamily="34" charset="0"/>
              </a:rPr>
              <a:t>1. Implementación de Barrios Meteorológicos. </a:t>
            </a:r>
          </a:p>
          <a:p>
            <a:pPr algn="just"/>
            <a:r>
              <a:rPr lang="es-MX" sz="1600" dirty="0">
                <a:latin typeface="Arial" panose="020B0604020202020204" pitchFamily="34" charset="0"/>
              </a:rPr>
              <a:t>	 “Plan Piloto</a:t>
            </a:r>
            <a:r>
              <a:rPr lang="es-MX" sz="1600" dirty="0" smtClean="0">
                <a:latin typeface="Arial" panose="020B0604020202020204" pitchFamily="34" charset="0"/>
              </a:rPr>
              <a:t>” Capitanía de Puerto de Puerto Chacabuco</a:t>
            </a:r>
          </a:p>
          <a:p>
            <a:pPr algn="just"/>
            <a:endParaRPr lang="es-MX" sz="1600" dirty="0" smtClean="0">
              <a:latin typeface="Arial" panose="020B0604020202020204" pitchFamily="34" charset="0"/>
            </a:endParaRPr>
          </a:p>
          <a:p>
            <a:pPr algn="just"/>
            <a:r>
              <a:rPr lang="es-MX" sz="1600" dirty="0" smtClean="0">
                <a:latin typeface="Arial" panose="020B0604020202020204" pitchFamily="34" charset="0"/>
              </a:rPr>
              <a:t>2. Industria entrega información meteorológica centros de cultivos.</a:t>
            </a:r>
          </a:p>
          <a:p>
            <a:pPr algn="just"/>
            <a:endParaRPr lang="es-MX" sz="1600" dirty="0" smtClean="0">
              <a:latin typeface="Arial" panose="020B0604020202020204" pitchFamily="34" charset="0"/>
            </a:endParaRPr>
          </a:p>
          <a:p>
            <a:pPr marL="342900" indent="-342900" algn="just">
              <a:buAutoNum type="arabicPeriod"/>
            </a:pPr>
            <a:endParaRPr lang="es-MX" sz="1200" dirty="0">
              <a:latin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65020" y="3602477"/>
            <a:ext cx="4654228" cy="21735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Imagen 27"/>
          <p:cNvPicPr/>
          <p:nvPr/>
        </p:nvPicPr>
        <p:blipFill>
          <a:blip r:embed="rId11"/>
          <a:srcRect l="17624" t="7587" r="57274" b="6002"/>
          <a:stretch/>
        </p:blipFill>
        <p:spPr>
          <a:xfrm>
            <a:off x="10041946" y="1940831"/>
            <a:ext cx="1944360" cy="3765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8439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47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7603" y="145148"/>
            <a:ext cx="290682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800" b="1" dirty="0" smtClean="0">
                <a:solidFill>
                  <a:schemeClr val="bg1"/>
                </a:solidFill>
              </a:rPr>
              <a:t>BARRIOS </a:t>
            </a:r>
            <a:r>
              <a:rPr lang="es-MX" altLang="es-CL" sz="1800" b="1" dirty="0">
                <a:solidFill>
                  <a:schemeClr val="bg1"/>
                </a:solidFill>
              </a:rPr>
              <a:t>METEOROLÓGICOS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28" name="Picture 2"/>
          <p:cNvPicPr/>
          <p:nvPr/>
        </p:nvPicPr>
        <p:blipFill>
          <a:blip r:embed="rId8"/>
          <a:srcRect l="21656" t="9518" r="5169" b="12790"/>
          <a:stretch/>
        </p:blipFill>
        <p:spPr>
          <a:xfrm>
            <a:off x="0" y="0"/>
            <a:ext cx="12192840" cy="6857280"/>
          </a:xfrm>
          <a:prstGeom prst="rect">
            <a:avLst/>
          </a:prstGeom>
          <a:ln w="0">
            <a:noFill/>
          </a:ln>
        </p:spPr>
      </p:pic>
      <p:sp>
        <p:nvSpPr>
          <p:cNvPr id="29" name="CustomShape 1"/>
          <p:cNvSpPr/>
          <p:nvPr/>
        </p:nvSpPr>
        <p:spPr>
          <a:xfrm>
            <a:off x="8916120" y="304920"/>
            <a:ext cx="2208960" cy="227880"/>
          </a:xfrm>
          <a:prstGeom prst="rect">
            <a:avLst/>
          </a:prstGeom>
          <a:solidFill>
            <a:schemeClr val="accent6"/>
          </a:solidFill>
          <a:ln w="0">
            <a:solidFill>
              <a:srgbClr val="FF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r>
              <a:rPr lang="es-CL" sz="1200" b="1" strike="noStrike" spc="-1">
                <a:solidFill>
                  <a:srgbClr val="FFFF00"/>
                </a:solidFill>
                <a:latin typeface="Arial"/>
                <a:ea typeface="DejaVu Sans"/>
              </a:rPr>
              <a:t>SECTOR FIORDO AYSÉN</a:t>
            </a: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</p:txBody>
      </p:sp>
      <p:sp>
        <p:nvSpPr>
          <p:cNvPr id="30" name="CustomShape 2"/>
          <p:cNvSpPr/>
          <p:nvPr/>
        </p:nvSpPr>
        <p:spPr>
          <a:xfrm>
            <a:off x="7963560" y="2286000"/>
            <a:ext cx="2208960" cy="227880"/>
          </a:xfrm>
          <a:prstGeom prst="rect">
            <a:avLst/>
          </a:prstGeom>
          <a:solidFill>
            <a:schemeClr val="accent6"/>
          </a:solidFill>
          <a:ln w="0">
            <a:solidFill>
              <a:srgbClr val="FF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r>
              <a:rPr lang="es-CL" sz="1200" b="1" strike="noStrike" spc="-1">
                <a:solidFill>
                  <a:srgbClr val="FFFF00"/>
                </a:solidFill>
                <a:latin typeface="Arial"/>
                <a:ea typeface="DejaVu Sans"/>
              </a:rPr>
              <a:t>SECTOR QUITRALCO</a:t>
            </a: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</p:txBody>
      </p:sp>
      <p:sp>
        <p:nvSpPr>
          <p:cNvPr id="31" name="CustomShape 3"/>
          <p:cNvSpPr/>
          <p:nvPr/>
        </p:nvSpPr>
        <p:spPr>
          <a:xfrm>
            <a:off x="7697160" y="4952880"/>
            <a:ext cx="2208960" cy="227880"/>
          </a:xfrm>
          <a:prstGeom prst="rect">
            <a:avLst/>
          </a:prstGeom>
          <a:solidFill>
            <a:schemeClr val="accent6"/>
          </a:solidFill>
          <a:ln w="0">
            <a:solidFill>
              <a:srgbClr val="FF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r>
              <a:rPr lang="es-CL" sz="1200" b="1" strike="noStrike" spc="-1">
                <a:solidFill>
                  <a:srgbClr val="FFFF00"/>
                </a:solidFill>
                <a:latin typeface="Arial"/>
                <a:ea typeface="DejaVu Sans"/>
              </a:rPr>
              <a:t>SECTOR CUPQUELAN</a:t>
            </a: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</p:txBody>
      </p:sp>
      <p:sp>
        <p:nvSpPr>
          <p:cNvPr id="32" name="CustomShape 4"/>
          <p:cNvSpPr/>
          <p:nvPr/>
        </p:nvSpPr>
        <p:spPr>
          <a:xfrm>
            <a:off x="4191840" y="4114800"/>
            <a:ext cx="2590200" cy="227880"/>
          </a:xfrm>
          <a:prstGeom prst="rect">
            <a:avLst/>
          </a:prstGeom>
          <a:solidFill>
            <a:schemeClr val="accent6"/>
          </a:solidFill>
          <a:ln w="0">
            <a:solidFill>
              <a:srgbClr val="FF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r>
              <a:rPr lang="es-CL" sz="1200" b="1" strike="noStrike" spc="-1" dirty="0">
                <a:solidFill>
                  <a:srgbClr val="FFFF00"/>
                </a:solidFill>
                <a:latin typeface="Arial"/>
                <a:ea typeface="DejaVu Sans"/>
              </a:rPr>
              <a:t>SECTOR COSTA - ELEFANTES</a:t>
            </a:r>
            <a:endParaRPr lang="es-CL" sz="1200" b="0" strike="noStrike" spc="-1" dirty="0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 dirty="0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 dirty="0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 dirty="0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 dirty="0">
              <a:latin typeface="Arial"/>
            </a:endParaRPr>
          </a:p>
        </p:txBody>
      </p:sp>
      <p:sp>
        <p:nvSpPr>
          <p:cNvPr id="33" name="CustomShape 5"/>
          <p:cNvSpPr/>
          <p:nvPr/>
        </p:nvSpPr>
        <p:spPr>
          <a:xfrm>
            <a:off x="4382280" y="3165480"/>
            <a:ext cx="2208960" cy="227880"/>
          </a:xfrm>
          <a:prstGeom prst="rect">
            <a:avLst/>
          </a:prstGeom>
          <a:solidFill>
            <a:schemeClr val="accent6"/>
          </a:solidFill>
          <a:ln w="0">
            <a:solidFill>
              <a:srgbClr val="FF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r>
              <a:rPr lang="es-CL" sz="1200" b="1" strike="noStrike" spc="-1" dirty="0">
                <a:solidFill>
                  <a:srgbClr val="FFFF00"/>
                </a:solidFill>
                <a:latin typeface="Arial"/>
                <a:ea typeface="DejaVu Sans"/>
              </a:rPr>
              <a:t>SECTOR ERRAZURIZ</a:t>
            </a:r>
            <a:endParaRPr lang="es-CL" sz="1200" b="0" strike="noStrike" spc="-1" dirty="0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 dirty="0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 dirty="0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 dirty="0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 dirty="0">
              <a:latin typeface="Arial"/>
            </a:endParaRPr>
          </a:p>
        </p:txBody>
      </p:sp>
      <p:sp>
        <p:nvSpPr>
          <p:cNvPr id="34" name="CustomShape 6"/>
          <p:cNvSpPr/>
          <p:nvPr/>
        </p:nvSpPr>
        <p:spPr>
          <a:xfrm>
            <a:off x="4725360" y="838080"/>
            <a:ext cx="1599480" cy="227880"/>
          </a:xfrm>
          <a:prstGeom prst="rect">
            <a:avLst/>
          </a:prstGeom>
          <a:solidFill>
            <a:schemeClr val="accent6"/>
          </a:solidFill>
          <a:ln w="0">
            <a:solidFill>
              <a:srgbClr val="FF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r>
              <a:rPr lang="es-CL" sz="1200" b="1" strike="noStrike" spc="-1">
                <a:solidFill>
                  <a:srgbClr val="FFFF00"/>
                </a:solidFill>
                <a:latin typeface="Arial"/>
                <a:ea typeface="DejaVu Sans"/>
              </a:rPr>
              <a:t>SECTOR VICUÑA</a:t>
            </a: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</p:txBody>
      </p:sp>
      <p:sp>
        <p:nvSpPr>
          <p:cNvPr id="36" name="CustomShape 7"/>
          <p:cNvSpPr/>
          <p:nvPr/>
        </p:nvSpPr>
        <p:spPr>
          <a:xfrm>
            <a:off x="2972520" y="762120"/>
            <a:ext cx="1599480" cy="227880"/>
          </a:xfrm>
          <a:prstGeom prst="rect">
            <a:avLst/>
          </a:prstGeom>
          <a:solidFill>
            <a:schemeClr val="accent6"/>
          </a:solidFill>
          <a:ln w="0">
            <a:solidFill>
              <a:srgbClr val="FF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r>
              <a:rPr lang="es-CL" sz="1200" b="1" strike="noStrike" spc="-1">
                <a:solidFill>
                  <a:srgbClr val="FFFF00"/>
                </a:solidFill>
                <a:latin typeface="Arial"/>
                <a:ea typeface="DejaVu Sans"/>
              </a:rPr>
              <a:t>SECTOR UTARUPA</a:t>
            </a: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</p:txBody>
      </p:sp>
      <p:sp>
        <p:nvSpPr>
          <p:cNvPr id="37" name="CustomShape 8"/>
          <p:cNvSpPr/>
          <p:nvPr/>
        </p:nvSpPr>
        <p:spPr>
          <a:xfrm>
            <a:off x="762840" y="1752480"/>
            <a:ext cx="1828080" cy="227880"/>
          </a:xfrm>
          <a:prstGeom prst="rect">
            <a:avLst/>
          </a:prstGeom>
          <a:solidFill>
            <a:schemeClr val="accent6"/>
          </a:solidFill>
          <a:ln w="0">
            <a:solidFill>
              <a:srgbClr val="FF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r>
              <a:rPr lang="es-CL" sz="1200" b="1" strike="noStrike" spc="-1">
                <a:solidFill>
                  <a:srgbClr val="FFFF00"/>
                </a:solidFill>
                <a:latin typeface="Arial"/>
                <a:ea typeface="DejaVu Sans"/>
              </a:rPr>
              <a:t>SECTOR WILLIAMS</a:t>
            </a: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</p:txBody>
      </p:sp>
      <p:sp>
        <p:nvSpPr>
          <p:cNvPr id="38" name="CustomShape 9"/>
          <p:cNvSpPr/>
          <p:nvPr/>
        </p:nvSpPr>
        <p:spPr>
          <a:xfrm>
            <a:off x="915120" y="3429000"/>
            <a:ext cx="1828080" cy="227880"/>
          </a:xfrm>
          <a:prstGeom prst="rect">
            <a:avLst/>
          </a:prstGeom>
          <a:solidFill>
            <a:schemeClr val="accent6"/>
          </a:solidFill>
          <a:ln w="0">
            <a:solidFill>
              <a:srgbClr val="FF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r>
              <a:rPr lang="es-CL" sz="1200" b="1" strike="noStrike" spc="-1">
                <a:solidFill>
                  <a:srgbClr val="FFFF00"/>
                </a:solidFill>
                <a:latin typeface="Arial"/>
                <a:ea typeface="DejaVu Sans"/>
              </a:rPr>
              <a:t>SECTOR WIKCHAM</a:t>
            </a: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1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1374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/>
          <p:nvPr/>
        </p:nvPicPr>
        <p:blipFill>
          <a:blip r:embed="rId3"/>
          <a:srcRect l="17704" t="9727" r="10059" b="17828"/>
          <a:stretch/>
        </p:blipFill>
        <p:spPr>
          <a:xfrm>
            <a:off x="0" y="576919"/>
            <a:ext cx="12238090" cy="5686418"/>
          </a:xfrm>
          <a:prstGeom prst="rect">
            <a:avLst/>
          </a:prstGeom>
          <a:ln w="0">
            <a:noFill/>
          </a:ln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8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47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7603" y="145148"/>
            <a:ext cx="290682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800" b="1" dirty="0" smtClean="0">
                <a:solidFill>
                  <a:schemeClr val="bg1"/>
                </a:solidFill>
              </a:rPr>
              <a:t>BARRIOS </a:t>
            </a:r>
            <a:r>
              <a:rPr lang="es-MX" altLang="es-CL" sz="1800" b="1" dirty="0">
                <a:solidFill>
                  <a:schemeClr val="bg1"/>
                </a:solidFill>
              </a:rPr>
              <a:t>METEOROLÓGICOS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CL" altLang="es-CL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20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47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7603" y="145148"/>
            <a:ext cx="290682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800" b="1" dirty="0" smtClean="0">
                <a:solidFill>
                  <a:schemeClr val="bg1"/>
                </a:solidFill>
              </a:rPr>
              <a:t>BARRIOS </a:t>
            </a:r>
            <a:r>
              <a:rPr lang="es-MX" altLang="es-CL" sz="1800" b="1" dirty="0">
                <a:solidFill>
                  <a:schemeClr val="bg1"/>
                </a:solidFill>
              </a:rPr>
              <a:t>METEOROLÓGICOS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16" name="Picture 2"/>
          <p:cNvPicPr/>
          <p:nvPr/>
        </p:nvPicPr>
        <p:blipFill>
          <a:blip r:embed="rId8"/>
          <a:srcRect t="11295" b="18183"/>
          <a:stretch/>
        </p:blipFill>
        <p:spPr>
          <a:xfrm>
            <a:off x="3718111" y="1050366"/>
            <a:ext cx="6247800" cy="2277000"/>
          </a:xfrm>
          <a:prstGeom prst="rect">
            <a:avLst/>
          </a:prstGeom>
          <a:ln w="0">
            <a:noFill/>
          </a:ln>
        </p:spPr>
      </p:pic>
      <p:pic>
        <p:nvPicPr>
          <p:cNvPr id="18" name="Picture 3"/>
          <p:cNvPicPr/>
          <p:nvPr/>
        </p:nvPicPr>
        <p:blipFill>
          <a:blip r:embed="rId9"/>
          <a:srcRect t="11177" b="10666"/>
          <a:stretch/>
        </p:blipFill>
        <p:spPr>
          <a:xfrm>
            <a:off x="2312488" y="3525238"/>
            <a:ext cx="6247800" cy="2616480"/>
          </a:xfrm>
          <a:prstGeom prst="rect">
            <a:avLst/>
          </a:prstGeom>
          <a:ln w="0">
            <a:noFill/>
          </a:ln>
        </p:spPr>
      </p:pic>
      <p:sp>
        <p:nvSpPr>
          <p:cNvPr id="15" name="CustomShape 5"/>
          <p:cNvSpPr/>
          <p:nvPr/>
        </p:nvSpPr>
        <p:spPr>
          <a:xfrm>
            <a:off x="703553" y="1973669"/>
            <a:ext cx="2711880" cy="535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90000"/>
              </a:lnSpc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r>
              <a:rPr lang="es-CL" sz="3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</a:rPr>
              <a:t>REALFISH</a:t>
            </a: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3200" b="0" strike="noStrike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3200" b="0" strike="noStrike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3200" b="0" strike="noStrike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3200" b="0" strike="noStrike" spc="-1" dirty="0">
              <a:latin typeface="Arial"/>
            </a:endParaRPr>
          </a:p>
        </p:txBody>
      </p:sp>
      <p:sp>
        <p:nvSpPr>
          <p:cNvPr id="17" name="CustomShape 6"/>
          <p:cNvSpPr/>
          <p:nvPr/>
        </p:nvSpPr>
        <p:spPr>
          <a:xfrm>
            <a:off x="8464496" y="4499088"/>
            <a:ext cx="2711880" cy="535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r>
              <a:rPr lang="es-CL" sz="3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</a:rPr>
              <a:t>INNOVEX</a:t>
            </a: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3200" b="0" strike="noStrike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3200" b="0" strike="noStrike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3200" b="0" strike="noStrike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10129680" algn="l"/>
                <a:tab pos="10853640" algn="l"/>
              </a:tabLst>
            </a:pPr>
            <a:endParaRPr lang="es-CL" sz="32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049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/>
          <p:nvPr/>
        </p:nvPicPr>
        <p:blipFill>
          <a:blip r:embed="rId3"/>
          <a:srcRect t="10827"/>
          <a:stretch/>
        </p:blipFill>
        <p:spPr>
          <a:xfrm>
            <a:off x="-55800" y="654050"/>
            <a:ext cx="12028725" cy="5539749"/>
          </a:xfrm>
          <a:prstGeom prst="rect">
            <a:avLst/>
          </a:prstGeom>
          <a:ln w="0">
            <a:noFill/>
          </a:ln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8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47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7603" y="145148"/>
            <a:ext cx="290682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800" b="1" dirty="0" smtClean="0">
                <a:solidFill>
                  <a:schemeClr val="bg1"/>
                </a:solidFill>
              </a:rPr>
              <a:t>BARRIOS </a:t>
            </a:r>
            <a:r>
              <a:rPr lang="es-MX" altLang="es-CL" sz="1800" b="1" dirty="0">
                <a:solidFill>
                  <a:schemeClr val="bg1"/>
                </a:solidFill>
              </a:rPr>
              <a:t>METEOROLÓGICOS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CL" altLang="es-CL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93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n 3">
            <a:extLst>
              <a:ext uri="{FF2B5EF4-FFF2-40B4-BE49-F238E27FC236}">
                <a16:creationId xmlns:a16="http://schemas.microsoft.com/office/drawing/2014/main" xmlns="" id="{F3BF5045-76A6-E747-B708-EBA78FDFB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08"/>
          <a:stretch>
            <a:fillRect/>
          </a:stretch>
        </p:blipFill>
        <p:spPr bwMode="auto">
          <a:xfrm>
            <a:off x="-4763" y="274638"/>
            <a:ext cx="12188826" cy="5988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2">
            <a:extLst>
              <a:ext uri="{FF2B5EF4-FFF2-40B4-BE49-F238E27FC236}">
                <a16:creationId xmlns:a16="http://schemas.microsoft.com/office/drawing/2014/main" xmlns="" id="{0C80719A-3E69-C945-A130-174BCB7C7D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xmlns="" id="{35D435E9-E6F4-0B4B-A9FB-8C0516AF6462}"/>
              </a:ext>
            </a:extLst>
          </p:cNvPr>
          <p:cNvCxnSpPr/>
          <p:nvPr/>
        </p:nvCxnSpPr>
        <p:spPr>
          <a:xfrm>
            <a:off x="0" y="6211888"/>
            <a:ext cx="12192000" cy="23812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xmlns="" id="{17E9DEFE-8688-0B4A-8C91-AE380DBB01FC}"/>
              </a:ext>
            </a:extLst>
          </p:cNvPr>
          <p:cNvCxnSpPr/>
          <p:nvPr/>
        </p:nvCxnSpPr>
        <p:spPr>
          <a:xfrm>
            <a:off x="-14288" y="609600"/>
            <a:ext cx="12192001" cy="23813"/>
          </a:xfrm>
          <a:prstGeom prst="line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15" name="Picture 2" descr="Imagen relacionada">
            <a:extLst>
              <a:ext uri="{FF2B5EF4-FFF2-40B4-BE49-F238E27FC236}">
                <a16:creationId xmlns:a16="http://schemas.microsoft.com/office/drawing/2014/main" xmlns="" id="{BFFA05A3-E228-D141-AF2E-75DDFA427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7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9154" y="-23813"/>
            <a:ext cx="33035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b="1" dirty="0">
                <a:solidFill>
                  <a:schemeClr val="bg1"/>
                </a:solidFill>
              </a:rPr>
              <a:t>ARMADA DE CHILE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b="1" dirty="0">
                <a:solidFill>
                  <a:schemeClr val="bg1"/>
                </a:solidFill>
              </a:rPr>
              <a:t>GOBERNACIÓN MARÍTIMA DE </a:t>
            </a:r>
            <a:r>
              <a:rPr lang="es-CL" altLang="es-CL" sz="1200" b="1" dirty="0" smtClean="0">
                <a:solidFill>
                  <a:schemeClr val="bg1"/>
                </a:solidFill>
              </a:rPr>
              <a:t>AYSÉN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200" b="1" dirty="0" smtClean="0">
                <a:solidFill>
                  <a:schemeClr val="bg1"/>
                </a:solidFill>
              </a:rPr>
              <a:t>CAPITANÍA DE PUERTO DE PUERTO CHACABUCO</a:t>
            </a:r>
            <a:endParaRPr lang="es-CL" altLang="es-CL" sz="1200" b="1" dirty="0">
              <a:solidFill>
                <a:schemeClr val="bg1"/>
              </a:solidFill>
            </a:endParaRPr>
          </a:p>
        </p:txBody>
      </p:sp>
      <p:sp>
        <p:nvSpPr>
          <p:cNvPr id="38" name="Elipse 37">
            <a:extLst>
              <a:ext uri="{FF2B5EF4-FFF2-40B4-BE49-F238E27FC236}">
                <a16:creationId xmlns:a16="http://schemas.microsoft.com/office/drawing/2014/main" xmlns="" id="{EB980673-89AC-4347-AADC-2D5A559CE79F}"/>
              </a:ext>
            </a:extLst>
          </p:cNvPr>
          <p:cNvSpPr/>
          <p:nvPr/>
        </p:nvSpPr>
        <p:spPr>
          <a:xfrm>
            <a:off x="1036183" y="1416339"/>
            <a:ext cx="561975" cy="56356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xmlns="" id="{74AF1CF9-A6CA-564A-B864-20FFB66853A3}"/>
              </a:ext>
            </a:extLst>
          </p:cNvPr>
          <p:cNvSpPr/>
          <p:nvPr/>
        </p:nvSpPr>
        <p:spPr>
          <a:xfrm>
            <a:off x="1036183" y="1421229"/>
            <a:ext cx="561975" cy="561975"/>
          </a:xfrm>
          <a:prstGeom prst="ellipse">
            <a:avLst/>
          </a:prstGeom>
          <a:blipFill rotWithShape="1">
            <a:blip r:embed="rId6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420" name="CuadroTexto 27">
            <a:extLst>
              <a:ext uri="{FF2B5EF4-FFF2-40B4-BE49-F238E27FC236}">
                <a16:creationId xmlns:a16="http://schemas.microsoft.com/office/drawing/2014/main" xmlns="" id="{1CA2AC91-B4C0-084A-B9B8-C7567E9EFA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7827" y="1583279"/>
            <a:ext cx="196079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 dirty="0" smtClean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INTRODUCCIÓN</a:t>
            </a:r>
            <a:endParaRPr lang="es-CL" altLang="es-CL" sz="1800" dirty="0">
              <a:solidFill>
                <a:schemeClr val="bg1"/>
              </a:solidFill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sp>
        <p:nvSpPr>
          <p:cNvPr id="17433" name="CuadroTexto 48">
            <a:hlinkClick r:id="rId7" action="ppaction://hlinksldjump"/>
            <a:extLst>
              <a:ext uri="{FF2B5EF4-FFF2-40B4-BE49-F238E27FC236}">
                <a16:creationId xmlns:a16="http://schemas.microsoft.com/office/drawing/2014/main" xmlns="" id="{9903B38E-D884-4640-9534-ED9F2F16CD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8625" y="2753443"/>
            <a:ext cx="2584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 smtClean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 </a:t>
            </a:r>
            <a:endParaRPr lang="es-CL" altLang="es-CL" sz="1800" dirty="0">
              <a:solidFill>
                <a:schemeClr val="bg1"/>
              </a:solidFill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pic>
        <p:nvPicPr>
          <p:cNvPr id="17443" name="Imagen 56">
            <a:extLst>
              <a:ext uri="{FF2B5EF4-FFF2-40B4-BE49-F238E27FC236}">
                <a16:creationId xmlns:a16="http://schemas.microsoft.com/office/drawing/2014/main" xmlns="" id="{B9CA065A-889C-D64B-983D-CEFADE145E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457" y="2587178"/>
            <a:ext cx="617537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44" name="CuadroTexto 63">
            <a:extLst>
              <a:ext uri="{FF2B5EF4-FFF2-40B4-BE49-F238E27FC236}">
                <a16:creationId xmlns:a16="http://schemas.microsoft.com/office/drawing/2014/main" xmlns="" id="{11D7E7F9-A871-1140-8CCB-A61D484062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0389" y="2715233"/>
            <a:ext cx="33121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 dirty="0" smtClean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BARRIOS METEOROLÓGICOS</a:t>
            </a:r>
            <a:endParaRPr lang="es-CL" altLang="es-CL" sz="1800" dirty="0">
              <a:solidFill>
                <a:schemeClr val="bg1"/>
              </a:solidFill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pic>
        <p:nvPicPr>
          <p:cNvPr id="19" name="Imagen 1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512" y="3702092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CuadroTexto 63">
            <a:extLst>
              <a:ext uri="{FF2B5EF4-FFF2-40B4-BE49-F238E27FC236}">
                <a16:creationId xmlns:a16="http://schemas.microsoft.com/office/drawing/2014/main" xmlns="" id="{11D7E7F9-A871-1140-8CCB-A61D484062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0389" y="3827782"/>
            <a:ext cx="192873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srgbClr val="FFFF00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CONCLUSIONES</a:t>
            </a:r>
            <a:endParaRPr lang="es-CL" altLang="es-CL" sz="1800" dirty="0">
              <a:solidFill>
                <a:srgbClr val="FFFF00"/>
              </a:solidFill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sp>
        <p:nvSpPr>
          <p:cNvPr id="21" name="Rectángulo 13">
            <a:extLst>
              <a:ext uri="{FF2B5EF4-FFF2-40B4-BE49-F238E27FC236}">
                <a16:creationId xmlns="" xmlns:a16="http://schemas.microsoft.com/office/drawing/2014/main" id="{43884BE3-EE01-403E-A374-27AFB9E6CE59}"/>
              </a:ext>
            </a:extLst>
          </p:cNvPr>
          <p:cNvSpPr/>
          <p:nvPr/>
        </p:nvSpPr>
        <p:spPr>
          <a:xfrm>
            <a:off x="0" y="6263337"/>
            <a:ext cx="12238090" cy="594663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pic>
        <p:nvPicPr>
          <p:cNvPr id="24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8"/>
          <p:cNvPicPr/>
          <p:nvPr/>
        </p:nvPicPr>
        <p:blipFill>
          <a:blip r:embed="rId11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1749147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Win-win situation icon. Cooperation concep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23" y="5086221"/>
            <a:ext cx="3223246" cy="1000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8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47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4054" y="145148"/>
            <a:ext cx="167392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800" b="1" dirty="0" smtClean="0">
                <a:solidFill>
                  <a:schemeClr val="bg1"/>
                </a:solidFill>
              </a:rPr>
              <a:t>CONCLUSIONES</a:t>
            </a:r>
            <a:endParaRPr lang="es-MX" altLang="es-CL" sz="1800" b="1" dirty="0">
              <a:solidFill>
                <a:schemeClr val="bg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CL" altLang="es-CL" sz="1800" b="1" dirty="0">
              <a:solidFill>
                <a:schemeClr val="bg1"/>
              </a:solidFill>
            </a:endParaRPr>
          </a:p>
        </p:txBody>
      </p:sp>
      <p:sp>
        <p:nvSpPr>
          <p:cNvPr id="15" name="CustomShape 6"/>
          <p:cNvSpPr/>
          <p:nvPr/>
        </p:nvSpPr>
        <p:spPr>
          <a:xfrm>
            <a:off x="314434" y="1164095"/>
            <a:ext cx="8249704" cy="477946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just">
              <a:tabLst>
                <a:tab pos="0" algn="l"/>
                <a:tab pos="896760" algn="l"/>
                <a:tab pos="1346040" algn="l"/>
                <a:tab pos="1795320" algn="l"/>
                <a:tab pos="2244600" algn="l"/>
                <a:tab pos="2693880" algn="l"/>
                <a:tab pos="3143160" algn="l"/>
                <a:tab pos="3592440" algn="l"/>
                <a:tab pos="4041720" algn="l"/>
                <a:tab pos="4491000" algn="l"/>
                <a:tab pos="4940280" algn="l"/>
                <a:tab pos="5389560" algn="l"/>
                <a:tab pos="5838840" algn="l"/>
                <a:tab pos="6288120" algn="l"/>
                <a:tab pos="6737400" algn="l"/>
                <a:tab pos="7186680" algn="l"/>
                <a:tab pos="7635960" algn="l"/>
                <a:tab pos="8085240" algn="l"/>
                <a:tab pos="8534520" algn="l"/>
                <a:tab pos="8983800" algn="l"/>
              </a:tabLst>
            </a:pPr>
            <a:r>
              <a:rPr lang="es-ES" sz="1600" spc="-1" dirty="0">
                <a:latin typeface="Arial"/>
                <a:ea typeface="DejaVu Sans"/>
              </a:rPr>
              <a:t>Propuesta f</a:t>
            </a:r>
            <a:r>
              <a:rPr lang="es-ES" sz="1600" spc="-1" dirty="0" smtClean="0">
                <a:latin typeface="Arial"/>
                <a:ea typeface="DejaVu Sans"/>
              </a:rPr>
              <a:t>avorece </a:t>
            </a:r>
            <a:r>
              <a:rPr lang="es-ES" sz="1600" spc="-1" dirty="0">
                <a:latin typeface="Arial"/>
                <a:ea typeface="DejaVu Sans"/>
              </a:rPr>
              <a:t>a la industria salmonera, posibilitando la </a:t>
            </a:r>
            <a:r>
              <a:rPr lang="es-ES" sz="1600" spc="-1" dirty="0" smtClean="0">
                <a:latin typeface="Arial"/>
                <a:ea typeface="DejaVu Sans"/>
              </a:rPr>
              <a:t>continuidad de las operaciones en los distintos sectores, además de autorregular la implementación </a:t>
            </a:r>
            <a:r>
              <a:rPr lang="es-ES" sz="1600" spc="-1" dirty="0">
                <a:latin typeface="Arial"/>
                <a:ea typeface="DejaVu Sans"/>
              </a:rPr>
              <a:t>de las medidas </a:t>
            </a:r>
            <a:r>
              <a:rPr lang="es-ES" sz="1600" spc="-1" dirty="0" smtClean="0">
                <a:latin typeface="Arial"/>
                <a:ea typeface="DejaVu Sans"/>
              </a:rPr>
              <a:t>de seguridad internas </a:t>
            </a:r>
            <a:r>
              <a:rPr lang="es-ES" sz="1600" spc="-1" dirty="0">
                <a:latin typeface="Arial"/>
                <a:ea typeface="DejaVu Sans"/>
              </a:rPr>
              <a:t>de acuerdo a las restricciones impuestas en relación a las condiciones meteorológicas reales de cada sector</a:t>
            </a:r>
            <a:r>
              <a:rPr lang="es-ES" sz="1600" spc="-1" dirty="0" smtClean="0">
                <a:latin typeface="Arial"/>
                <a:ea typeface="DejaVu Sans"/>
              </a:rPr>
              <a:t>.</a:t>
            </a:r>
          </a:p>
          <a:p>
            <a:pPr algn="just">
              <a:tabLst>
                <a:tab pos="0" algn="l"/>
                <a:tab pos="896760" algn="l"/>
                <a:tab pos="1346040" algn="l"/>
                <a:tab pos="1795320" algn="l"/>
                <a:tab pos="2244600" algn="l"/>
                <a:tab pos="2693880" algn="l"/>
                <a:tab pos="3143160" algn="l"/>
                <a:tab pos="3592440" algn="l"/>
                <a:tab pos="4041720" algn="l"/>
                <a:tab pos="4491000" algn="l"/>
                <a:tab pos="4940280" algn="l"/>
                <a:tab pos="5389560" algn="l"/>
                <a:tab pos="5838840" algn="l"/>
                <a:tab pos="6288120" algn="l"/>
                <a:tab pos="6737400" algn="l"/>
                <a:tab pos="7186680" algn="l"/>
                <a:tab pos="7635960" algn="l"/>
                <a:tab pos="8085240" algn="l"/>
                <a:tab pos="8534520" algn="l"/>
                <a:tab pos="8983800" algn="l"/>
              </a:tabLst>
            </a:pPr>
            <a:endParaRPr lang="es-ES" sz="1600" spc="-1" dirty="0" smtClean="0">
              <a:latin typeface="Arial"/>
            </a:endParaRPr>
          </a:p>
          <a:p>
            <a:pPr algn="just">
              <a:tabLst>
                <a:tab pos="0" algn="l"/>
                <a:tab pos="896760" algn="l"/>
                <a:tab pos="1346040" algn="l"/>
                <a:tab pos="1795320" algn="l"/>
                <a:tab pos="2244600" algn="l"/>
                <a:tab pos="2693880" algn="l"/>
                <a:tab pos="3143160" algn="l"/>
                <a:tab pos="3592440" algn="l"/>
                <a:tab pos="4041720" algn="l"/>
                <a:tab pos="4491000" algn="l"/>
                <a:tab pos="4940280" algn="l"/>
                <a:tab pos="5389560" algn="l"/>
                <a:tab pos="5838840" algn="l"/>
                <a:tab pos="6288120" algn="l"/>
                <a:tab pos="6737400" algn="l"/>
                <a:tab pos="7186680" algn="l"/>
                <a:tab pos="7635960" algn="l"/>
                <a:tab pos="8085240" algn="l"/>
                <a:tab pos="8534520" algn="l"/>
                <a:tab pos="8983800" algn="l"/>
              </a:tabLst>
            </a:pPr>
            <a:r>
              <a:rPr lang="es-ES" sz="1600" spc="-1" dirty="0" smtClean="0">
                <a:latin typeface="Arial"/>
              </a:rPr>
              <a:t>Avance en la</a:t>
            </a:r>
            <a:r>
              <a:rPr lang="es-MX" sz="1600" spc="-1" dirty="0" smtClean="0">
                <a:latin typeface="Arial"/>
              </a:rPr>
              <a:t> </a:t>
            </a:r>
            <a:r>
              <a:rPr lang="es-MX" sz="1600" spc="-1" dirty="0">
                <a:latin typeface="Arial"/>
              </a:rPr>
              <a:t>implementación circular </a:t>
            </a:r>
            <a:r>
              <a:rPr lang="es-MX" sz="1600" spc="-1" dirty="0" smtClean="0">
                <a:latin typeface="Arial"/>
              </a:rPr>
              <a:t>DGTM </a:t>
            </a:r>
            <a:r>
              <a:rPr lang="es-MX" sz="1600" spc="-1" dirty="0">
                <a:latin typeface="Arial"/>
              </a:rPr>
              <a:t>A-31/015 DIC/2022., que establece el procedimiento </a:t>
            </a:r>
            <a:r>
              <a:rPr lang="es-MX" sz="1600" spc="-1" dirty="0" smtClean="0">
                <a:latin typeface="Arial"/>
              </a:rPr>
              <a:t>y exigencias </a:t>
            </a:r>
            <a:r>
              <a:rPr lang="es-MX" sz="1600" spc="-1" dirty="0">
                <a:latin typeface="Arial"/>
              </a:rPr>
              <a:t>técnicas mínimas para la elaboración y tramitación del Informe de Operación</a:t>
            </a:r>
            <a:r>
              <a:rPr lang="es-MX" sz="1600" spc="-1" dirty="0" smtClean="0">
                <a:latin typeface="Arial"/>
              </a:rPr>
              <a:t>, en </a:t>
            </a:r>
            <a:r>
              <a:rPr lang="es-MX" sz="1600" spc="-1" dirty="0">
                <a:latin typeface="Arial"/>
              </a:rPr>
              <a:t>centros de cultivos donde maniobran naves entre 30 y 100 metros de eslora. </a:t>
            </a:r>
            <a:r>
              <a:rPr lang="es-MX" sz="1600" spc="-1" dirty="0" smtClean="0">
                <a:latin typeface="Arial"/>
              </a:rPr>
              <a:t>(En vigencia JULIO 2024)</a:t>
            </a:r>
            <a:endParaRPr lang="es-CL" sz="1600" spc="-1" dirty="0">
              <a:latin typeface="Arial"/>
              <a:ea typeface="DejaVu Sans"/>
            </a:endParaRPr>
          </a:p>
          <a:p>
            <a:pPr algn="just">
              <a:tabLst>
                <a:tab pos="0" algn="l"/>
                <a:tab pos="896760" algn="l"/>
                <a:tab pos="1346040" algn="l"/>
                <a:tab pos="1795320" algn="l"/>
                <a:tab pos="2244600" algn="l"/>
                <a:tab pos="2693880" algn="l"/>
                <a:tab pos="3143160" algn="l"/>
                <a:tab pos="3592440" algn="l"/>
                <a:tab pos="4041720" algn="l"/>
                <a:tab pos="4491000" algn="l"/>
                <a:tab pos="4940280" algn="l"/>
                <a:tab pos="5389560" algn="l"/>
                <a:tab pos="5838840" algn="l"/>
                <a:tab pos="6288120" algn="l"/>
                <a:tab pos="6737400" algn="l"/>
                <a:tab pos="7186680" algn="l"/>
                <a:tab pos="7635960" algn="l"/>
                <a:tab pos="8085240" algn="l"/>
                <a:tab pos="8534520" algn="l"/>
                <a:tab pos="8983800" algn="l"/>
              </a:tabLst>
            </a:pPr>
            <a:endParaRPr lang="es-ES" sz="1600" spc="-1" dirty="0">
              <a:latin typeface="Arial"/>
              <a:ea typeface="DejaVu Sans"/>
            </a:endParaRPr>
          </a:p>
          <a:p>
            <a:pPr algn="just">
              <a:lnSpc>
                <a:spcPct val="100000"/>
              </a:lnSpc>
              <a:tabLst>
                <a:tab pos="0" algn="l"/>
                <a:tab pos="896760" algn="l"/>
                <a:tab pos="1346040" algn="l"/>
                <a:tab pos="1795320" algn="l"/>
                <a:tab pos="2244600" algn="l"/>
                <a:tab pos="2693880" algn="l"/>
                <a:tab pos="3143160" algn="l"/>
                <a:tab pos="3592440" algn="l"/>
                <a:tab pos="4041720" algn="l"/>
                <a:tab pos="4491000" algn="l"/>
                <a:tab pos="4940280" algn="l"/>
                <a:tab pos="5389560" algn="l"/>
                <a:tab pos="5838840" algn="l"/>
                <a:tab pos="6288120" algn="l"/>
                <a:tab pos="6737400" algn="l"/>
                <a:tab pos="7186680" algn="l"/>
                <a:tab pos="7635960" algn="l"/>
                <a:tab pos="8085240" algn="l"/>
                <a:tab pos="8534520" algn="l"/>
                <a:tab pos="8983800" algn="l"/>
              </a:tabLst>
            </a:pPr>
            <a:r>
              <a:rPr lang="es-ES" sz="1600" b="0" strike="noStrike" spc="-1" dirty="0" smtClean="0">
                <a:latin typeface="Arial"/>
                <a:ea typeface="DejaVu Sans"/>
              </a:rPr>
              <a:t>Potencia </a:t>
            </a:r>
            <a:r>
              <a:rPr lang="es-ES" sz="1600" b="0" strike="noStrike" spc="-1" dirty="0">
                <a:latin typeface="Arial"/>
                <a:ea typeface="DejaVu Sans"/>
              </a:rPr>
              <a:t>capacidad de la Autoridad Marítima y </a:t>
            </a:r>
            <a:r>
              <a:rPr lang="es-ES" sz="1600" b="0" strike="noStrike" spc="-1" dirty="0" smtClean="0">
                <a:latin typeface="Arial"/>
                <a:ea typeface="DejaVu Sans"/>
              </a:rPr>
              <a:t>entrega </a:t>
            </a:r>
            <a:r>
              <a:rPr lang="es-ES" sz="1600" b="0" strike="noStrike" spc="-1" dirty="0">
                <a:latin typeface="Arial"/>
                <a:ea typeface="DejaVu Sans"/>
              </a:rPr>
              <a:t>una herramienta de información necesaria para la evaluación y posterior toma de </a:t>
            </a:r>
            <a:r>
              <a:rPr lang="es-ES" sz="1600" b="0" strike="noStrike" spc="-1" dirty="0" smtClean="0">
                <a:latin typeface="Arial"/>
                <a:ea typeface="DejaVu Sans"/>
              </a:rPr>
              <a:t>decisiones, </a:t>
            </a:r>
            <a:r>
              <a:rPr lang="es-ES" sz="1600" b="0" strike="noStrike" spc="-1" dirty="0">
                <a:latin typeface="Arial"/>
                <a:ea typeface="DejaVu Sans"/>
              </a:rPr>
              <a:t>ante la presencia de condiciones meteorológicas favorables o desfavorables, que permitan alertar a la comunidad marítima ante condiciones adversas para la navegación y/o trabajos en los centros de </a:t>
            </a:r>
            <a:r>
              <a:rPr lang="es-ES" sz="1600" b="0" strike="noStrike" spc="-1" dirty="0" smtClean="0">
                <a:latin typeface="Arial"/>
                <a:ea typeface="DejaVu Sans"/>
              </a:rPr>
              <a:t>cultivo, especialmente los ubicados en zonas </a:t>
            </a:r>
            <a:r>
              <a:rPr lang="es-ES" sz="1600" b="0" strike="noStrike" spc="-1" dirty="0">
                <a:latin typeface="Arial"/>
                <a:ea typeface="DejaVu Sans"/>
              </a:rPr>
              <a:t>lejanas </a:t>
            </a:r>
            <a:r>
              <a:rPr lang="es-ES" sz="1600" spc="-1" dirty="0" smtClean="0">
                <a:latin typeface="Arial"/>
                <a:ea typeface="DejaVu Sans"/>
              </a:rPr>
              <a:t>a las Capitanías de Puerto.</a:t>
            </a:r>
            <a:endParaRPr lang="es-ES" sz="1600" spc="-1" dirty="0">
              <a:latin typeface="Arial"/>
            </a:endParaRPr>
          </a:p>
          <a:p>
            <a:pPr algn="just">
              <a:lnSpc>
                <a:spcPct val="100000"/>
              </a:lnSpc>
              <a:tabLst>
                <a:tab pos="0" algn="l"/>
                <a:tab pos="896760" algn="l"/>
                <a:tab pos="1346040" algn="l"/>
                <a:tab pos="1795320" algn="l"/>
                <a:tab pos="2244600" algn="l"/>
                <a:tab pos="2693880" algn="l"/>
                <a:tab pos="3143160" algn="l"/>
                <a:tab pos="3592440" algn="l"/>
                <a:tab pos="4041720" algn="l"/>
                <a:tab pos="4491000" algn="l"/>
                <a:tab pos="4940280" algn="l"/>
                <a:tab pos="5389560" algn="l"/>
                <a:tab pos="5838840" algn="l"/>
                <a:tab pos="6288120" algn="l"/>
                <a:tab pos="6737400" algn="l"/>
                <a:tab pos="7186680" algn="l"/>
                <a:tab pos="7635960" algn="l"/>
                <a:tab pos="8085240" algn="l"/>
                <a:tab pos="8534520" algn="l"/>
                <a:tab pos="8983800" algn="l"/>
              </a:tabLst>
            </a:pPr>
            <a:r>
              <a:rPr lang="es-MX" sz="1600" spc="-1" dirty="0" smtClean="0">
                <a:latin typeface="Arial"/>
              </a:rPr>
              <a:t> </a:t>
            </a:r>
            <a:endParaRPr lang="es-CL" sz="16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  <a:tabLst>
                <a:tab pos="0" algn="l"/>
                <a:tab pos="896760" algn="l"/>
                <a:tab pos="1346040" algn="l"/>
                <a:tab pos="1795320" algn="l"/>
                <a:tab pos="2244600" algn="l"/>
                <a:tab pos="2693880" algn="l"/>
                <a:tab pos="3143160" algn="l"/>
                <a:tab pos="3592440" algn="l"/>
                <a:tab pos="4041720" algn="l"/>
                <a:tab pos="4491000" algn="l"/>
                <a:tab pos="4940280" algn="l"/>
                <a:tab pos="5389560" algn="l"/>
                <a:tab pos="5838840" algn="l"/>
                <a:tab pos="6288120" algn="l"/>
                <a:tab pos="6737400" algn="l"/>
                <a:tab pos="7186680" algn="l"/>
                <a:tab pos="7635960" algn="l"/>
                <a:tab pos="8085240" algn="l"/>
                <a:tab pos="8534520" algn="l"/>
                <a:tab pos="8983800" algn="l"/>
              </a:tabLst>
            </a:pPr>
            <a:endParaRPr lang="es-CL" sz="1600" b="0" strike="noStrike" spc="-1" dirty="0">
              <a:latin typeface="Arial"/>
            </a:endParaRPr>
          </a:p>
        </p:txBody>
      </p:sp>
      <p:pic>
        <p:nvPicPr>
          <p:cNvPr id="17" name="Imagen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513" t="21838" r="3595" b="27951"/>
          <a:stretch>
            <a:fillRect/>
          </a:stretch>
        </p:blipFill>
        <p:spPr bwMode="auto">
          <a:xfrm>
            <a:off x="8712627" y="1307503"/>
            <a:ext cx="3097579" cy="2507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n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62" t="22360" r="5632" b="39529"/>
          <a:stretch>
            <a:fillRect/>
          </a:stretch>
        </p:blipFill>
        <p:spPr bwMode="auto">
          <a:xfrm>
            <a:off x="8712628" y="3974781"/>
            <a:ext cx="3097578" cy="207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433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Imagen 2">
            <a:extLst>
              <a:ext uri="{FF2B5EF4-FFF2-40B4-BE49-F238E27FC236}">
                <a16:creationId xmlns:a16="http://schemas.microsoft.com/office/drawing/2014/main" xmlns="" id="{E0CED4FC-3E0F-8C4F-8276-3BA2AECB3F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850"/>
            <a:ext cx="12192000" cy="650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2" name="Imagen 66">
            <a:extLst>
              <a:ext uri="{FF2B5EF4-FFF2-40B4-BE49-F238E27FC236}">
                <a16:creationId xmlns:a16="http://schemas.microsoft.com/office/drawing/2014/main" xmlns="" id="{5EFD3332-A308-E548-BDF5-AFF179B64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18526" r="381" b="65109"/>
          <a:stretch>
            <a:fillRect/>
          </a:stretch>
        </p:blipFill>
        <p:spPr bwMode="auto">
          <a:xfrm>
            <a:off x="28575" y="619125"/>
            <a:ext cx="12142788" cy="125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3" name="Marcador de número de diapositiva 9">
            <a:extLst>
              <a:ext uri="{FF2B5EF4-FFF2-40B4-BE49-F238E27FC236}">
                <a16:creationId xmlns:a16="http://schemas.microsoft.com/office/drawing/2014/main" xmlns="" id="{6CC029C0-290A-6D40-81D5-E78A74D85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1839575" y="6442075"/>
            <a:ext cx="2844800" cy="47625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AE1A081-6821-E147-9ECD-F22A641BA717}" type="slidenum">
              <a:rPr lang="es-ES" altLang="es-CL" sz="1200" smtClean="0">
                <a:solidFill>
                  <a:srgbClr val="FFFFFF"/>
                </a:solidFill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17</a:t>
            </a:fld>
            <a:endParaRPr lang="es-ES" altLang="es-CL" sz="1200">
              <a:solidFill>
                <a:srgbClr val="FFFFFF"/>
              </a:solidFill>
            </a:endParaRPr>
          </a:p>
        </p:txBody>
      </p:sp>
      <p:pic>
        <p:nvPicPr>
          <p:cNvPr id="66564" name="Picture 2">
            <a:extLst>
              <a:ext uri="{FF2B5EF4-FFF2-40B4-BE49-F238E27FC236}">
                <a16:creationId xmlns:a16="http://schemas.microsoft.com/office/drawing/2014/main" xmlns="" id="{654B3EAF-D791-A94D-A62A-C1EA7212D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xmlns="" id="{35D435E9-E6F4-0B4B-A9FB-8C0516AF6462}"/>
              </a:ext>
            </a:extLst>
          </p:cNvPr>
          <p:cNvCxnSpPr/>
          <p:nvPr/>
        </p:nvCxnSpPr>
        <p:spPr>
          <a:xfrm>
            <a:off x="11113" y="6353175"/>
            <a:ext cx="12192000" cy="23813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xmlns="" id="{17E9DEFE-8688-0B4A-8C91-AE380DBB01FC}"/>
              </a:ext>
            </a:extLst>
          </p:cNvPr>
          <p:cNvCxnSpPr/>
          <p:nvPr/>
        </p:nvCxnSpPr>
        <p:spPr>
          <a:xfrm>
            <a:off x="-14288" y="609600"/>
            <a:ext cx="12192001" cy="23813"/>
          </a:xfrm>
          <a:prstGeom prst="line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6568" name="Picture 2" descr="Imagen relacionada">
            <a:extLst>
              <a:ext uri="{FF2B5EF4-FFF2-40B4-BE49-F238E27FC236}">
                <a16:creationId xmlns:a16="http://schemas.microsoft.com/office/drawing/2014/main" xmlns="" id="{1A2A701C-A13B-2048-B4DB-8F4CE2BC0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70" name="CuadroTexto 9">
            <a:extLst>
              <a:ext uri="{FF2B5EF4-FFF2-40B4-BE49-F238E27FC236}">
                <a16:creationId xmlns:a16="http://schemas.microsoft.com/office/drawing/2014/main" xmlns="" id="{C10EBCA1-A4C6-0841-AA40-71CA0DA44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2396" y="-23813"/>
            <a:ext cx="325704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b="1" dirty="0">
                <a:solidFill>
                  <a:schemeClr val="bg1"/>
                </a:solidFill>
              </a:rPr>
              <a:t>ARMADA DE CHILE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b="1" dirty="0">
                <a:solidFill>
                  <a:schemeClr val="bg1"/>
                </a:solidFill>
              </a:rPr>
              <a:t>GOBERNACIÓN MARÍTIMA DE AYSÉN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200" b="1" dirty="0">
                <a:solidFill>
                  <a:schemeClr val="bg1"/>
                </a:solidFill>
              </a:rPr>
              <a:t>CAPITANÍA DE PUERTO DE PUERTO CHACABUCO</a:t>
            </a:r>
            <a:endParaRPr lang="es-CL" altLang="es-CL" sz="1200" b="1" dirty="0">
              <a:solidFill>
                <a:schemeClr val="bg1"/>
              </a:solidFill>
            </a:endParaRPr>
          </a:p>
        </p:txBody>
      </p:sp>
      <p:pic>
        <p:nvPicPr>
          <p:cNvPr id="66572" name="Imagen 14">
            <a:extLst>
              <a:ext uri="{FF2B5EF4-FFF2-40B4-BE49-F238E27FC236}">
                <a16:creationId xmlns:a16="http://schemas.microsoft.com/office/drawing/2014/main" xmlns="" id="{9E8C84E7-4859-1540-8E99-96F1F5E99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4944973"/>
            <a:ext cx="1301750" cy="1099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73" name="Imagen 65">
            <a:extLst>
              <a:ext uri="{FF2B5EF4-FFF2-40B4-BE49-F238E27FC236}">
                <a16:creationId xmlns:a16="http://schemas.microsoft.com/office/drawing/2014/main" xmlns="" id="{3C4AD72B-857C-7147-B755-4D2F85089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89169" r="381" b="5122"/>
          <a:stretch>
            <a:fillRect/>
          </a:stretch>
        </p:blipFill>
        <p:spPr bwMode="auto">
          <a:xfrm>
            <a:off x="34925" y="6432550"/>
            <a:ext cx="12142788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9" descr="GOBANTIGUA">
            <a:extLst>
              <a:ext uri="{FF2B5EF4-FFF2-40B4-BE49-F238E27FC236}">
                <a16:creationId xmlns:a16="http://schemas.microsoft.com/office/drawing/2014/main" xmlns="" id="{4F7DDE67-F3AD-694A-983F-0DFAF2EE929D}"/>
              </a:ext>
            </a:extLst>
          </p:cNvPr>
          <p:cNvPicPr>
            <a:picLocks noGrp="1" noChangeAspect="1" noChangeArrowheads="1"/>
          </p:cNvPicPr>
          <p:nvPr>
            <p:ph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7724" y="2493963"/>
            <a:ext cx="5331287" cy="3317875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6575" name="CuadroTexto 3">
            <a:extLst>
              <a:ext uri="{FF2B5EF4-FFF2-40B4-BE49-F238E27FC236}">
                <a16:creationId xmlns:a16="http://schemas.microsoft.com/office/drawing/2014/main" xmlns="" id="{030EAD88-F1E6-9F44-AF40-14B5B0E922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46863" y="3709988"/>
            <a:ext cx="48133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 b="1" dirty="0" smtClean="0">
                <a:solidFill>
                  <a:srgbClr val="FFFF00"/>
                </a:solidFill>
                <a:latin typeface="Century Gothic" panose="020B0502020202020204" pitchFamily="34" charset="0"/>
              </a:rPr>
              <a:t>98 </a:t>
            </a:r>
            <a:r>
              <a:rPr lang="es-CL" altLang="es-CL" sz="1800" b="1" dirty="0">
                <a:solidFill>
                  <a:srgbClr val="FFFF00"/>
                </a:solidFill>
                <a:latin typeface="Century Gothic" panose="020B0502020202020204" pitchFamily="34" charset="0"/>
              </a:rPr>
              <a:t>AÑOS AL  SERVICIO DE LA ARMADA DE CHILE Y DE LA REGIÓN</a:t>
            </a:r>
          </a:p>
        </p:txBody>
      </p:sp>
      <p:sp>
        <p:nvSpPr>
          <p:cNvPr id="66576" name="CuadroTexto 6">
            <a:extLst>
              <a:ext uri="{FF2B5EF4-FFF2-40B4-BE49-F238E27FC236}">
                <a16:creationId xmlns:a16="http://schemas.microsoft.com/office/drawing/2014/main" xmlns="" id="{325E4A97-41D2-4140-B7EC-1D289FD593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86775" y="4503738"/>
            <a:ext cx="11913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 dirty="0" smtClean="0">
                <a:solidFill>
                  <a:schemeClr val="bg1"/>
                </a:solidFill>
              </a:rPr>
              <a:t>1925-2023</a:t>
            </a:r>
            <a:endParaRPr lang="es-CL" altLang="es-CL" sz="1800" dirty="0">
              <a:solidFill>
                <a:schemeClr val="bg1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298307C7-A9EC-C348-8446-612D586B0813}"/>
              </a:ext>
            </a:extLst>
          </p:cNvPr>
          <p:cNvSpPr txBox="1"/>
          <p:nvPr/>
        </p:nvSpPr>
        <p:spPr>
          <a:xfrm>
            <a:off x="6189663" y="3078163"/>
            <a:ext cx="5786437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CL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TÉRMINO DE LA EXPOSICIÓN</a:t>
            </a:r>
          </a:p>
        </p:txBody>
      </p:sp>
      <p:pic>
        <p:nvPicPr>
          <p:cNvPr id="18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8"/>
          <p:cNvPicPr/>
          <p:nvPr/>
        </p:nvPicPr>
        <p:blipFill>
          <a:blip r:embed="rId10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8_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Exposición QUINZONA</Template>
  <TotalTime>32700</TotalTime>
  <Words>621</Words>
  <Application>Microsoft Office PowerPoint</Application>
  <PresentationFormat>Panorámica</PresentationFormat>
  <Paragraphs>135</Paragraphs>
  <Slides>17</Slides>
  <Notes>17</Notes>
  <HiddenSlides>0</HiddenSlides>
  <MMClips>0</MMClips>
  <ScaleCrop>false</ScaleCrop>
  <HeadingPairs>
    <vt:vector size="8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8" baseType="lpstr">
      <vt:lpstr>Microsoft YaHei</vt:lpstr>
      <vt:lpstr>Abadi MT Condensed Light</vt:lpstr>
      <vt:lpstr>Arial</vt:lpstr>
      <vt:lpstr>Arial Narrow</vt:lpstr>
      <vt:lpstr>Calibri</vt:lpstr>
      <vt:lpstr>Calibri Light</vt:lpstr>
      <vt:lpstr>Century Gothic</vt:lpstr>
      <vt:lpstr>DejaVu Sans</vt:lpstr>
      <vt:lpstr>Futura Medium</vt:lpstr>
      <vt:lpstr>18_Tema de Office</vt:lpstr>
      <vt:lpstr>Gráfico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Felipe Rodríguez Muñoz</dc:creator>
  <cp:lastModifiedBy>Simón Stuven del Valle</cp:lastModifiedBy>
  <cp:revision>525</cp:revision>
  <cp:lastPrinted>2021-04-23T02:50:54Z</cp:lastPrinted>
  <dcterms:created xsi:type="dcterms:W3CDTF">2021-02-24T21:06:23Z</dcterms:created>
  <dcterms:modified xsi:type="dcterms:W3CDTF">2023-09-26T15:18:02Z</dcterms:modified>
</cp:coreProperties>
</file>