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3" r:id="rId3"/>
    <p:sldId id="312" r:id="rId4"/>
    <p:sldId id="311" r:id="rId5"/>
    <p:sldId id="320" r:id="rId6"/>
    <p:sldId id="319" r:id="rId7"/>
    <p:sldId id="318" r:id="rId8"/>
    <p:sldId id="317" r:id="rId9"/>
    <p:sldId id="321" r:id="rId10"/>
    <p:sldId id="308" r:id="rId11"/>
    <p:sldId id="316" r:id="rId12"/>
    <p:sldId id="314" r:id="rId13"/>
    <p:sldId id="315" r:id="rId14"/>
    <p:sldId id="325" r:id="rId15"/>
    <p:sldId id="324" r:id="rId16"/>
    <p:sldId id="323" r:id="rId17"/>
    <p:sldId id="322" r:id="rId18"/>
    <p:sldId id="326" r:id="rId19"/>
    <p:sldId id="327"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n-US"/>
          </a:p>
        </p:txBody>
      </p:sp>
      <p:sp>
        <p:nvSpPr>
          <p:cNvPr id="4" name="Marcador de fecha 3"/>
          <p:cNvSpPr>
            <a:spLocks noGrp="1"/>
          </p:cNvSpPr>
          <p:nvPr>
            <p:ph type="dt" sz="half" idx="10"/>
          </p:nvPr>
        </p:nvSpPr>
        <p:spPr/>
        <p:txBody>
          <a:bodyPr/>
          <a:lstStyle/>
          <a:p>
            <a:fld id="{D5E9DC02-456B-4D1E-8F11-5B60F6F64415}" type="datetimeFigureOut">
              <a:rPr lang="en-US" smtClean="0"/>
              <a:t>4/13/2021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17578480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fld id="{D5E9DC02-456B-4D1E-8F11-5B60F6F64415}" type="datetimeFigureOut">
              <a:rPr lang="en-US" smtClean="0"/>
              <a:t>4/13/2021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2393774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D5E9DC02-456B-4D1E-8F11-5B60F6F64415}" type="datetimeFigureOut">
              <a:rPr lang="en-US" smtClean="0"/>
              <a:t>4/13/2021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514662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Marcador de fecha 4"/>
          <p:cNvSpPr>
            <a:spLocks noGrp="1"/>
          </p:cNvSpPr>
          <p:nvPr>
            <p:ph type="dt" sz="half" idx="10"/>
          </p:nvPr>
        </p:nvSpPr>
        <p:spPr/>
        <p:txBody>
          <a:bodyPr/>
          <a:lstStyle/>
          <a:p>
            <a:fld id="{D5E9DC02-456B-4D1E-8F11-5B60F6F64415}" type="datetimeFigureOut">
              <a:rPr lang="en-US" smtClean="0"/>
              <a:t>4/13/2021</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491254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Marcador de fecha 6"/>
          <p:cNvSpPr>
            <a:spLocks noGrp="1"/>
          </p:cNvSpPr>
          <p:nvPr>
            <p:ph type="dt" sz="half" idx="10"/>
          </p:nvPr>
        </p:nvSpPr>
        <p:spPr/>
        <p:txBody>
          <a:bodyPr/>
          <a:lstStyle/>
          <a:p>
            <a:fld id="{D5E9DC02-456B-4D1E-8F11-5B60F6F64415}" type="datetimeFigureOut">
              <a:rPr lang="en-US" smtClean="0"/>
              <a:t>4/13/2021</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34591351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fecha 2"/>
          <p:cNvSpPr>
            <a:spLocks noGrp="1"/>
          </p:cNvSpPr>
          <p:nvPr>
            <p:ph type="dt" sz="half" idx="10"/>
          </p:nvPr>
        </p:nvSpPr>
        <p:spPr/>
        <p:txBody>
          <a:bodyPr/>
          <a:lstStyle/>
          <a:p>
            <a:fld id="{D5E9DC02-456B-4D1E-8F11-5B60F6F64415}" type="datetimeFigureOut">
              <a:rPr lang="en-US" smtClean="0"/>
              <a:t>4/13/2021</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35849519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5E9DC02-456B-4D1E-8F11-5B60F6F64415}" type="datetimeFigureOut">
              <a:rPr lang="en-US" smtClean="0"/>
              <a:t>4/13/2021</a:t>
            </a:fld>
            <a:endParaRPr lang="en-US"/>
          </a:p>
        </p:txBody>
      </p:sp>
      <p:sp>
        <p:nvSpPr>
          <p:cNvPr id="3" name="Marcador de pie de página 2"/>
          <p:cNvSpPr>
            <a:spLocks noGrp="1"/>
          </p:cNvSpPr>
          <p:nvPr>
            <p:ph type="ftr" sz="quarter" idx="11"/>
          </p:nvPr>
        </p:nvSpPr>
        <p:spPr/>
        <p:txBody>
          <a:bodyPr/>
          <a:lstStyle/>
          <a:p>
            <a:endParaRPr lang="en-US"/>
          </a:p>
        </p:txBody>
      </p:sp>
      <p:sp>
        <p:nvSpPr>
          <p:cNvPr id="4" name="Marcador de número de diapositiva 3"/>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2255538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D5E9DC02-456B-4D1E-8F11-5B60F6F64415}" type="datetimeFigureOut">
              <a:rPr lang="en-US" smtClean="0"/>
              <a:t>4/13/2021</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19431820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D5E9DC02-456B-4D1E-8F11-5B60F6F64415}" type="datetimeFigureOut">
              <a:rPr lang="en-US" smtClean="0"/>
              <a:t>4/13/2021</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2715636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fld id="{D5E9DC02-456B-4D1E-8F11-5B60F6F64415}" type="datetimeFigureOut">
              <a:rPr lang="en-US" smtClean="0"/>
              <a:t>4/13/2021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18403559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fld id="{D5E9DC02-456B-4D1E-8F11-5B60F6F64415}" type="datetimeFigureOut">
              <a:rPr lang="en-US" smtClean="0"/>
              <a:t>4/13/2021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16446359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E9DC02-456B-4D1E-8F11-5B60F6F64415}" type="datetimeFigureOut">
              <a:rPr lang="en-US" smtClean="0"/>
              <a:t>4/13/2021</a:t>
            </a:fld>
            <a:endParaRPr lang="en-U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2BEBE5-AAE0-4757-90DC-CC87AF6AC5F7}" type="slidenum">
              <a:rPr lang="en-US" smtClean="0"/>
              <a:t>‹Nº›</a:t>
            </a:fld>
            <a:endParaRPr lang="en-US"/>
          </a:p>
        </p:txBody>
      </p:sp>
    </p:spTree>
    <p:extLst>
      <p:ext uri="{BB962C8B-B14F-4D97-AF65-F5344CB8AC3E}">
        <p14:creationId xmlns:p14="http://schemas.microsoft.com/office/powerpoint/2010/main" val="87128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52401" y="124691"/>
            <a:ext cx="3255818" cy="646331"/>
          </a:xfrm>
          <a:prstGeom prst="rect">
            <a:avLst/>
          </a:prstGeom>
          <a:noFill/>
        </p:spPr>
        <p:txBody>
          <a:bodyPr wrap="square" rtlCol="0">
            <a:spAutoFit/>
          </a:bodyPr>
          <a:lstStyle/>
          <a:p>
            <a:r>
              <a:rPr lang="es-ES" dirty="0" smtClean="0"/>
              <a:t>UT. N°1 : Artillería de Campaña </a:t>
            </a:r>
          </a:p>
          <a:p>
            <a:endParaRPr lang="en-US" dirty="0"/>
          </a:p>
        </p:txBody>
      </p:sp>
      <p:sp>
        <p:nvSpPr>
          <p:cNvPr id="7" name="CuadroTexto 6"/>
          <p:cNvSpPr txBox="1"/>
          <p:nvPr/>
        </p:nvSpPr>
        <p:spPr>
          <a:xfrm>
            <a:off x="-96982" y="667623"/>
            <a:ext cx="9656618" cy="1323439"/>
          </a:xfrm>
          <a:prstGeom prst="rect">
            <a:avLst/>
          </a:prstGeom>
          <a:noFill/>
        </p:spPr>
        <p:txBody>
          <a:bodyPr wrap="square" rtlCol="0">
            <a:spAutoFit/>
          </a:bodyPr>
          <a:lstStyle/>
          <a:p>
            <a:pPr algn="ctr"/>
            <a:r>
              <a:rPr lang="es-ES" sz="4000" dirty="0" smtClean="0"/>
              <a:t>CONCEPTOS BÁSICOS  Y SIMBOLOGÍA DE ARTILLERIA DE CAMPAÑA</a:t>
            </a:r>
            <a:endParaRPr lang="en-US" sz="4000"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67225" y="3124200"/>
            <a:ext cx="4676775" cy="37338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Tabla 2"/>
          <p:cNvGraphicFramePr>
            <a:graphicFrameLocks noGrp="1"/>
          </p:cNvGraphicFramePr>
          <p:nvPr>
            <p:extLst>
              <p:ext uri="{D42A27DB-BD31-4B8C-83A1-F6EECF244321}">
                <p14:modId xmlns:p14="http://schemas.microsoft.com/office/powerpoint/2010/main" val="995287584"/>
              </p:ext>
            </p:extLst>
          </p:nvPr>
        </p:nvGraphicFramePr>
        <p:xfrm>
          <a:off x="1205345" y="3076928"/>
          <a:ext cx="9448799" cy="548640"/>
        </p:xfrm>
        <a:graphic>
          <a:graphicData uri="http://schemas.openxmlformats.org/drawingml/2006/table">
            <a:tbl>
              <a:tblPr>
                <a:tableStyleId>{5C22544A-7EE6-4342-B048-85BDC9FD1C3A}</a:tableStyleId>
              </a:tblPr>
              <a:tblGrid>
                <a:gridCol w="9448799">
                  <a:extLst>
                    <a:ext uri="{9D8B030D-6E8A-4147-A177-3AD203B41FA5}">
                      <a16:colId xmlns:a16="http://schemas.microsoft.com/office/drawing/2014/main" val="402750947"/>
                    </a:ext>
                  </a:extLst>
                </a:gridCol>
              </a:tblGrid>
              <a:tr h="0">
                <a:tc>
                  <a:txBody>
                    <a:bodyPr/>
                    <a:lstStyle/>
                    <a:p>
                      <a:pPr algn="just">
                        <a:spcAft>
                          <a:spcPts val="0"/>
                        </a:spcAft>
                        <a:tabLst>
                          <a:tab pos="304800" algn="l"/>
                        </a:tabLst>
                      </a:pPr>
                      <a:r>
                        <a:rPr lang="es-ES" sz="3600" dirty="0" smtClean="0">
                          <a:effectLst/>
                        </a:rPr>
                        <a:t> </a:t>
                      </a:r>
                      <a:r>
                        <a:rPr lang="es-ES" sz="3600" dirty="0">
                          <a:effectLst/>
                        </a:rPr>
                        <a:t>La Artillería en las Diferentes Acciones Tácticas</a:t>
                      </a:r>
                      <a:endParaRPr lang="en-US" sz="36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tc>
                <a:extLst>
                  <a:ext uri="{0D108BD9-81ED-4DB2-BD59-A6C34878D82A}">
                    <a16:rowId xmlns:a16="http://schemas.microsoft.com/office/drawing/2014/main" val="2769323171"/>
                  </a:ext>
                </a:extLst>
              </a:tr>
            </a:tbl>
          </a:graphicData>
        </a:graphic>
      </p:graphicFrame>
      <p:sp>
        <p:nvSpPr>
          <p:cNvPr id="2" name="Rectángulo 1"/>
          <p:cNvSpPr/>
          <p:nvPr/>
        </p:nvSpPr>
        <p:spPr>
          <a:xfrm>
            <a:off x="0" y="4342102"/>
            <a:ext cx="4847609" cy="369332"/>
          </a:xfrm>
          <a:prstGeom prst="rect">
            <a:avLst/>
          </a:prstGeom>
        </p:spPr>
        <p:txBody>
          <a:bodyPr wrap="none">
            <a:spAutoFit/>
          </a:bodyPr>
          <a:lstStyle/>
          <a:p>
            <a:r>
              <a:rPr lang="en-US" dirty="0"/>
              <a:t>https://www.youtube.com/watch?v=TBqbajkA_f4</a:t>
            </a:r>
          </a:p>
        </p:txBody>
      </p:sp>
      <p:sp>
        <p:nvSpPr>
          <p:cNvPr id="6" name="Rectángulo 5"/>
          <p:cNvSpPr/>
          <p:nvPr/>
        </p:nvSpPr>
        <p:spPr>
          <a:xfrm>
            <a:off x="28051" y="4991100"/>
            <a:ext cx="4791505" cy="369332"/>
          </a:xfrm>
          <a:prstGeom prst="rect">
            <a:avLst/>
          </a:prstGeom>
        </p:spPr>
        <p:txBody>
          <a:bodyPr wrap="none">
            <a:spAutoFit/>
          </a:bodyPr>
          <a:lstStyle/>
          <a:p>
            <a:r>
              <a:rPr lang="en-US" dirty="0"/>
              <a:t>https://www.youtube.com/watch?v=LEmrHB-Xiis</a:t>
            </a:r>
          </a:p>
        </p:txBody>
      </p:sp>
      <p:sp>
        <p:nvSpPr>
          <p:cNvPr id="9" name="Rectángulo 8"/>
          <p:cNvSpPr/>
          <p:nvPr/>
        </p:nvSpPr>
        <p:spPr>
          <a:xfrm>
            <a:off x="152401" y="5607276"/>
            <a:ext cx="4901791" cy="369332"/>
          </a:xfrm>
          <a:prstGeom prst="rect">
            <a:avLst/>
          </a:prstGeom>
        </p:spPr>
        <p:txBody>
          <a:bodyPr wrap="none">
            <a:spAutoFit/>
          </a:bodyPr>
          <a:lstStyle/>
          <a:p>
            <a:r>
              <a:rPr lang="en-US" dirty="0"/>
              <a:t>https://www.youtube.com/watch?v=7ukoyBsyhho</a:t>
            </a:r>
          </a:p>
        </p:txBody>
      </p:sp>
    </p:spTree>
    <p:extLst>
      <p:ext uri="{BB962C8B-B14F-4D97-AF65-F5344CB8AC3E}">
        <p14:creationId xmlns:p14="http://schemas.microsoft.com/office/powerpoint/2010/main" val="21655438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49248" y="3512127"/>
            <a:ext cx="3757038" cy="299950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193964" y="1329343"/>
            <a:ext cx="11083636" cy="3785652"/>
          </a:xfrm>
          <a:prstGeom prst="rect">
            <a:avLst/>
          </a:prstGeom>
        </p:spPr>
        <p:txBody>
          <a:bodyPr wrap="square">
            <a:spAutoFit/>
          </a:bodyPr>
          <a:lstStyle/>
          <a:p>
            <a:pPr marL="342900" lvl="0" indent="-342900" algn="just">
              <a:spcAft>
                <a:spcPts val="0"/>
              </a:spcAft>
              <a:buFont typeface="+mj-lt"/>
              <a:buAutoNum type="alphaUcPeriod"/>
              <a:tabLst>
                <a:tab pos="-1066800" algn="l"/>
                <a:tab pos="-762000" algn="l"/>
              </a:tabLst>
            </a:pPr>
            <a:r>
              <a:rPr lang="es-ES" sz="2400" b="1" dirty="0">
                <a:ea typeface="Times New Roman" panose="02020603050405020304" pitchFamily="18" charset="0"/>
              </a:rPr>
              <a:t>El Apoyo de Fuego en los Diferentes Tipos de Defensa.</a:t>
            </a:r>
            <a:endParaRPr lang="en-US" sz="2400" dirty="0">
              <a:ea typeface="Times New Roman" panose="02020603050405020304" pitchFamily="18" charset="0"/>
            </a:endParaRPr>
          </a:p>
          <a:p>
            <a:pPr marL="457200" indent="-228600" algn="just">
              <a:spcAft>
                <a:spcPts val="0"/>
              </a:spcAft>
              <a:tabLst>
                <a:tab pos="-1066800" algn="l"/>
                <a:tab pos="-762000" algn="l"/>
              </a:tabLst>
            </a:pPr>
            <a:r>
              <a:rPr lang="es-ES" sz="2400" dirty="0">
                <a:ea typeface="Times New Roman" panose="02020603050405020304" pitchFamily="18" charset="0"/>
              </a:rPr>
              <a:t> </a:t>
            </a:r>
            <a:endParaRPr lang="en-US" sz="2400" dirty="0">
              <a:ea typeface="Times New Roman" panose="02020603050405020304" pitchFamily="18" charset="0"/>
            </a:endParaRPr>
          </a:p>
          <a:p>
            <a:pPr marL="342900" lvl="0" indent="-342900" algn="just">
              <a:spcAft>
                <a:spcPts val="0"/>
              </a:spcAft>
              <a:buFont typeface="+mj-lt"/>
              <a:buAutoNum type="arabicPeriod"/>
              <a:tabLst>
                <a:tab pos="-1066800" algn="l"/>
                <a:tab pos="-762000" algn="l"/>
              </a:tabLst>
            </a:pPr>
            <a:r>
              <a:rPr lang="es-ES" sz="2400" u="sng" dirty="0">
                <a:ea typeface="Times New Roman" panose="02020603050405020304" pitchFamily="18" charset="0"/>
              </a:rPr>
              <a:t>Defensa en posición:</a:t>
            </a:r>
            <a:r>
              <a:rPr lang="es-ES" sz="2400" dirty="0">
                <a:ea typeface="Times New Roman" panose="02020603050405020304" pitchFamily="18" charset="0"/>
              </a:rPr>
              <a:t> </a:t>
            </a:r>
            <a:r>
              <a:rPr lang="es-ES" sz="2400" dirty="0" smtClean="0">
                <a:ea typeface="Times New Roman" panose="02020603050405020304" pitchFamily="18" charset="0"/>
              </a:rPr>
              <a:t>se </a:t>
            </a:r>
            <a:r>
              <a:rPr lang="es-ES" sz="2400" dirty="0">
                <a:ea typeface="Times New Roman" panose="02020603050405020304" pitchFamily="18" charset="0"/>
              </a:rPr>
              <a:t>utiliza cuando el terreno es apropiado para la concentración </a:t>
            </a:r>
            <a:r>
              <a:rPr lang="es-ES" sz="2400" dirty="0" smtClean="0">
                <a:ea typeface="Times New Roman" panose="02020603050405020304" pitchFamily="18" charset="0"/>
              </a:rPr>
              <a:t>		                de </a:t>
            </a:r>
            <a:r>
              <a:rPr lang="es-ES" sz="2400" dirty="0">
                <a:ea typeface="Times New Roman" panose="02020603050405020304" pitchFamily="18" charset="0"/>
              </a:rPr>
              <a:t>fuegos.</a:t>
            </a:r>
            <a:endParaRPr lang="en-US" sz="2400" dirty="0">
              <a:ea typeface="Times New Roman" panose="02020603050405020304" pitchFamily="18" charset="0"/>
            </a:endParaRPr>
          </a:p>
          <a:p>
            <a:pPr algn="just">
              <a:spcAft>
                <a:spcPts val="0"/>
              </a:spcAft>
              <a:tabLst>
                <a:tab pos="-1066800" algn="l"/>
                <a:tab pos="-762000" algn="l"/>
              </a:tabLst>
            </a:pPr>
            <a:r>
              <a:rPr lang="es-ES" sz="2400" dirty="0">
                <a:ea typeface="Times New Roman" panose="02020603050405020304" pitchFamily="18" charset="0"/>
              </a:rPr>
              <a:t> </a:t>
            </a:r>
            <a:endParaRPr lang="en-US" sz="2400" dirty="0">
              <a:ea typeface="Times New Roman" panose="02020603050405020304" pitchFamily="18" charset="0"/>
            </a:endParaRPr>
          </a:p>
          <a:p>
            <a:pPr marL="762000" algn="just">
              <a:spcAft>
                <a:spcPts val="0"/>
              </a:spcAft>
              <a:tabLst>
                <a:tab pos="-1066800" algn="l"/>
                <a:tab pos="-762000" algn="l"/>
              </a:tabLst>
            </a:pPr>
            <a:r>
              <a:rPr lang="es-ES" sz="2400" dirty="0">
                <a:ea typeface="Times New Roman" panose="02020603050405020304" pitchFamily="18" charset="0"/>
              </a:rPr>
              <a:t>	Conforme a las características de este tipo de defensa, el   apoyo de fuego debe cumplir con los siguientes aspectos de detalle:</a:t>
            </a:r>
            <a:endParaRPr lang="en-US" sz="2400" dirty="0">
              <a:ea typeface="Times New Roman" panose="02020603050405020304" pitchFamily="18" charset="0"/>
            </a:endParaRPr>
          </a:p>
          <a:p>
            <a:pPr algn="just">
              <a:spcAft>
                <a:spcPts val="0"/>
              </a:spcAft>
              <a:tabLst>
                <a:tab pos="-1066800" algn="l"/>
                <a:tab pos="-762000" algn="l"/>
              </a:tabLst>
            </a:pPr>
            <a:r>
              <a:rPr lang="es-ES" sz="2400" dirty="0">
                <a:ea typeface="Times New Roman" panose="02020603050405020304" pitchFamily="18" charset="0"/>
              </a:rPr>
              <a:t> </a:t>
            </a:r>
            <a:endParaRPr lang="en-US" sz="2400" dirty="0">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r>
              <a:rPr lang="es-ES" sz="2400" u="sng" dirty="0">
                <a:ea typeface="Times New Roman" panose="02020603050405020304" pitchFamily="18" charset="0"/>
              </a:rPr>
              <a:t>Batir al enemigo en profundidad:</a:t>
            </a:r>
            <a:r>
              <a:rPr lang="es-ES" sz="2400" dirty="0">
                <a:ea typeface="Times New Roman" panose="02020603050405020304" pitchFamily="18" charset="0"/>
              </a:rPr>
              <a:t> esto persigue </a:t>
            </a:r>
            <a:r>
              <a:rPr lang="es-ES" sz="2400" dirty="0" smtClean="0">
                <a:ea typeface="Times New Roman" panose="02020603050405020304" pitchFamily="18" charset="0"/>
              </a:rPr>
              <a:t>desgastarlo </a:t>
            </a:r>
            <a:r>
              <a:rPr lang="es-ES" sz="2400" dirty="0">
                <a:ea typeface="Times New Roman" panose="02020603050405020304" pitchFamily="18" charset="0"/>
              </a:rPr>
              <a:t>antes de que llegue al </a:t>
            </a:r>
            <a:r>
              <a:rPr lang="es-ES" sz="2400" dirty="0" smtClean="0">
                <a:ea typeface="Times New Roman" panose="02020603050405020304" pitchFamily="18" charset="0"/>
              </a:rPr>
              <a:t>					CPC</a:t>
            </a:r>
            <a:r>
              <a:rPr lang="es-ES" sz="2400" dirty="0">
                <a:ea typeface="Times New Roman" panose="02020603050405020304" pitchFamily="18" charset="0"/>
              </a:rPr>
              <a:t>.</a:t>
            </a:r>
            <a:endParaRPr lang="en-US" sz="2400" dirty="0">
              <a:ea typeface="Times New Roman" panose="02020603050405020304" pitchFamily="18" charset="0"/>
            </a:endParaRPr>
          </a:p>
        </p:txBody>
      </p:sp>
      <p:pic>
        <p:nvPicPr>
          <p:cNvPr id="3" name="Imagen 2"/>
          <p:cNvPicPr>
            <a:picLocks noChangeAspect="1"/>
          </p:cNvPicPr>
          <p:nvPr/>
        </p:nvPicPr>
        <p:blipFill>
          <a:blip r:embed="rId4"/>
          <a:stretch>
            <a:fillRect/>
          </a:stretch>
        </p:blipFill>
        <p:spPr>
          <a:xfrm>
            <a:off x="7910945" y="4629029"/>
            <a:ext cx="3713018" cy="2088573"/>
          </a:xfrm>
          <a:prstGeom prst="rect">
            <a:avLst/>
          </a:prstGeom>
        </p:spPr>
      </p:pic>
      <p:pic>
        <p:nvPicPr>
          <p:cNvPr id="6" name="Imagen 5"/>
          <p:cNvPicPr>
            <a:picLocks noChangeAspect="1"/>
          </p:cNvPicPr>
          <p:nvPr/>
        </p:nvPicPr>
        <p:blipFill>
          <a:blip r:embed="rId5"/>
          <a:stretch>
            <a:fillRect/>
          </a:stretch>
        </p:blipFill>
        <p:spPr>
          <a:xfrm>
            <a:off x="623454" y="4688542"/>
            <a:ext cx="2960110" cy="1969545"/>
          </a:xfrm>
          <a:prstGeom prst="rect">
            <a:avLst/>
          </a:prstGeom>
        </p:spPr>
      </p:pic>
    </p:spTree>
    <p:extLst>
      <p:ext uri="{BB962C8B-B14F-4D97-AF65-F5344CB8AC3E}">
        <p14:creationId xmlns:p14="http://schemas.microsoft.com/office/powerpoint/2010/main" val="906105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39598" y="4454236"/>
            <a:ext cx="3010837" cy="2403764"/>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401782" y="856357"/>
            <a:ext cx="6096000" cy="6370975"/>
          </a:xfrm>
          <a:prstGeom prst="rect">
            <a:avLst/>
          </a:prstGeom>
        </p:spPr>
        <p:txBody>
          <a:bodyPr>
            <a:spAutoFit/>
          </a:bodyPr>
          <a:lstStyle/>
          <a:p>
            <a:pPr marL="457200" lvl="0" indent="-457200" algn="just">
              <a:spcAft>
                <a:spcPts val="0"/>
              </a:spcAft>
              <a:buFont typeface="+mj-lt"/>
              <a:buAutoNum type="alphaLcPeriod"/>
              <a:tabLst>
                <a:tab pos="-1066800" algn="l"/>
                <a:tab pos="-762000" algn="l"/>
              </a:tabLst>
            </a:pPr>
            <a:r>
              <a:rPr lang="es-ES" sz="2400" u="sng" dirty="0">
                <a:ea typeface="Times New Roman" panose="02020603050405020304" pitchFamily="18" charset="0"/>
              </a:rPr>
              <a:t>Separar la infantería de los blindados:</a:t>
            </a:r>
            <a:r>
              <a:rPr lang="es-ES" sz="2400" dirty="0">
                <a:ea typeface="Times New Roman" panose="02020603050405020304" pitchFamily="18" charset="0"/>
              </a:rPr>
              <a:t> se deberá batir a las unidades de infantería con todo tipo de munición provocando que las unidades blindadas actúen sin el apoyo de la infantería</a:t>
            </a:r>
            <a:r>
              <a:rPr lang="es-ES" sz="2400" dirty="0" smtClean="0">
                <a:ea typeface="Times New Roman" panose="02020603050405020304" pitchFamily="18" charset="0"/>
              </a:rPr>
              <a:t>.</a:t>
            </a:r>
          </a:p>
          <a:p>
            <a:pPr marL="457200" lvl="0" indent="-457200" algn="just">
              <a:spcAft>
                <a:spcPts val="0"/>
              </a:spcAft>
              <a:buFont typeface="+mj-lt"/>
              <a:buAutoNum type="alphaLcPeriod"/>
              <a:tabLst>
                <a:tab pos="-1066800" algn="l"/>
                <a:tab pos="-762000" algn="l"/>
              </a:tabLst>
            </a:pPr>
            <a:endParaRPr lang="es-ES" sz="2400" dirty="0" smtClean="0">
              <a:ea typeface="Times New Roman" panose="02020603050405020304" pitchFamily="18" charset="0"/>
            </a:endParaRPr>
          </a:p>
          <a:p>
            <a:pPr marL="457200" lvl="0" indent="-457200" algn="just">
              <a:spcAft>
                <a:spcPts val="0"/>
              </a:spcAft>
              <a:buFont typeface="+mj-lt"/>
              <a:buAutoNum type="alphaLcPeriod"/>
              <a:tabLst>
                <a:tab pos="-1066800" algn="l"/>
                <a:tab pos="-762000" algn="l"/>
              </a:tabLst>
            </a:pPr>
            <a:endParaRPr lang="es-ES" sz="2400" dirty="0">
              <a:ea typeface="Times New Roman" panose="02020603050405020304" pitchFamily="18" charset="0"/>
            </a:endParaRPr>
          </a:p>
          <a:p>
            <a:pPr marL="457200" lvl="0" indent="-457200" algn="just">
              <a:spcAft>
                <a:spcPts val="0"/>
              </a:spcAft>
              <a:buFont typeface="+mj-lt"/>
              <a:buAutoNum type="alphaLcPeriod"/>
              <a:tabLst>
                <a:tab pos="-1066800" algn="l"/>
                <a:tab pos="-762000" algn="l"/>
              </a:tabLst>
            </a:pPr>
            <a:endParaRPr lang="es-ES" sz="2400" dirty="0" smtClean="0">
              <a:ea typeface="Times New Roman" panose="02020603050405020304" pitchFamily="18" charset="0"/>
            </a:endParaRPr>
          </a:p>
          <a:p>
            <a:pPr marL="457200" lvl="0" indent="-457200" algn="just">
              <a:spcAft>
                <a:spcPts val="0"/>
              </a:spcAft>
              <a:buFont typeface="+mj-lt"/>
              <a:buAutoNum type="alphaLcPeriod"/>
              <a:tabLst>
                <a:tab pos="-1066800" algn="l"/>
                <a:tab pos="-762000" algn="l"/>
              </a:tabLst>
            </a:pPr>
            <a:endParaRPr lang="es-ES" sz="2400" dirty="0">
              <a:ea typeface="Times New Roman" panose="02020603050405020304" pitchFamily="18" charset="0"/>
            </a:endParaRPr>
          </a:p>
          <a:p>
            <a:pPr marL="457200" lvl="0" indent="-457200" algn="just">
              <a:spcAft>
                <a:spcPts val="0"/>
              </a:spcAft>
              <a:buFont typeface="+mj-lt"/>
              <a:buAutoNum type="alphaLcPeriod"/>
              <a:tabLst>
                <a:tab pos="-1066800" algn="l"/>
                <a:tab pos="-762000" algn="l"/>
                <a:tab pos="1066800" algn="l"/>
              </a:tabLst>
            </a:pPr>
            <a:r>
              <a:rPr lang="es-ES" sz="2400" u="sng" dirty="0" smtClean="0">
                <a:ea typeface="Times New Roman" panose="02020603050405020304" pitchFamily="18" charset="0"/>
              </a:rPr>
              <a:t>Retrasar y detener el paso de los obstáculos:</a:t>
            </a:r>
            <a:r>
              <a:rPr lang="es-ES" sz="2400" dirty="0" smtClean="0">
                <a:ea typeface="Times New Roman" panose="02020603050405020304" pitchFamily="18" charset="0"/>
              </a:rPr>
              <a:t> batir frente, sobre y detrás de los obstáculos que no estén ocupados por las propias tropas, activándolos por medio del fuego.</a:t>
            </a:r>
          </a:p>
          <a:p>
            <a:pPr marL="457200" lvl="0" indent="-457200" algn="just">
              <a:spcAft>
                <a:spcPts val="0"/>
              </a:spcAft>
              <a:buFont typeface="+mj-lt"/>
              <a:buAutoNum type="alphaLcPeriod"/>
              <a:tabLst>
                <a:tab pos="-1066800" algn="l"/>
                <a:tab pos="-762000" algn="l"/>
                <a:tab pos="1066800" algn="l"/>
              </a:tabLst>
            </a:pPr>
            <a:endParaRPr lang="en-US" sz="2400" dirty="0" smtClean="0">
              <a:ea typeface="Times New Roman" panose="02020603050405020304" pitchFamily="18" charset="0"/>
            </a:endParaRPr>
          </a:p>
          <a:p>
            <a:pPr algn="just">
              <a:spcAft>
                <a:spcPts val="0"/>
              </a:spcAft>
              <a:tabLst>
                <a:tab pos="-1066800" algn="l"/>
                <a:tab pos="-762000" algn="l"/>
              </a:tabLst>
            </a:pPr>
            <a:r>
              <a:rPr lang="es-ES" sz="2400" dirty="0">
                <a:ea typeface="Times New Roman" panose="02020603050405020304" pitchFamily="18" charset="0"/>
              </a:rPr>
              <a:t> </a:t>
            </a:r>
            <a:endParaRPr lang="en-US" sz="2400" dirty="0">
              <a:ea typeface="Times New Roman" panose="02020603050405020304" pitchFamily="18" charset="0"/>
            </a:endParaRPr>
          </a:p>
          <a:p>
            <a:pPr marL="342900" lvl="0" indent="-342900" algn="just">
              <a:spcAft>
                <a:spcPts val="0"/>
              </a:spcAft>
              <a:buFont typeface="+mj-lt"/>
              <a:buAutoNum type="alphaLcPeriod"/>
              <a:tabLst>
                <a:tab pos="-1066800" algn="l"/>
                <a:tab pos="-762000" algn="l"/>
              </a:tabLst>
            </a:pPr>
            <a:endParaRPr lang="en-US" sz="2400" dirty="0">
              <a:ea typeface="Times New Roman" panose="02020603050405020304" pitchFamily="18" charset="0"/>
            </a:endParaRPr>
          </a:p>
        </p:txBody>
      </p:sp>
      <p:pic>
        <p:nvPicPr>
          <p:cNvPr id="3" name="Imagen 2"/>
          <p:cNvPicPr>
            <a:picLocks noChangeAspect="1"/>
          </p:cNvPicPr>
          <p:nvPr/>
        </p:nvPicPr>
        <p:blipFill>
          <a:blip r:embed="rId4"/>
          <a:stretch>
            <a:fillRect/>
          </a:stretch>
        </p:blipFill>
        <p:spPr>
          <a:xfrm>
            <a:off x="7022095" y="2641452"/>
            <a:ext cx="4604027" cy="2800783"/>
          </a:xfrm>
          <a:prstGeom prst="rect">
            <a:avLst/>
          </a:prstGeom>
        </p:spPr>
      </p:pic>
    </p:spTree>
    <p:extLst>
      <p:ext uri="{BB962C8B-B14F-4D97-AF65-F5344CB8AC3E}">
        <p14:creationId xmlns:p14="http://schemas.microsoft.com/office/powerpoint/2010/main" val="3642332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90634" y="124691"/>
            <a:ext cx="1235543" cy="1317913"/>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4962" y="3429000"/>
            <a:ext cx="3757038" cy="299950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665018" y="1144369"/>
            <a:ext cx="6096000" cy="4524315"/>
          </a:xfrm>
          <a:prstGeom prst="rect">
            <a:avLst/>
          </a:prstGeom>
        </p:spPr>
        <p:txBody>
          <a:bodyPr>
            <a:spAutoFit/>
          </a:bodyPr>
          <a:lstStyle/>
          <a:p>
            <a:pPr lvl="0" algn="just">
              <a:spcAft>
                <a:spcPts val="0"/>
              </a:spcAft>
              <a:tabLst>
                <a:tab pos="-1066800" algn="l"/>
                <a:tab pos="-762000" algn="l"/>
              </a:tabLst>
            </a:pPr>
            <a:r>
              <a:rPr lang="es-ES" sz="2400" dirty="0" smtClean="0">
                <a:ea typeface="Times New Roman" panose="02020603050405020304" pitchFamily="18" charset="0"/>
              </a:rPr>
              <a:t>c. </a:t>
            </a:r>
            <a:r>
              <a:rPr lang="es-ES" sz="2400" u="sng" dirty="0" smtClean="0">
                <a:ea typeface="Times New Roman" panose="02020603050405020304" pitchFamily="18" charset="0"/>
              </a:rPr>
              <a:t>Utilización </a:t>
            </a:r>
            <a:r>
              <a:rPr lang="es-ES" sz="2400" u="sng" dirty="0">
                <a:ea typeface="Times New Roman" panose="02020603050405020304" pitchFamily="18" charset="0"/>
              </a:rPr>
              <a:t>de munición fumígena:</a:t>
            </a:r>
            <a:r>
              <a:rPr lang="es-ES" sz="2400" dirty="0">
                <a:ea typeface="Times New Roman" panose="02020603050405020304" pitchFamily="18" charset="0"/>
              </a:rPr>
              <a:t> se utiliza para ocultar movimientos propios de cambios de posiciones o reacción de unidades en contra del enemigo.</a:t>
            </a:r>
            <a:endParaRPr lang="en-US" sz="2400" dirty="0">
              <a:ea typeface="Times New Roman" panose="02020603050405020304" pitchFamily="18" charset="0"/>
            </a:endParaRPr>
          </a:p>
          <a:p>
            <a:pPr algn="just">
              <a:spcAft>
                <a:spcPts val="0"/>
              </a:spcAft>
              <a:tabLst>
                <a:tab pos="-1066800" algn="l"/>
                <a:tab pos="-762000" algn="l"/>
              </a:tabLst>
            </a:pPr>
            <a:r>
              <a:rPr lang="es-ES" sz="2400" dirty="0">
                <a:ea typeface="Times New Roman" panose="02020603050405020304" pitchFamily="18" charset="0"/>
              </a:rPr>
              <a:t> </a:t>
            </a:r>
            <a:endParaRPr lang="es-ES" sz="2400" u="sng" dirty="0">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endParaRPr lang="es-ES" sz="2400" u="sng" dirty="0" smtClean="0">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endParaRPr lang="es-ES" sz="2400" u="sng" dirty="0">
              <a:ea typeface="Times New Roman" panose="02020603050405020304" pitchFamily="18" charset="0"/>
            </a:endParaRPr>
          </a:p>
          <a:p>
            <a:pPr lvl="0" algn="just">
              <a:spcAft>
                <a:spcPts val="0"/>
              </a:spcAft>
              <a:tabLst>
                <a:tab pos="-1066800" algn="l"/>
                <a:tab pos="-762000" algn="l"/>
                <a:tab pos="1066800" algn="l"/>
              </a:tabLst>
            </a:pPr>
            <a:r>
              <a:rPr lang="es-ES" sz="2400" dirty="0" smtClean="0">
                <a:ea typeface="Times New Roman" panose="02020603050405020304" pitchFamily="18" charset="0"/>
              </a:rPr>
              <a:t>d. </a:t>
            </a:r>
            <a:r>
              <a:rPr lang="es-ES" sz="2400" u="sng" dirty="0" smtClean="0">
                <a:ea typeface="Times New Roman" panose="02020603050405020304" pitchFamily="18" charset="0"/>
              </a:rPr>
              <a:t>Fuegos </a:t>
            </a:r>
            <a:r>
              <a:rPr lang="es-ES" sz="2400" u="sng" dirty="0">
                <a:ea typeface="Times New Roman" panose="02020603050405020304" pitchFamily="18" charset="0"/>
              </a:rPr>
              <a:t>de detención o barrera:</a:t>
            </a:r>
            <a:r>
              <a:rPr lang="es-ES" sz="2400" dirty="0">
                <a:ea typeface="Times New Roman" panose="02020603050405020304" pitchFamily="18" charset="0"/>
              </a:rPr>
              <a:t> apoyar mediante estos fuegos a las posiciones de bloqueo de la defensa, </a:t>
            </a:r>
            <a:r>
              <a:rPr lang="es-ES" sz="2400" dirty="0" smtClean="0">
                <a:ea typeface="Times New Roman" panose="02020603050405020304" pitchFamily="18" charset="0"/>
              </a:rPr>
              <a:t>impidiendo </a:t>
            </a:r>
            <a:r>
              <a:rPr lang="es-ES" sz="2400" dirty="0">
                <a:ea typeface="Times New Roman" panose="02020603050405020304" pitchFamily="18" charset="0"/>
              </a:rPr>
              <a:t>o retardando el avance de las fuerzas </a:t>
            </a:r>
            <a:r>
              <a:rPr lang="es-ES" sz="2400" dirty="0" err="1">
                <a:ea typeface="Times New Roman" panose="02020603050405020304" pitchFamily="18" charset="0"/>
              </a:rPr>
              <a:t>adver-sarias</a:t>
            </a:r>
            <a:r>
              <a:rPr lang="es-ES" sz="2400" dirty="0">
                <a:ea typeface="Times New Roman" panose="02020603050405020304" pitchFamily="18" charset="0"/>
              </a:rPr>
              <a:t>.</a:t>
            </a:r>
            <a:endParaRPr lang="en-US" sz="2400" dirty="0">
              <a:ea typeface="Times New Roman" panose="02020603050405020304" pitchFamily="18" charset="0"/>
            </a:endParaRPr>
          </a:p>
        </p:txBody>
      </p:sp>
      <p:pic>
        <p:nvPicPr>
          <p:cNvPr id="3" name="Imagen 2"/>
          <p:cNvPicPr>
            <a:picLocks noChangeAspect="1"/>
          </p:cNvPicPr>
          <p:nvPr/>
        </p:nvPicPr>
        <p:blipFill>
          <a:blip r:embed="rId4"/>
          <a:stretch>
            <a:fillRect/>
          </a:stretch>
        </p:blipFill>
        <p:spPr>
          <a:xfrm>
            <a:off x="7001631" y="1059007"/>
            <a:ext cx="3810000" cy="2781300"/>
          </a:xfrm>
          <a:prstGeom prst="rect">
            <a:avLst/>
          </a:prstGeom>
        </p:spPr>
      </p:pic>
      <p:pic>
        <p:nvPicPr>
          <p:cNvPr id="6" name="Imagen 5"/>
          <p:cNvPicPr>
            <a:picLocks noChangeAspect="1"/>
          </p:cNvPicPr>
          <p:nvPr/>
        </p:nvPicPr>
        <p:blipFill>
          <a:blip r:embed="rId5"/>
          <a:stretch>
            <a:fillRect/>
          </a:stretch>
        </p:blipFill>
        <p:spPr>
          <a:xfrm>
            <a:off x="7334350" y="4128292"/>
            <a:ext cx="3305941" cy="2653044"/>
          </a:xfrm>
          <a:prstGeom prst="rect">
            <a:avLst/>
          </a:prstGeom>
        </p:spPr>
      </p:pic>
    </p:spTree>
    <p:extLst>
      <p:ext uri="{BB962C8B-B14F-4D97-AF65-F5344CB8AC3E}">
        <p14:creationId xmlns:p14="http://schemas.microsoft.com/office/powerpoint/2010/main" val="11700779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58945" y="124691"/>
            <a:ext cx="1067232" cy="113838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4962" y="3456709"/>
            <a:ext cx="3757038" cy="299950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193964" y="979724"/>
            <a:ext cx="6096000" cy="3108543"/>
          </a:xfrm>
          <a:prstGeom prst="rect">
            <a:avLst/>
          </a:prstGeom>
        </p:spPr>
        <p:txBody>
          <a:bodyPr>
            <a:spAutoFit/>
          </a:bodyPr>
          <a:lstStyle/>
          <a:p>
            <a:pPr lvl="0" algn="just">
              <a:spcAft>
                <a:spcPts val="0"/>
              </a:spcAft>
              <a:tabLst>
                <a:tab pos="-1066800" algn="l"/>
                <a:tab pos="-762000" algn="l"/>
              </a:tabLst>
            </a:pPr>
            <a:r>
              <a:rPr lang="es-ES" sz="2800" u="sng" dirty="0">
                <a:ea typeface="Times New Roman" panose="02020603050405020304" pitchFamily="18" charset="0"/>
              </a:rPr>
              <a:t>Defensa móvil:</a:t>
            </a:r>
            <a:r>
              <a:rPr lang="es-ES" sz="2800" dirty="0">
                <a:ea typeface="Times New Roman" panose="02020603050405020304" pitchFamily="18" charset="0"/>
              </a:rPr>
              <a:t> al permitir que el enemigo penetre en una zona mediante un dispositivo que tiene por objeto principal encauzar y desgastarlo, llevándolo a la zona finas de </a:t>
            </a:r>
            <a:r>
              <a:rPr lang="es-ES" sz="2800" dirty="0" err="1">
                <a:ea typeface="Times New Roman" panose="02020603050405020304" pitchFamily="18" charset="0"/>
              </a:rPr>
              <a:t>aniqui-lamiento</a:t>
            </a:r>
            <a:r>
              <a:rPr lang="es-ES" sz="2800" dirty="0">
                <a:ea typeface="Times New Roman" panose="02020603050405020304" pitchFamily="18" charset="0"/>
              </a:rPr>
              <a:t>.</a:t>
            </a:r>
            <a:endParaRPr lang="en-US" sz="2800" dirty="0">
              <a:ea typeface="Times New Roman" panose="02020603050405020304" pitchFamily="18" charset="0"/>
            </a:endParaRPr>
          </a:p>
          <a:p>
            <a:pPr algn="just">
              <a:spcAft>
                <a:spcPts val="0"/>
              </a:spcAft>
              <a:tabLst>
                <a:tab pos="-1066800" algn="l"/>
                <a:tab pos="-762000" algn="l"/>
              </a:tabLst>
            </a:pPr>
            <a:r>
              <a:rPr lang="es-ES" sz="2800" dirty="0">
                <a:ea typeface="Times New Roman" panose="02020603050405020304" pitchFamily="18" charset="0"/>
              </a:rPr>
              <a:t>	</a:t>
            </a:r>
            <a:endParaRPr lang="en-US" sz="2800" dirty="0">
              <a:ea typeface="Times New Roman" panose="02020603050405020304" pitchFamily="18" charset="0"/>
            </a:endParaRPr>
          </a:p>
        </p:txBody>
      </p:sp>
      <p:pic>
        <p:nvPicPr>
          <p:cNvPr id="6" name="Imagen 5"/>
          <p:cNvPicPr>
            <a:picLocks noChangeAspect="1"/>
          </p:cNvPicPr>
          <p:nvPr/>
        </p:nvPicPr>
        <p:blipFill>
          <a:blip r:embed="rId4"/>
          <a:stretch>
            <a:fillRect/>
          </a:stretch>
        </p:blipFill>
        <p:spPr>
          <a:xfrm>
            <a:off x="6497783" y="745770"/>
            <a:ext cx="5197548" cy="5907880"/>
          </a:xfrm>
          <a:prstGeom prst="rect">
            <a:avLst/>
          </a:prstGeom>
        </p:spPr>
      </p:pic>
    </p:spTree>
    <p:extLst>
      <p:ext uri="{BB962C8B-B14F-4D97-AF65-F5344CB8AC3E}">
        <p14:creationId xmlns:p14="http://schemas.microsoft.com/office/powerpoint/2010/main" val="26913666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4962" y="3456709"/>
            <a:ext cx="3757038" cy="299950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401782" y="1014258"/>
            <a:ext cx="9365672" cy="3785652"/>
          </a:xfrm>
          <a:prstGeom prst="rect">
            <a:avLst/>
          </a:prstGeom>
        </p:spPr>
        <p:txBody>
          <a:bodyPr wrap="square">
            <a:spAutoFit/>
          </a:bodyPr>
          <a:lstStyle/>
          <a:p>
            <a:pPr algn="just">
              <a:spcAft>
                <a:spcPts val="0"/>
              </a:spcAft>
              <a:tabLst>
                <a:tab pos="-1066800" algn="l"/>
                <a:tab pos="-762000" algn="l"/>
              </a:tabLst>
            </a:pPr>
            <a:r>
              <a:rPr lang="es-ES" sz="2400" dirty="0">
                <a:ea typeface="Times New Roman" panose="02020603050405020304" pitchFamily="18" charset="0"/>
              </a:rPr>
              <a:t>Una vez que el enemigo ha penetrado en la zona de decisión, la acción de la potente y veloz reserva buscará la destrucción del adversario, y las unidades de artillería </a:t>
            </a:r>
            <a:r>
              <a:rPr lang="es-ES" sz="2400" dirty="0" smtClean="0">
                <a:ea typeface="Times New Roman" panose="02020603050405020304" pitchFamily="18" charset="0"/>
              </a:rPr>
              <a:t>mediante </a:t>
            </a:r>
            <a:r>
              <a:rPr lang="es-ES" sz="2400" dirty="0">
                <a:ea typeface="Times New Roman" panose="02020603050405020304" pitchFamily="18" charset="0"/>
              </a:rPr>
              <a:t>sus </a:t>
            </a:r>
            <a:r>
              <a:rPr lang="es-ES" sz="2400" b="1" u="sng" dirty="0">
                <a:ea typeface="Times New Roman" panose="02020603050405020304" pitchFamily="18" charset="0"/>
              </a:rPr>
              <a:t>fuegos tendrán las siguientes finalidades:</a:t>
            </a:r>
            <a:endParaRPr lang="en-US" sz="2400" b="1" u="sng" dirty="0">
              <a:ea typeface="Times New Roman" panose="02020603050405020304" pitchFamily="18" charset="0"/>
            </a:endParaRPr>
          </a:p>
          <a:p>
            <a:pPr algn="just">
              <a:spcAft>
                <a:spcPts val="0"/>
              </a:spcAft>
              <a:tabLst>
                <a:tab pos="-1066800" algn="l"/>
                <a:tab pos="-762000" algn="l"/>
              </a:tabLst>
            </a:pPr>
            <a:r>
              <a:rPr lang="es-ES" sz="2400" dirty="0">
                <a:ea typeface="Times New Roman" panose="02020603050405020304" pitchFamily="18" charset="0"/>
              </a:rPr>
              <a:t> </a:t>
            </a:r>
            <a:endParaRPr lang="en-US" sz="2400" dirty="0">
              <a:ea typeface="Times New Roman" panose="02020603050405020304" pitchFamily="18" charset="0"/>
            </a:endParaRPr>
          </a:p>
          <a:p>
            <a:pPr marL="342900" lvl="0" indent="-342900" algn="just">
              <a:spcAft>
                <a:spcPts val="0"/>
              </a:spcAft>
              <a:buFont typeface="+mj-lt"/>
              <a:buAutoNum type="alphaLcPeriod"/>
              <a:tabLst>
                <a:tab pos="-1066800" algn="l"/>
                <a:tab pos="-762000" algn="l"/>
              </a:tabLst>
            </a:pPr>
            <a:r>
              <a:rPr lang="es-ES" sz="2400" b="1" dirty="0">
                <a:solidFill>
                  <a:srgbClr val="FF0000"/>
                </a:solidFill>
                <a:ea typeface="Times New Roman" panose="02020603050405020304" pitchFamily="18" charset="0"/>
              </a:rPr>
              <a:t>Limitar la penetración</a:t>
            </a:r>
            <a:r>
              <a:rPr lang="es-ES" sz="2400" b="1" dirty="0" smtClean="0">
                <a:solidFill>
                  <a:srgbClr val="FF0000"/>
                </a:solidFill>
                <a:ea typeface="Times New Roman" panose="02020603050405020304" pitchFamily="18" charset="0"/>
              </a:rPr>
              <a:t>.</a:t>
            </a:r>
            <a:r>
              <a:rPr lang="es-ES" sz="2400" b="1" dirty="0">
                <a:solidFill>
                  <a:srgbClr val="FF0000"/>
                </a:solidFill>
                <a:ea typeface="Times New Roman" panose="02020603050405020304" pitchFamily="18" charset="0"/>
              </a:rPr>
              <a:t> </a:t>
            </a:r>
            <a:endParaRPr lang="en-US" sz="2400" b="1" dirty="0">
              <a:solidFill>
                <a:srgbClr val="FF0000"/>
              </a:solidFill>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r>
              <a:rPr lang="es-ES" sz="2400" b="1" dirty="0">
                <a:solidFill>
                  <a:srgbClr val="FF0000"/>
                </a:solidFill>
                <a:ea typeface="Times New Roman" panose="02020603050405020304" pitchFamily="18" charset="0"/>
              </a:rPr>
              <a:t>Impedir la consolidación.</a:t>
            </a:r>
            <a:endParaRPr lang="en-US" sz="2400" b="1" dirty="0">
              <a:solidFill>
                <a:srgbClr val="FF0000"/>
              </a:solidFill>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r>
              <a:rPr lang="es-ES" sz="2400" b="1" dirty="0">
                <a:solidFill>
                  <a:srgbClr val="FF0000"/>
                </a:solidFill>
                <a:ea typeface="Times New Roman" panose="02020603050405020304" pitchFamily="18" charset="0"/>
              </a:rPr>
              <a:t>Aislar el campo de batalla impidiendo la salida o entrada de tropas adversarias y la concurrencia de otros medios</a:t>
            </a:r>
            <a:r>
              <a:rPr lang="es-ES" sz="2400" b="1" dirty="0" smtClean="0">
                <a:solidFill>
                  <a:srgbClr val="FF0000"/>
                </a:solidFill>
                <a:ea typeface="Times New Roman" panose="02020603050405020304" pitchFamily="18" charset="0"/>
              </a:rPr>
              <a:t>.</a:t>
            </a:r>
            <a:r>
              <a:rPr lang="en-US" sz="2400" b="1" dirty="0" smtClean="0">
                <a:solidFill>
                  <a:srgbClr val="FF0000"/>
                </a:solidFill>
                <a:ea typeface="Times New Roman" panose="02020603050405020304" pitchFamily="18" charset="0"/>
              </a:rPr>
              <a:t> </a:t>
            </a:r>
            <a:r>
              <a:rPr lang="es-ES" sz="2400" b="1" dirty="0">
                <a:solidFill>
                  <a:srgbClr val="FF0000"/>
                </a:solidFill>
                <a:ea typeface="Times New Roman" panose="02020603050405020304" pitchFamily="18" charset="0"/>
              </a:rPr>
              <a:t> </a:t>
            </a:r>
            <a:endParaRPr lang="en-US" sz="2400" b="1" dirty="0">
              <a:solidFill>
                <a:srgbClr val="FF0000"/>
              </a:solidFill>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r>
              <a:rPr lang="es-ES" sz="2400" b="1" dirty="0">
                <a:solidFill>
                  <a:srgbClr val="FF0000"/>
                </a:solidFill>
                <a:ea typeface="Times New Roman" panose="02020603050405020304" pitchFamily="18" charset="0"/>
              </a:rPr>
              <a:t>Apoyar el contra-ataque.</a:t>
            </a:r>
            <a:endParaRPr lang="en-US" sz="2400" b="1" dirty="0">
              <a:solidFill>
                <a:srgbClr val="FF0000"/>
              </a:solidFill>
              <a:ea typeface="Times New Roman" panose="02020603050405020304" pitchFamily="18" charset="0"/>
            </a:endParaRPr>
          </a:p>
        </p:txBody>
      </p:sp>
    </p:spTree>
    <p:extLst>
      <p:ext uri="{BB962C8B-B14F-4D97-AF65-F5344CB8AC3E}">
        <p14:creationId xmlns:p14="http://schemas.microsoft.com/office/powerpoint/2010/main" val="27944707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4962" y="3525982"/>
            <a:ext cx="3757038" cy="299950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193964" y="876018"/>
            <a:ext cx="9767454" cy="3785652"/>
          </a:xfrm>
          <a:prstGeom prst="rect">
            <a:avLst/>
          </a:prstGeom>
        </p:spPr>
        <p:txBody>
          <a:bodyPr wrap="square">
            <a:spAutoFit/>
          </a:bodyPr>
          <a:lstStyle/>
          <a:p>
            <a:pPr algn="just">
              <a:spcAft>
                <a:spcPts val="0"/>
              </a:spcAft>
              <a:tabLst>
                <a:tab pos="-1066800" algn="l"/>
                <a:tab pos="-762000" algn="l"/>
                <a:tab pos="1066800" algn="l"/>
              </a:tabLst>
            </a:pPr>
            <a:r>
              <a:rPr lang="es-ES" sz="2400" dirty="0">
                <a:ea typeface="Times New Roman" panose="02020603050405020304" pitchFamily="18" charset="0"/>
              </a:rPr>
              <a:t>El Comandante deberá resolver cuando ordena los desplazamientos y para ello deberá tener en cuenta:</a:t>
            </a:r>
            <a:endParaRPr lang="en-US" sz="2400" dirty="0">
              <a:ea typeface="Times New Roman" panose="02020603050405020304" pitchFamily="18" charset="0"/>
            </a:endParaRPr>
          </a:p>
          <a:p>
            <a:pPr algn="just">
              <a:spcAft>
                <a:spcPts val="0"/>
              </a:spcAft>
              <a:tabLst>
                <a:tab pos="-1066800" algn="l"/>
                <a:tab pos="-762000" algn="l"/>
                <a:tab pos="1066800" algn="l"/>
              </a:tabLst>
            </a:pPr>
            <a:r>
              <a:rPr lang="es-ES" sz="2400" dirty="0">
                <a:ea typeface="Times New Roman" panose="02020603050405020304" pitchFamily="18" charset="0"/>
              </a:rPr>
              <a:t> </a:t>
            </a:r>
            <a:endParaRPr lang="en-US" sz="2400" dirty="0">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r>
              <a:rPr lang="es-ES" sz="2400" dirty="0">
                <a:ea typeface="Times New Roman" panose="02020603050405020304" pitchFamily="18" charset="0"/>
              </a:rPr>
              <a:t>Cantidad de unidades de artillería disponibles o en </a:t>
            </a:r>
            <a:r>
              <a:rPr lang="es-ES" sz="2400" dirty="0" smtClean="0">
                <a:ea typeface="Times New Roman" panose="02020603050405020304" pitchFamily="18" charset="0"/>
              </a:rPr>
              <a:t>estado </a:t>
            </a:r>
            <a:r>
              <a:rPr lang="es-ES" sz="2400" dirty="0">
                <a:ea typeface="Times New Roman" panose="02020603050405020304" pitchFamily="18" charset="0"/>
              </a:rPr>
              <a:t>operativo</a:t>
            </a:r>
            <a:r>
              <a:rPr lang="es-ES" sz="2400" dirty="0" smtClean="0">
                <a:ea typeface="Times New Roman" panose="02020603050405020304" pitchFamily="18" charset="0"/>
              </a:rPr>
              <a:t>.</a:t>
            </a:r>
            <a:r>
              <a:rPr lang="es-ES" sz="2400" dirty="0">
                <a:ea typeface="Times New Roman" panose="02020603050405020304" pitchFamily="18" charset="0"/>
              </a:rPr>
              <a:t> </a:t>
            </a:r>
            <a:endParaRPr lang="en-US" sz="2400" dirty="0">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r>
              <a:rPr lang="es-ES" sz="2400" dirty="0">
                <a:ea typeface="Times New Roman" panose="02020603050405020304" pitchFamily="18" charset="0"/>
              </a:rPr>
              <a:t>Cantidad de unidades de artillería de bajas</a:t>
            </a:r>
            <a:r>
              <a:rPr lang="es-ES" sz="2400" dirty="0" smtClean="0">
                <a:ea typeface="Times New Roman" panose="02020603050405020304" pitchFamily="18" charset="0"/>
              </a:rPr>
              <a:t>.</a:t>
            </a:r>
            <a:r>
              <a:rPr lang="es-ES" sz="2400" dirty="0">
                <a:ea typeface="Times New Roman" panose="02020603050405020304" pitchFamily="18" charset="0"/>
              </a:rPr>
              <a:t> </a:t>
            </a:r>
            <a:endParaRPr lang="en-US" sz="2400" dirty="0">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r>
              <a:rPr lang="es-ES" sz="2400" dirty="0">
                <a:ea typeface="Times New Roman" panose="02020603050405020304" pitchFamily="18" charset="0"/>
              </a:rPr>
              <a:t>Distancia de contacto con las fuerzas adversarias</a:t>
            </a:r>
            <a:r>
              <a:rPr lang="es-ES" sz="2400" dirty="0" smtClean="0">
                <a:ea typeface="Times New Roman" panose="02020603050405020304" pitchFamily="18" charset="0"/>
              </a:rPr>
              <a:t>.</a:t>
            </a:r>
            <a:r>
              <a:rPr lang="es-ES" sz="2400" dirty="0">
                <a:ea typeface="Times New Roman" panose="02020603050405020304" pitchFamily="18" charset="0"/>
              </a:rPr>
              <a:t> </a:t>
            </a:r>
            <a:endParaRPr lang="en-US" sz="2400" dirty="0">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r>
              <a:rPr lang="es-ES" sz="2400" dirty="0">
                <a:ea typeface="Times New Roman" panose="02020603050405020304" pitchFamily="18" charset="0"/>
              </a:rPr>
              <a:t>Cantidad de munición disponibles por unidades</a:t>
            </a:r>
            <a:r>
              <a:rPr lang="es-ES" sz="2400" dirty="0" smtClean="0">
                <a:ea typeface="Times New Roman" panose="02020603050405020304" pitchFamily="18" charset="0"/>
              </a:rPr>
              <a:t>.</a:t>
            </a:r>
            <a:r>
              <a:rPr lang="en-US" sz="2400" dirty="0" smtClean="0">
                <a:ea typeface="Times New Roman" panose="02020603050405020304" pitchFamily="18" charset="0"/>
              </a:rPr>
              <a:t> </a:t>
            </a:r>
            <a:r>
              <a:rPr lang="es-ES" sz="2400" dirty="0">
                <a:ea typeface="Times New Roman" panose="02020603050405020304" pitchFamily="18" charset="0"/>
              </a:rPr>
              <a:t> </a:t>
            </a:r>
            <a:endParaRPr lang="en-US" sz="2400" dirty="0">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r>
              <a:rPr lang="es-ES" sz="2400" dirty="0">
                <a:ea typeface="Times New Roman" panose="02020603050405020304" pitchFamily="18" charset="0"/>
              </a:rPr>
              <a:t>Condiciones de caminos o rutas hacia la retaguardia</a:t>
            </a:r>
            <a:r>
              <a:rPr lang="es-ES" sz="2400" dirty="0" smtClean="0">
                <a:ea typeface="Times New Roman" panose="02020603050405020304" pitchFamily="18" charset="0"/>
              </a:rPr>
              <a:t>.</a:t>
            </a:r>
            <a:r>
              <a:rPr lang="es-ES" sz="2400" dirty="0">
                <a:ea typeface="Times New Roman" panose="02020603050405020304" pitchFamily="18" charset="0"/>
              </a:rPr>
              <a:t> </a:t>
            </a:r>
            <a:endParaRPr lang="en-US" sz="2400" dirty="0">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r>
              <a:rPr lang="es-ES" sz="2400" dirty="0">
                <a:ea typeface="Times New Roman" panose="02020603050405020304" pitchFamily="18" charset="0"/>
              </a:rPr>
              <a:t>Solicitudes de pedidos de fuego de las unidades en primeras líneas</a:t>
            </a:r>
            <a:r>
              <a:rPr lang="es-ES" sz="2400" dirty="0" smtClean="0">
                <a:ea typeface="Times New Roman" panose="02020603050405020304" pitchFamily="18" charset="0"/>
              </a:rPr>
              <a:t>.</a:t>
            </a:r>
            <a:r>
              <a:rPr lang="es-ES" sz="2400" dirty="0">
                <a:ea typeface="Times New Roman" panose="02020603050405020304" pitchFamily="18" charset="0"/>
              </a:rPr>
              <a:t> </a:t>
            </a:r>
            <a:endParaRPr lang="en-US" sz="2400" dirty="0">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r>
              <a:rPr lang="es-ES" sz="2400" dirty="0">
                <a:ea typeface="Times New Roman" panose="02020603050405020304" pitchFamily="18" charset="0"/>
              </a:rPr>
              <a:t>Situación del escalón de seguridad.</a:t>
            </a:r>
            <a:endParaRPr lang="en-US" sz="2400" dirty="0">
              <a:ea typeface="Times New Roman" panose="02020603050405020304" pitchFamily="18" charset="0"/>
            </a:endParaRPr>
          </a:p>
        </p:txBody>
      </p:sp>
      <p:pic>
        <p:nvPicPr>
          <p:cNvPr id="3" name="Imagen 2"/>
          <p:cNvPicPr>
            <a:picLocks noChangeAspect="1"/>
          </p:cNvPicPr>
          <p:nvPr/>
        </p:nvPicPr>
        <p:blipFill>
          <a:blip r:embed="rId4"/>
          <a:stretch>
            <a:fillRect/>
          </a:stretch>
        </p:blipFill>
        <p:spPr>
          <a:xfrm>
            <a:off x="6772096" y="4189011"/>
            <a:ext cx="4339249" cy="2561725"/>
          </a:xfrm>
          <a:prstGeom prst="rect">
            <a:avLst/>
          </a:prstGeom>
        </p:spPr>
      </p:pic>
    </p:spTree>
    <p:extLst>
      <p:ext uri="{BB962C8B-B14F-4D97-AF65-F5344CB8AC3E}">
        <p14:creationId xmlns:p14="http://schemas.microsoft.com/office/powerpoint/2010/main" val="26462329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4962" y="3456709"/>
            <a:ext cx="3757038" cy="299950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0" y="798038"/>
            <a:ext cx="6096000" cy="3785652"/>
          </a:xfrm>
          <a:prstGeom prst="rect">
            <a:avLst/>
          </a:prstGeom>
        </p:spPr>
        <p:txBody>
          <a:bodyPr>
            <a:spAutoFit/>
          </a:bodyPr>
          <a:lstStyle/>
          <a:p>
            <a:pPr lvl="0" algn="just">
              <a:spcAft>
                <a:spcPts val="0"/>
              </a:spcAft>
              <a:tabLst>
                <a:tab pos="-1066800" algn="l"/>
                <a:tab pos="-762000" algn="l"/>
              </a:tabLst>
            </a:pPr>
            <a:r>
              <a:rPr lang="es-ES" sz="2400" u="sng" dirty="0">
                <a:ea typeface="Times New Roman" panose="02020603050405020304" pitchFamily="18" charset="0"/>
              </a:rPr>
              <a:t>Defensa de posición en extensión:</a:t>
            </a:r>
            <a:r>
              <a:rPr lang="es-ES" sz="2400" dirty="0">
                <a:ea typeface="Times New Roman" panose="02020603050405020304" pitchFamily="18" charset="0"/>
              </a:rPr>
              <a:t> en este tipo de defensa el terreno tiene una especial importancia por los amplios frentes que deben defenderse, por consiguiente, los reconocimientos  completos de la zona deberán ser hechos minuciosamente, determinando las zonas de las posibles posiciones de fuego, tomando en cuenta la cantidad de unidades de artillería </a:t>
            </a:r>
            <a:r>
              <a:rPr lang="es-ES" sz="2400" dirty="0" smtClean="0">
                <a:ea typeface="Times New Roman" panose="02020603050405020304" pitchFamily="18" charset="0"/>
              </a:rPr>
              <a:t>disponibles</a:t>
            </a:r>
            <a:r>
              <a:rPr lang="es-ES" sz="2400" dirty="0">
                <a:ea typeface="Times New Roman" panose="02020603050405020304" pitchFamily="18" charset="0"/>
              </a:rPr>
              <a:t>.</a:t>
            </a:r>
            <a:endParaRPr lang="en-US" sz="2400" dirty="0">
              <a:ea typeface="Times New Roman" panose="02020603050405020304" pitchFamily="18" charset="0"/>
            </a:endParaRPr>
          </a:p>
          <a:p>
            <a:pPr algn="just">
              <a:spcAft>
                <a:spcPts val="0"/>
              </a:spcAft>
              <a:tabLst>
                <a:tab pos="-1066800" algn="l"/>
                <a:tab pos="-762000" algn="l"/>
              </a:tabLst>
            </a:pPr>
            <a:r>
              <a:rPr lang="es-ES" sz="2400" dirty="0">
                <a:ea typeface="Times New Roman" panose="02020603050405020304" pitchFamily="18" charset="0"/>
              </a:rPr>
              <a:t> </a:t>
            </a:r>
            <a:endParaRPr lang="en-US" sz="2400" dirty="0">
              <a:ea typeface="Times New Roman" panose="02020603050405020304" pitchFamily="18" charset="0"/>
            </a:endParaRPr>
          </a:p>
        </p:txBody>
      </p:sp>
      <p:pic>
        <p:nvPicPr>
          <p:cNvPr id="3" name="Imagen 2"/>
          <p:cNvPicPr>
            <a:picLocks noChangeAspect="1"/>
          </p:cNvPicPr>
          <p:nvPr/>
        </p:nvPicPr>
        <p:blipFill>
          <a:blip r:embed="rId4"/>
          <a:stretch>
            <a:fillRect/>
          </a:stretch>
        </p:blipFill>
        <p:spPr>
          <a:xfrm>
            <a:off x="5971309" y="3456709"/>
            <a:ext cx="5812414" cy="3352800"/>
          </a:xfrm>
          <a:prstGeom prst="rect">
            <a:avLst/>
          </a:prstGeom>
        </p:spPr>
      </p:pic>
    </p:spTree>
    <p:extLst>
      <p:ext uri="{BB962C8B-B14F-4D97-AF65-F5344CB8AC3E}">
        <p14:creationId xmlns:p14="http://schemas.microsoft.com/office/powerpoint/2010/main" val="504144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4962" y="3456709"/>
            <a:ext cx="3757038" cy="2999509"/>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p:cNvSpPr/>
          <p:nvPr/>
        </p:nvSpPr>
        <p:spPr>
          <a:xfrm>
            <a:off x="581890" y="1000542"/>
            <a:ext cx="8312727" cy="4154984"/>
          </a:xfrm>
          <a:prstGeom prst="rect">
            <a:avLst/>
          </a:prstGeom>
        </p:spPr>
        <p:txBody>
          <a:bodyPr wrap="square">
            <a:spAutoFit/>
          </a:bodyPr>
          <a:lstStyle/>
          <a:p>
            <a:pPr algn="just">
              <a:spcAft>
                <a:spcPts val="0"/>
              </a:spcAft>
              <a:tabLst>
                <a:tab pos="-1066800" algn="l"/>
                <a:tab pos="-762000" algn="l"/>
              </a:tabLst>
            </a:pPr>
            <a:r>
              <a:rPr lang="es-ES" sz="2400" dirty="0">
                <a:ea typeface="Times New Roman" panose="02020603050405020304" pitchFamily="18" charset="0"/>
              </a:rPr>
              <a:t>Este reconocimiento del Comandante debe abarcar:</a:t>
            </a:r>
            <a:endParaRPr lang="en-US" sz="2400" dirty="0">
              <a:ea typeface="Times New Roman" panose="02020603050405020304" pitchFamily="18" charset="0"/>
            </a:endParaRPr>
          </a:p>
          <a:p>
            <a:pPr algn="just">
              <a:spcAft>
                <a:spcPts val="0"/>
              </a:spcAft>
              <a:tabLst>
                <a:tab pos="-1066800" algn="l"/>
                <a:tab pos="-762000" algn="l"/>
              </a:tabLst>
            </a:pPr>
            <a:r>
              <a:rPr lang="es-ES" sz="2400" dirty="0">
                <a:ea typeface="Times New Roman" panose="02020603050405020304" pitchFamily="18" charset="0"/>
              </a:rPr>
              <a:t> </a:t>
            </a:r>
            <a:endParaRPr lang="en-US" sz="2400" dirty="0">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r>
              <a:rPr lang="es-ES" sz="2400" dirty="0">
                <a:ea typeface="Times New Roman" panose="02020603050405020304" pitchFamily="18" charset="0"/>
              </a:rPr>
              <a:t>Probables posiciones de ataque del enemigo</a:t>
            </a:r>
            <a:r>
              <a:rPr lang="es-ES" sz="2400" dirty="0" smtClean="0">
                <a:ea typeface="Times New Roman" panose="02020603050405020304" pitchFamily="18" charset="0"/>
              </a:rPr>
              <a:t>.</a:t>
            </a:r>
            <a:r>
              <a:rPr lang="es-ES" sz="2400" dirty="0">
                <a:ea typeface="Times New Roman" panose="02020603050405020304" pitchFamily="18" charset="0"/>
              </a:rPr>
              <a:t> </a:t>
            </a:r>
            <a:endParaRPr lang="en-US" sz="2400" dirty="0">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r>
              <a:rPr lang="es-ES" sz="2400" dirty="0">
                <a:ea typeface="Times New Roman" panose="02020603050405020304" pitchFamily="18" charset="0"/>
              </a:rPr>
              <a:t>Líneas de partida del adversario</a:t>
            </a:r>
            <a:r>
              <a:rPr lang="es-ES" sz="2400" dirty="0" smtClean="0">
                <a:ea typeface="Times New Roman" panose="02020603050405020304" pitchFamily="18" charset="0"/>
              </a:rPr>
              <a:t>.</a:t>
            </a:r>
            <a:r>
              <a:rPr lang="en-US" sz="2400" dirty="0" smtClean="0">
                <a:ea typeface="Times New Roman" panose="02020603050405020304" pitchFamily="18" charset="0"/>
              </a:rPr>
              <a:t> </a:t>
            </a:r>
            <a:r>
              <a:rPr lang="es-ES" sz="2400" dirty="0">
                <a:ea typeface="Times New Roman" panose="02020603050405020304" pitchFamily="18" charset="0"/>
              </a:rPr>
              <a:t> </a:t>
            </a:r>
            <a:endParaRPr lang="en-US" sz="2400" dirty="0">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r>
              <a:rPr lang="es-ES" sz="2400" dirty="0">
                <a:ea typeface="Times New Roman" panose="02020603050405020304" pitchFamily="18" charset="0"/>
              </a:rPr>
              <a:t>Ejes de avances más probables</a:t>
            </a:r>
            <a:r>
              <a:rPr lang="es-ES" sz="2400" dirty="0" smtClean="0">
                <a:ea typeface="Times New Roman" panose="02020603050405020304" pitchFamily="18" charset="0"/>
              </a:rPr>
              <a:t>.</a:t>
            </a:r>
            <a:r>
              <a:rPr lang="es-ES" sz="2400" dirty="0">
                <a:ea typeface="Times New Roman" panose="02020603050405020304" pitchFamily="18" charset="0"/>
              </a:rPr>
              <a:t> </a:t>
            </a:r>
            <a:endParaRPr lang="en-US" sz="2400" dirty="0">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r>
              <a:rPr lang="es-ES" sz="2400" dirty="0">
                <a:ea typeface="Times New Roman" panose="02020603050405020304" pitchFamily="18" charset="0"/>
              </a:rPr>
              <a:t>Vías de penetración a la posición</a:t>
            </a:r>
            <a:r>
              <a:rPr lang="es-ES" sz="2400" dirty="0" smtClean="0">
                <a:ea typeface="Times New Roman" panose="02020603050405020304" pitchFamily="18" charset="0"/>
              </a:rPr>
              <a:t>.</a:t>
            </a:r>
            <a:r>
              <a:rPr lang="es-ES" sz="2400" dirty="0">
                <a:ea typeface="Times New Roman" panose="02020603050405020304" pitchFamily="18" charset="0"/>
              </a:rPr>
              <a:t> </a:t>
            </a:r>
            <a:endParaRPr lang="en-US" sz="2400" dirty="0">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r>
              <a:rPr lang="es-ES" sz="2400" dirty="0">
                <a:ea typeface="Times New Roman" panose="02020603050405020304" pitchFamily="18" charset="0"/>
              </a:rPr>
              <a:t>Posibles objetivos del adversario</a:t>
            </a:r>
            <a:r>
              <a:rPr lang="es-ES" sz="2400" dirty="0" smtClean="0">
                <a:ea typeface="Times New Roman" panose="02020603050405020304" pitchFamily="18" charset="0"/>
              </a:rPr>
              <a:t>.</a:t>
            </a:r>
          </a:p>
          <a:p>
            <a:pPr lvl="0" algn="just">
              <a:spcAft>
                <a:spcPts val="0"/>
              </a:spcAft>
              <a:tabLst>
                <a:tab pos="-1066800" algn="l"/>
                <a:tab pos="-762000" algn="l"/>
                <a:tab pos="1066800" algn="l"/>
              </a:tabLst>
            </a:pPr>
            <a:r>
              <a:rPr lang="es-ES" sz="2400" dirty="0">
                <a:ea typeface="Times New Roman" panose="02020603050405020304" pitchFamily="18" charset="0"/>
              </a:rPr>
              <a:t> </a:t>
            </a:r>
            <a:endParaRPr lang="en-US" sz="2400" dirty="0">
              <a:ea typeface="Times New Roman" panose="02020603050405020304" pitchFamily="18" charset="0"/>
            </a:endParaRPr>
          </a:p>
          <a:p>
            <a:pPr algn="just">
              <a:spcAft>
                <a:spcPts val="0"/>
              </a:spcAft>
              <a:tabLst>
                <a:tab pos="-1066800" algn="l"/>
                <a:tab pos="-762000" algn="l"/>
                <a:tab pos="1066800" algn="l"/>
              </a:tabLst>
            </a:pPr>
            <a:r>
              <a:rPr lang="es-ES" sz="2400" dirty="0">
                <a:ea typeface="Times New Roman" panose="02020603050405020304" pitchFamily="18" charset="0"/>
              </a:rPr>
              <a:t>	Este análisis permitirá la </a:t>
            </a:r>
            <a:r>
              <a:rPr lang="es-ES" sz="2400" dirty="0">
                <a:solidFill>
                  <a:srgbClr val="FF0000"/>
                </a:solidFill>
                <a:ea typeface="Times New Roman" panose="02020603050405020304" pitchFamily="18" charset="0"/>
              </a:rPr>
              <a:t>distribución de las unidades de artillería en el dispositivo defensivo, tratando de cubrir con sus fuegos todo el frente.</a:t>
            </a:r>
            <a:endParaRPr lang="en-US" sz="2400" dirty="0">
              <a:solidFill>
                <a:srgbClr val="FF0000"/>
              </a:solidFill>
              <a:ea typeface="Times New Roman" panose="02020603050405020304" pitchFamily="18" charset="0"/>
            </a:endParaRPr>
          </a:p>
        </p:txBody>
      </p:sp>
    </p:spTree>
    <p:extLst>
      <p:ext uri="{BB962C8B-B14F-4D97-AF65-F5344CB8AC3E}">
        <p14:creationId xmlns:p14="http://schemas.microsoft.com/office/powerpoint/2010/main" val="23444687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4962" y="3512125"/>
            <a:ext cx="3757038" cy="299950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297872" y="1329035"/>
            <a:ext cx="8922327" cy="1569660"/>
          </a:xfrm>
          <a:prstGeom prst="rect">
            <a:avLst/>
          </a:prstGeom>
        </p:spPr>
        <p:txBody>
          <a:bodyPr wrap="square">
            <a:spAutoFit/>
          </a:bodyPr>
          <a:lstStyle/>
          <a:p>
            <a:pPr lvl="0" algn="just">
              <a:spcAft>
                <a:spcPts val="0"/>
              </a:spcAft>
              <a:tabLst>
                <a:tab pos="-1066800" algn="l"/>
                <a:tab pos="-762000" algn="l"/>
              </a:tabLst>
            </a:pPr>
            <a:r>
              <a:rPr lang="es-ES" sz="2400" u="sng" dirty="0">
                <a:ea typeface="Times New Roman" panose="02020603050405020304" pitchFamily="18" charset="0"/>
              </a:rPr>
              <a:t>Defensa perimétrica:</a:t>
            </a:r>
            <a:r>
              <a:rPr lang="es-ES" sz="2400" dirty="0">
                <a:ea typeface="Times New Roman" panose="02020603050405020304" pitchFamily="18" charset="0"/>
              </a:rPr>
              <a:t> es una modalidad de defensa en la que la unidad se halla lista para reaccionar frente a los ataques que provengan simultáneamente de varias direcciones.</a:t>
            </a:r>
            <a:endParaRPr lang="en-US" sz="2400" dirty="0">
              <a:ea typeface="Times New Roman" panose="02020603050405020304" pitchFamily="18" charset="0"/>
            </a:endParaRPr>
          </a:p>
          <a:p>
            <a:pPr algn="just">
              <a:spcAft>
                <a:spcPts val="0"/>
              </a:spcAft>
              <a:tabLst>
                <a:tab pos="-1066800" algn="l"/>
                <a:tab pos="-762000" algn="l"/>
              </a:tabLst>
            </a:pPr>
            <a:r>
              <a:rPr lang="es-ES" sz="2400" dirty="0">
                <a:ea typeface="Times New Roman" panose="02020603050405020304" pitchFamily="18" charset="0"/>
              </a:rPr>
              <a:t> </a:t>
            </a:r>
            <a:endParaRPr lang="en-US" sz="2400" dirty="0">
              <a:ea typeface="Times New Roman" panose="02020603050405020304" pitchFamily="18" charset="0"/>
            </a:endParaRPr>
          </a:p>
        </p:txBody>
      </p:sp>
      <p:pic>
        <p:nvPicPr>
          <p:cNvPr id="3" name="Imagen 2"/>
          <p:cNvPicPr>
            <a:picLocks noChangeAspect="1"/>
          </p:cNvPicPr>
          <p:nvPr/>
        </p:nvPicPr>
        <p:blipFill>
          <a:blip r:embed="rId4"/>
          <a:stretch>
            <a:fillRect/>
          </a:stretch>
        </p:blipFill>
        <p:spPr>
          <a:xfrm>
            <a:off x="426893" y="2732808"/>
            <a:ext cx="5544642" cy="3723409"/>
          </a:xfrm>
          <a:prstGeom prst="rect">
            <a:avLst/>
          </a:prstGeom>
        </p:spPr>
      </p:pic>
      <p:pic>
        <p:nvPicPr>
          <p:cNvPr id="6" name="Imagen 5"/>
          <p:cNvPicPr>
            <a:picLocks noChangeAspect="1"/>
          </p:cNvPicPr>
          <p:nvPr/>
        </p:nvPicPr>
        <p:blipFill>
          <a:blip r:embed="rId5"/>
          <a:stretch>
            <a:fillRect/>
          </a:stretch>
        </p:blipFill>
        <p:spPr>
          <a:xfrm>
            <a:off x="6750302" y="2732808"/>
            <a:ext cx="5197835" cy="3635334"/>
          </a:xfrm>
          <a:prstGeom prst="rect">
            <a:avLst/>
          </a:prstGeom>
        </p:spPr>
      </p:pic>
    </p:spTree>
    <p:extLst>
      <p:ext uri="{BB962C8B-B14F-4D97-AF65-F5344CB8AC3E}">
        <p14:creationId xmlns:p14="http://schemas.microsoft.com/office/powerpoint/2010/main" val="31030300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8048" y="1135043"/>
            <a:ext cx="3757038" cy="299950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325796" y="871824"/>
            <a:ext cx="10571019" cy="5632311"/>
          </a:xfrm>
          <a:prstGeom prst="rect">
            <a:avLst/>
          </a:prstGeom>
        </p:spPr>
        <p:txBody>
          <a:bodyPr wrap="square">
            <a:spAutoFit/>
          </a:bodyPr>
          <a:lstStyle/>
          <a:p>
            <a:pPr algn="just">
              <a:spcAft>
                <a:spcPts val="0"/>
              </a:spcAft>
              <a:tabLst>
                <a:tab pos="-1066800" algn="l"/>
                <a:tab pos="-762000" algn="l"/>
              </a:tabLst>
            </a:pPr>
            <a:r>
              <a:rPr lang="es-ES" sz="2000" b="1" u="sng" dirty="0">
                <a:ea typeface="Times New Roman" panose="02020603050405020304" pitchFamily="18" charset="0"/>
              </a:rPr>
              <a:t>Los fuegos de las unidades de artillería deberán estar orientados para:</a:t>
            </a:r>
            <a:endParaRPr lang="en-US" sz="2000" b="1" u="sng" dirty="0">
              <a:ea typeface="Times New Roman" panose="02020603050405020304" pitchFamily="18" charset="0"/>
            </a:endParaRPr>
          </a:p>
          <a:p>
            <a:pPr algn="just">
              <a:spcAft>
                <a:spcPts val="0"/>
              </a:spcAft>
              <a:tabLst>
                <a:tab pos="-1066800" algn="l"/>
                <a:tab pos="-762000" algn="l"/>
              </a:tabLst>
            </a:pPr>
            <a:r>
              <a:rPr lang="es-ES" sz="2000" b="1" u="sng" dirty="0">
                <a:ea typeface="Times New Roman" panose="02020603050405020304" pitchFamily="18" charset="0"/>
              </a:rPr>
              <a:t> </a:t>
            </a:r>
            <a:endParaRPr lang="en-US" sz="2000" b="1" u="sng" dirty="0">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r>
              <a:rPr lang="es-ES" sz="2000" dirty="0">
                <a:ea typeface="Times New Roman" panose="02020603050405020304" pitchFamily="18" charset="0"/>
              </a:rPr>
              <a:t>Probables direcciones de aproximación.</a:t>
            </a:r>
            <a:endParaRPr lang="en-US" sz="2000" dirty="0">
              <a:ea typeface="Times New Roman" panose="02020603050405020304" pitchFamily="18" charset="0"/>
            </a:endParaRPr>
          </a:p>
          <a:p>
            <a:pPr algn="just">
              <a:spcAft>
                <a:spcPts val="0"/>
              </a:spcAft>
              <a:tabLst>
                <a:tab pos="-1066800" algn="l"/>
                <a:tab pos="-762000" algn="l"/>
              </a:tabLst>
            </a:pPr>
            <a:r>
              <a:rPr lang="es-ES" sz="2000" dirty="0">
                <a:ea typeface="Times New Roman" panose="02020603050405020304" pitchFamily="18" charset="0"/>
              </a:rPr>
              <a:t> </a:t>
            </a:r>
            <a:endParaRPr lang="en-US" sz="2000" dirty="0">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r>
              <a:rPr lang="es-ES" sz="2000" dirty="0">
                <a:ea typeface="Times New Roman" panose="02020603050405020304" pitchFamily="18" charset="0"/>
              </a:rPr>
              <a:t>Apoyo a los obstáculos.</a:t>
            </a:r>
            <a:endParaRPr lang="en-US" sz="2000" dirty="0">
              <a:ea typeface="Times New Roman" panose="02020603050405020304" pitchFamily="18" charset="0"/>
            </a:endParaRPr>
          </a:p>
          <a:p>
            <a:pPr algn="just">
              <a:spcAft>
                <a:spcPts val="0"/>
              </a:spcAft>
              <a:tabLst>
                <a:tab pos="-1066800" algn="l"/>
                <a:tab pos="-762000" algn="l"/>
              </a:tabLst>
            </a:pPr>
            <a:r>
              <a:rPr lang="es-ES" sz="2000" dirty="0">
                <a:ea typeface="Times New Roman" panose="02020603050405020304" pitchFamily="18" charset="0"/>
              </a:rPr>
              <a:t> </a:t>
            </a:r>
            <a:endParaRPr lang="en-US" sz="2000" dirty="0">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r>
              <a:rPr lang="es-ES" sz="2000" dirty="0">
                <a:ea typeface="Times New Roman" panose="02020603050405020304" pitchFamily="18" charset="0"/>
              </a:rPr>
              <a:t>Barreras de fuego sobre las vías de aproximación.</a:t>
            </a:r>
            <a:endParaRPr lang="en-US" sz="2000" dirty="0">
              <a:ea typeface="Times New Roman" panose="02020603050405020304" pitchFamily="18" charset="0"/>
            </a:endParaRPr>
          </a:p>
          <a:p>
            <a:pPr algn="just">
              <a:spcAft>
                <a:spcPts val="0"/>
              </a:spcAft>
              <a:tabLst>
                <a:tab pos="-1066800" algn="l"/>
                <a:tab pos="-762000" algn="l"/>
              </a:tabLst>
            </a:pPr>
            <a:r>
              <a:rPr lang="es-ES" sz="2000" dirty="0">
                <a:ea typeface="Times New Roman" panose="02020603050405020304" pitchFamily="18" charset="0"/>
              </a:rPr>
              <a:t> </a:t>
            </a:r>
            <a:endParaRPr lang="en-US" sz="2000" dirty="0">
              <a:ea typeface="Times New Roman" panose="02020603050405020304" pitchFamily="18" charset="0"/>
            </a:endParaRPr>
          </a:p>
          <a:p>
            <a:pPr marL="342900" lvl="0" indent="-342900" algn="just">
              <a:spcAft>
                <a:spcPts val="0"/>
              </a:spcAft>
              <a:buFont typeface="+mj-lt"/>
              <a:buAutoNum type="alphaLcPeriod"/>
              <a:tabLst>
                <a:tab pos="-1066800" algn="l"/>
                <a:tab pos="-762000" algn="l"/>
                <a:tab pos="1066800" algn="l"/>
              </a:tabLst>
            </a:pPr>
            <a:r>
              <a:rPr lang="es-ES" sz="2000" dirty="0">
                <a:ea typeface="Times New Roman" panose="02020603050405020304" pitchFamily="18" charset="0"/>
              </a:rPr>
              <a:t>Apoyo al repliegue de las fuerzas de seguridad.</a:t>
            </a:r>
            <a:endParaRPr lang="en-US" sz="2000" dirty="0">
              <a:ea typeface="Times New Roman" panose="02020603050405020304" pitchFamily="18" charset="0"/>
            </a:endParaRPr>
          </a:p>
          <a:p>
            <a:pPr marL="457200" algn="just">
              <a:spcAft>
                <a:spcPts val="0"/>
              </a:spcAft>
              <a:tabLst>
                <a:tab pos="-1066800" algn="l"/>
                <a:tab pos="-762000" algn="l"/>
              </a:tabLst>
            </a:pPr>
            <a:r>
              <a:rPr lang="es-ES" sz="2000" dirty="0">
                <a:ea typeface="Times New Roman" panose="02020603050405020304" pitchFamily="18" charset="0"/>
              </a:rPr>
              <a:t> </a:t>
            </a:r>
            <a:endParaRPr lang="en-US" sz="2000" dirty="0">
              <a:ea typeface="Times New Roman" panose="02020603050405020304" pitchFamily="18" charset="0"/>
            </a:endParaRPr>
          </a:p>
          <a:p>
            <a:pPr algn="just">
              <a:spcAft>
                <a:spcPts val="0"/>
              </a:spcAft>
              <a:tabLst>
                <a:tab pos="-1066800" algn="l"/>
                <a:tab pos="-762000" algn="l"/>
              </a:tabLst>
            </a:pPr>
            <a:r>
              <a:rPr lang="es-ES" sz="2000" dirty="0">
                <a:ea typeface="Times New Roman" panose="02020603050405020304" pitchFamily="18" charset="0"/>
              </a:rPr>
              <a:t>	Las unidades de artillería ocuparán posiciones de fuego al centro del dispositivo, </a:t>
            </a:r>
            <a:r>
              <a:rPr lang="es-ES" sz="2000" b="1" dirty="0">
                <a:solidFill>
                  <a:srgbClr val="FF0000"/>
                </a:solidFill>
                <a:ea typeface="Times New Roman" panose="02020603050405020304" pitchFamily="18" charset="0"/>
              </a:rPr>
              <a:t>cubriendo los 360 º de la defensa. </a:t>
            </a:r>
            <a:r>
              <a:rPr lang="es-ES" sz="2000" dirty="0">
                <a:ea typeface="Times New Roman" panose="02020603050405020304" pitchFamily="18" charset="0"/>
              </a:rPr>
              <a:t>Deben contar con zonas amplias para efectuar continuos cambios de posiciones para disminuir la acción de los fuegos de contrabatería del adversario.</a:t>
            </a:r>
            <a:endParaRPr lang="en-US" sz="2000" dirty="0">
              <a:ea typeface="Times New Roman" panose="02020603050405020304" pitchFamily="18" charset="0"/>
            </a:endParaRPr>
          </a:p>
          <a:p>
            <a:pPr algn="just">
              <a:spcAft>
                <a:spcPts val="0"/>
              </a:spcAft>
              <a:tabLst>
                <a:tab pos="-1066800" algn="l"/>
                <a:tab pos="-762000" algn="l"/>
              </a:tabLst>
            </a:pPr>
            <a:r>
              <a:rPr lang="es-ES" sz="2000" dirty="0">
                <a:ea typeface="Times New Roman" panose="02020603050405020304" pitchFamily="18" charset="0"/>
              </a:rPr>
              <a:t> </a:t>
            </a:r>
            <a:endParaRPr lang="en-US" sz="2000" dirty="0">
              <a:ea typeface="Times New Roman" panose="02020603050405020304" pitchFamily="18" charset="0"/>
            </a:endParaRPr>
          </a:p>
          <a:p>
            <a:pPr algn="just">
              <a:spcAft>
                <a:spcPts val="0"/>
              </a:spcAft>
              <a:tabLst>
                <a:tab pos="-1066800" algn="l"/>
                <a:tab pos="-762000" algn="l"/>
              </a:tabLst>
            </a:pPr>
            <a:r>
              <a:rPr lang="es-ES" sz="2000" dirty="0">
                <a:ea typeface="Times New Roman" panose="02020603050405020304" pitchFamily="18" charset="0"/>
              </a:rPr>
              <a:t>Deberán </a:t>
            </a:r>
            <a:r>
              <a:rPr lang="es-ES" sz="2000" b="1" dirty="0">
                <a:solidFill>
                  <a:srgbClr val="FF0000"/>
                </a:solidFill>
                <a:ea typeface="Times New Roman" panose="02020603050405020304" pitchFamily="18" charset="0"/>
              </a:rPr>
              <a:t>reconocerse las vías de escape </a:t>
            </a:r>
            <a:r>
              <a:rPr lang="es-ES" sz="2000" dirty="0">
                <a:ea typeface="Times New Roman" panose="02020603050405020304" pitchFamily="18" charset="0"/>
              </a:rPr>
              <a:t>que le permitan un expedito cambio de posición.</a:t>
            </a:r>
            <a:endParaRPr lang="en-US" sz="2000" dirty="0">
              <a:ea typeface="Times New Roman" panose="02020603050405020304" pitchFamily="18" charset="0"/>
            </a:endParaRPr>
          </a:p>
          <a:p>
            <a:pPr algn="just">
              <a:spcAft>
                <a:spcPts val="0"/>
              </a:spcAft>
              <a:tabLst>
                <a:tab pos="-1066800" algn="l"/>
                <a:tab pos="-762000" algn="l"/>
              </a:tabLst>
            </a:pPr>
            <a:r>
              <a:rPr lang="es-ES" sz="2000" dirty="0">
                <a:ea typeface="Times New Roman" panose="02020603050405020304" pitchFamily="18" charset="0"/>
              </a:rPr>
              <a:t> </a:t>
            </a:r>
            <a:endParaRPr lang="en-US" sz="2000" dirty="0">
              <a:ea typeface="Times New Roman" panose="02020603050405020304" pitchFamily="18" charset="0"/>
            </a:endParaRPr>
          </a:p>
          <a:p>
            <a:pPr algn="just">
              <a:spcAft>
                <a:spcPts val="0"/>
              </a:spcAft>
              <a:tabLst>
                <a:tab pos="-1066800" algn="l"/>
                <a:tab pos="-762000" algn="l"/>
              </a:tabLst>
            </a:pPr>
            <a:r>
              <a:rPr lang="es-ES" sz="2000" dirty="0">
                <a:ea typeface="Times New Roman" panose="02020603050405020304" pitchFamily="18" charset="0"/>
              </a:rPr>
              <a:t>Cada posición preseleccionada deberá </a:t>
            </a:r>
            <a:r>
              <a:rPr lang="es-ES" sz="2000" b="1" dirty="0">
                <a:solidFill>
                  <a:srgbClr val="FF0000"/>
                </a:solidFill>
                <a:ea typeface="Times New Roman" panose="02020603050405020304" pitchFamily="18" charset="0"/>
              </a:rPr>
              <a:t>contar con </a:t>
            </a:r>
            <a:r>
              <a:rPr lang="es-ES" sz="2000" b="1" dirty="0" smtClean="0">
                <a:solidFill>
                  <a:srgbClr val="FF0000"/>
                </a:solidFill>
                <a:ea typeface="Times New Roman" panose="02020603050405020304" pitchFamily="18" charset="0"/>
              </a:rPr>
              <a:t>acopios </a:t>
            </a:r>
            <a:r>
              <a:rPr lang="es-ES" sz="2000" b="1" dirty="0">
                <a:solidFill>
                  <a:srgbClr val="FF0000"/>
                </a:solidFill>
                <a:ea typeface="Times New Roman" panose="02020603050405020304" pitchFamily="18" charset="0"/>
              </a:rPr>
              <a:t>de munición para permitir la independencia logística de las unidades de artillería.</a:t>
            </a:r>
            <a:endParaRPr lang="en-US" sz="2000" b="1" dirty="0">
              <a:solidFill>
                <a:srgbClr val="FF0000"/>
              </a:solidFill>
              <a:ea typeface="Times New Roman" panose="02020603050405020304" pitchFamily="18" charset="0"/>
            </a:endParaRPr>
          </a:p>
        </p:txBody>
      </p:sp>
    </p:spTree>
    <p:extLst>
      <p:ext uri="{BB962C8B-B14F-4D97-AF65-F5344CB8AC3E}">
        <p14:creationId xmlns:p14="http://schemas.microsoft.com/office/powerpoint/2010/main" val="20082713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32322" y="803648"/>
            <a:ext cx="12159678" cy="5908307"/>
          </a:xfrm>
          <a:prstGeom prst="rect">
            <a:avLst/>
          </a:prstGeom>
          <a:pattFill prst="pct60">
            <a:fgClr>
              <a:schemeClr val="accent1"/>
            </a:fgClr>
            <a:bgClr>
              <a:schemeClr val="bg1"/>
            </a:bgClr>
          </a:pattFill>
          <a:effectLst>
            <a:glow rad="127000">
              <a:srgbClr val="FFFF00"/>
            </a:glow>
            <a:outerShdw blurRad="889000" dist="50800" dir="5400000" algn="ctr" rotWithShape="0">
              <a:srgbClr val="000000"/>
            </a:outerShdw>
            <a:reflection blurRad="1168400" stA="19000" endPos="63000" dir="5400000" sy="-100000" algn="bl" rotWithShape="0"/>
          </a:effectLst>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01363" y="124692"/>
            <a:ext cx="1124814" cy="1199802"/>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sp>
        <p:nvSpPr>
          <p:cNvPr id="3" name="Rectangle 2"/>
          <p:cNvSpPr>
            <a:spLocks noChangeArrowheads="1"/>
          </p:cNvSpPr>
          <p:nvPr/>
        </p:nvSpPr>
        <p:spPr bwMode="auto">
          <a:xfrm>
            <a:off x="193964" y="87172"/>
            <a:ext cx="9827900"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066800" algn="l"/>
                <a:tab pos="-762000" algn="l"/>
              </a:tabLst>
              <a:defRPr>
                <a:solidFill>
                  <a:schemeClr val="tx1"/>
                </a:solidFill>
                <a:latin typeface="Arial" panose="020B0604020202020204" pitchFamily="34" charset="0"/>
              </a:defRPr>
            </a:lvl1pPr>
            <a:lvl2pPr eaLnBrk="0" fontAlgn="base" hangingPunct="0">
              <a:spcBef>
                <a:spcPct val="0"/>
              </a:spcBef>
              <a:spcAft>
                <a:spcPct val="0"/>
              </a:spcAft>
              <a:tabLst>
                <a:tab pos="-1066800" algn="l"/>
                <a:tab pos="-762000" algn="l"/>
              </a:tabLst>
              <a:defRPr>
                <a:solidFill>
                  <a:schemeClr val="tx1"/>
                </a:solidFill>
                <a:latin typeface="Arial" panose="020B0604020202020204" pitchFamily="34" charset="0"/>
              </a:defRPr>
            </a:lvl2pPr>
            <a:lvl3pPr eaLnBrk="0" fontAlgn="base" hangingPunct="0">
              <a:spcBef>
                <a:spcPct val="0"/>
              </a:spcBef>
              <a:spcAft>
                <a:spcPct val="0"/>
              </a:spcAft>
              <a:tabLst>
                <a:tab pos="-1066800" algn="l"/>
                <a:tab pos="-762000" algn="l"/>
              </a:tabLst>
              <a:defRPr>
                <a:solidFill>
                  <a:schemeClr val="tx1"/>
                </a:solidFill>
                <a:latin typeface="Arial" panose="020B0604020202020204" pitchFamily="34" charset="0"/>
              </a:defRPr>
            </a:lvl3pPr>
            <a:lvl4pPr eaLnBrk="0" fontAlgn="base" hangingPunct="0">
              <a:spcBef>
                <a:spcPct val="0"/>
              </a:spcBef>
              <a:spcAft>
                <a:spcPct val="0"/>
              </a:spcAft>
              <a:tabLst>
                <a:tab pos="-1066800" algn="l"/>
                <a:tab pos="-762000" algn="l"/>
              </a:tabLst>
              <a:defRPr>
                <a:solidFill>
                  <a:schemeClr val="tx1"/>
                </a:solidFill>
                <a:latin typeface="Arial" panose="020B0604020202020204" pitchFamily="34" charset="0"/>
              </a:defRPr>
            </a:lvl4pPr>
            <a:lvl5pPr eaLnBrk="0" fontAlgn="base" hangingPunct="0">
              <a:spcBef>
                <a:spcPct val="0"/>
              </a:spcBef>
              <a:spcAft>
                <a:spcPct val="0"/>
              </a:spcAft>
              <a:tabLst>
                <a:tab pos="-1066800" algn="l"/>
                <a:tab pos="-762000" algn="l"/>
              </a:tabLst>
              <a:defRPr>
                <a:solidFill>
                  <a:schemeClr val="tx1"/>
                </a:solidFill>
                <a:latin typeface="Arial" panose="020B0604020202020204" pitchFamily="34" charset="0"/>
              </a:defRPr>
            </a:lvl5pPr>
            <a:lvl6pPr eaLnBrk="0" fontAlgn="base" hangingPunct="0">
              <a:spcBef>
                <a:spcPct val="0"/>
              </a:spcBef>
              <a:spcAft>
                <a:spcPct val="0"/>
              </a:spcAft>
              <a:tabLst>
                <a:tab pos="-1066800" algn="l"/>
                <a:tab pos="-762000" algn="l"/>
              </a:tabLst>
              <a:defRPr>
                <a:solidFill>
                  <a:schemeClr val="tx1"/>
                </a:solidFill>
                <a:latin typeface="Arial" panose="020B0604020202020204" pitchFamily="34" charset="0"/>
              </a:defRPr>
            </a:lvl6pPr>
            <a:lvl7pPr eaLnBrk="0" fontAlgn="base" hangingPunct="0">
              <a:spcBef>
                <a:spcPct val="0"/>
              </a:spcBef>
              <a:spcAft>
                <a:spcPct val="0"/>
              </a:spcAft>
              <a:tabLst>
                <a:tab pos="-1066800" algn="l"/>
                <a:tab pos="-762000" algn="l"/>
              </a:tabLst>
              <a:defRPr>
                <a:solidFill>
                  <a:schemeClr val="tx1"/>
                </a:solidFill>
                <a:latin typeface="Arial" panose="020B0604020202020204" pitchFamily="34" charset="0"/>
              </a:defRPr>
            </a:lvl7pPr>
            <a:lvl8pPr eaLnBrk="0" fontAlgn="base" hangingPunct="0">
              <a:spcBef>
                <a:spcPct val="0"/>
              </a:spcBef>
              <a:spcAft>
                <a:spcPct val="0"/>
              </a:spcAft>
              <a:tabLst>
                <a:tab pos="-1066800" algn="l"/>
                <a:tab pos="-762000" algn="l"/>
              </a:tabLst>
              <a:defRPr>
                <a:solidFill>
                  <a:schemeClr val="tx1"/>
                </a:solidFill>
                <a:latin typeface="Arial" panose="020B0604020202020204" pitchFamily="34" charset="0"/>
              </a:defRPr>
            </a:lvl8pPr>
            <a:lvl9pPr eaLnBrk="0" fontAlgn="base" hangingPunct="0">
              <a:spcBef>
                <a:spcPct val="0"/>
              </a:spcBef>
              <a:spcAft>
                <a:spcPct val="0"/>
              </a:spcAft>
              <a:tabLst>
                <a:tab pos="-1066800" algn="l"/>
                <a:tab pos="-762000" algn="l"/>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tabLst>
                <a:tab pos="-1066800" algn="l"/>
                <a:tab pos="-762000" algn="l"/>
              </a:tabLst>
            </a:pPr>
            <a:endParaRPr kumimoji="0" lang="es-ES" altLang="en-US" sz="2400" b="1" i="0" u="none" strike="noStrike" cap="none" normalizeH="0" baseline="0" dirty="0" smtClean="0">
              <a:ln>
                <a:noFill/>
              </a:ln>
              <a:solidFill>
                <a:schemeClr val="tx1"/>
              </a:solidFill>
              <a:effectLst/>
              <a:latin typeface="+mn-lt"/>
              <a:ea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tabLst>
                <a:tab pos="-1066800" algn="l"/>
                <a:tab pos="-762000" algn="l"/>
              </a:tabLst>
            </a:pPr>
            <a:endParaRPr lang="es-ES" altLang="en-US" sz="2400" b="1" dirty="0">
              <a:latin typeface="+mn-lt"/>
              <a:ea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tabLst>
                <a:tab pos="-1066800" algn="l"/>
                <a:tab pos="-762000" algn="l"/>
              </a:tabLst>
            </a:pPr>
            <a:r>
              <a:rPr kumimoji="0" lang="es-ES" altLang="en-US" sz="2400" b="1" i="0" u="none" strike="noStrike" cap="none" normalizeH="0" baseline="0" dirty="0" smtClean="0">
                <a:ln>
                  <a:noFill/>
                </a:ln>
                <a:solidFill>
                  <a:schemeClr val="tx1"/>
                </a:solidFill>
                <a:effectLst/>
                <a:latin typeface="+mn-lt"/>
                <a:ea typeface="Times New Roman" panose="02020603050405020304" pitchFamily="18" charset="0"/>
              </a:rPr>
              <a:t>						La Artillería en el Desierto</a:t>
            </a:r>
            <a:r>
              <a:rPr kumimoji="0" lang="es-ES" altLang="en-US" sz="2400" b="1" i="0" u="none" strike="noStrike" cap="none" normalizeH="0" baseline="0" dirty="0" smtClean="0">
                <a:ln>
                  <a:noFill/>
                </a:ln>
                <a:solidFill>
                  <a:schemeClr val="tx1"/>
                </a:solidFill>
                <a:effectLst/>
                <a:latin typeface="+mn-lt"/>
                <a:ea typeface="Times New Roman" panose="02020603050405020304" pitchFamily="18" charset="0"/>
              </a:rPr>
              <a:t>.</a:t>
            </a:r>
          </a:p>
          <a:p>
            <a:pPr marL="0" marR="0" lvl="0" indent="0" algn="just" defTabSz="914400" rtl="0" eaLnBrk="0" fontAlgn="base" latinLnBrk="0" hangingPunct="0">
              <a:lnSpc>
                <a:spcPct val="100000"/>
              </a:lnSpc>
              <a:spcBef>
                <a:spcPct val="0"/>
              </a:spcBef>
              <a:spcAft>
                <a:spcPct val="0"/>
              </a:spcAft>
              <a:buClrTx/>
              <a:buSzTx/>
              <a:tabLst>
                <a:tab pos="-1066800" algn="l"/>
                <a:tab pos="-762000" algn="l"/>
              </a:tabLst>
            </a:pPr>
            <a:endParaRPr lang="es-ES" altLang="en-US" sz="2400" b="1" dirty="0">
              <a:latin typeface="+mn-lt"/>
            </a:endParaRPr>
          </a:p>
          <a:p>
            <a:pPr marL="0" marR="0" lvl="0" indent="0" algn="just" defTabSz="914400" rtl="0" eaLnBrk="0" fontAlgn="base" latinLnBrk="0" hangingPunct="0">
              <a:lnSpc>
                <a:spcPct val="100000"/>
              </a:lnSpc>
              <a:spcBef>
                <a:spcPct val="0"/>
              </a:spcBef>
              <a:spcAft>
                <a:spcPct val="0"/>
              </a:spcAft>
              <a:buClrTx/>
              <a:buSzTx/>
              <a:tabLst>
                <a:tab pos="-1066800" algn="l"/>
                <a:tab pos="-762000" algn="l"/>
              </a:tabLst>
            </a:pPr>
            <a:endParaRPr kumimoji="0" lang="en-US" altLang="en-US" sz="2400" b="0" i="0" u="none" strike="noStrike" cap="none" normalizeH="0" baseline="0" dirty="0" smtClean="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tabLst>
                <a:tab pos="-1066800" algn="l"/>
                <a:tab pos="-762000" algn="l"/>
              </a:tabLst>
            </a:pPr>
            <a:r>
              <a:rPr kumimoji="0" lang="es-ES" altLang="en-US" sz="2400" b="1" i="0" u="sng" strike="noStrike" cap="none" normalizeH="0" baseline="0" dirty="0" smtClean="0">
                <a:ln>
                  <a:noFill/>
                </a:ln>
                <a:solidFill>
                  <a:srgbClr val="FFFF00"/>
                </a:solidFill>
                <a:effectLst/>
                <a:latin typeface="+mn-lt"/>
                <a:ea typeface="Times New Roman" panose="02020603050405020304" pitchFamily="18" charset="0"/>
              </a:rPr>
              <a:t>Las unidades de artillería en el desierto:</a:t>
            </a:r>
            <a:r>
              <a:rPr kumimoji="0" lang="es-ES" altLang="en-US" sz="2400" b="1" i="0" u="none" strike="noStrike" cap="none" normalizeH="0" baseline="0" dirty="0" smtClean="0">
                <a:ln>
                  <a:noFill/>
                </a:ln>
                <a:solidFill>
                  <a:srgbClr val="FFFF00"/>
                </a:solidFill>
                <a:effectLst/>
                <a:latin typeface="+mn-lt"/>
                <a:ea typeface="Times New Roman" panose="02020603050405020304" pitchFamily="18" charset="0"/>
              </a:rPr>
              <a:t> los problemas principales que debe afrontar la artillería en el desierto son</a:t>
            </a:r>
            <a:r>
              <a:rPr kumimoji="0" lang="es-ES" altLang="en-US" sz="2400" b="0" i="0" u="none" strike="noStrike" cap="none" normalizeH="0" baseline="0" dirty="0" smtClean="0">
                <a:ln>
                  <a:noFill/>
                </a:ln>
                <a:solidFill>
                  <a:srgbClr val="FFFF00"/>
                </a:solidFill>
                <a:effectLst/>
                <a:latin typeface="+mn-lt"/>
                <a:ea typeface="Times New Roman" panose="02020603050405020304" pitchFamily="18" charset="0"/>
              </a:rPr>
              <a:t>:</a:t>
            </a:r>
          </a:p>
          <a:p>
            <a:pPr marL="0" marR="0" lvl="0" indent="0" algn="just" defTabSz="914400" rtl="0" eaLnBrk="0" fontAlgn="base" latinLnBrk="0" hangingPunct="0">
              <a:lnSpc>
                <a:spcPct val="100000"/>
              </a:lnSpc>
              <a:spcBef>
                <a:spcPct val="0"/>
              </a:spcBef>
              <a:spcAft>
                <a:spcPct val="0"/>
              </a:spcAft>
              <a:buClrTx/>
              <a:buSzTx/>
              <a:tabLst>
                <a:tab pos="-1066800" algn="l"/>
                <a:tab pos="-762000" algn="l"/>
              </a:tabLst>
            </a:pPr>
            <a:endParaRPr lang="es-ES" altLang="en-US" sz="2400" dirty="0">
              <a:solidFill>
                <a:srgbClr val="FFFF00"/>
              </a:solidFill>
              <a:latin typeface="+mn-lt"/>
              <a:ea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tabLst>
                <a:tab pos="-1066800" algn="l"/>
                <a:tab pos="-762000" algn="l"/>
              </a:tabLst>
            </a:pPr>
            <a:r>
              <a:rPr kumimoji="0" lang="es-ES" altLang="en-US" sz="2400" b="0" i="0" u="none" strike="noStrike" cap="none" normalizeH="0" baseline="0" dirty="0" smtClean="0">
                <a:ln>
                  <a:noFill/>
                </a:ln>
                <a:solidFill>
                  <a:srgbClr val="FFFF00"/>
                </a:solidFill>
                <a:effectLst/>
                <a:latin typeface="+mn-lt"/>
                <a:ea typeface="Times New Roman" panose="02020603050405020304" pitchFamily="18" charset="0"/>
              </a:rPr>
              <a:t> </a:t>
            </a:r>
            <a:endParaRPr kumimoji="0" lang="en-US" altLang="en-US" sz="2400" b="0" i="0" u="none" strike="noStrike" cap="none" normalizeH="0" baseline="0" dirty="0" smtClean="0">
              <a:ln>
                <a:noFill/>
              </a:ln>
              <a:solidFill>
                <a:srgbClr val="FFFF00"/>
              </a:solidFill>
              <a:effectLst/>
              <a:latin typeface="+mn-lt"/>
            </a:endParaRPr>
          </a:p>
          <a:p>
            <a:pPr marL="0" marR="0" lvl="0" indent="0" algn="just" defTabSz="914400" rtl="0" eaLnBrk="0" fontAlgn="base" latinLnBrk="0" hangingPunct="0">
              <a:lnSpc>
                <a:spcPct val="100000"/>
              </a:lnSpc>
              <a:spcBef>
                <a:spcPct val="0"/>
              </a:spcBef>
              <a:spcAft>
                <a:spcPct val="0"/>
              </a:spcAft>
              <a:buClrTx/>
              <a:buSzTx/>
              <a:tabLst>
                <a:tab pos="-1066800" algn="l"/>
                <a:tab pos="-762000" algn="l"/>
              </a:tabLst>
            </a:pPr>
            <a:r>
              <a:rPr kumimoji="0" lang="es-ES" altLang="en-US" sz="2400" b="1" i="0" u="none" strike="noStrike" cap="none" normalizeH="0" baseline="0" dirty="0" smtClean="0">
                <a:ln>
                  <a:noFill/>
                </a:ln>
                <a:solidFill>
                  <a:srgbClr val="FF0000"/>
                </a:solidFill>
                <a:effectLst/>
                <a:latin typeface="+mn-lt"/>
                <a:ea typeface="Times New Roman" panose="02020603050405020304" pitchFamily="18" charset="0"/>
              </a:rPr>
              <a:t>La Observación.</a:t>
            </a:r>
            <a:endParaRPr kumimoji="0" lang="en-US" altLang="en-US" sz="2400" b="1" i="0" u="none" strike="noStrike" cap="none" normalizeH="0" baseline="0" dirty="0" smtClean="0">
              <a:ln>
                <a:noFill/>
              </a:ln>
              <a:solidFill>
                <a:srgbClr val="FF0000"/>
              </a:solidFill>
              <a:effectLst/>
              <a:latin typeface="+mn-lt"/>
            </a:endParaRPr>
          </a:p>
          <a:p>
            <a:pPr marL="0" marR="0" lvl="0" indent="0" algn="just" defTabSz="914400" rtl="0" eaLnBrk="0" fontAlgn="base" latinLnBrk="0" hangingPunct="0">
              <a:lnSpc>
                <a:spcPct val="100000"/>
              </a:lnSpc>
              <a:spcBef>
                <a:spcPct val="0"/>
              </a:spcBef>
              <a:spcAft>
                <a:spcPct val="0"/>
              </a:spcAft>
              <a:buClrTx/>
              <a:buSzTx/>
              <a:tabLst>
                <a:tab pos="-1066800" algn="l"/>
                <a:tab pos="-762000" algn="l"/>
              </a:tabLst>
            </a:pPr>
            <a:r>
              <a:rPr kumimoji="0" lang="es-ES" altLang="en-US" sz="2400" b="1" i="0" u="none" strike="noStrike" cap="none" normalizeH="0" baseline="0" dirty="0" smtClean="0">
                <a:ln>
                  <a:noFill/>
                </a:ln>
                <a:solidFill>
                  <a:srgbClr val="FF0000"/>
                </a:solidFill>
                <a:effectLst/>
                <a:latin typeface="+mn-lt"/>
                <a:ea typeface="Times New Roman" panose="02020603050405020304" pitchFamily="18" charset="0"/>
              </a:rPr>
              <a:t>El mantenimiento.</a:t>
            </a:r>
            <a:endParaRPr kumimoji="0" lang="en-US" altLang="en-US" sz="2400" b="1" i="0" u="none" strike="noStrike" cap="none" normalizeH="0" baseline="0" dirty="0" smtClean="0">
              <a:ln>
                <a:noFill/>
              </a:ln>
              <a:solidFill>
                <a:srgbClr val="FF0000"/>
              </a:solidFill>
              <a:effectLst/>
              <a:latin typeface="+mn-lt"/>
            </a:endParaRPr>
          </a:p>
          <a:p>
            <a:pPr marL="0" marR="0" lvl="0" indent="0" algn="just" defTabSz="914400" rtl="0" eaLnBrk="0" fontAlgn="base" latinLnBrk="0" hangingPunct="0">
              <a:lnSpc>
                <a:spcPct val="100000"/>
              </a:lnSpc>
              <a:spcBef>
                <a:spcPct val="0"/>
              </a:spcBef>
              <a:spcAft>
                <a:spcPct val="0"/>
              </a:spcAft>
              <a:buClrTx/>
              <a:buSzTx/>
              <a:tabLst>
                <a:tab pos="-1066800" algn="l"/>
                <a:tab pos="-762000" algn="l"/>
              </a:tabLst>
            </a:pPr>
            <a:r>
              <a:rPr kumimoji="0" lang="es-ES" altLang="en-US" sz="2400" b="1" i="0" u="none" strike="noStrike" cap="none" normalizeH="0" baseline="0" dirty="0" smtClean="0">
                <a:ln>
                  <a:noFill/>
                </a:ln>
                <a:solidFill>
                  <a:srgbClr val="FF0000"/>
                </a:solidFill>
                <a:effectLst/>
                <a:latin typeface="+mn-lt"/>
                <a:ea typeface="Times New Roman" panose="02020603050405020304" pitchFamily="18" charset="0"/>
              </a:rPr>
              <a:t>El apoyo logístico.</a:t>
            </a:r>
            <a:endParaRPr kumimoji="0" lang="en-US" altLang="en-US" sz="2400" b="1" i="0" u="none" strike="noStrike" cap="none" normalizeH="0" baseline="0" dirty="0" smtClean="0">
              <a:ln>
                <a:noFill/>
              </a:ln>
              <a:solidFill>
                <a:srgbClr val="FF0000"/>
              </a:solidFill>
              <a:effectLst/>
              <a:latin typeface="+mn-lt"/>
            </a:endParaRPr>
          </a:p>
          <a:p>
            <a:pPr marL="0" marR="0" lvl="0" indent="0" algn="just" defTabSz="914400" rtl="0" eaLnBrk="0" fontAlgn="base" latinLnBrk="0" hangingPunct="0">
              <a:lnSpc>
                <a:spcPct val="100000"/>
              </a:lnSpc>
              <a:spcBef>
                <a:spcPct val="0"/>
              </a:spcBef>
              <a:spcAft>
                <a:spcPct val="0"/>
              </a:spcAft>
              <a:buClrTx/>
              <a:buSzTx/>
              <a:tabLst>
                <a:tab pos="-1066800" algn="l"/>
                <a:tab pos="-762000" algn="l"/>
              </a:tabLst>
            </a:pPr>
            <a:r>
              <a:rPr kumimoji="0" lang="es-ES" altLang="en-US" sz="2400" b="1" i="0" u="none" strike="noStrike" cap="none" normalizeH="0" baseline="0" dirty="0" smtClean="0">
                <a:ln>
                  <a:noFill/>
                </a:ln>
                <a:solidFill>
                  <a:srgbClr val="FF0000"/>
                </a:solidFill>
                <a:effectLst/>
                <a:latin typeface="+mn-lt"/>
                <a:ea typeface="Times New Roman" panose="02020603050405020304" pitchFamily="18" charset="0"/>
              </a:rPr>
              <a:t>El mimetismo.</a:t>
            </a:r>
            <a:endParaRPr kumimoji="0" lang="es-ES" altLang="en-US" sz="2400" b="1" i="0" u="none" strike="noStrike" cap="none" normalizeH="0" baseline="0" dirty="0" smtClean="0">
              <a:ln>
                <a:noFill/>
              </a:ln>
              <a:solidFill>
                <a:srgbClr val="FF0000"/>
              </a:solidFill>
              <a:effectLst/>
              <a:latin typeface="+mn-lt"/>
            </a:endParaRPr>
          </a:p>
        </p:txBody>
      </p:sp>
    </p:spTree>
    <p:extLst>
      <p:ext uri="{BB962C8B-B14F-4D97-AF65-F5344CB8AC3E}">
        <p14:creationId xmlns:p14="http://schemas.microsoft.com/office/powerpoint/2010/main" val="8173211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0" y="771022"/>
            <a:ext cx="11970758" cy="6086979"/>
          </a:xfrm>
          <a:prstGeom prst="rect">
            <a:avLst/>
          </a:prstGeom>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22182" y="124691"/>
            <a:ext cx="748576" cy="79848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sp>
        <p:nvSpPr>
          <p:cNvPr id="2" name="Rectángulo 1"/>
          <p:cNvSpPr/>
          <p:nvPr/>
        </p:nvSpPr>
        <p:spPr>
          <a:xfrm>
            <a:off x="193963" y="856357"/>
            <a:ext cx="11471563" cy="3416320"/>
          </a:xfrm>
          <a:prstGeom prst="rect">
            <a:avLst/>
          </a:prstGeom>
        </p:spPr>
        <p:txBody>
          <a:bodyPr wrap="square">
            <a:spAutoFit/>
          </a:bodyPr>
          <a:lstStyle/>
          <a:p>
            <a:pPr algn="just">
              <a:spcAft>
                <a:spcPts val="0"/>
              </a:spcAft>
              <a:tabLst>
                <a:tab pos="-1066800" algn="l"/>
                <a:tab pos="-762000" algn="l"/>
              </a:tabLst>
            </a:pPr>
            <a:r>
              <a:rPr lang="es-ES" sz="2400" dirty="0">
                <a:solidFill>
                  <a:schemeClr val="bg1"/>
                </a:solidFill>
                <a:ea typeface="Times New Roman" panose="02020603050405020304" pitchFamily="18" charset="0"/>
              </a:rPr>
              <a:t>En terreno desértico abierto, las posiciones cubiertas se encuentran sólo ocasionalmente. Esto exige que se haga un máximo empleo de las características del terreno, tales como pliegues, lomas y dunas. Los vehículos deben dispersarse y mimetizarse. </a:t>
            </a:r>
            <a:r>
              <a:rPr lang="es-ES" sz="2400" dirty="0">
                <a:solidFill>
                  <a:srgbClr val="FFFF00"/>
                </a:solidFill>
                <a:ea typeface="Times New Roman" panose="02020603050405020304" pitchFamily="18" charset="0"/>
              </a:rPr>
              <a:t>La posición de fuego debe ser lo más amplia posible, objeto disminuir la acción de los fuegos adversarios</a:t>
            </a:r>
            <a:r>
              <a:rPr lang="es-ES" sz="2400" dirty="0">
                <a:solidFill>
                  <a:srgbClr val="FF0000"/>
                </a:solidFill>
                <a:ea typeface="Times New Roman" panose="02020603050405020304" pitchFamily="18" charset="0"/>
              </a:rPr>
              <a:t>.</a:t>
            </a:r>
            <a:endParaRPr lang="en-US" sz="2400" dirty="0">
              <a:solidFill>
                <a:srgbClr val="FF0000"/>
              </a:solidFill>
              <a:ea typeface="Times New Roman" panose="02020603050405020304" pitchFamily="18" charset="0"/>
            </a:endParaRPr>
          </a:p>
          <a:p>
            <a:pPr algn="just">
              <a:spcAft>
                <a:spcPts val="0"/>
              </a:spcAft>
              <a:tabLst>
                <a:tab pos="-1066800" algn="l"/>
                <a:tab pos="-762000" algn="l"/>
              </a:tabLst>
            </a:pPr>
            <a:r>
              <a:rPr lang="es-ES" sz="2400" dirty="0">
                <a:ea typeface="Times New Roman" panose="02020603050405020304" pitchFamily="18" charset="0"/>
              </a:rPr>
              <a:t> </a:t>
            </a:r>
            <a:endParaRPr lang="en-US" sz="2400" dirty="0">
              <a:ea typeface="Times New Roman" panose="02020603050405020304" pitchFamily="18" charset="0"/>
            </a:endParaRPr>
          </a:p>
          <a:p>
            <a:r>
              <a:rPr lang="es-ES" sz="2400" dirty="0">
                <a:ea typeface="Times New Roman" panose="02020603050405020304" pitchFamily="18" charset="0"/>
                <a:cs typeface="Times New Roman" panose="02020603050405020304" pitchFamily="18" charset="0"/>
              </a:rPr>
              <a:t>	</a:t>
            </a:r>
            <a:r>
              <a:rPr lang="es-ES" sz="2400" dirty="0">
                <a:solidFill>
                  <a:schemeClr val="bg1"/>
                </a:solidFill>
                <a:ea typeface="Times New Roman" panose="02020603050405020304" pitchFamily="18" charset="0"/>
                <a:cs typeface="Times New Roman" panose="02020603050405020304" pitchFamily="18" charset="0"/>
              </a:rPr>
              <a:t>El peligro aéreo es constante, por lo que se deberá hacer uso </a:t>
            </a:r>
            <a:r>
              <a:rPr lang="es-ES" sz="2400" dirty="0">
                <a:solidFill>
                  <a:srgbClr val="FFFF00"/>
                </a:solidFill>
                <a:ea typeface="Times New Roman" panose="02020603050405020304" pitchFamily="18" charset="0"/>
                <a:cs typeface="Times New Roman" panose="02020603050405020304" pitchFamily="18" charset="0"/>
              </a:rPr>
              <a:t>intensivo de las redes de mimetismo y de los movimientos nocturnos. </a:t>
            </a:r>
            <a:r>
              <a:rPr lang="es-ES" sz="2400" dirty="0">
                <a:solidFill>
                  <a:schemeClr val="bg1"/>
                </a:solidFill>
                <a:ea typeface="Times New Roman" panose="02020603050405020304" pitchFamily="18" charset="0"/>
                <a:cs typeface="Times New Roman" panose="02020603050405020304" pitchFamily="18" charset="0"/>
              </a:rPr>
              <a:t>Durante el día, de acuerdo a la situación táctica existente, las unidades de artillería deberán permanecer </a:t>
            </a:r>
            <a:r>
              <a:rPr lang="es-ES" sz="2400" dirty="0" smtClean="0">
                <a:solidFill>
                  <a:schemeClr val="bg1"/>
                </a:solidFill>
                <a:ea typeface="Times New Roman" panose="02020603050405020304" pitchFamily="18" charset="0"/>
                <a:cs typeface="Times New Roman" panose="02020603050405020304" pitchFamily="18" charset="0"/>
              </a:rPr>
              <a:t>ocultas </a:t>
            </a:r>
            <a:r>
              <a:rPr lang="es-ES" sz="2400" dirty="0">
                <a:solidFill>
                  <a:schemeClr val="bg1"/>
                </a:solidFill>
                <a:ea typeface="Times New Roman" panose="02020603050405020304" pitchFamily="18" charset="0"/>
                <a:cs typeface="Times New Roman" panose="02020603050405020304" pitchFamily="18" charset="0"/>
              </a:rPr>
              <a:t>empleando el máximo de mimetismo para evitar ser detectados. </a:t>
            </a:r>
            <a:endParaRPr lang="en-US" sz="2400" dirty="0">
              <a:solidFill>
                <a:schemeClr val="bg1"/>
              </a:solidFill>
            </a:endParaRPr>
          </a:p>
        </p:txBody>
      </p:sp>
    </p:spTree>
    <p:extLst>
      <p:ext uri="{BB962C8B-B14F-4D97-AF65-F5344CB8AC3E}">
        <p14:creationId xmlns:p14="http://schemas.microsoft.com/office/powerpoint/2010/main" val="334903555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4962" y="3456709"/>
            <a:ext cx="3757038" cy="299950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193964" y="1148385"/>
            <a:ext cx="9809018" cy="3046988"/>
          </a:xfrm>
          <a:prstGeom prst="rect">
            <a:avLst/>
          </a:prstGeom>
        </p:spPr>
        <p:txBody>
          <a:bodyPr wrap="square">
            <a:spAutoFit/>
          </a:bodyPr>
          <a:lstStyle/>
          <a:p>
            <a:r>
              <a:rPr lang="es-ES" sz="2400" dirty="0">
                <a:ea typeface="Times New Roman" panose="02020603050405020304" pitchFamily="18" charset="0"/>
                <a:cs typeface="Times New Roman" panose="02020603050405020304" pitchFamily="18" charset="0"/>
              </a:rPr>
              <a:t>Una vez iniciadas las acciones tácticas, las </a:t>
            </a:r>
            <a:r>
              <a:rPr lang="es-ES" sz="2400" dirty="0" smtClean="0">
                <a:ea typeface="Times New Roman" panose="02020603050405020304" pitchFamily="18" charset="0"/>
                <a:cs typeface="Times New Roman" panose="02020603050405020304" pitchFamily="18" charset="0"/>
              </a:rPr>
              <a:t>unidades </a:t>
            </a:r>
            <a:r>
              <a:rPr lang="es-ES" sz="2400" dirty="0">
                <a:ea typeface="Times New Roman" panose="02020603050405020304" pitchFamily="18" charset="0"/>
                <a:cs typeface="Times New Roman" panose="02020603050405020304" pitchFamily="18" charset="0"/>
              </a:rPr>
              <a:t>de artillería deberán cambiar </a:t>
            </a:r>
            <a:r>
              <a:rPr lang="es-ES" sz="2400" dirty="0">
                <a:solidFill>
                  <a:srgbClr val="FF0000"/>
                </a:solidFill>
                <a:ea typeface="Times New Roman" panose="02020603050405020304" pitchFamily="18" charset="0"/>
                <a:cs typeface="Times New Roman" panose="02020603050405020304" pitchFamily="18" charset="0"/>
              </a:rPr>
              <a:t>constantemente de </a:t>
            </a:r>
            <a:r>
              <a:rPr lang="es-ES" sz="2400" dirty="0" smtClean="0">
                <a:solidFill>
                  <a:srgbClr val="FF0000"/>
                </a:solidFill>
                <a:ea typeface="Times New Roman" panose="02020603050405020304" pitchFamily="18" charset="0"/>
                <a:cs typeface="Times New Roman" panose="02020603050405020304" pitchFamily="18" charset="0"/>
              </a:rPr>
              <a:t>posiciones </a:t>
            </a:r>
            <a:r>
              <a:rPr lang="es-ES" sz="2400" dirty="0">
                <a:solidFill>
                  <a:srgbClr val="FF0000"/>
                </a:solidFill>
                <a:ea typeface="Times New Roman" panose="02020603050405020304" pitchFamily="18" charset="0"/>
                <a:cs typeface="Times New Roman" panose="02020603050405020304" pitchFamily="18" charset="0"/>
              </a:rPr>
              <a:t>de fuego</a:t>
            </a:r>
            <a:r>
              <a:rPr lang="es-ES" sz="2400" dirty="0">
                <a:ea typeface="Times New Roman" panose="02020603050405020304" pitchFamily="18" charset="0"/>
                <a:cs typeface="Times New Roman" panose="02020603050405020304" pitchFamily="18" charset="0"/>
              </a:rPr>
              <a:t>, una vez que haya finalizado una misión de fuego sobre un objetivo</a:t>
            </a:r>
            <a:r>
              <a:rPr lang="es-ES" sz="2400" dirty="0" smtClean="0">
                <a:ea typeface="Times New Roman" panose="02020603050405020304" pitchFamily="18" charset="0"/>
                <a:cs typeface="Times New Roman" panose="02020603050405020304" pitchFamily="18" charset="0"/>
              </a:rPr>
              <a:t>.</a:t>
            </a:r>
          </a:p>
          <a:p>
            <a:endParaRPr lang="es-ES" sz="2400" dirty="0">
              <a:ea typeface="Times New Roman" panose="02020603050405020304" pitchFamily="18" charset="0"/>
              <a:cs typeface="Times New Roman" panose="02020603050405020304" pitchFamily="18" charset="0"/>
            </a:endParaRPr>
          </a:p>
          <a:p>
            <a:r>
              <a:rPr lang="es-ES" sz="2400" dirty="0" smtClean="0">
                <a:ea typeface="Times New Roman" panose="02020603050405020304" pitchFamily="18" charset="0"/>
                <a:cs typeface="Times New Roman" panose="02020603050405020304" pitchFamily="18" charset="0"/>
              </a:rPr>
              <a:t>Para </a:t>
            </a:r>
            <a:r>
              <a:rPr lang="es-ES" sz="2400" dirty="0">
                <a:ea typeface="Times New Roman" panose="02020603050405020304" pitchFamily="18" charset="0"/>
                <a:cs typeface="Times New Roman" panose="02020603050405020304" pitchFamily="18" charset="0"/>
              </a:rPr>
              <a:t>ocupar las posiciones de fuego, las unidades de artillería tendrán preseleccionadas posiciones de </a:t>
            </a:r>
            <a:r>
              <a:rPr lang="es-ES" sz="2400" dirty="0" err="1">
                <a:ea typeface="Times New Roman" panose="02020603050405020304" pitchFamily="18" charset="0"/>
                <a:cs typeface="Times New Roman" panose="02020603050405020304" pitchFamily="18" charset="0"/>
              </a:rPr>
              <a:t>predespliegue</a:t>
            </a:r>
            <a:r>
              <a:rPr lang="es-ES" sz="2400" dirty="0">
                <a:ea typeface="Times New Roman" panose="02020603050405020304" pitchFamily="18" charset="0"/>
                <a:cs typeface="Times New Roman" panose="02020603050405020304" pitchFamily="18" charset="0"/>
              </a:rPr>
              <a:t>, desde donde saldrán los patrullajes de </a:t>
            </a:r>
            <a:r>
              <a:rPr lang="es-ES" sz="2400" dirty="0" smtClean="0">
                <a:ea typeface="Times New Roman" panose="02020603050405020304" pitchFamily="18" charset="0"/>
                <a:cs typeface="Times New Roman" panose="02020603050405020304" pitchFamily="18" charset="0"/>
              </a:rPr>
              <a:t>reconocimiento </a:t>
            </a:r>
            <a:r>
              <a:rPr lang="es-ES" sz="2400" dirty="0">
                <a:ea typeface="Times New Roman" panose="02020603050405020304" pitchFamily="18" charset="0"/>
                <a:cs typeface="Times New Roman" panose="02020603050405020304" pitchFamily="18" charset="0"/>
              </a:rPr>
              <a:t>y seguridad </a:t>
            </a:r>
            <a:r>
              <a:rPr lang="es-ES" sz="2400" dirty="0">
                <a:solidFill>
                  <a:srgbClr val="FF0000"/>
                </a:solidFill>
                <a:ea typeface="Times New Roman" panose="02020603050405020304" pitchFamily="18" charset="0"/>
                <a:cs typeface="Times New Roman" panose="02020603050405020304" pitchFamily="18" charset="0"/>
              </a:rPr>
              <a:t>para localizar, levantar y asegurar la </a:t>
            </a:r>
            <a:r>
              <a:rPr lang="es-ES" sz="2400" dirty="0" smtClean="0">
                <a:solidFill>
                  <a:srgbClr val="FF0000"/>
                </a:solidFill>
                <a:ea typeface="Times New Roman" panose="02020603050405020304" pitchFamily="18" charset="0"/>
                <a:cs typeface="Times New Roman" panose="02020603050405020304" pitchFamily="18" charset="0"/>
              </a:rPr>
              <a:t>posición.</a:t>
            </a:r>
            <a:endParaRPr lang="en-US" sz="2400" dirty="0">
              <a:solidFill>
                <a:srgbClr val="FF0000"/>
              </a:solidFill>
            </a:endParaRPr>
          </a:p>
        </p:txBody>
      </p:sp>
      <p:pic>
        <p:nvPicPr>
          <p:cNvPr id="3" name="Imagen 2"/>
          <p:cNvPicPr>
            <a:picLocks noChangeAspect="1"/>
          </p:cNvPicPr>
          <p:nvPr/>
        </p:nvPicPr>
        <p:blipFill>
          <a:blip r:embed="rId4"/>
          <a:stretch>
            <a:fillRect/>
          </a:stretch>
        </p:blipFill>
        <p:spPr>
          <a:xfrm>
            <a:off x="1979468" y="4127818"/>
            <a:ext cx="4102678" cy="2297500"/>
          </a:xfrm>
          <a:prstGeom prst="rect">
            <a:avLst/>
          </a:prstGeom>
        </p:spPr>
      </p:pic>
      <p:pic>
        <p:nvPicPr>
          <p:cNvPr id="6" name="Imagen 5"/>
          <p:cNvPicPr>
            <a:picLocks noChangeAspect="1"/>
          </p:cNvPicPr>
          <p:nvPr/>
        </p:nvPicPr>
        <p:blipFill>
          <a:blip r:embed="rId5"/>
          <a:stretch>
            <a:fillRect/>
          </a:stretch>
        </p:blipFill>
        <p:spPr>
          <a:xfrm>
            <a:off x="6776530" y="3779649"/>
            <a:ext cx="5332774" cy="2993838"/>
          </a:xfrm>
          <a:prstGeom prst="rect">
            <a:avLst/>
          </a:prstGeom>
        </p:spPr>
      </p:pic>
    </p:spTree>
    <p:extLst>
      <p:ext uri="{BB962C8B-B14F-4D97-AF65-F5344CB8AC3E}">
        <p14:creationId xmlns:p14="http://schemas.microsoft.com/office/powerpoint/2010/main" val="32889019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11345" y="124691"/>
            <a:ext cx="914832" cy="97582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sp>
        <p:nvSpPr>
          <p:cNvPr id="2" name="Rectángulo 1"/>
          <p:cNvSpPr/>
          <p:nvPr/>
        </p:nvSpPr>
        <p:spPr>
          <a:xfrm>
            <a:off x="193964" y="1102835"/>
            <a:ext cx="6096000" cy="5262979"/>
          </a:xfrm>
          <a:prstGeom prst="rect">
            <a:avLst/>
          </a:prstGeom>
        </p:spPr>
        <p:txBody>
          <a:bodyPr>
            <a:spAutoFit/>
          </a:bodyPr>
          <a:lstStyle/>
          <a:p>
            <a:pPr algn="just">
              <a:spcAft>
                <a:spcPts val="0"/>
              </a:spcAft>
              <a:tabLst>
                <a:tab pos="-1066800" algn="l"/>
                <a:tab pos="-762000" algn="l"/>
              </a:tabLst>
            </a:pPr>
            <a:r>
              <a:rPr lang="es-ES" sz="2400" dirty="0">
                <a:ea typeface="Times New Roman" panose="02020603050405020304" pitchFamily="18" charset="0"/>
              </a:rPr>
              <a:t>La guerra en el desierto </a:t>
            </a:r>
            <a:r>
              <a:rPr lang="es-ES" sz="2400" dirty="0">
                <a:solidFill>
                  <a:srgbClr val="FF0000"/>
                </a:solidFill>
                <a:ea typeface="Times New Roman" panose="02020603050405020304" pitchFamily="18" charset="0"/>
              </a:rPr>
              <a:t>es de movimiento</a:t>
            </a:r>
            <a:r>
              <a:rPr lang="es-ES" sz="2400" dirty="0">
                <a:ea typeface="Times New Roman" panose="02020603050405020304" pitchFamily="18" charset="0"/>
              </a:rPr>
              <a:t>, aumentando la vulnerabilidad de las unidades de artillería, por lo que el Comandante deberá </a:t>
            </a:r>
            <a:r>
              <a:rPr lang="es-ES" sz="2400" dirty="0">
                <a:solidFill>
                  <a:srgbClr val="FF0000"/>
                </a:solidFill>
                <a:ea typeface="Times New Roman" panose="02020603050405020304" pitchFamily="18" charset="0"/>
              </a:rPr>
              <a:t>decidir el momento exacto para mover las unidades, teniendo en cuenta que movimientos de tramos largos aumentan las posibilidades de detección durante el día.</a:t>
            </a:r>
            <a:endParaRPr lang="en-US" sz="2400" dirty="0">
              <a:solidFill>
                <a:srgbClr val="FF0000"/>
              </a:solidFill>
              <a:ea typeface="Times New Roman" panose="02020603050405020304" pitchFamily="18" charset="0"/>
            </a:endParaRPr>
          </a:p>
          <a:p>
            <a:pPr algn="just">
              <a:spcAft>
                <a:spcPts val="0"/>
              </a:spcAft>
              <a:tabLst>
                <a:tab pos="-1066800" algn="l"/>
                <a:tab pos="-762000" algn="l"/>
              </a:tabLst>
            </a:pPr>
            <a:r>
              <a:rPr lang="es-ES" sz="2400" dirty="0">
                <a:ea typeface="Times New Roman" panose="02020603050405020304" pitchFamily="18" charset="0"/>
              </a:rPr>
              <a:t> </a:t>
            </a:r>
            <a:endParaRPr lang="en-US" sz="2400" dirty="0">
              <a:ea typeface="Times New Roman" panose="02020603050405020304" pitchFamily="18" charset="0"/>
            </a:endParaRPr>
          </a:p>
          <a:p>
            <a:pPr algn="just">
              <a:spcAft>
                <a:spcPts val="0"/>
              </a:spcAft>
              <a:tabLst>
                <a:tab pos="-1066800" algn="l"/>
                <a:tab pos="-762000" algn="l"/>
                <a:tab pos="1066800" algn="l"/>
              </a:tabLst>
            </a:pPr>
            <a:r>
              <a:rPr lang="es-ES" sz="2400" dirty="0">
                <a:ea typeface="Times New Roman" panose="02020603050405020304" pitchFamily="18" charset="0"/>
              </a:rPr>
              <a:t>	Se deberá </a:t>
            </a:r>
            <a:r>
              <a:rPr lang="es-ES" sz="2400" dirty="0">
                <a:solidFill>
                  <a:srgbClr val="FF0000"/>
                </a:solidFill>
                <a:ea typeface="Times New Roman" panose="02020603050405020304" pitchFamily="18" charset="0"/>
              </a:rPr>
              <a:t>reconocer, seleccionar y efectuar trabajos de tierra en varias posiciones de fuego dentro de la zona de posiciones que designe el Comandante de las Fuerzas </a:t>
            </a:r>
            <a:r>
              <a:rPr lang="es-ES" sz="2400" dirty="0">
                <a:ea typeface="Times New Roman" panose="02020603050405020304" pitchFamily="18" charset="0"/>
              </a:rPr>
              <a:t>a la artillería, permitiendo con esto la rápida ocupación y oculta-miento.</a:t>
            </a:r>
            <a:endParaRPr lang="en-US" sz="2400" dirty="0">
              <a:ea typeface="Times New Roman" panose="02020603050405020304" pitchFamily="18" charset="0"/>
            </a:endParaRPr>
          </a:p>
        </p:txBody>
      </p:sp>
      <p:pic>
        <p:nvPicPr>
          <p:cNvPr id="3" name="Imagen 2"/>
          <p:cNvPicPr>
            <a:picLocks noChangeAspect="1"/>
          </p:cNvPicPr>
          <p:nvPr/>
        </p:nvPicPr>
        <p:blipFill>
          <a:blip r:embed="rId3"/>
          <a:stretch>
            <a:fillRect/>
          </a:stretch>
        </p:blipFill>
        <p:spPr>
          <a:xfrm>
            <a:off x="6653860" y="1814945"/>
            <a:ext cx="5517897" cy="4034703"/>
          </a:xfrm>
          <a:prstGeom prst="rect">
            <a:avLst/>
          </a:prstGeom>
        </p:spPr>
      </p:pic>
    </p:spTree>
    <p:extLst>
      <p:ext uri="{BB962C8B-B14F-4D97-AF65-F5344CB8AC3E}">
        <p14:creationId xmlns:p14="http://schemas.microsoft.com/office/powerpoint/2010/main" val="412815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5825" y="124691"/>
            <a:ext cx="740352" cy="789709"/>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sp>
        <p:nvSpPr>
          <p:cNvPr id="2" name="Rectángulo 1"/>
          <p:cNvSpPr/>
          <p:nvPr/>
        </p:nvSpPr>
        <p:spPr>
          <a:xfrm>
            <a:off x="401782" y="1069631"/>
            <a:ext cx="6096000" cy="5262979"/>
          </a:xfrm>
          <a:prstGeom prst="rect">
            <a:avLst/>
          </a:prstGeom>
        </p:spPr>
        <p:txBody>
          <a:bodyPr>
            <a:spAutoFit/>
          </a:bodyPr>
          <a:lstStyle/>
          <a:p>
            <a:pPr marL="342900" lvl="0" indent="-342900" algn="just">
              <a:spcAft>
                <a:spcPts val="0"/>
              </a:spcAft>
              <a:buFont typeface="+mj-lt"/>
              <a:buAutoNum type="alphaLcPeriod"/>
              <a:tabLst>
                <a:tab pos="-1066800" algn="l"/>
                <a:tab pos="-762000" algn="l"/>
                <a:tab pos="1066800" algn="l"/>
              </a:tabLst>
            </a:pPr>
            <a:r>
              <a:rPr lang="es-ES" sz="2400" u="sng" dirty="0">
                <a:ea typeface="Times New Roman" panose="02020603050405020304" pitchFamily="18" charset="0"/>
              </a:rPr>
              <a:t>La observación:</a:t>
            </a:r>
            <a:r>
              <a:rPr lang="es-ES" sz="2400" dirty="0">
                <a:ea typeface="Times New Roman" panose="02020603050405020304" pitchFamily="18" charset="0"/>
              </a:rPr>
              <a:t> la observación terrestre de los fuegos de artillería en zonas desérticas es difícil </a:t>
            </a:r>
            <a:r>
              <a:rPr lang="es-ES" sz="2400" dirty="0">
                <a:solidFill>
                  <a:srgbClr val="FF0000"/>
                </a:solidFill>
                <a:ea typeface="Times New Roman" panose="02020603050405020304" pitchFamily="18" charset="0"/>
              </a:rPr>
              <a:t>debido a la reverberación del aire, producida por el calor, a los espejismos y al viento. </a:t>
            </a:r>
            <a:r>
              <a:rPr lang="es-ES" sz="2400" dirty="0">
                <a:ea typeface="Times New Roman" panose="02020603050405020304" pitchFamily="18" charset="0"/>
              </a:rPr>
              <a:t>Las distancias observadas sobre terrenos llanos son engañosas, habiendo la tendencia </a:t>
            </a:r>
            <a:r>
              <a:rPr lang="es-ES" sz="2400" dirty="0">
                <a:solidFill>
                  <a:srgbClr val="FF0000"/>
                </a:solidFill>
                <a:ea typeface="Times New Roman" panose="02020603050405020304" pitchFamily="18" charset="0"/>
              </a:rPr>
              <a:t>de apreciarlas cortas</a:t>
            </a:r>
            <a:r>
              <a:rPr lang="es-ES" sz="2400" dirty="0">
                <a:ea typeface="Times New Roman" panose="02020603050405020304" pitchFamily="18" charset="0"/>
              </a:rPr>
              <a:t>. La ausencia de accidentes </a:t>
            </a:r>
            <a:r>
              <a:rPr lang="es-ES" sz="2400" dirty="0" smtClean="0">
                <a:ea typeface="Times New Roman" panose="02020603050405020304" pitchFamily="18" charset="0"/>
              </a:rPr>
              <a:t>topográficos </a:t>
            </a:r>
            <a:r>
              <a:rPr lang="es-ES" sz="2400" dirty="0">
                <a:ea typeface="Times New Roman" panose="02020603050405020304" pitchFamily="18" charset="0"/>
              </a:rPr>
              <a:t>identificables reduce el valor de las cartas.</a:t>
            </a:r>
            <a:endParaRPr lang="en-US" sz="2400" dirty="0">
              <a:ea typeface="Times New Roman" panose="02020603050405020304" pitchFamily="18" charset="0"/>
            </a:endParaRPr>
          </a:p>
          <a:p>
            <a:pPr algn="just">
              <a:spcAft>
                <a:spcPts val="0"/>
              </a:spcAft>
              <a:tabLst>
                <a:tab pos="-1066800" algn="l"/>
                <a:tab pos="-762000" algn="l"/>
              </a:tabLst>
            </a:pPr>
            <a:r>
              <a:rPr lang="es-ES" sz="2400" dirty="0">
                <a:ea typeface="Times New Roman" panose="02020603050405020304" pitchFamily="18" charset="0"/>
              </a:rPr>
              <a:t> </a:t>
            </a:r>
            <a:endParaRPr lang="en-US" sz="2400" dirty="0">
              <a:ea typeface="Times New Roman" panose="02020603050405020304" pitchFamily="18" charset="0"/>
            </a:endParaRPr>
          </a:p>
          <a:p>
            <a:pPr algn="just">
              <a:spcAft>
                <a:spcPts val="0"/>
              </a:spcAft>
              <a:tabLst>
                <a:tab pos="-1066800" algn="l"/>
                <a:tab pos="-762000" algn="l"/>
              </a:tabLst>
            </a:pPr>
            <a:r>
              <a:rPr lang="es-ES" sz="2400" b="1" i="1" u="sng" dirty="0">
                <a:solidFill>
                  <a:srgbClr val="FF0000"/>
                </a:solidFill>
                <a:ea typeface="Times New Roman" panose="02020603050405020304" pitchFamily="18" charset="0"/>
              </a:rPr>
              <a:t>Se requiere un empleo intensivo de OA y</a:t>
            </a:r>
            <a:r>
              <a:rPr lang="es-ES" sz="2400" dirty="0">
                <a:ea typeface="Times New Roman" panose="02020603050405020304" pitchFamily="18" charset="0"/>
              </a:rPr>
              <a:t> una vigilancia constante de todas las unidades de búsqueda de objetivos, lo que permite al Comandante mantener una situación al día.</a:t>
            </a:r>
            <a:endParaRPr lang="en-US" sz="2400" dirty="0">
              <a:ea typeface="Times New Roman" panose="02020603050405020304" pitchFamily="18" charset="0"/>
            </a:endParaRPr>
          </a:p>
        </p:txBody>
      </p:sp>
      <p:pic>
        <p:nvPicPr>
          <p:cNvPr id="3" name="Imagen 2"/>
          <p:cNvPicPr>
            <a:picLocks noChangeAspect="1"/>
          </p:cNvPicPr>
          <p:nvPr/>
        </p:nvPicPr>
        <p:blipFill>
          <a:blip r:embed="rId3"/>
          <a:stretch>
            <a:fillRect/>
          </a:stretch>
        </p:blipFill>
        <p:spPr>
          <a:xfrm>
            <a:off x="6662304" y="1069631"/>
            <a:ext cx="5323609" cy="3238529"/>
          </a:xfrm>
          <a:prstGeom prst="rect">
            <a:avLst/>
          </a:prstGeom>
        </p:spPr>
      </p:pic>
      <p:pic>
        <p:nvPicPr>
          <p:cNvPr id="6" name="Imagen 5"/>
          <p:cNvPicPr>
            <a:picLocks noChangeAspect="1"/>
          </p:cNvPicPr>
          <p:nvPr/>
        </p:nvPicPr>
        <p:blipFill>
          <a:blip r:embed="rId4"/>
          <a:stretch>
            <a:fillRect/>
          </a:stretch>
        </p:blipFill>
        <p:spPr>
          <a:xfrm>
            <a:off x="7529904" y="4102902"/>
            <a:ext cx="3942307" cy="2631490"/>
          </a:xfrm>
          <a:prstGeom prst="rect">
            <a:avLst/>
          </a:prstGeom>
        </p:spPr>
      </p:pic>
    </p:spTree>
    <p:extLst>
      <p:ext uri="{BB962C8B-B14F-4D97-AF65-F5344CB8AC3E}">
        <p14:creationId xmlns:p14="http://schemas.microsoft.com/office/powerpoint/2010/main" val="15391558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75273" y="0"/>
            <a:ext cx="1843086" cy="1965959"/>
          </a:xfrm>
          <a:prstGeom prst="rect">
            <a:avLst/>
          </a:prstGeom>
        </p:spPr>
      </p:pic>
      <p:pic>
        <p:nvPicPr>
          <p:cNvPr id="3" name="Imagen 2"/>
          <p:cNvPicPr>
            <a:picLocks noChangeAspect="1"/>
          </p:cNvPicPr>
          <p:nvPr/>
        </p:nvPicPr>
        <p:blipFill>
          <a:blip r:embed="rId3"/>
          <a:stretch>
            <a:fillRect/>
          </a:stretch>
        </p:blipFill>
        <p:spPr>
          <a:xfrm>
            <a:off x="359785" y="2910995"/>
            <a:ext cx="6969270" cy="3545223"/>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34962" y="3456709"/>
            <a:ext cx="3757038" cy="299950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359785" y="959703"/>
            <a:ext cx="9615488" cy="2308324"/>
          </a:xfrm>
          <a:prstGeom prst="rect">
            <a:avLst/>
          </a:prstGeom>
        </p:spPr>
        <p:txBody>
          <a:bodyPr wrap="square">
            <a:spAutoFit/>
          </a:bodyPr>
          <a:lstStyle/>
          <a:p>
            <a:pPr lvl="0" algn="just">
              <a:spcAft>
                <a:spcPts val="0"/>
              </a:spcAft>
              <a:tabLst>
                <a:tab pos="-1066800" algn="l"/>
                <a:tab pos="-762000" algn="l"/>
                <a:tab pos="1066800" algn="l"/>
              </a:tabLst>
            </a:pPr>
            <a:r>
              <a:rPr lang="es-ES" sz="2400" u="sng" dirty="0">
                <a:ea typeface="Times New Roman" panose="02020603050405020304" pitchFamily="18" charset="0"/>
              </a:rPr>
              <a:t>Mantenimiento:</a:t>
            </a:r>
            <a:r>
              <a:rPr lang="es-ES" sz="2400" dirty="0">
                <a:ea typeface="Times New Roman" panose="02020603050405020304" pitchFamily="18" charset="0"/>
              </a:rPr>
              <a:t> el viento arrastra el polvo y la arena, los que afecta a los vehículos y cañones, por lo que el Comandante debe considerar en su planificación </a:t>
            </a:r>
            <a:r>
              <a:rPr lang="es-ES" sz="2400" dirty="0" smtClean="0">
                <a:ea typeface="Times New Roman" panose="02020603050405020304" pitchFamily="18" charset="0"/>
              </a:rPr>
              <a:t>tiempos </a:t>
            </a:r>
            <a:r>
              <a:rPr lang="es-ES" sz="2400" dirty="0">
                <a:ea typeface="Times New Roman" panose="02020603050405020304" pitchFamily="18" charset="0"/>
              </a:rPr>
              <a:t>de recuperación mayores a los normales. Esto acción se disminuye al no mover constantemente a las unidades, manteniéndolas protegidas.</a:t>
            </a:r>
            <a:endParaRPr lang="en-US" sz="2400" dirty="0">
              <a:ea typeface="Times New Roman" panose="02020603050405020304" pitchFamily="18" charset="0"/>
            </a:endParaRPr>
          </a:p>
          <a:p>
            <a:pPr marL="609600" indent="-152400" algn="just">
              <a:spcAft>
                <a:spcPts val="0"/>
              </a:spcAft>
              <a:tabLst>
                <a:tab pos="-1066800" algn="l"/>
                <a:tab pos="-762000" algn="l"/>
              </a:tabLst>
            </a:pPr>
            <a:r>
              <a:rPr lang="es-ES" sz="2400" dirty="0">
                <a:solidFill>
                  <a:srgbClr val="002060"/>
                </a:solidFill>
                <a:ea typeface="Times New Roman" panose="02020603050405020304" pitchFamily="18" charset="0"/>
              </a:rPr>
              <a:t> </a:t>
            </a:r>
            <a:endParaRPr lang="en-US" sz="2400" dirty="0">
              <a:solidFill>
                <a:srgbClr val="002060"/>
              </a:solidFill>
              <a:ea typeface="Times New Roman" panose="02020603050405020304" pitchFamily="18" charset="0"/>
            </a:endParaRPr>
          </a:p>
        </p:txBody>
      </p:sp>
    </p:spTree>
    <p:extLst>
      <p:ext uri="{BB962C8B-B14F-4D97-AF65-F5344CB8AC3E}">
        <p14:creationId xmlns:p14="http://schemas.microsoft.com/office/powerpoint/2010/main" val="25893129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4962" y="3456709"/>
            <a:ext cx="3757038" cy="2999509"/>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p:cNvSpPr/>
          <p:nvPr/>
        </p:nvSpPr>
        <p:spPr>
          <a:xfrm>
            <a:off x="260781" y="1144369"/>
            <a:ext cx="8174181" cy="1938992"/>
          </a:xfrm>
          <a:prstGeom prst="rect">
            <a:avLst/>
          </a:prstGeom>
        </p:spPr>
        <p:txBody>
          <a:bodyPr wrap="square">
            <a:spAutoFit/>
          </a:bodyPr>
          <a:lstStyle/>
          <a:p>
            <a:pPr lvl="0" algn="just">
              <a:spcAft>
                <a:spcPts val="0"/>
              </a:spcAft>
              <a:tabLst>
                <a:tab pos="-1066800" algn="l"/>
                <a:tab pos="-762000" algn="l"/>
                <a:tab pos="1066800" algn="l"/>
              </a:tabLst>
            </a:pPr>
            <a:r>
              <a:rPr lang="es-ES" sz="2400" u="sng" dirty="0">
                <a:ea typeface="Times New Roman" panose="02020603050405020304" pitchFamily="18" charset="0"/>
              </a:rPr>
              <a:t>Apoyo logístico:</a:t>
            </a:r>
            <a:r>
              <a:rPr lang="es-ES" sz="2400" dirty="0">
                <a:ea typeface="Times New Roman" panose="02020603050405020304" pitchFamily="18" charset="0"/>
              </a:rPr>
              <a:t> un </a:t>
            </a:r>
            <a:r>
              <a:rPr lang="es-ES" sz="2400" i="1" u="sng" dirty="0">
                <a:solidFill>
                  <a:srgbClr val="FF0000"/>
                </a:solidFill>
                <a:ea typeface="Times New Roman" panose="02020603050405020304" pitchFamily="18" charset="0"/>
              </a:rPr>
              <a:t>problema de magnitud </a:t>
            </a:r>
            <a:r>
              <a:rPr lang="es-ES" sz="2400" dirty="0">
                <a:ea typeface="Times New Roman" panose="02020603050405020304" pitchFamily="18" charset="0"/>
              </a:rPr>
              <a:t>para la artillería en el desierto  los </a:t>
            </a:r>
            <a:r>
              <a:rPr lang="es-ES" sz="2400" dirty="0">
                <a:solidFill>
                  <a:srgbClr val="FF0000"/>
                </a:solidFill>
                <a:ea typeface="Times New Roman" panose="02020603050405020304" pitchFamily="18" charset="0"/>
              </a:rPr>
              <a:t>constituye el apoyo logístico</a:t>
            </a:r>
            <a:r>
              <a:rPr lang="es-ES" sz="2400" dirty="0">
                <a:ea typeface="Times New Roman" panose="02020603050405020304" pitchFamily="18" charset="0"/>
              </a:rPr>
              <a:t>, debido a las grandes distancias por recorrer, a los desplazamientos frecuentes, a la falta de caminos </a:t>
            </a:r>
            <a:r>
              <a:rPr lang="es-ES" sz="2400" dirty="0" smtClean="0">
                <a:ea typeface="Times New Roman" panose="02020603050405020304" pitchFamily="18" charset="0"/>
              </a:rPr>
              <a:t>ocultos </a:t>
            </a:r>
            <a:r>
              <a:rPr lang="es-ES" sz="2400" dirty="0">
                <a:ea typeface="Times New Roman" panose="02020603050405020304" pitchFamily="18" charset="0"/>
              </a:rPr>
              <a:t>y al peligro de ataque del enemigo a las líneas de comunicaciones.</a:t>
            </a:r>
            <a:endParaRPr lang="en-US" sz="2400" dirty="0">
              <a:ea typeface="Times New Roman" panose="02020603050405020304" pitchFamily="18" charset="0"/>
            </a:endParaRPr>
          </a:p>
        </p:txBody>
      </p:sp>
      <p:sp>
        <p:nvSpPr>
          <p:cNvPr id="6" name="Rectángulo 5"/>
          <p:cNvSpPr/>
          <p:nvPr/>
        </p:nvSpPr>
        <p:spPr>
          <a:xfrm>
            <a:off x="260781" y="3456708"/>
            <a:ext cx="11044527" cy="923330"/>
          </a:xfrm>
          <a:prstGeom prst="rect">
            <a:avLst/>
          </a:prstGeom>
        </p:spPr>
        <p:txBody>
          <a:bodyPr wrap="square">
            <a:spAutoFit/>
          </a:bodyPr>
          <a:lstStyle/>
          <a:p>
            <a:r>
              <a:rPr lang="es-ES" i="1" u="sng" dirty="0">
                <a:solidFill>
                  <a:srgbClr val="FF0000"/>
                </a:solidFill>
                <a:latin typeface="Verdana" panose="020B0604030504040204" pitchFamily="34" charset="0"/>
                <a:ea typeface="Verdana" panose="020B0604030504040204" pitchFamily="34" charset="0"/>
                <a:cs typeface="Times New Roman" panose="02020603050405020304" pitchFamily="18" charset="0"/>
              </a:rPr>
              <a:t>El Comandante deberá permitir la independencia logísticas de las unidades de artillería asignándoles </a:t>
            </a:r>
            <a:r>
              <a:rPr lang="es-ES" i="1" u="sng" dirty="0" smtClean="0">
                <a:solidFill>
                  <a:srgbClr val="FF0000"/>
                </a:solidFill>
                <a:latin typeface="Verdana" panose="020B0604030504040204" pitchFamily="34" charset="0"/>
                <a:ea typeface="Verdana" panose="020B0604030504040204" pitchFamily="34" charset="0"/>
                <a:cs typeface="Times New Roman" panose="02020603050405020304" pitchFamily="18" charset="0"/>
              </a:rPr>
              <a:t>partidas </a:t>
            </a:r>
            <a:r>
              <a:rPr lang="es-ES" i="1" u="sng" dirty="0">
                <a:solidFill>
                  <a:srgbClr val="FF0000"/>
                </a:solidFill>
                <a:latin typeface="Verdana" panose="020B0604030504040204" pitchFamily="34" charset="0"/>
                <a:ea typeface="Verdana" panose="020B0604030504040204" pitchFamily="34" charset="0"/>
                <a:cs typeface="Times New Roman" panose="02020603050405020304" pitchFamily="18" charset="0"/>
              </a:rPr>
              <a:t>de apoyo logístico o preparando acopios </a:t>
            </a:r>
            <a:r>
              <a:rPr lang="es-ES" i="1" u="sng" dirty="0" smtClean="0">
                <a:solidFill>
                  <a:srgbClr val="FF0000"/>
                </a:solidFill>
                <a:latin typeface="Verdana" panose="020B0604030504040204" pitchFamily="34" charset="0"/>
                <a:ea typeface="Verdana" panose="020B0604030504040204" pitchFamily="34" charset="0"/>
                <a:cs typeface="Times New Roman" panose="02020603050405020304" pitchFamily="18" charset="0"/>
              </a:rPr>
              <a:t>logísticos </a:t>
            </a:r>
            <a:r>
              <a:rPr lang="es-ES" i="1" u="sng" dirty="0">
                <a:solidFill>
                  <a:srgbClr val="FF0000"/>
                </a:solidFill>
                <a:latin typeface="Verdana" panose="020B0604030504040204" pitchFamily="34" charset="0"/>
                <a:ea typeface="Verdana" panose="020B0604030504040204" pitchFamily="34" charset="0"/>
                <a:cs typeface="Times New Roman" panose="02020603050405020304" pitchFamily="18" charset="0"/>
              </a:rPr>
              <a:t>en las zonas de posiciones de fuego</a:t>
            </a:r>
            <a:endParaRPr lang="en-US" i="1" u="sng" dirty="0">
              <a:solidFill>
                <a:srgbClr val="FF0000"/>
              </a:solidFill>
              <a:latin typeface="Verdana" panose="020B0604030504040204" pitchFamily="34" charset="0"/>
              <a:ea typeface="Verdana" panose="020B0604030504040204" pitchFamily="34" charset="0"/>
            </a:endParaRPr>
          </a:p>
        </p:txBody>
      </p:sp>
      <p:pic>
        <p:nvPicPr>
          <p:cNvPr id="2" name="Imagen 1"/>
          <p:cNvPicPr>
            <a:picLocks noChangeAspect="1"/>
          </p:cNvPicPr>
          <p:nvPr/>
        </p:nvPicPr>
        <p:blipFill>
          <a:blip r:embed="rId4"/>
          <a:stretch>
            <a:fillRect/>
          </a:stretch>
        </p:blipFill>
        <p:spPr>
          <a:xfrm>
            <a:off x="540327" y="4518314"/>
            <a:ext cx="3495674" cy="2047971"/>
          </a:xfrm>
          <a:prstGeom prst="rect">
            <a:avLst/>
          </a:prstGeom>
        </p:spPr>
      </p:pic>
    </p:spTree>
    <p:extLst>
      <p:ext uri="{BB962C8B-B14F-4D97-AF65-F5344CB8AC3E}">
        <p14:creationId xmlns:p14="http://schemas.microsoft.com/office/powerpoint/2010/main" val="40002940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4962" y="3456709"/>
            <a:ext cx="3757038" cy="299950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290945" y="1144369"/>
            <a:ext cx="8936181" cy="1938992"/>
          </a:xfrm>
          <a:prstGeom prst="rect">
            <a:avLst/>
          </a:prstGeom>
        </p:spPr>
        <p:txBody>
          <a:bodyPr wrap="square">
            <a:spAutoFit/>
          </a:bodyPr>
          <a:lstStyle/>
          <a:p>
            <a:pPr lvl="0" algn="just">
              <a:spcAft>
                <a:spcPts val="0"/>
              </a:spcAft>
              <a:tabLst>
                <a:tab pos="-1066800" algn="l"/>
                <a:tab pos="-762000" algn="l"/>
              </a:tabLst>
            </a:pPr>
            <a:r>
              <a:rPr lang="es-ES" sz="2400" u="sng" dirty="0">
                <a:ea typeface="Times New Roman" panose="02020603050405020304" pitchFamily="18" charset="0"/>
              </a:rPr>
              <a:t>Mimetismo:</a:t>
            </a:r>
            <a:r>
              <a:rPr lang="es-ES" sz="2400" dirty="0">
                <a:ea typeface="Times New Roman" panose="02020603050405020304" pitchFamily="18" charset="0"/>
              </a:rPr>
              <a:t> el poder mimetizar las posiciones de fuego en el desierto es un </a:t>
            </a:r>
            <a:r>
              <a:rPr lang="es-ES" sz="2400" i="1" u="sng" dirty="0">
                <a:solidFill>
                  <a:srgbClr val="FF0000"/>
                </a:solidFill>
                <a:ea typeface="Times New Roman" panose="02020603050405020304" pitchFamily="18" charset="0"/>
              </a:rPr>
              <a:t>problema difícil</a:t>
            </a:r>
            <a:r>
              <a:rPr lang="es-ES" sz="2400" dirty="0">
                <a:ea typeface="Times New Roman" panose="02020603050405020304" pitchFamily="18" charset="0"/>
              </a:rPr>
              <a:t>, debiendo contar con trabajos de tierra de las posiciones con el objeto de bajar la silueta de los cañones y vehículos, además del uso de redes de mimetismo.</a:t>
            </a:r>
            <a:endParaRPr lang="en-US" sz="2400" dirty="0">
              <a:ea typeface="Times New Roman" panose="02020603050405020304" pitchFamily="18" charset="0"/>
            </a:endParaRPr>
          </a:p>
          <a:p>
            <a:pPr algn="just">
              <a:spcAft>
                <a:spcPts val="0"/>
              </a:spcAft>
              <a:tabLst>
                <a:tab pos="-762000" algn="l"/>
              </a:tabLst>
            </a:pPr>
            <a:r>
              <a:rPr lang="es-ES" sz="2400" dirty="0">
                <a:ea typeface="Times New Roman" panose="02020603050405020304" pitchFamily="18" charset="0"/>
                <a:cs typeface="Times New Roman" panose="02020603050405020304" pitchFamily="18" charset="0"/>
              </a:rPr>
              <a:t> </a:t>
            </a:r>
            <a:endParaRPr lang="en-US" sz="2400" dirty="0">
              <a:effectLst/>
              <a:ea typeface="Times New Roman" panose="02020603050405020304" pitchFamily="18" charset="0"/>
              <a:cs typeface="Times New Roman" panose="02020603050405020304" pitchFamily="18" charset="0"/>
            </a:endParaRPr>
          </a:p>
        </p:txBody>
      </p:sp>
      <p:pic>
        <p:nvPicPr>
          <p:cNvPr id="3" name="Imagen 2"/>
          <p:cNvPicPr>
            <a:picLocks noChangeAspect="1"/>
          </p:cNvPicPr>
          <p:nvPr/>
        </p:nvPicPr>
        <p:blipFill>
          <a:blip r:embed="rId4"/>
          <a:stretch>
            <a:fillRect/>
          </a:stretch>
        </p:blipFill>
        <p:spPr>
          <a:xfrm>
            <a:off x="508895" y="2797232"/>
            <a:ext cx="4053147" cy="3021677"/>
          </a:xfrm>
          <a:prstGeom prst="rect">
            <a:avLst/>
          </a:prstGeom>
        </p:spPr>
      </p:pic>
      <p:pic>
        <p:nvPicPr>
          <p:cNvPr id="6" name="Imagen 5"/>
          <p:cNvPicPr>
            <a:picLocks noChangeAspect="1"/>
          </p:cNvPicPr>
          <p:nvPr/>
        </p:nvPicPr>
        <p:blipFill>
          <a:blip r:embed="rId5"/>
          <a:stretch>
            <a:fillRect/>
          </a:stretch>
        </p:blipFill>
        <p:spPr>
          <a:xfrm>
            <a:off x="4759035" y="2658719"/>
            <a:ext cx="7465388" cy="4199281"/>
          </a:xfrm>
          <a:prstGeom prst="rect">
            <a:avLst/>
          </a:prstGeom>
        </p:spPr>
      </p:pic>
    </p:spTree>
    <p:extLst>
      <p:ext uri="{BB962C8B-B14F-4D97-AF65-F5344CB8AC3E}">
        <p14:creationId xmlns:p14="http://schemas.microsoft.com/office/powerpoint/2010/main" val="1805308538"/>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253</TotalTime>
  <Words>1023</Words>
  <Application>Microsoft Office PowerPoint</Application>
  <PresentationFormat>Panorámica</PresentationFormat>
  <Paragraphs>119</Paragraphs>
  <Slides>19</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19</vt:i4>
      </vt:variant>
    </vt:vector>
  </HeadingPairs>
  <TitlesOfParts>
    <vt:vector size="25" baseType="lpstr">
      <vt:lpstr>Arial</vt:lpstr>
      <vt:lpstr>Calibri</vt:lpstr>
      <vt:lpstr>Calibri Light</vt:lpstr>
      <vt:lpstr>Times New Roman</vt:lpstr>
      <vt:lpstr>Verdana</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PC</dc:creator>
  <cp:lastModifiedBy>PC</cp:lastModifiedBy>
  <cp:revision>28</cp:revision>
  <dcterms:created xsi:type="dcterms:W3CDTF">2021-02-22T23:46:22Z</dcterms:created>
  <dcterms:modified xsi:type="dcterms:W3CDTF">2021-04-14T02:28:53Z</dcterms:modified>
</cp:coreProperties>
</file>