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9" r:id="rId3"/>
  </p:sldMasterIdLst>
  <p:notesMasterIdLst>
    <p:notesMasterId r:id="rId13"/>
  </p:notesMasterIdLst>
  <p:sldIdLst>
    <p:sldId id="279" r:id="rId4"/>
    <p:sldId id="280" r:id="rId5"/>
    <p:sldId id="282" r:id="rId6"/>
    <p:sldId id="281" r:id="rId7"/>
    <p:sldId id="290" r:id="rId8"/>
    <p:sldId id="292" r:id="rId9"/>
    <p:sldId id="293" r:id="rId10"/>
    <p:sldId id="289" r:id="rId11"/>
    <p:sldId id="291" r:id="rId12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/>
    <p:restoredTop sz="94625"/>
  </p:normalViewPr>
  <p:slideViewPr>
    <p:cSldViewPr>
      <p:cViewPr varScale="1">
        <p:scale>
          <a:sx n="66" d="100"/>
          <a:sy n="66" d="100"/>
        </p:scale>
        <p:origin x="-1672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DE26074-3B90-4BD8-89F6-296EC3B1D191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643FC2C-4F89-4070-8336-627329160E0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6BF65-F509-4976-AC27-20AAA28C4A36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8D0DB-7AFE-4CCB-BE4B-80F2B693466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2BC57-36DC-4142-8AF3-E9612AFC5BB8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DEBE0-741D-4AFB-BE1C-0EA036FB8BF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EDAD3-1FC0-4465-9E1D-051A84CBC62D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29D4-F709-4392-9566-725DF8E032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B9B2A-6002-4E11-B86E-C249F1CC33FC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856F8-0398-49BD-960D-CD147E964AF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F0399-9A46-44C3-B27F-E22FF2E78A29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69B21-61AA-43E4-875F-79630E622F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CB584-7A56-46FB-BBEB-D7BE041AE361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D459A-AD42-4BFD-8425-357D99CBA3F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50453-D445-4A08-A49B-27FEB2BCC7C9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D38EB-2191-4210-810B-7EC8BEBF660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971D2-F5C7-48B3-80EE-443AB2C756CA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34769-3D59-42A6-A889-FAAFBC4593F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FF482-347F-4F2B-B72A-A723D2252F65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55327-1BE6-4E2C-880A-57752848F20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D899C-A177-4C24-93A8-87F1F1A60F53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E8807-AC22-4D71-BD21-F844D3406D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DAE28-D4F9-46A1-9C0E-CC975ACA64C5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08399-7181-4134-9A37-C4068ACE7EA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15 Grupo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5 Forma libre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9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1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ECCA88F-E3AC-4F05-AFE9-F9D08DB766AF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12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3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5964B94-103F-4CBC-866F-30705A39AD2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27471-96E2-441C-B766-B8B7B5345AD9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56B38-C05A-47FC-A96F-5B70EDB0839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heurón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Cheurón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03DAFF-208B-4F35-839E-2BA2E9E783C6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911A9D-7C38-4DD4-86DE-94370EF1CD8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1074-E53E-4491-908F-BC227BEF625C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7DC87-EC9A-4904-985B-6FCFD6DBD78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ADD54D-410E-43CC-A7A4-D1F3F44E95EE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8A0B28-4486-44D7-A543-EBA1BD48EA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63D0F-FD63-40FB-8373-0FF874ACEAB8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4F66E-EA12-4E2C-A141-58CDC475DFE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49761-9578-41E1-AADD-1FFE11242077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876F6-FA96-4D7B-9BEC-ADD330EC5AB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FD0A9B-14D7-4EA0-8BE1-3D7D311B51FF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DE20FA-E8AC-4622-9A2A-660DF85F675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5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6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Cheurón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9 Cheurón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A542A2E-EFE7-4468-915F-0BB3C608C770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12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3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01164E9-6CDF-41A0-B662-4890643FA5A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39CB1-595D-4914-B0C9-069434E51948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A1EE9-FF47-46C6-BAB0-6060FE99F55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640F0-4B36-4AE8-9D34-D517CD5C55E8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F8CE2-76E4-4DBD-B0B3-964AF0C317B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1C7BD8-CFFE-43B0-889D-589FB92EA0B1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29A93D-B312-42A7-A445-D4F613855D8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057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F21755F-B4F6-4391-90EF-B35D50F9AF10}" type="datetimeFigureOut">
              <a:rPr lang="es-CL"/>
              <a:pPr>
                <a:defRPr/>
              </a:pPr>
              <a:t>25-02-2021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9B67F04-80B7-4284-BD1D-42EBB74A817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88" r:id="rId2"/>
    <p:sldLayoutId id="2147483695" r:id="rId3"/>
    <p:sldLayoutId id="2147483689" r:id="rId4"/>
    <p:sldLayoutId id="2147483696" r:id="rId5"/>
    <p:sldLayoutId id="2147483690" r:id="rId6"/>
    <p:sldLayoutId id="2147483691" r:id="rId7"/>
    <p:sldLayoutId id="2147483697" r:id="rId8"/>
    <p:sldLayoutId id="2147483698" r:id="rId9"/>
    <p:sldLayoutId id="2147483692" r:id="rId10"/>
    <p:sldLayoutId id="214748369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7578E-466B-4C24-AD4D-A822DFFABDBD}" type="datetimeFigureOut">
              <a:rPr lang="es-CL" smtClean="0"/>
              <a:pPr/>
              <a:t>25-02-2021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28662" y="285728"/>
            <a:ext cx="7215238" cy="1077218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U.T. N° 1 “ORIENTACIÓN TERRESTRE”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(16 HORAS)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1357313" y="1643063"/>
            <a:ext cx="6500812" cy="29289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es-CL" b="1" u="sng" dirty="0">
                <a:latin typeface="Arial" pitchFamily="34" charset="0"/>
                <a:cs typeface="Arial" pitchFamily="34" charset="0"/>
              </a:rPr>
              <a:t>DIRECCIÓN EN LA SUPERFICIE DE LA TIERRA</a:t>
            </a:r>
            <a:r>
              <a:rPr lang="es-CL" b="1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CL" b="1" dirty="0">
              <a:latin typeface="Arial" pitchFamily="34" charset="0"/>
              <a:cs typeface="Arial" pitchFamily="34" charset="0"/>
            </a:endParaRPr>
          </a:p>
          <a:p>
            <a:pPr marL="722313" indent="-366713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es-CL" b="1" dirty="0">
                <a:latin typeface="Arial" pitchFamily="34" charset="0"/>
                <a:cs typeface="Arial" pitchFamily="34" charset="0"/>
              </a:rPr>
              <a:t>Orientación en el mar, Demarcación, Rumbo y Azimut.</a:t>
            </a:r>
          </a:p>
          <a:p>
            <a:pPr marL="722313" indent="-366713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es-CL" b="1" dirty="0">
                <a:latin typeface="Arial" pitchFamily="34" charset="0"/>
                <a:cs typeface="Arial" pitchFamily="34" charset="0"/>
              </a:rPr>
              <a:t>Compás magnético, Compás electromagnético, girocompás.</a:t>
            </a:r>
          </a:p>
          <a:p>
            <a:pPr marL="722313" indent="-366713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es-CL" b="1" dirty="0">
                <a:latin typeface="Arial" pitchFamily="34" charset="0"/>
                <a:cs typeface="Arial" pitchFamily="34" charset="0"/>
              </a:rPr>
              <a:t>Abatimiento, efecto viento y corriente, rumbo efectivo o de superficie.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857356" y="4857760"/>
            <a:ext cx="5500726" cy="1214446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u="sng" dirty="0">
                <a:latin typeface="Arial" pitchFamily="34" charset="0"/>
                <a:cs typeface="Arial" pitchFamily="34" charset="0"/>
              </a:rPr>
              <a:t>REFERENCIA</a:t>
            </a:r>
            <a:r>
              <a:rPr lang="es-CL" b="1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CL" b="1" dirty="0">
              <a:latin typeface="Arial" pitchFamily="34" charset="0"/>
              <a:cs typeface="Arial" pitchFamily="34" charset="0"/>
            </a:endParaRPr>
          </a:p>
          <a:p>
            <a:pPr marL="355600" indent="-268288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CL" b="1" dirty="0">
                <a:latin typeface="Arial" pitchFamily="34" charset="0"/>
                <a:cs typeface="Arial" pitchFamily="34" charset="0"/>
              </a:rPr>
              <a:t>Manual de Navegación, Pub. SHOA 3030.</a:t>
            </a:r>
          </a:p>
          <a:p>
            <a:pPr marL="355600" indent="-268288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CL" b="1" dirty="0">
                <a:latin typeface="Arial" pitchFamily="34" charset="0"/>
                <a:cs typeface="Arial" pitchFamily="34" charset="0"/>
              </a:rPr>
              <a:t>Páginas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8, 9 </a:t>
            </a:r>
            <a:r>
              <a:rPr lang="es-CL" b="1" dirty="0">
                <a:latin typeface="Arial" pitchFamily="34" charset="0"/>
                <a:cs typeface="Arial" pitchFamily="34" charset="0"/>
              </a:rPr>
              <a:t>y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10.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71472" y="945893"/>
            <a:ext cx="8001056" cy="1754326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/>
              <a:t>El RUMBO: </a:t>
            </a:r>
            <a:r>
              <a:rPr lang="es-CL" dirty="0"/>
              <a:t>Es el ángulo formado a partir de una línea de referencia y la dirección que señala la proa o </a:t>
            </a:r>
            <a:r>
              <a:rPr lang="es-CL" dirty="0" smtClean="0"/>
              <a:t>eje longitudinal </a:t>
            </a:r>
            <a:r>
              <a:rPr lang="es-CL" dirty="0"/>
              <a:t>del buque.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/>
              <a:t>El rumbo puede ser verdadero (Rv), magnético (Rmg) o del compás magnético (Rc). Según la referencia haya sido el norte verdadero, el norte magnético o el del compás magnético. Las rosas de los diferentes compases están graduados de </a:t>
            </a:r>
            <a:r>
              <a:rPr lang="es-CL" dirty="0" smtClean="0"/>
              <a:t>0° </a:t>
            </a:r>
            <a:r>
              <a:rPr lang="es-CL" dirty="0"/>
              <a:t>a </a:t>
            </a:r>
            <a:r>
              <a:rPr lang="es-CL" dirty="0" smtClean="0"/>
              <a:t>360° </a:t>
            </a:r>
            <a:r>
              <a:rPr lang="es-CL" dirty="0"/>
              <a:t>sexagesimales y con las anotaciones de los </a:t>
            </a:r>
            <a:r>
              <a:rPr lang="es-CL" dirty="0" smtClean="0"/>
              <a:t>diferentes puntos </a:t>
            </a:r>
            <a:r>
              <a:rPr lang="es-CL" dirty="0"/>
              <a:t>cardinales.</a:t>
            </a:r>
            <a:endParaRPr lang="es-CL" dirty="0"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214563" y="285750"/>
            <a:ext cx="4643437" cy="431800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400" b="1" u="sng" dirty="0">
                <a:solidFill>
                  <a:srgbClr val="FFFF00"/>
                </a:solidFill>
              </a:rPr>
              <a:t>RUMBOS Y DEMARCACIONES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 l="35742" t="40625" r="33203" b="9375"/>
          <a:stretch>
            <a:fillRect/>
          </a:stretch>
        </p:blipFill>
        <p:spPr bwMode="auto">
          <a:xfrm>
            <a:off x="2500298" y="2826495"/>
            <a:ext cx="4214842" cy="3817215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857224" y="285728"/>
            <a:ext cx="7500990" cy="1477328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/>
              <a:t>La DEMARCACIÓN: </a:t>
            </a:r>
            <a:r>
              <a:rPr lang="es-CL" dirty="0"/>
              <a:t>Es el ángulo formado a partir de una línea de referencia y la dirección que señale la visual dirigida a un objeto o punto de la costa.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/>
              <a:t>La demarcación del compás puede ser verdadera o relativa según la referencia haya sido el N verdadero, el N magnético, el N del compás magnético o la proa del buque.</a:t>
            </a:r>
            <a:endParaRPr lang="es-CL" dirty="0"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2851" t="25000" r="19726" b="14583"/>
          <a:stretch>
            <a:fillRect/>
          </a:stretch>
        </p:blipFill>
        <p:spPr bwMode="auto">
          <a:xfrm>
            <a:off x="1071538" y="2285992"/>
            <a:ext cx="7000924" cy="4143404"/>
          </a:xfrm>
          <a:prstGeom prst="rect">
            <a:avLst/>
          </a:prstGeom>
          <a:ln w="1905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9 CuadroTexto"/>
          <p:cNvSpPr txBox="1"/>
          <p:nvPr/>
        </p:nvSpPr>
        <p:spPr>
          <a:xfrm>
            <a:off x="2786050" y="6072206"/>
            <a:ext cx="3500462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200" b="1" dirty="0"/>
              <a:t>DEMARCACIONES VERDADERAS Y RELATIVAS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00034" y="1000108"/>
            <a:ext cx="3714776" cy="2308324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/>
              <a:t>La VARIACIÓN MAGNÉTICA: </a:t>
            </a:r>
            <a:r>
              <a:rPr lang="es-CL" sz="1600" dirty="0"/>
              <a:t>Es el ángulo horizontal formado entre el meridiano verdadero y el meridiano magnético de un lugar. Se señala que es E o W, si el meridiano magnético queda a la derecha o a la izquierda del meridiano verdadero, respectivamente.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dirty="0"/>
              <a:t>Su valor se expresa en grados y minutos de arco.</a:t>
            </a:r>
            <a:endParaRPr lang="es-CL" sz="1600" dirty="0"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14438" y="285750"/>
            <a:ext cx="6715125" cy="431800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400" b="1" u="sng" dirty="0">
                <a:solidFill>
                  <a:srgbClr val="FFFF00"/>
                </a:solidFill>
              </a:rPr>
              <a:t>VARIACIÓN MAGNÉTICA Y DESVÍOS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00034" y="3500438"/>
            <a:ext cx="3714747" cy="2554545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/>
              <a:t>El DESVÍO: </a:t>
            </a:r>
            <a:r>
              <a:rPr lang="es-CL" sz="1600" dirty="0"/>
              <a:t>El desvío (Δ) es el ángulo formado entre el meridiano magnético y el meridiano que pasa por las agujas del compás, se expresa en grados de 0º a 180º.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dirty="0"/>
              <a:t>Desvío “E” tiene signo (+), “W” tiene signo (–), según el meridiano del compás, está a la derecha o a la izquierda del meridiano magnético, respectivamente, y varía con la dirección de la proa del buque.</a:t>
            </a:r>
            <a:endParaRPr lang="es-CL" sz="1600" dirty="0"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9336" t="23958" r="50781" b="26042"/>
          <a:stretch>
            <a:fillRect/>
          </a:stretch>
        </p:blipFill>
        <p:spPr bwMode="auto">
          <a:xfrm>
            <a:off x="4397870" y="1302669"/>
            <a:ext cx="4460410" cy="4198033"/>
          </a:xfrm>
          <a:prstGeom prst="rect">
            <a:avLst/>
          </a:prstGeom>
          <a:ln w="28575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714625" y="498475"/>
          <a:ext cx="4071964" cy="5857915"/>
        </p:xfrm>
        <a:graphic>
          <a:graphicData uri="http://schemas.openxmlformats.org/drawingml/2006/table">
            <a:tbl>
              <a:tblPr/>
              <a:tblGrid>
                <a:gridCol w="120016"/>
                <a:gridCol w="263672"/>
                <a:gridCol w="263672"/>
                <a:gridCol w="262889"/>
                <a:gridCol w="263672"/>
                <a:gridCol w="263672"/>
                <a:gridCol w="262889"/>
                <a:gridCol w="263672"/>
                <a:gridCol w="263672"/>
                <a:gridCol w="262889"/>
                <a:gridCol w="263672"/>
                <a:gridCol w="263672"/>
                <a:gridCol w="262889"/>
                <a:gridCol w="263672"/>
                <a:gridCol w="263672"/>
                <a:gridCol w="263672"/>
              </a:tblGrid>
              <a:tr h="188965">
                <a:tc gridSpan="1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1100" b="1" u="sng" dirty="0">
                          <a:latin typeface="Arial"/>
                          <a:ea typeface="Times New Roman"/>
                          <a:cs typeface="Times New Roman"/>
                        </a:rPr>
                        <a:t>TABLA DE DESVIO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W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- 3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-2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-1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+1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+2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+3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030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060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090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120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150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180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 dirty="0">
                          <a:latin typeface="Arial"/>
                          <a:ea typeface="Times New Roman"/>
                          <a:cs typeface="Times New Roman"/>
                        </a:rPr>
                        <a:t>210</a:t>
                      </a:r>
                      <a:endParaRPr lang="es-CL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 dirty="0">
                          <a:latin typeface="Arial"/>
                          <a:ea typeface="Times New Roman"/>
                          <a:cs typeface="Times New Roman"/>
                        </a:rPr>
                        <a:t>240</a:t>
                      </a:r>
                      <a:endParaRPr lang="es-CL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270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300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330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-3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-2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-1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+1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+2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+3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W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r>
                        <a:rPr lang="es-CL" sz="7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s-CL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083" marR="11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8290" algn="l"/>
                        </a:tabLst>
                      </a:pPr>
                      <a:endParaRPr lang="es-CL" sz="7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083" marR="11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823" name="Freeform 1"/>
          <p:cNvSpPr>
            <a:spLocks/>
          </p:cNvSpPr>
          <p:nvPr/>
        </p:nvSpPr>
        <p:spPr bwMode="auto">
          <a:xfrm>
            <a:off x="3768725" y="1285875"/>
            <a:ext cx="1660525" cy="4510088"/>
          </a:xfrm>
          <a:custGeom>
            <a:avLst/>
            <a:gdLst>
              <a:gd name="T0" fmla="*/ 656 w 2616"/>
              <a:gd name="T1" fmla="*/ 5924 h 5924"/>
              <a:gd name="T2" fmla="*/ 2336 w 2616"/>
              <a:gd name="T3" fmla="*/ 4824 h 5924"/>
              <a:gd name="T4" fmla="*/ 2336 w 2616"/>
              <a:gd name="T5" fmla="*/ 3960 h 5924"/>
              <a:gd name="T6" fmla="*/ 1760 w 2616"/>
              <a:gd name="T7" fmla="*/ 3240 h 5924"/>
              <a:gd name="T8" fmla="*/ 1040 w 2616"/>
              <a:gd name="T9" fmla="*/ 2664 h 5924"/>
              <a:gd name="T10" fmla="*/ 464 w 2616"/>
              <a:gd name="T11" fmla="*/ 2088 h 5924"/>
              <a:gd name="T12" fmla="*/ 32 w 2616"/>
              <a:gd name="T13" fmla="*/ 1224 h 5924"/>
              <a:gd name="T14" fmla="*/ 653 w 2616"/>
              <a:gd name="T15" fmla="*/ 0 h 592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16"/>
              <a:gd name="T25" fmla="*/ 0 h 5924"/>
              <a:gd name="T26" fmla="*/ 2616 w 2616"/>
              <a:gd name="T27" fmla="*/ 5924 h 592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16" h="5924">
                <a:moveTo>
                  <a:pt x="656" y="5924"/>
                </a:moveTo>
                <a:cubicBezTo>
                  <a:pt x="936" y="5744"/>
                  <a:pt x="2056" y="5151"/>
                  <a:pt x="2336" y="4824"/>
                </a:cubicBezTo>
                <a:cubicBezTo>
                  <a:pt x="2616" y="4497"/>
                  <a:pt x="2432" y="4224"/>
                  <a:pt x="2336" y="3960"/>
                </a:cubicBezTo>
                <a:cubicBezTo>
                  <a:pt x="2240" y="3696"/>
                  <a:pt x="1976" y="3456"/>
                  <a:pt x="1760" y="3240"/>
                </a:cubicBezTo>
                <a:cubicBezTo>
                  <a:pt x="1544" y="3024"/>
                  <a:pt x="1256" y="2856"/>
                  <a:pt x="1040" y="2664"/>
                </a:cubicBezTo>
                <a:cubicBezTo>
                  <a:pt x="824" y="2472"/>
                  <a:pt x="632" y="2328"/>
                  <a:pt x="464" y="2088"/>
                </a:cubicBezTo>
                <a:cubicBezTo>
                  <a:pt x="296" y="1848"/>
                  <a:pt x="0" y="1572"/>
                  <a:pt x="32" y="1224"/>
                </a:cubicBezTo>
                <a:cubicBezTo>
                  <a:pt x="64" y="876"/>
                  <a:pt x="524" y="255"/>
                  <a:pt x="653" y="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827584" y="908720"/>
            <a:ext cx="7560840" cy="193899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sz="2000" b="1" u="sng" dirty="0" smtClean="0">
                <a:latin typeface="+mj-lt"/>
                <a:cs typeface="Arial" pitchFamily="34" charset="0"/>
              </a:rPr>
              <a:t>LA PROA DEL BUQUE</a:t>
            </a:r>
            <a:r>
              <a:rPr lang="es-CL" sz="2000" b="1" dirty="0" smtClean="0">
                <a:latin typeface="+mj-lt"/>
                <a:cs typeface="Arial" pitchFamily="34" charset="0"/>
              </a:rPr>
              <a:t>:</a:t>
            </a:r>
          </a:p>
          <a:p>
            <a:pPr algn="just"/>
            <a:r>
              <a:rPr lang="es-CL" sz="2000" dirty="0" smtClean="0"/>
              <a:t>Es el ángulo expresado en grados en sentido reloj, desde el N a la línea de crujía de la nave, ya sea con respecto al meridiano verdadero o meridiano magnético. Cuando el ángulo se refiere al primero se llama proa verdadera y si es al segundo, proa magnética. </a:t>
            </a:r>
            <a:r>
              <a:rPr lang="es-CL" sz="2000" b="1" i="1" dirty="0" smtClean="0"/>
              <a:t>Puede ser Verdadera, Magnética o del Compás Magnético de Gobierno</a:t>
            </a:r>
            <a:r>
              <a:rPr lang="es-CL" sz="2000" dirty="0" smtClean="0"/>
              <a:t>. </a:t>
            </a:r>
            <a:endParaRPr lang="es-CL" sz="2000" b="1" dirty="0">
              <a:latin typeface="+mj-lt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131840" y="332656"/>
            <a:ext cx="2952328" cy="432048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u="sng" dirty="0" smtClean="0">
                <a:solidFill>
                  <a:srgbClr val="FFFF00"/>
                </a:solidFill>
              </a:rPr>
              <a:t>LOS COMPASES</a:t>
            </a:r>
            <a:endParaRPr lang="es-CL" sz="2400" b="1" u="sng" dirty="0">
              <a:solidFill>
                <a:srgbClr val="FFFF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27584" y="3068960"/>
            <a:ext cx="7560840" cy="347787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sz="2000" b="1" u="sng" dirty="0" smtClean="0">
                <a:latin typeface="+mj-lt"/>
                <a:cs typeface="Arial" pitchFamily="34" charset="0"/>
              </a:rPr>
              <a:t>VARIACIÓN MAGNÉTICA Y DESVÍO</a:t>
            </a:r>
            <a:r>
              <a:rPr lang="es-CL" sz="2000" b="1" dirty="0" smtClean="0">
                <a:latin typeface="+mj-lt"/>
                <a:cs typeface="Arial" pitchFamily="34" charset="0"/>
              </a:rPr>
              <a:t>: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sz="2000" u="sng" dirty="0" smtClean="0"/>
              <a:t>Variación magnética</a:t>
            </a:r>
            <a:r>
              <a:rPr lang="es-CL" sz="2000" dirty="0" smtClean="0"/>
              <a:t> es el ángulo entre el meridiano verdadero y el meridiano magnético que existe en un determinado lugar. Si el N magnético se sitúa a la derecha del verdadero, se dice que la variación es E, si se sitúa a la izquierda W. La variación magnética local junto con su variación anual aparece en las rosas de las cartas náuticas.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sz="2000" dirty="0" smtClean="0"/>
              <a:t>El campo magnético de la nave influirá generalmente en </a:t>
            </a:r>
            <a:r>
              <a:rPr lang="es-CL" sz="2000" dirty="0" err="1" smtClean="0"/>
              <a:t>deflectar</a:t>
            </a:r>
            <a:r>
              <a:rPr lang="es-CL" sz="2000" dirty="0" smtClean="0"/>
              <a:t> la aguja del compás del meridiano magnético. Este ángulo de deflexión se conoce como desvío. Si el N del compás se sitúa a la derecha del magnético se dice que el </a:t>
            </a:r>
            <a:r>
              <a:rPr lang="es-CL" sz="2000" u="sng" dirty="0" smtClean="0"/>
              <a:t>desvío </a:t>
            </a:r>
            <a:r>
              <a:rPr lang="es-CL" sz="2000" dirty="0" smtClean="0"/>
              <a:t>es E, si a la izquierda, W.</a:t>
            </a:r>
          </a:p>
        </p:txBody>
      </p:sp>
    </p:spTree>
    <p:extLst>
      <p:ext uri="{BB962C8B-B14F-4D97-AF65-F5344CB8AC3E}">
        <p14:creationId xmlns:p14="http://schemas.microsoft.com/office/powerpoint/2010/main" xmlns="" val="217396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332656"/>
            <a:ext cx="7560840" cy="224676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sz="2000" b="1" u="sng" dirty="0" smtClean="0">
                <a:latin typeface="+mj-lt"/>
                <a:cs typeface="Arial" pitchFamily="34" charset="0"/>
              </a:rPr>
              <a:t>RELACIÓN ENTRE LOS RUMBOS</a:t>
            </a:r>
            <a:r>
              <a:rPr lang="es-CL" sz="2000" b="1" dirty="0" smtClean="0">
                <a:latin typeface="+mj-lt"/>
                <a:cs typeface="Arial" pitchFamily="34" charset="0"/>
              </a:rPr>
              <a:t>: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sz="2000" dirty="0" smtClean="0"/>
              <a:t>Desvío (Δ) es la diferencia entre el rumbo magnético (Rmg) y el rumbo del compás (Rc).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sz="2000" dirty="0" smtClean="0"/>
              <a:t>Variación Magnética (Vmg) es la diferencia entre el rumbo verdadero (Rv) y el rumbo magnético(Rmg).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sz="2000" dirty="0" smtClean="0"/>
              <a:t>Error del giro (Eg) es la diferencia entre el rumbo verdadero (Rv) y el rumbo del girocompás (</a:t>
            </a:r>
            <a:r>
              <a:rPr lang="es-CL" sz="2000" dirty="0" err="1" smtClean="0"/>
              <a:t>Rg</a:t>
            </a:r>
            <a:r>
              <a:rPr lang="es-CL" sz="2000" dirty="0" smtClean="0"/>
              <a:t>).</a:t>
            </a:r>
            <a:endParaRPr lang="es-CL" sz="2000" b="1" dirty="0" smtClean="0">
              <a:latin typeface="+mj-lt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86050" y="2852936"/>
            <a:ext cx="3523705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1905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CL" sz="1600" b="1" u="sng" dirty="0" smtClean="0"/>
              <a:t>REGLAS NEMOTÉCNICAS</a:t>
            </a:r>
          </a:p>
          <a:p>
            <a:pPr algn="ctr"/>
            <a:endParaRPr lang="es-CL" sz="1600" b="1" u="sng" dirty="0" smtClean="0"/>
          </a:p>
          <a:p>
            <a:pPr marL="355600" indent="-355600" algn="just">
              <a:buFont typeface="Wingdings" pitchFamily="2" charset="2"/>
              <a:buChar char="Ø"/>
            </a:pPr>
            <a:r>
              <a:rPr lang="es-CL" sz="1600" i="1" dirty="0" smtClean="0"/>
              <a:t>Del bueno al Malo, </a:t>
            </a:r>
            <a:r>
              <a:rPr lang="es-CL" sz="1600" b="1" i="1" dirty="0" smtClean="0"/>
              <a:t>lo</a:t>
            </a:r>
            <a:r>
              <a:rPr lang="es-CL" sz="1600" i="1" dirty="0" smtClean="0"/>
              <a:t> cambia</a:t>
            </a:r>
          </a:p>
          <a:p>
            <a:pPr marL="355600" indent="-355600" algn="just">
              <a:buFont typeface="Wingdings" pitchFamily="2" charset="2"/>
              <a:buChar char="Ø"/>
            </a:pPr>
            <a:r>
              <a:rPr lang="es-CL" sz="1600" i="1" dirty="0" smtClean="0"/>
              <a:t>Del malo al Bueno, </a:t>
            </a:r>
            <a:r>
              <a:rPr lang="es-CL" sz="1600" b="1" i="1" dirty="0" smtClean="0"/>
              <a:t>no</a:t>
            </a:r>
            <a:r>
              <a:rPr lang="es-CL" sz="1600" i="1" dirty="0" smtClean="0"/>
              <a:t> cambia</a:t>
            </a:r>
            <a:endParaRPr lang="es-CL" sz="1600" i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827584" y="4084037"/>
            <a:ext cx="7560840" cy="258532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69875" indent="-269875" algn="just">
              <a:buFont typeface="Wingdings" pitchFamily="2" charset="2"/>
              <a:buChar char="ü"/>
            </a:pPr>
            <a:r>
              <a:rPr lang="es-CL" dirty="0" smtClean="0">
                <a:solidFill>
                  <a:schemeClr val="tx1"/>
                </a:solidFill>
              </a:rPr>
              <a:t>La palabra </a:t>
            </a:r>
            <a:r>
              <a:rPr lang="es-CL" b="1" dirty="0" smtClean="0">
                <a:solidFill>
                  <a:schemeClr val="tx1"/>
                </a:solidFill>
              </a:rPr>
              <a:t>“cambia” </a:t>
            </a:r>
            <a:r>
              <a:rPr lang="es-CL" dirty="0" smtClean="0">
                <a:solidFill>
                  <a:schemeClr val="tx1"/>
                </a:solidFill>
              </a:rPr>
              <a:t>se refiere al signo que tenga el desvío (Δ), la variación magnética (Vmg) o error del giro (Eg). El signo W es negativo (–) y el E positivo (+).</a:t>
            </a:r>
          </a:p>
          <a:p>
            <a:pPr marL="269875" indent="-269875" algn="just"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tx1"/>
                </a:solidFill>
              </a:rPr>
              <a:t>“Bueno”</a:t>
            </a:r>
            <a:r>
              <a:rPr lang="es-CL" dirty="0" smtClean="0">
                <a:solidFill>
                  <a:schemeClr val="tx1"/>
                </a:solidFill>
              </a:rPr>
              <a:t>, es ir en la conversión desde la dirección verdadera a la magnética o desde la magnética a la del compás, como también desde la verdadera a la del girocompás.</a:t>
            </a:r>
          </a:p>
          <a:p>
            <a:pPr marL="269875" indent="-269875" algn="just"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tx1"/>
                </a:solidFill>
              </a:rPr>
              <a:t>“Malo”</a:t>
            </a:r>
            <a:r>
              <a:rPr lang="es-CL" dirty="0" smtClean="0">
                <a:solidFill>
                  <a:schemeClr val="tx1"/>
                </a:solidFill>
              </a:rPr>
              <a:t>,</a:t>
            </a:r>
            <a:r>
              <a:rPr lang="es-CL" b="1" dirty="0" smtClean="0">
                <a:solidFill>
                  <a:schemeClr val="tx1"/>
                </a:solidFill>
              </a:rPr>
              <a:t> </a:t>
            </a:r>
            <a:r>
              <a:rPr lang="es-CL" dirty="0" smtClean="0">
                <a:solidFill>
                  <a:schemeClr val="tx1"/>
                </a:solidFill>
              </a:rPr>
              <a:t>es ir en la conversión desde la dirección del compás a la magnética o desde la magnética a la verdadera, como también desde la del girocompás a la verdadera.</a:t>
            </a:r>
            <a:endParaRPr lang="es-CL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714375" y="2071688"/>
          <a:ext cx="7643813" cy="2498727"/>
        </p:xfrm>
        <a:graphic>
          <a:graphicData uri="http://schemas.openxmlformats.org/drawingml/2006/table">
            <a:tbl>
              <a:tblPr/>
              <a:tblGrid>
                <a:gridCol w="1090613"/>
                <a:gridCol w="1092200"/>
                <a:gridCol w="1092200"/>
                <a:gridCol w="1092200"/>
                <a:gridCol w="1092200"/>
                <a:gridCol w="1092200"/>
                <a:gridCol w="1092200"/>
              </a:tblGrid>
              <a:tr h="769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Rc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MX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∆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Rmg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Vmg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Rv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Eg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Rg</a:t>
                      </a:r>
                      <a:endParaRPr kumimoji="0" lang="es-C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315°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10° E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1° E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1,0° W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010°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015°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017°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000°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08° W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r>
                        <a:rPr kumimoji="0" 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1º W</a:t>
                      </a:r>
                      <a:endParaRPr kumimoji="0" lang="es-CL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  <a:tab pos="323850" algn="l"/>
                        </a:tabLst>
                      </a:pPr>
                      <a:endParaRPr kumimoji="0" lang="es-C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4 Rectángulo"/>
          <p:cNvSpPr/>
          <p:nvPr/>
        </p:nvSpPr>
        <p:spPr>
          <a:xfrm>
            <a:off x="1214438" y="500063"/>
            <a:ext cx="6715125" cy="5715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400" b="1" u="sng" dirty="0">
                <a:solidFill>
                  <a:srgbClr val="FF0000"/>
                </a:solidFill>
              </a:rPr>
              <a:t>TABLA DE DESVÍOS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827584" y="1196752"/>
            <a:ext cx="7560840" cy="2677656"/>
          </a:xfrm>
          <a:prstGeom prst="rec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sz="2400" dirty="0" smtClean="0">
                <a:latin typeface="+mj-lt"/>
                <a:cs typeface="Arial" pitchFamily="34" charset="0"/>
              </a:rPr>
              <a:t>El </a:t>
            </a:r>
            <a:r>
              <a:rPr lang="es-CL" sz="2400" b="1" dirty="0" smtClean="0">
                <a:latin typeface="+mj-lt"/>
                <a:cs typeface="Arial" pitchFamily="34" charset="0"/>
              </a:rPr>
              <a:t>abatimiento</a:t>
            </a:r>
            <a:r>
              <a:rPr lang="es-CL" sz="2400" dirty="0" smtClean="0">
                <a:latin typeface="+mj-lt"/>
                <a:cs typeface="Arial" pitchFamily="34" charset="0"/>
              </a:rPr>
              <a:t> es, en navegación marítima, el desvío de una nave respecto al rumbo inicial motivado por la acción del viento sobre la estructura u obra muerta de la embarcación. Se puede expresar el </a:t>
            </a:r>
            <a:r>
              <a:rPr lang="es-CL" sz="2400" b="1" dirty="0" smtClean="0">
                <a:latin typeface="+mj-lt"/>
                <a:cs typeface="Arial" pitchFamily="34" charset="0"/>
              </a:rPr>
              <a:t>abatimiento</a:t>
            </a:r>
            <a:r>
              <a:rPr lang="es-CL" sz="2400" dirty="0" smtClean="0">
                <a:latin typeface="+mj-lt"/>
                <a:cs typeface="Arial" pitchFamily="34" charset="0"/>
              </a:rPr>
              <a:t> como diferencia angular entre el rumbo verdadero (Rv) y el rumbo resultante llamado rumbo de superficie (</a:t>
            </a:r>
            <a:r>
              <a:rPr lang="es-CL" sz="2400" dirty="0" err="1" smtClean="0">
                <a:latin typeface="+mj-lt"/>
                <a:cs typeface="Arial" pitchFamily="34" charset="0"/>
              </a:rPr>
              <a:t>Rs</a:t>
            </a:r>
            <a:r>
              <a:rPr lang="es-CL" sz="2400" dirty="0" smtClean="0">
                <a:latin typeface="+mj-lt"/>
                <a:cs typeface="Arial" pitchFamily="34" charset="0"/>
              </a:rPr>
              <a:t>). También se conoce como rumbo efectivo (Re).</a:t>
            </a:r>
            <a:endParaRPr lang="es-CL" sz="2400" dirty="0">
              <a:latin typeface="+mj-lt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131840" y="476672"/>
            <a:ext cx="2952328" cy="432048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u="sng" dirty="0" smtClean="0">
                <a:solidFill>
                  <a:srgbClr val="FFFF00"/>
                </a:solidFill>
              </a:rPr>
              <a:t>ABATIMIENTO</a:t>
            </a:r>
            <a:endParaRPr lang="es-CL" sz="2400" b="1" u="sng" dirty="0">
              <a:solidFill>
                <a:srgbClr val="FFFF00"/>
              </a:solidFill>
            </a:endParaRPr>
          </a:p>
        </p:txBody>
      </p:sp>
      <p:pic>
        <p:nvPicPr>
          <p:cNvPr id="20482" name="Picture 2" descr="https://www.isndf.com.ar/clases/figura82-e1495653348768.jpg"/>
          <p:cNvPicPr>
            <a:picLocks noChangeAspect="1" noChangeArrowheads="1"/>
          </p:cNvPicPr>
          <p:nvPr/>
        </p:nvPicPr>
        <p:blipFill>
          <a:blip r:embed="rId2" cstate="print"/>
          <a:srcRect l="4368" t="9661" r="42130" b="10634"/>
          <a:stretch>
            <a:fillRect/>
          </a:stretch>
        </p:blipFill>
        <p:spPr bwMode="auto">
          <a:xfrm>
            <a:off x="2786050" y="4143380"/>
            <a:ext cx="3528392" cy="23762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4691834" y="4509323"/>
            <a:ext cx="380232" cy="276999"/>
          </a:xfrm>
          <a:prstGeom prst="rect">
            <a:avLst/>
          </a:prstGeom>
          <a:solidFill>
            <a:srgbClr val="002060"/>
          </a:solidFill>
          <a:ln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es-CL" sz="1200" b="1" dirty="0" smtClean="0">
                <a:solidFill>
                  <a:srgbClr val="FFFF00"/>
                </a:solidFill>
              </a:rPr>
              <a:t>Rs</a:t>
            </a:r>
            <a:endParaRPr lang="es-CL" sz="1200" b="1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150538" y="5080827"/>
            <a:ext cx="421462" cy="276999"/>
          </a:xfrm>
          <a:prstGeom prst="rect">
            <a:avLst/>
          </a:prstGeom>
          <a:solidFill>
            <a:srgbClr val="002060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FFFF00"/>
                </a:solidFill>
              </a:rPr>
              <a:t>Rv</a:t>
            </a:r>
            <a:endParaRPr lang="es-CL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96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urrencia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847</Words>
  <Application>Microsoft Office PowerPoint</Application>
  <PresentationFormat>Presentación en pantalla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Tema de Office</vt:lpstr>
      <vt:lpstr>Concurrencia</vt:lpstr>
      <vt:lpstr>1_Tema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 VÍCTOR ZANELLI</dc:creator>
  <cp:lastModifiedBy>8666374-0</cp:lastModifiedBy>
  <cp:revision>77</cp:revision>
  <dcterms:created xsi:type="dcterms:W3CDTF">2018-02-27T13:11:18Z</dcterms:created>
  <dcterms:modified xsi:type="dcterms:W3CDTF">2021-02-25T15:13:08Z</dcterms:modified>
</cp:coreProperties>
</file>