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5" r:id="rId2"/>
    <p:sldId id="292" r:id="rId3"/>
    <p:sldId id="289" r:id="rId4"/>
    <p:sldId id="288" r:id="rId5"/>
    <p:sldId id="293" r:id="rId6"/>
    <p:sldId id="258" r:id="rId7"/>
    <p:sldId id="259" r:id="rId8"/>
    <p:sldId id="296" r:id="rId9"/>
    <p:sldId id="297" r:id="rId10"/>
    <p:sldId id="295" r:id="rId11"/>
    <p:sldId id="262" r:id="rId12"/>
    <p:sldId id="263" r:id="rId13"/>
    <p:sldId id="264" r:id="rId14"/>
    <p:sldId id="271" r:id="rId15"/>
    <p:sldId id="287" r:id="rId16"/>
    <p:sldId id="281" r:id="rId17"/>
    <p:sldId id="283" r:id="rId18"/>
    <p:sldId id="282" r:id="rId19"/>
    <p:sldId id="294" r:id="rId2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44" autoAdjust="0"/>
    <p:restoredTop sz="94660"/>
  </p:normalViewPr>
  <p:slideViewPr>
    <p:cSldViewPr>
      <p:cViewPr varScale="1">
        <p:scale>
          <a:sx n="43" d="100"/>
          <a:sy n="43" d="100"/>
        </p:scale>
        <p:origin x="-62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57FABD-0CDB-4E28-8444-BDBF563A9E45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437E9-C184-4749-BBF6-47150897F09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27641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327752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57396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751599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94666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233229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914564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3025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773380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695516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03673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64029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075159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52191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51970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918421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6A9B7-A3C7-479A-BC56-7793A510D86D}" type="datetimeFigureOut">
              <a:rPr lang="es-CL" smtClean="0"/>
              <a:pPr/>
              <a:t>18-10-2022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024807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71437" y="1052736"/>
            <a:ext cx="8929719" cy="1015663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6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92558" y="5766355"/>
            <a:ext cx="9345078" cy="830997"/>
          </a:xfrm>
          <a:prstGeom prst="rect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72000">
                <a:schemeClr val="tx2">
                  <a:lumMod val="75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 OFICIAL A BORDO</a:t>
            </a:r>
            <a:endParaRPr lang="es-ES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57 Rectángulo"/>
          <p:cNvSpPr/>
          <p:nvPr/>
        </p:nvSpPr>
        <p:spPr>
          <a:xfrm>
            <a:off x="1107257" y="1071546"/>
            <a:ext cx="6929486" cy="38576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Rectángulo 2"/>
          <p:cNvSpPr/>
          <p:nvPr/>
        </p:nvSpPr>
        <p:spPr>
          <a:xfrm>
            <a:off x="3755874" y="1271540"/>
            <a:ext cx="1652886" cy="26633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 smtClean="0"/>
              <a:t>COMANDANTE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3755874" y="2017266"/>
            <a:ext cx="1652886" cy="2130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 smtClean="0"/>
              <a:t>2º </a:t>
            </a:r>
            <a:r>
              <a:rPr lang="es-ES" sz="1400" dirty="0" smtClean="0"/>
              <a:t>COMANDANTE</a:t>
            </a:r>
            <a:endParaRPr lang="en-US" dirty="0"/>
          </a:p>
        </p:txBody>
      </p:sp>
      <p:sp>
        <p:nvSpPr>
          <p:cNvPr id="9" name="Rectángulo 8"/>
          <p:cNvSpPr/>
          <p:nvPr/>
        </p:nvSpPr>
        <p:spPr>
          <a:xfrm>
            <a:off x="1239780" y="3348921"/>
            <a:ext cx="1279654" cy="26633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DEPTO OP</a:t>
            </a:r>
            <a:endParaRPr lang="en-US" sz="1600" dirty="0"/>
          </a:p>
        </p:txBody>
      </p:sp>
      <p:sp>
        <p:nvSpPr>
          <p:cNvPr id="10" name="Rectángulo 9"/>
          <p:cNvSpPr/>
          <p:nvPr/>
        </p:nvSpPr>
        <p:spPr>
          <a:xfrm>
            <a:off x="6589425" y="3353943"/>
            <a:ext cx="1279654" cy="26633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DEPTO AB</a:t>
            </a:r>
            <a:endParaRPr lang="en-US" sz="1600" dirty="0"/>
          </a:p>
        </p:txBody>
      </p:sp>
      <p:cxnSp>
        <p:nvCxnSpPr>
          <p:cNvPr id="13" name="Conector recto 12"/>
          <p:cNvCxnSpPr/>
          <p:nvPr/>
        </p:nvCxnSpPr>
        <p:spPr>
          <a:xfrm>
            <a:off x="1879607" y="2816259"/>
            <a:ext cx="54918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4502338" y="1537871"/>
            <a:ext cx="0" cy="12783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/>
          <p:cNvCxnSpPr/>
          <p:nvPr/>
        </p:nvCxnSpPr>
        <p:spPr>
          <a:xfrm>
            <a:off x="3449462" y="3561986"/>
            <a:ext cx="14708" cy="7326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35"/>
          <p:cNvCxnSpPr/>
          <p:nvPr/>
        </p:nvCxnSpPr>
        <p:spPr>
          <a:xfrm>
            <a:off x="3449462" y="3876562"/>
            <a:ext cx="346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36"/>
          <p:cNvCxnSpPr/>
          <p:nvPr/>
        </p:nvCxnSpPr>
        <p:spPr>
          <a:xfrm>
            <a:off x="3452123" y="4078753"/>
            <a:ext cx="346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ángulo 39"/>
          <p:cNvSpPr/>
          <p:nvPr/>
        </p:nvSpPr>
        <p:spPr>
          <a:xfrm>
            <a:off x="3593408" y="3766618"/>
            <a:ext cx="569520" cy="21621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9" name="Conector recto 48"/>
          <p:cNvCxnSpPr/>
          <p:nvPr/>
        </p:nvCxnSpPr>
        <p:spPr>
          <a:xfrm>
            <a:off x="5222167" y="3876562"/>
            <a:ext cx="346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49"/>
          <p:cNvCxnSpPr/>
          <p:nvPr/>
        </p:nvCxnSpPr>
        <p:spPr>
          <a:xfrm>
            <a:off x="5243607" y="4168833"/>
            <a:ext cx="346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50"/>
          <p:cNvCxnSpPr>
            <a:endCxn id="54" idx="3"/>
          </p:cNvCxnSpPr>
          <p:nvPr/>
        </p:nvCxnSpPr>
        <p:spPr>
          <a:xfrm flipV="1">
            <a:off x="5231630" y="4400812"/>
            <a:ext cx="1069996" cy="98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ángulo 51"/>
          <p:cNvSpPr/>
          <p:nvPr/>
        </p:nvSpPr>
        <p:spPr>
          <a:xfrm>
            <a:off x="5403884" y="3821994"/>
            <a:ext cx="676157" cy="26169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ángulo 52"/>
          <p:cNvSpPr/>
          <p:nvPr/>
        </p:nvSpPr>
        <p:spPr>
          <a:xfrm>
            <a:off x="5515398" y="4083685"/>
            <a:ext cx="689032" cy="192893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Rectángulo 53"/>
          <p:cNvSpPr/>
          <p:nvPr/>
        </p:nvSpPr>
        <p:spPr>
          <a:xfrm>
            <a:off x="5625467" y="4292704"/>
            <a:ext cx="676158" cy="21621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55" name="Conector recto 54"/>
          <p:cNvCxnSpPr/>
          <p:nvPr/>
        </p:nvCxnSpPr>
        <p:spPr>
          <a:xfrm>
            <a:off x="5221804" y="3561986"/>
            <a:ext cx="9825" cy="8693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55"/>
          <p:cNvCxnSpPr/>
          <p:nvPr/>
        </p:nvCxnSpPr>
        <p:spPr>
          <a:xfrm>
            <a:off x="6993450" y="3929828"/>
            <a:ext cx="346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56"/>
          <p:cNvCxnSpPr/>
          <p:nvPr/>
        </p:nvCxnSpPr>
        <p:spPr>
          <a:xfrm>
            <a:off x="6978806" y="4189374"/>
            <a:ext cx="346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ángulo 58"/>
          <p:cNvSpPr/>
          <p:nvPr/>
        </p:nvSpPr>
        <p:spPr>
          <a:xfrm>
            <a:off x="7175166" y="3875260"/>
            <a:ext cx="569520" cy="21621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Rectángulo 59"/>
          <p:cNvSpPr/>
          <p:nvPr/>
        </p:nvSpPr>
        <p:spPr>
          <a:xfrm>
            <a:off x="7243290" y="4083685"/>
            <a:ext cx="569520" cy="21621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2" name="Conector recto 61"/>
          <p:cNvCxnSpPr/>
          <p:nvPr/>
        </p:nvCxnSpPr>
        <p:spPr>
          <a:xfrm rot="5400000">
            <a:off x="6593196" y="4000862"/>
            <a:ext cx="785500" cy="142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/>
          <p:cNvCxnSpPr/>
          <p:nvPr/>
        </p:nvCxnSpPr>
        <p:spPr>
          <a:xfrm flipV="1">
            <a:off x="1893132" y="2816259"/>
            <a:ext cx="8235" cy="532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/>
          <p:cNvCxnSpPr/>
          <p:nvPr/>
        </p:nvCxnSpPr>
        <p:spPr>
          <a:xfrm flipV="1">
            <a:off x="3528790" y="2816259"/>
            <a:ext cx="8235" cy="532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/>
          <p:cNvCxnSpPr/>
          <p:nvPr/>
        </p:nvCxnSpPr>
        <p:spPr>
          <a:xfrm flipV="1">
            <a:off x="5494525" y="2832446"/>
            <a:ext cx="8235" cy="532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/>
          <p:cNvCxnSpPr/>
          <p:nvPr/>
        </p:nvCxnSpPr>
        <p:spPr>
          <a:xfrm flipV="1">
            <a:off x="7371453" y="2816259"/>
            <a:ext cx="8235" cy="532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ángulo 7"/>
          <p:cNvSpPr/>
          <p:nvPr/>
        </p:nvSpPr>
        <p:spPr>
          <a:xfrm>
            <a:off x="2747059" y="3348921"/>
            <a:ext cx="1534008" cy="36583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DEPTO SIST ARMAS</a:t>
            </a:r>
            <a:endParaRPr lang="en-US" sz="1400" dirty="0"/>
          </a:p>
        </p:txBody>
      </p:sp>
      <p:sp>
        <p:nvSpPr>
          <p:cNvPr id="6" name="Rectángulo 5"/>
          <p:cNvSpPr/>
          <p:nvPr/>
        </p:nvSpPr>
        <p:spPr>
          <a:xfrm>
            <a:off x="4862933" y="3348921"/>
            <a:ext cx="1279654" cy="26633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DEPTO ING</a:t>
            </a:r>
            <a:endParaRPr lang="en-US" sz="1600" dirty="0"/>
          </a:p>
        </p:txBody>
      </p:sp>
      <p:sp>
        <p:nvSpPr>
          <p:cNvPr id="61" name="Rectángulo 39"/>
          <p:cNvSpPr/>
          <p:nvPr/>
        </p:nvSpPr>
        <p:spPr>
          <a:xfrm>
            <a:off x="3704554" y="3970216"/>
            <a:ext cx="569520" cy="21621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Rectángulo 39"/>
          <p:cNvSpPr/>
          <p:nvPr/>
        </p:nvSpPr>
        <p:spPr>
          <a:xfrm>
            <a:off x="3793358" y="4193676"/>
            <a:ext cx="569520" cy="21621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7" name="Conector recto 35"/>
          <p:cNvCxnSpPr/>
          <p:nvPr/>
        </p:nvCxnSpPr>
        <p:spPr>
          <a:xfrm>
            <a:off x="1681075" y="3989296"/>
            <a:ext cx="346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36"/>
          <p:cNvCxnSpPr/>
          <p:nvPr/>
        </p:nvCxnSpPr>
        <p:spPr>
          <a:xfrm>
            <a:off x="1666331" y="4201180"/>
            <a:ext cx="346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ángulo 39"/>
          <p:cNvSpPr/>
          <p:nvPr/>
        </p:nvSpPr>
        <p:spPr>
          <a:xfrm>
            <a:off x="1825021" y="3879352"/>
            <a:ext cx="569520" cy="21621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" name="Rectángulo 39"/>
          <p:cNvSpPr/>
          <p:nvPr/>
        </p:nvSpPr>
        <p:spPr>
          <a:xfrm>
            <a:off x="1915879" y="4085567"/>
            <a:ext cx="569520" cy="21621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79" name="Conector recto 37"/>
          <p:cNvCxnSpPr/>
          <p:nvPr/>
        </p:nvCxnSpPr>
        <p:spPr>
          <a:xfrm flipV="1">
            <a:off x="1695951" y="4407200"/>
            <a:ext cx="627710" cy="70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Conector recto 37"/>
          <p:cNvCxnSpPr/>
          <p:nvPr/>
        </p:nvCxnSpPr>
        <p:spPr>
          <a:xfrm>
            <a:off x="1666331" y="4626135"/>
            <a:ext cx="634762" cy="1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ector recto 34"/>
          <p:cNvCxnSpPr/>
          <p:nvPr/>
        </p:nvCxnSpPr>
        <p:spPr>
          <a:xfrm flipH="1">
            <a:off x="1673159" y="3620274"/>
            <a:ext cx="2335" cy="1005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ector recto 63"/>
          <p:cNvCxnSpPr/>
          <p:nvPr/>
        </p:nvCxnSpPr>
        <p:spPr>
          <a:xfrm>
            <a:off x="3467164" y="4294677"/>
            <a:ext cx="346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ángulo 39"/>
          <p:cNvSpPr/>
          <p:nvPr/>
        </p:nvSpPr>
        <p:spPr>
          <a:xfrm>
            <a:off x="2080335" y="4294677"/>
            <a:ext cx="569520" cy="21621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1" name="Rectángulo 39"/>
          <p:cNvSpPr/>
          <p:nvPr/>
        </p:nvSpPr>
        <p:spPr>
          <a:xfrm>
            <a:off x="2225908" y="4500317"/>
            <a:ext cx="569520" cy="21621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5" name="Rectángulo 59"/>
          <p:cNvSpPr/>
          <p:nvPr/>
        </p:nvSpPr>
        <p:spPr>
          <a:xfrm>
            <a:off x="7356136" y="4290224"/>
            <a:ext cx="569520" cy="21621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6" name="Conector recto 56"/>
          <p:cNvCxnSpPr/>
          <p:nvPr/>
        </p:nvCxnSpPr>
        <p:spPr>
          <a:xfrm>
            <a:off x="6978806" y="4400753"/>
            <a:ext cx="346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2918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es-CL" sz="4000" b="1" dirty="0" smtClean="0">
                <a:latin typeface="Arial" pitchFamily="34" charset="0"/>
                <a:cs typeface="Arial" pitchFamily="34" charset="0"/>
              </a:rPr>
              <a:t>EL COMANDANTE DE BUQUE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857364"/>
            <a:ext cx="7924800" cy="3143272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chemeClr val="bg1">
                <a:alpha val="32000"/>
              </a:scheme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s-CL" sz="2800" dirty="0" smtClean="0"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r>
              <a:rPr lang="es-CL" sz="28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La misión del Comandante es ejercer el mando de su unidad y entrenarla con el propósito de prepararla para lograr la más alta eficiencia en combate. </a:t>
            </a:r>
            <a:endParaRPr lang="en-US" sz="2800" dirty="0"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sp>
        <p:nvSpPr>
          <p:cNvPr id="24578" name="AutoShape 2" descr="[IMG]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5" name="4 Imagen" descr="descar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3786190"/>
            <a:ext cx="2000264" cy="2851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5 Imagen" descr="images (2).jpg"/>
          <p:cNvPicPr>
            <a:picLocks noChangeAspect="1"/>
          </p:cNvPicPr>
          <p:nvPr/>
        </p:nvPicPr>
        <p:blipFill>
          <a:blip r:embed="rId3"/>
          <a:srcRect b="28570"/>
          <a:stretch>
            <a:fillRect/>
          </a:stretch>
        </p:blipFill>
        <p:spPr>
          <a:xfrm>
            <a:off x="785786" y="4214818"/>
            <a:ext cx="1727161" cy="24288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es-CL" sz="4000" b="1" dirty="0" smtClean="0">
                <a:latin typeface="Arial" pitchFamily="34" charset="0"/>
                <a:cs typeface="Arial" pitchFamily="34" charset="0"/>
              </a:rPr>
              <a:t>EL COMANDANTE DE BUQUE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643050"/>
            <a:ext cx="5500726" cy="4536313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s-CL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	El Comandante </a:t>
            </a:r>
            <a:r>
              <a:rPr lang="es-CL" sz="2800" u="sng" dirty="0" smtClean="0">
                <a:latin typeface="Arial" pitchFamily="34" charset="0"/>
                <a:cs typeface="Arial" pitchFamily="34" charset="0"/>
              </a:rPr>
              <a:t>no rendirá su buque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, ni arriará la bandera, y cuando las averías sufridas impidan toda acción, efectuará el plan de destrucción</a:t>
            </a:r>
          </a:p>
          <a:p>
            <a:pPr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	para evitar que caiga en </a:t>
            </a:r>
          </a:p>
          <a:p>
            <a:pPr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	poder del enemigo. </a:t>
            </a:r>
            <a:r>
              <a:rPr lang="es-CL" sz="1400" dirty="0" smtClean="0">
                <a:latin typeface="Arial" pitchFamily="34" charset="0"/>
                <a:cs typeface="Arial" pitchFamily="34" charset="0"/>
              </a:rPr>
              <a:t>(Ordenanza</a:t>
            </a:r>
          </a:p>
          <a:p>
            <a:pPr>
              <a:buNone/>
            </a:pPr>
            <a:r>
              <a:rPr lang="es-CL" sz="1400" dirty="0" smtClean="0">
                <a:latin typeface="Arial" pitchFamily="34" charset="0"/>
                <a:cs typeface="Arial" pitchFamily="34" charset="0"/>
              </a:rPr>
              <a:t>	de la Armada)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Imagen" descr="imag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3929066"/>
            <a:ext cx="4143372" cy="278241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57 Rectángulo"/>
          <p:cNvSpPr/>
          <p:nvPr/>
        </p:nvSpPr>
        <p:spPr>
          <a:xfrm>
            <a:off x="0" y="1214422"/>
            <a:ext cx="9358378" cy="52149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Rectángulo 2"/>
          <p:cNvSpPr/>
          <p:nvPr/>
        </p:nvSpPr>
        <p:spPr>
          <a:xfrm>
            <a:off x="3505528" y="1484784"/>
            <a:ext cx="2232248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COMANDANTE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3505528" y="2492896"/>
            <a:ext cx="2232248" cy="2880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2º COMANDANTE</a:t>
            </a:r>
            <a:endParaRPr lang="en-US" dirty="0"/>
          </a:p>
        </p:txBody>
      </p:sp>
      <p:sp>
        <p:nvSpPr>
          <p:cNvPr id="5" name="Rectángulo 4"/>
          <p:cNvSpPr/>
          <p:nvPr/>
        </p:nvSpPr>
        <p:spPr>
          <a:xfrm>
            <a:off x="5881792" y="1988840"/>
            <a:ext cx="875672" cy="2880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SEC</a:t>
            </a:r>
            <a:endParaRPr lang="en-US" dirty="0"/>
          </a:p>
        </p:txBody>
      </p:sp>
      <p:sp>
        <p:nvSpPr>
          <p:cNvPr id="9" name="Rectángulo 8"/>
          <p:cNvSpPr/>
          <p:nvPr/>
        </p:nvSpPr>
        <p:spPr>
          <a:xfrm>
            <a:off x="93442" y="4213678"/>
            <a:ext cx="1549976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DEP OP</a:t>
            </a:r>
            <a:endParaRPr lang="en-US" dirty="0"/>
          </a:p>
        </p:txBody>
      </p:sp>
      <p:sp>
        <p:nvSpPr>
          <p:cNvPr id="10" name="Rectángulo 9"/>
          <p:cNvSpPr/>
          <p:nvPr/>
        </p:nvSpPr>
        <p:spPr>
          <a:xfrm>
            <a:off x="7058905" y="4227306"/>
            <a:ext cx="1728192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DEP AB</a:t>
            </a:r>
            <a:endParaRPr lang="en-US" dirty="0"/>
          </a:p>
        </p:txBody>
      </p:sp>
      <p:sp>
        <p:nvSpPr>
          <p:cNvPr id="11" name="Rectángulo 10"/>
          <p:cNvSpPr/>
          <p:nvPr/>
        </p:nvSpPr>
        <p:spPr>
          <a:xfrm>
            <a:off x="5881792" y="3068960"/>
            <a:ext cx="875672" cy="28468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DET</a:t>
            </a:r>
            <a:endParaRPr lang="en-US" dirty="0"/>
          </a:p>
        </p:txBody>
      </p:sp>
      <p:cxnSp>
        <p:nvCxnSpPr>
          <p:cNvPr id="13" name="Conector recto 12"/>
          <p:cNvCxnSpPr/>
          <p:nvPr/>
        </p:nvCxnSpPr>
        <p:spPr>
          <a:xfrm>
            <a:off x="857600" y="3429000"/>
            <a:ext cx="729307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/>
          <p:cNvCxnSpPr/>
          <p:nvPr/>
        </p:nvCxnSpPr>
        <p:spPr>
          <a:xfrm>
            <a:off x="4502860" y="3212976"/>
            <a:ext cx="1392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4513640" y="1726363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/>
          <p:cNvCxnSpPr/>
          <p:nvPr/>
        </p:nvCxnSpPr>
        <p:spPr>
          <a:xfrm>
            <a:off x="2853962" y="4508550"/>
            <a:ext cx="19863" cy="9904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35"/>
          <p:cNvCxnSpPr/>
          <p:nvPr/>
        </p:nvCxnSpPr>
        <p:spPr>
          <a:xfrm>
            <a:off x="2853962" y="4933810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36"/>
          <p:cNvCxnSpPr/>
          <p:nvPr/>
        </p:nvCxnSpPr>
        <p:spPr>
          <a:xfrm>
            <a:off x="2857556" y="5207142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ángulo 39"/>
          <p:cNvSpPr/>
          <p:nvPr/>
        </p:nvSpPr>
        <p:spPr>
          <a:xfrm>
            <a:off x="3048364" y="4785182"/>
            <a:ext cx="107157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Armas</a:t>
            </a:r>
            <a:endParaRPr lang="en-US" dirty="0"/>
          </a:p>
        </p:txBody>
      </p:sp>
      <p:cxnSp>
        <p:nvCxnSpPr>
          <p:cNvPr id="49" name="Conector recto 48"/>
          <p:cNvCxnSpPr/>
          <p:nvPr/>
        </p:nvCxnSpPr>
        <p:spPr>
          <a:xfrm>
            <a:off x="5248028" y="4933810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49"/>
          <p:cNvCxnSpPr/>
          <p:nvPr/>
        </p:nvCxnSpPr>
        <p:spPr>
          <a:xfrm>
            <a:off x="5276982" y="5363515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50"/>
          <p:cNvCxnSpPr>
            <a:endCxn id="54" idx="3"/>
          </p:cNvCxnSpPr>
          <p:nvPr/>
        </p:nvCxnSpPr>
        <p:spPr>
          <a:xfrm flipV="1">
            <a:off x="5237057" y="5677117"/>
            <a:ext cx="2288151" cy="13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ángulo 51"/>
          <p:cNvSpPr/>
          <p:nvPr/>
        </p:nvSpPr>
        <p:spPr>
          <a:xfrm>
            <a:off x="5493439" y="4860042"/>
            <a:ext cx="1412577" cy="36430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Propulsión </a:t>
            </a:r>
            <a:endParaRPr lang="en-US" dirty="0"/>
          </a:p>
        </p:txBody>
      </p:sp>
      <p:sp>
        <p:nvSpPr>
          <p:cNvPr id="53" name="Rectángulo 52"/>
          <p:cNvSpPr/>
          <p:nvPr/>
        </p:nvSpPr>
        <p:spPr>
          <a:xfrm>
            <a:off x="5644040" y="5213810"/>
            <a:ext cx="1476290" cy="29536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Electricidad </a:t>
            </a:r>
            <a:endParaRPr lang="en-US" dirty="0"/>
          </a:p>
        </p:txBody>
      </p:sp>
      <p:sp>
        <p:nvSpPr>
          <p:cNvPr id="54" name="Rectángulo 53"/>
          <p:cNvSpPr/>
          <p:nvPr/>
        </p:nvSpPr>
        <p:spPr>
          <a:xfrm>
            <a:off x="5768940" y="5530970"/>
            <a:ext cx="1756268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Control Averías</a:t>
            </a:r>
            <a:endParaRPr lang="en-US" dirty="0"/>
          </a:p>
        </p:txBody>
      </p:sp>
      <p:cxnSp>
        <p:nvCxnSpPr>
          <p:cNvPr id="55" name="Conector recto 54"/>
          <p:cNvCxnSpPr/>
          <p:nvPr/>
        </p:nvCxnSpPr>
        <p:spPr>
          <a:xfrm>
            <a:off x="5247538" y="4508550"/>
            <a:ext cx="13269" cy="11752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55"/>
          <p:cNvCxnSpPr/>
          <p:nvPr/>
        </p:nvCxnSpPr>
        <p:spPr>
          <a:xfrm>
            <a:off x="7604547" y="5005818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56"/>
          <p:cNvCxnSpPr/>
          <p:nvPr/>
        </p:nvCxnSpPr>
        <p:spPr>
          <a:xfrm>
            <a:off x="7584771" y="5356686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ángulo 58"/>
          <p:cNvSpPr/>
          <p:nvPr/>
        </p:nvSpPr>
        <p:spPr>
          <a:xfrm>
            <a:off x="7849958" y="4932050"/>
            <a:ext cx="1306513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Materiales </a:t>
            </a:r>
            <a:endParaRPr lang="en-US" dirty="0"/>
          </a:p>
        </p:txBody>
      </p:sp>
      <p:sp>
        <p:nvSpPr>
          <p:cNvPr id="60" name="Rectángulo 59"/>
          <p:cNvSpPr/>
          <p:nvPr/>
        </p:nvSpPr>
        <p:spPr>
          <a:xfrm>
            <a:off x="8013463" y="5214950"/>
            <a:ext cx="128588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Servicios</a:t>
            </a:r>
            <a:endParaRPr lang="en-US" dirty="0"/>
          </a:p>
        </p:txBody>
      </p:sp>
      <p:cxnSp>
        <p:nvCxnSpPr>
          <p:cNvPr id="62" name="Conector recto 61"/>
          <p:cNvCxnSpPr/>
          <p:nvPr/>
        </p:nvCxnSpPr>
        <p:spPr>
          <a:xfrm rot="16200000" flipH="1">
            <a:off x="7074811" y="5109804"/>
            <a:ext cx="1063020" cy="45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cto 66"/>
          <p:cNvCxnSpPr/>
          <p:nvPr/>
        </p:nvCxnSpPr>
        <p:spPr>
          <a:xfrm>
            <a:off x="4513640" y="2132856"/>
            <a:ext cx="1392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/>
          <p:cNvCxnSpPr/>
          <p:nvPr/>
        </p:nvCxnSpPr>
        <p:spPr>
          <a:xfrm flipV="1">
            <a:off x="846479" y="350043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/>
          <p:cNvCxnSpPr/>
          <p:nvPr/>
        </p:nvCxnSpPr>
        <p:spPr>
          <a:xfrm flipV="1">
            <a:off x="2961096" y="350043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/>
          <p:cNvCxnSpPr/>
          <p:nvPr/>
        </p:nvCxnSpPr>
        <p:spPr>
          <a:xfrm flipV="1">
            <a:off x="5615851" y="3522320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/>
          <p:cNvCxnSpPr/>
          <p:nvPr/>
        </p:nvCxnSpPr>
        <p:spPr>
          <a:xfrm flipV="1">
            <a:off x="8115047" y="350043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2"/>
          <p:cNvSpPr txBox="1">
            <a:spLocks noChangeArrowheads="1"/>
          </p:cNvSpPr>
          <p:nvPr/>
        </p:nvSpPr>
        <p:spPr>
          <a:xfrm>
            <a:off x="0" y="0"/>
            <a:ext cx="9144000" cy="75791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ORGANIZACIÓN DE UN BUQUE DE GUERRA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000608" y="4220518"/>
            <a:ext cx="2071702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DEP SIST ARMAS</a:t>
            </a:r>
            <a:endParaRPr lang="en-US" dirty="0"/>
          </a:p>
        </p:txBody>
      </p:sp>
      <p:sp>
        <p:nvSpPr>
          <p:cNvPr id="6" name="Rectángulo 5"/>
          <p:cNvSpPr/>
          <p:nvPr/>
        </p:nvSpPr>
        <p:spPr>
          <a:xfrm>
            <a:off x="4762876" y="4220518"/>
            <a:ext cx="1728192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DEP ING</a:t>
            </a:r>
            <a:endParaRPr lang="en-US" dirty="0"/>
          </a:p>
        </p:txBody>
      </p:sp>
      <p:sp>
        <p:nvSpPr>
          <p:cNvPr id="61" name="Rectángulo 39"/>
          <p:cNvSpPr/>
          <p:nvPr/>
        </p:nvSpPr>
        <p:spPr>
          <a:xfrm>
            <a:off x="3198468" y="5060416"/>
            <a:ext cx="113578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Sensores</a:t>
            </a:r>
            <a:endParaRPr lang="en-US" dirty="0"/>
          </a:p>
        </p:txBody>
      </p:sp>
      <p:sp>
        <p:nvSpPr>
          <p:cNvPr id="63" name="Rectángulo 39"/>
          <p:cNvSpPr/>
          <p:nvPr/>
        </p:nvSpPr>
        <p:spPr>
          <a:xfrm>
            <a:off x="3318399" y="5362501"/>
            <a:ext cx="1730229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Comunicaciones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8" name="77 Rectángulo"/>
          <p:cNvSpPr/>
          <p:nvPr/>
        </p:nvSpPr>
        <p:spPr>
          <a:xfrm>
            <a:off x="35781" y="3932486"/>
            <a:ext cx="9144000" cy="74496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7" name="Conector recto 35"/>
          <p:cNvCxnSpPr/>
          <p:nvPr/>
        </p:nvCxnSpPr>
        <p:spPr>
          <a:xfrm>
            <a:off x="575206" y="5086210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36"/>
          <p:cNvCxnSpPr/>
          <p:nvPr/>
        </p:nvCxnSpPr>
        <p:spPr>
          <a:xfrm>
            <a:off x="555294" y="5372646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ángulo 39"/>
          <p:cNvSpPr/>
          <p:nvPr/>
        </p:nvSpPr>
        <p:spPr>
          <a:xfrm>
            <a:off x="769608" y="4937582"/>
            <a:ext cx="145954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Operaciones </a:t>
            </a:r>
            <a:endParaRPr lang="en-US" dirty="0"/>
          </a:p>
        </p:txBody>
      </p:sp>
      <p:sp>
        <p:nvSpPr>
          <p:cNvPr id="72" name="Rectángulo 39"/>
          <p:cNvSpPr/>
          <p:nvPr/>
        </p:nvSpPr>
        <p:spPr>
          <a:xfrm>
            <a:off x="892313" y="5216354"/>
            <a:ext cx="147971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Navegación</a:t>
            </a:r>
            <a:endParaRPr lang="en-US" dirty="0"/>
          </a:p>
        </p:txBody>
      </p:sp>
      <p:cxnSp>
        <p:nvCxnSpPr>
          <p:cNvPr id="79" name="Conector recto 37"/>
          <p:cNvCxnSpPr/>
          <p:nvPr/>
        </p:nvCxnSpPr>
        <p:spPr>
          <a:xfrm flipV="1">
            <a:off x="595296" y="5651154"/>
            <a:ext cx="847732" cy="95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Conector recto 37"/>
          <p:cNvCxnSpPr/>
          <p:nvPr/>
        </p:nvCxnSpPr>
        <p:spPr>
          <a:xfrm>
            <a:off x="555294" y="594712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ector recto 34"/>
          <p:cNvCxnSpPr/>
          <p:nvPr/>
        </p:nvCxnSpPr>
        <p:spPr>
          <a:xfrm rot="5400000">
            <a:off x="-260808" y="5386604"/>
            <a:ext cx="1627736" cy="292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ector recto 63"/>
          <p:cNvCxnSpPr/>
          <p:nvPr/>
        </p:nvCxnSpPr>
        <p:spPr>
          <a:xfrm>
            <a:off x="2877869" y="5499039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ángulo 39"/>
          <p:cNvSpPr/>
          <p:nvPr/>
        </p:nvSpPr>
        <p:spPr>
          <a:xfrm>
            <a:off x="1114413" y="5499039"/>
            <a:ext cx="1471925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CIC</a:t>
            </a:r>
            <a:endParaRPr lang="en-US" dirty="0"/>
          </a:p>
        </p:txBody>
      </p:sp>
      <p:sp>
        <p:nvSpPr>
          <p:cNvPr id="81" name="Rectángulo 39"/>
          <p:cNvSpPr/>
          <p:nvPr/>
        </p:nvSpPr>
        <p:spPr>
          <a:xfrm>
            <a:off x="1287261" y="5777034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Maniobra</a:t>
            </a:r>
            <a:endParaRPr lang="en-US" dirty="0"/>
          </a:p>
        </p:txBody>
      </p:sp>
      <p:sp>
        <p:nvSpPr>
          <p:cNvPr id="68" name="Rectángulo 59"/>
          <p:cNvSpPr/>
          <p:nvPr/>
        </p:nvSpPr>
        <p:spPr>
          <a:xfrm>
            <a:off x="8165863" y="5500702"/>
            <a:ext cx="115723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 anidad</a:t>
            </a:r>
            <a:endParaRPr lang="en-US" dirty="0"/>
          </a:p>
        </p:txBody>
      </p:sp>
      <p:sp>
        <p:nvSpPr>
          <p:cNvPr id="70" name="Rectángulo 39"/>
          <p:cNvSpPr/>
          <p:nvPr/>
        </p:nvSpPr>
        <p:spPr>
          <a:xfrm>
            <a:off x="1439661" y="6064524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Aviación</a:t>
            </a:r>
            <a:endParaRPr lang="en-US" dirty="0"/>
          </a:p>
        </p:txBody>
      </p:sp>
      <p:cxnSp>
        <p:nvCxnSpPr>
          <p:cNvPr id="82" name="Conector recto 56"/>
          <p:cNvCxnSpPr/>
          <p:nvPr/>
        </p:nvCxnSpPr>
        <p:spPr>
          <a:xfrm>
            <a:off x="7608585" y="5643578"/>
            <a:ext cx="5857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onector recto 37"/>
          <p:cNvCxnSpPr/>
          <p:nvPr/>
        </p:nvCxnSpPr>
        <p:spPr>
          <a:xfrm>
            <a:off x="538450" y="6213494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2918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r>
              <a:rPr lang="es-ES_tradnl" sz="3600" b="1" dirty="0" smtClean="0">
                <a:latin typeface="Arial" pitchFamily="34" charset="0"/>
                <a:cs typeface="Arial" pitchFamily="34" charset="0"/>
              </a:rPr>
              <a:t>EL JEFE DE DEPARTAMENTO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" y="2107396"/>
            <a:ext cx="8610600" cy="3178991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s-E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El Jefe de Departamento de un buque es el oficial designado por el Comandante, de acuerdo a su </a:t>
            </a:r>
            <a:r>
              <a:rPr 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especialidad y antigüedad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Todo el personal asignado a su departamento </a:t>
            </a:r>
            <a:r>
              <a:rPr 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estará subordinado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 él.</a:t>
            </a:r>
          </a:p>
        </p:txBody>
      </p:sp>
    </p:spTree>
    <p:extLst>
      <p:ext uri="{BB962C8B-B14F-4D97-AF65-F5344CB8AC3E}">
        <p14:creationId xmlns:p14="http://schemas.microsoft.com/office/powerpoint/2010/main" xmlns="" val="256276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928802"/>
            <a:ext cx="5286412" cy="3857652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s-E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Responde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al Comandante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en todas las materias concernientes al alistamiento operativo de su Departamento,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 la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condición de sus equipos,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de la maquinaria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instalaciones.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JEFE DE DEPARTAMENTO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19457" name="Picture 1" descr="C:\Users\7089557-9\Documents\ACTIV. PROF\FOTOS\CJA_63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9002" y="4071942"/>
            <a:ext cx="3571868" cy="23844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9458" name="Picture 2" descr="C:\Users\7089557-9\Documents\ACTIV. PROF\FOTOS\CJA_60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726" y="1643050"/>
            <a:ext cx="3571868" cy="23844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5902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2643182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A BORDO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68" y="2214554"/>
            <a:ext cx="5500726" cy="4429156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 anchorCtr="0">
            <a:noAutofit/>
          </a:bodyPr>
          <a:lstStyle/>
          <a:p>
            <a:pPr>
              <a:buNone/>
            </a:pPr>
            <a:r>
              <a:rPr lang="es-ES" sz="2800" dirty="0" smtClean="0">
                <a:latin typeface="Arial" pitchFamily="34" charset="0"/>
                <a:cs typeface="Arial" pitchFamily="34" charset="0"/>
              </a:rPr>
              <a:t>	El oficial embarcado tiene dos tareas que realizar:</a:t>
            </a:r>
          </a:p>
          <a:p>
            <a:pPr lvl="1"/>
            <a:r>
              <a:rPr lang="es-ES" dirty="0" smtClean="0">
                <a:latin typeface="Arial" pitchFamily="34" charset="0"/>
                <a:cs typeface="Arial" pitchFamily="34" charset="0"/>
              </a:rPr>
              <a:t>Preparar a su personal para el combate. (Tarea del Oficial de División)</a:t>
            </a:r>
          </a:p>
          <a:p>
            <a:pPr lvl="1"/>
            <a:r>
              <a:rPr lang="es-ES" dirty="0" smtClean="0">
                <a:latin typeface="Arial" pitchFamily="34" charset="0"/>
                <a:cs typeface="Arial" pitchFamily="34" charset="0"/>
              </a:rPr>
              <a:t>Mantener el material en el mejor estado de operatividad posible. (Tarea del Oficial de cargo)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EMBARCADO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338" name="AutoShape 2" descr="[IMG]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4340" name="AutoShape 4" descr="[IMG]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714488"/>
            <a:ext cx="2500330" cy="22442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7 Imagen" descr="harpoon ff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4071942"/>
            <a:ext cx="2857488" cy="2603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8899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2643182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DIVISIÓN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r>
              <a:rPr lang="es-ES_tradnl" sz="3600" b="1" dirty="0" smtClean="0">
                <a:latin typeface="Arial" pitchFamily="34" charset="0"/>
                <a:cs typeface="Arial" pitchFamily="34" charset="0"/>
              </a:rPr>
              <a:t>EL OFICIAL DE DIVISIÓN 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" y="1785926"/>
            <a:ext cx="8610600" cy="250033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s-E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s-ES" sz="2800" dirty="0" smtClean="0">
                <a:latin typeface="Arial" pitchFamily="34" charset="0"/>
                <a:cs typeface="Arial" pitchFamily="34" charset="0"/>
              </a:rPr>
              <a:t>Los 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Oficiales de División constituyen el </a:t>
            </a:r>
            <a:r>
              <a:rPr lang="es-ES" sz="2800" u="sng" dirty="0">
                <a:latin typeface="Arial" pitchFamily="34" charset="0"/>
                <a:cs typeface="Arial" pitchFamily="34" charset="0"/>
              </a:rPr>
              <a:t>primer eslabón de mando 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de toda 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unidad. El Comandante les delega atribuciones para administrar al personal.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7089557-9\Documents\ACTIV. PROF\FOTOS\CJA_59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4357694"/>
            <a:ext cx="3714776" cy="247981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30074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66700" y="4572008"/>
            <a:ext cx="8610600" cy="1857388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 anchorCtr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Las funciones de oficial de división </a:t>
            </a:r>
            <a:r>
              <a:rPr kumimoji="0" lang="es-ES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serán siempre desempeñadas por un oficial</a:t>
            </a:r>
            <a:r>
              <a:rPr kumimoji="0" lang="es-E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aun cuando sea el único en la unidad.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C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" y="1928802"/>
            <a:ext cx="8610600" cy="2428892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 anchorCtr="0">
            <a:noAutofit/>
          </a:bodyPr>
          <a:lstStyle/>
          <a:p>
            <a:endParaRPr lang="es-E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s-ES" sz="2800" dirty="0" smtClean="0">
                <a:latin typeface="Arial" pitchFamily="34" charset="0"/>
                <a:cs typeface="Arial" pitchFamily="34" charset="0"/>
              </a:rPr>
              <a:t>Los 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Comandantes designarán a los  Oficiales de mayor antigüedad como Oficiales de División, quienes ejercerán autoridad y mando militar sobre todo el personal a sus órdenes. </a:t>
            </a:r>
            <a:endParaRPr lang="es-ES" sz="2800" dirty="0" smtClean="0">
              <a:latin typeface="Arial" pitchFamily="34" charset="0"/>
              <a:cs typeface="Arial" pitchFamily="34" charset="0"/>
            </a:endParaRPr>
          </a:p>
          <a:p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DIVISIÓN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338" name="AutoShape 2" descr="[IMG]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4340" name="AutoShape 4" descr="[IMG]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8899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4143380"/>
            <a:ext cx="3643338" cy="271462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Autofit/>
          </a:bodyPr>
          <a:lstStyle/>
          <a:p>
            <a:r>
              <a:rPr lang="es-ES" sz="2400" dirty="0" smtClean="0">
                <a:latin typeface="Arial" pitchFamily="34" charset="0"/>
                <a:cs typeface="Arial" pitchFamily="34" charset="0"/>
              </a:rPr>
              <a:t>Instrucción de asuntos </a:t>
            </a:r>
            <a:r>
              <a:rPr lang="es-ES" sz="2400" b="1" u="sng" dirty="0" smtClean="0">
                <a:latin typeface="Arial" pitchFamily="34" charset="0"/>
                <a:cs typeface="Arial" pitchFamily="34" charset="0"/>
              </a:rPr>
              <a:t>militares, morales, y profesionales</a:t>
            </a:r>
            <a:r>
              <a:rPr lang="es-ES" sz="2400" dirty="0" smtClean="0">
                <a:latin typeface="Arial" pitchFamily="34" charset="0"/>
                <a:cs typeface="Arial" pitchFamily="34" charset="0"/>
              </a:rPr>
              <a:t>, fomentando el espíritu de cuerpo.</a:t>
            </a: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DIVISIÓN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66700" y="1785926"/>
            <a:ext cx="8610600" cy="2253908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 anchorCtr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Los Oficiales de División representan el medio ejecutivo de satisfacer las necesidades de </a:t>
            </a:r>
            <a:r>
              <a:rPr kumimoji="0" lang="es-ES" sz="2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instrucción, disciplina </a:t>
            </a:r>
            <a:r>
              <a:rPr kumimoji="0" lang="es-ES" sz="2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 </a:t>
            </a:r>
            <a:r>
              <a:rPr kumimoji="0" lang="es-ES" sz="2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bienestar</a:t>
            </a:r>
            <a:r>
              <a:rPr kumimoji="0" lang="es-ES" sz="2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del Personal.</a:t>
            </a: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050" name="Picture 2" descr="C:\Users\7089557-9\Documents\ACTIV. PROF\FOTOS\_CJE67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143380"/>
            <a:ext cx="3821901" cy="254793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4194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" y="1845672"/>
            <a:ext cx="8610600" cy="4929198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s-E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Algunas obligaciones:</a:t>
            </a:r>
          </a:p>
          <a:p>
            <a:endParaRPr lang="es-E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 impondrá de las capacidades</a:t>
            </a:r>
          </a:p>
          <a:p>
            <a:pPr lvl="1"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de sus subordinados; de su </a:t>
            </a:r>
          </a:p>
          <a:p>
            <a:pPr lvl="1"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conducta, y de sus problemas personales.</a:t>
            </a:r>
          </a:p>
          <a:p>
            <a:pPr lvl="1"/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Exigirá la </a:t>
            </a:r>
            <a:r>
              <a:rPr lang="es-E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tenida reglamentaria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y buena </a:t>
            </a:r>
            <a:r>
              <a:rPr lang="es-E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presentación del personal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tanto en puerto como en la mar.</a:t>
            </a:r>
          </a:p>
          <a:p>
            <a:pPr lvl="1"/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Vigilará</a:t>
            </a:r>
            <a:r>
              <a:rPr lang="es-E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que los enfermos cumplan con el tratamiento ordenado por el médico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endParaRPr lang="es-ES" sz="24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s-E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s-E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DIVISIÓN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6" name="Picture 5" descr="C:\Users\7089557-9\Pictures\foto_00000020201712061657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000240"/>
            <a:ext cx="2762243" cy="20716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8014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2643182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CARGO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" y="1857364"/>
            <a:ext cx="8610600" cy="3714776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>
              <a:buNone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 organización de un buque considera áreas determinadas por el material, las que requiere de personal especialista, los cuales están bajo la autoridad del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Oficial de Cargo. </a:t>
            </a:r>
          </a:p>
          <a:p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7463">
              <a:spcBef>
                <a:spcPts val="0"/>
              </a:spcBef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Es el asesor técnico del</a:t>
            </a:r>
          </a:p>
          <a:p>
            <a:pPr indent="17463">
              <a:spcBef>
                <a:spcPts val="0"/>
              </a:spcBef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Comandante en las</a:t>
            </a:r>
          </a:p>
          <a:p>
            <a:pPr indent="17463">
              <a:spcBef>
                <a:spcPts val="0"/>
              </a:spcBef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materias relacionadas </a:t>
            </a:r>
          </a:p>
          <a:p>
            <a:pPr indent="17463">
              <a:spcBef>
                <a:spcPts val="0"/>
              </a:spcBef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 su cargo.</a:t>
            </a:r>
          </a:p>
          <a:p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CARGO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1026" name="Picture 2" descr="C:\Users\7089557-9\Documents\ACTIV. PROF\FOTOS\CJA_60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214686"/>
            <a:ext cx="4815662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57783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1521" y="1785926"/>
            <a:ext cx="7500958" cy="2433738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>
              <a:buNone/>
            </a:pPr>
            <a:endParaRPr lang="es-E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Tiene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como función primordial procurar la </a:t>
            </a:r>
            <a:r>
              <a:rPr lang="es-ES" sz="2800" u="sng" dirty="0">
                <a:latin typeface="Arial" panose="020B0604020202020204" pitchFamily="34" charset="0"/>
                <a:cs typeface="Arial" panose="020B0604020202020204" pitchFamily="34" charset="0"/>
              </a:rPr>
              <a:t>eficiencia </a:t>
            </a:r>
            <a:r>
              <a:rPr 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operativa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del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material a cargo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en lo relativo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a su </a:t>
            </a: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operación, mantención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preservación.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CARGO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29419" r="24658"/>
          <a:stretch>
            <a:fillRect/>
          </a:stretch>
        </p:blipFill>
        <p:spPr bwMode="auto">
          <a:xfrm>
            <a:off x="4000496" y="3786190"/>
            <a:ext cx="4214842" cy="28985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6100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060848"/>
            <a:ext cx="8610600" cy="2939788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Algunas obligaciones:</a:t>
            </a:r>
          </a:p>
          <a:p>
            <a:pPr>
              <a:buNone/>
            </a:pPr>
            <a:endParaRPr lang="es-E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Coordinar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, dirigir y controlar </a:t>
            </a:r>
            <a:r>
              <a:rPr lang="es-ES" sz="2400" u="sng" dirty="0">
                <a:latin typeface="Arial" panose="020B0604020202020204" pitchFamily="34" charset="0"/>
                <a:cs typeface="Arial" panose="020B0604020202020204" pitchFamily="34" charset="0"/>
              </a:rPr>
              <a:t>los trabajos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que se realizan en su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cargo.</a:t>
            </a:r>
          </a:p>
          <a:p>
            <a:pPr lvl="1"/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Debe estar presente en todos aquellos trabajos de envergadura que se realicen al material a su cargo.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</a:t>
            </a:r>
            <a:r>
              <a:rPr lang="es-ES_tradnl" sz="3600" b="1" noProof="0" dirty="0" smtClean="0">
                <a:latin typeface="Arial" pitchFamily="34" charset="0"/>
                <a:ea typeface="+mj-ea"/>
                <a:cs typeface="Arial" pitchFamily="34" charset="0"/>
              </a:rPr>
              <a:t>CARGO</a:t>
            </a: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074" name="AutoShape 2" descr="[IMG]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92387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71437" y="1052736"/>
            <a:ext cx="8929719" cy="1015663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6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92558" y="5766355"/>
            <a:ext cx="9345078" cy="830997"/>
          </a:xfrm>
          <a:prstGeom prst="rect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72000">
                <a:schemeClr val="tx2">
                  <a:lumMod val="75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 OFICIAL A BORDO</a:t>
            </a:r>
            <a:endParaRPr lang="es-ES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7142</TotalTime>
  <Words>363</Words>
  <Application>Microsoft Office PowerPoint</Application>
  <PresentationFormat>Presentación en pantalla (4:3)</PresentationFormat>
  <Paragraphs>101</Paragraphs>
  <Slides>19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Diapositiva 1</vt:lpstr>
      <vt:lpstr>Diapositiva 2</vt:lpstr>
      <vt:lpstr>EL COMANDANTE DE BUQUE</vt:lpstr>
      <vt:lpstr>EL COMANDANTE DE BUQUE</vt:lpstr>
      <vt:lpstr>Diapositiva 5</vt:lpstr>
      <vt:lpstr>EL JEFE DE DEPARTAMENTO</vt:lpstr>
      <vt:lpstr>Diapositiva 7</vt:lpstr>
      <vt:lpstr>Diapositiva 8</vt:lpstr>
      <vt:lpstr>Diapositiva 9</vt:lpstr>
      <vt:lpstr>Diapositiva 10</vt:lpstr>
      <vt:lpstr>EL OFICIAL DE DIVISIÓN 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Organización de un buque de guerra</dc:title>
  <dc:creator>GONZALO MALDONADO</dc:creator>
  <cp:lastModifiedBy>profesor</cp:lastModifiedBy>
  <cp:revision>60</cp:revision>
  <dcterms:created xsi:type="dcterms:W3CDTF">2018-10-31T18:28:31Z</dcterms:created>
  <dcterms:modified xsi:type="dcterms:W3CDTF">2022-10-18T18:21:02Z</dcterms:modified>
</cp:coreProperties>
</file>