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0"/>
  </p:notesMasterIdLst>
  <p:sldIdLst>
    <p:sldId id="288" r:id="rId3"/>
    <p:sldId id="289" r:id="rId4"/>
    <p:sldId id="290" r:id="rId5"/>
    <p:sldId id="291" r:id="rId6"/>
    <p:sldId id="269" r:id="rId7"/>
    <p:sldId id="256" r:id="rId8"/>
    <p:sldId id="292" r:id="rId9"/>
    <p:sldId id="293" r:id="rId10"/>
    <p:sldId id="294" r:id="rId11"/>
    <p:sldId id="261" r:id="rId12"/>
    <p:sldId id="262" r:id="rId13"/>
    <p:sldId id="295" r:id="rId14"/>
    <p:sldId id="263" r:id="rId15"/>
    <p:sldId id="296" r:id="rId16"/>
    <p:sldId id="270" r:id="rId17"/>
    <p:sldId id="271" r:id="rId18"/>
    <p:sldId id="272" r:id="rId19"/>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03"/>
  </p:normalViewPr>
  <p:slideViewPr>
    <p:cSldViewPr>
      <p:cViewPr varScale="1">
        <p:scale>
          <a:sx n="61" d="100"/>
          <a:sy n="61" d="100"/>
        </p:scale>
        <p:origin x="1476" y="7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emf"/><Relationship Id="rId1" Type="http://schemas.openxmlformats.org/officeDocument/2006/relationships/image" Target="../media/image9.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emf"/><Relationship Id="rId1" Type="http://schemas.openxmlformats.org/officeDocument/2006/relationships/image" Target="../media/image1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3.emf"/><Relationship Id="rId7" Type="http://schemas.openxmlformats.org/officeDocument/2006/relationships/image" Target="../media/image27.emf"/><Relationship Id="rId2" Type="http://schemas.openxmlformats.org/officeDocument/2006/relationships/image" Target="../media/image22.emf"/><Relationship Id="rId1" Type="http://schemas.openxmlformats.org/officeDocument/2006/relationships/image" Target="../media/image21.emf"/><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35.emf"/><Relationship Id="rId2" Type="http://schemas.openxmlformats.org/officeDocument/2006/relationships/image" Target="../media/image30.emf"/><Relationship Id="rId1" Type="http://schemas.openxmlformats.org/officeDocument/2006/relationships/image" Target="../media/image29.emf"/><Relationship Id="rId6" Type="http://schemas.openxmlformats.org/officeDocument/2006/relationships/image" Target="../media/image34.emf"/><Relationship Id="rId5" Type="http://schemas.openxmlformats.org/officeDocument/2006/relationships/image" Target="../media/image33.emf"/><Relationship Id="rId4" Type="http://schemas.openxmlformats.org/officeDocument/2006/relationships/image" Target="../media/image32.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1.emf"/><Relationship Id="rId7" Type="http://schemas.openxmlformats.org/officeDocument/2006/relationships/image" Target="../media/image41.emf"/><Relationship Id="rId2" Type="http://schemas.openxmlformats.org/officeDocument/2006/relationships/image" Target="../media/image37.emf"/><Relationship Id="rId1" Type="http://schemas.openxmlformats.org/officeDocument/2006/relationships/image" Target="../media/image29.emf"/><Relationship Id="rId6" Type="http://schemas.openxmlformats.org/officeDocument/2006/relationships/image" Target="../media/image40.emf"/><Relationship Id="rId5" Type="http://schemas.openxmlformats.org/officeDocument/2006/relationships/image" Target="../media/image39.emf"/><Relationship Id="rId4" Type="http://schemas.openxmlformats.org/officeDocument/2006/relationships/image" Target="../media/image3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4ACDC869-585D-8D4E-B48A-122AAF5032FD}"/>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99285355-15EA-224D-B686-2C9A21C047BA}" type="slidenum">
              <a:rPr lang="es-CL" altLang="es-ES_tradnl" sz="1400"/>
              <a:pPr>
                <a:spcBef>
                  <a:spcPct val="0"/>
                </a:spcBef>
              </a:pPr>
              <a:t>6</a:t>
            </a:fld>
            <a:endParaRPr lang="es-CL" altLang="es-ES_tradnl" sz="1400"/>
          </a:p>
        </p:txBody>
      </p:sp>
      <p:sp>
        <p:nvSpPr>
          <p:cNvPr id="20483" name="Rectangle 1">
            <a:extLst>
              <a:ext uri="{FF2B5EF4-FFF2-40B4-BE49-F238E27FC236}">
                <a16:creationId xmlns:a16="http://schemas.microsoft.com/office/drawing/2014/main" id="{05380545-D98F-234C-BD74-F1E6D884222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0484" name="Rectangle 2">
            <a:extLst>
              <a:ext uri="{FF2B5EF4-FFF2-40B4-BE49-F238E27FC236}">
                <a16:creationId xmlns:a16="http://schemas.microsoft.com/office/drawing/2014/main" id="{B0E1E27C-1443-5E47-834B-1691FB0FCB1E}"/>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Rectangle 6">
            <a:extLst>
              <a:ext uri="{FF2B5EF4-FFF2-40B4-BE49-F238E27FC236}">
                <a16:creationId xmlns:a16="http://schemas.microsoft.com/office/drawing/2014/main" id="{B9E79444-E3FD-C747-968C-DB89426F501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7F621AAB-A373-0C43-B78F-00168E272A79}" type="slidenum">
              <a:rPr lang="es-CL" altLang="es-ES_tradnl" sz="1400"/>
              <a:pPr>
                <a:spcBef>
                  <a:spcPct val="0"/>
                </a:spcBef>
              </a:pPr>
              <a:t>10</a:t>
            </a:fld>
            <a:endParaRPr lang="es-CL" altLang="es-ES_tradnl" sz="1400"/>
          </a:p>
        </p:txBody>
      </p:sp>
      <p:sp>
        <p:nvSpPr>
          <p:cNvPr id="28675" name="Rectangle 1">
            <a:extLst>
              <a:ext uri="{FF2B5EF4-FFF2-40B4-BE49-F238E27FC236}">
                <a16:creationId xmlns:a16="http://schemas.microsoft.com/office/drawing/2014/main" id="{2BB6F10D-FF3A-964A-BC96-49A99E60BEDA}"/>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28676" name="Rectangle 2">
            <a:extLst>
              <a:ext uri="{FF2B5EF4-FFF2-40B4-BE49-F238E27FC236}">
                <a16:creationId xmlns:a16="http://schemas.microsoft.com/office/drawing/2014/main" id="{DF470AA6-6580-894E-AC77-6FF020075781}"/>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11</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a:extLst>
              <a:ext uri="{FF2B5EF4-FFF2-40B4-BE49-F238E27FC236}">
                <a16:creationId xmlns:a16="http://schemas.microsoft.com/office/drawing/2014/main" id="{4BF55A50-738B-A545-918F-2B4C91F9FE26}"/>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365525FA-8859-F841-9ED0-484953D37621}" type="slidenum">
              <a:rPr lang="es-CL" altLang="es-ES_tradnl" sz="1400"/>
              <a:pPr>
                <a:spcBef>
                  <a:spcPct val="0"/>
                </a:spcBef>
              </a:pPr>
              <a:t>12</a:t>
            </a:fld>
            <a:endParaRPr lang="es-CL" altLang="es-ES_tradnl" sz="1400"/>
          </a:p>
        </p:txBody>
      </p:sp>
      <p:sp>
        <p:nvSpPr>
          <p:cNvPr id="30723" name="Rectangle 1">
            <a:extLst>
              <a:ext uri="{FF2B5EF4-FFF2-40B4-BE49-F238E27FC236}">
                <a16:creationId xmlns:a16="http://schemas.microsoft.com/office/drawing/2014/main" id="{F4555035-1FE2-ED44-85CA-A96D52D5C64B}"/>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id="{14BCE464-2CC9-D445-AC30-171A1F9A4F30}"/>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extLst>
      <p:ext uri="{BB962C8B-B14F-4D97-AF65-F5344CB8AC3E}">
        <p14:creationId xmlns:p14="http://schemas.microsoft.com/office/powerpoint/2010/main" val="2760304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6">
            <a:extLst>
              <a:ext uri="{FF2B5EF4-FFF2-40B4-BE49-F238E27FC236}">
                <a16:creationId xmlns:a16="http://schemas.microsoft.com/office/drawing/2014/main" id="{3D83EF5D-A246-CB4E-BBA2-3202EA28AC1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pPr>
            <a:fld id="{E96366B1-6B95-8240-BA7F-3BA4A16CCB79}" type="slidenum">
              <a:rPr lang="es-CL" altLang="es-ES_tradnl" sz="1400"/>
              <a:pPr>
                <a:spcBef>
                  <a:spcPct val="0"/>
                </a:spcBef>
              </a:pPr>
              <a:t>13</a:t>
            </a:fld>
            <a:endParaRPr lang="es-CL" altLang="es-ES_tradnl" sz="1400"/>
          </a:p>
        </p:txBody>
      </p:sp>
      <p:sp>
        <p:nvSpPr>
          <p:cNvPr id="32771" name="Rectangle 1">
            <a:extLst>
              <a:ext uri="{FF2B5EF4-FFF2-40B4-BE49-F238E27FC236}">
                <a16:creationId xmlns:a16="http://schemas.microsoft.com/office/drawing/2014/main" id="{C19DDD31-95CD-7D42-A589-D2C9AD32B837}"/>
              </a:ext>
            </a:extLst>
          </p:cNvPr>
          <p:cNvSpPr>
            <a:spLocks noGrp="1" noRot="1" noChangeAspect="1" noChangeArrowheads="1" noTextEdit="1"/>
          </p:cNvSpPr>
          <p:nvPr>
            <p:ph type="sldImg"/>
          </p:nvPr>
        </p:nvSpPr>
        <p:spPr>
          <a:xfrm>
            <a:off x="1371600" y="763588"/>
            <a:ext cx="5029200" cy="3771900"/>
          </a:xfrm>
          <a:solidFill>
            <a:srgbClr val="FFFFFF"/>
          </a:solidFill>
          <a:ln>
            <a:solidFill>
              <a:srgbClr val="000000"/>
            </a:solidFill>
            <a:miter lim="800000"/>
            <a:headEnd/>
            <a:tailEnd/>
          </a:ln>
        </p:spPr>
      </p:sp>
      <p:sp>
        <p:nvSpPr>
          <p:cNvPr id="32772" name="Rectangle 2">
            <a:extLst>
              <a:ext uri="{FF2B5EF4-FFF2-40B4-BE49-F238E27FC236}">
                <a16:creationId xmlns:a16="http://schemas.microsoft.com/office/drawing/2014/main" id="{CD9D358A-F820-8A46-9096-674D95DDBDDC}"/>
              </a:ext>
            </a:extLst>
          </p:cNvPr>
          <p:cNvSpPr>
            <a:spLocks noGrp="1" noChangeArrowheads="1"/>
          </p:cNvSpPr>
          <p:nvPr>
            <p:ph type="body" idx="1"/>
          </p:nvPr>
        </p:nvSpPr>
        <p:spPr>
          <a:xfrm>
            <a:off x="777875" y="4776788"/>
            <a:ext cx="6218238" cy="45259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s-CL" altLang="es-ES_tradnl">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28-03-2023</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28-03-2023</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28-03-2023</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28-03-2023</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28-03-2023</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28-03-2023</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28-03-2023</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28-03-2023</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28-03-2023</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28-03-2023</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28-03-2023</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28-03-2023</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3.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emf"/><Relationship Id="rId5" Type="http://schemas.openxmlformats.org/officeDocument/2006/relationships/oleObject" Target="../embeddings/oleObject2.bin"/><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xml"/><Relationship Id="rId7" Type="http://schemas.openxmlformats.org/officeDocument/2006/relationships/image" Target="../media/image10.e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9.emf"/><Relationship Id="rId10" Type="http://schemas.openxmlformats.org/officeDocument/2006/relationships/image" Target="../media/image12.png"/><Relationship Id="rId4" Type="http://schemas.openxmlformats.org/officeDocument/2006/relationships/oleObject" Target="../embeddings/oleObject3.bin"/><Relationship Id="rId9" Type="http://schemas.openxmlformats.org/officeDocument/2006/relationships/image" Target="../media/image11.e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3.xml"/><Relationship Id="rId1" Type="http://schemas.openxmlformats.org/officeDocument/2006/relationships/vmlDrawing" Target="../drawings/vmlDrawing4.vml"/><Relationship Id="rId4" Type="http://schemas.openxmlformats.org/officeDocument/2006/relationships/image" Target="../media/image13.emf"/></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image" Target="../media/image17.png"/><Relationship Id="rId7" Type="http://schemas.openxmlformats.org/officeDocument/2006/relationships/image" Target="../media/image15.emf"/><Relationship Id="rId2" Type="http://schemas.openxmlformats.org/officeDocument/2006/relationships/slideLayout" Target="../slideLayouts/slideLayout13.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image" Target="../media/image14.emf"/><Relationship Id="rId4" Type="http://schemas.openxmlformats.org/officeDocument/2006/relationships/oleObject" Target="../embeddings/oleObject7.bin"/><Relationship Id="rId9" Type="http://schemas.openxmlformats.org/officeDocument/2006/relationships/image" Target="../media/image16.emf"/></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13.xml"/><Relationship Id="rId1" Type="http://schemas.openxmlformats.org/officeDocument/2006/relationships/vmlDrawing" Target="../drawings/vmlDrawing6.vml"/><Relationship Id="rId6" Type="http://schemas.openxmlformats.org/officeDocument/2006/relationships/image" Target="../media/image18.emf"/><Relationship Id="rId5" Type="http://schemas.openxmlformats.org/officeDocument/2006/relationships/oleObject" Target="../embeddings/oleObject10.bin"/><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13.bin"/><Relationship Id="rId13" Type="http://schemas.openxmlformats.org/officeDocument/2006/relationships/image" Target="../media/image25.emf"/><Relationship Id="rId18" Type="http://schemas.openxmlformats.org/officeDocument/2006/relationships/image" Target="../media/image28.jpeg"/><Relationship Id="rId3" Type="http://schemas.openxmlformats.org/officeDocument/2006/relationships/notesSlide" Target="../notesSlides/notesSlide2.xml"/><Relationship Id="rId7" Type="http://schemas.openxmlformats.org/officeDocument/2006/relationships/image" Target="../media/image22.emf"/><Relationship Id="rId12" Type="http://schemas.openxmlformats.org/officeDocument/2006/relationships/oleObject" Target="../embeddings/oleObject15.bin"/><Relationship Id="rId17" Type="http://schemas.openxmlformats.org/officeDocument/2006/relationships/image" Target="../media/image27.emf"/><Relationship Id="rId2" Type="http://schemas.openxmlformats.org/officeDocument/2006/relationships/slideLayout" Target="../slideLayouts/slideLayout2.xml"/><Relationship Id="rId16" Type="http://schemas.openxmlformats.org/officeDocument/2006/relationships/oleObject" Target="../embeddings/oleObject17.bin"/><Relationship Id="rId1" Type="http://schemas.openxmlformats.org/officeDocument/2006/relationships/vmlDrawing" Target="../drawings/vmlDrawing7.vml"/><Relationship Id="rId6" Type="http://schemas.openxmlformats.org/officeDocument/2006/relationships/oleObject" Target="../embeddings/oleObject12.bin"/><Relationship Id="rId11" Type="http://schemas.openxmlformats.org/officeDocument/2006/relationships/image" Target="../media/image24.emf"/><Relationship Id="rId5" Type="http://schemas.openxmlformats.org/officeDocument/2006/relationships/image" Target="../media/image21.emf"/><Relationship Id="rId15" Type="http://schemas.openxmlformats.org/officeDocument/2006/relationships/image" Target="../media/image26.emf"/><Relationship Id="rId10" Type="http://schemas.openxmlformats.org/officeDocument/2006/relationships/oleObject" Target="../embeddings/oleObject14.bin"/><Relationship Id="rId4" Type="http://schemas.openxmlformats.org/officeDocument/2006/relationships/oleObject" Target="../embeddings/oleObject11.bin"/><Relationship Id="rId9" Type="http://schemas.openxmlformats.org/officeDocument/2006/relationships/image" Target="../media/image23.emf"/><Relationship Id="rId14" Type="http://schemas.openxmlformats.org/officeDocument/2006/relationships/oleObject" Target="../embeddings/oleObject16.bin"/></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0.emf"/><Relationship Id="rId13" Type="http://schemas.openxmlformats.org/officeDocument/2006/relationships/oleObject" Target="../embeddings/oleObject22.bin"/><Relationship Id="rId18" Type="http://schemas.openxmlformats.org/officeDocument/2006/relationships/image" Target="../media/image35.emf"/><Relationship Id="rId3" Type="http://schemas.openxmlformats.org/officeDocument/2006/relationships/notesSlide" Target="../notesSlides/notesSlide4.xml"/><Relationship Id="rId7" Type="http://schemas.openxmlformats.org/officeDocument/2006/relationships/oleObject" Target="../embeddings/oleObject19.bin"/><Relationship Id="rId12" Type="http://schemas.openxmlformats.org/officeDocument/2006/relationships/image" Target="../media/image32.emf"/><Relationship Id="rId17" Type="http://schemas.openxmlformats.org/officeDocument/2006/relationships/oleObject" Target="../embeddings/oleObject24.bin"/><Relationship Id="rId2" Type="http://schemas.openxmlformats.org/officeDocument/2006/relationships/slideLayout" Target="../slideLayouts/slideLayout2.xml"/><Relationship Id="rId16" Type="http://schemas.openxmlformats.org/officeDocument/2006/relationships/image" Target="../media/image34.emf"/><Relationship Id="rId1" Type="http://schemas.openxmlformats.org/officeDocument/2006/relationships/vmlDrawing" Target="../drawings/vmlDrawing8.vml"/><Relationship Id="rId6" Type="http://schemas.openxmlformats.org/officeDocument/2006/relationships/image" Target="../media/image29.emf"/><Relationship Id="rId11" Type="http://schemas.openxmlformats.org/officeDocument/2006/relationships/oleObject" Target="../embeddings/oleObject21.bin"/><Relationship Id="rId5" Type="http://schemas.openxmlformats.org/officeDocument/2006/relationships/oleObject" Target="../embeddings/oleObject18.bin"/><Relationship Id="rId15" Type="http://schemas.openxmlformats.org/officeDocument/2006/relationships/oleObject" Target="../embeddings/oleObject23.bin"/><Relationship Id="rId10" Type="http://schemas.openxmlformats.org/officeDocument/2006/relationships/image" Target="../media/image31.emf"/><Relationship Id="rId4" Type="http://schemas.openxmlformats.org/officeDocument/2006/relationships/image" Target="../media/image36.jpeg"/><Relationship Id="rId9" Type="http://schemas.openxmlformats.org/officeDocument/2006/relationships/oleObject" Target="../embeddings/oleObject20.bin"/><Relationship Id="rId14" Type="http://schemas.openxmlformats.org/officeDocument/2006/relationships/image" Target="../media/image33.emf"/></Relationships>
</file>

<file path=ppt/slides/_rels/slide13.xml.rels><?xml version="1.0" encoding="UTF-8" standalone="yes"?>
<Relationships xmlns="http://schemas.openxmlformats.org/package/2006/relationships"><Relationship Id="rId8" Type="http://schemas.openxmlformats.org/officeDocument/2006/relationships/oleObject" Target="../embeddings/oleObject27.bin"/><Relationship Id="rId13" Type="http://schemas.openxmlformats.org/officeDocument/2006/relationships/image" Target="../media/image39.emf"/><Relationship Id="rId3" Type="http://schemas.openxmlformats.org/officeDocument/2006/relationships/notesSlide" Target="../notesSlides/notesSlide5.xml"/><Relationship Id="rId7" Type="http://schemas.openxmlformats.org/officeDocument/2006/relationships/image" Target="../media/image37.emf"/><Relationship Id="rId12" Type="http://schemas.openxmlformats.org/officeDocument/2006/relationships/oleObject" Target="../embeddings/oleObject29.bin"/><Relationship Id="rId17" Type="http://schemas.openxmlformats.org/officeDocument/2006/relationships/image" Target="../media/image41.emf"/><Relationship Id="rId2" Type="http://schemas.openxmlformats.org/officeDocument/2006/relationships/slideLayout" Target="../slideLayouts/slideLayout2.xml"/><Relationship Id="rId16" Type="http://schemas.openxmlformats.org/officeDocument/2006/relationships/oleObject" Target="../embeddings/oleObject31.bin"/><Relationship Id="rId1" Type="http://schemas.openxmlformats.org/officeDocument/2006/relationships/vmlDrawing" Target="../drawings/vmlDrawing9.vml"/><Relationship Id="rId6" Type="http://schemas.openxmlformats.org/officeDocument/2006/relationships/oleObject" Target="../embeddings/oleObject26.bin"/><Relationship Id="rId11" Type="http://schemas.openxmlformats.org/officeDocument/2006/relationships/image" Target="../media/image38.emf"/><Relationship Id="rId5" Type="http://schemas.openxmlformats.org/officeDocument/2006/relationships/image" Target="../media/image29.emf"/><Relationship Id="rId15" Type="http://schemas.openxmlformats.org/officeDocument/2006/relationships/image" Target="../media/image40.emf"/><Relationship Id="rId10" Type="http://schemas.openxmlformats.org/officeDocument/2006/relationships/oleObject" Target="../embeddings/oleObject28.bin"/><Relationship Id="rId4" Type="http://schemas.openxmlformats.org/officeDocument/2006/relationships/oleObject" Target="../embeddings/oleObject25.bin"/><Relationship Id="rId9" Type="http://schemas.openxmlformats.org/officeDocument/2006/relationships/image" Target="../media/image21.emf"/><Relationship Id="rId14" Type="http://schemas.openxmlformats.org/officeDocument/2006/relationships/oleObject" Target="../embeddings/oleObject30.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4 CuadroTexto">
            <a:extLst>
              <a:ext uri="{FF2B5EF4-FFF2-40B4-BE49-F238E27FC236}">
                <a16:creationId xmlns:a16="http://schemas.microsoft.com/office/drawing/2014/main" id="{9A4C8E33-7085-BF44-B608-CFB184607395}"/>
              </a:ext>
            </a:extLst>
          </p:cNvPr>
          <p:cNvSpPr txBox="1">
            <a:spLocks noChangeArrowheads="1"/>
          </p:cNvSpPr>
          <p:nvPr/>
        </p:nvSpPr>
        <p:spPr bwMode="auto">
          <a:xfrm>
            <a:off x="1122232" y="3169114"/>
            <a:ext cx="7836163" cy="1211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4208" eaLnBrk="1" hangingPunct="1"/>
            <a:r>
              <a:rPr lang="es-CL" altLang="es-CL" sz="3638" dirty="0">
                <a:solidFill>
                  <a:srgbClr val="293555"/>
                </a:solidFill>
                <a:latin typeface="CMU Serif Roman" panose="02000603000000000000" pitchFamily="2" charset="0"/>
                <a:ea typeface="+mn-ea"/>
              </a:rPr>
              <a:t>Movimiento rectilíneo uniformemente acelerado (MRUA)</a:t>
            </a:r>
          </a:p>
        </p:txBody>
      </p:sp>
      <p:pic>
        <p:nvPicPr>
          <p:cNvPr id="47106" name="Imagen 3">
            <a:extLst>
              <a:ext uri="{FF2B5EF4-FFF2-40B4-BE49-F238E27FC236}">
                <a16:creationId xmlns:a16="http://schemas.microsoft.com/office/drawing/2014/main" id="{128AF5DB-2C6C-FE4B-8BAC-4886BC3642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4342" y="1321194"/>
            <a:ext cx="1371941" cy="1585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CuadroTexto 7">
            <a:extLst>
              <a:ext uri="{FF2B5EF4-FFF2-40B4-BE49-F238E27FC236}">
                <a16:creationId xmlns:a16="http://schemas.microsoft.com/office/drawing/2014/main" id="{2C906E66-072E-304C-806C-7926CBD80FB6}"/>
              </a:ext>
            </a:extLst>
          </p:cNvPr>
          <p:cNvSpPr txBox="1">
            <a:spLocks noChangeArrowheads="1"/>
          </p:cNvSpPr>
          <p:nvPr/>
        </p:nvSpPr>
        <p:spPr bwMode="auto">
          <a:xfrm>
            <a:off x="130023" y="6875454"/>
            <a:ext cx="2211905"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FFFFFF"/>
                </a:solidFill>
                <a:latin typeface="CMU Serif Roman" panose="02000603000000000000" pitchFamily="2" charset="0"/>
                <a:ea typeface="+mn-ea"/>
              </a:rPr>
              <a:t>2º año ejecutivo</a:t>
            </a:r>
          </a:p>
        </p:txBody>
      </p:sp>
      <p:sp>
        <p:nvSpPr>
          <p:cNvPr id="47108" name="CuadroTexto 8">
            <a:extLst>
              <a:ext uri="{FF2B5EF4-FFF2-40B4-BE49-F238E27FC236}">
                <a16:creationId xmlns:a16="http://schemas.microsoft.com/office/drawing/2014/main" id="{5F09C21B-4E9D-A64B-9B25-12FB424CD62D}"/>
              </a:ext>
            </a:extLst>
          </p:cNvPr>
          <p:cNvSpPr txBox="1">
            <a:spLocks noChangeArrowheads="1"/>
          </p:cNvSpPr>
          <p:nvPr/>
        </p:nvSpPr>
        <p:spPr bwMode="auto">
          <a:xfrm>
            <a:off x="3612374" y="4658299"/>
            <a:ext cx="3015121"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defRPr>
                <a:solidFill>
                  <a:schemeClr val="tx1"/>
                </a:solidFill>
                <a:latin typeface="Calibri" panose="020F0502020204030204" pitchFamily="34" charset="0"/>
                <a:cs typeface="Arial" panose="020B0604020202020204" pitchFamily="34" charset="0"/>
              </a:defRPr>
            </a:lvl1pPr>
            <a:lvl2pPr marL="742950" indent="-285750" defTabSz="685800">
              <a:defRPr>
                <a:solidFill>
                  <a:schemeClr val="tx1"/>
                </a:solidFill>
                <a:latin typeface="Calibri" panose="020F0502020204030204" pitchFamily="34" charset="0"/>
                <a:cs typeface="Arial" panose="020B0604020202020204" pitchFamily="34" charset="0"/>
              </a:defRPr>
            </a:lvl2pPr>
            <a:lvl3pPr marL="1143000" indent="-228600" defTabSz="685800">
              <a:defRPr>
                <a:solidFill>
                  <a:schemeClr val="tx1"/>
                </a:solidFill>
                <a:latin typeface="Calibri" panose="020F0502020204030204" pitchFamily="34" charset="0"/>
                <a:cs typeface="Arial" panose="020B0604020202020204" pitchFamily="34" charset="0"/>
              </a:defRPr>
            </a:lvl3pPr>
            <a:lvl4pPr marL="1600200" indent="-228600" defTabSz="685800">
              <a:defRPr>
                <a:solidFill>
                  <a:schemeClr val="tx1"/>
                </a:solidFill>
                <a:latin typeface="Calibri" panose="020F0502020204030204" pitchFamily="34" charset="0"/>
                <a:cs typeface="Arial" panose="020B0604020202020204" pitchFamily="34" charset="0"/>
              </a:defRPr>
            </a:lvl4pPr>
            <a:lvl5pPr marL="2057400" indent="-228600" defTabSz="685800">
              <a:defRPr>
                <a:solidFill>
                  <a:schemeClr val="tx1"/>
                </a:solidFill>
                <a:latin typeface="Calibri" panose="020F050202020403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defTabSz="755957" eaLnBrk="1" hangingPunct="1"/>
            <a:r>
              <a:rPr lang="es-CL" altLang="es-CL" sz="2315" dirty="0">
                <a:solidFill>
                  <a:srgbClr val="293555"/>
                </a:solidFill>
                <a:latin typeface="CMU Serif Roman" panose="02000603000000000000" pitchFamily="2" charset="0"/>
                <a:ea typeface="+mn-ea"/>
              </a:rPr>
              <a:t>Primer semestre 2023</a:t>
            </a:r>
          </a:p>
        </p:txBody>
      </p:sp>
      <p:sp>
        <p:nvSpPr>
          <p:cNvPr id="47109" name="CuadroTexto 9">
            <a:extLst>
              <a:ext uri="{FF2B5EF4-FFF2-40B4-BE49-F238E27FC236}">
                <a16:creationId xmlns:a16="http://schemas.microsoft.com/office/drawing/2014/main" id="{8FC8F259-AD64-F441-BC35-8185D6B4EF4A}"/>
              </a:ext>
            </a:extLst>
          </p:cNvPr>
          <p:cNvSpPr txBox="1">
            <a:spLocks noChangeArrowheads="1"/>
          </p:cNvSpPr>
          <p:nvPr/>
        </p:nvSpPr>
        <p:spPr bwMode="auto">
          <a:xfrm>
            <a:off x="576255" y="6023240"/>
            <a:ext cx="1665928" cy="448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315">
                <a:solidFill>
                  <a:srgbClr val="FFFFFF"/>
                </a:solidFill>
                <a:latin typeface="CMU Serif Roman" panose="02000603000000000000" pitchFamily="2" charset="0"/>
                <a:ea typeface="+mn-ea"/>
              </a:rPr>
              <a:t>Física II</a:t>
            </a:r>
          </a:p>
        </p:txBody>
      </p:sp>
      <p:sp>
        <p:nvSpPr>
          <p:cNvPr id="47110" name="CuadroTexto 6">
            <a:extLst>
              <a:ext uri="{FF2B5EF4-FFF2-40B4-BE49-F238E27FC236}">
                <a16:creationId xmlns:a16="http://schemas.microsoft.com/office/drawing/2014/main" id="{F610D643-E121-894A-894A-19A4244238BA}"/>
              </a:ext>
            </a:extLst>
          </p:cNvPr>
          <p:cNvSpPr txBox="1">
            <a:spLocks noChangeArrowheads="1"/>
          </p:cNvSpPr>
          <p:nvPr/>
        </p:nvSpPr>
        <p:spPr bwMode="auto">
          <a:xfrm>
            <a:off x="2723412" y="6875454"/>
            <a:ext cx="2390397" cy="431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cs typeface="Arial" panose="020B0604020202020204" pitchFamily="34" charset="0"/>
              </a:defRPr>
            </a:lvl1pPr>
            <a:lvl2pPr marL="742950" indent="-285750" defTabSz="684213">
              <a:defRPr>
                <a:solidFill>
                  <a:schemeClr val="tx1"/>
                </a:solidFill>
                <a:latin typeface="Calibri" panose="020F0502020204030204" pitchFamily="34" charset="0"/>
                <a:cs typeface="Arial" panose="020B0604020202020204" pitchFamily="34" charset="0"/>
              </a:defRPr>
            </a:lvl2pPr>
            <a:lvl3pPr marL="1143000" indent="-228600" defTabSz="684213">
              <a:defRPr>
                <a:solidFill>
                  <a:schemeClr val="tx1"/>
                </a:solidFill>
                <a:latin typeface="Calibri" panose="020F0502020204030204" pitchFamily="34" charset="0"/>
                <a:cs typeface="Arial" panose="020B0604020202020204" pitchFamily="34" charset="0"/>
              </a:defRPr>
            </a:lvl3pPr>
            <a:lvl4pPr marL="1600200" indent="-228600" defTabSz="684213">
              <a:defRPr>
                <a:solidFill>
                  <a:schemeClr val="tx1"/>
                </a:solidFill>
                <a:latin typeface="Calibri" panose="020F0502020204030204" pitchFamily="34" charset="0"/>
                <a:cs typeface="Arial" panose="020B0604020202020204" pitchFamily="34" charset="0"/>
              </a:defRPr>
            </a:lvl4pPr>
            <a:lvl5pPr marL="2057400" indent="-228600" defTabSz="684213">
              <a:defRPr>
                <a:solidFill>
                  <a:schemeClr val="tx1"/>
                </a:solidFill>
                <a:latin typeface="Calibri" panose="020F050202020403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defTabSz="754208" eaLnBrk="1" hangingPunct="1"/>
            <a:r>
              <a:rPr lang="es-CL" altLang="es-CL" sz="2205">
                <a:solidFill>
                  <a:srgbClr val="293555"/>
                </a:solidFill>
                <a:latin typeface="CMU Serif Roman" panose="02000603000000000000" pitchFamily="2" charset="0"/>
                <a:ea typeface="+mn-ea"/>
              </a:rPr>
              <a:t>Cátedra de Física</a:t>
            </a:r>
          </a:p>
        </p:txBody>
      </p:sp>
    </p:spTree>
    <p:extLst>
      <p:ext uri="{BB962C8B-B14F-4D97-AF65-F5344CB8AC3E}">
        <p14:creationId xmlns:p14="http://schemas.microsoft.com/office/powerpoint/2010/main" val="3643044790"/>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2DFED0-8F21-BB42-AE21-930949384723}"/>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Objetivo de la clase</a:t>
            </a:r>
          </a:p>
        </p:txBody>
      </p:sp>
      <p:sp>
        <p:nvSpPr>
          <p:cNvPr id="3" name="Marcador de contenido 2">
            <a:extLst>
              <a:ext uri="{FF2B5EF4-FFF2-40B4-BE49-F238E27FC236}">
                <a16:creationId xmlns:a16="http://schemas.microsoft.com/office/drawing/2014/main" id="{7D5CEF32-CE0E-4A4F-AA49-5857A383C06A}"/>
              </a:ext>
            </a:extLst>
          </p:cNvPr>
          <p:cNvSpPr>
            <a:spLocks noGrp="1"/>
          </p:cNvSpPr>
          <p:nvPr>
            <p:ph sz="quarter" idx="1"/>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Conocer y comprender el concepto de aceleración.</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Diferenciar entre aceleración media y aceleración instantánea.</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Deducir las ecuaciones del movimiento rectilíneo uniformemente acelerado.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Analizar gráficos de movimiento rectilíneo uniformemente acelerado.</a:t>
            </a:r>
          </a:p>
          <a:p>
            <a:pPr marL="0" indent="0">
              <a:buNone/>
            </a:pPr>
            <a:endParaRPr lang="es-CL" dirty="0"/>
          </a:p>
        </p:txBody>
      </p:sp>
    </p:spTree>
    <p:extLst>
      <p:ext uri="{BB962C8B-B14F-4D97-AF65-F5344CB8AC3E}">
        <p14:creationId xmlns:p14="http://schemas.microsoft.com/office/powerpoint/2010/main" val="4181293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6121D7-13B7-BF43-961F-1B86ADDFC985}"/>
              </a:ext>
            </a:extLst>
          </p:cNvPr>
          <p:cNvSpPr>
            <a:spLocks noGrp="1"/>
          </p:cNvSpPr>
          <p:nvPr>
            <p:ph type="title"/>
          </p:nvPr>
        </p:nvSpPr>
        <p:spPr/>
        <p:txBody>
          <a:bodyPr/>
          <a:lstStyle/>
          <a:p>
            <a:r>
              <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uniformemente acelerado (MRUA)</a:t>
            </a:r>
            <a:endParaRPr lang="es-CL" dirty="0"/>
          </a:p>
        </p:txBody>
      </p:sp>
      <p:sp>
        <p:nvSpPr>
          <p:cNvPr id="3" name="Marcador de contenido 2">
            <a:extLst>
              <a:ext uri="{FF2B5EF4-FFF2-40B4-BE49-F238E27FC236}">
                <a16:creationId xmlns:a16="http://schemas.microsoft.com/office/drawing/2014/main" id="{3415955D-947D-4846-8D8B-F938224DF9EF}"/>
              </a:ext>
            </a:extLst>
          </p:cNvPr>
          <p:cNvSpPr>
            <a:spLocks noGrp="1"/>
          </p:cNvSpPr>
          <p:nvPr>
            <p:ph sz="quarter" idx="1"/>
          </p:nvPr>
        </p:nvSpPr>
        <p:spPr/>
        <p:txBody>
          <a:bodyPr/>
          <a:lstStyle/>
          <a:p>
            <a:pPr algn="just"/>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Cuando el valor de la rapidez  de un cuerpo no se mantiene constante, se dice que tiene movimiento variado. Esto sucede por ejemplo, con un automóvil cuyo odómetro (velocímetro) indica diferentes valores en cada instante. El valor que el velocímetro indica en un instante dado, representa la </a:t>
            </a:r>
            <a:r>
              <a:rPr lang="es-CL" altLang="es-ES_tradnl" i="1" dirty="0">
                <a:latin typeface="CMU Serif Roman" panose="02000603000000000000" pitchFamily="2" charset="0"/>
                <a:ea typeface="CMU Serif Roman" panose="02000603000000000000" pitchFamily="2" charset="0"/>
                <a:cs typeface="CMU Serif Roman" panose="02000603000000000000" pitchFamily="2" charset="0"/>
              </a:rPr>
              <a:t>rapidez instantánea</a:t>
            </a: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del automóvil en dicho momento.</a:t>
            </a:r>
          </a:p>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En una nave la velocidad instantánea la mide la Corredera</a:t>
            </a:r>
          </a:p>
          <a:p>
            <a:pPr marL="0" indent="0">
              <a:buNone/>
            </a:pPr>
            <a:endParaRPr lang="es-CL" dirty="0"/>
          </a:p>
        </p:txBody>
      </p:sp>
    </p:spTree>
    <p:extLst>
      <p:ext uri="{BB962C8B-B14F-4D97-AF65-F5344CB8AC3E}">
        <p14:creationId xmlns:p14="http://schemas.microsoft.com/office/powerpoint/2010/main" val="1969174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6B607F-4C06-784F-B99E-491991A97F6E}"/>
              </a:ext>
            </a:extLst>
          </p:cNvPr>
          <p:cNvSpPr>
            <a:spLocks noGrp="1"/>
          </p:cNvSpPr>
          <p:nvPr>
            <p:ph type="title"/>
          </p:nvPr>
        </p:nvSpPr>
        <p:spPr/>
        <p:txBody>
          <a:bodyPr/>
          <a:lstStyle/>
          <a:p>
            <a:r>
              <a:rPr lang="es-CL" altLang="es-ES_tradn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rPr>
              <a:t>Gráfico rapidez vs tiempo</a:t>
            </a:r>
            <a:endParaRPr lang="es-CL" dirty="0">
              <a:solidFill>
                <a:schemeClr val="tx1"/>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4" name="Picture 25">
            <a:extLst>
              <a:ext uri="{FF2B5EF4-FFF2-40B4-BE49-F238E27FC236}">
                <a16:creationId xmlns:a16="http://schemas.microsoft.com/office/drawing/2014/main" id="{312D0E54-2F23-EB48-9766-BC3A0A8489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0812" y="1848027"/>
            <a:ext cx="72390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
            <a:extLst>
              <a:ext uri="{FF2B5EF4-FFF2-40B4-BE49-F238E27FC236}">
                <a16:creationId xmlns:a16="http://schemas.microsoft.com/office/drawing/2014/main" id="{4BAE929F-1A11-C649-8F17-9BD0F5720C86}"/>
              </a:ext>
            </a:extLst>
          </p:cNvPr>
          <p:cNvSpPr>
            <a:spLocks noChangeArrowheads="1"/>
          </p:cNvSpPr>
          <p:nvPr/>
        </p:nvSpPr>
        <p:spPr bwMode="auto">
          <a:xfrm>
            <a:off x="754063" y="6065838"/>
            <a:ext cx="3760787"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just">
              <a:lnSpc>
                <a:spcPct val="93000"/>
              </a:lnSpc>
              <a:buClr>
                <a:srgbClr val="000000"/>
              </a:buClr>
              <a:buSzPct val="100000"/>
              <a:buFont typeface="Times New Roman" panose="02020603050405020304" pitchFamily="18" charset="0"/>
              <a:buNone/>
            </a:pPr>
            <a:r>
              <a:rPr lang="es-CL" altLang="es-ES_tradnl" sz="2400" dirty="0"/>
              <a:t>Por geometría:           m=  </a:t>
            </a:r>
            <a:endParaRPr lang="es-CL" altLang="es-ES_tradnl" sz="4800" dirty="0"/>
          </a:p>
        </p:txBody>
      </p:sp>
      <p:graphicFrame>
        <p:nvGraphicFramePr>
          <p:cNvPr id="6" name="Object 26">
            <a:extLst>
              <a:ext uri="{FF2B5EF4-FFF2-40B4-BE49-F238E27FC236}">
                <a16:creationId xmlns:a16="http://schemas.microsoft.com/office/drawing/2014/main" id="{AE6EDF5B-E2E0-FE4B-8CA2-D789E66D45B2}"/>
              </a:ext>
            </a:extLst>
          </p:cNvPr>
          <p:cNvGraphicFramePr>
            <a:graphicFrameLocks noChangeAspect="1"/>
          </p:cNvGraphicFramePr>
          <p:nvPr/>
        </p:nvGraphicFramePr>
        <p:xfrm>
          <a:off x="4468813" y="5780088"/>
          <a:ext cx="2357437" cy="1203325"/>
        </p:xfrm>
        <a:graphic>
          <a:graphicData uri="http://schemas.openxmlformats.org/presentationml/2006/ole">
            <mc:AlternateContent xmlns:mc="http://schemas.openxmlformats.org/markup-compatibility/2006">
              <mc:Choice xmlns:v="urn:schemas-microsoft-com:vml" Requires="v">
                <p:oleObj spid="_x0000_s49155" r:id="rId4" imgW="21361400" imgH="10820400" progId="Equation.DSMT4">
                  <p:embed/>
                </p:oleObj>
              </mc:Choice>
              <mc:Fallback>
                <p:oleObj r:id="rId4" imgW="21361400" imgH="10820400" progId="Equation.DSMT4">
                  <p:embed/>
                  <p:pic>
                    <p:nvPicPr>
                      <p:cNvPr id="17412" name="Object 26">
                        <a:extLst>
                          <a:ext uri="{FF2B5EF4-FFF2-40B4-BE49-F238E27FC236}">
                            <a16:creationId xmlns:a16="http://schemas.microsoft.com/office/drawing/2014/main" id="{0FE2FABB-65C0-834C-8697-7AF9D8E9644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68813" y="5780088"/>
                        <a:ext cx="2357437"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552901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8433" name="2 Marcador de contenido">
                <a:extLst>
                  <a:ext uri="{FF2B5EF4-FFF2-40B4-BE49-F238E27FC236}">
                    <a16:creationId xmlns:a16="http://schemas.microsoft.com/office/drawing/2014/main" id="{D2F97D16-DB6D-514E-9ECA-055FA591B289}"/>
                  </a:ext>
                </a:extLst>
              </p:cNvPr>
              <p:cNvSpPr>
                <a:spLocks noGrp="1" noChangeArrowheads="1"/>
              </p:cNvSpPr>
              <p:nvPr>
                <p:ph idx="1"/>
              </p:nvPr>
            </p:nvSpPr>
            <p:spPr/>
            <p:txBody>
              <a:bodyPr/>
              <a:lstStyle/>
              <a:p>
                <a:endParaRPr lang="es-CL" altLang="es-ES_tradnl" dirty="0"/>
              </a:p>
              <a:p>
                <a:endParaRPr lang="es-CL" altLang="es-ES_tradnl" dirty="0"/>
              </a:p>
              <a:p>
                <a:endParaRPr lang="es-CL" altLang="es-ES_tradnl" dirty="0"/>
              </a:p>
              <a:p>
                <a:r>
                  <a:rPr lang="es-CL" altLang="es-ES_tradnl" sz="2400" dirty="0">
                    <a:latin typeface="CMU Serif Roman" panose="02000603000000000000" pitchFamily="2" charset="0"/>
                    <a:ea typeface="CMU Serif Roman" panose="02000603000000000000" pitchFamily="2" charset="0"/>
                    <a:cs typeface="CMU Serif Roman" panose="02000603000000000000" pitchFamily="2" charset="0"/>
                  </a:rPr>
                  <a:t>La pendiente en un grafico v=v(t), representa la aceleración media de la partícula.</a:t>
                </a:r>
              </a:p>
              <a:p>
                <a:pPr>
                  <a:buFont typeface="Times New Roman" panose="02020603050405020304" pitchFamily="18" charset="0"/>
                  <a:buNone/>
                </a:pPr>
                <a:r>
                  <a:rPr lang="it-IT" altLang="es-ES_tradnl" sz="2400" dirty="0"/>
                  <a:t>     a=                            si :    t</a:t>
                </a:r>
                <a:r>
                  <a:rPr lang="it-IT" altLang="es-ES_tradnl" sz="2400" baseline="-25000" dirty="0"/>
                  <a:t>i</a:t>
                </a:r>
                <a:r>
                  <a:rPr lang="it-IT" altLang="es-ES_tradnl" sz="2400" dirty="0"/>
                  <a:t>= 0[</a:t>
                </a:r>
                <a:r>
                  <a:rPr lang="it-IT" altLang="es-ES_tradnl" sz="2400" dirty="0" err="1"/>
                  <a:t>s</a:t>
                </a:r>
                <a:r>
                  <a:rPr lang="it-IT" altLang="es-ES_tradnl" sz="2400" dirty="0"/>
                  <a:t>]</a:t>
                </a:r>
                <a:endParaRPr lang="es-CL" altLang="es-ES_tradnl" sz="2400" dirty="0"/>
              </a:p>
              <a:p>
                <a:pPr>
                  <a:buFont typeface="Times New Roman" panose="02020603050405020304" pitchFamily="18" charset="0"/>
                  <a:buNone/>
                </a:pPr>
                <a:r>
                  <a:rPr lang="it-IT" altLang="es-ES_tradnl" sz="2400" dirty="0"/>
                  <a:t> </a:t>
                </a:r>
                <a:endParaRPr lang="es-CL" altLang="es-ES_tradnl" sz="3600" dirty="0"/>
              </a:p>
              <a:p>
                <a:pPr>
                  <a:buFont typeface="Times New Roman" panose="02020603050405020304" pitchFamily="18" charset="0"/>
                  <a:buNone/>
                </a:pPr>
                <a:r>
                  <a:rPr lang="it-IT" altLang="es-ES_tradnl" sz="3600" dirty="0"/>
                  <a:t>     </a:t>
                </a:r>
                <a:r>
                  <a:rPr lang="it-IT" altLang="es-ES_tradnl" sz="3600" b="1" dirty="0"/>
                  <a:t> </a:t>
                </a:r>
                <a:r>
                  <a:rPr lang="es-CL" altLang="es-ES_tradnl" sz="3600" b="1" dirty="0"/>
                  <a:t>						</a:t>
                </a:r>
                <a14:m>
                  <m:oMath xmlns:m="http://schemas.openxmlformats.org/officeDocument/2006/math">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𝒇</m:t>
                        </m:r>
                      </m:sub>
                    </m:sSub>
                    <m:r>
                      <a:rPr lang="es-ES" altLang="es-ES_tradnl" sz="3600" b="1" i="1" smtClean="0">
                        <a:latin typeface="Cambria Math" panose="02040503050406030204" pitchFamily="18" charset="0"/>
                      </a:rPr>
                      <m:t>=</m:t>
                    </m:r>
                    <m:sSub>
                      <m:sSubPr>
                        <m:ctrlPr>
                          <a:rPr lang="es-ES" altLang="es-ES_tradnl" sz="3600" b="1" i="1" smtClean="0">
                            <a:latin typeface="Cambria Math" panose="02040503050406030204" pitchFamily="18" charset="0"/>
                          </a:rPr>
                        </m:ctrlPr>
                      </m:sSubPr>
                      <m:e>
                        <m:r>
                          <a:rPr lang="es-ES" altLang="es-ES_tradnl" sz="3600" b="1" i="1" smtClean="0">
                            <a:latin typeface="Cambria Math" panose="02040503050406030204" pitchFamily="18" charset="0"/>
                          </a:rPr>
                          <m:t>𝒗</m:t>
                        </m:r>
                      </m:e>
                      <m:sub>
                        <m:r>
                          <a:rPr lang="es-ES" altLang="es-ES_tradnl" sz="3600" b="1" i="1" smtClean="0">
                            <a:latin typeface="Cambria Math" panose="02040503050406030204" pitchFamily="18" charset="0"/>
                          </a:rPr>
                          <m:t>𝒊</m:t>
                        </m:r>
                      </m:sub>
                    </m:sSub>
                    <m:r>
                      <a:rPr lang="es-ES" altLang="es-ES_tradnl" sz="3600" b="1" i="1" smtClean="0">
                        <a:latin typeface="Cambria Math" panose="02040503050406030204" pitchFamily="18" charset="0"/>
                      </a:rPr>
                      <m:t>+</m:t>
                    </m:r>
                    <m:r>
                      <a:rPr lang="es-ES" altLang="es-ES_tradnl" sz="3600" b="1" i="1" smtClean="0">
                        <a:latin typeface="Cambria Math" panose="02040503050406030204" pitchFamily="18" charset="0"/>
                      </a:rPr>
                      <m:t>𝒂𝒕</m:t>
                    </m:r>
                  </m:oMath>
                </a14:m>
                <a:endParaRPr lang="es-CL" altLang="es-ES_tradnl" sz="4400" dirty="0"/>
              </a:p>
            </p:txBody>
          </p:sp>
        </mc:Choice>
        <mc:Fallback xmlns="">
          <p:sp>
            <p:nvSpPr>
              <p:cNvPr id="18433" name="2 Marcador de contenido">
                <a:extLst>
                  <a:ext uri="{FF2B5EF4-FFF2-40B4-BE49-F238E27FC236}">
                    <a16:creationId xmlns:a16="http://schemas.microsoft.com/office/drawing/2014/main" id="{D2F97D16-DB6D-514E-9ECA-055FA591B289}"/>
                  </a:ext>
                </a:extLst>
              </p:cNvPr>
              <p:cNvSpPr>
                <a:spLocks noGrp="1" noRot="1" noChangeAspect="1" noMove="1" noResize="1" noEditPoints="1" noAdjustHandles="1" noChangeArrowheads="1" noChangeShapeType="1" noTextEdit="1"/>
              </p:cNvSpPr>
              <p:nvPr>
                <p:ph idx="1"/>
              </p:nvPr>
            </p:nvSpPr>
            <p:spPr>
              <a:blipFill>
                <a:blip r:embed="rId3"/>
                <a:stretch>
                  <a:fillRect l="-1958"/>
                </a:stretch>
              </a:blipFill>
            </p:spPr>
            <p:txBody>
              <a:bodyPr/>
              <a:lstStyle/>
              <a:p>
                <a:r>
                  <a:rPr lang="es-CL">
                    <a:noFill/>
                  </a:rPr>
                  <a:t> </a:t>
                </a:r>
              </a:p>
            </p:txBody>
          </p:sp>
        </mc:Fallback>
      </mc:AlternateContent>
      <p:pic>
        <p:nvPicPr>
          <p:cNvPr id="18434" name="Picture 25">
            <a:extLst>
              <a:ext uri="{FF2B5EF4-FFF2-40B4-BE49-F238E27FC236}">
                <a16:creationId xmlns:a16="http://schemas.microsoft.com/office/drawing/2014/main" id="{A7C53F2A-E200-E641-AF07-F75842B41D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338" y="207963"/>
            <a:ext cx="5816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2">
            <a:extLst>
              <a:ext uri="{FF2B5EF4-FFF2-40B4-BE49-F238E27FC236}">
                <a16:creationId xmlns:a16="http://schemas.microsoft.com/office/drawing/2014/main" id="{F49B6FD5-2DCF-8D49-9673-2857EC8A65DC}"/>
              </a:ext>
            </a:extLst>
          </p:cNvPr>
          <p:cNvSpPr>
            <a:spLocks noChangeArrowheads="1"/>
          </p:cNvSpPr>
          <p:nvPr/>
        </p:nvSpPr>
        <p:spPr bwMode="auto">
          <a:xfrm>
            <a:off x="0" y="0"/>
            <a:ext cx="10080625"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1">
              <a:lnSpc>
                <a:spcPct val="93000"/>
              </a:lnSpc>
              <a:buClr>
                <a:srgbClr val="000000"/>
              </a:buClr>
              <a:buSzPct val="100000"/>
              <a:buFont typeface="Times New Roman" panose="02020603050405020304" pitchFamily="18" charset="0"/>
              <a:buNone/>
            </a:pPr>
            <a:endParaRPr lang="es-CL" altLang="es-ES_tradnl"/>
          </a:p>
        </p:txBody>
      </p:sp>
      <p:graphicFrame>
        <p:nvGraphicFramePr>
          <p:cNvPr id="18436" name="Object 1">
            <a:extLst>
              <a:ext uri="{FF2B5EF4-FFF2-40B4-BE49-F238E27FC236}">
                <a16:creationId xmlns:a16="http://schemas.microsoft.com/office/drawing/2014/main" id="{6BA55223-BF8C-3646-AF1F-B04BD7FD26A1}"/>
              </a:ext>
            </a:extLst>
          </p:cNvPr>
          <p:cNvGraphicFramePr>
            <a:graphicFrameLocks noChangeAspect="1"/>
          </p:cNvGraphicFramePr>
          <p:nvPr/>
        </p:nvGraphicFramePr>
        <p:xfrm>
          <a:off x="1539875" y="4422775"/>
          <a:ext cx="1679575" cy="857250"/>
        </p:xfrm>
        <a:graphic>
          <a:graphicData uri="http://schemas.openxmlformats.org/presentationml/2006/ole">
            <mc:AlternateContent xmlns:mc="http://schemas.openxmlformats.org/markup-compatibility/2006">
              <mc:Choice xmlns:v="urn:schemas-microsoft-com:vml" Requires="v">
                <p:oleObj spid="_x0000_s18440" r:id="rId5" imgW="21361400" imgH="10820400" progId="Equation.DSMT4">
                  <p:embed/>
                </p:oleObj>
              </mc:Choice>
              <mc:Fallback>
                <p:oleObj r:id="rId5" imgW="21361400" imgH="10820400" progId="Equation.DSMT4">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9875" y="4422775"/>
                        <a:ext cx="1679575"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Rectángulo redondeado 1">
            <a:extLst>
              <a:ext uri="{FF2B5EF4-FFF2-40B4-BE49-F238E27FC236}">
                <a16:creationId xmlns:a16="http://schemas.microsoft.com/office/drawing/2014/main" id="{E97A2DCD-4B49-5A45-952A-260FB4580E40}"/>
              </a:ext>
            </a:extLst>
          </p:cNvPr>
          <p:cNvSpPr/>
          <p:nvPr/>
        </p:nvSpPr>
        <p:spPr bwMode="auto">
          <a:xfrm>
            <a:off x="3456136" y="5508029"/>
            <a:ext cx="2952328" cy="864096"/>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5 Marcador de número de diapositiva">
            <a:extLst>
              <a:ext uri="{FF2B5EF4-FFF2-40B4-BE49-F238E27FC236}">
                <a16:creationId xmlns:a16="http://schemas.microsoft.com/office/drawing/2014/main" id="{05158F0C-8FAB-1840-A836-F028103549B9}"/>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396C2D48-F68C-554A-9541-5F72B3F7B058}"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6</a:t>
            </a:fld>
            <a:endParaRPr lang="es-CL" altLang="es-ES_tradnl" sz="1400">
              <a:latin typeface="Times New Roman" panose="02020603050405020304" pitchFamily="18" charset="0"/>
              <a:ea typeface="Arial Unicode MS" panose="020B0604020202020204" pitchFamily="34" charset="-128"/>
            </a:endParaRPr>
          </a:p>
        </p:txBody>
      </p:sp>
      <p:sp>
        <p:nvSpPr>
          <p:cNvPr id="19458" name="Rectangle 1">
            <a:extLst>
              <a:ext uri="{FF2B5EF4-FFF2-40B4-BE49-F238E27FC236}">
                <a16:creationId xmlns:a16="http://schemas.microsoft.com/office/drawing/2014/main" id="{7F7E3000-8AD9-4549-8501-0D22FD271619}"/>
              </a:ext>
            </a:extLst>
          </p:cNvPr>
          <p:cNvSpPr>
            <a:spLocks noGrp="1" noChangeArrowheads="1"/>
          </p:cNvSpPr>
          <p:nvPr>
            <p:ph type="title"/>
          </p:nvPr>
        </p:nvSpPr>
        <p:spPr>
          <a:xfrm>
            <a:off x="360363" y="251445"/>
            <a:ext cx="9070975" cy="1203326"/>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endPar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074" name="Text Box 2">
            <a:extLst>
              <a:ext uri="{FF2B5EF4-FFF2-40B4-BE49-F238E27FC236}">
                <a16:creationId xmlns:a16="http://schemas.microsoft.com/office/drawing/2014/main" id="{1E3F9F1C-690A-BB4C-8F74-B5DF3A4A91DE}"/>
              </a:ext>
            </a:extLst>
          </p:cNvPr>
          <p:cNvSpPr txBox="1">
            <a:spLocks noChangeArrowheads="1"/>
          </p:cNvSpPr>
          <p:nvPr/>
        </p:nvSpPr>
        <p:spPr bwMode="auto">
          <a:xfrm>
            <a:off x="371475" y="1031875"/>
            <a:ext cx="8628063" cy="1050925"/>
          </a:xfrm>
          <a:prstGeom prst="rect">
            <a:avLst/>
          </a:prstGeom>
          <a:noFill/>
          <a:ln w="9525">
            <a:noFill/>
            <a:round/>
            <a:headEnd/>
            <a:tailEnd/>
          </a:ln>
          <a:effectLst/>
        </p:spPr>
        <p:txBody>
          <a:bodyPr lIns="90000" tIns="45000" rIns="90000" bIns="45000"/>
          <a:lstStyle/>
          <a:p>
            <a:pPr eaLnBrk="1">
              <a:lnSpc>
                <a:spcPct val="117000"/>
              </a:lnSpc>
              <a:buClr>
                <a:srgbClr val="000000"/>
              </a:buClr>
              <a:buSzPct val="100000"/>
              <a:buFont typeface="Times New Roman" pitchFamily="16" charset="0"/>
              <a:buNone/>
              <a:tabLst>
                <a:tab pos="723900" algn="l"/>
                <a:tab pos="1447800" algn="l"/>
                <a:tab pos="2171700" algn="l"/>
                <a:tab pos="2895600" algn="l"/>
                <a:tab pos="3619500" algn="l"/>
                <a:tab pos="4343400" algn="l"/>
                <a:tab pos="5067300" algn="l"/>
                <a:tab pos="5791200" algn="l"/>
                <a:tab pos="6515100" algn="l"/>
                <a:tab pos="7239000" algn="l"/>
                <a:tab pos="7962900"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Se puede cambiar la velocidad de algo si se cambia su rapidez, si se cambia su dirección o si se cambian las dos. La tasa de cambio de la velocidad con el tiempo es la</a:t>
            </a:r>
            <a:r>
              <a:rPr lang="es-CL" dirty="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FF3333"/>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aceleración</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p>
        </p:txBody>
      </p:sp>
      <p:sp>
        <p:nvSpPr>
          <p:cNvPr id="3075" name="Text Box 3">
            <a:extLst>
              <a:ext uri="{FF2B5EF4-FFF2-40B4-BE49-F238E27FC236}">
                <a16:creationId xmlns:a16="http://schemas.microsoft.com/office/drawing/2014/main" id="{EDD22090-7E25-274B-BEA7-B4F23E30C8C6}"/>
              </a:ext>
            </a:extLst>
          </p:cNvPr>
          <p:cNvSpPr txBox="1">
            <a:spLocks noChangeArrowheads="1"/>
          </p:cNvSpPr>
          <p:nvPr/>
        </p:nvSpPr>
        <p:spPr bwMode="auto">
          <a:xfrm>
            <a:off x="360363" y="2879725"/>
            <a:ext cx="8099425"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Suponga una partícula que en el instante de tiempo t</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se encuentra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y en un instante posterior t</a:t>
            </a:r>
            <a:r>
              <a:rPr lang="es-CL" altLang="es-ES_tradnl" sz="1800"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está en la posición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x</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con velocidad instantánea </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v</a:t>
            </a:r>
            <a:r>
              <a:rPr lang="es-CL" altLang="es-ES_tradnl" sz="1800" b="1" baseline="-33000"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1800" b="1" dirty="0">
                <a:solidFill>
                  <a:srgbClr val="0084D1"/>
                </a:solidFill>
                <a:latin typeface="CMU Serif Roman" panose="02000603000000000000" pitchFamily="2" charset="0"/>
                <a:ea typeface="CMU Serif Roman" panose="02000603000000000000" pitchFamily="2" charset="0"/>
                <a:cs typeface="CMU Serif Roman" panose="02000603000000000000" pitchFamily="2" charset="0"/>
              </a:rPr>
              <a:t> </a:t>
            </a:r>
          </a:p>
        </p:txBody>
      </p:sp>
      <p:graphicFrame>
        <p:nvGraphicFramePr>
          <p:cNvPr id="3076" name="Object 4">
            <a:extLst>
              <a:ext uri="{FF2B5EF4-FFF2-40B4-BE49-F238E27FC236}">
                <a16:creationId xmlns:a16="http://schemas.microsoft.com/office/drawing/2014/main" id="{0680C4D7-8A29-9E4A-9E5B-7BB26BAE91BD}"/>
              </a:ext>
            </a:extLst>
          </p:cNvPr>
          <p:cNvGraphicFramePr>
            <a:graphicFrameLocks noChangeAspect="1"/>
          </p:cNvGraphicFramePr>
          <p:nvPr/>
        </p:nvGraphicFramePr>
        <p:xfrm>
          <a:off x="3087688" y="4040188"/>
          <a:ext cx="1385887" cy="352425"/>
        </p:xfrm>
        <a:graphic>
          <a:graphicData uri="http://schemas.openxmlformats.org/presentationml/2006/ole">
            <mc:AlternateContent xmlns:mc="http://schemas.openxmlformats.org/markup-compatibility/2006">
              <mc:Choice xmlns:v="urn:schemas-microsoft-com:vml" Requires="v">
                <p:oleObj spid="_x0000_s19480" r:id="rId4" imgW="1397000" imgH="368300" progId="">
                  <p:embed/>
                </p:oleObj>
              </mc:Choice>
              <mc:Fallback>
                <p:oleObj r:id="rId4" imgW="1397000" imgH="368300" progId="">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87688" y="4040188"/>
                        <a:ext cx="1385887"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3077" name="Object 5">
            <a:extLst>
              <a:ext uri="{FF2B5EF4-FFF2-40B4-BE49-F238E27FC236}">
                <a16:creationId xmlns:a16="http://schemas.microsoft.com/office/drawing/2014/main" id="{652658D6-B0CF-C74C-9FBF-FF29F828B334}"/>
              </a:ext>
            </a:extLst>
          </p:cNvPr>
          <p:cNvGraphicFramePr>
            <a:graphicFrameLocks noChangeAspect="1"/>
          </p:cNvGraphicFramePr>
          <p:nvPr/>
        </p:nvGraphicFramePr>
        <p:xfrm>
          <a:off x="1260475" y="4560888"/>
          <a:ext cx="1208088" cy="658812"/>
        </p:xfrm>
        <a:graphic>
          <a:graphicData uri="http://schemas.openxmlformats.org/presentationml/2006/ole">
            <mc:AlternateContent xmlns:mc="http://schemas.openxmlformats.org/markup-compatibility/2006">
              <mc:Choice xmlns:v="urn:schemas-microsoft-com:vml" Requires="v">
                <p:oleObj spid="_x0000_s19481" r:id="rId6" imgW="1219200" imgH="673100" progId="">
                  <p:embed/>
                </p:oleObj>
              </mc:Choice>
              <mc:Fallback>
                <p:oleObj r:id="rId6" imgW="1219200" imgH="673100" progId="">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0475" y="4560888"/>
                        <a:ext cx="1208088" cy="6588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 name="Text Box 6">
            <a:extLst>
              <a:ext uri="{FF2B5EF4-FFF2-40B4-BE49-F238E27FC236}">
                <a16:creationId xmlns:a16="http://schemas.microsoft.com/office/drawing/2014/main" id="{C77241C5-6F98-954E-9B15-5558EDD900D0}"/>
              </a:ext>
            </a:extLst>
          </p:cNvPr>
          <p:cNvSpPr txBox="1">
            <a:spLocks noChangeArrowheads="1"/>
          </p:cNvSpPr>
          <p:nvPr/>
        </p:nvSpPr>
        <p:spPr bwMode="auto">
          <a:xfrm>
            <a:off x="6309302" y="4566444"/>
            <a:ext cx="2700338"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Su unidad es el  </a:t>
            </a:r>
            <a:r>
              <a:rPr lang="es-CL" altLang="es-ES_tradnl" sz="2200"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m/s</a:t>
            </a:r>
            <a:r>
              <a:rPr lang="es-CL" altLang="es-ES_tradnl" sz="2200" b="1" baseline="33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2</a:t>
            </a:r>
          </a:p>
        </p:txBody>
      </p:sp>
      <p:sp>
        <p:nvSpPr>
          <p:cNvPr id="3079" name="Text Box 7">
            <a:extLst>
              <a:ext uri="{FF2B5EF4-FFF2-40B4-BE49-F238E27FC236}">
                <a16:creationId xmlns:a16="http://schemas.microsoft.com/office/drawing/2014/main" id="{8CD236FA-7440-9E46-A8E8-C02D7A9F4E81}"/>
              </a:ext>
            </a:extLst>
          </p:cNvPr>
          <p:cNvSpPr txBox="1">
            <a:spLocks noChangeArrowheads="1"/>
          </p:cNvSpPr>
          <p:nvPr/>
        </p:nvSpPr>
        <p:spPr bwMode="auto">
          <a:xfrm>
            <a:off x="545306" y="6236494"/>
            <a:ext cx="82804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 pos="6515100" algn="l"/>
                <a:tab pos="7239000" algn="l"/>
                <a:tab pos="79629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Ej: Si una partícula tiene una aceleración de 5 m/s</a:t>
            </a:r>
            <a:r>
              <a:rPr lang="es-CL" altLang="es-ES_tradnl" sz="1500" baseline="33000" dirty="0">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1500" dirty="0">
                <a:latin typeface="CMU Serif Roman" panose="02000603000000000000" pitchFamily="2" charset="0"/>
                <a:ea typeface="CMU Serif Roman" panose="02000603000000000000" pitchFamily="2" charset="0"/>
                <a:cs typeface="CMU Serif Roman" panose="02000603000000000000" pitchFamily="2" charset="0"/>
              </a:rPr>
              <a:t>, ello quiere decir que, si parte desde el reposo, después de 1 s se moverá con una rapidez de 5 m/s; después de 2 s llevará una rapidez de 10 m/s y así sucesivamente  </a:t>
            </a:r>
          </a:p>
        </p:txBody>
      </p:sp>
      <p:sp>
        <p:nvSpPr>
          <p:cNvPr id="3080" name="Oval 8">
            <a:extLst>
              <a:ext uri="{FF2B5EF4-FFF2-40B4-BE49-F238E27FC236}">
                <a16:creationId xmlns:a16="http://schemas.microsoft.com/office/drawing/2014/main" id="{67A987EE-1DC1-DB44-9D2B-28C296C8D5C5}"/>
              </a:ext>
            </a:extLst>
          </p:cNvPr>
          <p:cNvSpPr>
            <a:spLocks noChangeArrowheads="1"/>
          </p:cNvSpPr>
          <p:nvPr/>
        </p:nvSpPr>
        <p:spPr bwMode="auto">
          <a:xfrm>
            <a:off x="1800225" y="45005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3081" name="Freeform 9">
            <a:extLst>
              <a:ext uri="{FF2B5EF4-FFF2-40B4-BE49-F238E27FC236}">
                <a16:creationId xmlns:a16="http://schemas.microsoft.com/office/drawing/2014/main" id="{6932BB63-1A11-FA42-9835-5136DC517F88}"/>
              </a:ext>
            </a:extLst>
          </p:cNvPr>
          <p:cNvSpPr>
            <a:spLocks/>
          </p:cNvSpPr>
          <p:nvPr/>
        </p:nvSpPr>
        <p:spPr bwMode="auto">
          <a:xfrm>
            <a:off x="2160588" y="3781425"/>
            <a:ext cx="925512" cy="719138"/>
          </a:xfrm>
          <a:custGeom>
            <a:avLst/>
            <a:gdLst>
              <a:gd name="T0" fmla="*/ 0 w 2570"/>
              <a:gd name="T1" fmla="*/ 2147483646 h 1999"/>
              <a:gd name="T2" fmla="*/ 2147483646 w 2570"/>
              <a:gd name="T3" fmla="*/ 2147483646 h 1999"/>
              <a:gd name="T4" fmla="*/ 0 60000 65536"/>
              <a:gd name="T5" fmla="*/ 0 60000 65536"/>
              <a:gd name="T6" fmla="*/ 0 w 2570"/>
              <a:gd name="T7" fmla="*/ 0 h 1999"/>
              <a:gd name="T8" fmla="*/ 2570 w 2570"/>
              <a:gd name="T9" fmla="*/ 1999 h 1999"/>
            </a:gdLst>
            <a:ahLst/>
            <a:cxnLst>
              <a:cxn ang="T4">
                <a:pos x="T0" y="T1"/>
              </a:cxn>
              <a:cxn ang="T5">
                <a:pos x="T2" y="T3"/>
              </a:cxn>
            </a:cxnLst>
            <a:rect l="T6" t="T7" r="T8" b="T9"/>
            <a:pathLst>
              <a:path w="2570" h="1999">
                <a:moveTo>
                  <a:pt x="0" y="1998"/>
                </a:moveTo>
                <a:cubicBezTo>
                  <a:pt x="285" y="0"/>
                  <a:pt x="2284" y="1713"/>
                  <a:pt x="2569" y="1142"/>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3082" name="Object 10">
            <a:extLst>
              <a:ext uri="{FF2B5EF4-FFF2-40B4-BE49-F238E27FC236}">
                <a16:creationId xmlns:a16="http://schemas.microsoft.com/office/drawing/2014/main" id="{B26FAA1B-017C-9B47-8A36-8383ABAEFED5}"/>
              </a:ext>
            </a:extLst>
          </p:cNvPr>
          <p:cNvGraphicFramePr>
            <a:graphicFrameLocks noChangeAspect="1"/>
          </p:cNvGraphicFramePr>
          <p:nvPr/>
        </p:nvGraphicFramePr>
        <p:xfrm>
          <a:off x="3251200" y="5227638"/>
          <a:ext cx="1247775" cy="352425"/>
        </p:xfrm>
        <a:graphic>
          <a:graphicData uri="http://schemas.openxmlformats.org/presentationml/2006/ole">
            <mc:AlternateContent xmlns:mc="http://schemas.openxmlformats.org/markup-compatibility/2006">
              <mc:Choice xmlns:v="urn:schemas-microsoft-com:vml" Requires="v">
                <p:oleObj spid="_x0000_s19482" r:id="rId8" imgW="1257300" imgH="368300" progId="">
                  <p:embed/>
                </p:oleObj>
              </mc:Choice>
              <mc:Fallback>
                <p:oleObj r:id="rId8" imgW="1257300" imgH="368300" progId="">
                  <p:embed/>
                  <p:pic>
                    <p:nvPicPr>
                      <p:cNvPr id="0" name="Object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51200" y="5227638"/>
                        <a:ext cx="1247775" cy="35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3083" name="Freeform 11">
            <a:extLst>
              <a:ext uri="{FF2B5EF4-FFF2-40B4-BE49-F238E27FC236}">
                <a16:creationId xmlns:a16="http://schemas.microsoft.com/office/drawing/2014/main" id="{EA07DA04-7653-2749-B5EF-80FDA62EEC32}"/>
              </a:ext>
            </a:extLst>
          </p:cNvPr>
          <p:cNvSpPr>
            <a:spLocks/>
          </p:cNvSpPr>
          <p:nvPr/>
        </p:nvSpPr>
        <p:spPr bwMode="auto">
          <a:xfrm>
            <a:off x="2519363" y="5219700"/>
            <a:ext cx="900112" cy="180975"/>
          </a:xfrm>
          <a:custGeom>
            <a:avLst/>
            <a:gdLst>
              <a:gd name="T0" fmla="*/ 0 w 2501"/>
              <a:gd name="T1" fmla="*/ 0 h 501"/>
              <a:gd name="T2" fmla="*/ 2147483646 w 2501"/>
              <a:gd name="T3" fmla="*/ 2147483646 h 501"/>
              <a:gd name="T4" fmla="*/ 0 60000 65536"/>
              <a:gd name="T5" fmla="*/ 0 60000 65536"/>
              <a:gd name="T6" fmla="*/ 0 w 2501"/>
              <a:gd name="T7" fmla="*/ 0 h 501"/>
              <a:gd name="T8" fmla="*/ 2501 w 2501"/>
              <a:gd name="T9" fmla="*/ 501 h 501"/>
            </a:gdLst>
            <a:ahLst/>
            <a:cxnLst>
              <a:cxn ang="T4">
                <a:pos x="T0" y="T1"/>
              </a:cxn>
              <a:cxn ang="T5">
                <a:pos x="T2" y="T3"/>
              </a:cxn>
            </a:cxnLst>
            <a:rect l="T6" t="T7" r="T8" b="T9"/>
            <a:pathLst>
              <a:path w="2501" h="501">
                <a:moveTo>
                  <a:pt x="0" y="0"/>
                </a:moveTo>
                <a:cubicBezTo>
                  <a:pt x="493" y="425"/>
                  <a:pt x="2500" y="500"/>
                  <a:pt x="2500" y="50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3084" name="Oval 12">
            <a:extLst>
              <a:ext uri="{FF2B5EF4-FFF2-40B4-BE49-F238E27FC236}">
                <a16:creationId xmlns:a16="http://schemas.microsoft.com/office/drawing/2014/main" id="{E6E45AF3-2E8A-BC45-A940-435EA2B9C3E6}"/>
              </a:ext>
            </a:extLst>
          </p:cNvPr>
          <p:cNvSpPr>
            <a:spLocks noChangeArrowheads="1"/>
          </p:cNvSpPr>
          <p:nvPr/>
        </p:nvSpPr>
        <p:spPr bwMode="auto">
          <a:xfrm>
            <a:off x="1800225" y="4932363"/>
            <a:ext cx="720725" cy="42862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3085" name="Picture 13">
            <a:extLst>
              <a:ext uri="{FF2B5EF4-FFF2-40B4-BE49-F238E27FC236}">
                <a16:creationId xmlns:a16="http://schemas.microsoft.com/office/drawing/2014/main" id="{D5E2D703-ED74-CE4E-A85A-DE1E89C8F99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60700" y="1824038"/>
            <a:ext cx="5568950" cy="105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308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307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307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3076"/>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308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308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3082"/>
                                        </p:tgtEl>
                                        <p:attrNameLst>
                                          <p:attrName>style.visibility</p:attrName>
                                        </p:attrNameLst>
                                      </p:cBhvr>
                                      <p:to>
                                        <p:strVal val="visible"/>
                                      </p:to>
                                    </p:set>
                                  </p:childTnLst>
                                </p:cTn>
                              </p:par>
                              <p:par>
                                <p:cTn id="27" presetID="1" presetClass="entr" fill="hold" nodeType="withEffect">
                                  <p:stCondLst>
                                    <p:cond delay="0"/>
                                  </p:stCondLst>
                                  <p:childTnLst>
                                    <p:set>
                                      <p:cBhvr additive="repl">
                                        <p:cTn id="28" dur="1" fill="hold">
                                          <p:stCondLst>
                                            <p:cond delay="0"/>
                                          </p:stCondLst>
                                        </p:cTn>
                                        <p:tgtEl>
                                          <p:spTgt spid="3083"/>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308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6" presetClass="entr" fill="hold" nodeType="clickEffect">
                                  <p:stCondLst>
                                    <p:cond delay="0"/>
                                  </p:stCondLst>
                                  <p:childTnLst>
                                    <p:set>
                                      <p:cBhvr additive="repl">
                                        <p:cTn id="34" dur="1" fill="hold">
                                          <p:stCondLst>
                                            <p:cond delay="0"/>
                                          </p:stCondLst>
                                        </p:cTn>
                                        <p:tgtEl>
                                          <p:spTgt spid="2"/>
                                        </p:tgtEl>
                                        <p:attrNameLst>
                                          <p:attrName>style.visibility</p:attrName>
                                        </p:attrNameLst>
                                      </p:cBhvr>
                                      <p:to>
                                        <p:strVal val="visible"/>
                                      </p:to>
                                    </p:set>
                                    <p:animEffect transition="in" filter="wipe(up)">
                                      <p:cBhvr additive="repl">
                                        <p:cTn id="35" dur="870">
                                          <p:stCondLst>
                                            <p:cond delay="0"/>
                                          </p:stCondLst>
                                        </p:cTn>
                                        <p:tgtEl>
                                          <p:spTgt spid="2"/>
                                        </p:tgtEl>
                                      </p:cBhvr>
                                    </p:animEffect>
                                    <p:anim calcmode="lin" valueType="num">
                                      <p:cBhvr additive="repl">
                                        <p:cTn id="36" dur="2733" fill="hold">
                                          <p:stCondLst>
                                            <p:cond delay="0"/>
                                          </p:stCondLst>
                                        </p:cTn>
                                        <p:tgtEl>
                                          <p:spTgt spid="2"/>
                                        </p:tgtEl>
                                        <p:attrNameLst>
                                          <p:attrName>ppt_x</p:attrName>
                                        </p:attrNameLst>
                                      </p:cBhvr>
                                      <p:tavLst>
                                        <p:tav tm="100000">
                                          <p:val>
                                            <p:strVal val="#ppt_x-0.25"/>
                                          </p:val>
                                        </p:tav>
                                        <p:tav>
                                          <p:val>
                                            <p:strVal val="#ppt_x"/>
                                          </p:val>
                                        </p:tav>
                                      </p:tavLst>
                                    </p:anim>
                                    <p:anim calcmode="lin" valueType="num">
                                      <p:cBhvr additive="repl">
                                        <p:cTn id="37" dur="996" fill="hold">
                                          <p:stCondLst>
                                            <p:cond delay="0"/>
                                          </p:stCondLst>
                                        </p:cTn>
                                        <p:tgtEl>
                                          <p:spTgt spid="2"/>
                                        </p:tgtEl>
                                        <p:attrNameLst>
                                          <p:attrName>ppt_y</p:attrName>
                                        </p:attrNameLst>
                                      </p:cBhvr>
                                      <p:tavLst>
                                        <p:tav tm="0" fmla="#ppt_y-sin(pi*$)/3">
                                          <p:val>
                                            <p:strVal val="0.5"/>
                                          </p:val>
                                        </p:tav>
                                        <p:tav tm="100000">
                                          <p:val>
                                            <p:strVal val="1"/>
                                          </p:val>
                                        </p:tav>
                                      </p:tavLst>
                                    </p:anim>
                                    <p:anim calcmode="lin" valueType="num">
                                      <p:cBhvr additive="repl">
                                        <p:cTn id="38" dur="996" fill="hold">
                                          <p:stCondLst>
                                            <p:cond delay="0"/>
                                          </p:stCondLst>
                                        </p:cTn>
                                        <p:tgtEl>
                                          <p:spTgt spid="2"/>
                                        </p:tgtEl>
                                        <p:attrNameLst>
                                          <p:attrName>ppt_y</p:attrName>
                                        </p:attrNameLst>
                                      </p:cBhvr>
                                      <p:tavLst>
                                        <p:tav tm="0" fmla="#ppt_y-sin(pi*$)/9">
                                          <p:val>
                                            <p:strVal val="0"/>
                                          </p:val>
                                        </p:tav>
                                        <p:tav tm="100000">
                                          <p:val>
                                            <p:strVal val="1"/>
                                          </p:val>
                                        </p:tav>
                                      </p:tavLst>
                                    </p:anim>
                                    <p:anim calcmode="lin" valueType="num">
                                      <p:cBhvr additive="repl">
                                        <p:cTn id="39" dur="498" fill="hold">
                                          <p:stCondLst>
                                            <p:cond delay="0"/>
                                          </p:stCondLst>
                                        </p:cTn>
                                        <p:tgtEl>
                                          <p:spTgt spid="2"/>
                                        </p:tgtEl>
                                        <p:attrNameLst>
                                          <p:attrName>ppt_y</p:attrName>
                                        </p:attrNameLst>
                                      </p:cBhvr>
                                      <p:tavLst>
                                        <p:tav tm="0" fmla="#ppt_y-sin(pi*$)/27">
                                          <p:val>
                                            <p:strVal val="0"/>
                                          </p:val>
                                        </p:tav>
                                        <p:tav tm="100000">
                                          <p:val>
                                            <p:strVal val="1"/>
                                          </p:val>
                                        </p:tav>
                                      </p:tavLst>
                                    </p:anim>
                                    <p:anim calcmode="lin" valueType="num">
                                      <p:cBhvr additive="repl">
                                        <p:cTn id="40" dur="246" fill="hold">
                                          <p:stCondLst>
                                            <p:cond delay="0"/>
                                          </p:stCondLst>
                                        </p:cTn>
                                        <p:tgtEl>
                                          <p:spTgt spid="2"/>
                                        </p:tgtEl>
                                        <p:attrNameLst>
                                          <p:attrName>ppt_y</p:attrName>
                                        </p:attrNameLst>
                                      </p:cBhvr>
                                      <p:tavLst>
                                        <p:tav tm="0" fmla="#ppt_y-sin(pi*$)/81">
                                          <p:val>
                                            <p:strVal val="0"/>
                                          </p:val>
                                        </p:tav>
                                        <p:tav tm="100000">
                                          <p:val>
                                            <p:strVal val="1"/>
                                          </p:val>
                                        </p:tav>
                                      </p:tavLst>
                                    </p:anim>
                                    <p:animScale>
                                      <p:cBhvr additive="repl">
                                        <p:cTn id="41" dur="39" fill="hold">
                                          <p:stCondLst>
                                            <p:cond delay="975"/>
                                          </p:stCondLst>
                                        </p:cTn>
                                        <p:tgtEl>
                                          <p:spTgt spid="2"/>
                                        </p:tgtEl>
                                        <p:attrNameLst>
                                          <p:attrName>transform</p:attrName>
                                        </p:attrNameLst>
                                      </p:cBhvr>
                                      <p:to x="100000" y="60000"/>
                                    </p:animScale>
                                    <p:animScale>
                                      <p:cBhvr additive="repl">
                                        <p:cTn id="42" dur="249" decel="50000" fill="hold">
                                          <p:stCondLst>
                                            <p:cond delay="1014"/>
                                          </p:stCondLst>
                                        </p:cTn>
                                        <p:tgtEl>
                                          <p:spTgt spid="2"/>
                                        </p:tgtEl>
                                        <p:attrNameLst>
                                          <p:attrName>transform</p:attrName>
                                        </p:attrNameLst>
                                      </p:cBhvr>
                                      <p:to x="100000" y="100000"/>
                                    </p:animScale>
                                    <p:animScale>
                                      <p:cBhvr additive="repl">
                                        <p:cTn id="43" dur="39" fill="hold">
                                          <p:stCondLst>
                                            <p:cond delay="1968"/>
                                          </p:stCondLst>
                                        </p:cTn>
                                        <p:tgtEl>
                                          <p:spTgt spid="2"/>
                                        </p:tgtEl>
                                        <p:attrNameLst>
                                          <p:attrName>transform</p:attrName>
                                        </p:attrNameLst>
                                      </p:cBhvr>
                                      <p:to x="100000" y="80000"/>
                                    </p:animScale>
                                    <p:animScale>
                                      <p:cBhvr additive="repl">
                                        <p:cTn id="44" dur="249" decel="50000" fill="hold">
                                          <p:stCondLst>
                                            <p:cond delay="2007"/>
                                          </p:stCondLst>
                                        </p:cTn>
                                        <p:tgtEl>
                                          <p:spTgt spid="2"/>
                                        </p:tgtEl>
                                        <p:attrNameLst>
                                          <p:attrName>transform</p:attrName>
                                        </p:attrNameLst>
                                      </p:cBhvr>
                                      <p:to x="100000" y="100000"/>
                                    </p:animScale>
                                    <p:animScale>
                                      <p:cBhvr additive="repl">
                                        <p:cTn id="45" dur="39" fill="hold">
                                          <p:stCondLst>
                                            <p:cond delay="2463"/>
                                          </p:stCondLst>
                                        </p:cTn>
                                        <p:tgtEl>
                                          <p:spTgt spid="2"/>
                                        </p:tgtEl>
                                        <p:attrNameLst>
                                          <p:attrName>transform</p:attrName>
                                        </p:attrNameLst>
                                      </p:cBhvr>
                                      <p:to x="100000" y="90000"/>
                                    </p:animScale>
                                    <p:animScale>
                                      <p:cBhvr additive="repl">
                                        <p:cTn id="46" dur="249" decel="50000" fill="hold">
                                          <p:stCondLst>
                                            <p:cond delay="2502"/>
                                          </p:stCondLst>
                                        </p:cTn>
                                        <p:tgtEl>
                                          <p:spTgt spid="2"/>
                                        </p:tgtEl>
                                        <p:attrNameLst>
                                          <p:attrName>transform</p:attrName>
                                        </p:attrNameLst>
                                      </p:cBhvr>
                                      <p:to x="100000" y="100000"/>
                                    </p:animScale>
                                    <p:animScale>
                                      <p:cBhvr additive="repl">
                                        <p:cTn id="47" dur="39" fill="hold">
                                          <p:stCondLst>
                                            <p:cond delay="2711"/>
                                          </p:stCondLst>
                                        </p:cTn>
                                        <p:tgtEl>
                                          <p:spTgt spid="2"/>
                                        </p:tgtEl>
                                        <p:attrNameLst>
                                          <p:attrName>transform</p:attrName>
                                        </p:attrNameLst>
                                      </p:cBhvr>
                                      <p:to x="100000" y="95000"/>
                                    </p:animScale>
                                    <p:animScale>
                                      <p:cBhvr additive="repl">
                                        <p:cTn id="48" dur="249" decel="50000" fill="hold">
                                          <p:stCondLst>
                                            <p:cond delay="2751"/>
                                          </p:stCondLst>
                                        </p:cTn>
                                        <p:tgtEl>
                                          <p:spTgt spid="2"/>
                                        </p:tgtEl>
                                        <p:attrNameLst>
                                          <p:attrName>transform</p:attrName>
                                        </p:attrNameLst>
                                      </p:cBhvr>
                                      <p:to x="100000" y="100000"/>
                                    </p:animScale>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fill="hold" nodeType="clickEffect">
                                  <p:stCondLst>
                                    <p:cond delay="0"/>
                                  </p:stCondLst>
                                  <p:childTnLst>
                                    <p:set>
                                      <p:cBhvr additive="repl">
                                        <p:cTn id="52" dur="1" fill="hold">
                                          <p:stCondLst>
                                            <p:cond delay="0"/>
                                          </p:stCondLst>
                                        </p:cTn>
                                        <p:tgtEl>
                                          <p:spTgt spid="30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animBg="1"/>
      <p:bldP spid="308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6659D446-99D0-1A4F-953E-C9EC3BCC19AE}"/>
              </a:ext>
            </a:extLst>
          </p:cNvPr>
          <p:cNvSpPr txBox="1">
            <a:spLocks noChangeArrowheads="1"/>
          </p:cNvSpPr>
          <p:nvPr/>
        </p:nvSpPr>
        <p:spPr bwMode="auto">
          <a:xfrm>
            <a:off x="334093" y="251445"/>
            <a:ext cx="9070975"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4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Aceleración instantánea 1D</a:t>
            </a:r>
          </a:p>
        </p:txBody>
      </p:sp>
      <p:graphicFrame>
        <p:nvGraphicFramePr>
          <p:cNvPr id="5" name="Object 2">
            <a:extLst>
              <a:ext uri="{FF2B5EF4-FFF2-40B4-BE49-F238E27FC236}">
                <a16:creationId xmlns:a16="http://schemas.microsoft.com/office/drawing/2014/main" id="{4BFEFABB-B1EA-A042-A419-B61695AEAF06}"/>
              </a:ext>
            </a:extLst>
          </p:cNvPr>
          <p:cNvGraphicFramePr>
            <a:graphicFrameLocks noChangeAspect="1"/>
          </p:cNvGraphicFramePr>
          <p:nvPr>
            <p:extLst>
              <p:ext uri="{D42A27DB-BD31-4B8C-83A1-F6EECF244321}">
                <p14:modId xmlns:p14="http://schemas.microsoft.com/office/powerpoint/2010/main" val="3176202999"/>
              </p:ext>
            </p:extLst>
          </p:nvPr>
        </p:nvGraphicFramePr>
        <p:xfrm>
          <a:off x="3528144" y="2267669"/>
          <a:ext cx="2682875" cy="747713"/>
        </p:xfrm>
        <a:graphic>
          <a:graphicData uri="http://schemas.openxmlformats.org/presentationml/2006/ole">
            <mc:AlternateContent xmlns:mc="http://schemas.openxmlformats.org/markup-compatibility/2006">
              <mc:Choice xmlns:v="urn:schemas-microsoft-com:vml" Requires="v">
                <p:oleObj spid="_x0000_s50179" r:id="rId3" imgW="2705100" imgH="762000" progId="">
                  <p:embed/>
                </p:oleObj>
              </mc:Choice>
              <mc:Fallback>
                <p:oleObj r:id="rId3" imgW="2705100" imgH="762000" progId="">
                  <p:embed/>
                  <p:pic>
                    <p:nvPicPr>
                      <p:cNvPr id="21507" name="Object 2">
                        <a:extLst>
                          <a:ext uri="{FF2B5EF4-FFF2-40B4-BE49-F238E27FC236}">
                            <a16:creationId xmlns:a16="http://schemas.microsoft.com/office/drawing/2014/main" id="{56F48BC2-9E29-9649-9C39-54F40C9E89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8144" y="2267669"/>
                        <a:ext cx="2682875" cy="747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extLst>
      <p:ext uri="{BB962C8B-B14F-4D97-AF65-F5344CB8AC3E}">
        <p14:creationId xmlns:p14="http://schemas.microsoft.com/office/powerpoint/2010/main" val="487019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FEFDC29A-A4E3-8E45-8B48-04581DFF37F9}"/>
              </a:ext>
            </a:extLst>
          </p:cNvPr>
          <p:cNvSpPr>
            <a:spLocks noGrp="1" noChangeArrowheads="1"/>
          </p:cNvSpPr>
          <p:nvPr>
            <p:ph type="title"/>
          </p:nvPr>
        </p:nvSpPr>
        <p:spPr>
          <a:xfrm>
            <a:off x="657673" y="208932"/>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4000"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5" name="Text Box 3">
            <a:extLst>
              <a:ext uri="{FF2B5EF4-FFF2-40B4-BE49-F238E27FC236}">
                <a16:creationId xmlns:a16="http://schemas.microsoft.com/office/drawing/2014/main" id="{AB74B464-3608-7346-9AA5-C6F24953F77A}"/>
              </a:ext>
            </a:extLst>
          </p:cNvPr>
          <p:cNvSpPr txBox="1">
            <a:spLocks noChangeArrowheads="1"/>
          </p:cNvSpPr>
          <p:nvPr/>
        </p:nvSpPr>
        <p:spPr bwMode="auto">
          <a:xfrm>
            <a:off x="323850" y="1844955"/>
            <a:ext cx="6480175"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 pos="57912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El siguiente es un gráfico rapidez vs tiempo de un objeto que se mueve en línea recta.</a:t>
            </a:r>
          </a:p>
          <a:p>
            <a:pPr eaLnBrk="1">
              <a:lnSpc>
                <a:spcPct val="117000"/>
              </a:lnSpc>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Determine la aceleración instantánea en los punto A, B y C </a:t>
            </a:r>
          </a:p>
        </p:txBody>
      </p:sp>
      <p:pic>
        <p:nvPicPr>
          <p:cNvPr id="6" name="Picture 2">
            <a:extLst>
              <a:ext uri="{FF2B5EF4-FFF2-40B4-BE49-F238E27FC236}">
                <a16:creationId xmlns:a16="http://schemas.microsoft.com/office/drawing/2014/main" id="{6EC53D6A-2FB5-8242-BAA4-B5BB567E3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563" y="1800225"/>
            <a:ext cx="32766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7" name="Text Box 4">
            <a:extLst>
              <a:ext uri="{FF2B5EF4-FFF2-40B4-BE49-F238E27FC236}">
                <a16:creationId xmlns:a16="http://schemas.microsoft.com/office/drawing/2014/main" id="{CB8FC0C5-55FA-9947-AA48-1CAA0B502C7B}"/>
              </a:ext>
            </a:extLst>
          </p:cNvPr>
          <p:cNvSpPr txBox="1">
            <a:spLocks noChangeArrowheads="1"/>
          </p:cNvSpPr>
          <p:nvPr/>
        </p:nvSpPr>
        <p:spPr bwMode="auto">
          <a:xfrm>
            <a:off x="367506" y="2977424"/>
            <a:ext cx="5825331"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 pos="5067300" algn="l"/>
              </a:tabLst>
              <a:defRPr sz="2000">
                <a:solidFill>
                  <a:srgbClr val="000000"/>
                </a:solidFill>
                <a:latin typeface="Arial" panose="020B0604020202020204" pitchFamily="34" charset="0"/>
                <a:ea typeface="Microsoft YaHei" panose="020B0503020204020204" pitchFamily="34" charset="-122"/>
              </a:defRPr>
            </a:lvl9pPr>
          </a:lstStyle>
          <a:p>
            <a:pPr algn="just" eaLnBrk="1">
              <a:lnSpc>
                <a:spcPct val="117000"/>
              </a:lnSpc>
              <a:spcAft>
                <a:spcPct val="0"/>
              </a:spcAft>
              <a:buFont typeface="Times New Roman" panose="02020603050405020304" pitchFamily="18" charset="0"/>
              <a:buNone/>
            </a:pPr>
            <a:r>
              <a:rPr lang="es-CL" altLang="es-ES_tradnl" sz="1600" dirty="0">
                <a:latin typeface="CMU Serif Roman" panose="02000603000000000000" pitchFamily="2" charset="0"/>
                <a:ea typeface="CMU Serif Roman" panose="02000603000000000000" pitchFamily="2" charset="0"/>
                <a:cs typeface="CMU Serif Roman" panose="02000603000000000000" pitchFamily="2" charset="0"/>
              </a:rPr>
              <a:t>Cada segmento del gráfico corresponde a una linea recta, de modo tal que la Aceleración instantánea en cada punto corresponde a la pendiente del segmento.</a:t>
            </a:r>
          </a:p>
        </p:txBody>
      </p:sp>
      <p:sp>
        <p:nvSpPr>
          <p:cNvPr id="8" name="Text Box 5">
            <a:extLst>
              <a:ext uri="{FF2B5EF4-FFF2-40B4-BE49-F238E27FC236}">
                <a16:creationId xmlns:a16="http://schemas.microsoft.com/office/drawing/2014/main" id="{37F8CD97-64E8-904A-B5A0-0149EAA6D64F}"/>
              </a:ext>
            </a:extLst>
          </p:cNvPr>
          <p:cNvSpPr txBox="1">
            <a:spLocks noChangeArrowheads="1"/>
          </p:cNvSpPr>
          <p:nvPr/>
        </p:nvSpPr>
        <p:spPr bwMode="auto">
          <a:xfrm>
            <a:off x="1258887" y="4126346"/>
            <a:ext cx="360045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b="1" dirty="0">
                <a:latin typeface="CMU Serif Roman" panose="02000603000000000000" pitchFamily="2" charset="0"/>
                <a:ea typeface="CMU Serif Roman" panose="02000603000000000000" pitchFamily="2" charset="0"/>
                <a:cs typeface="CMU Serif Roman" panose="02000603000000000000" pitchFamily="2" charset="0"/>
              </a:rPr>
              <a:t>Aceleración instantánea en A</a:t>
            </a:r>
          </a:p>
        </p:txBody>
      </p:sp>
      <p:sp>
        <p:nvSpPr>
          <p:cNvPr id="9" name="Text Box 6">
            <a:extLst>
              <a:ext uri="{FF2B5EF4-FFF2-40B4-BE49-F238E27FC236}">
                <a16:creationId xmlns:a16="http://schemas.microsoft.com/office/drawing/2014/main" id="{98FC98FC-EF47-CF40-BB3F-7A4A33047F46}"/>
              </a:ext>
            </a:extLst>
          </p:cNvPr>
          <p:cNvSpPr txBox="1">
            <a:spLocks noChangeArrowheads="1"/>
          </p:cNvSpPr>
          <p:nvPr/>
        </p:nvSpPr>
        <p:spPr bwMode="auto">
          <a:xfrm>
            <a:off x="4392613" y="4068763"/>
            <a:ext cx="1800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a:t>(0 s, 0 m/s)</a:t>
            </a:r>
          </a:p>
        </p:txBody>
      </p:sp>
      <p:sp>
        <p:nvSpPr>
          <p:cNvPr id="10" name="Freeform 7">
            <a:extLst>
              <a:ext uri="{FF2B5EF4-FFF2-40B4-BE49-F238E27FC236}">
                <a16:creationId xmlns:a16="http://schemas.microsoft.com/office/drawing/2014/main" id="{A4F1518E-A636-4E4D-8E1E-8144B3984BF6}"/>
              </a:ext>
            </a:extLst>
          </p:cNvPr>
          <p:cNvSpPr>
            <a:spLocks/>
          </p:cNvSpPr>
          <p:nvPr/>
        </p:nvSpPr>
        <p:spPr bwMode="auto">
          <a:xfrm>
            <a:off x="5648325" y="4257675"/>
            <a:ext cx="1439863" cy="180975"/>
          </a:xfrm>
          <a:custGeom>
            <a:avLst/>
            <a:gdLst>
              <a:gd name="T0" fmla="*/ 2147483646 w 4001"/>
              <a:gd name="T1" fmla="*/ 2147483646 h 501"/>
              <a:gd name="T2" fmla="*/ 0 w 4001"/>
              <a:gd name="T3" fmla="*/ 0 h 501"/>
              <a:gd name="T4" fmla="*/ 0 60000 65536"/>
              <a:gd name="T5" fmla="*/ 0 60000 65536"/>
              <a:gd name="T6" fmla="*/ 0 w 4001"/>
              <a:gd name="T7" fmla="*/ 0 h 501"/>
              <a:gd name="T8" fmla="*/ 4001 w 4001"/>
              <a:gd name="T9" fmla="*/ 501 h 501"/>
            </a:gdLst>
            <a:ahLst/>
            <a:cxnLst>
              <a:cxn ang="T4">
                <a:pos x="T0" y="T1"/>
              </a:cxn>
              <a:cxn ang="T5">
                <a:pos x="T2" y="T3"/>
              </a:cxn>
            </a:cxnLst>
            <a:rect l="T6" t="T7" r="T8" b="T9"/>
            <a:pathLst>
              <a:path w="4001" h="501">
                <a:moveTo>
                  <a:pt x="4000" y="500"/>
                </a:moveTo>
                <a:cubicBezTo>
                  <a:pt x="3212" y="75"/>
                  <a:pt x="0" y="0"/>
                  <a:pt x="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1" name="Object 10">
            <a:extLst>
              <a:ext uri="{FF2B5EF4-FFF2-40B4-BE49-F238E27FC236}">
                <a16:creationId xmlns:a16="http://schemas.microsoft.com/office/drawing/2014/main" id="{1A322139-7C3F-684A-B8AC-3F69011A0FAC}"/>
              </a:ext>
            </a:extLst>
          </p:cNvPr>
          <p:cNvGraphicFramePr>
            <a:graphicFrameLocks noChangeAspect="1"/>
          </p:cNvGraphicFramePr>
          <p:nvPr/>
        </p:nvGraphicFramePr>
        <p:xfrm>
          <a:off x="1154113" y="4679950"/>
          <a:ext cx="2470150" cy="604838"/>
        </p:xfrm>
        <a:graphic>
          <a:graphicData uri="http://schemas.openxmlformats.org/presentationml/2006/ole">
            <mc:AlternateContent xmlns:mc="http://schemas.openxmlformats.org/markup-compatibility/2006">
              <mc:Choice xmlns:v="urn:schemas-microsoft-com:vml" Requires="v">
                <p:oleObj spid="_x0000_s51207" r:id="rId4" imgW="2476500" imgH="609600" progId="">
                  <p:embed/>
                </p:oleObj>
              </mc:Choice>
              <mc:Fallback>
                <p:oleObj r:id="rId4" imgW="2476500" imgH="609600" progId="">
                  <p:embed/>
                  <p:pic>
                    <p:nvPicPr>
                      <p:cNvPr id="5130" name="Object 10">
                        <a:extLst>
                          <a:ext uri="{FF2B5EF4-FFF2-40B4-BE49-F238E27FC236}">
                            <a16:creationId xmlns:a16="http://schemas.microsoft.com/office/drawing/2014/main" id="{E64F697E-EB11-974E-8E37-45F9E214D4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54113" y="4679950"/>
                        <a:ext cx="2470150" cy="6048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2" name="Object 11">
            <a:extLst>
              <a:ext uri="{FF2B5EF4-FFF2-40B4-BE49-F238E27FC236}">
                <a16:creationId xmlns:a16="http://schemas.microsoft.com/office/drawing/2014/main" id="{8D2644EC-AE07-4F48-95A6-E4FFBF44FB69}"/>
              </a:ext>
            </a:extLst>
          </p:cNvPr>
          <p:cNvGraphicFramePr>
            <a:graphicFrameLocks noChangeAspect="1"/>
          </p:cNvGraphicFramePr>
          <p:nvPr/>
        </p:nvGraphicFramePr>
        <p:xfrm>
          <a:off x="4710113" y="4176713"/>
          <a:ext cx="719137" cy="360362"/>
        </p:xfrm>
        <a:graphic>
          <a:graphicData uri="http://schemas.openxmlformats.org/presentationml/2006/ole">
            <mc:AlternateContent xmlns:mc="http://schemas.openxmlformats.org/markup-compatibility/2006">
              <mc:Choice xmlns:v="urn:schemas-microsoft-com:vml" Requires="v">
                <p:oleObj spid="_x0000_s51208" r:id="rId6" imgW="723900" imgH="368300" progId="">
                  <p:embed/>
                </p:oleObj>
              </mc:Choice>
              <mc:Fallback>
                <p:oleObj r:id="rId6" imgW="723900" imgH="368300" progId="">
                  <p:embed/>
                  <p:pic>
                    <p:nvPicPr>
                      <p:cNvPr id="23564" name="Object 11">
                        <a:extLst>
                          <a:ext uri="{FF2B5EF4-FFF2-40B4-BE49-F238E27FC236}">
                            <a16:creationId xmlns:a16="http://schemas.microsoft.com/office/drawing/2014/main" id="{CD664A1A-D864-0E40-969A-56FC2A0AEA7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0113" y="4176713"/>
                        <a:ext cx="719137" cy="3603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3" name="Object 12">
            <a:extLst>
              <a:ext uri="{FF2B5EF4-FFF2-40B4-BE49-F238E27FC236}">
                <a16:creationId xmlns:a16="http://schemas.microsoft.com/office/drawing/2014/main" id="{309C6723-BDE1-594D-8A1B-74F34EB9EE6E}"/>
              </a:ext>
            </a:extLst>
          </p:cNvPr>
          <p:cNvGraphicFramePr>
            <a:graphicFrameLocks noChangeAspect="1"/>
          </p:cNvGraphicFramePr>
          <p:nvPr/>
        </p:nvGraphicFramePr>
        <p:xfrm>
          <a:off x="3563938" y="4794250"/>
          <a:ext cx="950912" cy="317500"/>
        </p:xfrm>
        <a:graphic>
          <a:graphicData uri="http://schemas.openxmlformats.org/presentationml/2006/ole">
            <mc:AlternateContent xmlns:mc="http://schemas.openxmlformats.org/markup-compatibility/2006">
              <mc:Choice xmlns:v="urn:schemas-microsoft-com:vml" Requires="v">
                <p:oleObj spid="_x0000_s51209" r:id="rId8" imgW="965200" imgH="317500" progId="">
                  <p:embed/>
                </p:oleObj>
              </mc:Choice>
              <mc:Fallback>
                <p:oleObj r:id="rId8" imgW="965200" imgH="317500" progId="">
                  <p:embed/>
                  <p:pic>
                    <p:nvPicPr>
                      <p:cNvPr id="5132" name="Object 12">
                        <a:extLst>
                          <a:ext uri="{FF2B5EF4-FFF2-40B4-BE49-F238E27FC236}">
                            <a16:creationId xmlns:a16="http://schemas.microsoft.com/office/drawing/2014/main" id="{3C0C3B2E-D17F-D045-A183-67022EB01E2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3938" y="4794250"/>
                        <a:ext cx="950912" cy="3175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4" name="Text Box 13">
            <a:extLst>
              <a:ext uri="{FF2B5EF4-FFF2-40B4-BE49-F238E27FC236}">
                <a16:creationId xmlns:a16="http://schemas.microsoft.com/office/drawing/2014/main" id="{EC4F6651-B869-2344-9AA2-C819023E6C94}"/>
              </a:ext>
            </a:extLst>
          </p:cNvPr>
          <p:cNvSpPr txBox="1">
            <a:spLocks noChangeArrowheads="1"/>
          </p:cNvSpPr>
          <p:nvPr/>
        </p:nvSpPr>
        <p:spPr bwMode="auto">
          <a:xfrm>
            <a:off x="323850" y="6730030"/>
            <a:ext cx="395922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solidFill>
                  <a:schemeClr val="bg1">
                    <a:lumMod val="75000"/>
                  </a:schemeClr>
                </a:solidFill>
              </a:rPr>
              <a:t>Sol: aceleracion en B  0 m/s</a:t>
            </a:r>
            <a:r>
              <a:rPr lang="es-CL" altLang="es-ES_tradnl" sz="1800" baseline="33000" dirty="0">
                <a:solidFill>
                  <a:schemeClr val="bg1">
                    <a:lumMod val="75000"/>
                  </a:schemeClr>
                </a:solidFill>
              </a:rPr>
              <a:t>2</a:t>
            </a:r>
          </a:p>
          <a:p>
            <a:pPr eaLnBrk="1">
              <a:spcAft>
                <a:spcPct val="0"/>
              </a:spcAft>
              <a:buFont typeface="Times New Roman" panose="02020603050405020304" pitchFamily="18" charset="0"/>
              <a:buNone/>
            </a:pPr>
            <a:r>
              <a:rPr lang="es-CL" altLang="es-ES_tradnl" sz="1800" baseline="33000" dirty="0">
                <a:solidFill>
                  <a:schemeClr val="bg1">
                    <a:lumMod val="75000"/>
                  </a:schemeClr>
                </a:solidFill>
              </a:rPr>
              <a:t>             </a:t>
            </a:r>
            <a:r>
              <a:rPr lang="es-CL" altLang="es-ES_tradnl" sz="1800" dirty="0">
                <a:solidFill>
                  <a:schemeClr val="bg1">
                    <a:lumMod val="75000"/>
                  </a:schemeClr>
                </a:solidFill>
              </a:rPr>
              <a:t>aceleracion en C  -2 m/s</a:t>
            </a:r>
            <a:r>
              <a:rPr lang="es-CL" altLang="es-ES_tradnl" sz="1800" baseline="33000" dirty="0">
                <a:solidFill>
                  <a:schemeClr val="bg1">
                    <a:lumMod val="75000"/>
                  </a:schemeClr>
                </a:solidFill>
              </a:rPr>
              <a:t>2             </a:t>
            </a:r>
          </a:p>
        </p:txBody>
      </p:sp>
    </p:spTree>
    <p:extLst>
      <p:ext uri="{BB962C8B-B14F-4D97-AF65-F5344CB8AC3E}">
        <p14:creationId xmlns:p14="http://schemas.microsoft.com/office/powerpoint/2010/main" val="21950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9"/>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fill="hold" nodeType="clickEffect">
                                  <p:stCondLst>
                                    <p:cond delay="0"/>
                                  </p:stCondLst>
                                  <p:childTnLst>
                                    <p:set>
                                      <p:cBhvr additive="repl">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fill="hold" nodeType="clickEffect">
                                  <p:stCondLst>
                                    <p:cond delay="0"/>
                                  </p:stCondLst>
                                  <p:childTnLst>
                                    <p:set>
                                      <p:cBhvr additive="repl">
                                        <p:cTn id="24" dur="1" fill="hold">
                                          <p:stCondLst>
                                            <p:cond delay="0"/>
                                          </p:stCondLst>
                                        </p:cTn>
                                        <p:tgtEl>
                                          <p:spTgt spid="1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fill="hold" nodeType="clickEffect">
                                  <p:stCondLst>
                                    <p:cond delay="0"/>
                                  </p:stCondLst>
                                  <p:childTnLst>
                                    <p:set>
                                      <p:cBhvr additive="repl">
                                        <p:cTn id="2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156AEA70-BB8A-B14D-8945-12B3BE6B752F}"/>
              </a:ext>
            </a:extLst>
          </p:cNvPr>
          <p:cNvSpPr txBox="1">
            <a:spLocks noChangeArrowheads="1"/>
          </p:cNvSpPr>
          <p:nvPr/>
        </p:nvSpPr>
        <p:spPr bwMode="auto">
          <a:xfrm>
            <a:off x="468313" y="179388"/>
            <a:ext cx="9070975"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algn="ctr" defTabSz="914400" eaLnBrk="1" hangingPunct="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pic>
        <p:nvPicPr>
          <p:cNvPr id="8" name="Picture 6">
            <a:extLst>
              <a:ext uri="{FF2B5EF4-FFF2-40B4-BE49-F238E27FC236}">
                <a16:creationId xmlns:a16="http://schemas.microsoft.com/office/drawing/2014/main" id="{2DC342AB-04F7-6646-AADD-E9EA9662D8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0920" y="1843111"/>
            <a:ext cx="35464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9" name="Picture 7">
            <a:extLst>
              <a:ext uri="{FF2B5EF4-FFF2-40B4-BE49-F238E27FC236}">
                <a16:creationId xmlns:a16="http://schemas.microsoft.com/office/drawing/2014/main" id="{EB772DAF-9089-0D4D-A790-7F27DFFE8B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5759" y="4583087"/>
            <a:ext cx="3698875"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pSp>
        <p:nvGrpSpPr>
          <p:cNvPr id="11" name="Grupo 10">
            <a:extLst>
              <a:ext uri="{FF2B5EF4-FFF2-40B4-BE49-F238E27FC236}">
                <a16:creationId xmlns:a16="http://schemas.microsoft.com/office/drawing/2014/main" id="{3DDE1F6E-B964-8B4B-8418-4773833FFB8D}"/>
              </a:ext>
            </a:extLst>
          </p:cNvPr>
          <p:cNvGrpSpPr/>
          <p:nvPr/>
        </p:nvGrpSpPr>
        <p:grpSpPr>
          <a:xfrm>
            <a:off x="5688384" y="2411685"/>
            <a:ext cx="2952328" cy="2409037"/>
            <a:chOff x="5904408" y="1946864"/>
            <a:chExt cx="2952328" cy="2409037"/>
          </a:xfrm>
        </p:grpSpPr>
        <p:graphicFrame>
          <p:nvGraphicFramePr>
            <p:cNvPr id="5" name="Object 2">
              <a:extLst>
                <a:ext uri="{FF2B5EF4-FFF2-40B4-BE49-F238E27FC236}">
                  <a16:creationId xmlns:a16="http://schemas.microsoft.com/office/drawing/2014/main" id="{B9CDADD6-EA28-F04C-92FE-8DAFF14D8F2C}"/>
                </a:ext>
              </a:extLst>
            </p:cNvPr>
            <p:cNvGraphicFramePr>
              <a:graphicFrameLocks noChangeAspect="1"/>
            </p:cNvGraphicFramePr>
            <p:nvPr>
              <p:extLst>
                <p:ext uri="{D42A27DB-BD31-4B8C-83A1-F6EECF244321}">
                  <p14:modId xmlns:p14="http://schemas.microsoft.com/office/powerpoint/2010/main" val="3798027214"/>
                </p:ext>
              </p:extLst>
            </p:nvPr>
          </p:nvGraphicFramePr>
          <p:xfrm>
            <a:off x="6048424" y="1946864"/>
            <a:ext cx="2415136" cy="2322513"/>
          </p:xfrm>
          <a:graphic>
            <a:graphicData uri="http://schemas.openxmlformats.org/presentationml/2006/ole">
              <mc:AlternateContent xmlns:mc="http://schemas.openxmlformats.org/markup-compatibility/2006">
                <mc:Choice xmlns:v="urn:schemas-microsoft-com:vml" Requires="v">
                  <p:oleObj spid="_x0000_s52227" r:id="rId5" imgW="1676400" imgH="1625600" progId="">
                    <p:embed/>
                  </p:oleObj>
                </mc:Choice>
                <mc:Fallback>
                  <p:oleObj r:id="rId5" imgW="1676400" imgH="1625600" progId="">
                    <p:embed/>
                    <p:pic>
                      <p:nvPicPr>
                        <p:cNvPr id="25603" name="Object 2">
                          <a:extLst>
                            <a:ext uri="{FF2B5EF4-FFF2-40B4-BE49-F238E27FC236}">
                              <a16:creationId xmlns:a16="http://schemas.microsoft.com/office/drawing/2014/main" id="{2754C0C9-46E6-8046-BAA5-AE116B75C0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8424" y="1946864"/>
                          <a:ext cx="2415136" cy="2322513"/>
                        </a:xfrm>
                        <a:prstGeom prst="rect">
                          <a:avLst/>
                        </a:prstGeom>
                        <a:noFill/>
                        <a:ln>
                          <a:noFill/>
                        </a:ln>
                        <a:effectLst/>
                      </p:spPr>
                    </p:pic>
                  </p:oleObj>
                </mc:Fallback>
              </mc:AlternateContent>
            </a:graphicData>
          </a:graphic>
        </p:graphicFrame>
        <p:sp>
          <p:nvSpPr>
            <p:cNvPr id="10" name="Rectángulo redondeado 9">
              <a:extLst>
                <a:ext uri="{FF2B5EF4-FFF2-40B4-BE49-F238E27FC236}">
                  <a16:creationId xmlns:a16="http://schemas.microsoft.com/office/drawing/2014/main" id="{1EF900CF-360C-C749-A47C-926E066081EA}"/>
                </a:ext>
              </a:extLst>
            </p:cNvPr>
            <p:cNvSpPr/>
            <p:nvPr/>
          </p:nvSpPr>
          <p:spPr bwMode="auto">
            <a:xfrm>
              <a:off x="5904408" y="3779837"/>
              <a:ext cx="2952328" cy="576064"/>
            </a:xfrm>
            <a:prstGeom prst="round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pPr>
              <a:endParaRPr kumimoji="0" lang="es-CL" sz="1800" b="0" i="0" u="none" strike="noStrike" cap="none" normalizeH="0" baseline="0">
                <a:ln>
                  <a:noFill/>
                </a:ln>
                <a:effectLst/>
                <a:latin typeface="Arial" charset="0"/>
              </a:endParaRPr>
            </a:p>
          </p:txBody>
        </p:sp>
      </p:grpSp>
    </p:spTree>
    <p:extLst>
      <p:ext uri="{BB962C8B-B14F-4D97-AF65-F5344CB8AC3E}">
        <p14:creationId xmlns:p14="http://schemas.microsoft.com/office/powerpoint/2010/main" val="76619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5 Marcador de número de diapositiva">
            <a:extLst>
              <a:ext uri="{FF2B5EF4-FFF2-40B4-BE49-F238E27FC236}">
                <a16:creationId xmlns:a16="http://schemas.microsoft.com/office/drawing/2014/main" id="{FF38229C-EA4A-874F-9C84-9D52AE628C30}"/>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10D7181B-45A7-674B-9DDF-4195B128458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10</a:t>
            </a:fld>
            <a:endParaRPr lang="es-CL" altLang="es-ES_tradnl" sz="1400">
              <a:latin typeface="Times New Roman" panose="02020603050405020304" pitchFamily="18" charset="0"/>
              <a:ea typeface="Arial Unicode MS" panose="020B0604020202020204" pitchFamily="34" charset="-128"/>
            </a:endParaRPr>
          </a:p>
        </p:txBody>
      </p:sp>
      <p:sp>
        <p:nvSpPr>
          <p:cNvPr id="27650" name="Rectangle 1">
            <a:extLst>
              <a:ext uri="{FF2B5EF4-FFF2-40B4-BE49-F238E27FC236}">
                <a16:creationId xmlns:a16="http://schemas.microsoft.com/office/drawing/2014/main" id="{6BF60CC6-8C22-D04B-99AD-1DC70712F693}"/>
              </a:ext>
            </a:extLst>
          </p:cNvPr>
          <p:cNvSpPr>
            <a:spLocks noGrp="1" noChangeArrowheads="1"/>
          </p:cNvSpPr>
          <p:nvPr>
            <p:ph type="title"/>
          </p:nvPr>
        </p:nvSpPr>
        <p:spPr>
          <a:xfrm>
            <a:off x="503238" y="301625"/>
            <a:ext cx="9070975" cy="1262063"/>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Aceleración</a:t>
            </a:r>
            <a:br>
              <a:rPr lang="es-CL" altLang="es-ES_tradnl" sz="32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Movimiento en 1D con aceleración constante</a:t>
            </a:r>
            <a:r>
              <a:rPr lang="es-CL" altLang="es-ES_tradnl" sz="2800" dirty="0">
                <a:solidFill>
                  <a:srgbClr val="B84747"/>
                </a:solidFill>
                <a:latin typeface="CMU Serif Roman" panose="02000603000000000000" pitchFamily="2" charset="0"/>
                <a:ea typeface="CMU Serif Roman" panose="02000603000000000000" pitchFamily="2" charset="0"/>
                <a:cs typeface="CMU Serif Roman" panose="02000603000000000000" pitchFamily="2" charset="0"/>
              </a:rPr>
              <a:t> (MRUA)</a:t>
            </a:r>
          </a:p>
        </p:txBody>
      </p:sp>
      <p:graphicFrame>
        <p:nvGraphicFramePr>
          <p:cNvPr id="8194" name="Object 2">
            <a:extLst>
              <a:ext uri="{FF2B5EF4-FFF2-40B4-BE49-F238E27FC236}">
                <a16:creationId xmlns:a16="http://schemas.microsoft.com/office/drawing/2014/main" id="{6096F34E-AB5A-2544-90CF-5D99196647B5}"/>
              </a:ext>
            </a:extLst>
          </p:cNvPr>
          <p:cNvGraphicFramePr>
            <a:graphicFrameLocks noChangeAspect="1"/>
          </p:cNvGraphicFramePr>
          <p:nvPr/>
        </p:nvGraphicFramePr>
        <p:xfrm>
          <a:off x="2581275" y="1439863"/>
          <a:ext cx="1371600" cy="631825"/>
        </p:xfrm>
        <a:graphic>
          <a:graphicData uri="http://schemas.openxmlformats.org/presentationml/2006/ole">
            <mc:AlternateContent xmlns:mc="http://schemas.openxmlformats.org/markup-compatibility/2006">
              <mc:Choice xmlns:v="urn:schemas-microsoft-com:vml" Requires="v">
                <p:oleObj spid="_x0000_s27689" r:id="rId4" imgW="1384300" imgH="647700" progId="">
                  <p:embed/>
                </p:oleObj>
              </mc:Choice>
              <mc:Fallback>
                <p:oleObj r:id="rId4" imgW="1384300" imgH="647700"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81275" y="143986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27652" name="Object 3">
            <a:extLst>
              <a:ext uri="{FF2B5EF4-FFF2-40B4-BE49-F238E27FC236}">
                <a16:creationId xmlns:a16="http://schemas.microsoft.com/office/drawing/2014/main" id="{BA961293-F4D9-4C4D-8C5F-728EE6FC7649}"/>
              </a:ext>
            </a:extLst>
          </p:cNvPr>
          <p:cNvGraphicFramePr>
            <a:graphicFrameLocks noChangeAspect="1"/>
          </p:cNvGraphicFramePr>
          <p:nvPr/>
        </p:nvGraphicFramePr>
        <p:xfrm>
          <a:off x="569913" y="1439863"/>
          <a:ext cx="1409700" cy="650875"/>
        </p:xfrm>
        <a:graphic>
          <a:graphicData uri="http://schemas.openxmlformats.org/presentationml/2006/ole">
            <mc:AlternateContent xmlns:mc="http://schemas.openxmlformats.org/markup-compatibility/2006">
              <mc:Choice xmlns:v="urn:schemas-microsoft-com:vml" Requires="v">
                <p:oleObj spid="_x0000_s27690" r:id="rId6" imgW="1422400" imgH="660400" progId="">
                  <p:embed/>
                </p:oleObj>
              </mc:Choice>
              <mc:Fallback>
                <p:oleObj r:id="rId6" imgW="1422400" imgH="660400" progId="">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9913" y="1439863"/>
                        <a:ext cx="14097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6" name="Object 4">
            <a:extLst>
              <a:ext uri="{FF2B5EF4-FFF2-40B4-BE49-F238E27FC236}">
                <a16:creationId xmlns:a16="http://schemas.microsoft.com/office/drawing/2014/main" id="{C3744055-19F8-5B48-BC85-760D134936DE}"/>
              </a:ext>
            </a:extLst>
          </p:cNvPr>
          <p:cNvGraphicFramePr>
            <a:graphicFrameLocks noChangeAspect="1"/>
          </p:cNvGraphicFramePr>
          <p:nvPr/>
        </p:nvGraphicFramePr>
        <p:xfrm>
          <a:off x="1439863" y="2339975"/>
          <a:ext cx="1690687" cy="650875"/>
        </p:xfrm>
        <a:graphic>
          <a:graphicData uri="http://schemas.openxmlformats.org/presentationml/2006/ole">
            <mc:AlternateContent xmlns:mc="http://schemas.openxmlformats.org/markup-compatibility/2006">
              <mc:Choice xmlns:v="urn:schemas-microsoft-com:vml" Requires="v">
                <p:oleObj spid="_x0000_s27691" r:id="rId8" imgW="1701800" imgH="660400" progId="">
                  <p:embed/>
                </p:oleObj>
              </mc:Choice>
              <mc:Fallback>
                <p:oleObj r:id="rId8" imgW="1701800" imgH="660400" progId="">
                  <p:embed/>
                  <p:pic>
                    <p:nvPicPr>
                      <p:cNvPr id="0"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39863" y="2339975"/>
                        <a:ext cx="1690687"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7" name="Object 5">
            <a:extLst>
              <a:ext uri="{FF2B5EF4-FFF2-40B4-BE49-F238E27FC236}">
                <a16:creationId xmlns:a16="http://schemas.microsoft.com/office/drawing/2014/main" id="{F956059F-34A3-514C-9FFD-1A2F536B7394}"/>
              </a:ext>
            </a:extLst>
          </p:cNvPr>
          <p:cNvGraphicFramePr>
            <a:graphicFrameLocks noChangeAspect="1"/>
          </p:cNvGraphicFramePr>
          <p:nvPr/>
        </p:nvGraphicFramePr>
        <p:xfrm>
          <a:off x="3973513" y="2339975"/>
          <a:ext cx="2146300" cy="650875"/>
        </p:xfrm>
        <a:graphic>
          <a:graphicData uri="http://schemas.openxmlformats.org/presentationml/2006/ole">
            <mc:AlternateContent xmlns:mc="http://schemas.openxmlformats.org/markup-compatibility/2006">
              <mc:Choice xmlns:v="urn:schemas-microsoft-com:vml" Requires="v">
                <p:oleObj spid="_x0000_s27692" r:id="rId10" imgW="2146300" imgH="660400" progId="">
                  <p:embed/>
                </p:oleObj>
              </mc:Choice>
              <mc:Fallback>
                <p:oleObj r:id="rId10" imgW="2146300" imgH="660400" progId="">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73513" y="2339975"/>
                        <a:ext cx="2146300"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8" name="Object 6">
            <a:extLst>
              <a:ext uri="{FF2B5EF4-FFF2-40B4-BE49-F238E27FC236}">
                <a16:creationId xmlns:a16="http://schemas.microsoft.com/office/drawing/2014/main" id="{5075D7F8-EC13-A145-AA9C-8FA50538DCBB}"/>
              </a:ext>
            </a:extLst>
          </p:cNvPr>
          <p:cNvGraphicFramePr>
            <a:graphicFrameLocks noChangeAspect="1"/>
          </p:cNvGraphicFramePr>
          <p:nvPr/>
        </p:nvGraphicFramePr>
        <p:xfrm>
          <a:off x="5815013" y="1619250"/>
          <a:ext cx="1252537" cy="239713"/>
        </p:xfrm>
        <a:graphic>
          <a:graphicData uri="http://schemas.openxmlformats.org/presentationml/2006/ole">
            <mc:AlternateContent xmlns:mc="http://schemas.openxmlformats.org/markup-compatibility/2006">
              <mc:Choice xmlns:v="urn:schemas-microsoft-com:vml" Requires="v">
                <p:oleObj spid="_x0000_s27693" r:id="rId12" imgW="1257300" imgH="254000" progId="">
                  <p:embed/>
                </p:oleObj>
              </mc:Choice>
              <mc:Fallback>
                <p:oleObj r:id="rId12" imgW="1257300" imgH="254000" progId="">
                  <p:embed/>
                  <p:pic>
                    <p:nvPicPr>
                      <p:cNvPr id="0" name="Object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815013" y="1619250"/>
                        <a:ext cx="1252537" cy="2397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199" name="Object 7">
            <a:extLst>
              <a:ext uri="{FF2B5EF4-FFF2-40B4-BE49-F238E27FC236}">
                <a16:creationId xmlns:a16="http://schemas.microsoft.com/office/drawing/2014/main" id="{B26257BF-F0BA-7148-9E0A-52C3CF6C4203}"/>
              </a:ext>
            </a:extLst>
          </p:cNvPr>
          <p:cNvGraphicFramePr>
            <a:graphicFrameLocks noChangeAspect="1"/>
          </p:cNvGraphicFramePr>
          <p:nvPr/>
        </p:nvGraphicFramePr>
        <p:xfrm>
          <a:off x="6853238" y="2339975"/>
          <a:ext cx="3046412" cy="650875"/>
        </p:xfrm>
        <a:graphic>
          <a:graphicData uri="http://schemas.openxmlformats.org/presentationml/2006/ole">
            <mc:AlternateContent xmlns:mc="http://schemas.openxmlformats.org/markup-compatibility/2006">
              <mc:Choice xmlns:v="urn:schemas-microsoft-com:vml" Requires="v">
                <p:oleObj spid="_x0000_s27694" r:id="rId14" imgW="3048000" imgH="660400" progId="">
                  <p:embed/>
                </p:oleObj>
              </mc:Choice>
              <mc:Fallback>
                <p:oleObj r:id="rId14" imgW="3048000" imgH="660400" progId="">
                  <p:embed/>
                  <p:pic>
                    <p:nvPicPr>
                      <p:cNvPr id="0" name="Object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853238" y="2339975"/>
                        <a:ext cx="3046412"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8200" name="Object 8">
            <a:extLst>
              <a:ext uri="{FF2B5EF4-FFF2-40B4-BE49-F238E27FC236}">
                <a16:creationId xmlns:a16="http://schemas.microsoft.com/office/drawing/2014/main" id="{E74B5B0D-C207-2941-802F-AB42BC829D48}"/>
              </a:ext>
            </a:extLst>
          </p:cNvPr>
          <p:cNvGraphicFramePr>
            <a:graphicFrameLocks noChangeAspect="1"/>
          </p:cNvGraphicFramePr>
          <p:nvPr/>
        </p:nvGraphicFramePr>
        <p:xfrm>
          <a:off x="3419475" y="3240088"/>
          <a:ext cx="3109913" cy="695325"/>
        </p:xfrm>
        <a:graphic>
          <a:graphicData uri="http://schemas.openxmlformats.org/presentationml/2006/ole">
            <mc:AlternateContent xmlns:mc="http://schemas.openxmlformats.org/markup-compatibility/2006">
              <mc:Choice xmlns:v="urn:schemas-microsoft-com:vml" Requires="v">
                <p:oleObj spid="_x0000_s27695" r:id="rId16" imgW="3111500" imgH="698500" progId="">
                  <p:embed/>
                </p:oleObj>
              </mc:Choice>
              <mc:Fallback>
                <p:oleObj r:id="rId16" imgW="3111500" imgH="698500" progId="">
                  <p:embed/>
                  <p:pic>
                    <p:nvPicPr>
                      <p:cNvPr id="0" name="Object 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419475" y="3240088"/>
                        <a:ext cx="3109913" cy="6953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8201" name="Oval 9">
            <a:extLst>
              <a:ext uri="{FF2B5EF4-FFF2-40B4-BE49-F238E27FC236}">
                <a16:creationId xmlns:a16="http://schemas.microsoft.com/office/drawing/2014/main" id="{398AA6CB-F000-444E-BC62-91B8E550A330}"/>
              </a:ext>
            </a:extLst>
          </p:cNvPr>
          <p:cNvSpPr>
            <a:spLocks noChangeArrowheads="1"/>
          </p:cNvSpPr>
          <p:nvPr/>
        </p:nvSpPr>
        <p:spPr bwMode="auto">
          <a:xfrm>
            <a:off x="5219700" y="2339975"/>
            <a:ext cx="539750" cy="360363"/>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8202" name="Freeform 10">
            <a:extLst>
              <a:ext uri="{FF2B5EF4-FFF2-40B4-BE49-F238E27FC236}">
                <a16:creationId xmlns:a16="http://schemas.microsoft.com/office/drawing/2014/main" id="{565A5327-BF8F-C24C-B901-E42A7CA7EB9C}"/>
              </a:ext>
            </a:extLst>
          </p:cNvPr>
          <p:cNvSpPr>
            <a:spLocks/>
          </p:cNvSpPr>
          <p:nvPr/>
        </p:nvSpPr>
        <p:spPr bwMode="auto">
          <a:xfrm>
            <a:off x="5400675" y="1800225"/>
            <a:ext cx="360363" cy="630238"/>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3" name="Freeform 11">
            <a:extLst>
              <a:ext uri="{FF2B5EF4-FFF2-40B4-BE49-F238E27FC236}">
                <a16:creationId xmlns:a16="http://schemas.microsoft.com/office/drawing/2014/main" id="{24EB9612-8EF9-984D-9C25-A1AF6EADB9AB}"/>
              </a:ext>
            </a:extLst>
          </p:cNvPr>
          <p:cNvSpPr>
            <a:spLocks/>
          </p:cNvSpPr>
          <p:nvPr/>
        </p:nvSpPr>
        <p:spPr bwMode="auto">
          <a:xfrm>
            <a:off x="1439863" y="2160588"/>
            <a:ext cx="360362" cy="180975"/>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4" name="Freeform 12">
            <a:extLst>
              <a:ext uri="{FF2B5EF4-FFF2-40B4-BE49-F238E27FC236}">
                <a16:creationId xmlns:a16="http://schemas.microsoft.com/office/drawing/2014/main" id="{144E0F55-C73D-4640-9019-D60A059F8335}"/>
              </a:ext>
            </a:extLst>
          </p:cNvPr>
          <p:cNvSpPr>
            <a:spLocks/>
          </p:cNvSpPr>
          <p:nvPr/>
        </p:nvSpPr>
        <p:spPr bwMode="auto">
          <a:xfrm>
            <a:off x="2879725" y="2160588"/>
            <a:ext cx="360363" cy="180975"/>
          </a:xfrm>
          <a:custGeom>
            <a:avLst/>
            <a:gdLst>
              <a:gd name="T0" fmla="*/ 2147483646 w 1001"/>
              <a:gd name="T1" fmla="*/ 0 h 501"/>
              <a:gd name="T2" fmla="*/ 0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1000" y="0"/>
                </a:moveTo>
                <a:lnTo>
                  <a:pt x="0" y="50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5" name="Freeform 13">
            <a:extLst>
              <a:ext uri="{FF2B5EF4-FFF2-40B4-BE49-F238E27FC236}">
                <a16:creationId xmlns:a16="http://schemas.microsoft.com/office/drawing/2014/main" id="{F3A74C2C-DF64-EF42-AA6B-DEC1322285D7}"/>
              </a:ext>
            </a:extLst>
          </p:cNvPr>
          <p:cNvSpPr>
            <a:spLocks/>
          </p:cNvSpPr>
          <p:nvPr/>
        </p:nvSpPr>
        <p:spPr bwMode="auto">
          <a:xfrm>
            <a:off x="3240088"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6" name="Freeform 14">
            <a:extLst>
              <a:ext uri="{FF2B5EF4-FFF2-40B4-BE49-F238E27FC236}">
                <a16:creationId xmlns:a16="http://schemas.microsoft.com/office/drawing/2014/main" id="{1658DBB7-4B29-064C-91AB-106865B0C3ED}"/>
              </a:ext>
            </a:extLst>
          </p:cNvPr>
          <p:cNvSpPr>
            <a:spLocks/>
          </p:cNvSpPr>
          <p:nvPr/>
        </p:nvSpPr>
        <p:spPr bwMode="auto">
          <a:xfrm>
            <a:off x="6119813" y="2700338"/>
            <a:ext cx="720725" cy="1587"/>
          </a:xfrm>
          <a:custGeom>
            <a:avLst/>
            <a:gdLst>
              <a:gd name="T0" fmla="*/ 0 w 2001"/>
              <a:gd name="T1" fmla="*/ 0 h 1"/>
              <a:gd name="T2" fmla="*/ 2147483646 w 2001"/>
              <a:gd name="T3" fmla="*/ 0 h 1"/>
              <a:gd name="T4" fmla="*/ 0 60000 65536"/>
              <a:gd name="T5" fmla="*/ 0 60000 65536"/>
              <a:gd name="T6" fmla="*/ 0 w 2001"/>
              <a:gd name="T7" fmla="*/ 0 h 1"/>
              <a:gd name="T8" fmla="*/ 2001 w 2001"/>
              <a:gd name="T9" fmla="*/ 1 h 1"/>
            </a:gdLst>
            <a:ahLst/>
            <a:cxnLst>
              <a:cxn ang="T4">
                <a:pos x="T0" y="T1"/>
              </a:cxn>
              <a:cxn ang="T5">
                <a:pos x="T2" y="T3"/>
              </a:cxn>
            </a:cxnLst>
            <a:rect l="T6" t="T7" r="T8" b="T9"/>
            <a:pathLst>
              <a:path w="2001" h="1">
                <a:moveTo>
                  <a:pt x="0" y="0"/>
                </a:moveTo>
                <a:lnTo>
                  <a:pt x="2000" y="0"/>
                </a:lnTo>
              </a:path>
            </a:pathLst>
          </a:custGeom>
          <a:noFill/>
          <a:ln w="9525">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8207" name="AutoShape 15">
            <a:extLst>
              <a:ext uri="{FF2B5EF4-FFF2-40B4-BE49-F238E27FC236}">
                <a16:creationId xmlns:a16="http://schemas.microsoft.com/office/drawing/2014/main" id="{DBC4BAE1-B9F0-3640-B48B-8E6EB1D6CE94}"/>
              </a:ext>
            </a:extLst>
          </p:cNvPr>
          <p:cNvSpPr>
            <a:spLocks noChangeArrowheads="1"/>
          </p:cNvSpPr>
          <p:nvPr/>
        </p:nvSpPr>
        <p:spPr bwMode="auto">
          <a:xfrm>
            <a:off x="3060700" y="3060700"/>
            <a:ext cx="3959225" cy="1079500"/>
          </a:xfrm>
          <a:prstGeom prst="roundRect">
            <a:avLst>
              <a:gd name="adj" fmla="val 144"/>
            </a:avLst>
          </a:prstGeom>
          <a:noFill/>
          <a:ln w="36000">
            <a:solidFill>
              <a:srgbClr val="FF3333"/>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pic>
        <p:nvPicPr>
          <p:cNvPr id="8208" name="Picture 16">
            <a:extLst>
              <a:ext uri="{FF2B5EF4-FFF2-40B4-BE49-F238E27FC236}">
                <a16:creationId xmlns:a16="http://schemas.microsoft.com/office/drawing/2014/main" id="{5995D27F-7415-E742-89CC-A01DEA5C17B6}"/>
              </a:ext>
            </a:extLst>
          </p:cNvPr>
          <p:cNvPicPr>
            <a:picLocks noChangeAspect="1" noChangeArrowheads="1"/>
          </p:cNvPicPr>
          <p:nvPr/>
        </p:nvPicPr>
        <p:blipFill>
          <a:blip r:embed="rId18">
            <a:lum bright="-20000" contrast="40000"/>
            <a:extLst>
              <a:ext uri="{28A0092B-C50C-407E-A947-70E740481C1C}">
                <a14:useLocalDpi xmlns:a14="http://schemas.microsoft.com/office/drawing/2010/main" val="0"/>
              </a:ext>
            </a:extLst>
          </a:blip>
          <a:srcRect/>
          <a:stretch>
            <a:fillRect/>
          </a:stretch>
        </p:blipFill>
        <p:spPr bwMode="auto">
          <a:xfrm>
            <a:off x="360363" y="4176713"/>
            <a:ext cx="4730750"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8209" name="Text Box 17">
            <a:extLst>
              <a:ext uri="{FF2B5EF4-FFF2-40B4-BE49-F238E27FC236}">
                <a16:creationId xmlns:a16="http://schemas.microsoft.com/office/drawing/2014/main" id="{DC0FB39B-3CE6-D647-A60A-E0E2140C05F4}"/>
              </a:ext>
            </a:extLst>
          </p:cNvPr>
          <p:cNvSpPr txBox="1">
            <a:spLocks noChangeArrowheads="1"/>
          </p:cNvSpPr>
          <p:nvPr/>
        </p:nvSpPr>
        <p:spPr bwMode="auto">
          <a:xfrm>
            <a:off x="7199313" y="3060700"/>
            <a:ext cx="270033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eaLnBrk="1">
              <a:spcAft>
                <a:spcPct val="0"/>
              </a:spcAft>
              <a:buFont typeface="Times New Roman" panose="02020603050405020304" pitchFamily="18" charset="0"/>
              <a:buNone/>
            </a:pP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Esta es la ecuaci</a:t>
            </a:r>
            <a:r>
              <a:rPr lang="es-ES" altLang="es-ES_tradnl" sz="1800" dirty="0" err="1">
                <a:latin typeface="CMU Serif Roman" panose="02000603000000000000" pitchFamily="2" charset="0"/>
                <a:ea typeface="CMU Serif Roman" panose="02000603000000000000" pitchFamily="2" charset="0"/>
                <a:cs typeface="CMU Serif Roman" panose="02000603000000000000" pitchFamily="2" charset="0"/>
              </a:rPr>
              <a:t>ó</a:t>
            </a:r>
            <a:r>
              <a:rPr lang="es-CL" altLang="es-ES_tradnl" sz="1800" dirty="0">
                <a:latin typeface="CMU Serif Roman" panose="02000603000000000000" pitchFamily="2" charset="0"/>
                <a:ea typeface="CMU Serif Roman" panose="02000603000000000000" pitchFamily="2" charset="0"/>
                <a:cs typeface="CMU Serif Roman" panose="02000603000000000000" pitchFamily="2" charset="0"/>
              </a:rPr>
              <a:t>n que determina la posición de un objeto que se mueve con aceleración constante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8203"/>
                                        </p:tgtEl>
                                        <p:attrNameLst>
                                          <p:attrName>style.visibility</p:attrName>
                                        </p:attrNameLst>
                                      </p:cBhvr>
                                      <p:to>
                                        <p:strVal val="visible"/>
                                      </p:to>
                                    </p:set>
                                  </p:childTnLst>
                                </p:cTn>
                              </p:par>
                              <p:par>
                                <p:cTn id="11" presetID="1" presetClass="entr" fill="hold" nodeType="withEffect">
                                  <p:stCondLst>
                                    <p:cond delay="0"/>
                                  </p:stCondLst>
                                  <p:childTnLst>
                                    <p:set>
                                      <p:cBhvr additive="repl">
                                        <p:cTn id="12" dur="1" fill="hold">
                                          <p:stCondLst>
                                            <p:cond delay="0"/>
                                          </p:stCondLst>
                                        </p:cTn>
                                        <p:tgtEl>
                                          <p:spTgt spid="820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819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820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8197"/>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8198"/>
                                        </p:tgtEl>
                                        <p:attrNameLst>
                                          <p:attrName>style.visibility</p:attrName>
                                        </p:attrNameLst>
                                      </p:cBhvr>
                                      <p:to>
                                        <p:strVal val="visible"/>
                                      </p:to>
                                    </p:set>
                                  </p:childTnLst>
                                </p:cTn>
                              </p:par>
                              <p:par>
                                <p:cTn id="29" presetID="1" presetClass="entr" fill="hold" grpId="0" nodeType="withEffect">
                                  <p:stCondLst>
                                    <p:cond delay="0"/>
                                  </p:stCondLst>
                                  <p:childTnLst>
                                    <p:set>
                                      <p:cBhvr additive="repl">
                                        <p:cTn id="30" dur="1" fill="hold">
                                          <p:stCondLst>
                                            <p:cond delay="0"/>
                                          </p:stCondLst>
                                        </p:cTn>
                                        <p:tgtEl>
                                          <p:spTgt spid="8201"/>
                                        </p:tgtEl>
                                        <p:attrNameLst>
                                          <p:attrName>style.visibility</p:attrName>
                                        </p:attrNameLst>
                                      </p:cBhvr>
                                      <p:to>
                                        <p:strVal val="visible"/>
                                      </p:to>
                                    </p:set>
                                  </p:childTnLst>
                                </p:cTn>
                              </p:par>
                              <p:par>
                                <p:cTn id="31" presetID="1" presetClass="entr" fill="hold" nodeType="withEffect">
                                  <p:stCondLst>
                                    <p:cond delay="0"/>
                                  </p:stCondLst>
                                  <p:childTnLst>
                                    <p:set>
                                      <p:cBhvr additive="repl">
                                        <p:cTn id="32" dur="1" fill="hold">
                                          <p:stCondLst>
                                            <p:cond delay="0"/>
                                          </p:stCondLst>
                                        </p:cTn>
                                        <p:tgtEl>
                                          <p:spTgt spid="820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8206"/>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fill="hold" nodeType="clickEffect">
                                  <p:stCondLst>
                                    <p:cond delay="0"/>
                                  </p:stCondLst>
                                  <p:childTnLst>
                                    <p:set>
                                      <p:cBhvr additive="repl">
                                        <p:cTn id="40" dur="1" fill="hold">
                                          <p:stCondLst>
                                            <p:cond delay="0"/>
                                          </p:stCondLst>
                                        </p:cTn>
                                        <p:tgtEl>
                                          <p:spTgt spid="819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fill="hold" nodeType="clickEffect">
                                  <p:stCondLst>
                                    <p:cond delay="0"/>
                                  </p:stCondLst>
                                  <p:childTnLst>
                                    <p:set>
                                      <p:cBhvr additive="repl">
                                        <p:cTn id="44" dur="1" fill="hold">
                                          <p:stCondLst>
                                            <p:cond delay="0"/>
                                          </p:stCondLst>
                                        </p:cTn>
                                        <p:tgtEl>
                                          <p:spTgt spid="8200"/>
                                        </p:tgtEl>
                                        <p:attrNameLst>
                                          <p:attrName>style.visibility</p:attrName>
                                        </p:attrNameLst>
                                      </p:cBhvr>
                                      <p:to>
                                        <p:strVal val="visible"/>
                                      </p:to>
                                    </p:set>
                                  </p:childTnLst>
                                </p:cTn>
                              </p:par>
                              <p:par>
                                <p:cTn id="45" presetID="1" presetClass="entr" fill="hold" grpId="0" nodeType="withEffect">
                                  <p:stCondLst>
                                    <p:cond delay="0"/>
                                  </p:stCondLst>
                                  <p:childTnLst>
                                    <p:set>
                                      <p:cBhvr additive="repl">
                                        <p:cTn id="46" dur="1" fill="hold">
                                          <p:stCondLst>
                                            <p:cond delay="0"/>
                                          </p:stCondLst>
                                        </p:cTn>
                                        <p:tgtEl>
                                          <p:spTgt spid="8207"/>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fill="hold" nodeType="clickEffect">
                                  <p:stCondLst>
                                    <p:cond delay="0"/>
                                  </p:stCondLst>
                                  <p:childTnLst>
                                    <p:set>
                                      <p:cBhvr additive="repl">
                                        <p:cTn id="50" dur="1" fill="hold">
                                          <p:stCondLst>
                                            <p:cond delay="0"/>
                                          </p:stCondLst>
                                        </p:cTn>
                                        <p:tgtEl>
                                          <p:spTgt spid="820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fill="hold" nodeType="clickEffect">
                                  <p:stCondLst>
                                    <p:cond delay="0"/>
                                  </p:stCondLst>
                                  <p:childTnLst>
                                    <p:set>
                                      <p:cBhvr additive="repl">
                                        <p:cTn id="54" dur="1" fill="hold">
                                          <p:stCondLst>
                                            <p:cond delay="0"/>
                                          </p:stCondLst>
                                        </p:cTn>
                                        <p:tgtEl>
                                          <p:spTgt spid="82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animBg="1"/>
      <p:bldP spid="820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79" y="1026393"/>
            <a:ext cx="9347345"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20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20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2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0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20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20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endPar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5 Marcador de número de diapositiva">
            <a:extLst>
              <a:ext uri="{FF2B5EF4-FFF2-40B4-BE49-F238E27FC236}">
                <a16:creationId xmlns:a16="http://schemas.microsoft.com/office/drawing/2014/main" id="{37B3BEFD-C3FA-E64B-9300-9BA7F7DAE643}"/>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119D62C-7032-AA49-9469-36DE2BAFE9A9}"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12</a:t>
            </a:fld>
            <a:endParaRPr lang="es-CL" altLang="es-ES_tradnl" sz="1400">
              <a:latin typeface="Times New Roman" panose="02020603050405020304" pitchFamily="18" charset="0"/>
              <a:ea typeface="Arial Unicode MS" panose="020B0604020202020204" pitchFamily="34" charset="-128"/>
            </a:endParaRPr>
          </a:p>
        </p:txBody>
      </p:sp>
      <p:sp>
        <p:nvSpPr>
          <p:cNvPr id="29698" name="Rectangle 1">
            <a:extLst>
              <a:ext uri="{FF2B5EF4-FFF2-40B4-BE49-F238E27FC236}">
                <a16:creationId xmlns:a16="http://schemas.microsoft.com/office/drawing/2014/main" id="{B6FDF93F-D5BB-9D40-89A7-306E1EC9C3EF}"/>
              </a:ext>
            </a:extLst>
          </p:cNvPr>
          <p:cNvSpPr>
            <a:spLocks noGrp="1" noChangeArrowheads="1"/>
          </p:cNvSpPr>
          <p:nvPr>
            <p:ph type="title"/>
          </p:nvPr>
        </p:nvSpPr>
        <p:spPr>
          <a:xfrm>
            <a:off x="539750" y="177801"/>
            <a:ext cx="9070975" cy="717550"/>
          </a:xfrm>
        </p:spPr>
        <p:txBody>
          <a:bodyPr/>
          <a:lstStyle/>
          <a:p>
            <a:pPr eaLnBrk="1">
              <a:lnSpc>
                <a:spcPct val="117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200" dirty="0">
                <a:solidFill>
                  <a:srgbClr val="9999FF"/>
                </a:solidFill>
                <a:latin typeface="CMU Serif Roman" panose="02000603000000000000" pitchFamily="2" charset="0"/>
                <a:ea typeface="CMU Serif Roman" panose="02000603000000000000" pitchFamily="2" charset="0"/>
                <a:cs typeface="CMU Serif Roman" panose="02000603000000000000" pitchFamily="2" charset="0"/>
              </a:rPr>
              <a:t>Ejemplo 1D</a:t>
            </a:r>
          </a:p>
        </p:txBody>
      </p:sp>
      <p:sp>
        <p:nvSpPr>
          <p:cNvPr id="9218" name="Text Box 2">
            <a:extLst>
              <a:ext uri="{FF2B5EF4-FFF2-40B4-BE49-F238E27FC236}">
                <a16:creationId xmlns:a16="http://schemas.microsoft.com/office/drawing/2014/main" id="{AE33003C-D462-C042-9D7B-3F25580D6137}"/>
              </a:ext>
            </a:extLst>
          </p:cNvPr>
          <p:cNvSpPr txBox="1">
            <a:spLocks noChangeArrowheads="1"/>
          </p:cNvSpPr>
          <p:nvPr/>
        </p:nvSpPr>
        <p:spPr bwMode="auto">
          <a:xfrm>
            <a:off x="263380" y="1026393"/>
            <a:ext cx="4500562" cy="1376362"/>
          </a:xfrm>
          <a:prstGeom prst="rect">
            <a:avLst/>
          </a:prstGeom>
          <a:noFill/>
          <a:ln w="9525">
            <a:noFill/>
            <a:round/>
            <a:headEnd/>
            <a:tailEnd/>
          </a:ln>
          <a:effectLst/>
        </p:spPr>
        <p:txBody>
          <a:bodyPr lIns="90000" tIns="58230" rIns="90000" bIns="45000"/>
          <a:lstStyle/>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Un tren que se mueve en línea recta con rapidez inicial 0,5 [m/s] acelera a 2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2 [s], continuando con aceleración nula durante 3[s], para entonces acelerar a -1,5 [m/s</a:t>
            </a:r>
            <a:r>
              <a:rPr lang="es-CL" sz="1500" baseline="330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2  </a:t>
            </a:r>
            <a:r>
              <a:rPr lang="es-CL" sz="1500" dirty="0">
                <a:solidFill>
                  <a:srgbClr val="280099"/>
                </a:solidFill>
                <a:latin typeface="CMU Serif Roman" panose="02000603000000000000" pitchFamily="2" charset="0"/>
                <a:ea typeface="CMU Serif Roman" panose="02000603000000000000" pitchFamily="2" charset="0"/>
                <a:cs typeface="CMU Serif Roman" panose="02000603000000000000" pitchFamily="2" charset="0"/>
              </a:rPr>
              <a:t>] por 1[s].</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Realice la gráfica rapidez vs tiempo</a:t>
            </a:r>
          </a:p>
          <a:p>
            <a:pPr marL="342900" indent="-342900" algn="just" eaLnBrk="1">
              <a:lnSpc>
                <a:spcPct val="93000"/>
              </a:lnSpc>
              <a:buClr>
                <a:srgbClr val="000000"/>
              </a:buClr>
              <a:buSzPct val="100000"/>
              <a:buFont typeface="Times New Roman" pitchFamily="16" charset="0"/>
              <a:buAutoNum type="alphaLcParenBoth"/>
              <a:tabLst>
                <a:tab pos="723900" algn="l"/>
                <a:tab pos="1447800" algn="l"/>
                <a:tab pos="2171700" algn="l"/>
                <a:tab pos="2895600" algn="l"/>
                <a:tab pos="3619500" algn="l"/>
                <a:tab pos="4343400" algn="l"/>
              </a:tabLst>
              <a:defRPr/>
            </a:pPr>
            <a:r>
              <a:rPr lang="es-CL" sz="15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¿Cuál es la rapidez final del tren?</a:t>
            </a:r>
          </a:p>
          <a:p>
            <a:pPr algn="just" eaLnBrk="1">
              <a:lnSpc>
                <a:spcPct val="93000"/>
              </a:lnSpc>
              <a:buClr>
                <a:srgbClr val="000000"/>
              </a:buClr>
              <a:buSzPct val="100000"/>
              <a:buFont typeface="Times New Roman" pitchFamily="16" charset="0"/>
              <a:buNone/>
              <a:tabLst>
                <a:tab pos="723900" algn="l"/>
                <a:tab pos="1447800" algn="l"/>
                <a:tab pos="2171700" algn="l"/>
                <a:tab pos="2895600" algn="l"/>
                <a:tab pos="3619500" algn="l"/>
                <a:tab pos="4343400" algn="l"/>
              </a:tabLst>
              <a:defRPr/>
            </a:pPr>
            <a:r>
              <a:rPr lang="es-CL" sz="1500" dirty="0">
                <a:solidFill>
                  <a:srgbClr val="5C8526"/>
                </a:solidFill>
                <a:latin typeface="CMU Serif Roman" panose="02000603000000000000" pitchFamily="2" charset="0"/>
                <a:ea typeface="CMU Serif Roman" panose="02000603000000000000" pitchFamily="2" charset="0"/>
                <a:cs typeface="CMU Serif Roman" panose="02000603000000000000" pitchFamily="2" charset="0"/>
              </a:rPr>
              <a:t>(c) ¿Cuál es la aceleración media del tren?</a:t>
            </a:r>
          </a:p>
        </p:txBody>
      </p:sp>
      <p:pic>
        <p:nvPicPr>
          <p:cNvPr id="9219" name="Picture 3">
            <a:extLst>
              <a:ext uri="{FF2B5EF4-FFF2-40B4-BE49-F238E27FC236}">
                <a16:creationId xmlns:a16="http://schemas.microsoft.com/office/drawing/2014/main" id="{E30985EC-96E4-7A45-B319-B2386DBAE0C6}"/>
              </a:ext>
            </a:extLst>
          </p:cNvPr>
          <p:cNvPicPr>
            <a:picLocks noChangeAspect="1" noChangeArrowheads="1"/>
          </p:cNvPicPr>
          <p:nvPr/>
        </p:nvPicPr>
        <p:blipFill>
          <a:blip r:embed="rId4">
            <a:lum bright="-20000" contrast="40000"/>
            <a:extLst>
              <a:ext uri="{28A0092B-C50C-407E-A947-70E740481C1C}">
                <a14:useLocalDpi xmlns:a14="http://schemas.microsoft.com/office/drawing/2010/main" val="0"/>
              </a:ext>
            </a:extLst>
          </a:blip>
          <a:srcRect/>
          <a:stretch>
            <a:fillRect/>
          </a:stretch>
        </p:blipFill>
        <p:spPr bwMode="auto">
          <a:xfrm>
            <a:off x="179388" y="3305175"/>
            <a:ext cx="48768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9220" name="Object 4">
            <a:extLst>
              <a:ext uri="{FF2B5EF4-FFF2-40B4-BE49-F238E27FC236}">
                <a16:creationId xmlns:a16="http://schemas.microsoft.com/office/drawing/2014/main" id="{59C19A98-CD67-894E-ACAE-13DFA531A21C}"/>
              </a:ext>
            </a:extLst>
          </p:cNvPr>
          <p:cNvGraphicFramePr>
            <a:graphicFrameLocks noChangeAspect="1"/>
          </p:cNvGraphicFramePr>
          <p:nvPr/>
        </p:nvGraphicFramePr>
        <p:xfrm>
          <a:off x="4560888" y="1479550"/>
          <a:ext cx="1377950" cy="320675"/>
        </p:xfrm>
        <a:graphic>
          <a:graphicData uri="http://schemas.openxmlformats.org/presentationml/2006/ole">
            <mc:AlternateContent xmlns:mc="http://schemas.openxmlformats.org/markup-compatibility/2006">
              <mc:Choice xmlns:v="urn:schemas-microsoft-com:vml" Requires="v">
                <p:oleObj spid="_x0000_s54287" r:id="rId5" imgW="1384300" imgH="330200" progId="">
                  <p:embed/>
                </p:oleObj>
              </mc:Choice>
              <mc:Fallback>
                <p:oleObj r:id="rId5" imgW="1384300" imgH="330200" progId="">
                  <p:embed/>
                  <p:pic>
                    <p:nvPicPr>
                      <p:cNvPr id="9220" name="Object 4">
                        <a:extLst>
                          <a:ext uri="{FF2B5EF4-FFF2-40B4-BE49-F238E27FC236}">
                            <a16:creationId xmlns:a16="http://schemas.microsoft.com/office/drawing/2014/main" id="{59C19A98-CD67-894E-ACAE-13DFA531A2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60888" y="1479550"/>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1" name="Object 5">
            <a:extLst>
              <a:ext uri="{FF2B5EF4-FFF2-40B4-BE49-F238E27FC236}">
                <a16:creationId xmlns:a16="http://schemas.microsoft.com/office/drawing/2014/main" id="{C6F18907-FE58-474E-A1BD-B02DDC9EEB9D}"/>
              </a:ext>
            </a:extLst>
          </p:cNvPr>
          <p:cNvGraphicFramePr>
            <a:graphicFrameLocks noChangeAspect="1"/>
          </p:cNvGraphicFramePr>
          <p:nvPr/>
        </p:nvGraphicFramePr>
        <p:xfrm>
          <a:off x="4560888" y="1839913"/>
          <a:ext cx="3246437" cy="325437"/>
        </p:xfrm>
        <a:graphic>
          <a:graphicData uri="http://schemas.openxmlformats.org/presentationml/2006/ole">
            <mc:AlternateContent xmlns:mc="http://schemas.openxmlformats.org/markup-compatibility/2006">
              <mc:Choice xmlns:v="urn:schemas-microsoft-com:vml" Requires="v">
                <p:oleObj spid="_x0000_s54288" r:id="rId7" imgW="3263900" imgH="330200" progId="">
                  <p:embed/>
                </p:oleObj>
              </mc:Choice>
              <mc:Fallback>
                <p:oleObj r:id="rId7" imgW="3263900" imgH="330200" progId="">
                  <p:embed/>
                  <p:pic>
                    <p:nvPicPr>
                      <p:cNvPr id="9221" name="Object 5">
                        <a:extLst>
                          <a:ext uri="{FF2B5EF4-FFF2-40B4-BE49-F238E27FC236}">
                            <a16:creationId xmlns:a16="http://schemas.microsoft.com/office/drawing/2014/main" id="{C6F18907-FE58-474E-A1BD-B02DDC9EEB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60888" y="1839913"/>
                        <a:ext cx="3246437" cy="3254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2" name="Object 6">
            <a:extLst>
              <a:ext uri="{FF2B5EF4-FFF2-40B4-BE49-F238E27FC236}">
                <a16:creationId xmlns:a16="http://schemas.microsoft.com/office/drawing/2014/main" id="{569DF064-0C87-524A-B623-754E609685D0}"/>
              </a:ext>
            </a:extLst>
          </p:cNvPr>
          <p:cNvGraphicFramePr>
            <a:graphicFrameLocks noChangeAspect="1"/>
          </p:cNvGraphicFramePr>
          <p:nvPr/>
        </p:nvGraphicFramePr>
        <p:xfrm>
          <a:off x="4500563" y="2160588"/>
          <a:ext cx="5292725" cy="549275"/>
        </p:xfrm>
        <a:graphic>
          <a:graphicData uri="http://schemas.openxmlformats.org/presentationml/2006/ole">
            <mc:AlternateContent xmlns:mc="http://schemas.openxmlformats.org/markup-compatibility/2006">
              <mc:Choice xmlns:v="urn:schemas-microsoft-com:vml" Requires="v">
                <p:oleObj spid="_x0000_s54289" r:id="rId9" imgW="5321300" imgH="558800" progId="">
                  <p:embed/>
                </p:oleObj>
              </mc:Choice>
              <mc:Fallback>
                <p:oleObj r:id="rId9" imgW="5321300" imgH="558800" progId="">
                  <p:embed/>
                  <p:pic>
                    <p:nvPicPr>
                      <p:cNvPr id="9222" name="Object 6">
                        <a:extLst>
                          <a:ext uri="{FF2B5EF4-FFF2-40B4-BE49-F238E27FC236}">
                            <a16:creationId xmlns:a16="http://schemas.microsoft.com/office/drawing/2014/main" id="{569DF064-0C87-524A-B623-754E609685D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00563" y="2160588"/>
                        <a:ext cx="5292725" cy="549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3" name="Object 7">
            <a:extLst>
              <a:ext uri="{FF2B5EF4-FFF2-40B4-BE49-F238E27FC236}">
                <a16:creationId xmlns:a16="http://schemas.microsoft.com/office/drawing/2014/main" id="{E2E512F6-4095-AE41-BFA8-9C1D3AEBAECF}"/>
              </a:ext>
            </a:extLst>
          </p:cNvPr>
          <p:cNvGraphicFramePr>
            <a:graphicFrameLocks noChangeAspect="1"/>
          </p:cNvGraphicFramePr>
          <p:nvPr/>
        </p:nvGraphicFramePr>
        <p:xfrm>
          <a:off x="4500563" y="2879725"/>
          <a:ext cx="1128712" cy="611188"/>
        </p:xfrm>
        <a:graphic>
          <a:graphicData uri="http://schemas.openxmlformats.org/presentationml/2006/ole">
            <mc:AlternateContent xmlns:mc="http://schemas.openxmlformats.org/markup-compatibility/2006">
              <mc:Choice xmlns:v="urn:schemas-microsoft-com:vml" Requires="v">
                <p:oleObj spid="_x0000_s54290" r:id="rId11" imgW="1130300" imgH="622300" progId="">
                  <p:embed/>
                </p:oleObj>
              </mc:Choice>
              <mc:Fallback>
                <p:oleObj r:id="rId11" imgW="1130300" imgH="622300" progId="">
                  <p:embed/>
                  <p:pic>
                    <p:nvPicPr>
                      <p:cNvPr id="9223" name="Object 7">
                        <a:extLst>
                          <a:ext uri="{FF2B5EF4-FFF2-40B4-BE49-F238E27FC236}">
                            <a16:creationId xmlns:a16="http://schemas.microsoft.com/office/drawing/2014/main" id="{E2E512F6-4095-AE41-BFA8-9C1D3AEBAEC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00563" y="2879725"/>
                        <a:ext cx="1128712" cy="6111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4" name="Object 8">
            <a:extLst>
              <a:ext uri="{FF2B5EF4-FFF2-40B4-BE49-F238E27FC236}">
                <a16:creationId xmlns:a16="http://schemas.microsoft.com/office/drawing/2014/main" id="{480A7D8D-CDF6-5D44-8D10-B24396CE100C}"/>
              </a:ext>
            </a:extLst>
          </p:cNvPr>
          <p:cNvGraphicFramePr>
            <a:graphicFrameLocks noChangeAspect="1"/>
          </p:cNvGraphicFramePr>
          <p:nvPr/>
        </p:nvGraphicFramePr>
        <p:xfrm>
          <a:off x="4500563" y="3600450"/>
          <a:ext cx="2000250" cy="679450"/>
        </p:xfrm>
        <a:graphic>
          <a:graphicData uri="http://schemas.openxmlformats.org/presentationml/2006/ole">
            <mc:AlternateContent xmlns:mc="http://schemas.openxmlformats.org/markup-compatibility/2006">
              <mc:Choice xmlns:v="urn:schemas-microsoft-com:vml" Requires="v">
                <p:oleObj spid="_x0000_s54291" r:id="rId13" imgW="2006600" imgH="685800" progId="">
                  <p:embed/>
                </p:oleObj>
              </mc:Choice>
              <mc:Fallback>
                <p:oleObj r:id="rId13" imgW="2006600" imgH="685800" progId="">
                  <p:embed/>
                  <p:pic>
                    <p:nvPicPr>
                      <p:cNvPr id="9224" name="Object 8">
                        <a:extLst>
                          <a:ext uri="{FF2B5EF4-FFF2-40B4-BE49-F238E27FC236}">
                            <a16:creationId xmlns:a16="http://schemas.microsoft.com/office/drawing/2014/main" id="{480A7D8D-CDF6-5D44-8D10-B24396CE100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00563" y="3600450"/>
                        <a:ext cx="2000250" cy="6794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5" name="Object 9">
            <a:extLst>
              <a:ext uri="{FF2B5EF4-FFF2-40B4-BE49-F238E27FC236}">
                <a16:creationId xmlns:a16="http://schemas.microsoft.com/office/drawing/2014/main" id="{7B333F05-2BDD-D841-8A46-F89868B83996}"/>
              </a:ext>
            </a:extLst>
          </p:cNvPr>
          <p:cNvGraphicFramePr>
            <a:graphicFrameLocks noChangeAspect="1"/>
          </p:cNvGraphicFramePr>
          <p:nvPr/>
        </p:nvGraphicFramePr>
        <p:xfrm>
          <a:off x="5040313" y="4319588"/>
          <a:ext cx="2163762" cy="935037"/>
        </p:xfrm>
        <a:graphic>
          <a:graphicData uri="http://schemas.openxmlformats.org/presentationml/2006/ole">
            <mc:AlternateContent xmlns:mc="http://schemas.openxmlformats.org/markup-compatibility/2006">
              <mc:Choice xmlns:v="urn:schemas-microsoft-com:vml" Requires="v">
                <p:oleObj spid="_x0000_s54292" r:id="rId15" imgW="2171700" imgH="939800" progId="">
                  <p:embed/>
                </p:oleObj>
              </mc:Choice>
              <mc:Fallback>
                <p:oleObj r:id="rId15" imgW="2171700" imgH="939800" progId="">
                  <p:embed/>
                  <p:pic>
                    <p:nvPicPr>
                      <p:cNvPr id="9225" name="Object 9">
                        <a:extLst>
                          <a:ext uri="{FF2B5EF4-FFF2-40B4-BE49-F238E27FC236}">
                            <a16:creationId xmlns:a16="http://schemas.microsoft.com/office/drawing/2014/main" id="{7B333F05-2BDD-D841-8A46-F89868B8399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040313" y="4319588"/>
                        <a:ext cx="2163762" cy="9350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9226" name="Object 10">
            <a:extLst>
              <a:ext uri="{FF2B5EF4-FFF2-40B4-BE49-F238E27FC236}">
                <a16:creationId xmlns:a16="http://schemas.microsoft.com/office/drawing/2014/main" id="{3E0EF222-9092-554F-847F-C058E4D1CA78}"/>
              </a:ext>
            </a:extLst>
          </p:cNvPr>
          <p:cNvGraphicFramePr>
            <a:graphicFrameLocks noChangeAspect="1"/>
          </p:cNvGraphicFramePr>
          <p:nvPr/>
        </p:nvGraphicFramePr>
        <p:xfrm>
          <a:off x="7740650" y="4635500"/>
          <a:ext cx="1296988" cy="584200"/>
        </p:xfrm>
        <a:graphic>
          <a:graphicData uri="http://schemas.openxmlformats.org/presentationml/2006/ole">
            <mc:AlternateContent xmlns:mc="http://schemas.openxmlformats.org/markup-compatibility/2006">
              <mc:Choice xmlns:v="urn:schemas-microsoft-com:vml" Requires="v">
                <p:oleObj spid="_x0000_s54293" r:id="rId17" imgW="1308100" imgH="596900" progId="">
                  <p:embed/>
                </p:oleObj>
              </mc:Choice>
              <mc:Fallback>
                <p:oleObj r:id="rId17" imgW="1308100" imgH="596900" progId="">
                  <p:embed/>
                  <p:pic>
                    <p:nvPicPr>
                      <p:cNvPr id="9226" name="Object 10">
                        <a:extLst>
                          <a:ext uri="{FF2B5EF4-FFF2-40B4-BE49-F238E27FC236}">
                            <a16:creationId xmlns:a16="http://schemas.microsoft.com/office/drawing/2014/main" id="{3E0EF222-9092-554F-847F-C058E4D1CA7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7740650" y="4635500"/>
                        <a:ext cx="1296988" cy="584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9227" name="Oval 11">
            <a:extLst>
              <a:ext uri="{FF2B5EF4-FFF2-40B4-BE49-F238E27FC236}">
                <a16:creationId xmlns:a16="http://schemas.microsoft.com/office/drawing/2014/main" id="{A55ACEA5-655B-0640-87C7-E2213DF22E8B}"/>
              </a:ext>
            </a:extLst>
          </p:cNvPr>
          <p:cNvSpPr>
            <a:spLocks noChangeArrowheads="1"/>
          </p:cNvSpPr>
          <p:nvPr/>
        </p:nvSpPr>
        <p:spPr bwMode="auto">
          <a:xfrm>
            <a:off x="7380288" y="4319588"/>
            <a:ext cx="2339975" cy="1079500"/>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
        <p:nvSpPr>
          <p:cNvPr id="9228" name="Oval 12">
            <a:extLst>
              <a:ext uri="{FF2B5EF4-FFF2-40B4-BE49-F238E27FC236}">
                <a16:creationId xmlns:a16="http://schemas.microsoft.com/office/drawing/2014/main" id="{937CB985-8C87-8148-B734-91796511D887}"/>
              </a:ext>
            </a:extLst>
          </p:cNvPr>
          <p:cNvSpPr>
            <a:spLocks noChangeArrowheads="1"/>
          </p:cNvSpPr>
          <p:nvPr/>
        </p:nvSpPr>
        <p:spPr bwMode="auto">
          <a:xfrm>
            <a:off x="4319588" y="2630488"/>
            <a:ext cx="1979612" cy="968375"/>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extLst>
      <p:ext uri="{BB962C8B-B14F-4D97-AF65-F5344CB8AC3E}">
        <p14:creationId xmlns:p14="http://schemas.microsoft.com/office/powerpoint/2010/main" val="61356292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92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92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922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922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9223"/>
                                        </p:tgtEl>
                                        <p:attrNameLst>
                                          <p:attrName>style.visibility</p:attrName>
                                        </p:attrNameLst>
                                      </p:cBhvr>
                                      <p:to>
                                        <p:strVal val="visible"/>
                                      </p:to>
                                    </p:set>
                                  </p:childTnLst>
                                </p:cTn>
                              </p:par>
                              <p:par>
                                <p:cTn id="23" presetID="1" presetClass="entr" fill="hold" grpId="0" nodeType="withEffect">
                                  <p:stCondLst>
                                    <p:cond delay="0"/>
                                  </p:stCondLst>
                                  <p:childTnLst>
                                    <p:set>
                                      <p:cBhvr additive="repl">
                                        <p:cTn id="24" dur="1" fill="hold">
                                          <p:stCondLst>
                                            <p:cond delay="0"/>
                                          </p:stCondLst>
                                        </p:cTn>
                                        <p:tgtEl>
                                          <p:spTgt spid="9228"/>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9224"/>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9225"/>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9226"/>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92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7" grpId="0" animBg="1"/>
      <p:bldP spid="922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5 Marcador de número de diapositiva">
            <a:extLst>
              <a:ext uri="{FF2B5EF4-FFF2-40B4-BE49-F238E27FC236}">
                <a16:creationId xmlns:a16="http://schemas.microsoft.com/office/drawing/2014/main" id="{56D682E1-BDEE-0543-99F6-2478AE286ACA}"/>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Lst>
              <a:defRPr sz="2000">
                <a:solidFill>
                  <a:srgbClr val="000000"/>
                </a:solidFill>
                <a:latin typeface="Arial" panose="020B0604020202020204" pitchFamily="34" charset="0"/>
                <a:ea typeface="Microsoft YaHei" panose="020B0503020204020204" pitchFamily="34" charset="-122"/>
              </a:defRPr>
            </a:lvl9pPr>
          </a:lstStyle>
          <a:p>
            <a:pPr>
              <a:lnSpc>
                <a:spcPct val="95000"/>
              </a:lnSpc>
              <a:spcAft>
                <a:spcPct val="0"/>
              </a:spcAft>
              <a:buFont typeface="Times New Roman" panose="02020603050405020304" pitchFamily="18" charset="0"/>
              <a:buNone/>
            </a:pPr>
            <a:fld id="{891A2C1E-1F48-4242-A571-69462A43C112}" type="slidenum">
              <a:rPr lang="es-CL" altLang="es-ES_tradnl" sz="1400">
                <a:latin typeface="Times New Roman" panose="02020603050405020304" pitchFamily="18" charset="0"/>
                <a:ea typeface="Arial Unicode MS" panose="020B0604020202020204" pitchFamily="34" charset="-128"/>
              </a:rPr>
              <a:pPr>
                <a:lnSpc>
                  <a:spcPct val="95000"/>
                </a:lnSpc>
                <a:spcAft>
                  <a:spcPct val="0"/>
                </a:spcAft>
                <a:buFont typeface="Times New Roman" panose="02020603050405020304" pitchFamily="18" charset="0"/>
                <a:buNone/>
              </a:pPr>
              <a:t>13</a:t>
            </a:fld>
            <a:endParaRPr lang="es-CL" altLang="es-ES_tradnl" sz="1400">
              <a:latin typeface="Times New Roman" panose="02020603050405020304" pitchFamily="18" charset="0"/>
              <a:ea typeface="Arial Unicode MS" panose="020B0604020202020204" pitchFamily="34" charset="-128"/>
            </a:endParaRPr>
          </a:p>
        </p:txBody>
      </p:sp>
      <p:sp>
        <p:nvSpPr>
          <p:cNvPr id="31746" name="Rectangle 1">
            <a:extLst>
              <a:ext uri="{FF2B5EF4-FFF2-40B4-BE49-F238E27FC236}">
                <a16:creationId xmlns:a16="http://schemas.microsoft.com/office/drawing/2014/main" id="{5A25A112-7095-0F43-8B36-636FF68B36A9}"/>
              </a:ext>
            </a:extLst>
          </p:cNvPr>
          <p:cNvSpPr>
            <a:spLocks noGrp="1" noChangeArrowheads="1"/>
          </p:cNvSpPr>
          <p:nvPr>
            <p:ph type="title"/>
          </p:nvPr>
        </p:nvSpPr>
        <p:spPr>
          <a:xfrm>
            <a:off x="503238" y="212725"/>
            <a:ext cx="9070975" cy="811213"/>
          </a:xfrm>
        </p:spPr>
        <p:txBody>
          <a:bodyPr tIns="24695"/>
          <a:lstStyle/>
          <a:p>
            <a:pPr eaLnBrk="1">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t>Movimiento con aceleración constante</a:t>
            </a:r>
            <a:br>
              <a:rPr lang="es-CL" altLang="es-ES_tradnl" sz="2800" b="1" dirty="0">
                <a:solidFill>
                  <a:srgbClr val="0066CC"/>
                </a:solidFill>
                <a:latin typeface="CMU Serif Roman" panose="02000603000000000000" pitchFamily="2" charset="0"/>
                <a:ea typeface="CMU Serif Roman" panose="02000603000000000000" pitchFamily="2" charset="0"/>
                <a:cs typeface="CMU Serif Roman" panose="02000603000000000000" pitchFamily="2" charset="0"/>
              </a:rPr>
            </a:br>
            <a:r>
              <a:rPr lang="es-CL" altLang="es-ES_tradnl" sz="2800" b="1" dirty="0">
                <a:solidFill>
                  <a:srgbClr val="FF3333"/>
                </a:solidFill>
                <a:latin typeface="CMU Serif Roman" panose="02000603000000000000" pitchFamily="2" charset="0"/>
                <a:ea typeface="CMU Serif Roman" panose="02000603000000000000" pitchFamily="2" charset="0"/>
                <a:cs typeface="CMU Serif Roman" panose="02000603000000000000" pitchFamily="2" charset="0"/>
              </a:rPr>
              <a:t>otras expresiones útiles</a:t>
            </a:r>
          </a:p>
        </p:txBody>
      </p:sp>
      <p:sp>
        <p:nvSpPr>
          <p:cNvPr id="31747" name="Text Box 2">
            <a:extLst>
              <a:ext uri="{FF2B5EF4-FFF2-40B4-BE49-F238E27FC236}">
                <a16:creationId xmlns:a16="http://schemas.microsoft.com/office/drawing/2014/main" id="{6D63F214-60D8-EE46-AB20-79BCEBEB739E}"/>
              </a:ext>
            </a:extLst>
          </p:cNvPr>
          <p:cNvSpPr txBox="1">
            <a:spLocks noChangeArrowheads="1"/>
          </p:cNvSpPr>
          <p:nvPr/>
        </p:nvSpPr>
        <p:spPr bwMode="auto">
          <a:xfrm>
            <a:off x="360363" y="1389063"/>
            <a:ext cx="4500562" cy="41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3000"/>
              </a:lnSpc>
              <a:spcAft>
                <a:spcPts val="1413"/>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3200">
                <a:solidFill>
                  <a:srgbClr val="000000"/>
                </a:solidFill>
                <a:latin typeface="Arial" panose="020B0604020202020204" pitchFamily="34" charset="0"/>
                <a:ea typeface="Microsoft YaHei" panose="020B0503020204020204" pitchFamily="34" charset="-122"/>
              </a:defRPr>
            </a:lvl1pPr>
            <a:lvl2pPr>
              <a:lnSpc>
                <a:spcPct val="93000"/>
              </a:lnSpc>
              <a:spcAft>
                <a:spcPts val="113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800">
                <a:solidFill>
                  <a:srgbClr val="000000"/>
                </a:solidFill>
                <a:latin typeface="Arial" panose="020B0604020202020204" pitchFamily="34" charset="0"/>
                <a:ea typeface="Microsoft YaHei" panose="020B0503020204020204" pitchFamily="34" charset="-122"/>
              </a:defRPr>
            </a:lvl2pPr>
            <a:lvl3pPr>
              <a:lnSpc>
                <a:spcPct val="93000"/>
              </a:lnSpc>
              <a:spcAft>
                <a:spcPts val="850"/>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400">
                <a:solidFill>
                  <a:srgbClr val="000000"/>
                </a:solidFill>
                <a:latin typeface="Arial" panose="020B0604020202020204" pitchFamily="34" charset="0"/>
                <a:ea typeface="Microsoft YaHei" panose="020B0503020204020204" pitchFamily="34" charset="-122"/>
              </a:defRPr>
            </a:lvl3pPr>
            <a:lvl4pPr>
              <a:lnSpc>
                <a:spcPct val="93000"/>
              </a:lnSpc>
              <a:spcAft>
                <a:spcPts val="575"/>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4pPr>
            <a:lvl5pPr>
              <a:lnSpc>
                <a:spcPct val="93000"/>
              </a:lnSpc>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buChar char="»"/>
              <a:tabLst>
                <a:tab pos="723900" algn="l"/>
                <a:tab pos="1447800" algn="l"/>
                <a:tab pos="2171700" algn="l"/>
                <a:tab pos="2895600" algn="l"/>
                <a:tab pos="3619500" algn="l"/>
                <a:tab pos="4343400" algn="l"/>
              </a:tabLst>
              <a:defRPr sz="2000">
                <a:solidFill>
                  <a:srgbClr val="000000"/>
                </a:solidFill>
                <a:latin typeface="Arial" panose="020B0604020202020204" pitchFamily="34" charset="0"/>
                <a:ea typeface="Microsoft YaHei" panose="020B0503020204020204" pitchFamily="34" charset="-122"/>
              </a:defRPr>
            </a:lvl9pPr>
          </a:lstStyle>
          <a:p>
            <a:pPr eaLnBrk="1">
              <a:lnSpc>
                <a:spcPct val="117000"/>
              </a:lnSpc>
              <a:spcAft>
                <a:spcPct val="0"/>
              </a:spcAft>
              <a:buFont typeface="Times New Roman" panose="02020603050405020304" pitchFamily="18" charset="0"/>
              <a:buNone/>
            </a:pPr>
            <a:r>
              <a:rPr lang="es-CL" altLang="es-ES_tradnl" sz="1800" dirty="0">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Velocidad en función del desplazamiento</a:t>
            </a:r>
          </a:p>
        </p:txBody>
      </p:sp>
      <p:graphicFrame>
        <p:nvGraphicFramePr>
          <p:cNvPr id="10243" name="Object 3">
            <a:extLst>
              <a:ext uri="{FF2B5EF4-FFF2-40B4-BE49-F238E27FC236}">
                <a16:creationId xmlns:a16="http://schemas.microsoft.com/office/drawing/2014/main" id="{823B5D30-138D-B94C-A390-F83745E3D814}"/>
              </a:ext>
            </a:extLst>
          </p:cNvPr>
          <p:cNvGraphicFramePr>
            <a:graphicFrameLocks noChangeAspect="1"/>
          </p:cNvGraphicFramePr>
          <p:nvPr/>
        </p:nvGraphicFramePr>
        <p:xfrm>
          <a:off x="6002338" y="1800225"/>
          <a:ext cx="1377950" cy="320675"/>
        </p:xfrm>
        <a:graphic>
          <a:graphicData uri="http://schemas.openxmlformats.org/presentationml/2006/ole">
            <mc:AlternateContent xmlns:mc="http://schemas.openxmlformats.org/markup-compatibility/2006">
              <mc:Choice xmlns:v="urn:schemas-microsoft-com:vml" Requires="v">
                <p:oleObj spid="_x0000_s31780" r:id="rId4" imgW="1384300" imgH="330200" progId="">
                  <p:embed/>
                </p:oleObj>
              </mc:Choice>
              <mc:Fallback>
                <p:oleObj r:id="rId4" imgW="1384300" imgH="330200" progId="">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2338" y="1800225"/>
                        <a:ext cx="13779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4" name="Object 4">
            <a:extLst>
              <a:ext uri="{FF2B5EF4-FFF2-40B4-BE49-F238E27FC236}">
                <a16:creationId xmlns:a16="http://schemas.microsoft.com/office/drawing/2014/main" id="{B190F011-2C05-1149-9379-3E9223F60141}"/>
              </a:ext>
            </a:extLst>
          </p:cNvPr>
          <p:cNvGraphicFramePr>
            <a:graphicFrameLocks noChangeAspect="1"/>
          </p:cNvGraphicFramePr>
          <p:nvPr/>
        </p:nvGraphicFramePr>
        <p:xfrm>
          <a:off x="614363" y="3279775"/>
          <a:ext cx="1365250" cy="320675"/>
        </p:xfrm>
        <a:graphic>
          <a:graphicData uri="http://schemas.openxmlformats.org/presentationml/2006/ole">
            <mc:AlternateContent xmlns:mc="http://schemas.openxmlformats.org/markup-compatibility/2006">
              <mc:Choice xmlns:v="urn:schemas-microsoft-com:vml" Requires="v">
                <p:oleObj spid="_x0000_s31781" r:id="rId6" imgW="1384300" imgH="330200" progId="">
                  <p:embed/>
                </p:oleObj>
              </mc:Choice>
              <mc:Fallback>
                <p:oleObj r:id="rId6" imgW="1384300" imgH="330200" progId="">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4363" y="3279775"/>
                        <a:ext cx="1365250" cy="3206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45" name="Object 5">
            <a:extLst>
              <a:ext uri="{FF2B5EF4-FFF2-40B4-BE49-F238E27FC236}">
                <a16:creationId xmlns:a16="http://schemas.microsoft.com/office/drawing/2014/main" id="{D006CE61-0359-1847-8EB3-28D08DA4192C}"/>
              </a:ext>
            </a:extLst>
          </p:cNvPr>
          <p:cNvGraphicFramePr>
            <a:graphicFrameLocks noChangeAspect="1"/>
          </p:cNvGraphicFramePr>
          <p:nvPr/>
        </p:nvGraphicFramePr>
        <p:xfrm>
          <a:off x="1079500" y="1979613"/>
          <a:ext cx="1371600" cy="631825"/>
        </p:xfrm>
        <a:graphic>
          <a:graphicData uri="http://schemas.openxmlformats.org/presentationml/2006/ole">
            <mc:AlternateContent xmlns:mc="http://schemas.openxmlformats.org/markup-compatibility/2006">
              <mc:Choice xmlns:v="urn:schemas-microsoft-com:vml" Requires="v">
                <p:oleObj spid="_x0000_s31782" r:id="rId8" imgW="1384300" imgH="647700" progId="">
                  <p:embed/>
                </p:oleObj>
              </mc:Choice>
              <mc:Fallback>
                <p:oleObj r:id="rId8" imgW="1384300" imgH="647700" progId="">
                  <p:embed/>
                  <p:pic>
                    <p:nvPicPr>
                      <p:cNvPr id="0" name="Object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79500" y="1979613"/>
                        <a:ext cx="1371600" cy="6318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6" name="Freeform 6">
            <a:extLst>
              <a:ext uri="{FF2B5EF4-FFF2-40B4-BE49-F238E27FC236}">
                <a16:creationId xmlns:a16="http://schemas.microsoft.com/office/drawing/2014/main" id="{3AA8435E-4830-FE46-BEFA-A7294806F5A8}"/>
              </a:ext>
            </a:extLst>
          </p:cNvPr>
          <p:cNvSpPr>
            <a:spLocks/>
          </p:cNvSpPr>
          <p:nvPr/>
        </p:nvSpPr>
        <p:spPr bwMode="auto">
          <a:xfrm>
            <a:off x="1439863" y="2519363"/>
            <a:ext cx="360362" cy="630237"/>
          </a:xfrm>
          <a:custGeom>
            <a:avLst/>
            <a:gdLst>
              <a:gd name="T0" fmla="*/ 0 w 1001"/>
              <a:gd name="T1" fmla="*/ 2147483646 h 1751"/>
              <a:gd name="T2" fmla="*/ 2147483646 w 1001"/>
              <a:gd name="T3" fmla="*/ 0 h 1751"/>
              <a:gd name="T4" fmla="*/ 0 60000 65536"/>
              <a:gd name="T5" fmla="*/ 0 60000 65536"/>
              <a:gd name="T6" fmla="*/ 0 w 1001"/>
              <a:gd name="T7" fmla="*/ 0 h 1751"/>
              <a:gd name="T8" fmla="*/ 1001 w 1001"/>
              <a:gd name="T9" fmla="*/ 1751 h 1751"/>
            </a:gdLst>
            <a:ahLst/>
            <a:cxnLst>
              <a:cxn ang="T4">
                <a:pos x="T0" y="T1"/>
              </a:cxn>
              <a:cxn ang="T5">
                <a:pos x="T2" y="T3"/>
              </a:cxn>
            </a:cxnLst>
            <a:rect l="T6" t="T7" r="T8" b="T9"/>
            <a:pathLst>
              <a:path w="1001" h="1751">
                <a:moveTo>
                  <a:pt x="0" y="1750"/>
                </a:moveTo>
                <a:cubicBezTo>
                  <a:pt x="197" y="264"/>
                  <a:pt x="1000" y="0"/>
                  <a:pt x="1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47" name="Object 7">
            <a:extLst>
              <a:ext uri="{FF2B5EF4-FFF2-40B4-BE49-F238E27FC236}">
                <a16:creationId xmlns:a16="http://schemas.microsoft.com/office/drawing/2014/main" id="{B2387F9A-A732-6A48-9656-707F29266FC2}"/>
              </a:ext>
            </a:extLst>
          </p:cNvPr>
          <p:cNvGraphicFramePr>
            <a:graphicFrameLocks noChangeAspect="1"/>
          </p:cNvGraphicFramePr>
          <p:nvPr/>
        </p:nvGraphicFramePr>
        <p:xfrm>
          <a:off x="4568825" y="3060700"/>
          <a:ext cx="1276350" cy="641350"/>
        </p:xfrm>
        <a:graphic>
          <a:graphicData uri="http://schemas.openxmlformats.org/presentationml/2006/ole">
            <mc:AlternateContent xmlns:mc="http://schemas.openxmlformats.org/markup-compatibility/2006">
              <mc:Choice xmlns:v="urn:schemas-microsoft-com:vml" Requires="v">
                <p:oleObj spid="_x0000_s31783" r:id="rId10" imgW="1282700" imgH="647700" progId="">
                  <p:embed/>
                </p:oleObj>
              </mc:Choice>
              <mc:Fallback>
                <p:oleObj r:id="rId10" imgW="1282700" imgH="647700" progId="">
                  <p:embed/>
                  <p:pic>
                    <p:nvPicPr>
                      <p:cNvPr id="0" name="Object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68825" y="3060700"/>
                        <a:ext cx="1276350" cy="641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48" name="Freeform 8">
            <a:extLst>
              <a:ext uri="{FF2B5EF4-FFF2-40B4-BE49-F238E27FC236}">
                <a16:creationId xmlns:a16="http://schemas.microsoft.com/office/drawing/2014/main" id="{B2CAE29D-F6A7-9747-BAE8-A090580D8630}"/>
              </a:ext>
            </a:extLst>
          </p:cNvPr>
          <p:cNvSpPr>
            <a:spLocks/>
          </p:cNvSpPr>
          <p:nvPr/>
        </p:nvSpPr>
        <p:spPr bwMode="auto">
          <a:xfrm>
            <a:off x="5580063" y="2160588"/>
            <a:ext cx="720725" cy="900112"/>
          </a:xfrm>
          <a:custGeom>
            <a:avLst/>
            <a:gdLst>
              <a:gd name="T0" fmla="*/ 0 w 2001"/>
              <a:gd name="T1" fmla="*/ 2147483646 h 2501"/>
              <a:gd name="T2" fmla="*/ 2147483646 w 2001"/>
              <a:gd name="T3" fmla="*/ 0 h 2501"/>
              <a:gd name="T4" fmla="*/ 0 60000 65536"/>
              <a:gd name="T5" fmla="*/ 0 60000 65536"/>
              <a:gd name="T6" fmla="*/ 0 w 2001"/>
              <a:gd name="T7" fmla="*/ 0 h 2501"/>
              <a:gd name="T8" fmla="*/ 2001 w 2001"/>
              <a:gd name="T9" fmla="*/ 2501 h 2501"/>
            </a:gdLst>
            <a:ahLst/>
            <a:cxnLst>
              <a:cxn ang="T4">
                <a:pos x="T0" y="T1"/>
              </a:cxn>
              <a:cxn ang="T5">
                <a:pos x="T2" y="T3"/>
              </a:cxn>
            </a:cxnLst>
            <a:rect l="T6" t="T7" r="T8" b="T9"/>
            <a:pathLst>
              <a:path w="2001" h="2501">
                <a:moveTo>
                  <a:pt x="0" y="2500"/>
                </a:moveTo>
                <a:cubicBezTo>
                  <a:pt x="394" y="377"/>
                  <a:pt x="2000" y="0"/>
                  <a:pt x="20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0249" name="Freeform 9">
            <a:extLst>
              <a:ext uri="{FF2B5EF4-FFF2-40B4-BE49-F238E27FC236}">
                <a16:creationId xmlns:a16="http://schemas.microsoft.com/office/drawing/2014/main" id="{08022C2E-A51A-B44A-AD9C-9ABE0661C671}"/>
              </a:ext>
            </a:extLst>
          </p:cNvPr>
          <p:cNvSpPr>
            <a:spLocks/>
          </p:cNvSpPr>
          <p:nvPr/>
        </p:nvSpPr>
        <p:spPr bwMode="auto">
          <a:xfrm>
            <a:off x="2160588" y="3419475"/>
            <a:ext cx="2339975" cy="1588"/>
          </a:xfrm>
          <a:custGeom>
            <a:avLst/>
            <a:gdLst>
              <a:gd name="T0" fmla="*/ 0 w 6501"/>
              <a:gd name="T1" fmla="*/ 0 h 1"/>
              <a:gd name="T2" fmla="*/ 2147483646 w 6501"/>
              <a:gd name="T3" fmla="*/ 0 h 1"/>
              <a:gd name="T4" fmla="*/ 0 60000 65536"/>
              <a:gd name="T5" fmla="*/ 0 60000 65536"/>
              <a:gd name="T6" fmla="*/ 0 w 6501"/>
              <a:gd name="T7" fmla="*/ 0 h 1"/>
              <a:gd name="T8" fmla="*/ 6501 w 6501"/>
              <a:gd name="T9" fmla="*/ 1 h 1"/>
            </a:gdLst>
            <a:ahLst/>
            <a:cxnLst>
              <a:cxn ang="T4">
                <a:pos x="T0" y="T1"/>
              </a:cxn>
              <a:cxn ang="T5">
                <a:pos x="T2" y="T3"/>
              </a:cxn>
            </a:cxnLst>
            <a:rect l="T6" t="T7" r="T8" b="T9"/>
            <a:pathLst>
              <a:path w="6501" h="1">
                <a:moveTo>
                  <a:pt x="0" y="0"/>
                </a:moveTo>
                <a:cubicBezTo>
                  <a:pt x="1281" y="0"/>
                  <a:pt x="6500" y="0"/>
                  <a:pt x="6500" y="0"/>
                </a:cubicBezTo>
              </a:path>
            </a:pathLst>
          </a:custGeom>
          <a:noFill/>
          <a:ln w="36000">
            <a:solidFill>
              <a:srgbClr val="00AE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10250" name="Object 10">
            <a:extLst>
              <a:ext uri="{FF2B5EF4-FFF2-40B4-BE49-F238E27FC236}">
                <a16:creationId xmlns:a16="http://schemas.microsoft.com/office/drawing/2014/main" id="{7B0C88A8-1BC5-0943-B24F-9D5833996678}"/>
              </a:ext>
            </a:extLst>
          </p:cNvPr>
          <p:cNvGraphicFramePr>
            <a:graphicFrameLocks noChangeAspect="1"/>
          </p:cNvGraphicFramePr>
          <p:nvPr/>
        </p:nvGraphicFramePr>
        <p:xfrm>
          <a:off x="614363" y="3998913"/>
          <a:ext cx="2409825" cy="650875"/>
        </p:xfrm>
        <a:graphic>
          <a:graphicData uri="http://schemas.openxmlformats.org/presentationml/2006/ole">
            <mc:AlternateContent xmlns:mc="http://schemas.openxmlformats.org/markup-compatibility/2006">
              <mc:Choice xmlns:v="urn:schemas-microsoft-com:vml" Requires="v">
                <p:oleObj spid="_x0000_s31784" r:id="rId12" imgW="2425700" imgH="660400" progId="">
                  <p:embed/>
                </p:oleObj>
              </mc:Choice>
              <mc:Fallback>
                <p:oleObj r:id="rId12" imgW="2425700" imgH="660400" progId="">
                  <p:embed/>
                  <p:pic>
                    <p:nvPicPr>
                      <p:cNvPr id="0" name="Object 1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4363" y="3998913"/>
                        <a:ext cx="2409825" cy="6508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1" name="Object 11">
            <a:extLst>
              <a:ext uri="{FF2B5EF4-FFF2-40B4-BE49-F238E27FC236}">
                <a16:creationId xmlns:a16="http://schemas.microsoft.com/office/drawing/2014/main" id="{2F721226-D40E-124B-B279-00449FF8B754}"/>
              </a:ext>
            </a:extLst>
          </p:cNvPr>
          <p:cNvGraphicFramePr>
            <a:graphicFrameLocks noChangeAspect="1"/>
          </p:cNvGraphicFramePr>
          <p:nvPr/>
        </p:nvGraphicFramePr>
        <p:xfrm>
          <a:off x="4211638" y="3959225"/>
          <a:ext cx="1368425" cy="685800"/>
        </p:xfrm>
        <a:graphic>
          <a:graphicData uri="http://schemas.openxmlformats.org/presentationml/2006/ole">
            <mc:AlternateContent xmlns:mc="http://schemas.openxmlformats.org/markup-compatibility/2006">
              <mc:Choice xmlns:v="urn:schemas-microsoft-com:vml" Requires="v">
                <p:oleObj spid="_x0000_s31785" r:id="rId14" imgW="1371600" imgH="698500" progId="">
                  <p:embed/>
                </p:oleObj>
              </mc:Choice>
              <mc:Fallback>
                <p:oleObj r:id="rId14" imgW="1371600" imgH="698500" progId="">
                  <p:embed/>
                  <p:pic>
                    <p:nvPicPr>
                      <p:cNvPr id="0" name="Object 1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11638" y="3959225"/>
                        <a:ext cx="1368425" cy="685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graphicFrame>
        <p:nvGraphicFramePr>
          <p:cNvPr id="10252" name="Object 12">
            <a:extLst>
              <a:ext uri="{FF2B5EF4-FFF2-40B4-BE49-F238E27FC236}">
                <a16:creationId xmlns:a16="http://schemas.microsoft.com/office/drawing/2014/main" id="{E436F3FD-6135-664E-A371-941F3B60EA0B}"/>
              </a:ext>
            </a:extLst>
          </p:cNvPr>
          <p:cNvGraphicFramePr>
            <a:graphicFrameLocks noChangeAspect="1"/>
          </p:cNvGraphicFramePr>
          <p:nvPr/>
        </p:nvGraphicFramePr>
        <p:xfrm>
          <a:off x="7181850" y="4138613"/>
          <a:ext cx="1638300" cy="361950"/>
        </p:xfrm>
        <a:graphic>
          <a:graphicData uri="http://schemas.openxmlformats.org/presentationml/2006/ole">
            <mc:AlternateContent xmlns:mc="http://schemas.openxmlformats.org/markup-compatibility/2006">
              <mc:Choice xmlns:v="urn:schemas-microsoft-com:vml" Requires="v">
                <p:oleObj spid="_x0000_s31786" r:id="rId16" imgW="1651000" imgH="368300" progId="">
                  <p:embed/>
                </p:oleObj>
              </mc:Choice>
              <mc:Fallback>
                <p:oleObj r:id="rId16" imgW="1651000" imgH="368300" progId="">
                  <p:embed/>
                  <p:pic>
                    <p:nvPicPr>
                      <p:cNvPr id="0" name="Object 12"/>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181850" y="4138613"/>
                        <a:ext cx="1638300" cy="3619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10253" name="AutoShape 13">
            <a:extLst>
              <a:ext uri="{FF2B5EF4-FFF2-40B4-BE49-F238E27FC236}">
                <a16:creationId xmlns:a16="http://schemas.microsoft.com/office/drawing/2014/main" id="{EF32E31C-72D1-384F-A1D5-88457C074902}"/>
              </a:ext>
            </a:extLst>
          </p:cNvPr>
          <p:cNvSpPr>
            <a:spLocks noChangeArrowheads="1"/>
          </p:cNvSpPr>
          <p:nvPr/>
        </p:nvSpPr>
        <p:spPr bwMode="auto">
          <a:xfrm>
            <a:off x="6480175" y="3779838"/>
            <a:ext cx="3060700" cy="1079500"/>
          </a:xfrm>
          <a:prstGeom prst="roundRect">
            <a:avLst>
              <a:gd name="adj" fmla="val 144"/>
            </a:avLst>
          </a:prstGeom>
          <a:noFill/>
          <a:ln w="360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eaLnBrk="1">
              <a:lnSpc>
                <a:spcPct val="93000"/>
              </a:lnSpc>
              <a:buClr>
                <a:srgbClr val="000000"/>
              </a:buClr>
              <a:buSzPct val="100000"/>
              <a:buFont typeface="Times New Roman" panose="02020603050405020304" pitchFamily="18" charset="0"/>
              <a:buNone/>
            </a:pPr>
            <a:endParaRPr lang="es-CL" altLang="es-ES_tradn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10243"/>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1024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1024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10247"/>
                                        </p:tgtEl>
                                        <p:attrNameLst>
                                          <p:attrName>style.visibility</p:attrName>
                                        </p:attrNameLst>
                                      </p:cBhvr>
                                      <p:to>
                                        <p:strVal val="visible"/>
                                      </p:to>
                                    </p:set>
                                  </p:childTnLst>
                                </p:cTn>
                              </p:par>
                              <p:par>
                                <p:cTn id="17" presetID="1" presetClass="entr" fill="hold" nodeType="withEffect">
                                  <p:stCondLst>
                                    <p:cond delay="0"/>
                                  </p:stCondLst>
                                  <p:childTnLst>
                                    <p:set>
                                      <p:cBhvr additive="repl">
                                        <p:cTn id="18" dur="1" fill="hold">
                                          <p:stCondLst>
                                            <p:cond delay="0"/>
                                          </p:stCondLst>
                                        </p:cTn>
                                        <p:tgtEl>
                                          <p:spTgt spid="102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fill="hold" nodeType="clickEffect">
                                  <p:stCondLst>
                                    <p:cond delay="0"/>
                                  </p:stCondLst>
                                  <p:childTnLst>
                                    <p:set>
                                      <p:cBhvr additive="repl">
                                        <p:cTn id="22" dur="1" fill="hold">
                                          <p:stCondLst>
                                            <p:cond delay="0"/>
                                          </p:stCondLst>
                                        </p:cTn>
                                        <p:tgtEl>
                                          <p:spTgt spid="10246"/>
                                        </p:tgtEl>
                                        <p:attrNameLst>
                                          <p:attrName>style.visibility</p:attrName>
                                        </p:attrNameLst>
                                      </p:cBhvr>
                                      <p:to>
                                        <p:strVal val="visible"/>
                                      </p:to>
                                    </p:set>
                                  </p:childTnLst>
                                </p:cTn>
                              </p:par>
                              <p:par>
                                <p:cTn id="23" presetID="1" presetClass="entr" fill="hold" nodeType="withEffect">
                                  <p:stCondLst>
                                    <p:cond delay="0"/>
                                  </p:stCondLst>
                                  <p:childTnLst>
                                    <p:set>
                                      <p:cBhvr additive="repl">
                                        <p:cTn id="24" dur="1" fill="hold">
                                          <p:stCondLst>
                                            <p:cond delay="0"/>
                                          </p:stCondLst>
                                        </p:cTn>
                                        <p:tgtEl>
                                          <p:spTgt spid="1024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10250"/>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fill="hold" nodeType="clickEffect">
                                  <p:stCondLst>
                                    <p:cond delay="0"/>
                                  </p:stCondLst>
                                  <p:childTnLst>
                                    <p:set>
                                      <p:cBhvr additive="repl">
                                        <p:cTn id="32" dur="1" fill="hold">
                                          <p:stCondLst>
                                            <p:cond delay="0"/>
                                          </p:stCondLst>
                                        </p:cTn>
                                        <p:tgtEl>
                                          <p:spTgt spid="10251"/>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fill="hold" nodeType="clickEffect">
                                  <p:stCondLst>
                                    <p:cond delay="0"/>
                                  </p:stCondLst>
                                  <p:childTnLst>
                                    <p:set>
                                      <p:cBhvr additive="repl">
                                        <p:cTn id="36" dur="1" fill="hold">
                                          <p:stCondLst>
                                            <p:cond delay="0"/>
                                          </p:stCondLst>
                                        </p:cTn>
                                        <p:tgtEl>
                                          <p:spTgt spid="10252"/>
                                        </p:tgtEl>
                                        <p:attrNameLst>
                                          <p:attrName>style.visibility</p:attrName>
                                        </p:attrNameLst>
                                      </p:cBhvr>
                                      <p:to>
                                        <p:strVal val="visible"/>
                                      </p:to>
                                    </p:set>
                                  </p:childTnLst>
                                </p:cTn>
                              </p:par>
                              <p:par>
                                <p:cTn id="37" presetID="1" presetClass="entr" fill="hold" grpId="0" nodeType="withEffect">
                                  <p:stCondLst>
                                    <p:cond delay="0"/>
                                  </p:stCondLst>
                                  <p:childTnLst>
                                    <p:set>
                                      <p:cBhvr additive="repl">
                                        <p:cTn id="38" dur="1" fill="hold">
                                          <p:stCondLst>
                                            <p:cond delay="0"/>
                                          </p:stCondLst>
                                        </p:cTn>
                                        <p:tgtEl>
                                          <p:spTgt spid="10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contenido">
            <a:extLst>
              <a:ext uri="{FF2B5EF4-FFF2-40B4-BE49-F238E27FC236}">
                <a16:creationId xmlns:a16="http://schemas.microsoft.com/office/drawing/2014/main" id="{A0BBA1D9-0302-F240-A3F9-05F78F1A7A3C}"/>
              </a:ext>
            </a:extLst>
          </p:cNvPr>
          <p:cNvSpPr>
            <a:spLocks noGrp="1" noChangeArrowheads="1"/>
          </p:cNvSpPr>
          <p:nvPr>
            <p:ph idx="1"/>
          </p:nvPr>
        </p:nvSpPr>
        <p:spPr>
          <a:xfrm>
            <a:off x="503238" y="1768475"/>
            <a:ext cx="9069387" cy="4987925"/>
          </a:xfrm>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Una lancha </a:t>
            </a:r>
            <a:r>
              <a:rPr lang="es-ES_tradnl" altLang="es-ES_tradnl" dirty="0" err="1">
                <a:latin typeface="CMU Serif Roman" panose="02000603000000000000" pitchFamily="2" charset="0"/>
                <a:ea typeface="CMU Serif Roman" panose="02000603000000000000" pitchFamily="2" charset="0"/>
                <a:cs typeface="CMU Serif Roman" panose="02000603000000000000" pitchFamily="2" charset="0"/>
              </a:rPr>
              <a:t>misilera</a:t>
            </a: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al partir acelera desde el reposo  durante 15[min] para alcanzar su velocidad de crucero de 14 nudos.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a) Determinar su aceleración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b) Determinar la distancia recorrida en el trayecto. </a:t>
            </a:r>
          </a:p>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c) Realice gráficos de posición, velocidad y aceleración v/s tiempo (considere que el buque se mueve en línea recta)</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
        <p:nvSpPr>
          <p:cNvPr id="5" name="1 Título">
            <a:extLst>
              <a:ext uri="{FF2B5EF4-FFF2-40B4-BE49-F238E27FC236}">
                <a16:creationId xmlns:a16="http://schemas.microsoft.com/office/drawing/2014/main" id="{F93F1BEF-7209-454B-B9A0-9D672F65A7D8}"/>
              </a:ext>
            </a:extLst>
          </p:cNvPr>
          <p:cNvSpPr>
            <a:spLocks noGrp="1" noChangeArrowheads="1"/>
          </p:cNvSpPr>
          <p:nvPr>
            <p:ph type="title"/>
          </p:nvPr>
        </p:nvSpPr>
        <p:spPr>
          <a:xfrm>
            <a:off x="503238" y="301625"/>
            <a:ext cx="9069387" cy="1260475"/>
          </a:xfrm>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7" name="1 Título">
            <a:extLst>
              <a:ext uri="{FF2B5EF4-FFF2-40B4-BE49-F238E27FC236}">
                <a16:creationId xmlns:a16="http://schemas.microsoft.com/office/drawing/2014/main" id="{0DCFD704-2EE5-5146-8D5F-2D794C2293DB}"/>
              </a:ext>
            </a:extLst>
          </p:cNvPr>
          <p:cNvSpPr txBox="1">
            <a:spLocks noChangeArrowheads="1"/>
          </p:cNvSpPr>
          <p:nvPr/>
        </p:nvSpPr>
        <p:spPr bwMode="auto">
          <a:xfrm>
            <a:off x="719832" y="173037"/>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a:lstStyle>
          <a:p>
            <a:pPr defTabSz="914400" eaLnBrk="1" hangingPunct="1"/>
            <a:r>
              <a:rPr lang="es-CL" altLang="es-ES_tradnl" dirty="0">
                <a:solidFill>
                  <a:schemeClr val="tx1">
                    <a:lumMod val="95000"/>
                    <a:lumOff val="5000"/>
                  </a:schemeClr>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extLst>
      <p:ext uri="{BB962C8B-B14F-4D97-AF65-F5344CB8AC3E}">
        <p14:creationId xmlns:p14="http://schemas.microsoft.com/office/powerpoint/2010/main" val="38254011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4818" name="1 Título">
            <a:extLst>
              <a:ext uri="{FF2B5EF4-FFF2-40B4-BE49-F238E27FC236}">
                <a16:creationId xmlns:a16="http://schemas.microsoft.com/office/drawing/2014/main" id="{E1F5D4E8-9918-8240-8569-1C95DEE74646}"/>
              </a:ext>
            </a:extLst>
          </p:cNvPr>
          <p:cNvSpPr>
            <a:spLocks noGrp="1" noChangeArrowheads="1"/>
          </p:cNvSpPr>
          <p:nvPr>
            <p:ph type="title"/>
          </p:nvPr>
        </p:nvSpPr>
        <p:spPr/>
        <p:txBody>
          <a:bodyPr/>
          <a:lstStyle/>
          <a:p>
            <a:endParaRPr lang="es-CL" altLang="es-ES_tradnl"/>
          </a:p>
        </p:txBody>
      </p:sp>
      <p:sp>
        <p:nvSpPr>
          <p:cNvPr id="34819" name="2 Marcador de contenido">
            <a:extLst>
              <a:ext uri="{FF2B5EF4-FFF2-40B4-BE49-F238E27FC236}">
                <a16:creationId xmlns:a16="http://schemas.microsoft.com/office/drawing/2014/main" id="{476CB81D-3DDD-0648-A84B-081F146DE1EF}"/>
              </a:ext>
            </a:extLst>
          </p:cNvPr>
          <p:cNvSpPr>
            <a:spLocks noGrp="1" noChangeArrowheads="1"/>
          </p:cNvSpPr>
          <p:nvPr>
            <p:ph idx="1"/>
          </p:nvPr>
        </p:nvSpPr>
        <p:spPr/>
        <p:txBody>
          <a:bodyPr/>
          <a:lstStyle/>
          <a:p>
            <a:pPr algn="ctr">
              <a:buFont typeface="Times New Roman" panose="02020603050405020304" pitchFamily="18" charset="0"/>
              <a:buNone/>
            </a:pPr>
            <a:r>
              <a:rPr lang="es-CL" altLang="es-ES_tradnl" sz="7200" b="1"/>
              <a:t>EJERCICIO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75DA86E1-6DA7-B548-A055-DB8FFBCCF4C6}"/>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5843" name="2 Marcador de contenido">
            <a:extLst>
              <a:ext uri="{FF2B5EF4-FFF2-40B4-BE49-F238E27FC236}">
                <a16:creationId xmlns:a16="http://schemas.microsoft.com/office/drawing/2014/main" id="{CAC5FBB1-75F6-F94B-99AF-B837CC67B0CC}"/>
              </a:ext>
            </a:extLst>
          </p:cNvPr>
          <p:cNvSpPr>
            <a:spLocks noGrp="1" noChangeArrowheads="1"/>
          </p:cNvSpPr>
          <p:nvPr>
            <p:ph idx="1"/>
          </p:nvPr>
        </p:nvSpPr>
        <p:spPr>
          <a:xfrm>
            <a:off x="503238" y="1493838"/>
            <a:ext cx="9069387" cy="5262562"/>
          </a:xfrm>
        </p:spPr>
        <p:txBody>
          <a:bodyPr/>
          <a:lstStyle/>
          <a:p>
            <a:pPr algn="just">
              <a:buFont typeface="Times New Roman" panose="02020603050405020304" pitchFamily="18" charset="0"/>
              <a:buNone/>
            </a:pPr>
            <a:r>
              <a:rPr lang="es-ES" altLang="es-ES_tradnl" sz="2800" dirty="0">
                <a:latin typeface="CMU Serif Roman" panose="02000603000000000000" pitchFamily="2" charset="0"/>
                <a:ea typeface="CMU Serif Roman" panose="02000603000000000000" pitchFamily="2" charset="0"/>
                <a:cs typeface="CMU Serif Roman" panose="02000603000000000000" pitchFamily="2" charset="0"/>
              </a:rPr>
              <a:t>	El Petrolero de la figura de 250.000 Ton, cuando viaja a 20[Nd] se detiene luego de recorrer 30[Mn], calcular su aceleración y el tiempo empleado en detenerse.</a:t>
            </a:r>
            <a:endParaRPr lang="es-CL" altLang="es-ES_tradnl" sz="2800"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pic>
        <p:nvPicPr>
          <p:cNvPr id="35844" name="3 Imagen">
            <a:extLst>
              <a:ext uri="{FF2B5EF4-FFF2-40B4-BE49-F238E27FC236}">
                <a16:creationId xmlns:a16="http://schemas.microsoft.com/office/drawing/2014/main" id="{E954102A-1247-9041-9D4B-634FA640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0" y="2779713"/>
            <a:ext cx="7358063" cy="442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1 Título">
            <a:extLst>
              <a:ext uri="{FF2B5EF4-FFF2-40B4-BE49-F238E27FC236}">
                <a16:creationId xmlns:a16="http://schemas.microsoft.com/office/drawing/2014/main" id="{9B194A55-6D49-C840-82A6-FC9BE86453C8}"/>
              </a:ext>
            </a:extLst>
          </p:cNvPr>
          <p:cNvSpPr>
            <a:spLocks noGrp="1" noChangeArrowheads="1"/>
          </p:cNvSpPr>
          <p:nvPr>
            <p:ph type="title"/>
          </p:nvPr>
        </p:nvSpPr>
        <p:spPr/>
        <p:txBody>
          <a:bodyPr/>
          <a:lstStyle/>
          <a:p>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Ejercicio</a:t>
            </a:r>
          </a:p>
        </p:txBody>
      </p:sp>
      <p:sp>
        <p:nvSpPr>
          <p:cNvPr id="36867" name="2 Marcador de contenido">
            <a:extLst>
              <a:ext uri="{FF2B5EF4-FFF2-40B4-BE49-F238E27FC236}">
                <a16:creationId xmlns:a16="http://schemas.microsoft.com/office/drawing/2014/main" id="{82C86F0A-6ABB-F645-A4BC-C192AE23CD65}"/>
              </a:ext>
            </a:extLst>
          </p:cNvPr>
          <p:cNvSpPr>
            <a:spLocks noGrp="1" noChangeArrowheads="1"/>
          </p:cNvSpPr>
          <p:nvPr>
            <p:ph idx="1"/>
          </p:nvPr>
        </p:nvSpPr>
        <p:spPr/>
        <p:txBody>
          <a:bodyPr/>
          <a:lstStyle/>
          <a:p>
            <a:pPr algn="just">
              <a:buFont typeface="Times New Roman" panose="02020603050405020304" pitchFamily="18" charset="0"/>
              <a:buNone/>
            </a:pPr>
            <a:r>
              <a:rPr lang="es-ES_tradnl" altLang="es-ES_tradnl" dirty="0">
                <a:latin typeface="CMU Serif Roman" panose="02000603000000000000" pitchFamily="2" charset="0"/>
                <a:ea typeface="CMU Serif Roman" panose="02000603000000000000" pitchFamily="2" charset="0"/>
                <a:cs typeface="CMU Serif Roman" panose="02000603000000000000" pitchFamily="2" charset="0"/>
              </a:rPr>
              <a:t>   Un buque parte del reposo y  avanza con aceleración constante recorriendo 1,2[Mn] para alcanzar los 25[Nd]. Determinar su aceleración y su rapidez  cuando lleva recorrido 1[km].</a:t>
            </a:r>
            <a:endParaRPr lang="es-CL" altLang="es-ES_tradnl" dirty="0">
              <a:latin typeface="CMU Serif Roman" panose="02000603000000000000" pitchFamily="2" charset="0"/>
              <a:ea typeface="CMU Serif Roman" panose="02000603000000000000" pitchFamily="2" charset="0"/>
              <a:cs typeface="CMU Serif Roman" panose="02000603000000000000" pitchFamily="2" charset="0"/>
            </a:endParaRPr>
          </a:p>
          <a:p>
            <a:endParaRPr lang="es-CL" altLang="es-ES_tradnl" dirty="0"/>
          </a:p>
        </p:txBody>
      </p:sp>
    </p:spTree>
  </p:cSld>
  <p:clrMapOvr>
    <a:overrideClrMapping bg1="lt1" tx1="dk1" bg2="lt2" tx2="dk2" accent1="accent1" accent2="accent2" accent3="accent3" accent4="accent4" accent5="accent5" accent6="accent6" hlink="hlink" folHlink="folHlink"/>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ppt/theme/themeOverride2.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ppt/theme/themeOverride3.xml><?xml version="1.0" encoding="utf-8"?>
<a:themeOverride xmlns:a="http://schemas.openxmlformats.org/drawingml/2006/main">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115</TotalTime>
  <Words>713</Words>
  <Application>Microsoft Office PowerPoint</Application>
  <PresentationFormat>Personalizado</PresentationFormat>
  <Paragraphs>71</Paragraphs>
  <Slides>17</Slides>
  <Notes>5</Notes>
  <HiddenSlides>0</HiddenSlides>
  <MMClips>0</MMClips>
  <ScaleCrop>false</ScaleCrop>
  <HeadingPairs>
    <vt:vector size="8" baseType="variant">
      <vt:variant>
        <vt:lpstr>Fuentes usadas</vt:lpstr>
      </vt:variant>
      <vt:variant>
        <vt:i4>7</vt:i4>
      </vt:variant>
      <vt:variant>
        <vt:lpstr>Tema</vt:lpstr>
      </vt:variant>
      <vt:variant>
        <vt:i4>2</vt:i4>
      </vt:variant>
      <vt:variant>
        <vt:lpstr>Servidores OLE incrustados</vt:lpstr>
      </vt:variant>
      <vt:variant>
        <vt:i4>1</vt:i4>
      </vt:variant>
      <vt:variant>
        <vt:lpstr>Títulos de diapositiva</vt:lpstr>
      </vt:variant>
      <vt:variant>
        <vt:i4>17</vt:i4>
      </vt:variant>
    </vt:vector>
  </HeadingPairs>
  <TitlesOfParts>
    <vt:vector size="27" baseType="lpstr">
      <vt:lpstr>Arial</vt:lpstr>
      <vt:lpstr>Cambria Math</vt:lpstr>
      <vt:lpstr>CMU Serif Roman</vt:lpstr>
      <vt:lpstr>Times New Roman</vt:lpstr>
      <vt:lpstr>Tw Cen MT</vt:lpstr>
      <vt:lpstr>Wingdings</vt:lpstr>
      <vt:lpstr>Wingdings 2</vt:lpstr>
      <vt:lpstr>Tema de Office</vt:lpstr>
      <vt:lpstr>Intermedio</vt:lpstr>
      <vt:lpstr>Equation.DSMT4</vt:lpstr>
      <vt:lpstr>Presentación de PowerPoint</vt:lpstr>
      <vt:lpstr>Objetivo de la clase</vt:lpstr>
      <vt:lpstr>Movimiento rectilíneo uniformemente acelerado (MRUA)</vt:lpstr>
      <vt:lpstr>Gráfico rapidez vs tiempo</vt:lpstr>
      <vt:lpstr>Presentación de PowerPoint</vt:lpstr>
      <vt:lpstr>Aceleración </vt:lpstr>
      <vt:lpstr>Presentación de PowerPoint</vt:lpstr>
      <vt:lpstr>Ejemplo</vt:lpstr>
      <vt:lpstr>Presentación de PowerPoint</vt:lpstr>
      <vt:lpstr>Aceleración Movimiento en 1D con aceleración constante (MRUA)</vt:lpstr>
      <vt:lpstr>Ejemplo 1D</vt:lpstr>
      <vt:lpstr>Ejemplo 1D</vt:lpstr>
      <vt:lpstr>Movimiento con aceleración constante otras expresiones útiles</vt:lpstr>
      <vt:lpstr>Ejemplo</vt:lpstr>
      <vt:lpstr>Presentación de PowerPoint</vt:lpstr>
      <vt:lpstr>Ejercicio</vt:lpstr>
      <vt:lpstr>Ejercicio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Usuario de Microsoft Office</dc:creator>
  <cp:lastModifiedBy>Nelson Rios Pacheco</cp:lastModifiedBy>
  <cp:revision>10</cp:revision>
  <cp:lastPrinted>1601-01-01T00:00:00Z</cp:lastPrinted>
  <dcterms:created xsi:type="dcterms:W3CDTF">2017-03-28T13:02:20Z</dcterms:created>
  <dcterms:modified xsi:type="dcterms:W3CDTF">2023-03-28T15:56:25Z</dcterms:modified>
</cp:coreProperties>
</file>