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7"/>
  </p:notesMasterIdLst>
  <p:sldIdLst>
    <p:sldId id="256" r:id="rId2"/>
    <p:sldId id="283" r:id="rId3"/>
    <p:sldId id="284" r:id="rId4"/>
    <p:sldId id="278" r:id="rId5"/>
    <p:sldId id="280" r:id="rId6"/>
    <p:sldId id="275" r:id="rId7"/>
    <p:sldId id="281" r:id="rId8"/>
    <p:sldId id="282" r:id="rId9"/>
    <p:sldId id="268" r:id="rId10"/>
    <p:sldId id="285" r:id="rId11"/>
    <p:sldId id="287" r:id="rId12"/>
    <p:sldId id="286" r:id="rId13"/>
    <p:sldId id="288" r:id="rId14"/>
    <p:sldId id="289" r:id="rId15"/>
    <p:sldId id="290" r:id="rId16"/>
    <p:sldId id="291" r:id="rId17"/>
    <p:sldId id="262" r:id="rId18"/>
    <p:sldId id="258" r:id="rId19"/>
    <p:sldId id="261" r:id="rId20"/>
    <p:sldId id="260" r:id="rId21"/>
    <p:sldId id="259" r:id="rId22"/>
    <p:sldId id="264" r:id="rId23"/>
    <p:sldId id="265" r:id="rId24"/>
    <p:sldId id="269" r:id="rId25"/>
    <p:sldId id="292" r:id="rId26"/>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ctor Jaime" initials="HJ" lastIdx="1" clrIdx="0">
    <p:extLst>
      <p:ext uri="{19B8F6BF-5375-455C-9EA6-DF929625EA0E}">
        <p15:presenceInfo xmlns:p15="http://schemas.microsoft.com/office/powerpoint/2012/main" userId="dd2708dc8644bba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132"/>
    <p:restoredTop sz="86259"/>
  </p:normalViewPr>
  <p:slideViewPr>
    <p:cSldViewPr snapToGrid="0" snapToObjects="1">
      <p:cViewPr varScale="1">
        <p:scale>
          <a:sx n="110" d="100"/>
          <a:sy n="110" d="100"/>
        </p:scale>
        <p:origin x="1808" y="168"/>
      </p:cViewPr>
      <p:guideLst>
        <p:guide orient="horz" pos="2160"/>
        <p:guide pos="2880"/>
      </p:guideLst>
    </p:cSldViewPr>
  </p:slideViewPr>
  <p:outlineViewPr>
    <p:cViewPr>
      <p:scale>
        <a:sx n="33" d="100"/>
        <a:sy n="33" d="100"/>
      </p:scale>
      <p:origin x="0" y="-76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9:42.273"/>
    </inkml:context>
    <inkml:brush xml:id="br0">
      <inkml:brushProperty name="width" value="0.04286" units="cm"/>
      <inkml:brushProperty name="height" value="0.04286" units="cm"/>
      <inkml:brushProperty name="color" value="#E71224"/>
    </inkml:brush>
  </inkml:definitions>
  <inkml:trace contextRef="#ctx0" brushRef="#br0">1 0 6221,'-1'33'-269,"7"-7"258,25-26 11,21 1 0,-7 4 0,18 3 0,-8 4 6,7 6-1702,16 3 0,6 1 1696,-29-7 0,-2 0 0,20 5 0,-8-2 0,-20-7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5:34.794"/>
    </inkml:context>
    <inkml:brush xml:id="br0">
      <inkml:brushProperty name="width" value="0.025" units="cm"/>
      <inkml:brushProperty name="height" value="0.025" units="cm"/>
      <inkml:brushProperty name="color" value="#5B2D90"/>
    </inkml:brush>
  </inkml:definitions>
  <inkml:trace contextRef="#ctx0" brushRef="#br0">1 1 24575,'2'0'0,"0"0"0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437BE5-B136-B148-980C-79AC696BFE25}" type="datetimeFigureOut">
              <a:rPr lang="es-CL" smtClean="0"/>
              <a:t>30-03-21</a:t>
            </a:fld>
            <a:endParaRPr lang="es-CL"/>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44C302-24E5-DD44-BE0B-6DEFCFB9CF33}" type="slidenum">
              <a:rPr lang="es-CL" smtClean="0"/>
              <a:t>‹Nº›</a:t>
            </a:fld>
            <a:endParaRPr lang="es-CL"/>
          </a:p>
        </p:txBody>
      </p:sp>
    </p:spTree>
    <p:extLst>
      <p:ext uri="{BB962C8B-B14F-4D97-AF65-F5344CB8AC3E}">
        <p14:creationId xmlns:p14="http://schemas.microsoft.com/office/powerpoint/2010/main" val="1901826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x-none"/>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a:t>Haga clic para modificar el estilo de subtítulo del patrón</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30/3/21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1768353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idx="1"/>
          </p:nvPr>
        </p:nvSpPr>
        <p:spPr/>
        <p:txBody>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30/3/21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318901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x-none"/>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a:t>Haga clic para modificar el estilo de texto del patrón</a:t>
            </a:r>
          </a:p>
        </p:txBody>
      </p:sp>
      <p:sp>
        <p:nvSpPr>
          <p:cNvPr id="4" name="Marcador de fecha 3"/>
          <p:cNvSpPr>
            <a:spLocks noGrp="1"/>
          </p:cNvSpPr>
          <p:nvPr>
            <p:ph type="dt" sz="half" idx="10"/>
          </p:nvPr>
        </p:nvSpPr>
        <p:spPr/>
        <p:txBody>
          <a:bodyPr/>
          <a:lstStyle/>
          <a:p>
            <a:fld id="{3B36BA7F-FF97-904B-B301-1D639C8F4ED4}" type="datetimeFigureOut">
              <a:rPr lang="es-ES" smtClean="0"/>
              <a:t>30/3/21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190338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fecha 4"/>
          <p:cNvSpPr>
            <a:spLocks noGrp="1"/>
          </p:cNvSpPr>
          <p:nvPr>
            <p:ph type="dt" sz="half" idx="10"/>
          </p:nvPr>
        </p:nvSpPr>
        <p:spPr/>
        <p:txBody>
          <a:bodyPr/>
          <a:lstStyle/>
          <a:p>
            <a:fld id="{3B36BA7F-FF97-904B-B301-1D639C8F4ED4}" type="datetimeFigureOut">
              <a:rPr lang="es-ES" smtClean="0"/>
              <a:t>30/3/21</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536393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x-none"/>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7" name="Marcador de fecha 6"/>
          <p:cNvSpPr>
            <a:spLocks noGrp="1"/>
          </p:cNvSpPr>
          <p:nvPr>
            <p:ph type="dt" sz="half" idx="10"/>
          </p:nvPr>
        </p:nvSpPr>
        <p:spPr/>
        <p:txBody>
          <a:bodyPr/>
          <a:lstStyle/>
          <a:p>
            <a:fld id="{3B36BA7F-FF97-904B-B301-1D639C8F4ED4}" type="datetimeFigureOut">
              <a:rPr lang="es-ES" smtClean="0"/>
              <a:t>30/3/21</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2896275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fecha 2"/>
          <p:cNvSpPr>
            <a:spLocks noGrp="1"/>
          </p:cNvSpPr>
          <p:nvPr>
            <p:ph type="dt" sz="half" idx="10"/>
          </p:nvPr>
        </p:nvSpPr>
        <p:spPr/>
        <p:txBody>
          <a:bodyPr/>
          <a:lstStyle/>
          <a:p>
            <a:fld id="{3B36BA7F-FF97-904B-B301-1D639C8F4ED4}" type="datetimeFigureOut">
              <a:rPr lang="es-ES" smtClean="0"/>
              <a:t>30/3/21</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820709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B36BA7F-FF97-904B-B301-1D639C8F4ED4}" type="datetimeFigureOut">
              <a:rPr lang="es-ES" smtClean="0"/>
              <a:t>30/3/21</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141441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x-none"/>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3B36BA7F-FF97-904B-B301-1D639C8F4ED4}" type="datetimeFigureOut">
              <a:rPr lang="es-ES" smtClean="0"/>
              <a:t>30/3/21</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39682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x-none"/>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3B36BA7F-FF97-904B-B301-1D639C8F4ED4}" type="datetimeFigureOut">
              <a:rPr lang="es-ES" smtClean="0"/>
              <a:t>30/3/21</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030452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texto vertical 2"/>
          <p:cNvSpPr>
            <a:spLocks noGrp="1"/>
          </p:cNvSpPr>
          <p:nvPr>
            <p:ph type="body" orient="vert" idx="1"/>
          </p:nvPr>
        </p:nvSpPr>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30/3/21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19561635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x-none"/>
              <a:t>Clic para editar título</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30/3/21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143016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x-none"/>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36BA7F-FF97-904B-B301-1D639C8F4ED4}" type="datetimeFigureOut">
              <a:rPr lang="es-ES" smtClean="0"/>
              <a:t>30/3/21</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74975F-38FD-804A-834C-952DA25C3DD7}" type="slidenum">
              <a:rPr lang="es-ES" smtClean="0"/>
              <a:t>‹Nº›</a:t>
            </a:fld>
            <a:endParaRPr lang="es-ES"/>
          </a:p>
        </p:txBody>
      </p:sp>
    </p:spTree>
    <p:extLst>
      <p:ext uri="{BB962C8B-B14F-4D97-AF65-F5344CB8AC3E}">
        <p14:creationId xmlns:p14="http://schemas.microsoft.com/office/powerpoint/2010/main" val="278524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tiff"/><Relationship Id="rId1" Type="http://schemas.openxmlformats.org/officeDocument/2006/relationships/slideLayout" Target="../slideLayouts/slideLayout2.xml"/><Relationship Id="rId4" Type="http://schemas.openxmlformats.org/officeDocument/2006/relationships/image" Target="../media/image3.tiff"/></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5.png"/><Relationship Id="rId1" Type="http://schemas.openxmlformats.org/officeDocument/2006/relationships/slideLayout" Target="../slideLayouts/slideLayout2.xml"/><Relationship Id="rId24" Type="http://schemas.openxmlformats.org/officeDocument/2006/relationships/image" Target="../media/image184.png"/></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5" Type="http://schemas.openxmlformats.org/officeDocument/2006/relationships/image" Target="../media/image694.png"/><Relationship Id="rId2" Type="http://schemas.openxmlformats.org/officeDocument/2006/relationships/customXml" Target="../ink/ink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810018" cy="2024886"/>
          </a:xfrm>
        </p:spPr>
        <p:txBody>
          <a:bodyPr>
            <a:normAutofit fontScale="90000"/>
          </a:bodyPr>
          <a:lstStyle/>
          <a:p>
            <a:r>
              <a:rPr lang="es-ES" dirty="0"/>
              <a:t>Mediciones, cifras significativas y error instrumental</a:t>
            </a:r>
            <a:br>
              <a:rPr lang="es-ES" dirty="0"/>
            </a:br>
            <a:r>
              <a:rPr lang="es-ES" dirty="0"/>
              <a:t>1s 2021 </a:t>
            </a:r>
          </a:p>
        </p:txBody>
      </p:sp>
    </p:spTree>
    <p:extLst>
      <p:ext uri="{BB962C8B-B14F-4D97-AF65-F5344CB8AC3E}">
        <p14:creationId xmlns:p14="http://schemas.microsoft.com/office/powerpoint/2010/main" val="963334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27681D-4C22-8E45-A7BA-CF6A9110E241}"/>
              </a:ext>
            </a:extLst>
          </p:cNvPr>
          <p:cNvSpPr>
            <a:spLocks noGrp="1"/>
          </p:cNvSpPr>
          <p:nvPr>
            <p:ph type="title"/>
          </p:nvPr>
        </p:nvSpPr>
        <p:spPr>
          <a:xfrm>
            <a:off x="457200" y="286213"/>
            <a:ext cx="8229600" cy="1143000"/>
          </a:xfrm>
        </p:spPr>
        <p:txBody>
          <a:bodyPr/>
          <a:lstStyle/>
          <a:p>
            <a:r>
              <a:rPr lang="es-ES_tradnl" dirty="0">
                <a:solidFill>
                  <a:srgbClr val="0070C0"/>
                </a:solidFill>
              </a:rPr>
              <a:t>Introducción</a:t>
            </a:r>
          </a:p>
        </p:txBody>
      </p:sp>
      <p:sp>
        <p:nvSpPr>
          <p:cNvPr id="3" name="Marcador de contenido 2">
            <a:extLst>
              <a:ext uri="{FF2B5EF4-FFF2-40B4-BE49-F238E27FC236}">
                <a16:creationId xmlns:a16="http://schemas.microsoft.com/office/drawing/2014/main" id="{2BA2E45D-ACA2-2C41-95A4-8D7DCCD7AA12}"/>
              </a:ext>
            </a:extLst>
          </p:cNvPr>
          <p:cNvSpPr>
            <a:spLocks noGrp="1"/>
          </p:cNvSpPr>
          <p:nvPr>
            <p:ph idx="1"/>
          </p:nvPr>
        </p:nvSpPr>
        <p:spPr>
          <a:xfrm>
            <a:off x="457199" y="1600200"/>
            <a:ext cx="8397433" cy="4580681"/>
          </a:xfrm>
        </p:spPr>
        <p:txBody>
          <a:bodyPr>
            <a:normAutofit fontScale="77500" lnSpcReduction="20000"/>
          </a:bodyPr>
          <a:lstStyle/>
          <a:p>
            <a:pPr marL="0" indent="0" algn="just">
              <a:buNone/>
            </a:pPr>
            <a:r>
              <a:rPr lang="es-ES_tradnl" dirty="0">
                <a:solidFill>
                  <a:srgbClr val="002060"/>
                </a:solidFill>
              </a:rPr>
              <a:t>La física es una ciencia natural, y por ende el rol de la experimentación es clave. Toda ciencia natural se basa en el método científico, el cual puede resumirse brevemente en tres pasos:</a:t>
            </a:r>
          </a:p>
          <a:p>
            <a:pPr marL="0" indent="0" algn="just">
              <a:buNone/>
            </a:pPr>
            <a:endParaRPr lang="es-ES_tradnl" dirty="0">
              <a:solidFill>
                <a:srgbClr val="002060"/>
              </a:solidFill>
            </a:endParaRPr>
          </a:p>
          <a:p>
            <a:pPr marL="0" indent="0" algn="just">
              <a:buNone/>
            </a:pPr>
            <a:r>
              <a:rPr lang="es-ES_tradnl" b="1" dirty="0">
                <a:solidFill>
                  <a:srgbClr val="002060"/>
                </a:solidFill>
              </a:rPr>
              <a:t>1) </a:t>
            </a:r>
            <a:r>
              <a:rPr lang="es-ES_tradnl" dirty="0">
                <a:solidFill>
                  <a:srgbClr val="002060"/>
                </a:solidFill>
              </a:rPr>
              <a:t>Se realizan observaciones de un fenómeno natural. </a:t>
            </a:r>
          </a:p>
          <a:p>
            <a:pPr marL="0" indent="0" algn="just">
              <a:buNone/>
            </a:pPr>
            <a:r>
              <a:rPr lang="es-ES_tradnl" b="1" dirty="0">
                <a:solidFill>
                  <a:srgbClr val="002060"/>
                </a:solidFill>
              </a:rPr>
              <a:t>2) </a:t>
            </a:r>
            <a:r>
              <a:rPr lang="es-ES_tradnl" dirty="0">
                <a:solidFill>
                  <a:srgbClr val="002060"/>
                </a:solidFill>
              </a:rPr>
              <a:t>Mediante un proceso de razonamiento se postulan hipótesis que explican los fenómenos observados. Con estas hipótesis es posible predecir otros fenómenos. </a:t>
            </a:r>
          </a:p>
          <a:p>
            <a:pPr marL="0" indent="0" algn="just">
              <a:buNone/>
            </a:pPr>
            <a:r>
              <a:rPr lang="es-ES_tradnl" b="1" dirty="0">
                <a:solidFill>
                  <a:srgbClr val="002060"/>
                </a:solidFill>
              </a:rPr>
              <a:t>3) </a:t>
            </a:r>
            <a:r>
              <a:rPr lang="es-ES_tradnl" dirty="0">
                <a:solidFill>
                  <a:srgbClr val="002060"/>
                </a:solidFill>
              </a:rPr>
              <a:t>Se realizan experimentos para verificar las predicciones. En el caso de que éstas no se verifiquen, los nuevos resultados experimentales sirven de observación (se vuelve al paso 1) para poder plantear nuevas hipótesis.</a:t>
            </a:r>
          </a:p>
          <a:p>
            <a:pPr marL="0" indent="0">
              <a:buNone/>
            </a:pPr>
            <a:endParaRPr lang="es-ES_tradnl" dirty="0"/>
          </a:p>
        </p:txBody>
      </p:sp>
    </p:spTree>
    <p:extLst>
      <p:ext uri="{BB962C8B-B14F-4D97-AF65-F5344CB8AC3E}">
        <p14:creationId xmlns:p14="http://schemas.microsoft.com/office/powerpoint/2010/main" val="25051341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51DBB522-2FBA-4C49-BFAA-CEA0C80AE19C}"/>
              </a:ext>
            </a:extLst>
          </p:cNvPr>
          <p:cNvSpPr>
            <a:spLocks noGrp="1"/>
          </p:cNvSpPr>
          <p:nvPr>
            <p:ph idx="1"/>
          </p:nvPr>
        </p:nvSpPr>
        <p:spPr>
          <a:xfrm>
            <a:off x="457200" y="535329"/>
            <a:ext cx="8229600" cy="2242595"/>
          </a:xfrm>
        </p:spPr>
        <p:txBody>
          <a:bodyPr/>
          <a:lstStyle/>
          <a:p>
            <a:pPr marL="0" indent="0" algn="just">
              <a:buNone/>
            </a:pPr>
            <a:r>
              <a:rPr lang="es-ES_tradnl" dirty="0">
                <a:solidFill>
                  <a:srgbClr val="002060"/>
                </a:solidFill>
              </a:rPr>
              <a:t>El proceso de medición es importante en ciencia (e ingeniería) pues en muchos procesos y aplicaciones es necesario controlar y/o monitorear un conjunto de cantidades físicas </a:t>
            </a:r>
          </a:p>
        </p:txBody>
      </p:sp>
      <p:sp>
        <p:nvSpPr>
          <p:cNvPr id="4" name="Rectángulo 3">
            <a:extLst>
              <a:ext uri="{FF2B5EF4-FFF2-40B4-BE49-F238E27FC236}">
                <a16:creationId xmlns:a16="http://schemas.microsoft.com/office/drawing/2014/main" id="{3AFF6C3D-607A-304A-9AE2-7BA7C5A6FF81}"/>
              </a:ext>
            </a:extLst>
          </p:cNvPr>
          <p:cNvSpPr/>
          <p:nvPr/>
        </p:nvSpPr>
        <p:spPr>
          <a:xfrm>
            <a:off x="4436772" y="6030283"/>
            <a:ext cx="3834704" cy="584775"/>
          </a:xfrm>
          <a:prstGeom prst="rect">
            <a:avLst/>
          </a:prstGeom>
        </p:spPr>
        <p:txBody>
          <a:bodyPr wrap="none">
            <a:spAutoFit/>
          </a:bodyPr>
          <a:lstStyle/>
          <a:p>
            <a:pPr fontAlgn="base"/>
            <a:r>
              <a:rPr lang="es-ES" sz="3200" dirty="0">
                <a:solidFill>
                  <a:srgbClr val="FF0000"/>
                </a:solidFill>
                <a:latin typeface="Arial Narrow" panose="020B0604020202020204" pitchFamily="34" charset="0"/>
                <a:cs typeface="Arial Narrow" panose="020B0604020202020204" pitchFamily="34" charset="0"/>
              </a:rPr>
              <a:t>Ahora…¿Qué es medir?</a:t>
            </a:r>
            <a:endParaRPr lang="es-CL" sz="3200" dirty="0">
              <a:solidFill>
                <a:srgbClr val="FF0000"/>
              </a:solidFill>
              <a:effectLst/>
              <a:latin typeface="Arial Narrow" panose="020B0604020202020204" pitchFamily="34" charset="0"/>
              <a:cs typeface="Arial Narrow" panose="020B0604020202020204" pitchFamily="34" charset="0"/>
            </a:endParaRPr>
          </a:p>
        </p:txBody>
      </p:sp>
      <p:pic>
        <p:nvPicPr>
          <p:cNvPr id="5" name="Imagen 4">
            <a:extLst>
              <a:ext uri="{FF2B5EF4-FFF2-40B4-BE49-F238E27FC236}">
                <a16:creationId xmlns:a16="http://schemas.microsoft.com/office/drawing/2014/main" id="{093F4B81-B9A8-0746-8093-31D85DB144D5}"/>
              </a:ext>
            </a:extLst>
          </p:cNvPr>
          <p:cNvPicPr>
            <a:picLocks noChangeAspect="1"/>
          </p:cNvPicPr>
          <p:nvPr/>
        </p:nvPicPr>
        <p:blipFill>
          <a:blip r:embed="rId2"/>
          <a:stretch>
            <a:fillRect/>
          </a:stretch>
        </p:blipFill>
        <p:spPr>
          <a:xfrm>
            <a:off x="222269" y="2616961"/>
            <a:ext cx="1931762" cy="1931762"/>
          </a:xfrm>
          <a:prstGeom prst="rect">
            <a:avLst/>
          </a:prstGeom>
        </p:spPr>
      </p:pic>
      <p:pic>
        <p:nvPicPr>
          <p:cNvPr id="6" name="Imagen 5">
            <a:extLst>
              <a:ext uri="{FF2B5EF4-FFF2-40B4-BE49-F238E27FC236}">
                <a16:creationId xmlns:a16="http://schemas.microsoft.com/office/drawing/2014/main" id="{5D534030-8333-0841-B391-7D7DDACBBAE3}"/>
              </a:ext>
            </a:extLst>
          </p:cNvPr>
          <p:cNvPicPr>
            <a:picLocks noChangeAspect="1"/>
          </p:cNvPicPr>
          <p:nvPr/>
        </p:nvPicPr>
        <p:blipFill>
          <a:blip r:embed="rId3"/>
          <a:stretch>
            <a:fillRect/>
          </a:stretch>
        </p:blipFill>
        <p:spPr>
          <a:xfrm>
            <a:off x="6607333" y="2506046"/>
            <a:ext cx="2536667" cy="2536667"/>
          </a:xfrm>
          <a:prstGeom prst="rect">
            <a:avLst/>
          </a:prstGeom>
        </p:spPr>
      </p:pic>
      <p:pic>
        <p:nvPicPr>
          <p:cNvPr id="8" name="Imagen 7">
            <a:extLst>
              <a:ext uri="{FF2B5EF4-FFF2-40B4-BE49-F238E27FC236}">
                <a16:creationId xmlns:a16="http://schemas.microsoft.com/office/drawing/2014/main" id="{A0617E4D-4C92-E042-9D96-A12C190EA3B4}"/>
              </a:ext>
            </a:extLst>
          </p:cNvPr>
          <p:cNvPicPr>
            <a:picLocks noChangeAspect="1"/>
          </p:cNvPicPr>
          <p:nvPr/>
        </p:nvPicPr>
        <p:blipFill>
          <a:blip r:embed="rId4"/>
          <a:stretch>
            <a:fillRect/>
          </a:stretch>
        </p:blipFill>
        <p:spPr>
          <a:xfrm>
            <a:off x="2154031" y="2616961"/>
            <a:ext cx="4565482" cy="3120935"/>
          </a:xfrm>
          <a:prstGeom prst="rect">
            <a:avLst/>
          </a:prstGeom>
        </p:spPr>
      </p:pic>
    </p:spTree>
    <p:extLst>
      <p:ext uri="{BB962C8B-B14F-4D97-AF65-F5344CB8AC3E}">
        <p14:creationId xmlns:p14="http://schemas.microsoft.com/office/powerpoint/2010/main" val="34588448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198D9CF6-CC63-DC48-9159-DD93DF08A6FE}"/>
              </a:ext>
            </a:extLst>
          </p:cNvPr>
          <p:cNvSpPr/>
          <p:nvPr/>
        </p:nvSpPr>
        <p:spPr>
          <a:xfrm>
            <a:off x="255918" y="551934"/>
            <a:ext cx="1933543" cy="584775"/>
          </a:xfrm>
          <a:prstGeom prst="rect">
            <a:avLst/>
          </a:prstGeom>
        </p:spPr>
        <p:txBody>
          <a:bodyPr wrap="none">
            <a:spAutoFit/>
          </a:bodyPr>
          <a:lstStyle/>
          <a:p>
            <a:pPr fontAlgn="base"/>
            <a:r>
              <a:rPr lang="es-ES" sz="3200" dirty="0">
                <a:solidFill>
                  <a:srgbClr val="002060"/>
                </a:solidFill>
                <a:cs typeface="Arial Narrow" panose="020B0604020202020204" pitchFamily="34" charset="0"/>
              </a:rPr>
              <a:t>Medir es…</a:t>
            </a:r>
            <a:endParaRPr lang="es-CL" sz="3200" dirty="0">
              <a:solidFill>
                <a:srgbClr val="002060"/>
              </a:solidFill>
              <a:effectLst/>
              <a:cs typeface="Arial Narrow" panose="020B0604020202020204" pitchFamily="34" charset="0"/>
            </a:endParaRPr>
          </a:p>
        </p:txBody>
      </p:sp>
      <p:sp>
        <p:nvSpPr>
          <p:cNvPr id="5" name="Rectángulo 3">
            <a:extLst>
              <a:ext uri="{FF2B5EF4-FFF2-40B4-BE49-F238E27FC236}">
                <a16:creationId xmlns:a16="http://schemas.microsoft.com/office/drawing/2014/main" id="{DB72C270-B725-A34B-B203-FE47B3F36FC1}"/>
              </a:ext>
            </a:extLst>
          </p:cNvPr>
          <p:cNvSpPr/>
          <p:nvPr/>
        </p:nvSpPr>
        <p:spPr>
          <a:xfrm>
            <a:off x="255918" y="1545021"/>
            <a:ext cx="8054706" cy="1569660"/>
          </a:xfrm>
          <a:prstGeom prst="rect">
            <a:avLst/>
          </a:prstGeom>
        </p:spPr>
        <p:txBody>
          <a:bodyPr wrap="square">
            <a:spAutoFit/>
          </a:bodyPr>
          <a:lstStyle/>
          <a:p>
            <a:pPr fontAlgn="base"/>
            <a:r>
              <a:rPr lang="es-ES" sz="3200" dirty="0">
                <a:solidFill>
                  <a:srgbClr val="002060"/>
                </a:solidFill>
                <a:effectLst/>
                <a:cs typeface="Arial Narrow" panose="020B0604020202020204" pitchFamily="34" charset="0"/>
              </a:rPr>
              <a:t>Comparar cuantitativamente                                    </a:t>
            </a:r>
            <a:r>
              <a:rPr lang="es-CL" sz="3200" dirty="0">
                <a:solidFill>
                  <a:srgbClr val="002060"/>
                </a:solidFill>
                <a:cs typeface="Arial Narrow" panose="020B0604020202020204" pitchFamily="34" charset="0"/>
              </a:rPr>
              <a:t>una magnitud de valor desconocido con una magnitud de referencia </a:t>
            </a:r>
            <a:endParaRPr lang="es-ES" sz="3200" dirty="0">
              <a:solidFill>
                <a:srgbClr val="002060"/>
              </a:solidFill>
              <a:effectLst/>
              <a:cs typeface="Arial Narrow" panose="020B0604020202020204" pitchFamily="34" charset="0"/>
            </a:endParaRPr>
          </a:p>
        </p:txBody>
      </p:sp>
      <p:pic>
        <p:nvPicPr>
          <p:cNvPr id="6" name="Picture 1">
            <a:extLst>
              <a:ext uri="{FF2B5EF4-FFF2-40B4-BE49-F238E27FC236}">
                <a16:creationId xmlns:a16="http://schemas.microsoft.com/office/drawing/2014/main" id="{78AA0D7F-166F-E54B-A1B0-A3EC11CBFBF3}"/>
              </a:ext>
            </a:extLst>
          </p:cNvPr>
          <p:cNvPicPr>
            <a:picLocks noChangeAspect="1" noChangeArrowheads="1"/>
          </p:cNvPicPr>
          <p:nvPr/>
        </p:nvPicPr>
        <p:blipFill>
          <a:blip r:embed="rId2"/>
          <a:srcRect/>
          <a:stretch>
            <a:fillRect/>
          </a:stretch>
        </p:blipFill>
        <p:spPr bwMode="auto">
          <a:xfrm>
            <a:off x="4325661" y="2940765"/>
            <a:ext cx="4263259" cy="2196618"/>
          </a:xfrm>
          <a:prstGeom prst="rect">
            <a:avLst/>
          </a:prstGeom>
          <a:noFill/>
          <a:ln w="9525">
            <a:noFill/>
            <a:miter lim="800000"/>
            <a:headEnd/>
            <a:tailEnd/>
          </a:ln>
          <a:effectLst/>
        </p:spPr>
      </p:pic>
      <p:sp>
        <p:nvSpPr>
          <p:cNvPr id="7" name="Rectángulo 3">
            <a:extLst>
              <a:ext uri="{FF2B5EF4-FFF2-40B4-BE49-F238E27FC236}">
                <a16:creationId xmlns:a16="http://schemas.microsoft.com/office/drawing/2014/main" id="{A1CC3173-4178-E84D-8189-EE526FB4C483}"/>
              </a:ext>
            </a:extLst>
          </p:cNvPr>
          <p:cNvSpPr/>
          <p:nvPr/>
        </p:nvSpPr>
        <p:spPr>
          <a:xfrm>
            <a:off x="255918" y="5448767"/>
            <a:ext cx="8621865" cy="584775"/>
          </a:xfrm>
          <a:prstGeom prst="rect">
            <a:avLst/>
          </a:prstGeom>
        </p:spPr>
        <p:txBody>
          <a:bodyPr wrap="square">
            <a:spAutoFit/>
          </a:bodyPr>
          <a:lstStyle/>
          <a:p>
            <a:pPr fontAlgn="base"/>
            <a:r>
              <a:rPr lang="es-ES" sz="3200" dirty="0">
                <a:solidFill>
                  <a:srgbClr val="002060"/>
                </a:solidFill>
                <a:effectLst/>
                <a:cs typeface="Arial Narrow" panose="020B0604020202020204" pitchFamily="34" charset="0"/>
              </a:rPr>
              <a:t>Esta referencia es la unidad elegida por convención</a:t>
            </a:r>
          </a:p>
        </p:txBody>
      </p:sp>
    </p:spTree>
    <p:extLst>
      <p:ext uri="{BB962C8B-B14F-4D97-AF65-F5344CB8AC3E}">
        <p14:creationId xmlns:p14="http://schemas.microsoft.com/office/powerpoint/2010/main" val="1197629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4F12FF1C-8495-504D-9B4C-588C4F291FEE}"/>
              </a:ext>
            </a:extLst>
          </p:cNvPr>
          <p:cNvSpPr>
            <a:spLocks noGrp="1"/>
          </p:cNvSpPr>
          <p:nvPr>
            <p:ph type="title"/>
          </p:nvPr>
        </p:nvSpPr>
        <p:spPr>
          <a:xfrm>
            <a:off x="457200" y="274638"/>
            <a:ext cx="8229600" cy="1143000"/>
          </a:xfrm>
        </p:spPr>
        <p:txBody>
          <a:bodyPr/>
          <a:lstStyle/>
          <a:p>
            <a:r>
              <a:rPr lang="es-ES" dirty="0"/>
              <a:t>¿Cuál es la longitud del clip?</a:t>
            </a:r>
          </a:p>
        </p:txBody>
      </p:sp>
      <p:sp>
        <p:nvSpPr>
          <p:cNvPr id="7" name="Rectángulo 3">
            <a:extLst>
              <a:ext uri="{FF2B5EF4-FFF2-40B4-BE49-F238E27FC236}">
                <a16:creationId xmlns:a16="http://schemas.microsoft.com/office/drawing/2014/main" id="{7D341813-10EE-7943-852C-FE2F88B028C5}"/>
              </a:ext>
            </a:extLst>
          </p:cNvPr>
          <p:cNvSpPr/>
          <p:nvPr/>
        </p:nvSpPr>
        <p:spPr>
          <a:xfrm>
            <a:off x="1017544" y="4767480"/>
            <a:ext cx="7272968" cy="1815882"/>
          </a:xfrm>
          <a:prstGeom prst="rect">
            <a:avLst/>
          </a:prstGeom>
        </p:spPr>
        <p:txBody>
          <a:bodyPr wrap="square">
            <a:spAutoFit/>
          </a:bodyPr>
          <a:lstStyle/>
          <a:p>
            <a:pPr fontAlgn="base"/>
            <a:r>
              <a:rPr lang="es-ES" sz="2000" dirty="0">
                <a:solidFill>
                  <a:srgbClr val="002060"/>
                </a:solidFill>
                <a:effectLst/>
                <a:cs typeface="Arial Narrow" panose="020B0604020202020204" pitchFamily="34" charset="0"/>
              </a:rPr>
              <a:t>Al realizar varias veces la medición de una cantidad física (bajo condiciones controladas), se obtiene un conjunto de valores que no son necesariamente iguales. </a:t>
            </a:r>
          </a:p>
          <a:p>
            <a:pPr fontAlgn="base"/>
            <a:endParaRPr lang="es-ES" sz="2000" dirty="0">
              <a:solidFill>
                <a:srgbClr val="002060"/>
              </a:solidFill>
              <a:effectLst/>
              <a:cs typeface="Arial Narrow" panose="020B0604020202020204" pitchFamily="34" charset="0"/>
            </a:endParaRPr>
          </a:p>
          <a:p>
            <a:pPr fontAlgn="base"/>
            <a:r>
              <a:rPr lang="es-ES" sz="2000" dirty="0">
                <a:solidFill>
                  <a:srgbClr val="002060"/>
                </a:solidFill>
                <a:cs typeface="Arial Narrow" panose="020B0604020202020204" pitchFamily="34" charset="0"/>
              </a:rPr>
              <a:t>Esto es debido a la existencia de errores en el proceso de medición</a:t>
            </a:r>
            <a:r>
              <a:rPr lang="es-ES" sz="3200" dirty="0">
                <a:solidFill>
                  <a:srgbClr val="002060"/>
                </a:solidFill>
                <a:cs typeface="Arial Narrow" panose="020B0604020202020204" pitchFamily="34" charset="0"/>
              </a:rPr>
              <a:t>.  </a:t>
            </a:r>
            <a:endParaRPr lang="es-ES" sz="3200" dirty="0">
              <a:solidFill>
                <a:srgbClr val="002060"/>
              </a:solidFill>
              <a:effectLst/>
              <a:cs typeface="Arial Narrow" panose="020B0604020202020204" pitchFamily="34" charset="0"/>
            </a:endParaRPr>
          </a:p>
        </p:txBody>
      </p:sp>
      <p:pic>
        <p:nvPicPr>
          <p:cNvPr id="10" name="Imagen 9">
            <a:extLst>
              <a:ext uri="{FF2B5EF4-FFF2-40B4-BE49-F238E27FC236}">
                <a16:creationId xmlns:a16="http://schemas.microsoft.com/office/drawing/2014/main" id="{0A7344B5-1CAB-4D4F-A17F-C9F37AAF96F6}"/>
              </a:ext>
            </a:extLst>
          </p:cNvPr>
          <p:cNvPicPr>
            <a:picLocks noChangeAspect="1"/>
          </p:cNvPicPr>
          <p:nvPr/>
        </p:nvPicPr>
        <p:blipFill>
          <a:blip r:embed="rId2"/>
          <a:stretch>
            <a:fillRect/>
          </a:stretch>
        </p:blipFill>
        <p:spPr>
          <a:xfrm>
            <a:off x="935516" y="1417638"/>
            <a:ext cx="7272968" cy="1575810"/>
          </a:xfrm>
          <a:prstGeom prst="rect">
            <a:avLst/>
          </a:prstGeom>
        </p:spPr>
      </p:pic>
      <p:pic>
        <p:nvPicPr>
          <p:cNvPr id="11" name="Picture 4" descr="significant-digits-measurements-02">
            <a:extLst>
              <a:ext uri="{FF2B5EF4-FFF2-40B4-BE49-F238E27FC236}">
                <a16:creationId xmlns:a16="http://schemas.microsoft.com/office/drawing/2014/main" id="{B1231B32-A977-E640-8891-02C195ECED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7544" y="3163348"/>
            <a:ext cx="7108912" cy="157581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346386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Error en una medición </a:t>
            </a:r>
          </a:p>
        </p:txBody>
      </p:sp>
      <p:pic>
        <p:nvPicPr>
          <p:cNvPr id="4" name="Picture 6" descr="Resultado de imagen para error and  measurem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822" y="2675935"/>
            <a:ext cx="3434292" cy="2549962"/>
          </a:xfrm>
          <a:prstGeom prst="rect">
            <a:avLst/>
          </a:prstGeom>
          <a:noFill/>
          <a:extLst>
            <a:ext uri="{909E8E84-426E-40dd-AFC4-6F175D3DCCD1}">
              <a14:hiddenFill xmlns="" xmlns:a14="http://schemas.microsoft.com/office/drawing/2010/main">
                <a:solidFill>
                  <a:srgbClr val="FFFFFF"/>
                </a:solidFill>
              </a14:hiddenFill>
            </a:ext>
          </a:extLst>
        </p:spPr>
      </p:pic>
      <p:sp>
        <p:nvSpPr>
          <p:cNvPr id="6" name="Rectángulo 5"/>
          <p:cNvSpPr/>
          <p:nvPr/>
        </p:nvSpPr>
        <p:spPr>
          <a:xfrm>
            <a:off x="265701" y="1632103"/>
            <a:ext cx="8116710" cy="461665"/>
          </a:xfrm>
          <a:prstGeom prst="rect">
            <a:avLst/>
          </a:prstGeom>
        </p:spPr>
        <p:txBody>
          <a:bodyPr wrap="square">
            <a:spAutoFit/>
          </a:bodyPr>
          <a:lstStyle/>
          <a:p>
            <a:pPr algn="just"/>
            <a:r>
              <a:rPr lang="es-CL" sz="2400" dirty="0">
                <a:solidFill>
                  <a:srgbClr val="002060"/>
                </a:solidFill>
                <a:latin typeface="Comic Sans MS" panose="030F0702030302020204" pitchFamily="66" charset="0"/>
              </a:rPr>
              <a:t>Toda medición esta acompañada de un error o incerteza  </a:t>
            </a:r>
          </a:p>
        </p:txBody>
      </p:sp>
    </p:spTree>
    <p:extLst>
      <p:ext uri="{BB962C8B-B14F-4D97-AF65-F5344CB8AC3E}">
        <p14:creationId xmlns:p14="http://schemas.microsoft.com/office/powerpoint/2010/main" val="2910355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44E0A7-3E07-4C44-B2F1-A0E927011DF2}"/>
              </a:ext>
            </a:extLst>
          </p:cNvPr>
          <p:cNvSpPr>
            <a:spLocks noGrp="1"/>
          </p:cNvSpPr>
          <p:nvPr>
            <p:ph type="title"/>
          </p:nvPr>
        </p:nvSpPr>
        <p:spPr>
          <a:xfrm>
            <a:off x="457200" y="160337"/>
            <a:ext cx="8229600" cy="1143000"/>
          </a:xfrm>
        </p:spPr>
        <p:txBody>
          <a:bodyPr>
            <a:normAutofit fontScale="90000"/>
          </a:bodyPr>
          <a:lstStyle/>
          <a:p>
            <a:r>
              <a:rPr lang="es-CL"/>
              <a:t>Errores de medición</a:t>
            </a:r>
            <a:br>
              <a:rPr lang="es-CL"/>
            </a:br>
            <a:endParaRPr lang="es-ES_tradnl" dirty="0"/>
          </a:p>
        </p:txBody>
      </p:sp>
      <p:sp>
        <p:nvSpPr>
          <p:cNvPr id="3" name="Marcador de contenido 2">
            <a:extLst>
              <a:ext uri="{FF2B5EF4-FFF2-40B4-BE49-F238E27FC236}">
                <a16:creationId xmlns:a16="http://schemas.microsoft.com/office/drawing/2014/main" id="{5B349481-6490-BC42-B4CA-8518E682A39F}"/>
              </a:ext>
            </a:extLst>
          </p:cNvPr>
          <p:cNvSpPr>
            <a:spLocks noGrp="1"/>
          </p:cNvSpPr>
          <p:nvPr>
            <p:ph idx="1"/>
          </p:nvPr>
        </p:nvSpPr>
        <p:spPr>
          <a:xfrm>
            <a:off x="231493" y="970826"/>
            <a:ext cx="8455307" cy="1332536"/>
          </a:xfrm>
        </p:spPr>
        <p:txBody>
          <a:bodyPr>
            <a:normAutofit fontScale="70000" lnSpcReduction="20000"/>
          </a:bodyPr>
          <a:lstStyle/>
          <a:p>
            <a:pPr marL="0" indent="0" algn="just">
              <a:buNone/>
            </a:pPr>
            <a:r>
              <a:rPr lang="es-ES_tradnl" dirty="0"/>
              <a:t>Existen diversas fuentes de error en una medición. Dentro de lo posible estos deben ser minimizados al momento de preparar un sistema en el cual se realizarán mediciones de una cierta cantidad. </a:t>
            </a:r>
          </a:p>
          <a:p>
            <a:pPr marL="0" indent="0" algn="just">
              <a:buNone/>
            </a:pPr>
            <a:r>
              <a:rPr lang="es-ES_tradnl" b="1" dirty="0">
                <a:solidFill>
                  <a:srgbClr val="7030A0"/>
                </a:solidFill>
              </a:rPr>
              <a:t>Existen dos tipos de errores, los errores sistemáticos y los aleatorios</a:t>
            </a:r>
          </a:p>
          <a:p>
            <a:endParaRPr lang="es-ES_tradnl" dirty="0"/>
          </a:p>
        </p:txBody>
      </p:sp>
      <p:sp>
        <p:nvSpPr>
          <p:cNvPr id="4" name="Rectángulo 3">
            <a:extLst>
              <a:ext uri="{FF2B5EF4-FFF2-40B4-BE49-F238E27FC236}">
                <a16:creationId xmlns:a16="http://schemas.microsoft.com/office/drawing/2014/main" id="{A23D3DF9-37C5-FC40-9A8D-98089AF88937}"/>
              </a:ext>
            </a:extLst>
          </p:cNvPr>
          <p:cNvSpPr/>
          <p:nvPr/>
        </p:nvSpPr>
        <p:spPr>
          <a:xfrm>
            <a:off x="364603" y="2593965"/>
            <a:ext cx="3674962" cy="3293209"/>
          </a:xfrm>
          <a:prstGeom prst="rect">
            <a:avLst/>
          </a:prstGeom>
        </p:spPr>
        <p:txBody>
          <a:bodyPr wrap="square">
            <a:spAutoFit/>
          </a:bodyPr>
          <a:lstStyle/>
          <a:p>
            <a:pPr algn="just"/>
            <a:r>
              <a:rPr lang="es-ES_tradnl" sz="1600" b="1" dirty="0">
                <a:solidFill>
                  <a:srgbClr val="7030A0"/>
                </a:solidFill>
              </a:rPr>
              <a:t>Errores sistemáticos: </a:t>
            </a:r>
            <a:r>
              <a:rPr lang="es-ES_tradnl" sz="1600" dirty="0"/>
              <a:t>son aquellos errores asociados a una imperfección en el proceso de medición. Se dice que estos errores van en una dirección, pues tienden a aumentar o disminuir el valor de la cantidad medida sistemáticamente siempre con un sentido preciso. Para eliminar o minimizar estos errores se deben detectar adecuadamente, ya sea con un análisis cuidadoso del sistema y del procedimiento utilizado, o simplemente comparando las medidas obtenidas con un método alternativo.</a:t>
            </a:r>
          </a:p>
        </p:txBody>
      </p:sp>
    </p:spTree>
    <p:extLst>
      <p:ext uri="{BB962C8B-B14F-4D97-AF65-F5344CB8AC3E}">
        <p14:creationId xmlns:p14="http://schemas.microsoft.com/office/powerpoint/2010/main" val="24379486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49D6B754-9166-D944-B936-F13D0E52A830}"/>
              </a:ext>
            </a:extLst>
          </p:cNvPr>
          <p:cNvSpPr/>
          <p:nvPr/>
        </p:nvSpPr>
        <p:spPr>
          <a:xfrm>
            <a:off x="457199" y="725417"/>
            <a:ext cx="4572000" cy="2585323"/>
          </a:xfrm>
          <a:prstGeom prst="rect">
            <a:avLst/>
          </a:prstGeom>
        </p:spPr>
        <p:txBody>
          <a:bodyPr>
            <a:spAutoFit/>
          </a:bodyPr>
          <a:lstStyle/>
          <a:p>
            <a:pPr algn="just"/>
            <a:r>
              <a:rPr lang="es-CL" b="1" dirty="0">
                <a:solidFill>
                  <a:srgbClr val="7030A0"/>
                </a:solidFill>
                <a:latin typeface="Helvetica" pitchFamily="2" charset="0"/>
              </a:rPr>
              <a:t>Errores aleatorios: </a:t>
            </a:r>
            <a:r>
              <a:rPr lang="es-CL" dirty="0">
                <a:latin typeface="Helvetica" pitchFamily="2" charset="0"/>
              </a:rPr>
              <a:t>como dice su nombre estos errores se producen fortuitamente.</a:t>
            </a:r>
          </a:p>
          <a:p>
            <a:pPr algn="just"/>
            <a:r>
              <a:rPr lang="es-CL" dirty="0">
                <a:latin typeface="Helvetica" pitchFamily="2" charset="0"/>
              </a:rPr>
              <a:t>Para minimizar estos errores conviene realizar un número considerable de mediciones y promediar los resultados. Como los errores aleatorios van en ambas direcciones con la misma probabilidad, al promediar los datos, éstas contribuciones aleatorias se promedian a cero.</a:t>
            </a:r>
            <a:endParaRPr lang="es-CL" dirty="0">
              <a:effectLst/>
              <a:latin typeface="Helvetica" pitchFamily="2" charset="0"/>
            </a:endParaRPr>
          </a:p>
        </p:txBody>
      </p:sp>
    </p:spTree>
    <p:extLst>
      <p:ext uri="{BB962C8B-B14F-4D97-AF65-F5344CB8AC3E}">
        <p14:creationId xmlns:p14="http://schemas.microsoft.com/office/powerpoint/2010/main" val="32722113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ES" dirty="0">
                <a:solidFill>
                  <a:srgbClr val="002060"/>
                </a:solidFill>
              </a:rPr>
              <a:t>Error instrumental</a:t>
            </a:r>
          </a:p>
        </p:txBody>
      </p:sp>
      <p:pic>
        <p:nvPicPr>
          <p:cNvPr id="7" name="Imagen 6">
            <a:extLst>
              <a:ext uri="{FF2B5EF4-FFF2-40B4-BE49-F238E27FC236}">
                <a16:creationId xmlns:a16="http://schemas.microsoft.com/office/drawing/2014/main" id="{2AEF708A-A5FC-834D-8E62-91EBC8D8ABE8}"/>
              </a:ext>
            </a:extLst>
          </p:cNvPr>
          <p:cNvPicPr>
            <a:picLocks noChangeAspect="1"/>
          </p:cNvPicPr>
          <p:nvPr/>
        </p:nvPicPr>
        <p:blipFill>
          <a:blip r:embed="rId2"/>
          <a:stretch>
            <a:fillRect/>
          </a:stretch>
        </p:blipFill>
        <p:spPr>
          <a:xfrm>
            <a:off x="715200" y="1228783"/>
            <a:ext cx="7168586" cy="2538874"/>
          </a:xfrm>
          <a:prstGeom prst="rect">
            <a:avLst/>
          </a:prstGeom>
        </p:spPr>
      </p:pic>
      <p:sp>
        <p:nvSpPr>
          <p:cNvPr id="8" name="Rectángulo 7">
            <a:extLst>
              <a:ext uri="{FF2B5EF4-FFF2-40B4-BE49-F238E27FC236}">
                <a16:creationId xmlns:a16="http://schemas.microsoft.com/office/drawing/2014/main" id="{A2B3F534-29A4-2E4C-BAB2-F99DF5B68F5C}"/>
              </a:ext>
            </a:extLst>
          </p:cNvPr>
          <p:cNvSpPr/>
          <p:nvPr/>
        </p:nvSpPr>
        <p:spPr>
          <a:xfrm>
            <a:off x="609599" y="3967749"/>
            <a:ext cx="8229599" cy="707886"/>
          </a:xfrm>
          <a:prstGeom prst="rect">
            <a:avLst/>
          </a:prstGeom>
        </p:spPr>
        <p:txBody>
          <a:bodyPr wrap="square">
            <a:spAutoFit/>
          </a:bodyPr>
          <a:lstStyle/>
          <a:p>
            <a:r>
              <a:rPr lang="es-ES_tradnl" sz="2000" dirty="0">
                <a:solidFill>
                  <a:srgbClr val="002060"/>
                </a:solidFill>
                <a:cs typeface="Arial"/>
              </a:rPr>
              <a:t>La apreciación es la menor variación de la medida que se puede registrar con un instrumento.</a:t>
            </a:r>
            <a:endParaRPr lang="es-ES" sz="2000" dirty="0">
              <a:solidFill>
                <a:srgbClr val="002060"/>
              </a:solidFill>
              <a:cs typeface="Arial"/>
            </a:endParaRPr>
          </a:p>
        </p:txBody>
      </p:sp>
      <p:sp>
        <p:nvSpPr>
          <p:cNvPr id="3" name="Rectángulo 2">
            <a:extLst>
              <a:ext uri="{FF2B5EF4-FFF2-40B4-BE49-F238E27FC236}">
                <a16:creationId xmlns:a16="http://schemas.microsoft.com/office/drawing/2014/main" id="{30C33756-3ABD-3C4E-81F1-A87DF4ED481F}"/>
              </a:ext>
            </a:extLst>
          </p:cNvPr>
          <p:cNvSpPr/>
          <p:nvPr/>
        </p:nvSpPr>
        <p:spPr>
          <a:xfrm>
            <a:off x="609599" y="4875727"/>
            <a:ext cx="8229598" cy="400110"/>
          </a:xfrm>
          <a:prstGeom prst="rect">
            <a:avLst/>
          </a:prstGeom>
        </p:spPr>
        <p:txBody>
          <a:bodyPr wrap="square">
            <a:spAutoFit/>
          </a:bodyPr>
          <a:lstStyle/>
          <a:p>
            <a:pPr algn="just"/>
            <a:r>
              <a:rPr lang="es-ES_tradnl" sz="2000" dirty="0">
                <a:solidFill>
                  <a:srgbClr val="002060"/>
                </a:solidFill>
              </a:rPr>
              <a:t>El margen de </a:t>
            </a:r>
            <a:r>
              <a:rPr lang="es-ES_tradnl" sz="2000" b="1" dirty="0">
                <a:solidFill>
                  <a:srgbClr val="FF0000"/>
                </a:solidFill>
              </a:rPr>
              <a:t>error instrumental </a:t>
            </a:r>
            <a:r>
              <a:rPr lang="es-ES_tradnl" sz="2000" dirty="0">
                <a:solidFill>
                  <a:srgbClr val="002060"/>
                </a:solidFill>
              </a:rPr>
              <a:t>de una medición "M" se expresa como "</a:t>
            </a:r>
            <a:r>
              <a:rPr lang="es-ES_tradnl" sz="2000" dirty="0" err="1">
                <a:solidFill>
                  <a:srgbClr val="002060"/>
                </a:solidFill>
              </a:rPr>
              <a:t>δM</a:t>
            </a:r>
            <a:r>
              <a:rPr lang="es-ES_tradnl" sz="2000" dirty="0">
                <a:solidFill>
                  <a:srgbClr val="002060"/>
                </a:solidFill>
              </a:rPr>
              <a:t>”</a:t>
            </a:r>
          </a:p>
        </p:txBody>
      </p:sp>
      <p:sp>
        <p:nvSpPr>
          <p:cNvPr id="9" name="Rectángulo 8">
            <a:extLst>
              <a:ext uri="{FF2B5EF4-FFF2-40B4-BE49-F238E27FC236}">
                <a16:creationId xmlns:a16="http://schemas.microsoft.com/office/drawing/2014/main" id="{7814FDA7-EA7F-B64C-9023-536B892808EC}"/>
              </a:ext>
            </a:extLst>
          </p:cNvPr>
          <p:cNvSpPr/>
          <p:nvPr/>
        </p:nvSpPr>
        <p:spPr>
          <a:xfrm>
            <a:off x="3371844" y="5536884"/>
            <a:ext cx="3614516" cy="584775"/>
          </a:xfrm>
          <a:prstGeom prst="rect">
            <a:avLst/>
          </a:prstGeom>
        </p:spPr>
        <p:txBody>
          <a:bodyPr wrap="none">
            <a:spAutoFit/>
          </a:bodyPr>
          <a:lstStyle/>
          <a:p>
            <a:r>
              <a:rPr lang="es-ES_tradnl" sz="3200" dirty="0" err="1">
                <a:solidFill>
                  <a:srgbClr val="7030A0"/>
                </a:solidFill>
              </a:rPr>
              <a:t>δM</a:t>
            </a:r>
            <a:r>
              <a:rPr lang="es-ES_tradnl" sz="3200" dirty="0">
                <a:solidFill>
                  <a:srgbClr val="7030A0"/>
                </a:solidFill>
              </a:rPr>
              <a:t> = apreciación /2 </a:t>
            </a:r>
          </a:p>
        </p:txBody>
      </p:sp>
    </p:spTree>
    <p:extLst>
      <p:ext uri="{BB962C8B-B14F-4D97-AF65-F5344CB8AC3E}">
        <p14:creationId xmlns:p14="http://schemas.microsoft.com/office/powerpoint/2010/main" val="3850627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8CA7BB-85DA-3C4D-A4F2-CAFCF949DAB8}"/>
              </a:ext>
            </a:extLst>
          </p:cNvPr>
          <p:cNvSpPr>
            <a:spLocks noGrp="1"/>
          </p:cNvSpPr>
          <p:nvPr>
            <p:ph type="title"/>
          </p:nvPr>
        </p:nvSpPr>
        <p:spPr>
          <a:xfrm>
            <a:off x="457200" y="287120"/>
            <a:ext cx="8229600" cy="1143000"/>
          </a:xfrm>
        </p:spPr>
        <p:txBody>
          <a:bodyPr>
            <a:normAutofit fontScale="90000"/>
          </a:bodyPr>
          <a:lstStyle/>
          <a:p>
            <a:r>
              <a:rPr lang="es-ES_tradnl" dirty="0"/>
              <a:t>Determinar el error instrumental en los siguientes casos </a:t>
            </a:r>
          </a:p>
        </p:txBody>
      </p:sp>
      <p:pic>
        <p:nvPicPr>
          <p:cNvPr id="4" name="Imagen 3">
            <a:extLst>
              <a:ext uri="{FF2B5EF4-FFF2-40B4-BE49-F238E27FC236}">
                <a16:creationId xmlns:a16="http://schemas.microsoft.com/office/drawing/2014/main" id="{0CBFA5CE-6551-CC4D-80E2-43F8A0EA21D7}"/>
              </a:ext>
            </a:extLst>
          </p:cNvPr>
          <p:cNvPicPr>
            <a:picLocks noChangeAspect="1"/>
          </p:cNvPicPr>
          <p:nvPr/>
        </p:nvPicPr>
        <p:blipFill>
          <a:blip r:embed="rId2"/>
          <a:stretch>
            <a:fillRect/>
          </a:stretch>
        </p:blipFill>
        <p:spPr>
          <a:xfrm>
            <a:off x="1092099" y="1941502"/>
            <a:ext cx="7272968" cy="1575810"/>
          </a:xfrm>
          <a:prstGeom prst="rect">
            <a:avLst/>
          </a:prstGeom>
        </p:spPr>
      </p:pic>
      <p:pic>
        <p:nvPicPr>
          <p:cNvPr id="5" name="Picture 4" descr="significant-digits-measurements-02">
            <a:extLst>
              <a:ext uri="{FF2B5EF4-FFF2-40B4-BE49-F238E27FC236}">
                <a16:creationId xmlns:a16="http://schemas.microsoft.com/office/drawing/2014/main" id="{8A944D17-ABB2-3B4F-A599-2BC1CB6AF9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4127" y="4586317"/>
            <a:ext cx="7108912" cy="157581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929692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85A33F-2BDB-C14C-9653-C9BA0506CBB0}"/>
              </a:ext>
            </a:extLst>
          </p:cNvPr>
          <p:cNvSpPr>
            <a:spLocks noGrp="1"/>
          </p:cNvSpPr>
          <p:nvPr>
            <p:ph type="title"/>
          </p:nvPr>
        </p:nvSpPr>
        <p:spPr/>
        <p:txBody>
          <a:bodyPr/>
          <a:lstStyle/>
          <a:p>
            <a:r>
              <a:rPr lang="es-ES_tradnl" dirty="0"/>
              <a:t>Cifras significativas</a:t>
            </a:r>
          </a:p>
        </p:txBody>
      </p:sp>
      <p:sp>
        <p:nvSpPr>
          <p:cNvPr id="3" name="Marcador de contenido 2">
            <a:extLst>
              <a:ext uri="{FF2B5EF4-FFF2-40B4-BE49-F238E27FC236}">
                <a16:creationId xmlns:a16="http://schemas.microsoft.com/office/drawing/2014/main" id="{00C8D24B-3EF3-E74E-8D92-4A5D81BFD013}"/>
              </a:ext>
            </a:extLst>
          </p:cNvPr>
          <p:cNvSpPr>
            <a:spLocks noGrp="1"/>
          </p:cNvSpPr>
          <p:nvPr>
            <p:ph idx="1"/>
          </p:nvPr>
        </p:nvSpPr>
        <p:spPr>
          <a:xfrm>
            <a:off x="680012" y="1333982"/>
            <a:ext cx="7783975" cy="1999527"/>
          </a:xfrm>
        </p:spPr>
        <p:txBody>
          <a:bodyPr>
            <a:normAutofit fontScale="92500" lnSpcReduction="20000"/>
          </a:bodyPr>
          <a:lstStyle/>
          <a:p>
            <a:pPr marL="0" indent="0" algn="just">
              <a:buNone/>
            </a:pPr>
            <a:r>
              <a:rPr lang="es-CL" dirty="0">
                <a:solidFill>
                  <a:srgbClr val="002060"/>
                </a:solidFill>
              </a:rPr>
              <a:t>Como ya hemos visto, la medida de una cantidad física entrega un valor con un cierto grado de error. Un concepto muy importante es el de las </a:t>
            </a:r>
            <a:r>
              <a:rPr lang="es-CL" dirty="0">
                <a:solidFill>
                  <a:srgbClr val="FF0000"/>
                </a:solidFill>
              </a:rPr>
              <a:t>cifras significativas de una medicion</a:t>
            </a:r>
            <a:r>
              <a:rPr lang="es-CL" dirty="0">
                <a:solidFill>
                  <a:srgbClr val="002060"/>
                </a:solidFill>
              </a:rPr>
              <a:t>, el cual depende del error.</a:t>
            </a:r>
          </a:p>
          <a:p>
            <a:pPr marL="0" indent="0">
              <a:buNone/>
            </a:pPr>
            <a:endParaRPr lang="es-ES_tradnl" dirty="0"/>
          </a:p>
        </p:txBody>
      </p:sp>
      <p:sp>
        <p:nvSpPr>
          <p:cNvPr id="4" name="Rectángulo 3">
            <a:extLst>
              <a:ext uri="{FF2B5EF4-FFF2-40B4-BE49-F238E27FC236}">
                <a16:creationId xmlns:a16="http://schemas.microsoft.com/office/drawing/2014/main" id="{E3AAED52-3BBD-7149-AFEE-10A4A0CDB266}"/>
              </a:ext>
            </a:extLst>
          </p:cNvPr>
          <p:cNvSpPr/>
          <p:nvPr/>
        </p:nvSpPr>
        <p:spPr>
          <a:xfrm>
            <a:off x="680012" y="3269469"/>
            <a:ext cx="8006788" cy="1815882"/>
          </a:xfrm>
          <a:prstGeom prst="rect">
            <a:avLst/>
          </a:prstGeom>
        </p:spPr>
        <p:txBody>
          <a:bodyPr wrap="square">
            <a:spAutoFit/>
          </a:bodyPr>
          <a:lstStyle/>
          <a:p>
            <a:pPr algn="just"/>
            <a:r>
              <a:rPr lang="es-CL" sz="2800" dirty="0">
                <a:solidFill>
                  <a:schemeClr val="accent3">
                    <a:lumMod val="50000"/>
                  </a:schemeClr>
                </a:solidFill>
              </a:rPr>
              <a:t>Definiremos las cifras significativas de una cantidad como la cantidad total de cifras que tiene el número respecto a la posición de la primera cifra distinta de cero que tiene su error. </a:t>
            </a:r>
            <a:endParaRPr lang="es-CL" sz="2800" dirty="0">
              <a:solidFill>
                <a:schemeClr val="accent3">
                  <a:lumMod val="50000"/>
                </a:schemeClr>
              </a:solidFill>
              <a:effectLst/>
            </a:endParaRPr>
          </a:p>
        </p:txBody>
      </p:sp>
      <p:pic>
        <p:nvPicPr>
          <p:cNvPr id="5" name="Imagen 4">
            <a:extLst>
              <a:ext uri="{FF2B5EF4-FFF2-40B4-BE49-F238E27FC236}">
                <a16:creationId xmlns:a16="http://schemas.microsoft.com/office/drawing/2014/main" id="{B4DE106B-6120-9242-8E75-9EF8A3924F05}"/>
              </a:ext>
            </a:extLst>
          </p:cNvPr>
          <p:cNvPicPr>
            <a:picLocks noChangeAspect="1"/>
          </p:cNvPicPr>
          <p:nvPr/>
        </p:nvPicPr>
        <p:blipFill>
          <a:blip r:embed="rId2"/>
          <a:stretch>
            <a:fillRect/>
          </a:stretch>
        </p:blipFill>
        <p:spPr>
          <a:xfrm>
            <a:off x="5545678" y="4702270"/>
            <a:ext cx="2825712" cy="1643495"/>
          </a:xfrm>
          <a:prstGeom prst="rect">
            <a:avLst/>
          </a:prstGeom>
        </p:spPr>
      </p:pic>
    </p:spTree>
    <p:extLst>
      <p:ext uri="{BB962C8B-B14F-4D97-AF65-F5344CB8AC3E}">
        <p14:creationId xmlns:p14="http://schemas.microsoft.com/office/powerpoint/2010/main" val="26032562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E4395F-A193-C444-A6F0-9BC451C717B3}"/>
              </a:ext>
            </a:extLst>
          </p:cNvPr>
          <p:cNvSpPr>
            <a:spLocks noGrp="1"/>
          </p:cNvSpPr>
          <p:nvPr>
            <p:ph type="title"/>
          </p:nvPr>
        </p:nvSpPr>
        <p:spPr/>
        <p:txBody>
          <a:bodyPr/>
          <a:lstStyle/>
          <a:p>
            <a:r>
              <a:rPr lang="es-ES_tradnl" dirty="0"/>
              <a:t>Ejemplo….</a:t>
            </a:r>
          </a:p>
        </p:txBody>
      </p:sp>
      <p:pic>
        <p:nvPicPr>
          <p:cNvPr id="4" name="Imagen 3">
            <a:extLst>
              <a:ext uri="{FF2B5EF4-FFF2-40B4-BE49-F238E27FC236}">
                <a16:creationId xmlns:a16="http://schemas.microsoft.com/office/drawing/2014/main" id="{55D98AB5-F901-884B-8F59-5036D38591C6}"/>
              </a:ext>
            </a:extLst>
          </p:cNvPr>
          <p:cNvPicPr>
            <a:picLocks noChangeAspect="1"/>
          </p:cNvPicPr>
          <p:nvPr/>
        </p:nvPicPr>
        <p:blipFill>
          <a:blip r:embed="rId2"/>
          <a:stretch>
            <a:fillRect/>
          </a:stretch>
        </p:blipFill>
        <p:spPr>
          <a:xfrm>
            <a:off x="768007" y="1417638"/>
            <a:ext cx="7272968" cy="1575810"/>
          </a:xfrm>
          <a:prstGeom prst="rect">
            <a:avLst/>
          </a:prstGeom>
        </p:spPr>
      </p:pic>
      <p:sp>
        <p:nvSpPr>
          <p:cNvPr id="12" name="Rectángulo 11">
            <a:extLst>
              <a:ext uri="{FF2B5EF4-FFF2-40B4-BE49-F238E27FC236}">
                <a16:creationId xmlns:a16="http://schemas.microsoft.com/office/drawing/2014/main" id="{0105828D-D247-1745-985B-989C1E194E31}"/>
              </a:ext>
            </a:extLst>
          </p:cNvPr>
          <p:cNvSpPr/>
          <p:nvPr/>
        </p:nvSpPr>
        <p:spPr>
          <a:xfrm>
            <a:off x="457200" y="3125889"/>
            <a:ext cx="8229600" cy="1477328"/>
          </a:xfrm>
          <a:prstGeom prst="rect">
            <a:avLst/>
          </a:prstGeom>
        </p:spPr>
        <p:txBody>
          <a:bodyPr wrap="square">
            <a:spAutoFit/>
          </a:bodyPr>
          <a:lstStyle/>
          <a:p>
            <a:pPr algn="just"/>
            <a:r>
              <a:rPr lang="es-ES_tradnl" dirty="0"/>
              <a:t>El numero de cifras que se reporta en una medición debe ser tal que coincida con la cifra del error. </a:t>
            </a:r>
          </a:p>
          <a:p>
            <a:pPr algn="just"/>
            <a:r>
              <a:rPr lang="es-ES_tradnl" dirty="0"/>
              <a:t>Por lo general esta ultima cifra debe ser estimada.</a:t>
            </a:r>
          </a:p>
          <a:p>
            <a:pPr algn="just"/>
            <a:r>
              <a:rPr lang="es-ES_tradnl" dirty="0"/>
              <a:t>La estimación es un proceso que realiza el observador, dónde éste evalúa qué fracción de la apreciación del instrumento le corresponde a una medida.</a:t>
            </a:r>
          </a:p>
        </p:txBody>
      </p:sp>
      <mc:AlternateContent xmlns:mc="http://schemas.openxmlformats.org/markup-compatibility/2006" xmlns:p14="http://schemas.microsoft.com/office/powerpoint/2010/main">
        <mc:Choice Requires="p14">
          <p:contentPart p14:bwMode="auto" r:id="rId3">
            <p14:nvContentPartPr>
              <p14:cNvPr id="25" name="Entrada de lápiz 24">
                <a:extLst>
                  <a:ext uri="{FF2B5EF4-FFF2-40B4-BE49-F238E27FC236}">
                    <a16:creationId xmlns:a16="http://schemas.microsoft.com/office/drawing/2014/main" id="{EACEA455-B987-5C4F-9C57-633685AF360F}"/>
                  </a:ext>
                </a:extLst>
              </p14:cNvPr>
              <p14:cNvContentPartPr/>
              <p14:nvPr/>
            </p14:nvContentPartPr>
            <p14:xfrm>
              <a:off x="1446715" y="2552212"/>
              <a:ext cx="276480" cy="81000"/>
            </p14:xfrm>
          </p:contentPart>
        </mc:Choice>
        <mc:Fallback xmlns="">
          <p:pic>
            <p:nvPicPr>
              <p:cNvPr id="25" name="Entrada de lápiz 24">
                <a:extLst>
                  <a:ext uri="{FF2B5EF4-FFF2-40B4-BE49-F238E27FC236}">
                    <a16:creationId xmlns:a16="http://schemas.microsoft.com/office/drawing/2014/main" id="{EACEA455-B987-5C4F-9C57-633685AF360F}"/>
                  </a:ext>
                </a:extLst>
              </p:cNvPr>
              <p:cNvPicPr/>
              <p:nvPr/>
            </p:nvPicPr>
            <p:blipFill>
              <a:blip r:embed="rId24"/>
              <a:stretch>
                <a:fillRect/>
              </a:stretch>
            </p:blipFill>
            <p:spPr>
              <a:xfrm>
                <a:off x="1439155" y="2544652"/>
                <a:ext cx="291240" cy="96120"/>
              </a:xfrm>
              <a:prstGeom prst="rect">
                <a:avLst/>
              </a:prstGeom>
            </p:spPr>
          </p:pic>
        </mc:Fallback>
      </mc:AlternateContent>
    </p:spTree>
    <p:extLst>
      <p:ext uri="{BB962C8B-B14F-4D97-AF65-F5344CB8AC3E}">
        <p14:creationId xmlns:p14="http://schemas.microsoft.com/office/powerpoint/2010/main" val="21560604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C168D4-F818-704E-A148-16920C378E09}"/>
              </a:ext>
            </a:extLst>
          </p:cNvPr>
          <p:cNvSpPr>
            <a:spLocks noGrp="1"/>
          </p:cNvSpPr>
          <p:nvPr>
            <p:ph type="title"/>
          </p:nvPr>
        </p:nvSpPr>
        <p:spPr/>
        <p:txBody>
          <a:bodyPr/>
          <a:lstStyle/>
          <a:p>
            <a:r>
              <a:rPr lang="es-ES_tradnl" dirty="0"/>
              <a:t>Notación para mediciones </a:t>
            </a:r>
          </a:p>
        </p:txBody>
      </p:sp>
      <p:sp>
        <p:nvSpPr>
          <p:cNvPr id="4" name="Rectángulo 3">
            <a:extLst>
              <a:ext uri="{FF2B5EF4-FFF2-40B4-BE49-F238E27FC236}">
                <a16:creationId xmlns:a16="http://schemas.microsoft.com/office/drawing/2014/main" id="{CCB23FBA-63EC-0349-9E09-82A54F536713}"/>
              </a:ext>
            </a:extLst>
          </p:cNvPr>
          <p:cNvSpPr/>
          <p:nvPr/>
        </p:nvSpPr>
        <p:spPr>
          <a:xfrm>
            <a:off x="1012307" y="1785924"/>
            <a:ext cx="7327775" cy="646331"/>
          </a:xfrm>
          <a:prstGeom prst="rect">
            <a:avLst/>
          </a:prstGeom>
        </p:spPr>
        <p:txBody>
          <a:bodyPr wrap="none">
            <a:spAutoFit/>
          </a:bodyPr>
          <a:lstStyle/>
          <a:p>
            <a:r>
              <a:rPr lang="es-ES_tradnl" sz="3600" dirty="0">
                <a:solidFill>
                  <a:prstClr val="black"/>
                </a:solidFill>
              </a:rPr>
              <a:t>M = (</a:t>
            </a:r>
            <a:r>
              <a:rPr lang="es-ES_tradnl" sz="3600" dirty="0" err="1">
                <a:solidFill>
                  <a:prstClr val="black"/>
                </a:solidFill>
              </a:rPr>
              <a:t>M</a:t>
            </a:r>
            <a:r>
              <a:rPr lang="es-ES_tradnl" sz="3600" baseline="-25000" dirty="0" err="1">
                <a:solidFill>
                  <a:prstClr val="black"/>
                </a:solidFill>
              </a:rPr>
              <a:t>lectura</a:t>
            </a:r>
            <a:r>
              <a:rPr lang="es-ES_tradnl" sz="3600" dirty="0">
                <a:solidFill>
                  <a:prstClr val="black"/>
                </a:solidFill>
              </a:rPr>
              <a:t>  ±  </a:t>
            </a:r>
            <a:r>
              <a:rPr lang="es-ES_tradnl" sz="3600" dirty="0" err="1">
                <a:solidFill>
                  <a:prstClr val="black"/>
                </a:solidFill>
              </a:rPr>
              <a:t>δM</a:t>
            </a:r>
            <a:r>
              <a:rPr lang="es-ES_tradnl" sz="3600" dirty="0">
                <a:solidFill>
                  <a:prstClr val="black"/>
                </a:solidFill>
              </a:rPr>
              <a:t>) unidad de medida</a:t>
            </a:r>
            <a:endParaRPr lang="es-ES_tradnl" sz="3600" dirty="0"/>
          </a:p>
        </p:txBody>
      </p:sp>
      <p:sp>
        <p:nvSpPr>
          <p:cNvPr id="5" name="Rectángulo 4">
            <a:extLst>
              <a:ext uri="{FF2B5EF4-FFF2-40B4-BE49-F238E27FC236}">
                <a16:creationId xmlns:a16="http://schemas.microsoft.com/office/drawing/2014/main" id="{91A147F4-F26B-C74C-B420-8FB8FADDD911}"/>
              </a:ext>
            </a:extLst>
          </p:cNvPr>
          <p:cNvSpPr/>
          <p:nvPr/>
        </p:nvSpPr>
        <p:spPr>
          <a:xfrm>
            <a:off x="367963" y="2800541"/>
            <a:ext cx="7582460" cy="954107"/>
          </a:xfrm>
          <a:prstGeom prst="rect">
            <a:avLst/>
          </a:prstGeom>
        </p:spPr>
        <p:txBody>
          <a:bodyPr wrap="none">
            <a:spAutoFit/>
          </a:bodyPr>
          <a:lstStyle/>
          <a:p>
            <a:r>
              <a:rPr lang="es-ES_tradnl" sz="2800" dirty="0">
                <a:solidFill>
                  <a:prstClr val="black"/>
                </a:solidFill>
              </a:rPr>
              <a:t>El error de una medición </a:t>
            </a:r>
            <a:r>
              <a:rPr lang="es-ES_tradnl" sz="2800" dirty="0" err="1">
                <a:solidFill>
                  <a:prstClr val="black"/>
                </a:solidFill>
              </a:rPr>
              <a:t>δM</a:t>
            </a:r>
            <a:r>
              <a:rPr lang="es-ES_tradnl" sz="2800" dirty="0">
                <a:solidFill>
                  <a:prstClr val="black"/>
                </a:solidFill>
              </a:rPr>
              <a:t> se escribirá solo con</a:t>
            </a:r>
          </a:p>
          <a:p>
            <a:r>
              <a:rPr lang="es-ES_tradnl" sz="2800" dirty="0">
                <a:solidFill>
                  <a:prstClr val="black"/>
                </a:solidFill>
              </a:rPr>
              <a:t>una cifra significativa.  </a:t>
            </a:r>
            <a:endParaRPr lang="es-ES_tradnl" sz="2800" dirty="0"/>
          </a:p>
        </p:txBody>
      </p:sp>
      <p:pic>
        <p:nvPicPr>
          <p:cNvPr id="6" name="Imagen 5">
            <a:extLst>
              <a:ext uri="{FF2B5EF4-FFF2-40B4-BE49-F238E27FC236}">
                <a16:creationId xmlns:a16="http://schemas.microsoft.com/office/drawing/2014/main" id="{8F48C6BA-401F-8344-8E25-C64E0FC9F981}"/>
              </a:ext>
            </a:extLst>
          </p:cNvPr>
          <p:cNvPicPr>
            <a:picLocks noChangeAspect="1"/>
          </p:cNvPicPr>
          <p:nvPr/>
        </p:nvPicPr>
        <p:blipFill>
          <a:blip r:embed="rId2"/>
          <a:stretch>
            <a:fillRect/>
          </a:stretch>
        </p:blipFill>
        <p:spPr>
          <a:xfrm>
            <a:off x="549769" y="4656695"/>
            <a:ext cx="6354558" cy="1376821"/>
          </a:xfrm>
          <a:prstGeom prst="rect">
            <a:avLst/>
          </a:prstGeom>
        </p:spPr>
      </p:pic>
      <p:sp>
        <p:nvSpPr>
          <p:cNvPr id="7" name="Rectángulo 6">
            <a:extLst>
              <a:ext uri="{FF2B5EF4-FFF2-40B4-BE49-F238E27FC236}">
                <a16:creationId xmlns:a16="http://schemas.microsoft.com/office/drawing/2014/main" id="{D83C487D-BA72-7B47-8841-BF8546BFA45C}"/>
              </a:ext>
            </a:extLst>
          </p:cNvPr>
          <p:cNvSpPr/>
          <p:nvPr/>
        </p:nvSpPr>
        <p:spPr>
          <a:xfrm>
            <a:off x="457200" y="4122934"/>
            <a:ext cx="1655903" cy="400110"/>
          </a:xfrm>
          <a:prstGeom prst="rect">
            <a:avLst/>
          </a:prstGeom>
        </p:spPr>
        <p:txBody>
          <a:bodyPr wrap="none">
            <a:spAutoFit/>
          </a:bodyPr>
          <a:lstStyle/>
          <a:p>
            <a:r>
              <a:rPr lang="es-ES_tradnl" sz="2000" dirty="0">
                <a:solidFill>
                  <a:srgbClr val="002060"/>
                </a:solidFill>
              </a:rPr>
              <a:t>Finalmente…. </a:t>
            </a:r>
          </a:p>
        </p:txBody>
      </p:sp>
    </p:spTree>
    <p:extLst>
      <p:ext uri="{BB962C8B-B14F-4D97-AF65-F5344CB8AC3E}">
        <p14:creationId xmlns:p14="http://schemas.microsoft.com/office/powerpoint/2010/main" val="21588515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076C0C-7F7C-D44C-A446-6BC776C3A4A7}"/>
              </a:ext>
            </a:extLst>
          </p:cNvPr>
          <p:cNvSpPr>
            <a:spLocks noGrp="1"/>
          </p:cNvSpPr>
          <p:nvPr>
            <p:ph type="title"/>
          </p:nvPr>
        </p:nvSpPr>
        <p:spPr>
          <a:xfrm>
            <a:off x="534539" y="286833"/>
            <a:ext cx="8351134" cy="1143000"/>
          </a:xfrm>
        </p:spPr>
        <p:txBody>
          <a:bodyPr>
            <a:noAutofit/>
          </a:bodyPr>
          <a:lstStyle/>
          <a:p>
            <a:pPr algn="just"/>
            <a:r>
              <a:rPr lang="es-ES_tradnl" sz="2400" b="1" dirty="0">
                <a:solidFill>
                  <a:schemeClr val="accent3">
                    <a:lumMod val="50000"/>
                  </a:schemeClr>
                </a:solidFill>
              </a:rPr>
              <a:t>Ejemplos: </a:t>
            </a:r>
            <a:r>
              <a:rPr lang="es-ES_tradnl" sz="2400" dirty="0">
                <a:solidFill>
                  <a:schemeClr val="accent3">
                    <a:lumMod val="50000"/>
                  </a:schemeClr>
                </a:solidFill>
              </a:rPr>
              <a:t>determinar el resultado de las siguientes mediciones expresando su resultado con el numero apropiado de cifras significativas   </a:t>
            </a:r>
          </a:p>
        </p:txBody>
      </p:sp>
      <p:pic>
        <p:nvPicPr>
          <p:cNvPr id="4" name="Imagen 3">
            <a:extLst>
              <a:ext uri="{FF2B5EF4-FFF2-40B4-BE49-F238E27FC236}">
                <a16:creationId xmlns:a16="http://schemas.microsoft.com/office/drawing/2014/main" id="{61A86EC1-D242-F547-B0E4-CE18A9BF7EA2}"/>
              </a:ext>
            </a:extLst>
          </p:cNvPr>
          <p:cNvPicPr>
            <a:picLocks noChangeAspect="1"/>
          </p:cNvPicPr>
          <p:nvPr/>
        </p:nvPicPr>
        <p:blipFill>
          <a:blip r:embed="rId2"/>
          <a:stretch>
            <a:fillRect/>
          </a:stretch>
        </p:blipFill>
        <p:spPr>
          <a:xfrm>
            <a:off x="3255944" y="2138331"/>
            <a:ext cx="2658329" cy="3638589"/>
          </a:xfrm>
          <a:prstGeom prst="rect">
            <a:avLst/>
          </a:prstGeom>
        </p:spPr>
      </p:pic>
    </p:spTree>
    <p:extLst>
      <p:ext uri="{BB962C8B-B14F-4D97-AF65-F5344CB8AC3E}">
        <p14:creationId xmlns:p14="http://schemas.microsoft.com/office/powerpoint/2010/main" val="21059906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significant-digits-measurements-02">
            <a:extLst>
              <a:ext uri="{FF2B5EF4-FFF2-40B4-BE49-F238E27FC236}">
                <a16:creationId xmlns:a16="http://schemas.microsoft.com/office/drawing/2014/main" id="{9602E94D-0D3C-6F49-8AF8-F6C006952F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7219" y="1561694"/>
            <a:ext cx="7474335" cy="165681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779685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698C181B-6D04-AD4D-90CF-5D4E926D9E19}"/>
              </a:ext>
            </a:extLst>
          </p:cNvPr>
          <p:cNvPicPr>
            <a:picLocks noChangeAspect="1"/>
          </p:cNvPicPr>
          <p:nvPr/>
        </p:nvPicPr>
        <p:blipFill>
          <a:blip r:embed="rId2"/>
          <a:stretch>
            <a:fillRect/>
          </a:stretch>
        </p:blipFill>
        <p:spPr>
          <a:xfrm>
            <a:off x="635221" y="1103643"/>
            <a:ext cx="2985758" cy="2985758"/>
          </a:xfrm>
          <a:prstGeom prst="rect">
            <a:avLst/>
          </a:prstGeom>
        </p:spPr>
      </p:pic>
    </p:spTree>
    <p:extLst>
      <p:ext uri="{BB962C8B-B14F-4D97-AF65-F5344CB8AC3E}">
        <p14:creationId xmlns:p14="http://schemas.microsoft.com/office/powerpoint/2010/main" val="19864946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457200" y="274638"/>
            <a:ext cx="8229600" cy="1143000"/>
          </a:xfrm>
        </p:spPr>
        <p:txBody>
          <a:bodyPr>
            <a:normAutofit fontScale="90000"/>
          </a:bodyPr>
          <a:lstStyle/>
          <a:p>
            <a:r>
              <a:rPr lang="es-ES" dirty="0">
                <a:solidFill>
                  <a:srgbClr val="215968"/>
                </a:solidFill>
              </a:rPr>
              <a:t>Las cifras significativas se tratan de reglas  </a:t>
            </a:r>
          </a:p>
        </p:txBody>
      </p:sp>
      <p:sp>
        <p:nvSpPr>
          <p:cNvPr id="5" name="Rectángulo 4"/>
          <p:cNvSpPr/>
          <p:nvPr/>
        </p:nvSpPr>
        <p:spPr>
          <a:xfrm>
            <a:off x="556990" y="1417638"/>
            <a:ext cx="7938631" cy="3693319"/>
          </a:xfrm>
          <a:prstGeom prst="rect">
            <a:avLst/>
          </a:prstGeom>
        </p:spPr>
        <p:txBody>
          <a:bodyPr wrap="square">
            <a:spAutoFit/>
          </a:bodyPr>
          <a:lstStyle/>
          <a:p>
            <a:endParaRPr lang="es-ES_tradnl" dirty="0"/>
          </a:p>
          <a:p>
            <a:pPr marL="342900" indent="-342900">
              <a:buAutoNum type="arabicPeriod"/>
            </a:pPr>
            <a:r>
              <a:rPr lang="es-ES_tradnl" dirty="0"/>
              <a:t>Los ceros colocados antes de otros dígitos no son significativos: </a:t>
            </a:r>
          </a:p>
          <a:p>
            <a:r>
              <a:rPr lang="es-ES_tradnl" dirty="0">
                <a:solidFill>
                  <a:srgbClr val="000090"/>
                </a:solidFill>
              </a:rPr>
              <a:t>ejemplo: 0,0000023 solo tiene 2 cifras significativas.</a:t>
            </a:r>
          </a:p>
          <a:p>
            <a:endParaRPr lang="es-ES_tradnl" dirty="0">
              <a:solidFill>
                <a:srgbClr val="000090"/>
              </a:solidFill>
            </a:endParaRPr>
          </a:p>
          <a:p>
            <a:r>
              <a:rPr lang="es-ES_tradnl" dirty="0"/>
              <a:t>2. Los ceros colocados entre otros dígitos siempre son significativos:</a:t>
            </a:r>
          </a:p>
          <a:p>
            <a:r>
              <a:rPr lang="es-ES_tradnl" dirty="0">
                <a:solidFill>
                  <a:srgbClr val="000090"/>
                </a:solidFill>
              </a:rPr>
              <a:t>ejemplo: 5008 tiene 4 cifras significativas.</a:t>
            </a:r>
          </a:p>
          <a:p>
            <a:endParaRPr lang="es-ES_tradnl" dirty="0">
              <a:solidFill>
                <a:srgbClr val="000090"/>
              </a:solidFill>
            </a:endParaRPr>
          </a:p>
          <a:p>
            <a:r>
              <a:rPr lang="es-ES_tradnl" dirty="0"/>
              <a:t>3. Los ceros colocados después de otros dígitos pero detrás de un punto decimal son significativos: </a:t>
            </a:r>
          </a:p>
          <a:p>
            <a:r>
              <a:rPr lang="es-ES_tradnl" dirty="0"/>
              <a:t>ejemplo: </a:t>
            </a:r>
            <a:r>
              <a:rPr lang="es-ES_tradnl" dirty="0">
                <a:solidFill>
                  <a:srgbClr val="000090"/>
                </a:solidFill>
              </a:rPr>
              <a:t>2,90 tiene 3 cifras significativas.</a:t>
            </a:r>
          </a:p>
          <a:p>
            <a:endParaRPr lang="es-ES_tradnl" dirty="0">
              <a:solidFill>
                <a:srgbClr val="000090"/>
              </a:solidFill>
            </a:endParaRPr>
          </a:p>
          <a:p>
            <a:r>
              <a:rPr lang="es-ES_tradnl" dirty="0"/>
              <a:t>4. Los ceros al final de un número son significativos solo si están detrás de un punto decimal como en 3. De lo contrario, es imposible saber si son significativos.</a:t>
            </a:r>
            <a:endParaRPr lang="es-ES" dirty="0"/>
          </a:p>
        </p:txBody>
      </p:sp>
    </p:spTree>
    <p:extLst>
      <p:ext uri="{BB962C8B-B14F-4D97-AF65-F5344CB8AC3E}">
        <p14:creationId xmlns:p14="http://schemas.microsoft.com/office/powerpoint/2010/main" val="2008564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20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5">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 calcmode="lin" valueType="num">
                                      <p:cBhvr additive="base">
                                        <p:cTn id="11" dur="20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 calcmode="lin" valueType="num">
                                      <p:cBhvr additive="base">
                                        <p:cTn id="17" dur="2000"/>
                                        <p:tgtEl>
                                          <p:spTgt spid="5">
                                            <p:txEl>
                                              <p:pRg st="4" end="4"/>
                                            </p:txEl>
                                          </p:spTgt>
                                        </p:tgtEl>
                                        <p:attrNameLst>
                                          <p:attrName>ppt_y</p:attrName>
                                        </p:attrNameLst>
                                      </p:cBhvr>
                                      <p:tavLst>
                                        <p:tav tm="0">
                                          <p:val>
                                            <p:strVal val="#ppt_y+#ppt_h*1.125000"/>
                                          </p:val>
                                        </p:tav>
                                        <p:tav tm="100000">
                                          <p:val>
                                            <p:strVal val="#ppt_y"/>
                                          </p:val>
                                        </p:tav>
                                      </p:tavLst>
                                    </p:anim>
                                    <p:animEffect transition="in" filter="wipe(up)">
                                      <p:cBhvr>
                                        <p:cTn id="18" dur="2000"/>
                                        <p:tgtEl>
                                          <p:spTgt spid="5">
                                            <p:txEl>
                                              <p:pRg st="4" end="4"/>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5">
                                            <p:txEl>
                                              <p:pRg st="5" end="5"/>
                                            </p:txEl>
                                          </p:spTgt>
                                        </p:tgtEl>
                                        <p:attrNameLst>
                                          <p:attrName>style.visibility</p:attrName>
                                        </p:attrNameLst>
                                      </p:cBhvr>
                                      <p:to>
                                        <p:strVal val="visible"/>
                                      </p:to>
                                    </p:set>
                                    <p:anim calcmode="lin" valueType="num">
                                      <p:cBhvr additive="base">
                                        <p:cTn id="21" dur="2000"/>
                                        <p:tgtEl>
                                          <p:spTgt spid="5">
                                            <p:txEl>
                                              <p:pRg st="5" end="5"/>
                                            </p:txEl>
                                          </p:spTgt>
                                        </p:tgtEl>
                                        <p:attrNameLst>
                                          <p:attrName>ppt_y</p:attrName>
                                        </p:attrNameLst>
                                      </p:cBhvr>
                                      <p:tavLst>
                                        <p:tav tm="0">
                                          <p:val>
                                            <p:strVal val="#ppt_y+#ppt_h*1.125000"/>
                                          </p:val>
                                        </p:tav>
                                        <p:tav tm="100000">
                                          <p:val>
                                            <p:strVal val="#ppt_y"/>
                                          </p:val>
                                        </p:tav>
                                      </p:tavLst>
                                    </p:anim>
                                    <p:animEffect transition="in" filter="wipe(up)">
                                      <p:cBhvr>
                                        <p:cTn id="22" dur="2000"/>
                                        <p:tgtEl>
                                          <p:spTgt spid="5">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nodeType="click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anim calcmode="lin" valueType="num">
                                      <p:cBhvr additive="base">
                                        <p:cTn id="27" dur="2000"/>
                                        <p:tgtEl>
                                          <p:spTgt spid="5">
                                            <p:txEl>
                                              <p:pRg st="7" end="7"/>
                                            </p:txEl>
                                          </p:spTgt>
                                        </p:tgtEl>
                                        <p:attrNameLst>
                                          <p:attrName>ppt_y</p:attrName>
                                        </p:attrNameLst>
                                      </p:cBhvr>
                                      <p:tavLst>
                                        <p:tav tm="0">
                                          <p:val>
                                            <p:strVal val="#ppt_y+#ppt_h*1.125000"/>
                                          </p:val>
                                        </p:tav>
                                        <p:tav tm="100000">
                                          <p:val>
                                            <p:strVal val="#ppt_y"/>
                                          </p:val>
                                        </p:tav>
                                      </p:tavLst>
                                    </p:anim>
                                    <p:animEffect transition="in" filter="wipe(up)">
                                      <p:cBhvr>
                                        <p:cTn id="28" dur="2000"/>
                                        <p:tgtEl>
                                          <p:spTgt spid="5">
                                            <p:txEl>
                                              <p:pRg st="7" end="7"/>
                                            </p:txEl>
                                          </p:spTgt>
                                        </p:tgtEl>
                                      </p:cBhvr>
                                    </p:animEffect>
                                  </p:childTnLst>
                                </p:cTn>
                              </p:par>
                              <p:par>
                                <p:cTn id="29" presetID="12" presetClass="entr" presetSubtype="4" fill="hold" nodeType="withEffect">
                                  <p:stCondLst>
                                    <p:cond delay="0"/>
                                  </p:stCondLst>
                                  <p:childTnLst>
                                    <p:set>
                                      <p:cBhvr>
                                        <p:cTn id="30" dur="1" fill="hold">
                                          <p:stCondLst>
                                            <p:cond delay="0"/>
                                          </p:stCondLst>
                                        </p:cTn>
                                        <p:tgtEl>
                                          <p:spTgt spid="5">
                                            <p:txEl>
                                              <p:pRg st="8" end="8"/>
                                            </p:txEl>
                                          </p:spTgt>
                                        </p:tgtEl>
                                        <p:attrNameLst>
                                          <p:attrName>style.visibility</p:attrName>
                                        </p:attrNameLst>
                                      </p:cBhvr>
                                      <p:to>
                                        <p:strVal val="visible"/>
                                      </p:to>
                                    </p:set>
                                    <p:anim calcmode="lin" valueType="num">
                                      <p:cBhvr additive="base">
                                        <p:cTn id="31" dur="2000"/>
                                        <p:tgtEl>
                                          <p:spTgt spid="5">
                                            <p:txEl>
                                              <p:pRg st="8" end="8"/>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5">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5">
                                            <p:txEl>
                                              <p:pRg st="10" end="10"/>
                                            </p:txEl>
                                          </p:spTgt>
                                        </p:tgtEl>
                                        <p:attrNameLst>
                                          <p:attrName>style.visibility</p:attrName>
                                        </p:attrNameLst>
                                      </p:cBhvr>
                                      <p:to>
                                        <p:strVal val="visible"/>
                                      </p:to>
                                    </p:set>
                                    <p:anim calcmode="lin" valueType="num">
                                      <p:cBhvr additive="base">
                                        <p:cTn id="37" dur="2000"/>
                                        <p:tgtEl>
                                          <p:spTgt spid="5">
                                            <p:txEl>
                                              <p:pRg st="10" end="10"/>
                                            </p:txEl>
                                          </p:spTgt>
                                        </p:tgtEl>
                                        <p:attrNameLst>
                                          <p:attrName>ppt_y</p:attrName>
                                        </p:attrNameLst>
                                      </p:cBhvr>
                                      <p:tavLst>
                                        <p:tav tm="0">
                                          <p:val>
                                            <p:strVal val="#ppt_y+#ppt_h*1.125000"/>
                                          </p:val>
                                        </p:tav>
                                        <p:tav tm="100000">
                                          <p:val>
                                            <p:strVal val="#ppt_y"/>
                                          </p:val>
                                        </p:tav>
                                      </p:tavLst>
                                    </p:anim>
                                    <p:animEffect transition="in" filter="wipe(up)">
                                      <p:cBhvr>
                                        <p:cTn id="38" dur="20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94986" y="930798"/>
            <a:ext cx="8375552" cy="5025331"/>
          </a:xfrm>
          <a:prstGeom prst="rect">
            <a:avLst/>
          </a:prstGeom>
        </p:spPr>
      </p:pic>
    </p:spTree>
    <p:extLst>
      <p:ext uri="{BB962C8B-B14F-4D97-AF65-F5344CB8AC3E}">
        <p14:creationId xmlns:p14="http://schemas.microsoft.com/office/powerpoint/2010/main" val="40660815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800466" y="548446"/>
            <a:ext cx="6856565" cy="3877985"/>
          </a:xfrm>
          <a:prstGeom prst="rect">
            <a:avLst/>
          </a:prstGeom>
          <a:noFill/>
        </p:spPr>
        <p:txBody>
          <a:bodyPr wrap="none" rtlCol="0">
            <a:spAutoFit/>
          </a:bodyPr>
          <a:lstStyle/>
          <a:p>
            <a:r>
              <a:rPr lang="es-ES" sz="2400" dirty="0">
                <a:solidFill>
                  <a:schemeClr val="accent5">
                    <a:lumMod val="50000"/>
                  </a:schemeClr>
                </a:solidFill>
                <a:latin typeface="Arial"/>
                <a:cs typeface="Arial"/>
              </a:rPr>
              <a:t>Cuantas cifras significativas tienen las siguientes </a:t>
            </a:r>
          </a:p>
          <a:p>
            <a:r>
              <a:rPr lang="es-ES" sz="2400" dirty="0">
                <a:solidFill>
                  <a:schemeClr val="accent5">
                    <a:lumMod val="50000"/>
                  </a:schemeClr>
                </a:solidFill>
                <a:latin typeface="Arial"/>
                <a:cs typeface="Arial"/>
              </a:rPr>
              <a:t>cantidades y números ?</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256</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7452,00015 m</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0,000000215 s</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1000,00012000 m/s</a:t>
            </a:r>
          </a:p>
          <a:p>
            <a:endParaRPr lang="es-ES" dirty="0">
              <a:solidFill>
                <a:schemeClr val="accent1">
                  <a:lumMod val="50000"/>
                </a:schemeClr>
              </a:solidFill>
              <a:latin typeface="Arial"/>
              <a:cs typeface="Arial"/>
            </a:endParaRPr>
          </a:p>
          <a:p>
            <a:endParaRPr lang="es-ES" dirty="0">
              <a:solidFill>
                <a:schemeClr val="accent1">
                  <a:lumMod val="50000"/>
                </a:schemeClr>
              </a:solidFill>
              <a:latin typeface="Arial"/>
              <a:cs typeface="Arial"/>
            </a:endParaRPr>
          </a:p>
          <a:p>
            <a:endParaRPr lang="es-ES" dirty="0">
              <a:solidFill>
                <a:schemeClr val="accent1">
                  <a:lumMod val="50000"/>
                </a:schemeClr>
              </a:solidFill>
              <a:latin typeface="Arial"/>
              <a:cs typeface="Arial"/>
            </a:endParaRPr>
          </a:p>
        </p:txBody>
      </p:sp>
    </p:spTree>
    <p:extLst>
      <p:ext uri="{BB962C8B-B14F-4D97-AF65-F5344CB8AC3E}">
        <p14:creationId xmlns:p14="http://schemas.microsoft.com/office/powerpoint/2010/main" val="3371618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a:t>Operaciones con cifras significativas</a:t>
            </a:r>
          </a:p>
        </p:txBody>
      </p:sp>
      <p:sp>
        <p:nvSpPr>
          <p:cNvPr id="4" name="Rectángulo 3"/>
          <p:cNvSpPr/>
          <p:nvPr/>
        </p:nvSpPr>
        <p:spPr>
          <a:xfrm>
            <a:off x="262152" y="1720147"/>
            <a:ext cx="8190778" cy="871970"/>
          </a:xfrm>
          <a:prstGeom prst="rect">
            <a:avLst/>
          </a:prstGeom>
        </p:spPr>
        <p:txBody>
          <a:bodyPr wrap="square">
            <a:spAutoFit/>
          </a:bodyPr>
          <a:lstStyle/>
          <a:p>
            <a:pPr marL="342900" lvl="0" indent="-342900" eaLnBrk="0" fontAlgn="base" hangingPunct="0">
              <a:lnSpc>
                <a:spcPct val="150000"/>
              </a:lnSpc>
              <a:spcBef>
                <a:spcPct val="0"/>
              </a:spcBef>
              <a:spcAft>
                <a:spcPct val="0"/>
              </a:spcAft>
              <a:buAutoNum type="arabicPeriod"/>
            </a:pPr>
            <a:r>
              <a:rPr lang="es-ES" altLang="es-CL" dirty="0">
                <a:solidFill>
                  <a:schemeClr val="accent2">
                    <a:lumMod val="50000"/>
                  </a:schemeClr>
                </a:solidFill>
                <a:latin typeface="Arial"/>
                <a:cs typeface="Arial"/>
              </a:rPr>
              <a:t>Suma y resta: </a:t>
            </a:r>
            <a:r>
              <a:rPr lang="es-ES" altLang="es-CL" dirty="0">
                <a:solidFill>
                  <a:srgbClr val="002060"/>
                </a:solidFill>
                <a:latin typeface="Arial"/>
                <a:cs typeface="Arial"/>
              </a:rPr>
              <a:t>Operar normalmente y luego aproximar el resultado de tal manera que coincida en la ultima cifra del operando con menos decimales.     </a:t>
            </a:r>
          </a:p>
        </p:txBody>
      </p:sp>
      <p:pic>
        <p:nvPicPr>
          <p:cNvPr id="5" name="Imagen 4"/>
          <p:cNvPicPr>
            <a:picLocks noChangeAspect="1"/>
          </p:cNvPicPr>
          <p:nvPr/>
        </p:nvPicPr>
        <p:blipFill>
          <a:blip r:embed="rId2"/>
          <a:stretch>
            <a:fillRect/>
          </a:stretch>
        </p:blipFill>
        <p:spPr>
          <a:xfrm>
            <a:off x="2896675" y="2916751"/>
            <a:ext cx="3606800" cy="2057400"/>
          </a:xfrm>
          <a:prstGeom prst="rect">
            <a:avLst/>
          </a:prstGeom>
        </p:spPr>
      </p:pic>
    </p:spTree>
    <p:extLst>
      <p:ext uri="{BB962C8B-B14F-4D97-AF65-F5344CB8AC3E}">
        <p14:creationId xmlns:p14="http://schemas.microsoft.com/office/powerpoint/2010/main" val="2576389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152" y="440950"/>
            <a:ext cx="8158760" cy="1287532"/>
          </a:xfrm>
          <a:prstGeom prst="rect">
            <a:avLst/>
          </a:prstGeom>
        </p:spPr>
        <p:txBody>
          <a:bodyPr wrap="square">
            <a:spAutoFit/>
          </a:bodyPr>
          <a:lstStyle/>
          <a:p>
            <a:pPr lvl="0" algn="just" eaLnBrk="0" fontAlgn="base" hangingPunct="0">
              <a:lnSpc>
                <a:spcPct val="150000"/>
              </a:lnSpc>
              <a:spcBef>
                <a:spcPct val="0"/>
              </a:spcBef>
              <a:spcAft>
                <a:spcPct val="0"/>
              </a:spcAft>
            </a:pPr>
            <a:r>
              <a:rPr lang="es-ES" altLang="es-CL" b="1" dirty="0">
                <a:solidFill>
                  <a:srgbClr val="002060"/>
                </a:solidFill>
                <a:latin typeface="Arial"/>
                <a:cs typeface="Arial"/>
              </a:rPr>
              <a:t>2. </a:t>
            </a:r>
            <a:r>
              <a:rPr lang="es-ES" altLang="es-CL" b="1" dirty="0">
                <a:solidFill>
                  <a:schemeClr val="accent2">
                    <a:lumMod val="50000"/>
                  </a:schemeClr>
                </a:solidFill>
                <a:latin typeface="Arial"/>
                <a:cs typeface="Arial"/>
              </a:rPr>
              <a:t>Multiplicación y división: </a:t>
            </a:r>
            <a:r>
              <a:rPr lang="es-ES" altLang="es-CL" b="1" dirty="0">
                <a:solidFill>
                  <a:srgbClr val="002060"/>
                </a:solidFill>
                <a:latin typeface="Arial"/>
                <a:cs typeface="Arial"/>
              </a:rPr>
              <a:t>Operar normalmente y luego aproximar el resultado de tal manera que posea tantas cifras significativas como el factor menos preciso.     </a:t>
            </a:r>
          </a:p>
        </p:txBody>
      </p:sp>
      <p:pic>
        <p:nvPicPr>
          <p:cNvPr id="5" name="Imagen 4" descr="Captura de pantalla 2019-08-11 a la(s) 23.18.3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11300" y="2171700"/>
            <a:ext cx="6108700" cy="2514600"/>
          </a:xfrm>
          <a:prstGeom prst="rect">
            <a:avLst/>
          </a:prstGeom>
        </p:spPr>
      </p:pic>
    </p:spTree>
    <p:extLst>
      <p:ext uri="{BB962C8B-B14F-4D97-AF65-F5344CB8AC3E}">
        <p14:creationId xmlns:p14="http://schemas.microsoft.com/office/powerpoint/2010/main" val="848007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152" y="440950"/>
            <a:ext cx="8158760" cy="872034"/>
          </a:xfrm>
          <a:prstGeom prst="rect">
            <a:avLst/>
          </a:prstGeom>
        </p:spPr>
        <p:txBody>
          <a:bodyPr wrap="square">
            <a:spAutoFit/>
          </a:bodyPr>
          <a:lstStyle/>
          <a:p>
            <a:pPr lvl="0" algn="just" eaLnBrk="0" fontAlgn="base" hangingPunct="0">
              <a:lnSpc>
                <a:spcPct val="150000"/>
              </a:lnSpc>
              <a:spcBef>
                <a:spcPct val="0"/>
              </a:spcBef>
              <a:spcAft>
                <a:spcPct val="0"/>
              </a:spcAft>
            </a:pPr>
            <a:r>
              <a:rPr lang="es-ES" altLang="es-CL" b="1" dirty="0">
                <a:solidFill>
                  <a:srgbClr val="002060"/>
                </a:solidFill>
                <a:latin typeface="Arial"/>
                <a:cs typeface="Arial"/>
              </a:rPr>
              <a:t>3. </a:t>
            </a:r>
            <a:r>
              <a:rPr lang="es-ES" altLang="es-CL" b="1" dirty="0">
                <a:solidFill>
                  <a:schemeClr val="accent2">
                    <a:lumMod val="50000"/>
                  </a:schemeClr>
                </a:solidFill>
                <a:latin typeface="Arial"/>
                <a:cs typeface="Arial"/>
              </a:rPr>
              <a:t>Operaciones combinadas: </a:t>
            </a:r>
            <a:r>
              <a:rPr lang="es-ES" altLang="es-CL" b="1" dirty="0">
                <a:solidFill>
                  <a:srgbClr val="002060"/>
                </a:solidFill>
                <a:latin typeface="Arial"/>
                <a:cs typeface="Arial"/>
              </a:rPr>
              <a:t>Operar normalmente, pero en cada operación determine el numero de cifras significativas correspondiente.     </a:t>
            </a:r>
          </a:p>
        </p:txBody>
      </p:sp>
      <p:pic>
        <p:nvPicPr>
          <p:cNvPr id="5" name="Imagen 4" descr="Captura de pantalla 2019-08-11 a la(s) 23.25.3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3914" y="1382055"/>
            <a:ext cx="3517900" cy="749300"/>
          </a:xfrm>
          <a:prstGeom prst="rect">
            <a:avLst/>
          </a:prstGeom>
        </p:spPr>
      </p:pic>
    </p:spTree>
    <p:extLst>
      <p:ext uri="{BB962C8B-B14F-4D97-AF65-F5344CB8AC3E}">
        <p14:creationId xmlns:p14="http://schemas.microsoft.com/office/powerpoint/2010/main" val="1840529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Captura de pantalla 2019-08-11 a la(s) 23.27.50.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2058" y="2151419"/>
            <a:ext cx="6146800" cy="2755900"/>
          </a:xfrm>
          <a:prstGeom prst="rect">
            <a:avLst/>
          </a:prstGeom>
        </p:spPr>
      </p:pic>
    </p:spTree>
    <p:extLst>
      <p:ext uri="{BB962C8B-B14F-4D97-AF65-F5344CB8AC3E}">
        <p14:creationId xmlns:p14="http://schemas.microsoft.com/office/powerpoint/2010/main" val="36292827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Actividad</a:t>
            </a:r>
          </a:p>
        </p:txBody>
      </p:sp>
      <p:pic>
        <p:nvPicPr>
          <p:cNvPr id="10" name="Imagen 9"/>
          <p:cNvPicPr>
            <a:picLocks noChangeAspect="1"/>
          </p:cNvPicPr>
          <p:nvPr/>
        </p:nvPicPr>
        <p:blipFill>
          <a:blip r:embed="rId2"/>
          <a:stretch>
            <a:fillRect/>
          </a:stretch>
        </p:blipFill>
        <p:spPr>
          <a:xfrm>
            <a:off x="1336986" y="1804178"/>
            <a:ext cx="7048500" cy="4660900"/>
          </a:xfrm>
          <a:prstGeom prst="rect">
            <a:avLst/>
          </a:prstGeom>
        </p:spPr>
      </p:pic>
      <p:sp>
        <p:nvSpPr>
          <p:cNvPr id="5" name="CuadroTexto 4"/>
          <p:cNvSpPr txBox="1"/>
          <p:nvPr/>
        </p:nvSpPr>
        <p:spPr>
          <a:xfrm>
            <a:off x="559153" y="3694066"/>
            <a:ext cx="2134785" cy="646331"/>
          </a:xfrm>
          <a:prstGeom prst="rect">
            <a:avLst/>
          </a:prstGeom>
          <a:solidFill>
            <a:schemeClr val="bg1"/>
          </a:solidFill>
        </p:spPr>
        <p:txBody>
          <a:bodyPr wrap="square" rtlCol="0">
            <a:spAutoFit/>
          </a:bodyPr>
          <a:lstStyle/>
          <a:p>
            <a:r>
              <a:rPr lang="es-ES" sz="3600" b="1" dirty="0">
                <a:latin typeface="Arial"/>
                <a:cs typeface="Arial"/>
              </a:rPr>
              <a:t>3,214 cm</a:t>
            </a:r>
          </a:p>
        </p:txBody>
      </p:sp>
      <p:sp>
        <p:nvSpPr>
          <p:cNvPr id="11" name="CuadroTexto 10"/>
          <p:cNvSpPr txBox="1"/>
          <p:nvPr/>
        </p:nvSpPr>
        <p:spPr>
          <a:xfrm>
            <a:off x="4343606" y="6038088"/>
            <a:ext cx="2134785" cy="646331"/>
          </a:xfrm>
          <a:prstGeom prst="rect">
            <a:avLst/>
          </a:prstGeom>
          <a:solidFill>
            <a:schemeClr val="bg1"/>
          </a:solidFill>
        </p:spPr>
        <p:txBody>
          <a:bodyPr wrap="square" rtlCol="0">
            <a:spAutoFit/>
          </a:bodyPr>
          <a:lstStyle/>
          <a:p>
            <a:r>
              <a:rPr lang="es-ES" sz="3600" b="1" dirty="0">
                <a:latin typeface="Arial"/>
                <a:cs typeface="Arial"/>
              </a:rPr>
              <a:t>4,04 cm</a:t>
            </a:r>
          </a:p>
        </p:txBody>
      </p:sp>
      <p:sp>
        <p:nvSpPr>
          <p:cNvPr id="12" name="CuadroTexto 11"/>
          <p:cNvSpPr txBox="1"/>
          <p:nvPr/>
        </p:nvSpPr>
        <p:spPr>
          <a:xfrm>
            <a:off x="5197523" y="2852893"/>
            <a:ext cx="2609491" cy="646331"/>
          </a:xfrm>
          <a:prstGeom prst="rect">
            <a:avLst/>
          </a:prstGeom>
          <a:solidFill>
            <a:schemeClr val="bg1"/>
          </a:solidFill>
        </p:spPr>
        <p:txBody>
          <a:bodyPr wrap="square" rtlCol="0">
            <a:spAutoFit/>
          </a:bodyPr>
          <a:lstStyle/>
          <a:p>
            <a:r>
              <a:rPr lang="es-ES" sz="3600" b="1" dirty="0">
                <a:latin typeface="Arial"/>
                <a:cs typeface="Arial"/>
              </a:rPr>
              <a:t>5,1625 cm </a:t>
            </a:r>
          </a:p>
        </p:txBody>
      </p:sp>
      <p:sp>
        <p:nvSpPr>
          <p:cNvPr id="13" name="CuadroTexto 12"/>
          <p:cNvSpPr txBox="1"/>
          <p:nvPr/>
        </p:nvSpPr>
        <p:spPr>
          <a:xfrm>
            <a:off x="809331" y="1326256"/>
            <a:ext cx="6505627" cy="369332"/>
          </a:xfrm>
          <a:prstGeom prst="rect">
            <a:avLst/>
          </a:prstGeom>
          <a:noFill/>
        </p:spPr>
        <p:txBody>
          <a:bodyPr wrap="none" rtlCol="0">
            <a:spAutoFit/>
          </a:bodyPr>
          <a:lstStyle/>
          <a:p>
            <a:r>
              <a:rPr lang="es-ES" dirty="0"/>
              <a:t>Determine el perímetro y el área del siguiente triangulo rectángulo  </a:t>
            </a:r>
          </a:p>
        </p:txBody>
      </p:sp>
    </p:spTree>
    <p:extLst>
      <p:ext uri="{BB962C8B-B14F-4D97-AF65-F5344CB8AC3E}">
        <p14:creationId xmlns:p14="http://schemas.microsoft.com/office/powerpoint/2010/main" val="41592140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2">
            <p14:nvContentPartPr>
              <p14:cNvPr id="17" name="Entrada de lápiz 16">
                <a:extLst>
                  <a:ext uri="{FF2B5EF4-FFF2-40B4-BE49-F238E27FC236}">
                    <a16:creationId xmlns:a16="http://schemas.microsoft.com/office/drawing/2014/main" id="{55B9342F-333C-C44D-ACFC-DF49BBC82408}"/>
                  </a:ext>
                </a:extLst>
              </p14:cNvPr>
              <p14:cNvContentPartPr/>
              <p14:nvPr/>
            </p14:nvContentPartPr>
            <p14:xfrm>
              <a:off x="-4001841" y="3257261"/>
              <a:ext cx="1800" cy="360"/>
            </p14:xfrm>
          </p:contentPart>
        </mc:Choice>
        <mc:Fallback xmlns="">
          <p:pic>
            <p:nvPicPr>
              <p:cNvPr id="17" name="Entrada de lápiz 16">
                <a:extLst>
                  <a:ext uri="{FF2B5EF4-FFF2-40B4-BE49-F238E27FC236}">
                    <a16:creationId xmlns:a16="http://schemas.microsoft.com/office/drawing/2014/main" id="{55B9342F-333C-C44D-ACFC-DF49BBC82408}"/>
                  </a:ext>
                </a:extLst>
              </p:cNvPr>
              <p:cNvPicPr/>
              <p:nvPr/>
            </p:nvPicPr>
            <p:blipFill>
              <a:blip r:embed="rId25"/>
              <a:stretch>
                <a:fillRect/>
              </a:stretch>
            </p:blipFill>
            <p:spPr>
              <a:xfrm>
                <a:off x="-4006161" y="3252941"/>
                <a:ext cx="10440" cy="9000"/>
              </a:xfrm>
              <a:prstGeom prst="rect">
                <a:avLst/>
              </a:prstGeom>
            </p:spPr>
          </p:pic>
        </mc:Fallback>
      </mc:AlternateContent>
    </p:spTree>
    <p:extLst>
      <p:ext uri="{BB962C8B-B14F-4D97-AF65-F5344CB8AC3E}">
        <p14:creationId xmlns:p14="http://schemas.microsoft.com/office/powerpoint/2010/main" val="3877205815"/>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6395</TotalTime>
  <Words>881</Words>
  <Application>Microsoft Macintosh PowerPoint</Application>
  <PresentationFormat>Presentación en pantalla (4:3)</PresentationFormat>
  <Paragraphs>74</Paragraphs>
  <Slides>25</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25</vt:i4>
      </vt:variant>
    </vt:vector>
  </HeadingPairs>
  <TitlesOfParts>
    <vt:vector size="31" baseType="lpstr">
      <vt:lpstr>Arial</vt:lpstr>
      <vt:lpstr>Arial Narrow</vt:lpstr>
      <vt:lpstr>Calibri</vt:lpstr>
      <vt:lpstr>Comic Sans MS</vt:lpstr>
      <vt:lpstr>Helvetica</vt:lpstr>
      <vt:lpstr>Tema de Office</vt:lpstr>
      <vt:lpstr>Mediciones, cifras significativas y error instrumental 1s 2021 </vt:lpstr>
      <vt:lpstr>Introducción</vt:lpstr>
      <vt:lpstr>Presentación de PowerPoint</vt:lpstr>
      <vt:lpstr>Presentación de PowerPoint</vt:lpstr>
      <vt:lpstr>¿Cuál es la longitud del clip?</vt:lpstr>
      <vt:lpstr>Error en una medición </vt:lpstr>
      <vt:lpstr>Errores de medición </vt:lpstr>
      <vt:lpstr>Presentación de PowerPoint</vt:lpstr>
      <vt:lpstr>Error instrumental</vt:lpstr>
      <vt:lpstr>Determinar el error instrumental en los siguientes casos </vt:lpstr>
      <vt:lpstr>Cifras significativas</vt:lpstr>
      <vt:lpstr>Ejemplo….</vt:lpstr>
      <vt:lpstr>Notación para mediciones </vt:lpstr>
      <vt:lpstr>Ejemplos: determinar el resultado de las siguientes mediciones expresando su resultado con el numero apropiado de cifras significativas   </vt:lpstr>
      <vt:lpstr>Presentación de PowerPoint</vt:lpstr>
      <vt:lpstr>Presentación de PowerPoint</vt:lpstr>
      <vt:lpstr>Las cifras significativas se tratan de reglas  </vt:lpstr>
      <vt:lpstr>Presentación de PowerPoint</vt:lpstr>
      <vt:lpstr>Presentación de PowerPoint</vt:lpstr>
      <vt:lpstr>Operaciones con cifras significativas</vt:lpstr>
      <vt:lpstr>Presentación de PowerPoint</vt:lpstr>
      <vt:lpstr>Presentación de PowerPoint</vt:lpstr>
      <vt:lpstr>Presentación de PowerPoint</vt:lpstr>
      <vt:lpstr>Actividad</vt:lpstr>
      <vt:lpstr>Presentación de PowerPoint</vt:lpstr>
    </vt:vector>
  </TitlesOfParts>
  <Company>utfsm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Mediciones </dc:title>
  <dc:creator>cristian romanque</dc:creator>
  <cp:lastModifiedBy>Cristian Romanque</cp:lastModifiedBy>
  <cp:revision>39</cp:revision>
  <dcterms:created xsi:type="dcterms:W3CDTF">2019-08-12T02:39:58Z</dcterms:created>
  <dcterms:modified xsi:type="dcterms:W3CDTF">2021-03-30T03:24:16Z</dcterms:modified>
</cp:coreProperties>
</file>