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51"/>
  </p:notesMasterIdLst>
  <p:handoutMasterIdLst>
    <p:handoutMasterId r:id="rId52"/>
  </p:handoutMasterIdLst>
  <p:sldIdLst>
    <p:sldId id="294" r:id="rId2"/>
    <p:sldId id="261" r:id="rId3"/>
    <p:sldId id="257" r:id="rId4"/>
    <p:sldId id="258" r:id="rId5"/>
    <p:sldId id="259" r:id="rId6"/>
    <p:sldId id="260" r:id="rId7"/>
    <p:sldId id="295" r:id="rId8"/>
    <p:sldId id="296"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1" r:id="rId36"/>
    <p:sldId id="292" r:id="rId37"/>
    <p:sldId id="297"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118" autoAdjust="0"/>
    <p:restoredTop sz="94660"/>
  </p:normalViewPr>
  <p:slideViewPr>
    <p:cSldViewPr>
      <p:cViewPr>
        <p:scale>
          <a:sx n="70" d="100"/>
          <a:sy n="70" d="100"/>
        </p:scale>
        <p:origin x="-1242" y="-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4B43CB0-B816-4560-A73A-8FC433E1A8E8}" type="datetimeFigureOut">
              <a:rPr lang="es-CL" smtClean="0"/>
              <a:pPr/>
              <a:t>22-03-2021</a:t>
            </a:fld>
            <a:endParaRPr lang="es-CL"/>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9BC4826-4981-4D2C-87AE-EF01DAB6BCFD}" type="slidenum">
              <a:rPr lang="es-CL" smtClean="0"/>
              <a:pPr/>
              <a:t>‹Nº›</a:t>
            </a:fld>
            <a:endParaRPr lang="es-CL"/>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E59ED7-17F7-4114-A3D2-84DDDCD7C962}" type="datetimeFigureOut">
              <a:rPr lang="es-CL" smtClean="0"/>
              <a:pPr/>
              <a:t>22-03-2021</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5C52D2-79B2-4449-B6C5-D654675288DA}"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a:t>
            </a:fld>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28</a:t>
            </a:fld>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29</a:t>
            </a:fld>
            <a:endParaRPr lang="es-C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30</a:t>
            </a:fld>
            <a:endParaRPr 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835C52D2-79B2-4449-B6C5-D654675288DA}" type="slidenum">
              <a:rPr lang="es-CL" smtClean="0"/>
              <a:pPr/>
              <a:t>31</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7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Título"/>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19" name="18 Marcador de pie de página"/>
          <p:cNvSpPr>
            <a:spLocks noGrp="1"/>
          </p:cNvSpPr>
          <p:nvPr>
            <p:ph type="ftr" sz="quarter" idx="11"/>
          </p:nvPr>
        </p:nvSpPr>
        <p:spPr/>
        <p:txBody>
          <a:bodyPr/>
          <a:lstStyle/>
          <a:p>
            <a:endParaRPr lang="es-CL"/>
          </a:p>
        </p:txBody>
      </p:sp>
      <p:sp>
        <p:nvSpPr>
          <p:cNvPr id="27" name="26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lgn="l">
              <a:defRPr/>
            </a:lvl1p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8 Forma libre"/>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1 Título"/>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7467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320"/>
            <a:ext cx="7470648" cy="1143000"/>
          </a:xfrm>
        </p:spPr>
        <p:txBody>
          <a:bodyPr anchor="ctr"/>
          <a:lstStyle>
            <a:lvl1pPr algn="l">
              <a:defRPr sz="4600"/>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8" name="7 Marcador de número de diapositiva"/>
          <p:cNvSpPr>
            <a:spLocks noGrp="1"/>
          </p:cNvSpPr>
          <p:nvPr>
            <p:ph type="sldNum" sz="quarter" idx="11"/>
          </p:nvPr>
        </p:nvSpPr>
        <p:spPr/>
        <p:txBody>
          <a:bodyPr/>
          <a:lstStyle/>
          <a:p>
            <a:fld id="{0C320743-314B-4363-AF93-6602133DA7A7}" type="slidenum">
              <a:rPr lang="es-CL" smtClean="0"/>
              <a:pPr/>
              <a:t>‹Nº›</a:t>
            </a:fld>
            <a:endParaRPr lang="es-CL"/>
          </a:p>
        </p:txBody>
      </p:sp>
      <p:sp>
        <p:nvSpPr>
          <p:cNvPr id="9" name="8 Marcador de pie de página"/>
          <p:cNvSpPr>
            <a:spLocks noGrp="1"/>
          </p:cNvSpPr>
          <p:nvPr>
            <p:ph type="ftr" sz="quarter" idx="12"/>
          </p:nvPr>
        </p:nvSpPr>
        <p:spPr/>
        <p:txBody>
          <a:bodyPr/>
          <a:lstStyle/>
          <a:p>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a:xfrm>
            <a:off x="8156448" y="6422064"/>
            <a:ext cx="762000" cy="365125"/>
          </a:xfrm>
        </p:spPr>
        <p:txBody>
          <a:bodyPr/>
          <a:lstStyle/>
          <a:p>
            <a:fld id="{0C320743-314B-4363-AF93-6602133DA7A7}"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a:xfrm>
            <a:off x="457200" y="6422064"/>
            <a:ext cx="2133600" cy="365125"/>
          </a:xfrm>
        </p:spPr>
        <p:txBody>
          <a:bodyPr/>
          <a:lstStyle/>
          <a:p>
            <a:fld id="{6C966A30-A1FF-45F4-83EB-C81E68AEFF48}" type="datetimeFigureOut">
              <a:rPr lang="es-CL" smtClean="0"/>
              <a:pPr/>
              <a:t>22-03-2021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66A30-A1FF-45F4-83EB-C81E68AEFF48}" type="datetimeFigureOut">
              <a:rPr lang="es-CL" smtClean="0"/>
              <a:pPr/>
              <a:t>22-03-2021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0C320743-314B-4363-AF93-6602133DA7A7}"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11 Forma libre"/>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15 Forma libre"/>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8 Marcador de título"/>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C966A30-A1FF-45F4-83EB-C81E68AEFF48}" type="datetimeFigureOut">
              <a:rPr lang="es-CL" smtClean="0"/>
              <a:pPr/>
              <a:t>22-03-2021</a:t>
            </a:fld>
            <a:endParaRPr lang="es-CL"/>
          </a:p>
        </p:txBody>
      </p:sp>
      <p:sp>
        <p:nvSpPr>
          <p:cNvPr id="22" name="21 Marcador de pie de página"/>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s-CL"/>
          </a:p>
        </p:txBody>
      </p:sp>
      <p:sp>
        <p:nvSpPr>
          <p:cNvPr id="18" name="17 Marcador de número de diapositiva"/>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0C320743-314B-4363-AF93-6602133DA7A7}"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w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25.wmf"/><Relationship Id="rId4" Type="http://schemas.openxmlformats.org/officeDocument/2006/relationships/image" Target="../media/image24.wmf"/></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CuadroTexto 9"/>
          <p:cNvSpPr txBox="1">
            <a:spLocks noChangeArrowheads="1"/>
          </p:cNvSpPr>
          <p:nvPr/>
        </p:nvSpPr>
        <p:spPr bwMode="auto">
          <a:xfrm>
            <a:off x="1606550" y="57150"/>
            <a:ext cx="5886450" cy="400110"/>
          </a:xfrm>
          <a:prstGeom prst="rect">
            <a:avLst/>
          </a:prstGeom>
          <a:noFill/>
          <a:ln w="9525">
            <a:noFill/>
            <a:miter lim="800000"/>
            <a:headEnd/>
            <a:tailEnd/>
          </a:ln>
        </p:spPr>
        <p:txBody>
          <a:bodyPr>
            <a:spAutoFit/>
          </a:bodyPr>
          <a:lstStyle/>
          <a:p>
            <a:pPr algn="ctr" eaLnBrk="1" hangingPunct="1"/>
            <a:r>
              <a:rPr lang="es-MX" altLang="es-CL" sz="2000" dirty="0" smtClean="0">
                <a:solidFill>
                  <a:srgbClr val="548235"/>
                </a:solidFill>
                <a:latin typeface="Arial Black" pitchFamily="34" charset="0"/>
              </a:rPr>
              <a:t>Escuela Naval “Arturo Prat”</a:t>
            </a:r>
            <a:endParaRPr lang="es-CL" altLang="es-CL" sz="2000" dirty="0">
              <a:solidFill>
                <a:srgbClr val="548235"/>
              </a:solidFill>
              <a:latin typeface="Arial Black" pitchFamily="34" charset="0"/>
            </a:endParaRPr>
          </a:p>
        </p:txBody>
      </p:sp>
      <p:sp>
        <p:nvSpPr>
          <p:cNvPr id="21" name="CuadroTexto 10"/>
          <p:cNvSpPr txBox="1">
            <a:spLocks noChangeArrowheads="1"/>
          </p:cNvSpPr>
          <p:nvPr/>
        </p:nvSpPr>
        <p:spPr bwMode="auto">
          <a:xfrm>
            <a:off x="1331913" y="1139260"/>
            <a:ext cx="6444444" cy="1077218"/>
          </a:xfrm>
          <a:prstGeom prst="rect">
            <a:avLst/>
          </a:prstGeom>
          <a:noFill/>
          <a:ln w="9525">
            <a:noFill/>
            <a:miter lim="800000"/>
            <a:headEnd/>
            <a:tailEnd/>
          </a:ln>
        </p:spPr>
        <p:txBody>
          <a:bodyPr wrap="square">
            <a:spAutoFit/>
          </a:bodyPr>
          <a:lstStyle/>
          <a:p>
            <a:pPr algn="ctr" eaLnBrk="1" hangingPunct="1"/>
            <a:r>
              <a:rPr lang="es-MX" altLang="es-CL" sz="3200" dirty="0" smtClean="0">
                <a:solidFill>
                  <a:srgbClr val="385723"/>
                </a:solidFill>
                <a:latin typeface="Arial Black" pitchFamily="34" charset="0"/>
              </a:rPr>
              <a:t>Operaciones Anfibias </a:t>
            </a:r>
          </a:p>
          <a:p>
            <a:pPr algn="ctr" eaLnBrk="1" hangingPunct="1"/>
            <a:r>
              <a:rPr lang="es-MX" altLang="es-CL" sz="3200" dirty="0" smtClean="0">
                <a:solidFill>
                  <a:srgbClr val="385723"/>
                </a:solidFill>
                <a:latin typeface="Arial Black" pitchFamily="34" charset="0"/>
              </a:rPr>
              <a:t>U.T. N°1</a:t>
            </a:r>
            <a:endParaRPr lang="es-CL" altLang="es-CL" sz="3200" dirty="0">
              <a:solidFill>
                <a:srgbClr val="385723"/>
              </a:solidFill>
              <a:latin typeface="Arial Black" pitchFamily="34" charset="0"/>
            </a:endParaRPr>
          </a:p>
        </p:txBody>
      </p:sp>
      <p:cxnSp>
        <p:nvCxnSpPr>
          <p:cNvPr id="22" name="Conector recto 11"/>
          <p:cNvCxnSpPr/>
          <p:nvPr/>
        </p:nvCxnSpPr>
        <p:spPr>
          <a:xfrm>
            <a:off x="0" y="265451"/>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23" name="7 Imagen" descr="escudo.gif"/>
          <p:cNvPicPr>
            <a:picLocks noChangeAspect="1"/>
          </p:cNvPicPr>
          <p:nvPr/>
        </p:nvPicPr>
        <p:blipFill>
          <a:blip r:embed="rId2" cstate="print"/>
          <a:srcRect/>
          <a:stretch>
            <a:fillRect/>
          </a:stretch>
        </p:blipFill>
        <p:spPr bwMode="auto">
          <a:xfrm>
            <a:off x="123121" y="542121"/>
            <a:ext cx="1385712" cy="1387564"/>
          </a:xfrm>
          <a:prstGeom prst="rect">
            <a:avLst/>
          </a:prstGeom>
          <a:noFill/>
          <a:ln w="9525">
            <a:noFill/>
            <a:miter lim="800000"/>
            <a:headEnd/>
            <a:tailEnd/>
          </a:ln>
        </p:spPr>
      </p:pic>
      <p:sp>
        <p:nvSpPr>
          <p:cNvPr id="24" name="Rectangle 3"/>
          <p:cNvSpPr>
            <a:spLocks noChangeArrowheads="1"/>
          </p:cNvSpPr>
          <p:nvPr/>
        </p:nvSpPr>
        <p:spPr bwMode="auto">
          <a:xfrm>
            <a:off x="6516216" y="6593929"/>
            <a:ext cx="2520280" cy="291455"/>
          </a:xfrm>
          <a:prstGeom prst="rect">
            <a:avLst/>
          </a:prstGeom>
          <a:noFill/>
          <a:ln w="9525">
            <a:noFill/>
            <a:miter lim="800000"/>
            <a:headEnd/>
            <a:tailEnd/>
          </a:ln>
        </p:spPr>
        <p:txBody>
          <a:bodyPr/>
          <a:lstStyle/>
          <a:p>
            <a:pPr algn="ctr">
              <a:spcBef>
                <a:spcPct val="20000"/>
              </a:spcBef>
              <a:buFont typeface="Arial" charset="0"/>
              <a:buNone/>
            </a:pPr>
            <a:r>
              <a:rPr lang="es-ES" altLang="es-CL" sz="1200" b="1" dirty="0" smtClean="0">
                <a:solidFill>
                  <a:schemeClr val="bg1"/>
                </a:solidFill>
                <a:latin typeface="Calibri" pitchFamily="34" charset="0"/>
                <a:cs typeface="Tahoma" pitchFamily="34" charset="0"/>
              </a:rPr>
              <a:t>18 de Diciembre </a:t>
            </a:r>
            <a:r>
              <a:rPr lang="es-ES" altLang="es-CL" sz="1200" b="1" dirty="0">
                <a:solidFill>
                  <a:schemeClr val="bg1"/>
                </a:solidFill>
                <a:latin typeface="Calibri" pitchFamily="34" charset="0"/>
                <a:cs typeface="Tahoma" pitchFamily="34" charset="0"/>
              </a:rPr>
              <a:t>2015</a:t>
            </a:r>
            <a:endParaRPr lang="es-ES" altLang="es-CL" sz="1200" dirty="0">
              <a:solidFill>
                <a:schemeClr val="bg1"/>
              </a:solidFill>
              <a:latin typeface="Calibri" pitchFamily="34" charset="0"/>
              <a:cs typeface="Tahoma" pitchFamily="34" charset="0"/>
            </a:endParaRPr>
          </a:p>
        </p:txBody>
      </p:sp>
      <p:sp>
        <p:nvSpPr>
          <p:cNvPr id="25" name="13 Elipse"/>
          <p:cNvSpPr/>
          <p:nvPr/>
        </p:nvSpPr>
        <p:spPr>
          <a:xfrm>
            <a:off x="3579813" y="3651076"/>
            <a:ext cx="2246312" cy="20939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p>
        </p:txBody>
      </p:sp>
      <p:pic>
        <p:nvPicPr>
          <p:cNvPr id="26" name="Imagen 3"/>
          <p:cNvPicPr>
            <a:picLocks noChangeAspect="1"/>
          </p:cNvPicPr>
          <p:nvPr/>
        </p:nvPicPr>
        <p:blipFill>
          <a:blip r:embed="rId3" cstate="print">
            <a:extLst>
              <a:ext uri="{28A0092B-C50C-407E-A947-70E740481C1C}">
                <a14:useLocalDpi xmlns="" xmlns:a14="http://schemas.microsoft.com/office/drawing/2010/main" val="0"/>
              </a:ext>
            </a:extLst>
          </a:blip>
          <a:srcRect l="3979" t="26781" r="11832" b="22772"/>
          <a:stretch>
            <a:fillRect/>
          </a:stretch>
        </p:blipFill>
        <p:spPr bwMode="auto">
          <a:xfrm>
            <a:off x="571839" y="2821065"/>
            <a:ext cx="8608673" cy="39203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7" name="Imagen 7"/>
          <p:cNvPicPr>
            <a:picLocks noChangeAspect="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2555776" y="4653136"/>
            <a:ext cx="4415055" cy="194434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Marcador de contenido 3"/>
          <p:cNvPicPr>
            <a:picLocks noChangeAspect="1"/>
          </p:cNvPicPr>
          <p:nvPr/>
        </p:nvPicPr>
        <p:blipFill>
          <a:blip r:embed="rId5" cstate="print">
            <a:extLst>
              <a:ext uri="{28A0092B-C50C-407E-A947-70E740481C1C}">
                <a14:useLocalDpi xmlns="" xmlns:a14="http://schemas.microsoft.com/office/drawing/2010/main" val="0"/>
              </a:ext>
            </a:extLst>
          </a:blip>
          <a:srcRect l="5528" t="23911" r="28117" b="10881"/>
          <a:stretch>
            <a:fillRect/>
          </a:stretch>
        </p:blipFill>
        <p:spPr bwMode="auto">
          <a:xfrm>
            <a:off x="755577" y="4866674"/>
            <a:ext cx="3096344" cy="20187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Imagen 13"/>
          <p:cNvPicPr>
            <a:picLocks noChangeAspect="1"/>
          </p:cNvPicPr>
          <p:nvPr/>
        </p:nvPicPr>
        <p:blipFill>
          <a:blip r:embed="rId6" cstate="print">
            <a:extLst>
              <a:ext uri="{28A0092B-C50C-407E-A947-70E740481C1C}">
                <a14:useLocalDpi xmlns="" xmlns:a14="http://schemas.microsoft.com/office/drawing/2010/main" val="0"/>
              </a:ext>
            </a:extLst>
          </a:blip>
          <a:srcRect l="22586" t="26942" r="55247" b="24678"/>
          <a:stretch>
            <a:fillRect/>
          </a:stretch>
        </p:blipFill>
        <p:spPr bwMode="auto">
          <a:xfrm>
            <a:off x="-524148" y="2875417"/>
            <a:ext cx="2555875" cy="3743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0" name="Imagen 42"/>
          <p:cNvPicPr>
            <a:picLocks noChangeAspect="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2676764" y="3643516"/>
            <a:ext cx="1463188" cy="9407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1" name="Imagen 42"/>
          <p:cNvPicPr>
            <a:picLocks noChangeAspect="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2275953" y="3275260"/>
            <a:ext cx="911225" cy="5857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2" name="2 Rectángulo"/>
          <p:cNvSpPr/>
          <p:nvPr/>
        </p:nvSpPr>
        <p:spPr>
          <a:xfrm>
            <a:off x="0" y="6610185"/>
            <a:ext cx="9144000" cy="2645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cxnSp>
        <p:nvCxnSpPr>
          <p:cNvPr id="33" name="16 Conector recto"/>
          <p:cNvCxnSpPr/>
          <p:nvPr/>
        </p:nvCxnSpPr>
        <p:spPr>
          <a:xfrm>
            <a:off x="0" y="6597476"/>
            <a:ext cx="91440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6" name="Conector recto 11"/>
          <p:cNvCxnSpPr/>
          <p:nvPr/>
        </p:nvCxnSpPr>
        <p:spPr>
          <a:xfrm>
            <a:off x="7066292" y="260648"/>
            <a:ext cx="2071688" cy="0"/>
          </a:xfrm>
          <a:prstGeom prst="line">
            <a:avLst/>
          </a:prstGeom>
          <a:ln w="41275">
            <a:solidFill>
              <a:srgbClr val="C00000"/>
            </a:solidFill>
          </a:ln>
        </p:spPr>
        <p:style>
          <a:lnRef idx="1">
            <a:schemeClr val="accent1"/>
          </a:lnRef>
          <a:fillRef idx="0">
            <a:schemeClr val="accent1"/>
          </a:fillRef>
          <a:effectRef idx="0">
            <a:schemeClr val="accent1"/>
          </a:effectRef>
          <a:fontRef idx="minor">
            <a:schemeClr val="tx1"/>
          </a:fontRef>
        </p:style>
      </p:cxnSp>
      <p:pic>
        <p:nvPicPr>
          <p:cNvPr id="19" name="2 Imagen"/>
          <p:cNvPicPr>
            <a:picLocks noChangeAspect="1"/>
          </p:cNvPicPr>
          <p:nvPr/>
        </p:nvPicPr>
        <p:blipFill>
          <a:blip r:embed="rId9" cstate="print"/>
          <a:srcRect/>
          <a:stretch>
            <a:fillRect/>
          </a:stretch>
        </p:blipFill>
        <p:spPr bwMode="auto">
          <a:xfrm>
            <a:off x="7151719" y="285728"/>
            <a:ext cx="1849437" cy="188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OPERACIONES ANFIBIAS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071546"/>
            <a:ext cx="8143900" cy="3286148"/>
          </a:xfrm>
        </p:spPr>
        <p:txBody>
          <a:bodyPr>
            <a:noAutofit/>
          </a:bodyPr>
          <a:lstStyle/>
          <a:p>
            <a:pPr algn="just">
              <a:lnSpc>
                <a:spcPct val="170000"/>
              </a:lnSpc>
              <a:buFont typeface="Wingdings" pitchFamily="2" charset="2"/>
              <a:buChar char="§"/>
            </a:pPr>
            <a:r>
              <a:rPr lang="es-ES_tradnl" b="1" dirty="0" smtClean="0">
                <a:latin typeface="Arial" charset="0"/>
              </a:rPr>
              <a:t>Es una operación naval, de carácter ofensivo.</a:t>
            </a:r>
          </a:p>
          <a:p>
            <a:pPr algn="just">
              <a:lnSpc>
                <a:spcPct val="170000"/>
              </a:lnSpc>
              <a:buFont typeface="Wingdings" pitchFamily="2" charset="2"/>
              <a:buChar char="§"/>
            </a:pPr>
            <a:r>
              <a:rPr lang="es-ES_tradnl" b="1" dirty="0" smtClean="0">
                <a:latin typeface="Arial" charset="0"/>
              </a:rPr>
              <a:t>Reúne buques, aeronaves y fuerzas de desembarco en un esfuerzo coordinado. </a:t>
            </a:r>
          </a:p>
          <a:p>
            <a:pPr algn="just">
              <a:lnSpc>
                <a:spcPct val="170000"/>
              </a:lnSpc>
              <a:buFont typeface="Wingdings" pitchFamily="2" charset="2"/>
              <a:buChar char="§"/>
            </a:pPr>
            <a:r>
              <a:rPr lang="es-ES_tradnl" b="1" dirty="0" smtClean="0">
                <a:latin typeface="Arial" charset="0"/>
              </a:rPr>
              <a:t>Tiene como objeto conquistar un objetivo en tierra, mediante el desembarco de una fuerza militar, desde el mar, en presencia de resistencia o amenaza directa de fuerzas terrestres enemigas.</a:t>
            </a:r>
            <a:endParaRPr lang="es-CL" dirty="0"/>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4341" name="Picture 5" descr="C:\Users\13989707-2\Desktop\1.jpg"/>
          <p:cNvPicPr>
            <a:picLocks noChangeAspect="1" noChangeArrowheads="1"/>
          </p:cNvPicPr>
          <p:nvPr/>
        </p:nvPicPr>
        <p:blipFill>
          <a:blip r:embed="rId4"/>
          <a:srcRect/>
          <a:stretch>
            <a:fillRect/>
          </a:stretch>
        </p:blipFill>
        <p:spPr bwMode="auto">
          <a:xfrm>
            <a:off x="642910" y="4271956"/>
            <a:ext cx="4191010" cy="2514606"/>
          </a:xfrm>
          <a:prstGeom prst="rect">
            <a:avLst/>
          </a:prstGeom>
          <a:ln>
            <a:noFill/>
          </a:ln>
          <a:effectLst>
            <a:softEdge rad="112500"/>
          </a:effectLst>
        </p:spPr>
      </p:pic>
      <p:pic>
        <p:nvPicPr>
          <p:cNvPr id="14342" name="Picture 6" descr="C:\Users\13989707-2\Desktop\3.jpg"/>
          <p:cNvPicPr>
            <a:picLocks noChangeAspect="1" noChangeArrowheads="1"/>
          </p:cNvPicPr>
          <p:nvPr/>
        </p:nvPicPr>
        <p:blipFill>
          <a:blip r:embed="rId5"/>
          <a:srcRect/>
          <a:stretch>
            <a:fillRect/>
          </a:stretch>
        </p:blipFill>
        <p:spPr bwMode="auto">
          <a:xfrm>
            <a:off x="5191130" y="4357694"/>
            <a:ext cx="3429004" cy="2286003"/>
          </a:xfrm>
          <a:prstGeom prst="rect">
            <a:avLst/>
          </a:prstGeom>
          <a:ln>
            <a:noFill/>
          </a:ln>
          <a:effectLst>
            <a:softEdge rad="112500"/>
          </a:effectLst>
        </p:spPr>
      </p:pic>
      <p:sp>
        <p:nvSpPr>
          <p:cNvPr id="8" name="7 Estrella de 5 puntas"/>
          <p:cNvSpPr/>
          <p:nvPr/>
        </p:nvSpPr>
        <p:spPr>
          <a:xfrm>
            <a:off x="8072462" y="607220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Asalto anfibio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1428736"/>
            <a:ext cx="8215338" cy="1214446"/>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Acción de </a:t>
            </a:r>
            <a:r>
              <a:rPr lang="es-ES_tradnl" b="1" dirty="0" smtClean="0">
                <a:solidFill>
                  <a:srgbClr val="FF0000"/>
                </a:solidFill>
                <a:latin typeface="Arial" charset="0"/>
              </a:rPr>
              <a:t>desembarcar Fuerzas en una costa defendida</a:t>
            </a:r>
            <a:r>
              <a:rPr lang="es-ES_tradnl" dirty="0" smtClean="0">
                <a:solidFill>
                  <a:srgbClr val="FF0000"/>
                </a:solidFill>
                <a:latin typeface="Arial" charset="0"/>
              </a:rPr>
              <a:t> </a:t>
            </a:r>
            <a:r>
              <a:rPr lang="es-ES_tradnl" b="1" dirty="0" smtClean="0">
                <a:latin typeface="Arial" charset="0"/>
              </a:rPr>
              <a:t>por el enemigo, para conquistar una cabeza de playa, y eventualmente realizar operaciones fuera de ella.</a:t>
            </a:r>
            <a:endParaRPr lang="es-ES_tradnl" b="1" dirty="0">
              <a:latin typeface="Arial" charset="0"/>
            </a:endParaRPr>
          </a:p>
        </p:txBody>
      </p:sp>
      <p:pic>
        <p:nvPicPr>
          <p:cNvPr id="1025" name="Picture 1" descr="C:\Users\13989707-2\Desktop\2.jpg"/>
          <p:cNvPicPr>
            <a:picLocks noChangeAspect="1" noChangeArrowheads="1"/>
          </p:cNvPicPr>
          <p:nvPr/>
        </p:nvPicPr>
        <p:blipFill>
          <a:blip r:embed="rId2" cstate="print"/>
          <a:srcRect/>
          <a:stretch>
            <a:fillRect/>
          </a:stretch>
        </p:blipFill>
        <p:spPr bwMode="auto">
          <a:xfrm>
            <a:off x="4786314" y="3000372"/>
            <a:ext cx="3821901" cy="2547934"/>
          </a:xfrm>
          <a:prstGeom prst="rect">
            <a:avLst/>
          </a:prstGeom>
          <a:ln>
            <a:noFill/>
          </a:ln>
          <a:effectLst>
            <a:softEdge rad="112500"/>
          </a:effectLst>
        </p:spPr>
      </p:pic>
      <p:pic>
        <p:nvPicPr>
          <p:cNvPr id="1026" name="Picture 2" descr="C:\Users\13989707-2\Desktop\4.jpg"/>
          <p:cNvPicPr>
            <a:picLocks noChangeAspect="1" noChangeArrowheads="1"/>
          </p:cNvPicPr>
          <p:nvPr/>
        </p:nvPicPr>
        <p:blipFill>
          <a:blip r:embed="rId3"/>
          <a:srcRect/>
          <a:stretch>
            <a:fillRect/>
          </a:stretch>
        </p:blipFill>
        <p:spPr bwMode="auto">
          <a:xfrm>
            <a:off x="572038" y="3000372"/>
            <a:ext cx="4071400" cy="2571768"/>
          </a:xfrm>
          <a:prstGeom prst="rect">
            <a:avLst/>
          </a:prstGeom>
          <a:ln>
            <a:noFill/>
          </a:ln>
          <a:effectLst>
            <a:softEdge rad="112500"/>
          </a:effectLst>
        </p:spPr>
      </p:pic>
      <p:sp>
        <p:nvSpPr>
          <p:cNvPr id="7" name="6 Estrella de 5 puntas"/>
          <p:cNvSpPr/>
          <p:nvPr/>
        </p:nvSpPr>
        <p:spPr>
          <a:xfrm>
            <a:off x="4071934" y="500063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bg1"/>
              </a:solidFill>
            </a:endParaRPr>
          </a:p>
        </p:txBody>
      </p:sp>
      <p:pic>
        <p:nvPicPr>
          <p:cNvPr id="8" name="7 Imagen" descr="escudo.gif"/>
          <p:cNvPicPr>
            <a:picLocks noChangeAspect="1"/>
          </p:cNvPicPr>
          <p:nvPr/>
        </p:nvPicPr>
        <p:blipFill>
          <a:blip r:embed="rId4"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Fuerza de tarea anfibia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428736"/>
            <a:ext cx="8286776" cy="3214710"/>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Es una organización de tarea, formada con el propósito de realizar una O.A.</a:t>
            </a:r>
          </a:p>
          <a:p>
            <a:pPr marL="198438" indent="-198438" algn="just" defTabSz="762000">
              <a:lnSpc>
                <a:spcPct val="150000"/>
              </a:lnSpc>
              <a:buFont typeface="Wingdings" pitchFamily="2" charset="2"/>
              <a:buChar char="§"/>
            </a:pPr>
            <a:r>
              <a:rPr lang="es-ES_tradnl" b="1" dirty="0" smtClean="0">
                <a:latin typeface="Arial" charset="0"/>
              </a:rPr>
              <a:t>Posee un mando naval único. </a:t>
            </a:r>
          </a:p>
          <a:p>
            <a:pPr marL="198438" indent="-198438" algn="just" defTabSz="762000">
              <a:lnSpc>
                <a:spcPct val="150000"/>
              </a:lnSpc>
              <a:buFont typeface="Wingdings" pitchFamily="2" charset="2"/>
              <a:buChar char="§"/>
            </a:pPr>
            <a:r>
              <a:rPr lang="es-ES_tradnl" b="1" dirty="0" smtClean="0">
                <a:latin typeface="Arial" charset="0"/>
              </a:rPr>
              <a:t>Está integrado por una Fuerza Naval (F.N.), una Fuerza de Desembarco (F.D.) y eventualmente una Fuerza Aérea de Apoyo (F.A.A.) y una Fuerza Expedicionaria (F. EXP.).</a:t>
            </a:r>
          </a:p>
          <a:p>
            <a:pPr marL="198438" indent="-198438" algn="just" defTabSz="762000">
              <a:lnSpc>
                <a:spcPct val="150000"/>
              </a:lnSpc>
              <a:buFont typeface="Wingdings" pitchFamily="2" charset="2"/>
              <a:buChar char="§"/>
            </a:pPr>
            <a:endParaRPr lang="es-ES_tradnl" b="1" dirty="0">
              <a:latin typeface="Arial" charset="0"/>
            </a:endParaRPr>
          </a:p>
        </p:txBody>
      </p:sp>
      <p:grpSp>
        <p:nvGrpSpPr>
          <p:cNvPr id="8" name="Group 21"/>
          <p:cNvGrpSpPr>
            <a:grpSpLocks/>
          </p:cNvGrpSpPr>
          <p:nvPr/>
        </p:nvGrpSpPr>
        <p:grpSpPr bwMode="auto">
          <a:xfrm>
            <a:off x="457200" y="4419600"/>
            <a:ext cx="8140700" cy="1938338"/>
            <a:chOff x="288" y="2784"/>
            <a:chExt cx="5128" cy="1221"/>
          </a:xfrm>
        </p:grpSpPr>
        <p:sp>
          <p:nvSpPr>
            <p:cNvPr id="9" name="Freeform 4"/>
            <p:cNvSpPr>
              <a:spLocks/>
            </p:cNvSpPr>
            <p:nvPr/>
          </p:nvSpPr>
          <p:spPr bwMode="auto">
            <a:xfrm>
              <a:off x="2252" y="3500"/>
              <a:ext cx="1" cy="241"/>
            </a:xfrm>
            <a:custGeom>
              <a:avLst/>
              <a:gdLst>
                <a:gd name="T0" fmla="*/ 0 w 1"/>
                <a:gd name="T1" fmla="*/ 0 h 241"/>
                <a:gd name="T2" fmla="*/ 0 w 1"/>
                <a:gd name="T3" fmla="*/ 240 h 241"/>
                <a:gd name="T4" fmla="*/ 0 60000 65536"/>
                <a:gd name="T5" fmla="*/ 0 60000 65536"/>
                <a:gd name="T6" fmla="*/ 0 w 1"/>
                <a:gd name="T7" fmla="*/ 0 h 241"/>
                <a:gd name="T8" fmla="*/ 1 w 1"/>
                <a:gd name="T9" fmla="*/ 241 h 241"/>
              </a:gdLst>
              <a:ahLst/>
              <a:cxnLst>
                <a:cxn ang="T4">
                  <a:pos x="T0" y="T1"/>
                </a:cxn>
                <a:cxn ang="T5">
                  <a:pos x="T2" y="T3"/>
                </a:cxn>
              </a:cxnLst>
              <a:rect l="T6" t="T7" r="T8" b="T9"/>
              <a:pathLst>
                <a:path w="1" h="241">
                  <a:moveTo>
                    <a:pt x="0" y="0"/>
                  </a:moveTo>
                  <a:lnTo>
                    <a:pt x="0" y="240"/>
                  </a:lnTo>
                </a:path>
              </a:pathLst>
            </a:custGeom>
            <a:noFill/>
            <a:ln w="12700" cap="rnd">
              <a:solidFill>
                <a:schemeClr val="tx1"/>
              </a:solidFill>
              <a:round/>
              <a:headEnd type="none" w="sm" len="sm"/>
              <a:tailEnd type="none" w="sm" len="sm"/>
            </a:ln>
          </p:spPr>
          <p:txBody>
            <a:bodyPr/>
            <a:lstStyle/>
            <a:p>
              <a:endParaRPr lang="es-CL"/>
            </a:p>
          </p:txBody>
        </p:sp>
        <p:sp>
          <p:nvSpPr>
            <p:cNvPr id="10" name="Freeform 5"/>
            <p:cNvSpPr>
              <a:spLocks/>
            </p:cNvSpPr>
            <p:nvPr/>
          </p:nvSpPr>
          <p:spPr bwMode="auto">
            <a:xfrm>
              <a:off x="812" y="3020"/>
              <a:ext cx="3025" cy="721"/>
            </a:xfrm>
            <a:custGeom>
              <a:avLst/>
              <a:gdLst>
                <a:gd name="T0" fmla="*/ 3024 w 3025"/>
                <a:gd name="T1" fmla="*/ 0 h 721"/>
                <a:gd name="T2" fmla="*/ 2064 w 3025"/>
                <a:gd name="T3" fmla="*/ 0 h 721"/>
                <a:gd name="T4" fmla="*/ 2064 w 3025"/>
                <a:gd name="T5" fmla="*/ 480 h 721"/>
                <a:gd name="T6" fmla="*/ 0 w 3025"/>
                <a:gd name="T7" fmla="*/ 480 h 721"/>
                <a:gd name="T8" fmla="*/ 0 w 3025"/>
                <a:gd name="T9" fmla="*/ 720 h 721"/>
                <a:gd name="T10" fmla="*/ 0 60000 65536"/>
                <a:gd name="T11" fmla="*/ 0 60000 65536"/>
                <a:gd name="T12" fmla="*/ 0 60000 65536"/>
                <a:gd name="T13" fmla="*/ 0 60000 65536"/>
                <a:gd name="T14" fmla="*/ 0 60000 65536"/>
                <a:gd name="T15" fmla="*/ 0 w 3025"/>
                <a:gd name="T16" fmla="*/ 0 h 721"/>
                <a:gd name="T17" fmla="*/ 3025 w 3025"/>
                <a:gd name="T18" fmla="*/ 721 h 721"/>
              </a:gdLst>
              <a:ahLst/>
              <a:cxnLst>
                <a:cxn ang="T10">
                  <a:pos x="T0" y="T1"/>
                </a:cxn>
                <a:cxn ang="T11">
                  <a:pos x="T2" y="T3"/>
                </a:cxn>
                <a:cxn ang="T12">
                  <a:pos x="T4" y="T5"/>
                </a:cxn>
                <a:cxn ang="T13">
                  <a:pos x="T6" y="T7"/>
                </a:cxn>
                <a:cxn ang="T14">
                  <a:pos x="T8" y="T9"/>
                </a:cxn>
              </a:cxnLst>
              <a:rect l="T15" t="T16" r="T17" b="T18"/>
              <a:pathLst>
                <a:path w="3025" h="721">
                  <a:moveTo>
                    <a:pt x="3024" y="0"/>
                  </a:moveTo>
                  <a:lnTo>
                    <a:pt x="2064" y="0"/>
                  </a:lnTo>
                  <a:lnTo>
                    <a:pt x="2064" y="480"/>
                  </a:lnTo>
                  <a:lnTo>
                    <a:pt x="0" y="480"/>
                  </a:lnTo>
                  <a:lnTo>
                    <a:pt x="0" y="720"/>
                  </a:lnTo>
                </a:path>
              </a:pathLst>
            </a:custGeom>
            <a:noFill/>
            <a:ln w="12700" cap="rnd">
              <a:solidFill>
                <a:schemeClr val="tx1"/>
              </a:solidFill>
              <a:round/>
              <a:headEnd type="none" w="sm" len="sm"/>
              <a:tailEnd type="none" w="sm" len="sm"/>
            </a:ln>
          </p:spPr>
          <p:txBody>
            <a:bodyPr/>
            <a:lstStyle/>
            <a:p>
              <a:endParaRPr lang="es-CL"/>
            </a:p>
          </p:txBody>
        </p:sp>
        <p:sp>
          <p:nvSpPr>
            <p:cNvPr id="11" name="Freeform 6"/>
            <p:cNvSpPr>
              <a:spLocks/>
            </p:cNvSpPr>
            <p:nvPr/>
          </p:nvSpPr>
          <p:spPr bwMode="auto">
            <a:xfrm>
              <a:off x="2876" y="3500"/>
              <a:ext cx="2113" cy="241"/>
            </a:xfrm>
            <a:custGeom>
              <a:avLst/>
              <a:gdLst>
                <a:gd name="T0" fmla="*/ 0 w 2113"/>
                <a:gd name="T1" fmla="*/ 0 h 241"/>
                <a:gd name="T2" fmla="*/ 2112 w 2113"/>
                <a:gd name="T3" fmla="*/ 0 h 241"/>
                <a:gd name="T4" fmla="*/ 2112 w 2113"/>
                <a:gd name="T5" fmla="*/ 240 h 241"/>
                <a:gd name="T6" fmla="*/ 0 60000 65536"/>
                <a:gd name="T7" fmla="*/ 0 60000 65536"/>
                <a:gd name="T8" fmla="*/ 0 60000 65536"/>
                <a:gd name="T9" fmla="*/ 0 w 2113"/>
                <a:gd name="T10" fmla="*/ 0 h 241"/>
                <a:gd name="T11" fmla="*/ 2113 w 2113"/>
                <a:gd name="T12" fmla="*/ 241 h 241"/>
              </a:gdLst>
              <a:ahLst/>
              <a:cxnLst>
                <a:cxn ang="T6">
                  <a:pos x="T0" y="T1"/>
                </a:cxn>
                <a:cxn ang="T7">
                  <a:pos x="T2" y="T3"/>
                </a:cxn>
                <a:cxn ang="T8">
                  <a:pos x="T4" y="T5"/>
                </a:cxn>
              </a:cxnLst>
              <a:rect l="T9" t="T10" r="T11" b="T12"/>
              <a:pathLst>
                <a:path w="2113" h="241">
                  <a:moveTo>
                    <a:pt x="0" y="0"/>
                  </a:moveTo>
                  <a:lnTo>
                    <a:pt x="2112" y="0"/>
                  </a:lnTo>
                  <a:lnTo>
                    <a:pt x="2112" y="240"/>
                  </a:lnTo>
                </a:path>
              </a:pathLst>
            </a:custGeom>
            <a:noFill/>
            <a:ln w="12700" cap="rnd">
              <a:solidFill>
                <a:schemeClr val="tx1"/>
              </a:solidFill>
              <a:round/>
              <a:headEnd type="none" w="sm" len="sm"/>
              <a:tailEnd type="none" w="sm" len="sm"/>
            </a:ln>
          </p:spPr>
          <p:txBody>
            <a:bodyPr/>
            <a:lstStyle/>
            <a:p>
              <a:endParaRPr lang="es-CL"/>
            </a:p>
          </p:txBody>
        </p:sp>
        <p:sp>
          <p:nvSpPr>
            <p:cNvPr id="12" name="Freeform 7"/>
            <p:cNvSpPr>
              <a:spLocks/>
            </p:cNvSpPr>
            <p:nvPr/>
          </p:nvSpPr>
          <p:spPr bwMode="auto">
            <a:xfrm>
              <a:off x="3692" y="3500"/>
              <a:ext cx="1" cy="289"/>
            </a:xfrm>
            <a:custGeom>
              <a:avLst/>
              <a:gdLst>
                <a:gd name="T0" fmla="*/ 0 w 1"/>
                <a:gd name="T1" fmla="*/ 0 h 289"/>
                <a:gd name="T2" fmla="*/ 0 w 1"/>
                <a:gd name="T3" fmla="*/ 288 h 289"/>
                <a:gd name="T4" fmla="*/ 0 60000 65536"/>
                <a:gd name="T5" fmla="*/ 0 60000 65536"/>
                <a:gd name="T6" fmla="*/ 0 w 1"/>
                <a:gd name="T7" fmla="*/ 0 h 289"/>
                <a:gd name="T8" fmla="*/ 1 w 1"/>
                <a:gd name="T9" fmla="*/ 289 h 289"/>
              </a:gdLst>
              <a:ahLst/>
              <a:cxnLst>
                <a:cxn ang="T4">
                  <a:pos x="T0" y="T1"/>
                </a:cxn>
                <a:cxn ang="T5">
                  <a:pos x="T2" y="T3"/>
                </a:cxn>
              </a:cxnLst>
              <a:rect l="T6" t="T7" r="T8" b="T9"/>
              <a:pathLst>
                <a:path w="1" h="289">
                  <a:moveTo>
                    <a:pt x="0" y="0"/>
                  </a:moveTo>
                  <a:lnTo>
                    <a:pt x="0" y="288"/>
                  </a:lnTo>
                </a:path>
              </a:pathLst>
            </a:custGeom>
            <a:noFill/>
            <a:ln w="12700" cap="rnd">
              <a:solidFill>
                <a:schemeClr val="tx1"/>
              </a:solidFill>
              <a:round/>
              <a:headEnd type="none" w="sm" len="sm"/>
              <a:tailEnd type="none" w="sm" len="sm"/>
            </a:ln>
          </p:spPr>
          <p:txBody>
            <a:bodyPr/>
            <a:lstStyle/>
            <a:p>
              <a:endParaRPr lang="es-CL"/>
            </a:p>
          </p:txBody>
        </p:sp>
        <p:sp>
          <p:nvSpPr>
            <p:cNvPr id="13" name="Rectangle 8"/>
            <p:cNvSpPr>
              <a:spLocks noChangeArrowheads="1"/>
            </p:cNvSpPr>
            <p:nvPr/>
          </p:nvSpPr>
          <p:spPr bwMode="auto">
            <a:xfrm>
              <a:off x="288" y="3730"/>
              <a:ext cx="904" cy="275"/>
            </a:xfrm>
            <a:prstGeom prst="rect">
              <a:avLst/>
            </a:prstGeom>
            <a:solidFill>
              <a:srgbClr val="CECECE"/>
            </a:solidFill>
            <a:ln w="12700">
              <a:solidFill>
                <a:schemeClr val="bg2"/>
              </a:solidFill>
              <a:miter lim="800000"/>
              <a:headEnd/>
              <a:tailEnd/>
            </a:ln>
          </p:spPr>
          <p:txBody>
            <a:bodyPr wrap="none" anchor="ctr"/>
            <a:lstStyle/>
            <a:p>
              <a:endParaRPr lang="es-CL"/>
            </a:p>
          </p:txBody>
        </p:sp>
        <p:sp>
          <p:nvSpPr>
            <p:cNvPr id="14" name="Rectangle 9"/>
            <p:cNvSpPr>
              <a:spLocks noChangeArrowheads="1"/>
            </p:cNvSpPr>
            <p:nvPr/>
          </p:nvSpPr>
          <p:spPr bwMode="auto">
            <a:xfrm>
              <a:off x="2256" y="2784"/>
              <a:ext cx="1192" cy="472"/>
            </a:xfrm>
            <a:prstGeom prst="rect">
              <a:avLst/>
            </a:prstGeom>
            <a:solidFill>
              <a:schemeClr val="accent2"/>
            </a:solidFill>
            <a:ln w="12700">
              <a:solidFill>
                <a:schemeClr val="bg2"/>
              </a:solidFill>
              <a:miter lim="800000"/>
              <a:headEnd/>
              <a:tailEnd/>
            </a:ln>
          </p:spPr>
          <p:txBody>
            <a:bodyPr wrap="none" anchor="ctr"/>
            <a:lstStyle/>
            <a:p>
              <a:endParaRPr lang="es-CL"/>
            </a:p>
          </p:txBody>
        </p:sp>
        <p:sp>
          <p:nvSpPr>
            <p:cNvPr id="15" name="Rectangle 10"/>
            <p:cNvSpPr>
              <a:spLocks noChangeArrowheads="1"/>
            </p:cNvSpPr>
            <p:nvPr/>
          </p:nvSpPr>
          <p:spPr bwMode="auto">
            <a:xfrm>
              <a:off x="3840" y="2832"/>
              <a:ext cx="1096" cy="376"/>
            </a:xfrm>
            <a:prstGeom prst="rect">
              <a:avLst/>
            </a:prstGeom>
            <a:solidFill>
              <a:srgbClr val="CECECE"/>
            </a:solidFill>
            <a:ln w="12700">
              <a:solidFill>
                <a:schemeClr val="bg2"/>
              </a:solidFill>
              <a:miter lim="800000"/>
              <a:headEnd/>
              <a:tailEnd/>
            </a:ln>
          </p:spPr>
          <p:txBody>
            <a:bodyPr wrap="none" anchor="ctr"/>
            <a:lstStyle/>
            <a:p>
              <a:endParaRPr lang="es-CL"/>
            </a:p>
          </p:txBody>
        </p:sp>
        <p:sp>
          <p:nvSpPr>
            <p:cNvPr id="16" name="Rectangle 11"/>
            <p:cNvSpPr>
              <a:spLocks noChangeArrowheads="1"/>
            </p:cNvSpPr>
            <p:nvPr/>
          </p:nvSpPr>
          <p:spPr bwMode="auto">
            <a:xfrm>
              <a:off x="2297" y="2873"/>
              <a:ext cx="1110" cy="231"/>
            </a:xfrm>
            <a:prstGeom prst="rect">
              <a:avLst/>
            </a:prstGeom>
            <a:noFill/>
            <a:ln w="9525">
              <a:noFill/>
              <a:miter lim="800000"/>
              <a:headEnd/>
              <a:tailEnd/>
            </a:ln>
          </p:spPr>
          <p:txBody>
            <a:bodyPr lIns="90488" tIns="44450" rIns="90488" bIns="44450">
              <a:spAutoFit/>
            </a:bodyPr>
            <a:lstStyle/>
            <a:p>
              <a:pPr algn="ctr" latinLnBrk="0">
                <a:spcBef>
                  <a:spcPct val="50000"/>
                </a:spcBef>
              </a:pPr>
              <a:r>
                <a:rPr lang="es-ES_tradnl" b="1"/>
                <a:t>C. F.T.A.</a:t>
              </a:r>
            </a:p>
          </p:txBody>
        </p:sp>
        <p:sp>
          <p:nvSpPr>
            <p:cNvPr id="17" name="Rectangle 12"/>
            <p:cNvSpPr>
              <a:spLocks noChangeArrowheads="1"/>
            </p:cNvSpPr>
            <p:nvPr/>
          </p:nvSpPr>
          <p:spPr bwMode="auto">
            <a:xfrm>
              <a:off x="3833" y="2969"/>
              <a:ext cx="1158" cy="133"/>
            </a:xfrm>
            <a:prstGeom prst="rect">
              <a:avLst/>
            </a:prstGeom>
            <a:noFill/>
            <a:ln w="9525">
              <a:noFill/>
              <a:miter lim="800000"/>
              <a:headEnd/>
              <a:tailEnd/>
            </a:ln>
          </p:spPr>
          <p:txBody>
            <a:bodyPr lIns="90488" tIns="44450" rIns="90488" bIns="44450">
              <a:spAutoFit/>
            </a:bodyPr>
            <a:lstStyle/>
            <a:p>
              <a:pPr algn="ctr" latinLnBrk="0">
                <a:lnSpc>
                  <a:spcPct val="40000"/>
                </a:lnSpc>
                <a:spcBef>
                  <a:spcPct val="50000"/>
                </a:spcBef>
              </a:pPr>
              <a:r>
                <a:rPr lang="es-ES_tradnl" sz="2000" b="1"/>
                <a:t>E.M.F.T.A.</a:t>
              </a:r>
            </a:p>
          </p:txBody>
        </p:sp>
        <p:sp>
          <p:nvSpPr>
            <p:cNvPr id="18" name="Rectangle 13"/>
            <p:cNvSpPr>
              <a:spLocks noChangeArrowheads="1"/>
            </p:cNvSpPr>
            <p:nvPr/>
          </p:nvSpPr>
          <p:spPr bwMode="auto">
            <a:xfrm>
              <a:off x="377" y="3739"/>
              <a:ext cx="774" cy="248"/>
            </a:xfrm>
            <a:prstGeom prst="rect">
              <a:avLst/>
            </a:prstGeom>
            <a:noFill/>
            <a:ln w="9525">
              <a:noFill/>
              <a:miter lim="800000"/>
              <a:headEnd/>
              <a:tailEnd/>
            </a:ln>
          </p:spPr>
          <p:txBody>
            <a:bodyPr lIns="90488" tIns="44450" rIns="90488" bIns="44450">
              <a:spAutoFit/>
            </a:bodyPr>
            <a:lstStyle/>
            <a:p>
              <a:pPr algn="ctr" latinLnBrk="0">
                <a:spcBef>
                  <a:spcPct val="50000"/>
                </a:spcBef>
              </a:pPr>
              <a:r>
                <a:rPr lang="es-ES_tradnl" sz="2000" b="1"/>
                <a:t>C.F.N.</a:t>
              </a:r>
            </a:p>
          </p:txBody>
        </p:sp>
        <p:sp>
          <p:nvSpPr>
            <p:cNvPr id="19" name="Rectangle 14"/>
            <p:cNvSpPr>
              <a:spLocks noChangeArrowheads="1"/>
            </p:cNvSpPr>
            <p:nvPr/>
          </p:nvSpPr>
          <p:spPr bwMode="auto">
            <a:xfrm>
              <a:off x="1961" y="3739"/>
              <a:ext cx="774" cy="248"/>
            </a:xfrm>
            <a:prstGeom prst="rect">
              <a:avLst/>
            </a:prstGeom>
            <a:noFill/>
            <a:ln w="9525">
              <a:noFill/>
              <a:miter lim="800000"/>
              <a:headEnd/>
              <a:tailEnd/>
            </a:ln>
          </p:spPr>
          <p:txBody>
            <a:bodyPr lIns="90488" tIns="44450" rIns="90488" bIns="44450">
              <a:spAutoFit/>
            </a:bodyPr>
            <a:lstStyle/>
            <a:p>
              <a:pPr algn="ctr" latinLnBrk="0">
                <a:spcBef>
                  <a:spcPct val="50000"/>
                </a:spcBef>
              </a:pPr>
              <a:r>
                <a:rPr lang="es-ES_tradnl" sz="2000" b="1"/>
                <a:t>C.F.D.</a:t>
              </a:r>
            </a:p>
          </p:txBody>
        </p:sp>
        <p:sp>
          <p:nvSpPr>
            <p:cNvPr id="20" name="Rectangle 15"/>
            <p:cNvSpPr>
              <a:spLocks noChangeArrowheads="1"/>
            </p:cNvSpPr>
            <p:nvPr/>
          </p:nvSpPr>
          <p:spPr bwMode="auto">
            <a:xfrm>
              <a:off x="4512" y="3730"/>
              <a:ext cx="904" cy="275"/>
            </a:xfrm>
            <a:prstGeom prst="rect">
              <a:avLst/>
            </a:prstGeom>
            <a:solidFill>
              <a:srgbClr val="CECECE"/>
            </a:solidFill>
            <a:ln w="12700">
              <a:solidFill>
                <a:schemeClr val="bg2"/>
              </a:solidFill>
              <a:miter lim="800000"/>
              <a:headEnd/>
              <a:tailEnd/>
            </a:ln>
          </p:spPr>
          <p:txBody>
            <a:bodyPr wrap="none" anchor="ctr"/>
            <a:lstStyle/>
            <a:p>
              <a:endParaRPr lang="es-CL"/>
            </a:p>
          </p:txBody>
        </p:sp>
        <p:sp>
          <p:nvSpPr>
            <p:cNvPr id="21" name="Rectangle 16"/>
            <p:cNvSpPr>
              <a:spLocks noChangeArrowheads="1"/>
            </p:cNvSpPr>
            <p:nvPr/>
          </p:nvSpPr>
          <p:spPr bwMode="auto">
            <a:xfrm>
              <a:off x="4577" y="3739"/>
              <a:ext cx="774" cy="248"/>
            </a:xfrm>
            <a:prstGeom prst="rect">
              <a:avLst/>
            </a:prstGeom>
            <a:noFill/>
            <a:ln w="9525">
              <a:noFill/>
              <a:miter lim="800000"/>
              <a:headEnd/>
              <a:tailEnd/>
            </a:ln>
          </p:spPr>
          <p:txBody>
            <a:bodyPr lIns="90488" tIns="44450" rIns="90488" bIns="44450">
              <a:spAutoFit/>
            </a:bodyPr>
            <a:lstStyle/>
            <a:p>
              <a:pPr algn="ctr" latinLnBrk="0">
                <a:spcBef>
                  <a:spcPct val="50000"/>
                </a:spcBef>
              </a:pPr>
              <a:r>
                <a:rPr lang="es-ES_tradnl" sz="2000" b="1"/>
                <a:t>C.F.A.A.</a:t>
              </a:r>
            </a:p>
          </p:txBody>
        </p:sp>
        <p:sp>
          <p:nvSpPr>
            <p:cNvPr id="22" name="Rectangle 17"/>
            <p:cNvSpPr>
              <a:spLocks noChangeArrowheads="1"/>
            </p:cNvSpPr>
            <p:nvPr/>
          </p:nvSpPr>
          <p:spPr bwMode="auto">
            <a:xfrm>
              <a:off x="3216" y="3730"/>
              <a:ext cx="904" cy="275"/>
            </a:xfrm>
            <a:prstGeom prst="rect">
              <a:avLst/>
            </a:prstGeom>
            <a:solidFill>
              <a:srgbClr val="CECECE"/>
            </a:solidFill>
            <a:ln w="12700">
              <a:solidFill>
                <a:schemeClr val="bg2"/>
              </a:solidFill>
              <a:miter lim="800000"/>
              <a:headEnd/>
              <a:tailEnd/>
            </a:ln>
          </p:spPr>
          <p:txBody>
            <a:bodyPr wrap="none" anchor="ctr"/>
            <a:lstStyle/>
            <a:p>
              <a:endParaRPr lang="es-CL"/>
            </a:p>
          </p:txBody>
        </p:sp>
        <p:sp>
          <p:nvSpPr>
            <p:cNvPr id="23" name="Rectangle 18"/>
            <p:cNvSpPr>
              <a:spLocks noChangeArrowheads="1"/>
            </p:cNvSpPr>
            <p:nvPr/>
          </p:nvSpPr>
          <p:spPr bwMode="auto">
            <a:xfrm>
              <a:off x="3209" y="3739"/>
              <a:ext cx="918" cy="248"/>
            </a:xfrm>
            <a:prstGeom prst="rect">
              <a:avLst/>
            </a:prstGeom>
            <a:noFill/>
            <a:ln w="9525">
              <a:noFill/>
              <a:miter lim="800000"/>
              <a:headEnd/>
              <a:tailEnd/>
            </a:ln>
          </p:spPr>
          <p:txBody>
            <a:bodyPr lIns="90488" tIns="44450" rIns="90488" bIns="44450">
              <a:spAutoFit/>
            </a:bodyPr>
            <a:lstStyle/>
            <a:p>
              <a:pPr algn="ctr" latinLnBrk="0">
                <a:spcBef>
                  <a:spcPct val="50000"/>
                </a:spcBef>
              </a:pPr>
              <a:r>
                <a:rPr lang="es-ES_tradnl" sz="2000" b="1"/>
                <a:t>C.F.EXP.</a:t>
              </a:r>
            </a:p>
          </p:txBody>
        </p:sp>
        <p:sp>
          <p:nvSpPr>
            <p:cNvPr id="24" name="Rectangle 19"/>
            <p:cNvSpPr>
              <a:spLocks noChangeArrowheads="1"/>
            </p:cNvSpPr>
            <p:nvPr/>
          </p:nvSpPr>
          <p:spPr bwMode="auto">
            <a:xfrm>
              <a:off x="1776" y="3730"/>
              <a:ext cx="904" cy="275"/>
            </a:xfrm>
            <a:prstGeom prst="rect">
              <a:avLst/>
            </a:prstGeom>
            <a:solidFill>
              <a:srgbClr val="CECECE"/>
            </a:solidFill>
            <a:ln w="12700">
              <a:solidFill>
                <a:schemeClr val="bg2"/>
              </a:solidFill>
              <a:miter lim="800000"/>
              <a:headEnd/>
              <a:tailEnd/>
            </a:ln>
          </p:spPr>
          <p:txBody>
            <a:bodyPr wrap="none" anchor="ctr"/>
            <a:lstStyle/>
            <a:p>
              <a:endParaRPr lang="es-CL"/>
            </a:p>
          </p:txBody>
        </p:sp>
        <p:sp>
          <p:nvSpPr>
            <p:cNvPr id="25" name="Rectangle 20"/>
            <p:cNvSpPr>
              <a:spLocks noChangeArrowheads="1"/>
            </p:cNvSpPr>
            <p:nvPr/>
          </p:nvSpPr>
          <p:spPr bwMode="auto">
            <a:xfrm>
              <a:off x="1817" y="3739"/>
              <a:ext cx="774" cy="248"/>
            </a:xfrm>
            <a:prstGeom prst="rect">
              <a:avLst/>
            </a:prstGeom>
            <a:noFill/>
            <a:ln w="9525">
              <a:noFill/>
              <a:miter lim="800000"/>
              <a:headEnd/>
              <a:tailEnd/>
            </a:ln>
          </p:spPr>
          <p:txBody>
            <a:bodyPr lIns="90488" tIns="44450" rIns="90488" bIns="44450">
              <a:spAutoFit/>
            </a:bodyPr>
            <a:lstStyle/>
            <a:p>
              <a:pPr algn="ctr" latinLnBrk="0">
                <a:spcBef>
                  <a:spcPct val="50000"/>
                </a:spcBef>
              </a:pPr>
              <a:r>
                <a:rPr lang="es-ES_tradnl" sz="2000" b="1"/>
                <a:t>C.F.D.</a:t>
              </a:r>
            </a:p>
          </p:txBody>
        </p:sp>
      </p:grpSp>
      <p:sp>
        <p:nvSpPr>
          <p:cNvPr id="26" name="25 Estrella de 5 puntas"/>
          <p:cNvSpPr/>
          <p:nvPr/>
        </p:nvSpPr>
        <p:spPr>
          <a:xfrm>
            <a:off x="3857620" y="5929330"/>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FUERZA NAVAL (F.N.)</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2000240"/>
            <a:ext cx="8215338" cy="3786214"/>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Denominación del </a:t>
            </a:r>
            <a:r>
              <a:rPr lang="es-ES_tradnl" b="1" dirty="0" smtClean="0">
                <a:solidFill>
                  <a:srgbClr val="FF0000"/>
                </a:solidFill>
                <a:latin typeface="Arial" charset="0"/>
              </a:rPr>
              <a:t>total de las Unidades Navales, de superficie y submarinas, asignadas a la F.T.A.  </a:t>
            </a:r>
          </a:p>
          <a:p>
            <a:pPr marL="198438" indent="-198438" algn="just" defTabSz="762000">
              <a:lnSpc>
                <a:spcPct val="150000"/>
              </a:lnSpc>
              <a:buFont typeface="Wingdings" pitchFamily="2" charset="2"/>
              <a:buChar char="§"/>
            </a:pPr>
            <a:r>
              <a:rPr lang="es-ES_tradnl" b="1" dirty="0" smtClean="0">
                <a:latin typeface="Arial" charset="0"/>
              </a:rPr>
              <a:t>Eventualmente incluidos medios requisados, necesarios para cumplir la tarea de transporte de la fuerza y sus abastecimientos. </a:t>
            </a:r>
          </a:p>
          <a:p>
            <a:pPr marL="198438" indent="-198438" algn="just" defTabSz="762000">
              <a:lnSpc>
                <a:spcPct val="150000"/>
              </a:lnSpc>
              <a:buFont typeface="Wingdings" pitchFamily="2" charset="2"/>
              <a:buChar char="§"/>
            </a:pPr>
            <a:r>
              <a:rPr lang="es-ES_tradnl" b="1" dirty="0" smtClean="0">
                <a:latin typeface="Arial" charset="0"/>
              </a:rPr>
              <a:t>Considera los medios aeronavales de apoyo asignados a la F.T.A</a:t>
            </a:r>
            <a:r>
              <a:rPr lang="es-ES_tradnl" dirty="0" smtClean="0">
                <a:latin typeface="Arial" charset="0"/>
              </a:rPr>
              <a:t>.</a:t>
            </a: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15362" name="Picture 2" descr="C:\Users\13989707-2\Desktop\5.jpg"/>
          <p:cNvPicPr>
            <a:picLocks noChangeAspect="1" noChangeArrowheads="1"/>
          </p:cNvPicPr>
          <p:nvPr/>
        </p:nvPicPr>
        <p:blipFill>
          <a:blip r:embed="rId3"/>
          <a:srcRect/>
          <a:stretch>
            <a:fillRect/>
          </a:stretch>
        </p:blipFill>
        <p:spPr bwMode="auto">
          <a:xfrm>
            <a:off x="142844" y="4786322"/>
            <a:ext cx="2857500" cy="1905000"/>
          </a:xfrm>
          <a:prstGeom prst="rect">
            <a:avLst/>
          </a:prstGeom>
          <a:ln>
            <a:noFill/>
          </a:ln>
          <a:effectLst>
            <a:softEdge rad="112500"/>
          </a:effectLst>
        </p:spPr>
      </p:pic>
      <p:pic>
        <p:nvPicPr>
          <p:cNvPr id="15363" name="Picture 3" descr="C:\Users\13989707-2\Desktop\6.jpg"/>
          <p:cNvPicPr>
            <a:picLocks noChangeAspect="1" noChangeArrowheads="1"/>
          </p:cNvPicPr>
          <p:nvPr/>
        </p:nvPicPr>
        <p:blipFill>
          <a:blip r:embed="rId4"/>
          <a:srcRect/>
          <a:stretch>
            <a:fillRect/>
          </a:stretch>
        </p:blipFill>
        <p:spPr bwMode="auto">
          <a:xfrm>
            <a:off x="3286116" y="4738710"/>
            <a:ext cx="2847975" cy="1905000"/>
          </a:xfrm>
          <a:prstGeom prst="rect">
            <a:avLst/>
          </a:prstGeom>
          <a:ln>
            <a:noFill/>
          </a:ln>
          <a:effectLst>
            <a:softEdge rad="112500"/>
          </a:effectLst>
        </p:spPr>
      </p:pic>
      <p:pic>
        <p:nvPicPr>
          <p:cNvPr id="15364" name="Picture 4" descr="C:\Users\13989707-2\Desktop\7.jpg"/>
          <p:cNvPicPr>
            <a:picLocks noChangeAspect="1" noChangeArrowheads="1"/>
          </p:cNvPicPr>
          <p:nvPr/>
        </p:nvPicPr>
        <p:blipFill>
          <a:blip r:embed="rId5"/>
          <a:srcRect/>
          <a:stretch>
            <a:fillRect/>
          </a:stretch>
        </p:blipFill>
        <p:spPr bwMode="auto">
          <a:xfrm>
            <a:off x="6310306" y="4714884"/>
            <a:ext cx="2619380" cy="1889129"/>
          </a:xfrm>
          <a:prstGeom prst="rect">
            <a:avLst/>
          </a:prstGeom>
          <a:ln>
            <a:noFill/>
          </a:ln>
          <a:effectLst>
            <a:softEdge rad="112500"/>
          </a:effectLst>
        </p:spPr>
      </p:pic>
      <p:sp>
        <p:nvSpPr>
          <p:cNvPr id="27" name="26 Estrella de 5 puntas"/>
          <p:cNvSpPr/>
          <p:nvPr/>
        </p:nvSpPr>
        <p:spPr>
          <a:xfrm>
            <a:off x="6572264" y="4857760"/>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FUERZA DE DESEMBARCO (F.D.)</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1214422"/>
            <a:ext cx="8215338" cy="2214578"/>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Denominación del total de las unidades de Infantería de Marina, asignadas a la F.T.A. para ejecutar una Operación Anfibia.</a:t>
            </a: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16386" name="Picture 2" descr="C:\Users\13989707-2\Desktop\T1 IM PARRA\FOTOS EXPO\20180322_233025.jpg"/>
          <p:cNvPicPr>
            <a:picLocks noChangeAspect="1" noChangeArrowheads="1"/>
          </p:cNvPicPr>
          <p:nvPr/>
        </p:nvPicPr>
        <p:blipFill>
          <a:blip r:embed="rId2" cstate="print"/>
          <a:srcRect/>
          <a:stretch>
            <a:fillRect/>
          </a:stretch>
        </p:blipFill>
        <p:spPr bwMode="auto">
          <a:xfrm>
            <a:off x="428596" y="2786058"/>
            <a:ext cx="3844780" cy="2160000"/>
          </a:xfrm>
          <a:prstGeom prst="rect">
            <a:avLst/>
          </a:prstGeom>
          <a:ln>
            <a:noFill/>
          </a:ln>
          <a:effectLst>
            <a:softEdge rad="112500"/>
          </a:effectLst>
        </p:spPr>
      </p:pic>
      <p:pic>
        <p:nvPicPr>
          <p:cNvPr id="16387" name="Picture 3" descr="C:\Users\13989707-2\Desktop\T1 IM PARRA\FOTOS EXPO\DSC_2379.JPG"/>
          <p:cNvPicPr>
            <a:picLocks noChangeAspect="1" noChangeArrowheads="1"/>
          </p:cNvPicPr>
          <p:nvPr/>
        </p:nvPicPr>
        <p:blipFill>
          <a:blip r:embed="rId3" cstate="print"/>
          <a:srcRect/>
          <a:stretch>
            <a:fillRect/>
          </a:stretch>
        </p:blipFill>
        <p:spPr bwMode="auto">
          <a:xfrm>
            <a:off x="4643438" y="2769198"/>
            <a:ext cx="4071966" cy="2160000"/>
          </a:xfrm>
          <a:prstGeom prst="rect">
            <a:avLst/>
          </a:prstGeom>
          <a:ln>
            <a:noFill/>
          </a:ln>
          <a:effectLst>
            <a:softEdge rad="112500"/>
          </a:effectLst>
        </p:spPr>
      </p:pic>
      <p:sp>
        <p:nvSpPr>
          <p:cNvPr id="6" name="5 Estrella de 5 puntas"/>
          <p:cNvSpPr/>
          <p:nvPr/>
        </p:nvSpPr>
        <p:spPr>
          <a:xfrm>
            <a:off x="3714744" y="2928934"/>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7" name="7 Imagen" descr="escudo.gif"/>
          <p:cNvPicPr>
            <a:picLocks noChangeAspect="1"/>
          </p:cNvPicPr>
          <p:nvPr/>
        </p:nvPicPr>
        <p:blipFill>
          <a:blip r:embed="rId4"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FUERZA EXPEDICIONARIA (F.E.)</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4643446"/>
            <a:ext cx="8215338" cy="2214578"/>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Son aquellas Fuerzas de Ejército asignadas a las F.T.A., para el logro de un objetivo, cuando éste se encuentre fuera de la Cabeza de Playa.</a:t>
            </a:r>
          </a:p>
          <a:p>
            <a:pPr marL="198438" indent="-198438" algn="just" defTabSz="762000">
              <a:lnSpc>
                <a:spcPct val="150000"/>
              </a:lnSpc>
              <a:buFont typeface="Wingdings" pitchFamily="2" charset="2"/>
              <a:buChar char="§"/>
            </a:pPr>
            <a:r>
              <a:rPr lang="es-ES_tradnl" b="1" dirty="0" smtClean="0">
                <a:latin typeface="Arial" charset="0"/>
              </a:rPr>
              <a:t>Estas Unidades requieren, que la Cabeza de Playa haya sido consolidada por la F.D. previamente.</a:t>
            </a:r>
          </a:p>
          <a:p>
            <a:pPr marL="198438" indent="-198438" algn="just" defTabSz="762000">
              <a:lnSpc>
                <a:spcPct val="150000"/>
              </a:lnSpc>
              <a:buFont typeface="Wingdings" pitchFamily="2" charset="2"/>
              <a:buChar char="§"/>
            </a:pPr>
            <a:r>
              <a:rPr lang="es-ES_tradnl" b="1" dirty="0" smtClean="0">
                <a:latin typeface="Arial" charset="0"/>
              </a:rPr>
              <a:t>Eventualmente, podrá ser reforzada por unidades de la F.D. una vez consolidada la Cabeza de Playa.  </a:t>
            </a: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7"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FUERZAS ESPECIALES (FF.EE.)</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642910" y="1357298"/>
            <a:ext cx="8215338" cy="3643338"/>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Denominación total de las Unidades de Comandos y Buzos Tácticos, asignados a la F.T.A., para la ejecución de Operaciones Especiales, en apoyo a la misión asignada a la F.T.A.</a:t>
            </a: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7"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FUERZA aérea de apoyo (F.a.a.)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2071678"/>
            <a:ext cx="8215338" cy="2214578"/>
          </a:xfrm>
        </p:spPr>
        <p:txBody>
          <a:bodyPr>
            <a:noAutofit/>
          </a:bodyPr>
          <a:lstStyle/>
          <a:p>
            <a:pPr marL="198438" indent="-198438" algn="just" defTabSz="762000">
              <a:lnSpc>
                <a:spcPct val="150000"/>
              </a:lnSpc>
              <a:buFont typeface="Wingdings" pitchFamily="2" charset="2"/>
              <a:buChar char="§"/>
            </a:pPr>
            <a:r>
              <a:rPr lang="es-ES_tradnl" b="1" dirty="0" smtClean="0">
                <a:latin typeface="Arial" charset="0"/>
              </a:rPr>
              <a:t>Denominación del total de los medios de la FACH, asignados a la F.T.A., que toman parte en una O.A. y que le dan apoyo en sus distintas fases.</a:t>
            </a: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1026" name="Picture 2" descr="C:\Users\13989707-2\Desktop\10.jpg"/>
          <p:cNvPicPr>
            <a:picLocks noChangeAspect="1" noChangeArrowheads="1"/>
          </p:cNvPicPr>
          <p:nvPr/>
        </p:nvPicPr>
        <p:blipFill>
          <a:blip r:embed="rId2"/>
          <a:srcRect/>
          <a:stretch>
            <a:fillRect/>
          </a:stretch>
        </p:blipFill>
        <p:spPr bwMode="auto">
          <a:xfrm>
            <a:off x="285720" y="3000372"/>
            <a:ext cx="3935792" cy="2520000"/>
          </a:xfrm>
          <a:prstGeom prst="rect">
            <a:avLst/>
          </a:prstGeom>
          <a:ln>
            <a:noFill/>
          </a:ln>
          <a:effectLst>
            <a:softEdge rad="112500"/>
          </a:effectLst>
        </p:spPr>
      </p:pic>
      <p:pic>
        <p:nvPicPr>
          <p:cNvPr id="1027" name="Picture 3" descr="C:\Users\13989707-2\Desktop\11.png"/>
          <p:cNvPicPr>
            <a:picLocks noChangeAspect="1" noChangeArrowheads="1"/>
          </p:cNvPicPr>
          <p:nvPr/>
        </p:nvPicPr>
        <p:blipFill>
          <a:blip r:embed="rId3"/>
          <a:srcRect/>
          <a:stretch>
            <a:fillRect/>
          </a:stretch>
        </p:blipFill>
        <p:spPr bwMode="auto">
          <a:xfrm>
            <a:off x="4286248" y="3000372"/>
            <a:ext cx="4571198" cy="2374314"/>
          </a:xfrm>
          <a:prstGeom prst="rect">
            <a:avLst/>
          </a:prstGeom>
          <a:ln>
            <a:noFill/>
          </a:ln>
          <a:effectLst>
            <a:softEdge rad="112500"/>
          </a:effectLst>
        </p:spPr>
      </p:pic>
      <p:sp>
        <p:nvSpPr>
          <p:cNvPr id="9" name="8 Estrella de 5 puntas"/>
          <p:cNvSpPr/>
          <p:nvPr/>
        </p:nvSpPr>
        <p:spPr>
          <a:xfrm>
            <a:off x="3714744" y="321468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pic>
        <p:nvPicPr>
          <p:cNvPr id="8" name="7 Imagen" descr="escudo.gif"/>
          <p:cNvPicPr>
            <a:picLocks noChangeAspect="1"/>
          </p:cNvPicPr>
          <p:nvPr/>
        </p:nvPicPr>
        <p:blipFill>
          <a:blip r:embed="rId4"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área objetivo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357298"/>
            <a:ext cx="8215338" cy="4929222"/>
          </a:xfrm>
        </p:spPr>
        <p:txBody>
          <a:bodyPr>
            <a:noAutofit/>
          </a:bodyPr>
          <a:lstStyle/>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Zona geográfica dentro de la cual se encuentran los objetivos de la F.T.A. e incluye el espacio marítimo, terrestre y aéreo necesario para su conquista y mantención. </a:t>
            </a:r>
          </a:p>
          <a:p>
            <a:pPr marL="198438" indent="-198438" algn="just" defTabSz="762000">
              <a:lnSpc>
                <a:spcPct val="150000"/>
              </a:lnSpc>
              <a:buFont typeface="Wingdings" pitchFamily="2" charset="2"/>
              <a:buChar char="§"/>
            </a:pPr>
            <a:r>
              <a:rPr lang="es-ES_tradnl" b="1" dirty="0" smtClean="0">
                <a:solidFill>
                  <a:schemeClr val="tx2"/>
                </a:solidFill>
                <a:latin typeface="Arial" charset="0"/>
              </a:rPr>
              <a:t>Esta zona es definida por el mando que da origen a la O.A. en la Directiva de Iniciación.</a:t>
            </a:r>
          </a:p>
          <a:p>
            <a:pPr marL="198438" indent="-198438" algn="just" defTabSz="762000">
              <a:lnSpc>
                <a:spcPct val="150000"/>
              </a:lnSpc>
              <a:buFont typeface="Wingdings" pitchFamily="2" charset="2"/>
              <a:buChar char="§"/>
            </a:pPr>
            <a:r>
              <a:rPr lang="es-ES_tradnl" b="1" dirty="0" smtClean="0">
                <a:solidFill>
                  <a:schemeClr val="tx2"/>
                </a:solidFill>
                <a:latin typeface="Arial" charset="0"/>
              </a:rPr>
              <a:t>Puede contener una o más Áreas de Desembarco</a:t>
            </a:r>
            <a:r>
              <a:rPr lang="es-ES_tradnl" sz="1800" dirty="0" smtClean="0">
                <a:solidFill>
                  <a:schemeClr val="tx2"/>
                </a:solidFill>
                <a:latin typeface="Arial" charset="0"/>
              </a:rPr>
              <a:t>.</a:t>
            </a: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área objetivo</a:t>
            </a:r>
            <a:endParaRPr lang="es-CL" sz="3200" dirty="0">
              <a:solidFill>
                <a:schemeClr val="tx1"/>
              </a:solidFill>
              <a:latin typeface="Arial Black" pitchFamily="34" charset="0"/>
            </a:endParaRPr>
          </a:p>
        </p:txBody>
      </p:sp>
      <p:pic>
        <p:nvPicPr>
          <p:cNvPr id="5" name="Picture 2"/>
          <p:cNvPicPr>
            <a:picLocks noChangeArrowheads="1"/>
          </p:cNvPicPr>
          <p:nvPr/>
        </p:nvPicPr>
        <p:blipFill>
          <a:blip r:embed="rId2"/>
          <a:srcRect l="18949" t="4543" b="27309"/>
          <a:stretch>
            <a:fillRect/>
          </a:stretch>
        </p:blipFill>
        <p:spPr bwMode="auto">
          <a:xfrm>
            <a:off x="773118" y="1714488"/>
            <a:ext cx="7442220" cy="4286280"/>
          </a:xfrm>
          <a:prstGeom prst="rect">
            <a:avLst/>
          </a:prstGeom>
          <a:noFill/>
          <a:ln w="9525">
            <a:noFill/>
            <a:miter lim="800000"/>
            <a:headEnd/>
            <a:tailEnd/>
          </a:ln>
        </p:spPr>
      </p:pic>
      <p:grpSp>
        <p:nvGrpSpPr>
          <p:cNvPr id="7" name="Group 12"/>
          <p:cNvGrpSpPr>
            <a:grpSpLocks/>
          </p:cNvGrpSpPr>
          <p:nvPr/>
        </p:nvGrpSpPr>
        <p:grpSpPr bwMode="auto">
          <a:xfrm>
            <a:off x="879501" y="3028936"/>
            <a:ext cx="7324725" cy="1982788"/>
            <a:chOff x="1147" y="2160"/>
            <a:chExt cx="4614" cy="1249"/>
          </a:xfrm>
        </p:grpSpPr>
        <p:grpSp>
          <p:nvGrpSpPr>
            <p:cNvPr id="8" name="Group 8"/>
            <p:cNvGrpSpPr>
              <a:grpSpLocks/>
            </p:cNvGrpSpPr>
            <p:nvPr/>
          </p:nvGrpSpPr>
          <p:grpSpPr bwMode="auto">
            <a:xfrm>
              <a:off x="1147" y="2160"/>
              <a:ext cx="4614" cy="1249"/>
              <a:chOff x="1147" y="2160"/>
              <a:chExt cx="4614" cy="1249"/>
            </a:xfrm>
          </p:grpSpPr>
          <p:grpSp>
            <p:nvGrpSpPr>
              <p:cNvPr id="12" name="Group 6"/>
              <p:cNvGrpSpPr>
                <a:grpSpLocks/>
              </p:cNvGrpSpPr>
              <p:nvPr/>
            </p:nvGrpSpPr>
            <p:grpSpPr bwMode="auto">
              <a:xfrm>
                <a:off x="1147" y="2160"/>
                <a:ext cx="4614" cy="1249"/>
                <a:chOff x="1147" y="2160"/>
                <a:chExt cx="4614" cy="1249"/>
              </a:xfrm>
            </p:grpSpPr>
            <p:sp>
              <p:nvSpPr>
                <p:cNvPr id="14" name="Freeform 4"/>
                <p:cNvSpPr>
                  <a:spLocks/>
                </p:cNvSpPr>
                <p:nvPr/>
              </p:nvSpPr>
              <p:spPr bwMode="auto">
                <a:xfrm>
                  <a:off x="2676" y="2160"/>
                  <a:ext cx="3085" cy="1249"/>
                </a:xfrm>
                <a:custGeom>
                  <a:avLst/>
                  <a:gdLst>
                    <a:gd name="T0" fmla="*/ 18 w 3085"/>
                    <a:gd name="T1" fmla="*/ 432 h 1249"/>
                    <a:gd name="T2" fmla="*/ 1986 w 3085"/>
                    <a:gd name="T3" fmla="*/ 336 h 1249"/>
                    <a:gd name="T4" fmla="*/ 2466 w 3085"/>
                    <a:gd name="T5" fmla="*/ 0 h 1249"/>
                    <a:gd name="T6" fmla="*/ 3042 w 3085"/>
                    <a:gd name="T7" fmla="*/ 144 h 1249"/>
                    <a:gd name="T8" fmla="*/ 3084 w 3085"/>
                    <a:gd name="T9" fmla="*/ 1038 h 1249"/>
                    <a:gd name="T10" fmla="*/ 2754 w 3085"/>
                    <a:gd name="T11" fmla="*/ 1200 h 1249"/>
                    <a:gd name="T12" fmla="*/ 1704 w 3085"/>
                    <a:gd name="T13" fmla="*/ 1248 h 1249"/>
                    <a:gd name="T14" fmla="*/ 744 w 3085"/>
                    <a:gd name="T15" fmla="*/ 1098 h 1249"/>
                    <a:gd name="T16" fmla="*/ 0 w 3085"/>
                    <a:gd name="T17" fmla="*/ 432 h 12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085"/>
                    <a:gd name="T28" fmla="*/ 0 h 1249"/>
                    <a:gd name="T29" fmla="*/ 3085 w 3085"/>
                    <a:gd name="T30" fmla="*/ 1249 h 124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085" h="1249">
                      <a:moveTo>
                        <a:pt x="18" y="432"/>
                      </a:moveTo>
                      <a:lnTo>
                        <a:pt x="1986" y="336"/>
                      </a:lnTo>
                      <a:lnTo>
                        <a:pt x="2466" y="0"/>
                      </a:lnTo>
                      <a:lnTo>
                        <a:pt x="3042" y="144"/>
                      </a:lnTo>
                      <a:lnTo>
                        <a:pt x="3084" y="1038"/>
                      </a:lnTo>
                      <a:lnTo>
                        <a:pt x="2754" y="1200"/>
                      </a:lnTo>
                      <a:lnTo>
                        <a:pt x="1704" y="1248"/>
                      </a:lnTo>
                      <a:lnTo>
                        <a:pt x="744" y="1098"/>
                      </a:lnTo>
                      <a:lnTo>
                        <a:pt x="0" y="432"/>
                      </a:lnTo>
                    </a:path>
                  </a:pathLst>
                </a:custGeom>
                <a:noFill/>
                <a:ln w="25400" cap="rnd">
                  <a:solidFill>
                    <a:schemeClr val="hlink"/>
                  </a:solidFill>
                  <a:round/>
                  <a:headEnd type="none" w="sm" len="sm"/>
                  <a:tailEnd type="none" w="sm" len="sm"/>
                </a:ln>
              </p:spPr>
              <p:txBody>
                <a:bodyPr/>
                <a:lstStyle/>
                <a:p>
                  <a:endParaRPr lang="es-CL"/>
                </a:p>
              </p:txBody>
            </p:sp>
            <p:sp>
              <p:nvSpPr>
                <p:cNvPr id="15" name="AutoShape 5"/>
                <p:cNvSpPr>
                  <a:spLocks noChangeArrowheads="1"/>
                </p:cNvSpPr>
                <p:nvPr/>
              </p:nvSpPr>
              <p:spPr bwMode="auto">
                <a:xfrm rot="660000">
                  <a:off x="1147" y="2303"/>
                  <a:ext cx="1488" cy="336"/>
                </a:xfrm>
                <a:prstGeom prst="rightArrow">
                  <a:avLst>
                    <a:gd name="adj1" fmla="val 50000"/>
                    <a:gd name="adj2" fmla="val 110837"/>
                  </a:avLst>
                </a:prstGeom>
                <a:solidFill>
                  <a:schemeClr val="hlink"/>
                </a:solidFill>
                <a:ln w="12700">
                  <a:solidFill>
                    <a:schemeClr val="tx1"/>
                  </a:solidFill>
                  <a:miter lim="800000"/>
                  <a:headEnd/>
                  <a:tailEnd/>
                </a:ln>
              </p:spPr>
              <p:txBody>
                <a:bodyPr wrap="none" anchor="ctr"/>
                <a:lstStyle/>
                <a:p>
                  <a:endParaRPr lang="es-CL"/>
                </a:p>
              </p:txBody>
            </p:sp>
          </p:grpSp>
          <p:sp>
            <p:nvSpPr>
              <p:cNvPr id="13" name="Rectangle 7"/>
              <p:cNvSpPr>
                <a:spLocks noChangeArrowheads="1"/>
              </p:cNvSpPr>
              <p:nvPr/>
            </p:nvSpPr>
            <p:spPr bwMode="auto">
              <a:xfrm rot="660000">
                <a:off x="1209" y="2404"/>
                <a:ext cx="1193" cy="134"/>
              </a:xfrm>
              <a:prstGeom prst="rect">
                <a:avLst/>
              </a:prstGeom>
              <a:noFill/>
              <a:ln w="9525">
                <a:noFill/>
                <a:miter lim="800000"/>
                <a:headEnd/>
                <a:tailEnd/>
              </a:ln>
              <a:effectLst/>
            </p:spPr>
            <p:txBody>
              <a:bodyPr wrap="none" lIns="90488" tIns="44450" rIns="90488" bIns="44450" anchor="ctr"/>
              <a:lstStyle/>
              <a:p>
                <a:pPr algn="ctr" latinLnBrk="0">
                  <a:defRPr/>
                </a:pPr>
                <a:r>
                  <a:rPr lang="es-ES_tradnl" sz="2000" b="1">
                    <a:solidFill>
                      <a:schemeClr val="tx2"/>
                    </a:solidFill>
                    <a:effectLst>
                      <a:outerShdw blurRad="38100" dist="38100" dir="2700000" algn="tl">
                        <a:srgbClr val="000000"/>
                      </a:outerShdw>
                    </a:effectLst>
                  </a:rPr>
                  <a:t>Area Objetivo</a:t>
                </a:r>
              </a:p>
            </p:txBody>
          </p:sp>
        </p:grpSp>
        <p:grpSp>
          <p:nvGrpSpPr>
            <p:cNvPr id="9" name="Group 11"/>
            <p:cNvGrpSpPr>
              <a:grpSpLocks/>
            </p:cNvGrpSpPr>
            <p:nvPr/>
          </p:nvGrpSpPr>
          <p:grpSpPr bwMode="auto">
            <a:xfrm>
              <a:off x="2411" y="2259"/>
              <a:ext cx="1997" cy="286"/>
              <a:chOff x="2411" y="2259"/>
              <a:chExt cx="1997" cy="286"/>
            </a:xfrm>
          </p:grpSpPr>
          <p:sp>
            <p:nvSpPr>
              <p:cNvPr id="10" name="Line 9"/>
              <p:cNvSpPr>
                <a:spLocks noChangeShapeType="1"/>
              </p:cNvSpPr>
              <p:nvPr/>
            </p:nvSpPr>
            <p:spPr bwMode="auto">
              <a:xfrm>
                <a:off x="2411" y="2304"/>
                <a:ext cx="1997" cy="0"/>
              </a:xfrm>
              <a:prstGeom prst="line">
                <a:avLst/>
              </a:prstGeom>
              <a:noFill/>
              <a:ln w="12700">
                <a:solidFill>
                  <a:schemeClr val="bg2"/>
                </a:solidFill>
                <a:round/>
                <a:headEnd type="stealth" w="med" len="med"/>
                <a:tailEnd type="stealth" w="med" len="med"/>
              </a:ln>
            </p:spPr>
            <p:txBody>
              <a:bodyPr wrap="none" anchor="ctr"/>
              <a:lstStyle/>
              <a:p>
                <a:endParaRPr lang="es-CL"/>
              </a:p>
            </p:txBody>
          </p:sp>
          <p:sp>
            <p:nvSpPr>
              <p:cNvPr id="11" name="Rectangle 10"/>
              <p:cNvSpPr>
                <a:spLocks noChangeArrowheads="1"/>
              </p:cNvSpPr>
              <p:nvPr/>
            </p:nvSpPr>
            <p:spPr bwMode="auto">
              <a:xfrm>
                <a:off x="3144" y="2259"/>
                <a:ext cx="958" cy="286"/>
              </a:xfrm>
              <a:prstGeom prst="rect">
                <a:avLst/>
              </a:prstGeom>
              <a:noFill/>
              <a:ln w="9525">
                <a:noFill/>
                <a:miter lim="800000"/>
                <a:headEnd/>
                <a:tailEnd/>
              </a:ln>
              <a:effectLst/>
            </p:spPr>
            <p:txBody>
              <a:bodyPr lIns="90488" tIns="44450" rIns="90488" bIns="44450">
                <a:spAutoFit/>
              </a:bodyPr>
              <a:lstStyle/>
              <a:p>
                <a:pPr latinLnBrk="0">
                  <a:spcBef>
                    <a:spcPct val="50000"/>
                  </a:spcBef>
                  <a:defRPr/>
                </a:pPr>
                <a:r>
                  <a:rPr lang="es-ES_tradnl" b="1">
                    <a:solidFill>
                      <a:schemeClr val="tx2"/>
                    </a:solidFill>
                    <a:effectLst>
                      <a:outerShdw blurRad="38100" dist="38100" dir="2700000" algn="tl">
                        <a:srgbClr val="000000"/>
                      </a:outerShdw>
                    </a:effectLst>
                  </a:rPr>
                  <a:t>135 Mn</a:t>
                </a:r>
              </a:p>
            </p:txBody>
          </p:sp>
        </p:grpSp>
      </p:grpSp>
      <p:sp>
        <p:nvSpPr>
          <p:cNvPr id="16" name="AutoShape 15"/>
          <p:cNvSpPr>
            <a:spLocks noChangeArrowheads="1"/>
          </p:cNvSpPr>
          <p:nvPr/>
        </p:nvSpPr>
        <p:spPr bwMode="auto">
          <a:xfrm rot="900000">
            <a:off x="4659338" y="2705086"/>
            <a:ext cx="2362200" cy="533400"/>
          </a:xfrm>
          <a:prstGeom prst="rightArrow">
            <a:avLst>
              <a:gd name="adj1" fmla="val 50000"/>
              <a:gd name="adj2" fmla="val 110837"/>
            </a:avLst>
          </a:prstGeom>
          <a:solidFill>
            <a:schemeClr val="hlink"/>
          </a:solidFill>
          <a:ln w="12700">
            <a:solidFill>
              <a:schemeClr val="tx1"/>
            </a:solidFill>
            <a:miter lim="800000"/>
            <a:headEnd/>
            <a:tailEnd/>
          </a:ln>
        </p:spPr>
        <p:txBody>
          <a:bodyPr wrap="none" anchor="ctr"/>
          <a:lstStyle/>
          <a:p>
            <a:endParaRPr lang="es-CL"/>
          </a:p>
        </p:txBody>
      </p:sp>
      <p:sp>
        <p:nvSpPr>
          <p:cNvPr id="17" name="Rectangle 16"/>
          <p:cNvSpPr>
            <a:spLocks noChangeArrowheads="1"/>
          </p:cNvSpPr>
          <p:nvPr/>
        </p:nvSpPr>
        <p:spPr bwMode="auto">
          <a:xfrm rot="900000">
            <a:off x="4759351" y="2865424"/>
            <a:ext cx="1892300" cy="212725"/>
          </a:xfrm>
          <a:prstGeom prst="rect">
            <a:avLst/>
          </a:prstGeom>
          <a:noFill/>
          <a:ln w="9525">
            <a:noFill/>
            <a:miter lim="800000"/>
            <a:headEnd/>
            <a:tailEnd/>
          </a:ln>
        </p:spPr>
        <p:txBody>
          <a:bodyPr wrap="none" lIns="92075" tIns="46038" rIns="92075" bIns="46038" anchor="ctr"/>
          <a:lstStyle/>
          <a:p>
            <a:pPr algn="ctr" latinLnBrk="0"/>
            <a:r>
              <a:rPr lang="es-ES_tradnl" sz="2000" b="1" dirty="0">
                <a:solidFill>
                  <a:schemeClr val="tx2"/>
                </a:solidFill>
              </a:rPr>
              <a:t>Objetivo </a:t>
            </a:r>
            <a:r>
              <a:rPr lang="es-ES_tradnl" sz="2000" b="1" dirty="0" err="1">
                <a:solidFill>
                  <a:schemeClr val="tx2"/>
                </a:solidFill>
              </a:rPr>
              <a:t>Nro</a:t>
            </a:r>
            <a:r>
              <a:rPr lang="es-ES_tradnl" sz="2000" b="1" dirty="0">
                <a:solidFill>
                  <a:schemeClr val="tx2"/>
                </a:solidFill>
              </a:rPr>
              <a:t> 1</a:t>
            </a:r>
          </a:p>
        </p:txBody>
      </p:sp>
      <p:grpSp>
        <p:nvGrpSpPr>
          <p:cNvPr id="18" name="Group 19"/>
          <p:cNvGrpSpPr>
            <a:grpSpLocks/>
          </p:cNvGrpSpPr>
          <p:nvPr/>
        </p:nvGrpSpPr>
        <p:grpSpPr bwMode="auto">
          <a:xfrm>
            <a:off x="3402038" y="3636949"/>
            <a:ext cx="3506788" cy="688975"/>
            <a:chOff x="2736" y="2543"/>
            <a:chExt cx="2209" cy="434"/>
          </a:xfrm>
        </p:grpSpPr>
        <p:sp>
          <p:nvSpPr>
            <p:cNvPr id="19" name="Oval 17"/>
            <p:cNvSpPr>
              <a:spLocks noChangeArrowheads="1"/>
            </p:cNvSpPr>
            <p:nvPr/>
          </p:nvSpPr>
          <p:spPr bwMode="auto">
            <a:xfrm>
              <a:off x="4271" y="2543"/>
              <a:ext cx="674" cy="434"/>
            </a:xfrm>
            <a:prstGeom prst="ellipse">
              <a:avLst/>
            </a:prstGeom>
            <a:noFill/>
            <a:ln w="25400">
              <a:solidFill>
                <a:schemeClr val="bg2"/>
              </a:solidFill>
              <a:round/>
              <a:headEnd/>
              <a:tailEnd/>
            </a:ln>
          </p:spPr>
          <p:txBody>
            <a:bodyPr wrap="none" anchor="ctr"/>
            <a:lstStyle/>
            <a:p>
              <a:endParaRPr lang="es-CL"/>
            </a:p>
          </p:txBody>
        </p:sp>
        <p:sp>
          <p:nvSpPr>
            <p:cNvPr id="20" name="AutoShape 18"/>
            <p:cNvSpPr>
              <a:spLocks noChangeArrowheads="1"/>
            </p:cNvSpPr>
            <p:nvPr/>
          </p:nvSpPr>
          <p:spPr bwMode="auto">
            <a:xfrm>
              <a:off x="2736" y="2592"/>
              <a:ext cx="1488" cy="288"/>
            </a:xfrm>
            <a:prstGeom prst="rightArrow">
              <a:avLst>
                <a:gd name="adj1" fmla="val 50000"/>
                <a:gd name="adj2" fmla="val 129310"/>
              </a:avLst>
            </a:prstGeom>
            <a:solidFill>
              <a:schemeClr val="bg1"/>
            </a:solidFill>
            <a:ln w="12700">
              <a:solidFill>
                <a:schemeClr val="tx1"/>
              </a:solidFill>
              <a:miter lim="800000"/>
              <a:headEnd/>
              <a:tailEnd/>
            </a:ln>
            <a:effectLst/>
          </p:spPr>
          <p:txBody>
            <a:bodyPr wrap="none" lIns="90488" tIns="44450" rIns="90488" bIns="44450" anchor="ctr"/>
            <a:lstStyle/>
            <a:p>
              <a:pPr algn="ctr" latinLnBrk="0">
                <a:defRPr/>
              </a:pPr>
              <a:r>
                <a:rPr lang="es-ES_tradnl" sz="2000" b="1">
                  <a:effectLst>
                    <a:outerShdw blurRad="38100" dist="38100" dir="2700000" algn="tl">
                      <a:srgbClr val="000000"/>
                    </a:outerShdw>
                  </a:effectLst>
                </a:rPr>
                <a:t>Area Desembarco</a:t>
              </a:r>
            </a:p>
          </p:txBody>
        </p:sp>
      </p:grpSp>
      <p:grpSp>
        <p:nvGrpSpPr>
          <p:cNvPr id="21" name="Group 23"/>
          <p:cNvGrpSpPr>
            <a:grpSpLocks/>
          </p:cNvGrpSpPr>
          <p:nvPr/>
        </p:nvGrpSpPr>
        <p:grpSpPr bwMode="auto">
          <a:xfrm>
            <a:off x="4240238" y="4170349"/>
            <a:ext cx="3430588" cy="688975"/>
            <a:chOff x="3264" y="2879"/>
            <a:chExt cx="2161" cy="434"/>
          </a:xfrm>
        </p:grpSpPr>
        <p:sp>
          <p:nvSpPr>
            <p:cNvPr id="22" name="Oval 20"/>
            <p:cNvSpPr>
              <a:spLocks noChangeArrowheads="1"/>
            </p:cNvSpPr>
            <p:nvPr/>
          </p:nvSpPr>
          <p:spPr bwMode="auto">
            <a:xfrm>
              <a:off x="4751" y="2879"/>
              <a:ext cx="674" cy="434"/>
            </a:xfrm>
            <a:prstGeom prst="ellipse">
              <a:avLst/>
            </a:prstGeom>
            <a:noFill/>
            <a:ln w="25400">
              <a:solidFill>
                <a:schemeClr val="bg2"/>
              </a:solidFill>
              <a:round/>
              <a:headEnd/>
              <a:tailEnd/>
            </a:ln>
          </p:spPr>
          <p:txBody>
            <a:bodyPr wrap="none" anchor="ctr"/>
            <a:lstStyle/>
            <a:p>
              <a:endParaRPr lang="es-CL"/>
            </a:p>
          </p:txBody>
        </p:sp>
        <p:sp>
          <p:nvSpPr>
            <p:cNvPr id="23" name="AutoShape 21"/>
            <p:cNvSpPr>
              <a:spLocks noChangeArrowheads="1"/>
            </p:cNvSpPr>
            <p:nvPr/>
          </p:nvSpPr>
          <p:spPr bwMode="auto">
            <a:xfrm>
              <a:off x="3264" y="3024"/>
              <a:ext cx="1488" cy="288"/>
            </a:xfrm>
            <a:prstGeom prst="rightArrow">
              <a:avLst>
                <a:gd name="adj1" fmla="val 50000"/>
                <a:gd name="adj2" fmla="val 129310"/>
              </a:avLst>
            </a:prstGeom>
            <a:solidFill>
              <a:schemeClr val="bg1"/>
            </a:solidFill>
            <a:ln w="12700">
              <a:solidFill>
                <a:schemeClr val="tx1"/>
              </a:solidFill>
              <a:miter lim="800000"/>
              <a:headEnd/>
              <a:tailEnd/>
            </a:ln>
          </p:spPr>
          <p:txBody>
            <a:bodyPr wrap="none" anchor="ctr"/>
            <a:lstStyle/>
            <a:p>
              <a:endParaRPr lang="es-CL"/>
            </a:p>
          </p:txBody>
        </p:sp>
        <p:sp>
          <p:nvSpPr>
            <p:cNvPr id="24" name="Rectangle 22"/>
            <p:cNvSpPr>
              <a:spLocks noChangeArrowheads="1"/>
            </p:cNvSpPr>
            <p:nvPr/>
          </p:nvSpPr>
          <p:spPr bwMode="auto">
            <a:xfrm>
              <a:off x="3326" y="3113"/>
              <a:ext cx="1193" cy="110"/>
            </a:xfrm>
            <a:prstGeom prst="rect">
              <a:avLst/>
            </a:prstGeom>
            <a:noFill/>
            <a:ln w="9525">
              <a:noFill/>
              <a:miter lim="800000"/>
              <a:headEnd/>
              <a:tailEnd/>
            </a:ln>
            <a:effectLst/>
          </p:spPr>
          <p:txBody>
            <a:bodyPr wrap="none" lIns="90488" tIns="44450" rIns="90488" bIns="44450" anchor="ctr"/>
            <a:lstStyle/>
            <a:p>
              <a:pPr algn="ctr" latinLnBrk="0">
                <a:defRPr/>
              </a:pPr>
              <a:r>
                <a:rPr lang="es-ES_tradnl" sz="2000" b="1">
                  <a:effectLst>
                    <a:outerShdw blurRad="38100" dist="38100" dir="2700000" algn="tl">
                      <a:srgbClr val="000000"/>
                    </a:outerShdw>
                  </a:effectLst>
                </a:rPr>
                <a:t>Area Desembarco</a:t>
              </a:r>
            </a:p>
          </p:txBody>
        </p:sp>
      </p:grpSp>
      <p:sp>
        <p:nvSpPr>
          <p:cNvPr id="25" name="AutoShape 24"/>
          <p:cNvSpPr>
            <a:spLocks noChangeArrowheads="1"/>
          </p:cNvSpPr>
          <p:nvPr/>
        </p:nvSpPr>
        <p:spPr bwMode="auto">
          <a:xfrm rot="20400000">
            <a:off x="5688038" y="4800586"/>
            <a:ext cx="2362200" cy="533400"/>
          </a:xfrm>
          <a:prstGeom prst="rightArrow">
            <a:avLst>
              <a:gd name="adj1" fmla="val 50000"/>
              <a:gd name="adj2" fmla="val 110837"/>
            </a:avLst>
          </a:prstGeom>
          <a:solidFill>
            <a:schemeClr val="hlink"/>
          </a:solidFill>
          <a:ln w="12700">
            <a:solidFill>
              <a:schemeClr val="tx1"/>
            </a:solidFill>
            <a:miter lim="800000"/>
            <a:headEnd/>
            <a:tailEnd/>
          </a:ln>
        </p:spPr>
        <p:txBody>
          <a:bodyPr wrap="none" anchor="ctr"/>
          <a:lstStyle/>
          <a:p>
            <a:endParaRPr lang="es-CL"/>
          </a:p>
        </p:txBody>
      </p:sp>
      <p:sp>
        <p:nvSpPr>
          <p:cNvPr id="26" name="Rectangle 25"/>
          <p:cNvSpPr>
            <a:spLocks noChangeArrowheads="1"/>
          </p:cNvSpPr>
          <p:nvPr/>
        </p:nvSpPr>
        <p:spPr bwMode="auto">
          <a:xfrm rot="20400000">
            <a:off x="5788051" y="4960924"/>
            <a:ext cx="1892300" cy="212725"/>
          </a:xfrm>
          <a:prstGeom prst="rect">
            <a:avLst/>
          </a:prstGeom>
          <a:noFill/>
          <a:ln w="9525">
            <a:noFill/>
            <a:miter lim="800000"/>
            <a:headEnd/>
            <a:tailEnd/>
          </a:ln>
        </p:spPr>
        <p:txBody>
          <a:bodyPr wrap="none" lIns="92075" tIns="46038" rIns="92075" bIns="46038" anchor="ctr"/>
          <a:lstStyle/>
          <a:p>
            <a:pPr algn="ctr" latinLnBrk="0"/>
            <a:r>
              <a:rPr lang="es-ES_tradnl" sz="2000" b="1">
                <a:solidFill>
                  <a:schemeClr val="tx2"/>
                </a:solidFill>
              </a:rPr>
              <a:t>Objetivo Nro 2</a:t>
            </a:r>
          </a:p>
        </p:txBody>
      </p:sp>
      <p:sp>
        <p:nvSpPr>
          <p:cNvPr id="27" name="26 Estrella de 5 puntas"/>
          <p:cNvSpPr/>
          <p:nvPr/>
        </p:nvSpPr>
        <p:spPr>
          <a:xfrm>
            <a:off x="7416852" y="2857496"/>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bg1"/>
              </a:solidFill>
            </a:endParaRPr>
          </a:p>
        </p:txBody>
      </p:sp>
      <p:sp>
        <p:nvSpPr>
          <p:cNvPr id="28" name="27 Estrella de 5 puntas"/>
          <p:cNvSpPr/>
          <p:nvPr/>
        </p:nvSpPr>
        <p:spPr>
          <a:xfrm>
            <a:off x="7702604" y="4143380"/>
            <a:ext cx="285752" cy="357190"/>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bg1"/>
              </a:solidFill>
            </a:endParaRPr>
          </a:p>
        </p:txBody>
      </p:sp>
      <p:pic>
        <p:nvPicPr>
          <p:cNvPr id="29"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499"/>
                                          </p:stCondLst>
                                        </p:cTn>
                                        <p:tgtEl>
                                          <p:spTgt spid="16"/>
                                        </p:tgtEl>
                                        <p:attrNameLst>
                                          <p:attrName>style.visibility</p:attrName>
                                        </p:attrNameLst>
                                      </p:cBhvr>
                                      <p:to>
                                        <p:strVal val="visible"/>
                                      </p:to>
                                    </p:set>
                                  </p:childTnLst>
                                </p:cTn>
                              </p:par>
                            </p:childTnLst>
                          </p:cTn>
                        </p:par>
                        <p:par>
                          <p:cTn id="11" fill="hold">
                            <p:stCondLst>
                              <p:cond delay="1000"/>
                            </p:stCondLst>
                            <p:childTnLst>
                              <p:par>
                                <p:cTn id="12" presetID="1" presetClass="entr" presetSubtype="0" fill="hold" grpId="0" nodeType="afterEffect">
                                  <p:stCondLst>
                                    <p:cond delay="0"/>
                                  </p:stCondLst>
                                  <p:childTnLst>
                                    <p:set>
                                      <p:cBhvr>
                                        <p:cTn id="13" dur="1" fill="hold">
                                          <p:stCondLst>
                                            <p:cond delay="499"/>
                                          </p:stCondLst>
                                        </p:cTn>
                                        <p:tgtEl>
                                          <p:spTgt spid="17"/>
                                        </p:tgtEl>
                                        <p:attrNameLst>
                                          <p:attrName>style.visibility</p:attrName>
                                        </p:attrNameLst>
                                      </p:cBhvr>
                                      <p:to>
                                        <p:strVal val="visible"/>
                                      </p:to>
                                    </p:set>
                                  </p:childTnLst>
                                </p:cTn>
                              </p:par>
                            </p:childTnLst>
                          </p:cTn>
                        </p:par>
                        <p:par>
                          <p:cTn id="14" fill="hold">
                            <p:stCondLst>
                              <p:cond delay="1500"/>
                            </p:stCondLst>
                            <p:childTnLst>
                              <p:par>
                                <p:cTn id="15" presetID="1" presetClass="entr" presetSubtype="0" fill="hold" grpId="0" nodeType="afterEffect">
                                  <p:stCondLst>
                                    <p:cond delay="0"/>
                                  </p:stCondLst>
                                  <p:childTnLst>
                                    <p:set>
                                      <p:cBhvr>
                                        <p:cTn id="16" dur="1" fill="hold">
                                          <p:stCondLst>
                                            <p:cond delay="499"/>
                                          </p:stCondLst>
                                        </p:cTn>
                                        <p:tgtEl>
                                          <p:spTgt spid="25"/>
                                        </p:tgtEl>
                                        <p:attrNameLst>
                                          <p:attrName>style.visibility</p:attrName>
                                        </p:attrNameLst>
                                      </p:cBhvr>
                                      <p:to>
                                        <p:strVal val="visible"/>
                                      </p:to>
                                    </p:set>
                                  </p:childTnLst>
                                </p:cTn>
                              </p:par>
                            </p:childTnLst>
                          </p:cTn>
                        </p:par>
                        <p:par>
                          <p:cTn id="17" fill="hold">
                            <p:stCondLst>
                              <p:cond delay="2000"/>
                            </p:stCondLst>
                            <p:childTnLst>
                              <p:par>
                                <p:cTn id="18" presetID="1" presetClass="entr" presetSubtype="0" fill="hold" grpId="0" nodeType="afterEffect">
                                  <p:stCondLst>
                                    <p:cond delay="0"/>
                                  </p:stCondLst>
                                  <p:childTnLst>
                                    <p:set>
                                      <p:cBhvr>
                                        <p:cTn id="19" dur="1" fill="hold">
                                          <p:stCondLst>
                                            <p:cond delay="499"/>
                                          </p:stCondLst>
                                        </p:cTn>
                                        <p:tgtEl>
                                          <p:spTgt spid="26"/>
                                        </p:tgtEl>
                                        <p:attrNameLst>
                                          <p:attrName>style.visibility</p:attrName>
                                        </p:attrNameLst>
                                      </p:cBhvr>
                                      <p:to>
                                        <p:strVal val="visible"/>
                                      </p:to>
                                    </p:set>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3000"/>
                            </p:stCondLst>
                            <p:childTnLst>
                              <p:par>
                                <p:cTn id="25" presetID="22" presetClass="entr" presetSubtype="8"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utoUpdateAnimBg="0"/>
      <p:bldP spid="25" grpId="0" animBg="1"/>
      <p:bldP spid="2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área de desembarco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214422"/>
            <a:ext cx="8215338" cy="5429288"/>
          </a:xfrm>
        </p:spPr>
        <p:txBody>
          <a:bodyPr>
            <a:noAutofit/>
          </a:bodyPr>
          <a:lstStyle/>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Zonas geográficas</a:t>
            </a:r>
            <a:r>
              <a:rPr lang="es-ES_tradnl" b="1" dirty="0" smtClean="0">
                <a:latin typeface="Arial" charset="0"/>
              </a:rPr>
              <a:t>, ubicadas dentro del Area Objetivo, en la que se desarrollan operaciones de desembarco. Comprenden los espacios marítimos, aéreos y terrestres, necesarios para la ejecución y apoyo al desembarco y el establecimiento de la Cabeza de Playa.</a:t>
            </a:r>
          </a:p>
          <a:p>
            <a:pPr marL="198438" indent="-198438" algn="just" defTabSz="762000"/>
            <a:r>
              <a:rPr lang="es-ES_tradnl" b="1" dirty="0" smtClean="0">
                <a:latin typeface="Arial" charset="0"/>
              </a:rPr>
              <a:t>	Puede contener uno o más</a:t>
            </a:r>
            <a:r>
              <a:rPr lang="es-ES_tradnl" b="1" dirty="0" smtClean="0">
                <a:solidFill>
                  <a:schemeClr val="hlink"/>
                </a:solidFill>
                <a:latin typeface="Arial" charset="0"/>
              </a:rPr>
              <a:t> </a:t>
            </a:r>
            <a:r>
              <a:rPr lang="es-ES_tradnl" b="1" dirty="0" smtClean="0">
                <a:latin typeface="Arial" charset="0"/>
              </a:rPr>
              <a:t>sitios de desembarco</a:t>
            </a:r>
            <a:r>
              <a:rPr lang="es-ES_tradnl" sz="1800" dirty="0" smtClean="0">
                <a:latin typeface="Arial" charset="0"/>
              </a:rPr>
              <a:t>.</a:t>
            </a: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314340"/>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área de desembarco</a:t>
            </a:r>
            <a:endParaRPr lang="es-CL" sz="3200" dirty="0">
              <a:solidFill>
                <a:schemeClr val="tx1"/>
              </a:solidFill>
              <a:latin typeface="Arial Black" pitchFamily="34" charset="0"/>
            </a:endParaRPr>
          </a:p>
        </p:txBody>
      </p:sp>
      <p:grpSp>
        <p:nvGrpSpPr>
          <p:cNvPr id="5" name="Group 23"/>
          <p:cNvGrpSpPr>
            <a:grpSpLocks/>
          </p:cNvGrpSpPr>
          <p:nvPr/>
        </p:nvGrpSpPr>
        <p:grpSpPr bwMode="auto">
          <a:xfrm>
            <a:off x="2976538" y="3065445"/>
            <a:ext cx="2516188" cy="458787"/>
            <a:chOff x="1824" y="2831"/>
            <a:chExt cx="1585" cy="289"/>
          </a:xfrm>
        </p:grpSpPr>
        <p:sp>
          <p:nvSpPr>
            <p:cNvPr id="6" name="AutoShape 24"/>
            <p:cNvSpPr>
              <a:spLocks noChangeArrowheads="1"/>
            </p:cNvSpPr>
            <p:nvPr/>
          </p:nvSpPr>
          <p:spPr bwMode="auto">
            <a:xfrm rot="10800000" flipH="1" flipV="1">
              <a:off x="3263" y="2831"/>
              <a:ext cx="146" cy="242"/>
            </a:xfrm>
            <a:custGeom>
              <a:avLst/>
              <a:gdLst>
                <a:gd name="T0" fmla="*/ 128 w 21600"/>
                <a:gd name="T1" fmla="*/ 121 h 21600"/>
                <a:gd name="T2" fmla="*/ 73 w 21600"/>
                <a:gd name="T3" fmla="*/ 242 h 21600"/>
                <a:gd name="T4" fmla="*/ 18 w 21600"/>
                <a:gd name="T5" fmla="*/ 121 h 21600"/>
                <a:gd name="T6" fmla="*/ 73 w 21600"/>
                <a:gd name="T7" fmla="*/ 0 h 21600"/>
                <a:gd name="T8" fmla="*/ 0 60000 65536"/>
                <a:gd name="T9" fmla="*/ 0 60000 65536"/>
                <a:gd name="T10" fmla="*/ 0 60000 65536"/>
                <a:gd name="T11" fmla="*/ 0 60000 65536"/>
                <a:gd name="T12" fmla="*/ 4438 w 21600"/>
                <a:gd name="T13" fmla="*/ 4463 h 21600"/>
                <a:gd name="T14" fmla="*/ 17162 w 21600"/>
                <a:gd name="T15" fmla="*/ 17137 h 21600"/>
              </a:gdLst>
              <a:ahLst/>
              <a:cxnLst>
                <a:cxn ang="T8">
                  <a:pos x="T0" y="T1"/>
                </a:cxn>
                <a:cxn ang="T9">
                  <a:pos x="T2" y="T3"/>
                </a:cxn>
                <a:cxn ang="T10">
                  <a:pos x="T4" y="T5"/>
                </a:cxn>
                <a:cxn ang="T11">
                  <a:pos x="T6" y="T7"/>
                </a:cxn>
              </a:cxnLst>
              <a:rect l="T12" t="T13" r="T14" b="T15"/>
              <a:pathLst>
                <a:path w="21600" h="21600">
                  <a:moveTo>
                    <a:pt x="0" y="0"/>
                  </a:moveTo>
                  <a:lnTo>
                    <a:pt x="5398" y="21600"/>
                  </a:lnTo>
                  <a:lnTo>
                    <a:pt x="16202" y="21600"/>
                  </a:lnTo>
                  <a:lnTo>
                    <a:pt x="21600" y="0"/>
                  </a:lnTo>
                  <a:close/>
                </a:path>
              </a:pathLst>
            </a:custGeom>
            <a:noFill/>
            <a:ln w="25400">
              <a:solidFill>
                <a:srgbClr val="000000"/>
              </a:solidFill>
              <a:miter lim="800000"/>
              <a:headEnd/>
              <a:tailEnd/>
            </a:ln>
          </p:spPr>
          <p:txBody>
            <a:bodyPr wrap="none" anchor="ctr"/>
            <a:lstStyle/>
            <a:p>
              <a:endParaRPr lang="es-CL"/>
            </a:p>
          </p:txBody>
        </p:sp>
        <p:sp>
          <p:nvSpPr>
            <p:cNvPr id="7" name="AutoShape 25"/>
            <p:cNvSpPr>
              <a:spLocks noChangeArrowheads="1"/>
            </p:cNvSpPr>
            <p:nvPr/>
          </p:nvSpPr>
          <p:spPr bwMode="auto">
            <a:xfrm>
              <a:off x="1824" y="2832"/>
              <a:ext cx="1440" cy="288"/>
            </a:xfrm>
            <a:prstGeom prst="rightArrow">
              <a:avLst>
                <a:gd name="adj1" fmla="val 50000"/>
                <a:gd name="adj2" fmla="val 125046"/>
              </a:avLst>
            </a:prstGeom>
            <a:solidFill>
              <a:schemeClr val="bg1"/>
            </a:solidFill>
            <a:ln w="12700">
              <a:solidFill>
                <a:schemeClr val="tx1"/>
              </a:solidFill>
              <a:miter lim="800000"/>
              <a:headEnd/>
              <a:tailEnd/>
            </a:ln>
          </p:spPr>
          <p:txBody>
            <a:bodyPr wrap="none" lIns="92075" tIns="46038" rIns="92075" bIns="46038" anchor="ctr"/>
            <a:lstStyle/>
            <a:p>
              <a:pPr algn="ctr" latinLnBrk="0"/>
              <a:r>
                <a:rPr lang="es-ES_tradnl" sz="2000" b="1">
                  <a:solidFill>
                    <a:srgbClr val="FAFD00"/>
                  </a:solidFill>
                </a:rPr>
                <a:t>Sitio Desembarco</a:t>
              </a:r>
            </a:p>
          </p:txBody>
        </p:sp>
      </p:grpSp>
      <p:grpSp>
        <p:nvGrpSpPr>
          <p:cNvPr id="8" name="Group 26"/>
          <p:cNvGrpSpPr>
            <a:grpSpLocks/>
          </p:cNvGrpSpPr>
          <p:nvPr/>
        </p:nvGrpSpPr>
        <p:grpSpPr bwMode="auto">
          <a:xfrm>
            <a:off x="1071538" y="1543032"/>
            <a:ext cx="6667500" cy="4572000"/>
            <a:chOff x="624" y="1872"/>
            <a:chExt cx="4200" cy="2880"/>
          </a:xfrm>
        </p:grpSpPr>
        <p:grpSp>
          <p:nvGrpSpPr>
            <p:cNvPr id="9" name="Group 27"/>
            <p:cNvGrpSpPr>
              <a:grpSpLocks/>
            </p:cNvGrpSpPr>
            <p:nvPr/>
          </p:nvGrpSpPr>
          <p:grpSpPr bwMode="auto">
            <a:xfrm>
              <a:off x="624" y="1872"/>
              <a:ext cx="4200" cy="2880"/>
              <a:chOff x="624" y="1872"/>
              <a:chExt cx="4200" cy="2880"/>
            </a:xfrm>
          </p:grpSpPr>
          <p:pic>
            <p:nvPicPr>
              <p:cNvPr id="11" name="Picture 28"/>
              <p:cNvPicPr>
                <a:picLocks noChangeArrowheads="1"/>
              </p:cNvPicPr>
              <p:nvPr/>
            </p:nvPicPr>
            <p:blipFill>
              <a:blip r:embed="rId2"/>
              <a:srcRect/>
              <a:stretch>
                <a:fillRect/>
              </a:stretch>
            </p:blipFill>
            <p:spPr bwMode="auto">
              <a:xfrm>
                <a:off x="624" y="1872"/>
                <a:ext cx="4200" cy="2880"/>
              </a:xfrm>
              <a:prstGeom prst="rect">
                <a:avLst/>
              </a:prstGeom>
              <a:noFill/>
              <a:ln w="9525">
                <a:noFill/>
                <a:miter lim="800000"/>
                <a:headEnd/>
                <a:tailEnd/>
              </a:ln>
            </p:spPr>
          </p:pic>
          <p:sp>
            <p:nvSpPr>
              <p:cNvPr id="12" name="AutoShape 29"/>
              <p:cNvSpPr>
                <a:spLocks noChangeArrowheads="1"/>
              </p:cNvSpPr>
              <p:nvPr/>
            </p:nvSpPr>
            <p:spPr bwMode="auto">
              <a:xfrm>
                <a:off x="1920" y="2400"/>
                <a:ext cx="1440" cy="288"/>
              </a:xfrm>
              <a:prstGeom prst="rightArrow">
                <a:avLst>
                  <a:gd name="adj1" fmla="val 50000"/>
                  <a:gd name="adj2" fmla="val 125046"/>
                </a:avLst>
              </a:prstGeom>
              <a:solidFill>
                <a:schemeClr val="bg1"/>
              </a:solidFill>
              <a:ln w="12700">
                <a:solidFill>
                  <a:schemeClr val="tx1"/>
                </a:solidFill>
                <a:miter lim="800000"/>
                <a:headEnd/>
                <a:tailEnd/>
              </a:ln>
            </p:spPr>
            <p:txBody>
              <a:bodyPr wrap="none" lIns="92075" tIns="46038" rIns="92075" bIns="46038" anchor="ctr"/>
              <a:lstStyle/>
              <a:p>
                <a:pPr algn="ctr" latinLnBrk="0"/>
                <a:r>
                  <a:rPr lang="es-ES_tradnl" sz="2000" b="1">
                    <a:solidFill>
                      <a:srgbClr val="FAFD00"/>
                    </a:solidFill>
                  </a:rPr>
                  <a:t>Sitio Desembarco</a:t>
                </a:r>
              </a:p>
            </p:txBody>
          </p:sp>
          <p:sp>
            <p:nvSpPr>
              <p:cNvPr id="13" name="AutoShape 30"/>
              <p:cNvSpPr>
                <a:spLocks noChangeArrowheads="1"/>
              </p:cNvSpPr>
              <p:nvPr/>
            </p:nvSpPr>
            <p:spPr bwMode="auto">
              <a:xfrm rot="10800000" flipH="1" flipV="1">
                <a:off x="3359" y="2399"/>
                <a:ext cx="146" cy="194"/>
              </a:xfrm>
              <a:custGeom>
                <a:avLst/>
                <a:gdLst>
                  <a:gd name="T0" fmla="*/ 128 w 21600"/>
                  <a:gd name="T1" fmla="*/ 97 h 21600"/>
                  <a:gd name="T2" fmla="*/ 73 w 21600"/>
                  <a:gd name="T3" fmla="*/ 194 h 21600"/>
                  <a:gd name="T4" fmla="*/ 18 w 21600"/>
                  <a:gd name="T5" fmla="*/ 97 h 21600"/>
                  <a:gd name="T6" fmla="*/ 73 w 21600"/>
                  <a:gd name="T7" fmla="*/ 0 h 21600"/>
                  <a:gd name="T8" fmla="*/ 0 60000 65536"/>
                  <a:gd name="T9" fmla="*/ 0 60000 65536"/>
                  <a:gd name="T10" fmla="*/ 0 60000 65536"/>
                  <a:gd name="T11" fmla="*/ 0 60000 65536"/>
                  <a:gd name="T12" fmla="*/ 4438 w 21600"/>
                  <a:gd name="T13" fmla="*/ 4454 h 21600"/>
                  <a:gd name="T14" fmla="*/ 17162 w 21600"/>
                  <a:gd name="T15" fmla="*/ 17146 h 21600"/>
                </a:gdLst>
                <a:ahLst/>
                <a:cxnLst>
                  <a:cxn ang="T8">
                    <a:pos x="T0" y="T1"/>
                  </a:cxn>
                  <a:cxn ang="T9">
                    <a:pos x="T2" y="T3"/>
                  </a:cxn>
                  <a:cxn ang="T10">
                    <a:pos x="T4" y="T5"/>
                  </a:cxn>
                  <a:cxn ang="T11">
                    <a:pos x="T6" y="T7"/>
                  </a:cxn>
                </a:cxnLst>
                <a:rect l="T12" t="T13" r="T14" b="T15"/>
                <a:pathLst>
                  <a:path w="21600" h="21600">
                    <a:moveTo>
                      <a:pt x="0" y="0"/>
                    </a:moveTo>
                    <a:lnTo>
                      <a:pt x="5398" y="21600"/>
                    </a:lnTo>
                    <a:lnTo>
                      <a:pt x="16202" y="21600"/>
                    </a:lnTo>
                    <a:lnTo>
                      <a:pt x="21600" y="0"/>
                    </a:lnTo>
                    <a:close/>
                  </a:path>
                </a:pathLst>
              </a:custGeom>
              <a:noFill/>
              <a:ln w="25400">
                <a:solidFill>
                  <a:srgbClr val="000000"/>
                </a:solidFill>
                <a:miter lim="800000"/>
                <a:headEnd/>
                <a:tailEnd/>
              </a:ln>
            </p:spPr>
            <p:txBody>
              <a:bodyPr wrap="none" anchor="ctr"/>
              <a:lstStyle/>
              <a:p>
                <a:endParaRPr lang="es-CL"/>
              </a:p>
            </p:txBody>
          </p:sp>
        </p:grpSp>
        <p:sp>
          <p:nvSpPr>
            <p:cNvPr id="10" name="Oval 31"/>
            <p:cNvSpPr>
              <a:spLocks noChangeArrowheads="1"/>
            </p:cNvSpPr>
            <p:nvPr/>
          </p:nvSpPr>
          <p:spPr bwMode="auto">
            <a:xfrm>
              <a:off x="1391" y="2063"/>
              <a:ext cx="2690" cy="1394"/>
            </a:xfrm>
            <a:prstGeom prst="ellipse">
              <a:avLst/>
            </a:prstGeom>
            <a:noFill/>
            <a:ln w="25400">
              <a:solidFill>
                <a:schemeClr val="bg1"/>
              </a:solidFill>
              <a:round/>
              <a:headEnd/>
              <a:tailEnd/>
            </a:ln>
          </p:spPr>
          <p:txBody>
            <a:bodyPr wrap="none" anchor="ctr"/>
            <a:lstStyle/>
            <a:p>
              <a:endParaRPr lang="es-CL"/>
            </a:p>
          </p:txBody>
        </p:sp>
      </p:grpSp>
      <p:sp>
        <p:nvSpPr>
          <p:cNvPr id="15" name="AutoShape 33"/>
          <p:cNvSpPr>
            <a:spLocks noChangeArrowheads="1"/>
          </p:cNvSpPr>
          <p:nvPr/>
        </p:nvSpPr>
        <p:spPr bwMode="auto">
          <a:xfrm>
            <a:off x="6329719" y="3143232"/>
            <a:ext cx="1295019" cy="457200"/>
          </a:xfrm>
          <a:prstGeom prst="leftArrow">
            <a:avLst>
              <a:gd name="adj1" fmla="val 50000"/>
              <a:gd name="adj2" fmla="val 70807"/>
            </a:avLst>
          </a:prstGeom>
          <a:solidFill>
            <a:schemeClr val="accent1"/>
          </a:solidFill>
          <a:ln w="12700">
            <a:solidFill>
              <a:schemeClr val="tx1"/>
            </a:solidFill>
            <a:miter lim="800000"/>
            <a:headEnd/>
            <a:tailEnd/>
          </a:ln>
        </p:spPr>
        <p:txBody>
          <a:bodyPr wrap="none" lIns="92075" tIns="46038" rIns="92075" bIns="46038" anchor="ctr"/>
          <a:lstStyle/>
          <a:p>
            <a:pPr algn="ctr" latinLnBrk="0"/>
            <a:r>
              <a:rPr lang="es-ES_tradnl" sz="2000" b="1">
                <a:solidFill>
                  <a:srgbClr val="FAFD00"/>
                </a:solidFill>
              </a:rPr>
              <a:t>BDCP</a:t>
            </a:r>
          </a:p>
        </p:txBody>
      </p:sp>
      <p:pic>
        <p:nvPicPr>
          <p:cNvPr id="30" name="Picture 48"/>
          <p:cNvPicPr>
            <a:picLocks noChangeArrowheads="1"/>
          </p:cNvPicPr>
          <p:nvPr/>
        </p:nvPicPr>
        <p:blipFill>
          <a:blip r:embed="rId3"/>
          <a:srcRect/>
          <a:stretch>
            <a:fillRect/>
          </a:stretch>
        </p:blipFill>
        <p:spPr bwMode="auto">
          <a:xfrm>
            <a:off x="4138588" y="2543157"/>
            <a:ext cx="1471613" cy="1312863"/>
          </a:xfrm>
          <a:prstGeom prst="rect">
            <a:avLst/>
          </a:prstGeom>
          <a:noFill/>
          <a:ln w="9525">
            <a:noFill/>
            <a:miter lim="800000"/>
            <a:headEnd/>
            <a:tailEnd/>
          </a:ln>
        </p:spPr>
      </p:pic>
      <p:pic>
        <p:nvPicPr>
          <p:cNvPr id="33" name="Picture 51"/>
          <p:cNvPicPr>
            <a:picLocks noChangeArrowheads="1"/>
          </p:cNvPicPr>
          <p:nvPr/>
        </p:nvPicPr>
        <p:blipFill>
          <a:blip r:embed="rId4"/>
          <a:srcRect/>
          <a:stretch>
            <a:fillRect/>
          </a:stretch>
        </p:blipFill>
        <p:spPr bwMode="auto">
          <a:xfrm>
            <a:off x="4651351" y="2501882"/>
            <a:ext cx="990600" cy="914400"/>
          </a:xfrm>
          <a:prstGeom prst="rect">
            <a:avLst/>
          </a:prstGeom>
          <a:noFill/>
          <a:ln w="9525">
            <a:noFill/>
            <a:miter lim="800000"/>
            <a:headEnd/>
            <a:tailEnd/>
          </a:ln>
        </p:spPr>
      </p:pic>
      <p:sp>
        <p:nvSpPr>
          <p:cNvPr id="34" name="Freeform 52"/>
          <p:cNvSpPr>
            <a:spLocks/>
          </p:cNvSpPr>
          <p:nvPr/>
        </p:nvSpPr>
        <p:spPr bwMode="auto">
          <a:xfrm>
            <a:off x="5491138" y="2152632"/>
            <a:ext cx="839788" cy="1449388"/>
          </a:xfrm>
          <a:custGeom>
            <a:avLst/>
            <a:gdLst>
              <a:gd name="T0" fmla="*/ 0 w 529"/>
              <a:gd name="T1" fmla="*/ 0 h 913"/>
              <a:gd name="T2" fmla="*/ 336 w 529"/>
              <a:gd name="T3" fmla="*/ 96 h 913"/>
              <a:gd name="T4" fmla="*/ 480 w 529"/>
              <a:gd name="T5" fmla="*/ 336 h 913"/>
              <a:gd name="T6" fmla="*/ 528 w 529"/>
              <a:gd name="T7" fmla="*/ 768 h 913"/>
              <a:gd name="T8" fmla="*/ 240 w 529"/>
              <a:gd name="T9" fmla="*/ 912 h 913"/>
              <a:gd name="T10" fmla="*/ 0 60000 65536"/>
              <a:gd name="T11" fmla="*/ 0 60000 65536"/>
              <a:gd name="T12" fmla="*/ 0 60000 65536"/>
              <a:gd name="T13" fmla="*/ 0 60000 65536"/>
              <a:gd name="T14" fmla="*/ 0 60000 65536"/>
              <a:gd name="T15" fmla="*/ 0 w 529"/>
              <a:gd name="T16" fmla="*/ 0 h 913"/>
              <a:gd name="T17" fmla="*/ 529 w 529"/>
              <a:gd name="T18" fmla="*/ 913 h 913"/>
            </a:gdLst>
            <a:ahLst/>
            <a:cxnLst>
              <a:cxn ang="T10">
                <a:pos x="T0" y="T1"/>
              </a:cxn>
              <a:cxn ang="T11">
                <a:pos x="T2" y="T3"/>
              </a:cxn>
              <a:cxn ang="T12">
                <a:pos x="T4" y="T5"/>
              </a:cxn>
              <a:cxn ang="T13">
                <a:pos x="T6" y="T7"/>
              </a:cxn>
              <a:cxn ang="T14">
                <a:pos x="T8" y="T9"/>
              </a:cxn>
            </a:cxnLst>
            <a:rect l="T15" t="T16" r="T17" b="T18"/>
            <a:pathLst>
              <a:path w="529" h="913">
                <a:moveTo>
                  <a:pt x="0" y="0"/>
                </a:moveTo>
                <a:lnTo>
                  <a:pt x="336" y="96"/>
                </a:lnTo>
                <a:lnTo>
                  <a:pt x="480" y="336"/>
                </a:lnTo>
                <a:lnTo>
                  <a:pt x="528" y="768"/>
                </a:lnTo>
                <a:lnTo>
                  <a:pt x="240" y="912"/>
                </a:lnTo>
              </a:path>
            </a:pathLst>
          </a:custGeom>
          <a:noFill/>
          <a:ln w="25400" cap="rnd">
            <a:solidFill>
              <a:schemeClr val="hlink"/>
            </a:solidFill>
            <a:prstDash val="dash"/>
            <a:round/>
            <a:headEnd type="none" w="sm" len="sm"/>
            <a:tailEnd type="none" w="sm" len="sm"/>
          </a:ln>
        </p:spPr>
        <p:txBody>
          <a:bodyPr/>
          <a:lstStyle/>
          <a:p>
            <a:endParaRPr lang="es-CL"/>
          </a:p>
        </p:txBody>
      </p:sp>
      <p:pic>
        <p:nvPicPr>
          <p:cNvPr id="35" name="Picture 53"/>
          <p:cNvPicPr>
            <a:picLocks noChangeArrowheads="1"/>
          </p:cNvPicPr>
          <p:nvPr/>
        </p:nvPicPr>
        <p:blipFill>
          <a:blip r:embed="rId5"/>
          <a:srcRect/>
          <a:stretch>
            <a:fillRect/>
          </a:stretch>
        </p:blipFill>
        <p:spPr bwMode="auto">
          <a:xfrm>
            <a:off x="4651351" y="2451082"/>
            <a:ext cx="1047750" cy="965200"/>
          </a:xfrm>
          <a:prstGeom prst="rect">
            <a:avLst/>
          </a:prstGeom>
          <a:noFill/>
          <a:ln w="9525">
            <a:noFill/>
            <a:miter lim="800000"/>
            <a:headEnd/>
            <a:tailEnd/>
          </a:ln>
        </p:spPr>
      </p:pic>
      <p:grpSp>
        <p:nvGrpSpPr>
          <p:cNvPr id="36" name="Group 54"/>
          <p:cNvGrpSpPr>
            <a:grpSpLocks/>
          </p:cNvGrpSpPr>
          <p:nvPr/>
        </p:nvGrpSpPr>
        <p:grpSpPr bwMode="auto">
          <a:xfrm>
            <a:off x="5262538" y="857232"/>
            <a:ext cx="1143000" cy="2743200"/>
            <a:chOff x="3264" y="1585"/>
            <a:chExt cx="673" cy="1584"/>
          </a:xfrm>
        </p:grpSpPr>
        <p:sp>
          <p:nvSpPr>
            <p:cNvPr id="37" name="Freeform 55"/>
            <p:cNvSpPr>
              <a:spLocks/>
            </p:cNvSpPr>
            <p:nvPr/>
          </p:nvSpPr>
          <p:spPr bwMode="auto">
            <a:xfrm>
              <a:off x="3264" y="2248"/>
              <a:ext cx="673" cy="921"/>
            </a:xfrm>
            <a:custGeom>
              <a:avLst/>
              <a:gdLst>
                <a:gd name="T0" fmla="*/ 0 w 673"/>
                <a:gd name="T1" fmla="*/ 872 h 921"/>
                <a:gd name="T2" fmla="*/ 64 w 673"/>
                <a:gd name="T3" fmla="*/ 892 h 921"/>
                <a:gd name="T4" fmla="*/ 116 w 673"/>
                <a:gd name="T5" fmla="*/ 836 h 921"/>
                <a:gd name="T6" fmla="*/ 108 w 673"/>
                <a:gd name="T7" fmla="*/ 812 h 921"/>
                <a:gd name="T8" fmla="*/ 216 w 673"/>
                <a:gd name="T9" fmla="*/ 816 h 921"/>
                <a:gd name="T10" fmla="*/ 392 w 673"/>
                <a:gd name="T11" fmla="*/ 920 h 921"/>
                <a:gd name="T12" fmla="*/ 672 w 673"/>
                <a:gd name="T13" fmla="*/ 776 h 921"/>
                <a:gd name="T14" fmla="*/ 620 w 673"/>
                <a:gd name="T15" fmla="*/ 344 h 921"/>
                <a:gd name="T16" fmla="*/ 488 w 673"/>
                <a:gd name="T17" fmla="*/ 100 h 921"/>
                <a:gd name="T18" fmla="*/ 104 w 673"/>
                <a:gd name="T19" fmla="*/ 0 h 921"/>
                <a:gd name="T20" fmla="*/ 92 w 673"/>
                <a:gd name="T21" fmla="*/ 76 h 921"/>
                <a:gd name="T22" fmla="*/ 120 w 673"/>
                <a:gd name="T23" fmla="*/ 120 h 921"/>
                <a:gd name="T24" fmla="*/ 124 w 673"/>
                <a:gd name="T25" fmla="*/ 252 h 921"/>
                <a:gd name="T26" fmla="*/ 148 w 673"/>
                <a:gd name="T27" fmla="*/ 308 h 921"/>
                <a:gd name="T28" fmla="*/ 176 w 673"/>
                <a:gd name="T29" fmla="*/ 324 h 921"/>
                <a:gd name="T30" fmla="*/ 224 w 673"/>
                <a:gd name="T31" fmla="*/ 392 h 921"/>
                <a:gd name="T32" fmla="*/ 188 w 673"/>
                <a:gd name="T33" fmla="*/ 456 h 921"/>
                <a:gd name="T34" fmla="*/ 216 w 673"/>
                <a:gd name="T35" fmla="*/ 500 h 921"/>
                <a:gd name="T36" fmla="*/ 200 w 673"/>
                <a:gd name="T37" fmla="*/ 564 h 921"/>
                <a:gd name="T38" fmla="*/ 168 w 673"/>
                <a:gd name="T39" fmla="*/ 560 h 921"/>
                <a:gd name="T40" fmla="*/ 120 w 673"/>
                <a:gd name="T41" fmla="*/ 676 h 921"/>
                <a:gd name="T42" fmla="*/ 64 w 673"/>
                <a:gd name="T43" fmla="*/ 716 h 921"/>
                <a:gd name="T44" fmla="*/ 16 w 673"/>
                <a:gd name="T45" fmla="*/ 824 h 921"/>
                <a:gd name="T46" fmla="*/ 0 w 673"/>
                <a:gd name="T47" fmla="*/ 872 h 92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73"/>
                <a:gd name="T73" fmla="*/ 0 h 921"/>
                <a:gd name="T74" fmla="*/ 673 w 673"/>
                <a:gd name="T75" fmla="*/ 921 h 92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73" h="921">
                  <a:moveTo>
                    <a:pt x="0" y="872"/>
                  </a:moveTo>
                  <a:lnTo>
                    <a:pt x="64" y="892"/>
                  </a:lnTo>
                  <a:lnTo>
                    <a:pt x="116" y="836"/>
                  </a:lnTo>
                  <a:lnTo>
                    <a:pt x="108" y="812"/>
                  </a:lnTo>
                  <a:lnTo>
                    <a:pt x="216" y="816"/>
                  </a:lnTo>
                  <a:lnTo>
                    <a:pt x="392" y="920"/>
                  </a:lnTo>
                  <a:lnTo>
                    <a:pt x="672" y="776"/>
                  </a:lnTo>
                  <a:lnTo>
                    <a:pt x="620" y="344"/>
                  </a:lnTo>
                  <a:lnTo>
                    <a:pt x="488" y="100"/>
                  </a:lnTo>
                  <a:lnTo>
                    <a:pt x="104" y="0"/>
                  </a:lnTo>
                  <a:lnTo>
                    <a:pt x="92" y="76"/>
                  </a:lnTo>
                  <a:lnTo>
                    <a:pt x="120" y="120"/>
                  </a:lnTo>
                  <a:lnTo>
                    <a:pt x="124" y="252"/>
                  </a:lnTo>
                  <a:lnTo>
                    <a:pt x="148" y="308"/>
                  </a:lnTo>
                  <a:lnTo>
                    <a:pt x="176" y="324"/>
                  </a:lnTo>
                  <a:lnTo>
                    <a:pt x="224" y="392"/>
                  </a:lnTo>
                  <a:lnTo>
                    <a:pt x="188" y="456"/>
                  </a:lnTo>
                  <a:lnTo>
                    <a:pt x="216" y="500"/>
                  </a:lnTo>
                  <a:lnTo>
                    <a:pt x="200" y="564"/>
                  </a:lnTo>
                  <a:lnTo>
                    <a:pt x="168" y="560"/>
                  </a:lnTo>
                  <a:lnTo>
                    <a:pt x="120" y="676"/>
                  </a:lnTo>
                  <a:lnTo>
                    <a:pt x="64" y="716"/>
                  </a:lnTo>
                  <a:lnTo>
                    <a:pt x="16" y="824"/>
                  </a:lnTo>
                  <a:lnTo>
                    <a:pt x="0" y="872"/>
                  </a:lnTo>
                </a:path>
              </a:pathLst>
            </a:custGeom>
            <a:solidFill>
              <a:schemeClr val="accent1"/>
            </a:solidFill>
            <a:ln w="12700" cap="rnd">
              <a:solidFill>
                <a:schemeClr val="tx1"/>
              </a:solidFill>
              <a:round/>
              <a:headEnd/>
              <a:tailEnd/>
            </a:ln>
          </p:spPr>
          <p:txBody>
            <a:bodyPr/>
            <a:lstStyle/>
            <a:p>
              <a:endParaRPr lang="es-CL"/>
            </a:p>
          </p:txBody>
        </p:sp>
        <p:sp>
          <p:nvSpPr>
            <p:cNvPr id="38" name="Line 56"/>
            <p:cNvSpPr>
              <a:spLocks noChangeShapeType="1"/>
            </p:cNvSpPr>
            <p:nvPr/>
          </p:nvSpPr>
          <p:spPr bwMode="auto">
            <a:xfrm flipH="1">
              <a:off x="3649" y="1585"/>
              <a:ext cx="191" cy="959"/>
            </a:xfrm>
            <a:prstGeom prst="line">
              <a:avLst/>
            </a:prstGeom>
            <a:noFill/>
            <a:ln w="25400">
              <a:solidFill>
                <a:schemeClr val="tx2"/>
              </a:solidFill>
              <a:round/>
              <a:headEnd type="none" w="sm" len="sm"/>
              <a:tailEnd type="stealth" w="med" len="med"/>
            </a:ln>
          </p:spPr>
          <p:txBody>
            <a:bodyPr wrap="none" anchor="ctr"/>
            <a:lstStyle/>
            <a:p>
              <a:endParaRPr lang="es-CL"/>
            </a:p>
          </p:txBody>
        </p:sp>
      </p:grpSp>
      <p:sp>
        <p:nvSpPr>
          <p:cNvPr id="39" name="38 Rectángulo"/>
          <p:cNvSpPr/>
          <p:nvPr/>
        </p:nvSpPr>
        <p:spPr>
          <a:xfrm>
            <a:off x="3428992" y="6091854"/>
            <a:ext cx="1879041" cy="52322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2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VERTREP</a:t>
            </a:r>
            <a:endParaRPr lang="es-ES" sz="2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21" name="7 Imagen" descr="escudo.gif"/>
          <p:cNvPicPr>
            <a:picLocks noChangeAspect="1"/>
          </p:cNvPicPr>
          <p:nvPr/>
        </p:nvPicPr>
        <p:blipFill>
          <a:blip r:embed="rId6"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500"/>
                                        <p:tgtEl>
                                          <p:spTgt spid="8"/>
                                        </p:tgtEl>
                                      </p:cBhvr>
                                    </p:animEffect>
                                  </p:childTnLst>
                                </p:cTn>
                              </p:par>
                            </p:childTnLst>
                          </p:cTn>
                        </p:par>
                        <p:par>
                          <p:cTn id="8" fill="hold">
                            <p:stCondLst>
                              <p:cond delay="500"/>
                            </p:stCondLst>
                            <p:childTnLst>
                              <p:par>
                                <p:cTn id="9" presetID="4" presetClass="entr" presetSubtype="32"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box(out)">
                                      <p:cBhvr>
                                        <p:cTn id="11" dur="500"/>
                                        <p:tgtEl>
                                          <p:spTgt spid="30"/>
                                        </p:tgtEl>
                                      </p:cBhvr>
                                    </p:animEffect>
                                  </p:childTnLst>
                                  <p:subTnLst>
                                    <p:set>
                                      <p:cBhvr override="childStyle">
                                        <p:cTn dur="1" fill="hold" display="0" masterRel="nextClick" afterEffect="1"/>
                                        <p:tgtEl>
                                          <p:spTgt spid="30"/>
                                        </p:tgtEl>
                                        <p:attrNameLst>
                                          <p:attrName>style.visibility</p:attrName>
                                        </p:attrNameLst>
                                      </p:cBhvr>
                                      <p:to>
                                        <p:strVal val="hidden"/>
                                      </p:to>
                                    </p:set>
                                  </p:subTnLst>
                                </p:cTn>
                              </p:par>
                            </p:childTnLst>
                          </p:cTn>
                        </p:par>
                        <p:par>
                          <p:cTn id="12" fill="hold">
                            <p:stCondLst>
                              <p:cond delay="1000"/>
                            </p:stCondLst>
                            <p:childTnLst>
                              <p:par>
                                <p:cTn id="13" presetID="4" presetClass="entr" presetSubtype="32"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box(out)">
                                      <p:cBhvr>
                                        <p:cTn id="15" dur="500"/>
                                        <p:tgtEl>
                                          <p:spTgt spid="33"/>
                                        </p:tgtEl>
                                      </p:cBhvr>
                                    </p:animEffect>
                                  </p:childTnLst>
                                  <p:subTnLst>
                                    <p:set>
                                      <p:cBhvr override="childStyle">
                                        <p:cTn dur="1" fill="hold" display="0" masterRel="nextClick" afterEffect="1"/>
                                        <p:tgtEl>
                                          <p:spTgt spid="33"/>
                                        </p:tgtEl>
                                        <p:attrNameLst>
                                          <p:attrName>style.visibility</p:attrName>
                                        </p:attrNameLst>
                                      </p:cBhvr>
                                      <p:to>
                                        <p:strVal val="hidden"/>
                                      </p:to>
                                    </p:set>
                                  </p:subTnLst>
                                </p:cTn>
                              </p:par>
                            </p:childTnLst>
                          </p:cTn>
                        </p:par>
                        <p:par>
                          <p:cTn id="16" fill="hold">
                            <p:stCondLst>
                              <p:cond delay="1500"/>
                            </p:stCondLst>
                            <p:childTnLst>
                              <p:par>
                                <p:cTn id="17" presetID="4" presetClass="entr" presetSubtype="32"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box(out)">
                                      <p:cBhvr>
                                        <p:cTn id="19" dur="500"/>
                                        <p:tgtEl>
                                          <p:spTgt spid="35"/>
                                        </p:tgtEl>
                                      </p:cBhvr>
                                    </p:animEffect>
                                  </p:childTnLst>
                                  <p:subTnLst>
                                    <p:set>
                                      <p:cBhvr override="childStyle">
                                        <p:cTn dur="1" fill="hold" display="0" masterRel="nextClick" afterEffect="1"/>
                                        <p:tgtEl>
                                          <p:spTgt spid="35"/>
                                        </p:tgtEl>
                                        <p:attrNameLst>
                                          <p:attrName>style.visibility</p:attrName>
                                        </p:attrNameLst>
                                      </p:cBhvr>
                                      <p:to>
                                        <p:strVal val="hidden"/>
                                      </p:to>
                                    </p:set>
                                  </p:subTnLst>
                                </p:cTn>
                              </p:par>
                            </p:childTnLst>
                          </p:cTn>
                        </p:par>
                      </p:childTnLst>
                    </p:cTn>
                  </p:par>
                  <p:par>
                    <p:cTn id="20" fill="hold">
                      <p:stCondLst>
                        <p:cond delay="indefinite"/>
                      </p:stCondLst>
                      <p:childTnLst>
                        <p:par>
                          <p:cTn id="21" fill="hold">
                            <p:stCondLst>
                              <p:cond delay="0"/>
                            </p:stCondLst>
                            <p:childTnLst>
                              <p:par>
                                <p:cTn id="22" presetID="18" presetClass="entr" presetSubtype="12" fill="hold"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strips(downLeft)">
                                      <p:cBhvr>
                                        <p:cTn id="24" dur="500"/>
                                        <p:tgtEl>
                                          <p:spTgt spid="36"/>
                                        </p:tgtEl>
                                      </p:cBhvr>
                                    </p:animEffect>
                                  </p:childTnLst>
                                  <p:subTnLst>
                                    <p:set>
                                      <p:cBhvr override="childStyle">
                                        <p:cTn dur="1" fill="hold" display="0" masterRel="nextClick" afterEffect="1"/>
                                        <p:tgtEl>
                                          <p:spTgt spid="36"/>
                                        </p:tgtEl>
                                        <p:attrNameLst>
                                          <p:attrName>style.visibility</p:attrName>
                                        </p:attrNameLst>
                                      </p:cBhvr>
                                      <p:to>
                                        <p:strVal val="hidden"/>
                                      </p:to>
                                    </p:set>
                                  </p:sub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500" fill="hold"/>
                                        <p:tgtEl>
                                          <p:spTgt spid="34"/>
                                        </p:tgtEl>
                                        <p:attrNameLst>
                                          <p:attrName>ppt_x</p:attrName>
                                        </p:attrNameLst>
                                      </p:cBhvr>
                                      <p:tavLst>
                                        <p:tav tm="0">
                                          <p:val>
                                            <p:strVal val="1+#ppt_w/2"/>
                                          </p:val>
                                        </p:tav>
                                        <p:tav tm="100000">
                                          <p:val>
                                            <p:strVal val="#ppt_x"/>
                                          </p:val>
                                        </p:tav>
                                      </p:tavLst>
                                    </p:anim>
                                    <p:anim calcmode="lin" valueType="num">
                                      <p:cBhvr additive="base">
                                        <p:cTn id="30" dur="5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SITIOS de desembarco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214422"/>
            <a:ext cx="8215338" cy="5429288"/>
          </a:xfrm>
        </p:spPr>
        <p:txBody>
          <a:bodyPr>
            <a:noAutofit/>
          </a:bodyPr>
          <a:lstStyle/>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Segmentos continuos de costa</a:t>
            </a:r>
            <a:r>
              <a:rPr lang="es-ES_tradnl" b="1" dirty="0" smtClean="0">
                <a:latin typeface="Arial" charset="0"/>
              </a:rPr>
              <a:t>, que permiten el desembarco de tropas, equipos y abastecimientos. </a:t>
            </a:r>
          </a:p>
          <a:p>
            <a:pPr marL="198438" indent="-198438" algn="just" defTabSz="762000">
              <a:lnSpc>
                <a:spcPct val="150000"/>
              </a:lnSpc>
              <a:buFont typeface="Wingdings" pitchFamily="2" charset="2"/>
              <a:buChar char="§"/>
            </a:pPr>
            <a:r>
              <a:rPr lang="es-ES_tradnl" b="1" dirty="0" smtClean="0">
                <a:latin typeface="Arial" charset="0"/>
              </a:rPr>
              <a:t>Comprenden desde una playa aislada hasta un tramo ininterrumpido de playas utilizables.  Pueden contener una o mas playas de desembarco.</a:t>
            </a:r>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SITIOS de desembarco</a:t>
            </a:r>
            <a:endParaRPr lang="es-CL" sz="3200" dirty="0">
              <a:solidFill>
                <a:schemeClr val="tx1"/>
              </a:solidFill>
              <a:latin typeface="Arial Black" pitchFamily="34" charset="0"/>
            </a:endParaRPr>
          </a:p>
        </p:txBody>
      </p:sp>
      <p:sp>
        <p:nvSpPr>
          <p:cNvPr id="5" name="Rectangle 2"/>
          <p:cNvSpPr>
            <a:spLocks noChangeArrowheads="1"/>
          </p:cNvSpPr>
          <p:nvPr/>
        </p:nvSpPr>
        <p:spPr bwMode="auto">
          <a:xfrm>
            <a:off x="1941539" y="1525602"/>
            <a:ext cx="5995987" cy="3990975"/>
          </a:xfrm>
          <a:prstGeom prst="rect">
            <a:avLst/>
          </a:prstGeom>
          <a:solidFill>
            <a:srgbClr val="A2C1FE"/>
          </a:solidFill>
          <a:ln w="12700">
            <a:solidFill>
              <a:schemeClr val="tx1"/>
            </a:solidFill>
            <a:miter lim="800000"/>
            <a:headEnd/>
            <a:tailEnd/>
          </a:ln>
        </p:spPr>
        <p:txBody>
          <a:bodyPr wrap="none" anchor="ctr"/>
          <a:lstStyle/>
          <a:p>
            <a:endParaRPr lang="es-CL"/>
          </a:p>
        </p:txBody>
      </p:sp>
      <p:sp>
        <p:nvSpPr>
          <p:cNvPr id="6" name="Freeform 4"/>
          <p:cNvSpPr>
            <a:spLocks/>
          </p:cNvSpPr>
          <p:nvPr/>
        </p:nvSpPr>
        <p:spPr bwMode="auto">
          <a:xfrm>
            <a:off x="4913339" y="1527190"/>
            <a:ext cx="3057525" cy="4005262"/>
          </a:xfrm>
          <a:custGeom>
            <a:avLst/>
            <a:gdLst/>
            <a:ahLst/>
            <a:cxnLst>
              <a:cxn ang="0">
                <a:pos x="1925" y="0"/>
              </a:cxn>
              <a:cxn ang="0">
                <a:pos x="163" y="2522"/>
              </a:cxn>
              <a:cxn ang="0">
                <a:pos x="212" y="2457"/>
              </a:cxn>
              <a:cxn ang="0">
                <a:pos x="228" y="2392"/>
              </a:cxn>
              <a:cxn ang="0">
                <a:pos x="237" y="2318"/>
              </a:cxn>
              <a:cxn ang="0">
                <a:pos x="237" y="2253"/>
              </a:cxn>
              <a:cxn ang="0">
                <a:pos x="237" y="2197"/>
              </a:cxn>
              <a:cxn ang="0">
                <a:pos x="237" y="2142"/>
              </a:cxn>
              <a:cxn ang="0">
                <a:pos x="237" y="2086"/>
              </a:cxn>
              <a:cxn ang="0">
                <a:pos x="237" y="2003"/>
              </a:cxn>
              <a:cxn ang="0">
                <a:pos x="212" y="1947"/>
              </a:cxn>
              <a:cxn ang="0">
                <a:pos x="179" y="1892"/>
              </a:cxn>
              <a:cxn ang="0">
                <a:pos x="131" y="1873"/>
              </a:cxn>
              <a:cxn ang="0">
                <a:pos x="73" y="1827"/>
              </a:cxn>
              <a:cxn ang="0">
                <a:pos x="33" y="1771"/>
              </a:cxn>
              <a:cxn ang="0">
                <a:pos x="16" y="1715"/>
              </a:cxn>
              <a:cxn ang="0">
                <a:pos x="0" y="1660"/>
              </a:cxn>
              <a:cxn ang="0">
                <a:pos x="0" y="1604"/>
              </a:cxn>
              <a:cxn ang="0">
                <a:pos x="33" y="1548"/>
              </a:cxn>
              <a:cxn ang="0">
                <a:pos x="65" y="1493"/>
              </a:cxn>
              <a:cxn ang="0">
                <a:pos x="82" y="1437"/>
              </a:cxn>
              <a:cxn ang="0">
                <a:pos x="82" y="1382"/>
              </a:cxn>
              <a:cxn ang="0">
                <a:pos x="82" y="1326"/>
              </a:cxn>
              <a:cxn ang="0">
                <a:pos x="82" y="1270"/>
              </a:cxn>
              <a:cxn ang="0">
                <a:pos x="57" y="1215"/>
              </a:cxn>
              <a:cxn ang="0">
                <a:pos x="33" y="1159"/>
              </a:cxn>
              <a:cxn ang="0">
                <a:pos x="24" y="1103"/>
              </a:cxn>
              <a:cxn ang="0">
                <a:pos x="8" y="1048"/>
              </a:cxn>
              <a:cxn ang="0">
                <a:pos x="0" y="992"/>
              </a:cxn>
              <a:cxn ang="0">
                <a:pos x="49" y="936"/>
              </a:cxn>
              <a:cxn ang="0">
                <a:pos x="82" y="872"/>
              </a:cxn>
              <a:cxn ang="0">
                <a:pos x="131" y="834"/>
              </a:cxn>
              <a:cxn ang="0">
                <a:pos x="179" y="825"/>
              </a:cxn>
              <a:cxn ang="0">
                <a:pos x="228" y="825"/>
              </a:cxn>
              <a:cxn ang="0">
                <a:pos x="285" y="834"/>
              </a:cxn>
              <a:cxn ang="0">
                <a:pos x="343" y="862"/>
              </a:cxn>
              <a:cxn ang="0">
                <a:pos x="400" y="899"/>
              </a:cxn>
              <a:cxn ang="0">
                <a:pos x="449" y="909"/>
              </a:cxn>
              <a:cxn ang="0">
                <a:pos x="506" y="899"/>
              </a:cxn>
              <a:cxn ang="0">
                <a:pos x="538" y="844"/>
              </a:cxn>
              <a:cxn ang="0">
                <a:pos x="563" y="788"/>
              </a:cxn>
              <a:cxn ang="0">
                <a:pos x="587" y="723"/>
              </a:cxn>
              <a:cxn ang="0">
                <a:pos x="587" y="668"/>
              </a:cxn>
              <a:cxn ang="0">
                <a:pos x="587" y="612"/>
              </a:cxn>
              <a:cxn ang="0">
                <a:pos x="587" y="556"/>
              </a:cxn>
              <a:cxn ang="0">
                <a:pos x="571" y="501"/>
              </a:cxn>
              <a:cxn ang="0">
                <a:pos x="530" y="454"/>
              </a:cxn>
              <a:cxn ang="0">
                <a:pos x="481" y="436"/>
              </a:cxn>
              <a:cxn ang="0">
                <a:pos x="432" y="417"/>
              </a:cxn>
              <a:cxn ang="0">
                <a:pos x="383" y="408"/>
              </a:cxn>
              <a:cxn ang="0">
                <a:pos x="334" y="371"/>
              </a:cxn>
              <a:cxn ang="0">
                <a:pos x="285" y="343"/>
              </a:cxn>
              <a:cxn ang="0">
                <a:pos x="228" y="306"/>
              </a:cxn>
              <a:cxn ang="0">
                <a:pos x="179" y="278"/>
              </a:cxn>
              <a:cxn ang="0">
                <a:pos x="131" y="241"/>
              </a:cxn>
              <a:cxn ang="0">
                <a:pos x="90" y="195"/>
              </a:cxn>
              <a:cxn ang="0">
                <a:pos x="57" y="130"/>
              </a:cxn>
              <a:cxn ang="0">
                <a:pos x="49" y="74"/>
              </a:cxn>
              <a:cxn ang="0">
                <a:pos x="82" y="19"/>
              </a:cxn>
            </a:cxnLst>
            <a:rect l="0" t="0" r="r" b="b"/>
            <a:pathLst>
              <a:path w="1926" h="2523">
                <a:moveTo>
                  <a:pt x="98" y="0"/>
                </a:moveTo>
                <a:lnTo>
                  <a:pt x="1925" y="0"/>
                </a:lnTo>
                <a:lnTo>
                  <a:pt x="1925" y="2522"/>
                </a:lnTo>
                <a:lnTo>
                  <a:pt x="163" y="2522"/>
                </a:lnTo>
                <a:lnTo>
                  <a:pt x="196" y="2485"/>
                </a:lnTo>
                <a:lnTo>
                  <a:pt x="212" y="2457"/>
                </a:lnTo>
                <a:lnTo>
                  <a:pt x="220" y="2429"/>
                </a:lnTo>
                <a:lnTo>
                  <a:pt x="228" y="2392"/>
                </a:lnTo>
                <a:lnTo>
                  <a:pt x="228" y="2355"/>
                </a:lnTo>
                <a:lnTo>
                  <a:pt x="237" y="2318"/>
                </a:lnTo>
                <a:lnTo>
                  <a:pt x="237" y="2290"/>
                </a:lnTo>
                <a:lnTo>
                  <a:pt x="237" y="2253"/>
                </a:lnTo>
                <a:lnTo>
                  <a:pt x="237" y="2225"/>
                </a:lnTo>
                <a:lnTo>
                  <a:pt x="237" y="2197"/>
                </a:lnTo>
                <a:lnTo>
                  <a:pt x="237" y="2170"/>
                </a:lnTo>
                <a:lnTo>
                  <a:pt x="237" y="2142"/>
                </a:lnTo>
                <a:lnTo>
                  <a:pt x="237" y="2114"/>
                </a:lnTo>
                <a:lnTo>
                  <a:pt x="237" y="2086"/>
                </a:lnTo>
                <a:lnTo>
                  <a:pt x="237" y="2040"/>
                </a:lnTo>
                <a:lnTo>
                  <a:pt x="237" y="2003"/>
                </a:lnTo>
                <a:lnTo>
                  <a:pt x="237" y="1975"/>
                </a:lnTo>
                <a:lnTo>
                  <a:pt x="212" y="1947"/>
                </a:lnTo>
                <a:lnTo>
                  <a:pt x="196" y="1919"/>
                </a:lnTo>
                <a:lnTo>
                  <a:pt x="179" y="1892"/>
                </a:lnTo>
                <a:lnTo>
                  <a:pt x="155" y="1882"/>
                </a:lnTo>
                <a:lnTo>
                  <a:pt x="131" y="1873"/>
                </a:lnTo>
                <a:lnTo>
                  <a:pt x="98" y="1854"/>
                </a:lnTo>
                <a:lnTo>
                  <a:pt x="73" y="1827"/>
                </a:lnTo>
                <a:lnTo>
                  <a:pt x="57" y="1799"/>
                </a:lnTo>
                <a:lnTo>
                  <a:pt x="33" y="1771"/>
                </a:lnTo>
                <a:lnTo>
                  <a:pt x="16" y="1743"/>
                </a:lnTo>
                <a:lnTo>
                  <a:pt x="16" y="1715"/>
                </a:lnTo>
                <a:lnTo>
                  <a:pt x="0" y="1688"/>
                </a:lnTo>
                <a:lnTo>
                  <a:pt x="0" y="1660"/>
                </a:lnTo>
                <a:lnTo>
                  <a:pt x="0" y="1632"/>
                </a:lnTo>
                <a:lnTo>
                  <a:pt x="0" y="1604"/>
                </a:lnTo>
                <a:lnTo>
                  <a:pt x="16" y="1576"/>
                </a:lnTo>
                <a:lnTo>
                  <a:pt x="33" y="1548"/>
                </a:lnTo>
                <a:lnTo>
                  <a:pt x="49" y="1521"/>
                </a:lnTo>
                <a:lnTo>
                  <a:pt x="65" y="1493"/>
                </a:lnTo>
                <a:lnTo>
                  <a:pt x="73" y="1465"/>
                </a:lnTo>
                <a:lnTo>
                  <a:pt x="82" y="1437"/>
                </a:lnTo>
                <a:lnTo>
                  <a:pt x="82" y="1409"/>
                </a:lnTo>
                <a:lnTo>
                  <a:pt x="82" y="1382"/>
                </a:lnTo>
                <a:lnTo>
                  <a:pt x="82" y="1354"/>
                </a:lnTo>
                <a:lnTo>
                  <a:pt x="82" y="1326"/>
                </a:lnTo>
                <a:lnTo>
                  <a:pt x="82" y="1298"/>
                </a:lnTo>
                <a:lnTo>
                  <a:pt x="82" y="1270"/>
                </a:lnTo>
                <a:lnTo>
                  <a:pt x="73" y="1242"/>
                </a:lnTo>
                <a:lnTo>
                  <a:pt x="57" y="1215"/>
                </a:lnTo>
                <a:lnTo>
                  <a:pt x="49" y="1187"/>
                </a:lnTo>
                <a:lnTo>
                  <a:pt x="33" y="1159"/>
                </a:lnTo>
                <a:lnTo>
                  <a:pt x="33" y="1131"/>
                </a:lnTo>
                <a:lnTo>
                  <a:pt x="24" y="1103"/>
                </a:lnTo>
                <a:lnTo>
                  <a:pt x="8" y="1076"/>
                </a:lnTo>
                <a:lnTo>
                  <a:pt x="8" y="1048"/>
                </a:lnTo>
                <a:lnTo>
                  <a:pt x="0" y="1020"/>
                </a:lnTo>
                <a:lnTo>
                  <a:pt x="0" y="992"/>
                </a:lnTo>
                <a:lnTo>
                  <a:pt x="24" y="974"/>
                </a:lnTo>
                <a:lnTo>
                  <a:pt x="49" y="936"/>
                </a:lnTo>
                <a:lnTo>
                  <a:pt x="65" y="899"/>
                </a:lnTo>
                <a:lnTo>
                  <a:pt x="82" y="872"/>
                </a:lnTo>
                <a:lnTo>
                  <a:pt x="106" y="862"/>
                </a:lnTo>
                <a:lnTo>
                  <a:pt x="131" y="834"/>
                </a:lnTo>
                <a:lnTo>
                  <a:pt x="155" y="825"/>
                </a:lnTo>
                <a:lnTo>
                  <a:pt x="179" y="825"/>
                </a:lnTo>
                <a:lnTo>
                  <a:pt x="204" y="825"/>
                </a:lnTo>
                <a:lnTo>
                  <a:pt x="228" y="825"/>
                </a:lnTo>
                <a:lnTo>
                  <a:pt x="253" y="825"/>
                </a:lnTo>
                <a:lnTo>
                  <a:pt x="285" y="834"/>
                </a:lnTo>
                <a:lnTo>
                  <a:pt x="318" y="853"/>
                </a:lnTo>
                <a:lnTo>
                  <a:pt x="343" y="862"/>
                </a:lnTo>
                <a:lnTo>
                  <a:pt x="367" y="872"/>
                </a:lnTo>
                <a:lnTo>
                  <a:pt x="400" y="899"/>
                </a:lnTo>
                <a:lnTo>
                  <a:pt x="424" y="909"/>
                </a:lnTo>
                <a:lnTo>
                  <a:pt x="449" y="909"/>
                </a:lnTo>
                <a:lnTo>
                  <a:pt x="473" y="909"/>
                </a:lnTo>
                <a:lnTo>
                  <a:pt x="506" y="899"/>
                </a:lnTo>
                <a:lnTo>
                  <a:pt x="522" y="872"/>
                </a:lnTo>
                <a:lnTo>
                  <a:pt x="538" y="844"/>
                </a:lnTo>
                <a:lnTo>
                  <a:pt x="555" y="816"/>
                </a:lnTo>
                <a:lnTo>
                  <a:pt x="563" y="788"/>
                </a:lnTo>
                <a:lnTo>
                  <a:pt x="587" y="751"/>
                </a:lnTo>
                <a:lnTo>
                  <a:pt x="587" y="723"/>
                </a:lnTo>
                <a:lnTo>
                  <a:pt x="587" y="695"/>
                </a:lnTo>
                <a:lnTo>
                  <a:pt x="587" y="668"/>
                </a:lnTo>
                <a:lnTo>
                  <a:pt x="587" y="640"/>
                </a:lnTo>
                <a:lnTo>
                  <a:pt x="587" y="612"/>
                </a:lnTo>
                <a:lnTo>
                  <a:pt x="587" y="584"/>
                </a:lnTo>
                <a:lnTo>
                  <a:pt x="587" y="556"/>
                </a:lnTo>
                <a:lnTo>
                  <a:pt x="587" y="529"/>
                </a:lnTo>
                <a:lnTo>
                  <a:pt x="571" y="501"/>
                </a:lnTo>
                <a:lnTo>
                  <a:pt x="547" y="482"/>
                </a:lnTo>
                <a:lnTo>
                  <a:pt x="530" y="454"/>
                </a:lnTo>
                <a:lnTo>
                  <a:pt x="506" y="445"/>
                </a:lnTo>
                <a:lnTo>
                  <a:pt x="481" y="436"/>
                </a:lnTo>
                <a:lnTo>
                  <a:pt x="457" y="427"/>
                </a:lnTo>
                <a:lnTo>
                  <a:pt x="432" y="417"/>
                </a:lnTo>
                <a:lnTo>
                  <a:pt x="408" y="408"/>
                </a:lnTo>
                <a:lnTo>
                  <a:pt x="383" y="408"/>
                </a:lnTo>
                <a:lnTo>
                  <a:pt x="359" y="389"/>
                </a:lnTo>
                <a:lnTo>
                  <a:pt x="334" y="371"/>
                </a:lnTo>
                <a:lnTo>
                  <a:pt x="310" y="362"/>
                </a:lnTo>
                <a:lnTo>
                  <a:pt x="285" y="343"/>
                </a:lnTo>
                <a:lnTo>
                  <a:pt x="261" y="325"/>
                </a:lnTo>
                <a:lnTo>
                  <a:pt x="228" y="306"/>
                </a:lnTo>
                <a:lnTo>
                  <a:pt x="204" y="287"/>
                </a:lnTo>
                <a:lnTo>
                  <a:pt x="179" y="278"/>
                </a:lnTo>
                <a:lnTo>
                  <a:pt x="155" y="260"/>
                </a:lnTo>
                <a:lnTo>
                  <a:pt x="131" y="241"/>
                </a:lnTo>
                <a:lnTo>
                  <a:pt x="106" y="223"/>
                </a:lnTo>
                <a:lnTo>
                  <a:pt x="90" y="195"/>
                </a:lnTo>
                <a:lnTo>
                  <a:pt x="73" y="167"/>
                </a:lnTo>
                <a:lnTo>
                  <a:pt x="57" y="130"/>
                </a:lnTo>
                <a:lnTo>
                  <a:pt x="49" y="102"/>
                </a:lnTo>
                <a:lnTo>
                  <a:pt x="49" y="74"/>
                </a:lnTo>
                <a:lnTo>
                  <a:pt x="65" y="46"/>
                </a:lnTo>
                <a:lnTo>
                  <a:pt x="82" y="19"/>
                </a:lnTo>
                <a:lnTo>
                  <a:pt x="98" y="0"/>
                </a:lnTo>
              </a:path>
            </a:pathLst>
          </a:custGeom>
          <a:solidFill>
            <a:schemeClr val="tx2"/>
          </a:solidFill>
          <a:ln w="12700" cap="rnd" cmpd="sng">
            <a:solidFill>
              <a:srgbClr val="714400"/>
            </a:solidFill>
            <a:prstDash val="solid"/>
            <a:round/>
            <a:headEnd type="none" w="sm" len="sm"/>
            <a:tailEnd type="none" w="sm" len="sm"/>
          </a:ln>
          <a:effectLst>
            <a:outerShdw dist="107763" dir="2700000" algn="ctr" rotWithShape="0">
              <a:srgbClr val="714400"/>
            </a:outerShdw>
          </a:effectLst>
        </p:spPr>
        <p:txBody>
          <a:bodyPr/>
          <a:lstStyle/>
          <a:p>
            <a:pPr>
              <a:defRPr/>
            </a:pPr>
            <a:endParaRPr lang="es-CL"/>
          </a:p>
        </p:txBody>
      </p:sp>
      <p:sp>
        <p:nvSpPr>
          <p:cNvPr id="7" name="Oval 5"/>
          <p:cNvSpPr>
            <a:spLocks noChangeArrowheads="1"/>
          </p:cNvSpPr>
          <p:nvPr/>
        </p:nvSpPr>
        <p:spPr bwMode="auto">
          <a:xfrm>
            <a:off x="2292376" y="1890727"/>
            <a:ext cx="5594350" cy="3462338"/>
          </a:xfrm>
          <a:prstGeom prst="ellipse">
            <a:avLst/>
          </a:prstGeom>
          <a:noFill/>
          <a:ln w="12700">
            <a:solidFill>
              <a:schemeClr val="bg2"/>
            </a:solidFill>
            <a:round/>
            <a:headEnd/>
            <a:tailEnd/>
          </a:ln>
        </p:spPr>
        <p:txBody>
          <a:bodyPr wrap="none" anchor="ctr"/>
          <a:lstStyle/>
          <a:p>
            <a:endParaRPr lang="es-CL"/>
          </a:p>
        </p:txBody>
      </p:sp>
      <p:sp>
        <p:nvSpPr>
          <p:cNvPr id="8" name="Rectangle 6"/>
          <p:cNvSpPr>
            <a:spLocks noChangeArrowheads="1"/>
          </p:cNvSpPr>
          <p:nvPr/>
        </p:nvSpPr>
        <p:spPr bwMode="auto">
          <a:xfrm>
            <a:off x="7207276" y="4754577"/>
            <a:ext cx="1079500" cy="492125"/>
          </a:xfrm>
          <a:prstGeom prst="rect">
            <a:avLst/>
          </a:prstGeom>
          <a:solidFill>
            <a:schemeClr val="accent2"/>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400" b="1">
                <a:solidFill>
                  <a:schemeClr val="bg2"/>
                </a:solidFill>
              </a:rPr>
              <a:t>AREA  OBJETIVO</a:t>
            </a:r>
          </a:p>
        </p:txBody>
      </p:sp>
      <p:sp>
        <p:nvSpPr>
          <p:cNvPr id="9" name="Rectangle 7"/>
          <p:cNvSpPr>
            <a:spLocks noChangeArrowheads="1"/>
          </p:cNvSpPr>
          <p:nvPr/>
        </p:nvSpPr>
        <p:spPr bwMode="auto">
          <a:xfrm>
            <a:off x="6521476" y="2392377"/>
            <a:ext cx="636588" cy="219075"/>
          </a:xfrm>
          <a:prstGeom prst="rect">
            <a:avLst/>
          </a:prstGeom>
          <a:solidFill>
            <a:schemeClr val="tx1"/>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000" b="1">
                <a:solidFill>
                  <a:schemeClr val="bg2"/>
                </a:solidFill>
              </a:rPr>
              <a:t>B.D.C.P</a:t>
            </a:r>
          </a:p>
        </p:txBody>
      </p:sp>
      <p:sp>
        <p:nvSpPr>
          <p:cNvPr id="10" name="Line 8"/>
          <p:cNvSpPr>
            <a:spLocks noChangeShapeType="1"/>
          </p:cNvSpPr>
          <p:nvPr/>
        </p:nvSpPr>
        <p:spPr bwMode="auto">
          <a:xfrm>
            <a:off x="4475189" y="3487752"/>
            <a:ext cx="7937"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11" name="Line 9"/>
          <p:cNvSpPr>
            <a:spLocks noChangeShapeType="1"/>
          </p:cNvSpPr>
          <p:nvPr/>
        </p:nvSpPr>
        <p:spPr bwMode="auto">
          <a:xfrm>
            <a:off x="4514876" y="3470290"/>
            <a:ext cx="0"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12" name="Oval 10"/>
          <p:cNvSpPr>
            <a:spLocks noChangeArrowheads="1"/>
          </p:cNvSpPr>
          <p:nvPr/>
        </p:nvSpPr>
        <p:spPr bwMode="auto">
          <a:xfrm>
            <a:off x="2773389" y="2170127"/>
            <a:ext cx="4275137" cy="3035300"/>
          </a:xfrm>
          <a:prstGeom prst="ellipse">
            <a:avLst/>
          </a:prstGeom>
          <a:noFill/>
          <a:ln w="12700">
            <a:solidFill>
              <a:schemeClr val="hlink"/>
            </a:solidFill>
            <a:round/>
            <a:headEnd/>
            <a:tailEnd/>
          </a:ln>
        </p:spPr>
        <p:txBody>
          <a:bodyPr wrap="none" anchor="ctr"/>
          <a:lstStyle/>
          <a:p>
            <a:endParaRPr lang="es-CL"/>
          </a:p>
        </p:txBody>
      </p:sp>
      <p:sp>
        <p:nvSpPr>
          <p:cNvPr id="13" name="Rectangle 11"/>
          <p:cNvSpPr>
            <a:spLocks noChangeArrowheads="1"/>
          </p:cNvSpPr>
          <p:nvPr/>
        </p:nvSpPr>
        <p:spPr bwMode="auto">
          <a:xfrm>
            <a:off x="6978676" y="2849577"/>
            <a:ext cx="1276350" cy="431800"/>
          </a:xfrm>
          <a:prstGeom prst="rect">
            <a:avLst/>
          </a:prstGeom>
          <a:solidFill>
            <a:schemeClr val="hlink"/>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200" b="1"/>
              <a:t>AREA DE DESEMBARCO</a:t>
            </a:r>
          </a:p>
        </p:txBody>
      </p:sp>
      <p:grpSp>
        <p:nvGrpSpPr>
          <p:cNvPr id="14" name="Group 14"/>
          <p:cNvGrpSpPr>
            <a:grpSpLocks/>
          </p:cNvGrpSpPr>
          <p:nvPr/>
        </p:nvGrpSpPr>
        <p:grpSpPr bwMode="auto">
          <a:xfrm>
            <a:off x="4770464" y="4070365"/>
            <a:ext cx="2341562" cy="476250"/>
            <a:chOff x="2977" y="3409"/>
            <a:chExt cx="1475" cy="300"/>
          </a:xfrm>
        </p:grpSpPr>
        <p:sp>
          <p:nvSpPr>
            <p:cNvPr id="15" name="Rectangle 12"/>
            <p:cNvSpPr>
              <a:spLocks noChangeArrowheads="1"/>
            </p:cNvSpPr>
            <p:nvPr/>
          </p:nvSpPr>
          <p:spPr bwMode="auto">
            <a:xfrm>
              <a:off x="3600" y="3552"/>
              <a:ext cx="852" cy="157"/>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SITIO DE DBCO</a:t>
              </a:r>
            </a:p>
          </p:txBody>
        </p:sp>
        <p:sp>
          <p:nvSpPr>
            <p:cNvPr id="16" name="Line 13"/>
            <p:cNvSpPr>
              <a:spLocks noChangeShapeType="1"/>
            </p:cNvSpPr>
            <p:nvPr/>
          </p:nvSpPr>
          <p:spPr bwMode="auto">
            <a:xfrm flipH="1" flipV="1">
              <a:off x="2977" y="3409"/>
              <a:ext cx="623" cy="191"/>
            </a:xfrm>
            <a:prstGeom prst="line">
              <a:avLst/>
            </a:prstGeom>
            <a:noFill/>
            <a:ln w="25400">
              <a:solidFill>
                <a:schemeClr val="hlink"/>
              </a:solidFill>
              <a:round/>
              <a:headEnd type="none" w="sm" len="sm"/>
              <a:tailEnd type="stealth" w="med" len="med"/>
            </a:ln>
          </p:spPr>
          <p:txBody>
            <a:bodyPr wrap="none" anchor="ctr"/>
            <a:lstStyle/>
            <a:p>
              <a:endParaRPr lang="es-CL"/>
            </a:p>
          </p:txBody>
        </p:sp>
      </p:grpSp>
      <p:sp>
        <p:nvSpPr>
          <p:cNvPr id="17" name="Line 15"/>
          <p:cNvSpPr>
            <a:spLocks noChangeShapeType="1"/>
          </p:cNvSpPr>
          <p:nvPr/>
        </p:nvSpPr>
        <p:spPr bwMode="auto">
          <a:xfrm>
            <a:off x="5849964" y="2684477"/>
            <a:ext cx="4762" cy="0"/>
          </a:xfrm>
          <a:prstGeom prst="line">
            <a:avLst/>
          </a:prstGeom>
          <a:noFill/>
          <a:ln w="12700">
            <a:solidFill>
              <a:schemeClr val="tx1"/>
            </a:solidFill>
            <a:round/>
            <a:headEnd type="none" w="sm" len="sm"/>
            <a:tailEnd type="none" w="sm" len="sm"/>
          </a:ln>
        </p:spPr>
        <p:txBody>
          <a:bodyPr wrap="none" anchor="ctr"/>
          <a:lstStyle/>
          <a:p>
            <a:endParaRPr lang="es-CL"/>
          </a:p>
        </p:txBody>
      </p:sp>
      <p:sp>
        <p:nvSpPr>
          <p:cNvPr id="18" name="Rectangle 16"/>
          <p:cNvSpPr>
            <a:spLocks noChangeArrowheads="1"/>
          </p:cNvSpPr>
          <p:nvPr/>
        </p:nvSpPr>
        <p:spPr bwMode="auto">
          <a:xfrm>
            <a:off x="5630889" y="4291027"/>
            <a:ext cx="177800"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2</a:t>
            </a:r>
          </a:p>
        </p:txBody>
      </p:sp>
      <p:sp>
        <p:nvSpPr>
          <p:cNvPr id="19" name="Rectangle 17"/>
          <p:cNvSpPr>
            <a:spLocks noChangeArrowheads="1"/>
          </p:cNvSpPr>
          <p:nvPr/>
        </p:nvSpPr>
        <p:spPr bwMode="auto">
          <a:xfrm>
            <a:off x="6183339" y="3176602"/>
            <a:ext cx="179387"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1</a:t>
            </a:r>
          </a:p>
        </p:txBody>
      </p:sp>
      <p:sp>
        <p:nvSpPr>
          <p:cNvPr id="20" name="Freeform 18"/>
          <p:cNvSpPr>
            <a:spLocks/>
          </p:cNvSpPr>
          <p:nvPr/>
        </p:nvSpPr>
        <p:spPr bwMode="auto">
          <a:xfrm>
            <a:off x="5256239" y="2408252"/>
            <a:ext cx="1779587" cy="2552700"/>
          </a:xfrm>
          <a:custGeom>
            <a:avLst/>
            <a:gdLst>
              <a:gd name="T0" fmla="*/ 402 w 1122"/>
              <a:gd name="T1" fmla="*/ 0 h 1608"/>
              <a:gd name="T2" fmla="*/ 452 w 1122"/>
              <a:gd name="T3" fmla="*/ 14 h 1608"/>
              <a:gd name="T4" fmla="*/ 502 w 1122"/>
              <a:gd name="T5" fmla="*/ 21 h 1608"/>
              <a:gd name="T6" fmla="*/ 577 w 1122"/>
              <a:gd name="T7" fmla="*/ 35 h 1608"/>
              <a:gd name="T8" fmla="*/ 627 w 1122"/>
              <a:gd name="T9" fmla="*/ 49 h 1608"/>
              <a:gd name="T10" fmla="*/ 669 w 1122"/>
              <a:gd name="T11" fmla="*/ 91 h 1608"/>
              <a:gd name="T12" fmla="*/ 686 w 1122"/>
              <a:gd name="T13" fmla="*/ 133 h 1608"/>
              <a:gd name="T14" fmla="*/ 686 w 1122"/>
              <a:gd name="T15" fmla="*/ 175 h 1608"/>
              <a:gd name="T16" fmla="*/ 719 w 1122"/>
              <a:gd name="T17" fmla="*/ 218 h 1608"/>
              <a:gd name="T18" fmla="*/ 778 w 1122"/>
              <a:gd name="T19" fmla="*/ 246 h 1608"/>
              <a:gd name="T20" fmla="*/ 828 w 1122"/>
              <a:gd name="T21" fmla="*/ 274 h 1608"/>
              <a:gd name="T22" fmla="*/ 878 w 1122"/>
              <a:gd name="T23" fmla="*/ 302 h 1608"/>
              <a:gd name="T24" fmla="*/ 937 w 1122"/>
              <a:gd name="T25" fmla="*/ 358 h 1608"/>
              <a:gd name="T26" fmla="*/ 987 w 1122"/>
              <a:gd name="T27" fmla="*/ 400 h 1608"/>
              <a:gd name="T28" fmla="*/ 1029 w 1122"/>
              <a:gd name="T29" fmla="*/ 428 h 1608"/>
              <a:gd name="T30" fmla="*/ 1029 w 1122"/>
              <a:gd name="T31" fmla="*/ 470 h 1608"/>
              <a:gd name="T32" fmla="*/ 1029 w 1122"/>
              <a:gd name="T33" fmla="*/ 512 h 1608"/>
              <a:gd name="T34" fmla="*/ 1021 w 1122"/>
              <a:gd name="T35" fmla="*/ 554 h 1608"/>
              <a:gd name="T36" fmla="*/ 1021 w 1122"/>
              <a:gd name="T37" fmla="*/ 596 h 1608"/>
              <a:gd name="T38" fmla="*/ 1004 w 1122"/>
              <a:gd name="T39" fmla="*/ 639 h 1608"/>
              <a:gd name="T40" fmla="*/ 1004 w 1122"/>
              <a:gd name="T41" fmla="*/ 681 h 1608"/>
              <a:gd name="T42" fmla="*/ 1062 w 1122"/>
              <a:gd name="T43" fmla="*/ 723 h 1608"/>
              <a:gd name="T44" fmla="*/ 1088 w 1122"/>
              <a:gd name="T45" fmla="*/ 765 h 1608"/>
              <a:gd name="T46" fmla="*/ 1104 w 1122"/>
              <a:gd name="T47" fmla="*/ 842 h 1608"/>
              <a:gd name="T48" fmla="*/ 1113 w 1122"/>
              <a:gd name="T49" fmla="*/ 884 h 1608"/>
              <a:gd name="T50" fmla="*/ 1113 w 1122"/>
              <a:gd name="T51" fmla="*/ 926 h 1608"/>
              <a:gd name="T52" fmla="*/ 1121 w 1122"/>
              <a:gd name="T53" fmla="*/ 968 h 1608"/>
              <a:gd name="T54" fmla="*/ 1079 w 1122"/>
              <a:gd name="T55" fmla="*/ 996 h 1608"/>
              <a:gd name="T56" fmla="*/ 1029 w 1122"/>
              <a:gd name="T57" fmla="*/ 1003 h 1608"/>
              <a:gd name="T58" fmla="*/ 970 w 1122"/>
              <a:gd name="T59" fmla="*/ 1003 h 1608"/>
              <a:gd name="T60" fmla="*/ 903 w 1122"/>
              <a:gd name="T61" fmla="*/ 1011 h 1608"/>
              <a:gd name="T62" fmla="*/ 853 w 1122"/>
              <a:gd name="T63" fmla="*/ 1032 h 1608"/>
              <a:gd name="T64" fmla="*/ 837 w 1122"/>
              <a:gd name="T65" fmla="*/ 1074 h 1608"/>
              <a:gd name="T66" fmla="*/ 837 w 1122"/>
              <a:gd name="T67" fmla="*/ 1137 h 1608"/>
              <a:gd name="T68" fmla="*/ 837 w 1122"/>
              <a:gd name="T69" fmla="*/ 1193 h 1608"/>
              <a:gd name="T70" fmla="*/ 837 w 1122"/>
              <a:gd name="T71" fmla="*/ 1235 h 1608"/>
              <a:gd name="T72" fmla="*/ 786 w 1122"/>
              <a:gd name="T73" fmla="*/ 1263 h 1608"/>
              <a:gd name="T74" fmla="*/ 753 w 1122"/>
              <a:gd name="T75" fmla="*/ 1298 h 1608"/>
              <a:gd name="T76" fmla="*/ 736 w 1122"/>
              <a:gd name="T77" fmla="*/ 1340 h 1608"/>
              <a:gd name="T78" fmla="*/ 736 w 1122"/>
              <a:gd name="T79" fmla="*/ 1382 h 1608"/>
              <a:gd name="T80" fmla="*/ 728 w 1122"/>
              <a:gd name="T81" fmla="*/ 1425 h 1608"/>
              <a:gd name="T82" fmla="*/ 686 w 1122"/>
              <a:gd name="T83" fmla="*/ 1453 h 1608"/>
              <a:gd name="T84" fmla="*/ 619 w 1122"/>
              <a:gd name="T85" fmla="*/ 1467 h 1608"/>
              <a:gd name="T86" fmla="*/ 552 w 1122"/>
              <a:gd name="T87" fmla="*/ 1495 h 1608"/>
              <a:gd name="T88" fmla="*/ 502 w 1122"/>
              <a:gd name="T89" fmla="*/ 1537 h 1608"/>
              <a:gd name="T90" fmla="*/ 460 w 1122"/>
              <a:gd name="T91" fmla="*/ 1579 h 1608"/>
              <a:gd name="T92" fmla="*/ 393 w 1122"/>
              <a:gd name="T93" fmla="*/ 1600 h 1608"/>
              <a:gd name="T94" fmla="*/ 318 w 1122"/>
              <a:gd name="T95" fmla="*/ 1600 h 1608"/>
              <a:gd name="T96" fmla="*/ 251 w 1122"/>
              <a:gd name="T97" fmla="*/ 1600 h 1608"/>
              <a:gd name="T98" fmla="*/ 184 w 1122"/>
              <a:gd name="T99" fmla="*/ 1600 h 1608"/>
              <a:gd name="T100" fmla="*/ 100 w 1122"/>
              <a:gd name="T101" fmla="*/ 1600 h 1608"/>
              <a:gd name="T102" fmla="*/ 50 w 1122"/>
              <a:gd name="T103" fmla="*/ 1600 h 1608"/>
              <a:gd name="T104" fmla="*/ 0 w 1122"/>
              <a:gd name="T105" fmla="*/ 1607 h 160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122"/>
              <a:gd name="T160" fmla="*/ 0 h 1608"/>
              <a:gd name="T161" fmla="*/ 1122 w 1122"/>
              <a:gd name="T162" fmla="*/ 1608 h 160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122" h="1608">
                <a:moveTo>
                  <a:pt x="376" y="7"/>
                </a:moveTo>
                <a:lnTo>
                  <a:pt x="402" y="0"/>
                </a:lnTo>
                <a:lnTo>
                  <a:pt x="427" y="7"/>
                </a:lnTo>
                <a:lnTo>
                  <a:pt x="452" y="14"/>
                </a:lnTo>
                <a:lnTo>
                  <a:pt x="477" y="21"/>
                </a:lnTo>
                <a:lnTo>
                  <a:pt x="502" y="21"/>
                </a:lnTo>
                <a:lnTo>
                  <a:pt x="544" y="28"/>
                </a:lnTo>
                <a:lnTo>
                  <a:pt x="577" y="35"/>
                </a:lnTo>
                <a:lnTo>
                  <a:pt x="602" y="42"/>
                </a:lnTo>
                <a:lnTo>
                  <a:pt x="627" y="49"/>
                </a:lnTo>
                <a:lnTo>
                  <a:pt x="653" y="70"/>
                </a:lnTo>
                <a:lnTo>
                  <a:pt x="669" y="91"/>
                </a:lnTo>
                <a:lnTo>
                  <a:pt x="678" y="112"/>
                </a:lnTo>
                <a:lnTo>
                  <a:pt x="686" y="133"/>
                </a:lnTo>
                <a:lnTo>
                  <a:pt x="686" y="154"/>
                </a:lnTo>
                <a:lnTo>
                  <a:pt x="686" y="175"/>
                </a:lnTo>
                <a:lnTo>
                  <a:pt x="703" y="196"/>
                </a:lnTo>
                <a:lnTo>
                  <a:pt x="719" y="218"/>
                </a:lnTo>
                <a:lnTo>
                  <a:pt x="753" y="232"/>
                </a:lnTo>
                <a:lnTo>
                  <a:pt x="778" y="246"/>
                </a:lnTo>
                <a:lnTo>
                  <a:pt x="803" y="260"/>
                </a:lnTo>
                <a:lnTo>
                  <a:pt x="828" y="274"/>
                </a:lnTo>
                <a:lnTo>
                  <a:pt x="853" y="288"/>
                </a:lnTo>
                <a:lnTo>
                  <a:pt x="878" y="302"/>
                </a:lnTo>
                <a:lnTo>
                  <a:pt x="903" y="323"/>
                </a:lnTo>
                <a:lnTo>
                  <a:pt x="937" y="358"/>
                </a:lnTo>
                <a:lnTo>
                  <a:pt x="962" y="379"/>
                </a:lnTo>
                <a:lnTo>
                  <a:pt x="987" y="400"/>
                </a:lnTo>
                <a:lnTo>
                  <a:pt x="1021" y="407"/>
                </a:lnTo>
                <a:lnTo>
                  <a:pt x="1029" y="428"/>
                </a:lnTo>
                <a:lnTo>
                  <a:pt x="1029" y="449"/>
                </a:lnTo>
                <a:lnTo>
                  <a:pt x="1029" y="470"/>
                </a:lnTo>
                <a:lnTo>
                  <a:pt x="1029" y="491"/>
                </a:lnTo>
                <a:lnTo>
                  <a:pt x="1029" y="512"/>
                </a:lnTo>
                <a:lnTo>
                  <a:pt x="1021" y="533"/>
                </a:lnTo>
                <a:lnTo>
                  <a:pt x="1021" y="554"/>
                </a:lnTo>
                <a:lnTo>
                  <a:pt x="1021" y="575"/>
                </a:lnTo>
                <a:lnTo>
                  <a:pt x="1021" y="596"/>
                </a:lnTo>
                <a:lnTo>
                  <a:pt x="1004" y="618"/>
                </a:lnTo>
                <a:lnTo>
                  <a:pt x="1004" y="639"/>
                </a:lnTo>
                <a:lnTo>
                  <a:pt x="1004" y="660"/>
                </a:lnTo>
                <a:lnTo>
                  <a:pt x="1004" y="681"/>
                </a:lnTo>
                <a:lnTo>
                  <a:pt x="1029" y="695"/>
                </a:lnTo>
                <a:lnTo>
                  <a:pt x="1062" y="723"/>
                </a:lnTo>
                <a:lnTo>
                  <a:pt x="1088" y="737"/>
                </a:lnTo>
                <a:lnTo>
                  <a:pt x="1088" y="765"/>
                </a:lnTo>
                <a:lnTo>
                  <a:pt x="1104" y="807"/>
                </a:lnTo>
                <a:lnTo>
                  <a:pt x="1104" y="842"/>
                </a:lnTo>
                <a:lnTo>
                  <a:pt x="1113" y="863"/>
                </a:lnTo>
                <a:lnTo>
                  <a:pt x="1113" y="884"/>
                </a:lnTo>
                <a:lnTo>
                  <a:pt x="1113" y="905"/>
                </a:lnTo>
                <a:lnTo>
                  <a:pt x="1113" y="926"/>
                </a:lnTo>
                <a:lnTo>
                  <a:pt x="1121" y="947"/>
                </a:lnTo>
                <a:lnTo>
                  <a:pt x="1121" y="968"/>
                </a:lnTo>
                <a:lnTo>
                  <a:pt x="1104" y="989"/>
                </a:lnTo>
                <a:lnTo>
                  <a:pt x="1079" y="996"/>
                </a:lnTo>
                <a:lnTo>
                  <a:pt x="1054" y="1003"/>
                </a:lnTo>
                <a:lnTo>
                  <a:pt x="1029" y="1003"/>
                </a:lnTo>
                <a:lnTo>
                  <a:pt x="1004" y="1003"/>
                </a:lnTo>
                <a:lnTo>
                  <a:pt x="970" y="1003"/>
                </a:lnTo>
                <a:lnTo>
                  <a:pt x="929" y="1003"/>
                </a:lnTo>
                <a:lnTo>
                  <a:pt x="903" y="1011"/>
                </a:lnTo>
                <a:lnTo>
                  <a:pt x="878" y="1018"/>
                </a:lnTo>
                <a:lnTo>
                  <a:pt x="853" y="1032"/>
                </a:lnTo>
                <a:lnTo>
                  <a:pt x="837" y="1053"/>
                </a:lnTo>
                <a:lnTo>
                  <a:pt x="837" y="1074"/>
                </a:lnTo>
                <a:lnTo>
                  <a:pt x="837" y="1116"/>
                </a:lnTo>
                <a:lnTo>
                  <a:pt x="837" y="1137"/>
                </a:lnTo>
                <a:lnTo>
                  <a:pt x="837" y="1172"/>
                </a:lnTo>
                <a:lnTo>
                  <a:pt x="837" y="1193"/>
                </a:lnTo>
                <a:lnTo>
                  <a:pt x="837" y="1214"/>
                </a:lnTo>
                <a:lnTo>
                  <a:pt x="837" y="1235"/>
                </a:lnTo>
                <a:lnTo>
                  <a:pt x="811" y="1249"/>
                </a:lnTo>
                <a:lnTo>
                  <a:pt x="786" y="1263"/>
                </a:lnTo>
                <a:lnTo>
                  <a:pt x="761" y="1277"/>
                </a:lnTo>
                <a:lnTo>
                  <a:pt x="753" y="1298"/>
                </a:lnTo>
                <a:lnTo>
                  <a:pt x="736" y="1319"/>
                </a:lnTo>
                <a:lnTo>
                  <a:pt x="736" y="1340"/>
                </a:lnTo>
                <a:lnTo>
                  <a:pt x="736" y="1361"/>
                </a:lnTo>
                <a:lnTo>
                  <a:pt x="736" y="1382"/>
                </a:lnTo>
                <a:lnTo>
                  <a:pt x="736" y="1403"/>
                </a:lnTo>
                <a:lnTo>
                  <a:pt x="728" y="1425"/>
                </a:lnTo>
                <a:lnTo>
                  <a:pt x="711" y="1446"/>
                </a:lnTo>
                <a:lnTo>
                  <a:pt x="686" y="1453"/>
                </a:lnTo>
                <a:lnTo>
                  <a:pt x="653" y="1460"/>
                </a:lnTo>
                <a:lnTo>
                  <a:pt x="619" y="1467"/>
                </a:lnTo>
                <a:lnTo>
                  <a:pt x="586" y="1474"/>
                </a:lnTo>
                <a:lnTo>
                  <a:pt x="552" y="1495"/>
                </a:lnTo>
                <a:lnTo>
                  <a:pt x="519" y="1516"/>
                </a:lnTo>
                <a:lnTo>
                  <a:pt x="502" y="1537"/>
                </a:lnTo>
                <a:lnTo>
                  <a:pt x="502" y="1558"/>
                </a:lnTo>
                <a:lnTo>
                  <a:pt x="460" y="1579"/>
                </a:lnTo>
                <a:lnTo>
                  <a:pt x="435" y="1593"/>
                </a:lnTo>
                <a:lnTo>
                  <a:pt x="393" y="1600"/>
                </a:lnTo>
                <a:lnTo>
                  <a:pt x="343" y="1600"/>
                </a:lnTo>
                <a:lnTo>
                  <a:pt x="318" y="1600"/>
                </a:lnTo>
                <a:lnTo>
                  <a:pt x="284" y="1600"/>
                </a:lnTo>
                <a:lnTo>
                  <a:pt x="251" y="1600"/>
                </a:lnTo>
                <a:lnTo>
                  <a:pt x="226" y="1600"/>
                </a:lnTo>
                <a:lnTo>
                  <a:pt x="184" y="1600"/>
                </a:lnTo>
                <a:lnTo>
                  <a:pt x="134" y="1600"/>
                </a:lnTo>
                <a:lnTo>
                  <a:pt x="100" y="1600"/>
                </a:lnTo>
                <a:lnTo>
                  <a:pt x="75" y="1600"/>
                </a:lnTo>
                <a:lnTo>
                  <a:pt x="50" y="1600"/>
                </a:lnTo>
                <a:lnTo>
                  <a:pt x="25" y="1600"/>
                </a:lnTo>
                <a:lnTo>
                  <a:pt x="0" y="1607"/>
                </a:lnTo>
              </a:path>
            </a:pathLst>
          </a:custGeom>
          <a:noFill/>
          <a:ln w="25400" cap="rnd">
            <a:solidFill>
              <a:schemeClr val="bg2"/>
            </a:solidFill>
            <a:prstDash val="dash"/>
            <a:round/>
            <a:headEnd type="none" w="sm" len="sm"/>
            <a:tailEnd type="none" w="sm" len="sm"/>
          </a:ln>
        </p:spPr>
        <p:txBody>
          <a:bodyPr/>
          <a:lstStyle/>
          <a:p>
            <a:endParaRPr lang="es-CL"/>
          </a:p>
        </p:txBody>
      </p:sp>
      <p:sp>
        <p:nvSpPr>
          <p:cNvPr id="21" name="Freeform 19"/>
          <p:cNvSpPr>
            <a:spLocks/>
          </p:cNvSpPr>
          <p:nvPr/>
        </p:nvSpPr>
        <p:spPr bwMode="auto">
          <a:xfrm>
            <a:off x="4768876" y="2382852"/>
            <a:ext cx="1087438" cy="2601913"/>
          </a:xfrm>
          <a:custGeom>
            <a:avLst/>
            <a:gdLst>
              <a:gd name="T0" fmla="*/ 684 w 685"/>
              <a:gd name="T1" fmla="*/ 0 h 1639"/>
              <a:gd name="T2" fmla="*/ 576 w 685"/>
              <a:gd name="T3" fmla="*/ 72 h 1639"/>
              <a:gd name="T4" fmla="*/ 96 w 685"/>
              <a:gd name="T5" fmla="*/ 294 h 1639"/>
              <a:gd name="T6" fmla="*/ 0 w 685"/>
              <a:gd name="T7" fmla="*/ 534 h 1639"/>
              <a:gd name="T8" fmla="*/ 0 w 685"/>
              <a:gd name="T9" fmla="*/ 1254 h 1639"/>
              <a:gd name="T10" fmla="*/ 192 w 685"/>
              <a:gd name="T11" fmla="*/ 1590 h 1639"/>
              <a:gd name="T12" fmla="*/ 336 w 685"/>
              <a:gd name="T13" fmla="*/ 1638 h 1639"/>
              <a:gd name="T14" fmla="*/ 0 60000 65536"/>
              <a:gd name="T15" fmla="*/ 0 60000 65536"/>
              <a:gd name="T16" fmla="*/ 0 60000 65536"/>
              <a:gd name="T17" fmla="*/ 0 60000 65536"/>
              <a:gd name="T18" fmla="*/ 0 60000 65536"/>
              <a:gd name="T19" fmla="*/ 0 60000 65536"/>
              <a:gd name="T20" fmla="*/ 0 60000 65536"/>
              <a:gd name="T21" fmla="*/ 0 w 685"/>
              <a:gd name="T22" fmla="*/ 0 h 1639"/>
              <a:gd name="T23" fmla="*/ 685 w 685"/>
              <a:gd name="T24" fmla="*/ 1639 h 16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5" h="1639">
                <a:moveTo>
                  <a:pt x="684" y="0"/>
                </a:moveTo>
                <a:lnTo>
                  <a:pt x="576" y="72"/>
                </a:lnTo>
                <a:lnTo>
                  <a:pt x="96" y="294"/>
                </a:lnTo>
                <a:lnTo>
                  <a:pt x="0" y="534"/>
                </a:lnTo>
                <a:lnTo>
                  <a:pt x="0" y="1254"/>
                </a:lnTo>
                <a:lnTo>
                  <a:pt x="192" y="1590"/>
                </a:lnTo>
                <a:lnTo>
                  <a:pt x="336" y="1638"/>
                </a:lnTo>
              </a:path>
            </a:pathLst>
          </a:custGeom>
          <a:noFill/>
          <a:ln w="25400" cap="rnd">
            <a:solidFill>
              <a:schemeClr val="hlink"/>
            </a:solidFill>
            <a:round/>
            <a:headEnd type="none" w="sm" len="sm"/>
            <a:tailEnd type="none" w="sm" len="sm"/>
          </a:ln>
        </p:spPr>
        <p:txBody>
          <a:bodyPr/>
          <a:lstStyle/>
          <a:p>
            <a:endParaRPr lang="es-CL"/>
          </a:p>
        </p:txBody>
      </p:sp>
      <p:grpSp>
        <p:nvGrpSpPr>
          <p:cNvPr id="22" name="Group 27"/>
          <p:cNvGrpSpPr>
            <a:grpSpLocks/>
          </p:cNvGrpSpPr>
          <p:nvPr/>
        </p:nvGrpSpPr>
        <p:grpSpPr bwMode="auto">
          <a:xfrm>
            <a:off x="4902226" y="2595577"/>
            <a:ext cx="1246188" cy="2311400"/>
            <a:chOff x="3060" y="2480"/>
            <a:chExt cx="785" cy="1456"/>
          </a:xfrm>
        </p:grpSpPr>
        <p:sp>
          <p:nvSpPr>
            <p:cNvPr id="23" name="Freeform 20"/>
            <p:cNvSpPr>
              <a:spLocks/>
            </p:cNvSpPr>
            <p:nvPr/>
          </p:nvSpPr>
          <p:spPr bwMode="auto">
            <a:xfrm>
              <a:off x="3577" y="2480"/>
              <a:ext cx="7" cy="255"/>
            </a:xfrm>
            <a:custGeom>
              <a:avLst/>
              <a:gdLst>
                <a:gd name="T0" fmla="*/ 0 w 7"/>
                <a:gd name="T1" fmla="*/ 0 h 255"/>
                <a:gd name="T2" fmla="*/ 6 w 7"/>
                <a:gd name="T3" fmla="*/ 21 h 255"/>
                <a:gd name="T4" fmla="*/ 6 w 7"/>
                <a:gd name="T5" fmla="*/ 42 h 255"/>
                <a:gd name="T6" fmla="*/ 6 w 7"/>
                <a:gd name="T7" fmla="*/ 64 h 255"/>
                <a:gd name="T8" fmla="*/ 6 w 7"/>
                <a:gd name="T9" fmla="*/ 85 h 255"/>
                <a:gd name="T10" fmla="*/ 6 w 7"/>
                <a:gd name="T11" fmla="*/ 106 h 255"/>
                <a:gd name="T12" fmla="*/ 6 w 7"/>
                <a:gd name="T13" fmla="*/ 127 h 255"/>
                <a:gd name="T14" fmla="*/ 6 w 7"/>
                <a:gd name="T15" fmla="*/ 148 h 255"/>
                <a:gd name="T16" fmla="*/ 6 w 7"/>
                <a:gd name="T17" fmla="*/ 169 h 255"/>
                <a:gd name="T18" fmla="*/ 6 w 7"/>
                <a:gd name="T19" fmla="*/ 191 h 255"/>
                <a:gd name="T20" fmla="*/ 6 w 7"/>
                <a:gd name="T21" fmla="*/ 212 h 255"/>
                <a:gd name="T22" fmla="*/ 6 w 7"/>
                <a:gd name="T23" fmla="*/ 233 h 255"/>
                <a:gd name="T24" fmla="*/ 6 w 7"/>
                <a:gd name="T25" fmla="*/ 254 h 2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7"/>
                <a:gd name="T40" fmla="*/ 0 h 255"/>
                <a:gd name="T41" fmla="*/ 7 w 7"/>
                <a:gd name="T42" fmla="*/ 255 h 2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7" h="255">
                  <a:moveTo>
                    <a:pt x="0" y="0"/>
                  </a:moveTo>
                  <a:lnTo>
                    <a:pt x="6" y="21"/>
                  </a:lnTo>
                  <a:lnTo>
                    <a:pt x="6" y="42"/>
                  </a:lnTo>
                  <a:lnTo>
                    <a:pt x="6" y="64"/>
                  </a:lnTo>
                  <a:lnTo>
                    <a:pt x="6" y="85"/>
                  </a:lnTo>
                  <a:lnTo>
                    <a:pt x="6" y="106"/>
                  </a:lnTo>
                  <a:lnTo>
                    <a:pt x="6" y="127"/>
                  </a:lnTo>
                  <a:lnTo>
                    <a:pt x="6" y="148"/>
                  </a:lnTo>
                  <a:lnTo>
                    <a:pt x="6" y="169"/>
                  </a:lnTo>
                  <a:lnTo>
                    <a:pt x="6" y="191"/>
                  </a:lnTo>
                  <a:lnTo>
                    <a:pt x="6" y="212"/>
                  </a:lnTo>
                  <a:lnTo>
                    <a:pt x="6" y="233"/>
                  </a:lnTo>
                  <a:lnTo>
                    <a:pt x="6" y="254"/>
                  </a:lnTo>
                </a:path>
              </a:pathLst>
            </a:custGeom>
            <a:noFill/>
            <a:ln w="50800" cap="rnd">
              <a:solidFill>
                <a:srgbClr val="7FFF00"/>
              </a:solidFill>
              <a:round/>
              <a:headEnd type="none" w="sm" len="sm"/>
              <a:tailEnd type="none" w="sm" len="sm"/>
            </a:ln>
          </p:spPr>
          <p:txBody>
            <a:bodyPr/>
            <a:lstStyle/>
            <a:p>
              <a:endParaRPr lang="es-CL"/>
            </a:p>
          </p:txBody>
        </p:sp>
        <p:sp>
          <p:nvSpPr>
            <p:cNvPr id="24" name="Rectangle 21"/>
            <p:cNvSpPr>
              <a:spLocks noChangeArrowheads="1"/>
            </p:cNvSpPr>
            <p:nvPr/>
          </p:nvSpPr>
          <p:spPr bwMode="auto">
            <a:xfrm>
              <a:off x="3360" y="3120"/>
              <a:ext cx="485" cy="157"/>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PLAYAS</a:t>
              </a:r>
            </a:p>
          </p:txBody>
        </p:sp>
        <p:sp>
          <p:nvSpPr>
            <p:cNvPr id="25" name="Line 22"/>
            <p:cNvSpPr>
              <a:spLocks noChangeShapeType="1"/>
            </p:cNvSpPr>
            <p:nvPr/>
          </p:nvSpPr>
          <p:spPr bwMode="auto">
            <a:xfrm flipH="1" flipV="1">
              <a:off x="3073" y="3169"/>
              <a:ext cx="239" cy="47"/>
            </a:xfrm>
            <a:prstGeom prst="line">
              <a:avLst/>
            </a:prstGeom>
            <a:noFill/>
            <a:ln w="25400">
              <a:solidFill>
                <a:schemeClr val="accent2"/>
              </a:solidFill>
              <a:round/>
              <a:headEnd type="none" w="sm" len="sm"/>
              <a:tailEnd type="stealth" w="med" len="med"/>
            </a:ln>
          </p:spPr>
          <p:txBody>
            <a:bodyPr wrap="none" anchor="ctr"/>
            <a:lstStyle/>
            <a:p>
              <a:endParaRPr lang="es-CL"/>
            </a:p>
          </p:txBody>
        </p:sp>
        <p:sp>
          <p:nvSpPr>
            <p:cNvPr id="26" name="Line 23"/>
            <p:cNvSpPr>
              <a:spLocks noChangeShapeType="1"/>
            </p:cNvSpPr>
            <p:nvPr/>
          </p:nvSpPr>
          <p:spPr bwMode="auto">
            <a:xfrm>
              <a:off x="3060" y="2953"/>
              <a:ext cx="0" cy="362"/>
            </a:xfrm>
            <a:prstGeom prst="line">
              <a:avLst/>
            </a:prstGeom>
            <a:noFill/>
            <a:ln w="50800">
              <a:solidFill>
                <a:schemeClr val="accent2"/>
              </a:solidFill>
              <a:round/>
              <a:headEnd type="none" w="sm" len="sm"/>
              <a:tailEnd type="none" w="sm" len="sm"/>
            </a:ln>
          </p:spPr>
          <p:txBody>
            <a:bodyPr wrap="none" anchor="ctr"/>
            <a:lstStyle/>
            <a:p>
              <a:endParaRPr lang="es-CL"/>
            </a:p>
          </p:txBody>
        </p:sp>
        <p:sp>
          <p:nvSpPr>
            <p:cNvPr id="27" name="Line 24"/>
            <p:cNvSpPr>
              <a:spLocks noChangeShapeType="1"/>
            </p:cNvSpPr>
            <p:nvPr/>
          </p:nvSpPr>
          <p:spPr bwMode="auto">
            <a:xfrm>
              <a:off x="3258" y="3745"/>
              <a:ext cx="0" cy="191"/>
            </a:xfrm>
            <a:prstGeom prst="line">
              <a:avLst/>
            </a:prstGeom>
            <a:noFill/>
            <a:ln w="50800">
              <a:solidFill>
                <a:schemeClr val="bg1"/>
              </a:solidFill>
              <a:round/>
              <a:headEnd type="none" w="sm" len="sm"/>
              <a:tailEnd type="none" w="sm" len="sm"/>
            </a:ln>
          </p:spPr>
          <p:txBody>
            <a:bodyPr wrap="none" anchor="ctr"/>
            <a:lstStyle/>
            <a:p>
              <a:endParaRPr lang="es-CL"/>
            </a:p>
          </p:txBody>
        </p:sp>
        <p:sp>
          <p:nvSpPr>
            <p:cNvPr id="28" name="Line 25"/>
            <p:cNvSpPr>
              <a:spLocks noChangeShapeType="1"/>
            </p:cNvSpPr>
            <p:nvPr/>
          </p:nvSpPr>
          <p:spPr bwMode="auto">
            <a:xfrm flipH="1">
              <a:off x="3265" y="3265"/>
              <a:ext cx="47" cy="479"/>
            </a:xfrm>
            <a:prstGeom prst="line">
              <a:avLst/>
            </a:prstGeom>
            <a:noFill/>
            <a:ln w="25400">
              <a:solidFill>
                <a:schemeClr val="bg1"/>
              </a:solidFill>
              <a:round/>
              <a:headEnd type="none" w="sm" len="sm"/>
              <a:tailEnd type="stealth" w="med" len="med"/>
            </a:ln>
          </p:spPr>
          <p:txBody>
            <a:bodyPr wrap="none" anchor="ctr"/>
            <a:lstStyle/>
            <a:p>
              <a:endParaRPr lang="es-CL"/>
            </a:p>
          </p:txBody>
        </p:sp>
        <p:sp>
          <p:nvSpPr>
            <p:cNvPr id="29" name="Line 26"/>
            <p:cNvSpPr>
              <a:spLocks noChangeShapeType="1"/>
            </p:cNvSpPr>
            <p:nvPr/>
          </p:nvSpPr>
          <p:spPr bwMode="auto">
            <a:xfrm flipV="1">
              <a:off x="3313" y="2641"/>
              <a:ext cx="239" cy="527"/>
            </a:xfrm>
            <a:prstGeom prst="line">
              <a:avLst/>
            </a:prstGeom>
            <a:noFill/>
            <a:ln w="25400">
              <a:solidFill>
                <a:srgbClr val="7FFF00"/>
              </a:solidFill>
              <a:round/>
              <a:headEnd type="none" w="sm" len="sm"/>
              <a:tailEnd type="stealth" w="med" len="med"/>
            </a:ln>
          </p:spPr>
          <p:txBody>
            <a:bodyPr wrap="none" anchor="ctr"/>
            <a:lstStyle/>
            <a:p>
              <a:endParaRPr lang="es-CL"/>
            </a:p>
          </p:txBody>
        </p:sp>
      </p:grpSp>
      <p:sp>
        <p:nvSpPr>
          <p:cNvPr id="30" name="Line 28"/>
          <p:cNvSpPr>
            <a:spLocks noChangeShapeType="1"/>
          </p:cNvSpPr>
          <p:nvPr/>
        </p:nvSpPr>
        <p:spPr bwMode="auto">
          <a:xfrm flipH="1">
            <a:off x="6370664" y="2470165"/>
            <a:ext cx="150812" cy="227012"/>
          </a:xfrm>
          <a:prstGeom prst="line">
            <a:avLst/>
          </a:prstGeom>
          <a:noFill/>
          <a:ln w="25400">
            <a:solidFill>
              <a:schemeClr val="bg1"/>
            </a:solidFill>
            <a:round/>
            <a:headEnd type="none" w="sm" len="sm"/>
            <a:tailEnd type="stealth" w="med" len="med"/>
          </a:ln>
        </p:spPr>
        <p:txBody>
          <a:bodyPr wrap="none" anchor="ctr"/>
          <a:lstStyle/>
          <a:p>
            <a:endParaRPr lang="es-CL"/>
          </a:p>
        </p:txBody>
      </p:sp>
      <p:pic>
        <p:nvPicPr>
          <p:cNvPr id="31"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1+#ppt_w/2"/>
                                          </p:val>
                                        </p:tav>
                                        <p:tav tm="100000">
                                          <p:val>
                                            <p:strVal val="#ppt_x"/>
                                          </p:val>
                                        </p:tav>
                                      </p:tavLst>
                                    </p:anim>
                                    <p:anim calcmode="lin" valueType="num">
                                      <p:cBhvr additive="base">
                                        <p:cTn id="1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nodeType="click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1+#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PLAYAS de desembarco</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214422"/>
            <a:ext cx="8215338" cy="5357850"/>
          </a:xfrm>
        </p:spPr>
        <p:txBody>
          <a:bodyPr>
            <a:noAutofit/>
          </a:bodyPr>
          <a:lstStyle/>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r>
              <a:rPr lang="es-ES_tradnl" b="1" dirty="0" smtClean="0">
                <a:solidFill>
                  <a:srgbClr val="FF0000"/>
                </a:solidFill>
                <a:latin typeface="Arial" charset="0"/>
              </a:rPr>
              <a:t>Son los tramos de costa utilizables para el desembarco</a:t>
            </a:r>
            <a:r>
              <a:rPr lang="es-ES_tradnl" b="1" dirty="0" smtClean="0">
                <a:solidFill>
                  <a:srgbClr val="FFFF00"/>
                </a:solidFill>
                <a:latin typeface="Arial" charset="0"/>
              </a:rPr>
              <a:t> </a:t>
            </a:r>
            <a:r>
              <a:rPr lang="es-ES_tradnl" b="1" dirty="0" smtClean="0">
                <a:latin typeface="Arial" charset="0"/>
              </a:rPr>
              <a:t>de una unidad anfibia, ubicadas en las proximidades de los objetivos iníciales de la F.D.; se designan con colores y números para facilitar su individualización.</a:t>
            </a:r>
          </a:p>
          <a:p>
            <a:pPr marL="198438" indent="-198438" algn="just" defTabSz="762000">
              <a:lnSpc>
                <a:spcPct val="150000"/>
              </a:lnSpc>
              <a:buFont typeface="Wingdings" pitchFamily="2" charset="2"/>
              <a:buChar char="§"/>
            </a:pPr>
            <a:r>
              <a:rPr lang="es-ES_tradnl" sz="1800" b="1" dirty="0" smtClean="0"/>
              <a:t> (EJEMPLO: PLAYA AZUL 1, AZUL 2, VERDE 1, VERDE 2)</a:t>
            </a:r>
          </a:p>
          <a:p>
            <a:pPr marL="198438" indent="-198438" algn="just" defTabSz="762000"/>
            <a:r>
              <a:rPr lang="es-ES_tradnl" b="1" dirty="0" smtClean="0">
                <a:latin typeface="Arial" charset="0"/>
              </a:rPr>
              <a:t>	</a:t>
            </a:r>
            <a:endParaRPr lang="es-ES_tradnl" sz="1800" dirty="0" smtClean="0">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PLAYAS de desembarco</a:t>
            </a:r>
            <a:endParaRPr lang="es-CL" sz="3200" dirty="0">
              <a:solidFill>
                <a:schemeClr val="tx1"/>
              </a:solidFill>
              <a:latin typeface="Arial Black" pitchFamily="34" charset="0"/>
            </a:endParaRPr>
          </a:p>
        </p:txBody>
      </p:sp>
      <p:sp>
        <p:nvSpPr>
          <p:cNvPr id="43" name="Rectangle 2"/>
          <p:cNvSpPr>
            <a:spLocks noChangeArrowheads="1"/>
          </p:cNvSpPr>
          <p:nvPr/>
        </p:nvSpPr>
        <p:spPr bwMode="auto">
          <a:xfrm>
            <a:off x="1897063" y="1368439"/>
            <a:ext cx="5995987" cy="3990975"/>
          </a:xfrm>
          <a:prstGeom prst="rect">
            <a:avLst/>
          </a:prstGeom>
          <a:solidFill>
            <a:srgbClr val="A2C1FE"/>
          </a:solidFill>
          <a:ln w="12700">
            <a:solidFill>
              <a:schemeClr val="tx1"/>
            </a:solidFill>
            <a:miter lim="800000"/>
            <a:headEnd/>
            <a:tailEnd/>
          </a:ln>
        </p:spPr>
        <p:txBody>
          <a:bodyPr wrap="none" anchor="ctr"/>
          <a:lstStyle/>
          <a:p>
            <a:endParaRPr lang="es-CL"/>
          </a:p>
        </p:txBody>
      </p:sp>
      <p:sp>
        <p:nvSpPr>
          <p:cNvPr id="44" name="Freeform 3"/>
          <p:cNvSpPr>
            <a:spLocks/>
          </p:cNvSpPr>
          <p:nvPr/>
        </p:nvSpPr>
        <p:spPr bwMode="auto">
          <a:xfrm>
            <a:off x="4868863" y="1370027"/>
            <a:ext cx="3057525" cy="4005262"/>
          </a:xfrm>
          <a:custGeom>
            <a:avLst/>
            <a:gdLst/>
            <a:ahLst/>
            <a:cxnLst>
              <a:cxn ang="0">
                <a:pos x="1925" y="0"/>
              </a:cxn>
              <a:cxn ang="0">
                <a:pos x="163" y="2522"/>
              </a:cxn>
              <a:cxn ang="0">
                <a:pos x="212" y="2457"/>
              </a:cxn>
              <a:cxn ang="0">
                <a:pos x="228" y="2392"/>
              </a:cxn>
              <a:cxn ang="0">
                <a:pos x="237" y="2318"/>
              </a:cxn>
              <a:cxn ang="0">
                <a:pos x="237" y="2253"/>
              </a:cxn>
              <a:cxn ang="0">
                <a:pos x="237" y="2197"/>
              </a:cxn>
              <a:cxn ang="0">
                <a:pos x="237" y="2142"/>
              </a:cxn>
              <a:cxn ang="0">
                <a:pos x="237" y="2086"/>
              </a:cxn>
              <a:cxn ang="0">
                <a:pos x="237" y="2003"/>
              </a:cxn>
              <a:cxn ang="0">
                <a:pos x="212" y="1947"/>
              </a:cxn>
              <a:cxn ang="0">
                <a:pos x="179" y="1892"/>
              </a:cxn>
              <a:cxn ang="0">
                <a:pos x="131" y="1873"/>
              </a:cxn>
              <a:cxn ang="0">
                <a:pos x="73" y="1827"/>
              </a:cxn>
              <a:cxn ang="0">
                <a:pos x="33" y="1771"/>
              </a:cxn>
              <a:cxn ang="0">
                <a:pos x="16" y="1715"/>
              </a:cxn>
              <a:cxn ang="0">
                <a:pos x="0" y="1660"/>
              </a:cxn>
              <a:cxn ang="0">
                <a:pos x="0" y="1604"/>
              </a:cxn>
              <a:cxn ang="0">
                <a:pos x="33" y="1548"/>
              </a:cxn>
              <a:cxn ang="0">
                <a:pos x="65" y="1493"/>
              </a:cxn>
              <a:cxn ang="0">
                <a:pos x="82" y="1437"/>
              </a:cxn>
              <a:cxn ang="0">
                <a:pos x="82" y="1382"/>
              </a:cxn>
              <a:cxn ang="0">
                <a:pos x="82" y="1326"/>
              </a:cxn>
              <a:cxn ang="0">
                <a:pos x="82" y="1270"/>
              </a:cxn>
              <a:cxn ang="0">
                <a:pos x="57" y="1215"/>
              </a:cxn>
              <a:cxn ang="0">
                <a:pos x="33" y="1159"/>
              </a:cxn>
              <a:cxn ang="0">
                <a:pos x="24" y="1103"/>
              </a:cxn>
              <a:cxn ang="0">
                <a:pos x="8" y="1048"/>
              </a:cxn>
              <a:cxn ang="0">
                <a:pos x="0" y="992"/>
              </a:cxn>
              <a:cxn ang="0">
                <a:pos x="49" y="936"/>
              </a:cxn>
              <a:cxn ang="0">
                <a:pos x="82" y="872"/>
              </a:cxn>
              <a:cxn ang="0">
                <a:pos x="131" y="834"/>
              </a:cxn>
              <a:cxn ang="0">
                <a:pos x="179" y="825"/>
              </a:cxn>
              <a:cxn ang="0">
                <a:pos x="228" y="825"/>
              </a:cxn>
              <a:cxn ang="0">
                <a:pos x="285" y="834"/>
              </a:cxn>
              <a:cxn ang="0">
                <a:pos x="343" y="862"/>
              </a:cxn>
              <a:cxn ang="0">
                <a:pos x="400" y="899"/>
              </a:cxn>
              <a:cxn ang="0">
                <a:pos x="449" y="909"/>
              </a:cxn>
              <a:cxn ang="0">
                <a:pos x="506" y="899"/>
              </a:cxn>
              <a:cxn ang="0">
                <a:pos x="538" y="844"/>
              </a:cxn>
              <a:cxn ang="0">
                <a:pos x="563" y="788"/>
              </a:cxn>
              <a:cxn ang="0">
                <a:pos x="587" y="723"/>
              </a:cxn>
              <a:cxn ang="0">
                <a:pos x="587" y="668"/>
              </a:cxn>
              <a:cxn ang="0">
                <a:pos x="587" y="612"/>
              </a:cxn>
              <a:cxn ang="0">
                <a:pos x="587" y="556"/>
              </a:cxn>
              <a:cxn ang="0">
                <a:pos x="571" y="501"/>
              </a:cxn>
              <a:cxn ang="0">
                <a:pos x="530" y="454"/>
              </a:cxn>
              <a:cxn ang="0">
                <a:pos x="481" y="436"/>
              </a:cxn>
              <a:cxn ang="0">
                <a:pos x="432" y="417"/>
              </a:cxn>
              <a:cxn ang="0">
                <a:pos x="383" y="408"/>
              </a:cxn>
              <a:cxn ang="0">
                <a:pos x="334" y="371"/>
              </a:cxn>
              <a:cxn ang="0">
                <a:pos x="285" y="343"/>
              </a:cxn>
              <a:cxn ang="0">
                <a:pos x="228" y="306"/>
              </a:cxn>
              <a:cxn ang="0">
                <a:pos x="179" y="278"/>
              </a:cxn>
              <a:cxn ang="0">
                <a:pos x="131" y="241"/>
              </a:cxn>
              <a:cxn ang="0">
                <a:pos x="90" y="195"/>
              </a:cxn>
              <a:cxn ang="0">
                <a:pos x="57" y="130"/>
              </a:cxn>
              <a:cxn ang="0">
                <a:pos x="49" y="74"/>
              </a:cxn>
              <a:cxn ang="0">
                <a:pos x="82" y="19"/>
              </a:cxn>
            </a:cxnLst>
            <a:rect l="0" t="0" r="r" b="b"/>
            <a:pathLst>
              <a:path w="1926" h="2523">
                <a:moveTo>
                  <a:pt x="98" y="0"/>
                </a:moveTo>
                <a:lnTo>
                  <a:pt x="1925" y="0"/>
                </a:lnTo>
                <a:lnTo>
                  <a:pt x="1925" y="2522"/>
                </a:lnTo>
                <a:lnTo>
                  <a:pt x="163" y="2522"/>
                </a:lnTo>
                <a:lnTo>
                  <a:pt x="196" y="2485"/>
                </a:lnTo>
                <a:lnTo>
                  <a:pt x="212" y="2457"/>
                </a:lnTo>
                <a:lnTo>
                  <a:pt x="220" y="2429"/>
                </a:lnTo>
                <a:lnTo>
                  <a:pt x="228" y="2392"/>
                </a:lnTo>
                <a:lnTo>
                  <a:pt x="228" y="2355"/>
                </a:lnTo>
                <a:lnTo>
                  <a:pt x="237" y="2318"/>
                </a:lnTo>
                <a:lnTo>
                  <a:pt x="237" y="2290"/>
                </a:lnTo>
                <a:lnTo>
                  <a:pt x="237" y="2253"/>
                </a:lnTo>
                <a:lnTo>
                  <a:pt x="237" y="2225"/>
                </a:lnTo>
                <a:lnTo>
                  <a:pt x="237" y="2197"/>
                </a:lnTo>
                <a:lnTo>
                  <a:pt x="237" y="2170"/>
                </a:lnTo>
                <a:lnTo>
                  <a:pt x="237" y="2142"/>
                </a:lnTo>
                <a:lnTo>
                  <a:pt x="237" y="2114"/>
                </a:lnTo>
                <a:lnTo>
                  <a:pt x="237" y="2086"/>
                </a:lnTo>
                <a:lnTo>
                  <a:pt x="237" y="2040"/>
                </a:lnTo>
                <a:lnTo>
                  <a:pt x="237" y="2003"/>
                </a:lnTo>
                <a:lnTo>
                  <a:pt x="237" y="1975"/>
                </a:lnTo>
                <a:lnTo>
                  <a:pt x="212" y="1947"/>
                </a:lnTo>
                <a:lnTo>
                  <a:pt x="196" y="1919"/>
                </a:lnTo>
                <a:lnTo>
                  <a:pt x="179" y="1892"/>
                </a:lnTo>
                <a:lnTo>
                  <a:pt x="155" y="1882"/>
                </a:lnTo>
                <a:lnTo>
                  <a:pt x="131" y="1873"/>
                </a:lnTo>
                <a:lnTo>
                  <a:pt x="98" y="1854"/>
                </a:lnTo>
                <a:lnTo>
                  <a:pt x="73" y="1827"/>
                </a:lnTo>
                <a:lnTo>
                  <a:pt x="57" y="1799"/>
                </a:lnTo>
                <a:lnTo>
                  <a:pt x="33" y="1771"/>
                </a:lnTo>
                <a:lnTo>
                  <a:pt x="16" y="1743"/>
                </a:lnTo>
                <a:lnTo>
                  <a:pt x="16" y="1715"/>
                </a:lnTo>
                <a:lnTo>
                  <a:pt x="0" y="1688"/>
                </a:lnTo>
                <a:lnTo>
                  <a:pt x="0" y="1660"/>
                </a:lnTo>
                <a:lnTo>
                  <a:pt x="0" y="1632"/>
                </a:lnTo>
                <a:lnTo>
                  <a:pt x="0" y="1604"/>
                </a:lnTo>
                <a:lnTo>
                  <a:pt x="16" y="1576"/>
                </a:lnTo>
                <a:lnTo>
                  <a:pt x="33" y="1548"/>
                </a:lnTo>
                <a:lnTo>
                  <a:pt x="49" y="1521"/>
                </a:lnTo>
                <a:lnTo>
                  <a:pt x="65" y="1493"/>
                </a:lnTo>
                <a:lnTo>
                  <a:pt x="73" y="1465"/>
                </a:lnTo>
                <a:lnTo>
                  <a:pt x="82" y="1437"/>
                </a:lnTo>
                <a:lnTo>
                  <a:pt x="82" y="1409"/>
                </a:lnTo>
                <a:lnTo>
                  <a:pt x="82" y="1382"/>
                </a:lnTo>
                <a:lnTo>
                  <a:pt x="82" y="1354"/>
                </a:lnTo>
                <a:lnTo>
                  <a:pt x="82" y="1326"/>
                </a:lnTo>
                <a:lnTo>
                  <a:pt x="82" y="1298"/>
                </a:lnTo>
                <a:lnTo>
                  <a:pt x="82" y="1270"/>
                </a:lnTo>
                <a:lnTo>
                  <a:pt x="73" y="1242"/>
                </a:lnTo>
                <a:lnTo>
                  <a:pt x="57" y="1215"/>
                </a:lnTo>
                <a:lnTo>
                  <a:pt x="49" y="1187"/>
                </a:lnTo>
                <a:lnTo>
                  <a:pt x="33" y="1159"/>
                </a:lnTo>
                <a:lnTo>
                  <a:pt x="33" y="1131"/>
                </a:lnTo>
                <a:lnTo>
                  <a:pt x="24" y="1103"/>
                </a:lnTo>
                <a:lnTo>
                  <a:pt x="8" y="1076"/>
                </a:lnTo>
                <a:lnTo>
                  <a:pt x="8" y="1048"/>
                </a:lnTo>
                <a:lnTo>
                  <a:pt x="0" y="1020"/>
                </a:lnTo>
                <a:lnTo>
                  <a:pt x="0" y="992"/>
                </a:lnTo>
                <a:lnTo>
                  <a:pt x="24" y="974"/>
                </a:lnTo>
                <a:lnTo>
                  <a:pt x="49" y="936"/>
                </a:lnTo>
                <a:lnTo>
                  <a:pt x="65" y="899"/>
                </a:lnTo>
                <a:lnTo>
                  <a:pt x="82" y="872"/>
                </a:lnTo>
                <a:lnTo>
                  <a:pt x="106" y="862"/>
                </a:lnTo>
                <a:lnTo>
                  <a:pt x="131" y="834"/>
                </a:lnTo>
                <a:lnTo>
                  <a:pt x="155" y="825"/>
                </a:lnTo>
                <a:lnTo>
                  <a:pt x="179" y="825"/>
                </a:lnTo>
                <a:lnTo>
                  <a:pt x="204" y="825"/>
                </a:lnTo>
                <a:lnTo>
                  <a:pt x="228" y="825"/>
                </a:lnTo>
                <a:lnTo>
                  <a:pt x="253" y="825"/>
                </a:lnTo>
                <a:lnTo>
                  <a:pt x="285" y="834"/>
                </a:lnTo>
                <a:lnTo>
                  <a:pt x="318" y="853"/>
                </a:lnTo>
                <a:lnTo>
                  <a:pt x="343" y="862"/>
                </a:lnTo>
                <a:lnTo>
                  <a:pt x="367" y="872"/>
                </a:lnTo>
                <a:lnTo>
                  <a:pt x="400" y="899"/>
                </a:lnTo>
                <a:lnTo>
                  <a:pt x="424" y="909"/>
                </a:lnTo>
                <a:lnTo>
                  <a:pt x="449" y="909"/>
                </a:lnTo>
                <a:lnTo>
                  <a:pt x="473" y="909"/>
                </a:lnTo>
                <a:lnTo>
                  <a:pt x="506" y="899"/>
                </a:lnTo>
                <a:lnTo>
                  <a:pt x="522" y="872"/>
                </a:lnTo>
                <a:lnTo>
                  <a:pt x="538" y="844"/>
                </a:lnTo>
                <a:lnTo>
                  <a:pt x="555" y="816"/>
                </a:lnTo>
                <a:lnTo>
                  <a:pt x="563" y="788"/>
                </a:lnTo>
                <a:lnTo>
                  <a:pt x="587" y="751"/>
                </a:lnTo>
                <a:lnTo>
                  <a:pt x="587" y="723"/>
                </a:lnTo>
                <a:lnTo>
                  <a:pt x="587" y="695"/>
                </a:lnTo>
                <a:lnTo>
                  <a:pt x="587" y="668"/>
                </a:lnTo>
                <a:lnTo>
                  <a:pt x="587" y="640"/>
                </a:lnTo>
                <a:lnTo>
                  <a:pt x="587" y="612"/>
                </a:lnTo>
                <a:lnTo>
                  <a:pt x="587" y="584"/>
                </a:lnTo>
                <a:lnTo>
                  <a:pt x="587" y="556"/>
                </a:lnTo>
                <a:lnTo>
                  <a:pt x="587" y="529"/>
                </a:lnTo>
                <a:lnTo>
                  <a:pt x="571" y="501"/>
                </a:lnTo>
                <a:lnTo>
                  <a:pt x="547" y="482"/>
                </a:lnTo>
                <a:lnTo>
                  <a:pt x="530" y="454"/>
                </a:lnTo>
                <a:lnTo>
                  <a:pt x="506" y="445"/>
                </a:lnTo>
                <a:lnTo>
                  <a:pt x="481" y="436"/>
                </a:lnTo>
                <a:lnTo>
                  <a:pt x="457" y="427"/>
                </a:lnTo>
                <a:lnTo>
                  <a:pt x="432" y="417"/>
                </a:lnTo>
                <a:lnTo>
                  <a:pt x="408" y="408"/>
                </a:lnTo>
                <a:lnTo>
                  <a:pt x="383" y="408"/>
                </a:lnTo>
                <a:lnTo>
                  <a:pt x="359" y="389"/>
                </a:lnTo>
                <a:lnTo>
                  <a:pt x="334" y="371"/>
                </a:lnTo>
                <a:lnTo>
                  <a:pt x="310" y="362"/>
                </a:lnTo>
                <a:lnTo>
                  <a:pt x="285" y="343"/>
                </a:lnTo>
                <a:lnTo>
                  <a:pt x="261" y="325"/>
                </a:lnTo>
                <a:lnTo>
                  <a:pt x="228" y="306"/>
                </a:lnTo>
                <a:lnTo>
                  <a:pt x="204" y="287"/>
                </a:lnTo>
                <a:lnTo>
                  <a:pt x="179" y="278"/>
                </a:lnTo>
                <a:lnTo>
                  <a:pt x="155" y="260"/>
                </a:lnTo>
                <a:lnTo>
                  <a:pt x="131" y="241"/>
                </a:lnTo>
                <a:lnTo>
                  <a:pt x="106" y="223"/>
                </a:lnTo>
                <a:lnTo>
                  <a:pt x="90" y="195"/>
                </a:lnTo>
                <a:lnTo>
                  <a:pt x="73" y="167"/>
                </a:lnTo>
                <a:lnTo>
                  <a:pt x="57" y="130"/>
                </a:lnTo>
                <a:lnTo>
                  <a:pt x="49" y="102"/>
                </a:lnTo>
                <a:lnTo>
                  <a:pt x="49" y="74"/>
                </a:lnTo>
                <a:lnTo>
                  <a:pt x="65" y="46"/>
                </a:lnTo>
                <a:lnTo>
                  <a:pt x="82" y="19"/>
                </a:lnTo>
                <a:lnTo>
                  <a:pt x="98" y="0"/>
                </a:lnTo>
              </a:path>
            </a:pathLst>
          </a:custGeom>
          <a:solidFill>
            <a:schemeClr val="tx2"/>
          </a:solidFill>
          <a:ln w="12700" cap="rnd" cmpd="sng">
            <a:solidFill>
              <a:srgbClr val="714400"/>
            </a:solidFill>
            <a:prstDash val="solid"/>
            <a:round/>
            <a:headEnd type="none" w="sm" len="sm"/>
            <a:tailEnd type="none" w="sm" len="sm"/>
          </a:ln>
          <a:effectLst>
            <a:outerShdw dist="107763" dir="2700000" algn="ctr" rotWithShape="0">
              <a:srgbClr val="714400"/>
            </a:outerShdw>
          </a:effectLst>
        </p:spPr>
        <p:txBody>
          <a:bodyPr/>
          <a:lstStyle/>
          <a:p>
            <a:pPr>
              <a:defRPr/>
            </a:pPr>
            <a:endParaRPr lang="es-CL"/>
          </a:p>
        </p:txBody>
      </p:sp>
      <p:sp>
        <p:nvSpPr>
          <p:cNvPr id="45" name="Oval 4"/>
          <p:cNvSpPr>
            <a:spLocks noChangeArrowheads="1"/>
          </p:cNvSpPr>
          <p:nvPr/>
        </p:nvSpPr>
        <p:spPr bwMode="auto">
          <a:xfrm>
            <a:off x="2247900" y="1733564"/>
            <a:ext cx="5594350" cy="3462338"/>
          </a:xfrm>
          <a:prstGeom prst="ellipse">
            <a:avLst/>
          </a:prstGeom>
          <a:noFill/>
          <a:ln w="12700">
            <a:solidFill>
              <a:schemeClr val="bg2"/>
            </a:solidFill>
            <a:round/>
            <a:headEnd/>
            <a:tailEnd/>
          </a:ln>
        </p:spPr>
        <p:txBody>
          <a:bodyPr wrap="none" anchor="ctr"/>
          <a:lstStyle/>
          <a:p>
            <a:endParaRPr lang="es-CL"/>
          </a:p>
        </p:txBody>
      </p:sp>
      <p:sp>
        <p:nvSpPr>
          <p:cNvPr id="46" name="Rectangle 5"/>
          <p:cNvSpPr>
            <a:spLocks noChangeArrowheads="1"/>
          </p:cNvSpPr>
          <p:nvPr/>
        </p:nvSpPr>
        <p:spPr bwMode="auto">
          <a:xfrm>
            <a:off x="7162800" y="4597414"/>
            <a:ext cx="1079500" cy="492125"/>
          </a:xfrm>
          <a:prstGeom prst="rect">
            <a:avLst/>
          </a:prstGeom>
          <a:solidFill>
            <a:schemeClr val="accent2"/>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400" b="1">
                <a:solidFill>
                  <a:schemeClr val="bg2"/>
                </a:solidFill>
              </a:rPr>
              <a:t>AREA  OBJETIVO</a:t>
            </a:r>
          </a:p>
        </p:txBody>
      </p:sp>
      <p:sp>
        <p:nvSpPr>
          <p:cNvPr id="47" name="Rectangle 6"/>
          <p:cNvSpPr>
            <a:spLocks noChangeArrowheads="1"/>
          </p:cNvSpPr>
          <p:nvPr/>
        </p:nvSpPr>
        <p:spPr bwMode="auto">
          <a:xfrm>
            <a:off x="6477000" y="2235214"/>
            <a:ext cx="636588" cy="219075"/>
          </a:xfrm>
          <a:prstGeom prst="rect">
            <a:avLst/>
          </a:prstGeom>
          <a:solidFill>
            <a:schemeClr val="tx1"/>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000" b="1">
                <a:solidFill>
                  <a:schemeClr val="bg2"/>
                </a:solidFill>
              </a:rPr>
              <a:t>B.D.C.P</a:t>
            </a:r>
          </a:p>
        </p:txBody>
      </p:sp>
      <p:sp>
        <p:nvSpPr>
          <p:cNvPr id="48" name="Line 7"/>
          <p:cNvSpPr>
            <a:spLocks noChangeShapeType="1"/>
          </p:cNvSpPr>
          <p:nvPr/>
        </p:nvSpPr>
        <p:spPr bwMode="auto">
          <a:xfrm>
            <a:off x="4430713" y="3330589"/>
            <a:ext cx="7937"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49" name="Line 8"/>
          <p:cNvSpPr>
            <a:spLocks noChangeShapeType="1"/>
          </p:cNvSpPr>
          <p:nvPr/>
        </p:nvSpPr>
        <p:spPr bwMode="auto">
          <a:xfrm>
            <a:off x="4470400" y="3313127"/>
            <a:ext cx="0"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50" name="Oval 9"/>
          <p:cNvSpPr>
            <a:spLocks noChangeArrowheads="1"/>
          </p:cNvSpPr>
          <p:nvPr/>
        </p:nvSpPr>
        <p:spPr bwMode="auto">
          <a:xfrm>
            <a:off x="2728913" y="2012964"/>
            <a:ext cx="4275137" cy="3035300"/>
          </a:xfrm>
          <a:prstGeom prst="ellipse">
            <a:avLst/>
          </a:prstGeom>
          <a:noFill/>
          <a:ln w="12700">
            <a:solidFill>
              <a:schemeClr val="hlink"/>
            </a:solidFill>
            <a:round/>
            <a:headEnd/>
            <a:tailEnd/>
          </a:ln>
        </p:spPr>
        <p:txBody>
          <a:bodyPr wrap="none" anchor="ctr"/>
          <a:lstStyle/>
          <a:p>
            <a:endParaRPr lang="es-CL"/>
          </a:p>
        </p:txBody>
      </p:sp>
      <p:sp>
        <p:nvSpPr>
          <p:cNvPr id="51" name="Rectangle 10"/>
          <p:cNvSpPr>
            <a:spLocks noChangeArrowheads="1"/>
          </p:cNvSpPr>
          <p:nvPr/>
        </p:nvSpPr>
        <p:spPr bwMode="auto">
          <a:xfrm>
            <a:off x="6934200" y="2692414"/>
            <a:ext cx="1276350" cy="431800"/>
          </a:xfrm>
          <a:prstGeom prst="rect">
            <a:avLst/>
          </a:prstGeom>
          <a:solidFill>
            <a:schemeClr val="hlink"/>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200" b="1"/>
              <a:t>AREA DE DESEMBARCO</a:t>
            </a:r>
          </a:p>
        </p:txBody>
      </p:sp>
      <p:grpSp>
        <p:nvGrpSpPr>
          <p:cNvPr id="52" name="Group 13"/>
          <p:cNvGrpSpPr>
            <a:grpSpLocks/>
          </p:cNvGrpSpPr>
          <p:nvPr/>
        </p:nvGrpSpPr>
        <p:grpSpPr bwMode="auto">
          <a:xfrm>
            <a:off x="4725988" y="3913202"/>
            <a:ext cx="2341562" cy="476250"/>
            <a:chOff x="2977" y="3409"/>
            <a:chExt cx="1475" cy="300"/>
          </a:xfrm>
        </p:grpSpPr>
        <p:sp>
          <p:nvSpPr>
            <p:cNvPr id="53" name="Rectangle 11"/>
            <p:cNvSpPr>
              <a:spLocks noChangeArrowheads="1"/>
            </p:cNvSpPr>
            <p:nvPr/>
          </p:nvSpPr>
          <p:spPr bwMode="auto">
            <a:xfrm>
              <a:off x="3600" y="3552"/>
              <a:ext cx="852" cy="157"/>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SITIO DE DBCO</a:t>
              </a:r>
            </a:p>
          </p:txBody>
        </p:sp>
        <p:sp>
          <p:nvSpPr>
            <p:cNvPr id="54" name="Line 12"/>
            <p:cNvSpPr>
              <a:spLocks noChangeShapeType="1"/>
            </p:cNvSpPr>
            <p:nvPr/>
          </p:nvSpPr>
          <p:spPr bwMode="auto">
            <a:xfrm flipH="1" flipV="1">
              <a:off x="2977" y="3409"/>
              <a:ext cx="623" cy="191"/>
            </a:xfrm>
            <a:prstGeom prst="line">
              <a:avLst/>
            </a:prstGeom>
            <a:noFill/>
            <a:ln w="25400">
              <a:solidFill>
                <a:schemeClr val="hlink"/>
              </a:solidFill>
              <a:round/>
              <a:headEnd type="none" w="sm" len="sm"/>
              <a:tailEnd type="stealth" w="med" len="med"/>
            </a:ln>
          </p:spPr>
          <p:txBody>
            <a:bodyPr wrap="none" anchor="ctr"/>
            <a:lstStyle/>
            <a:p>
              <a:endParaRPr lang="es-CL"/>
            </a:p>
          </p:txBody>
        </p:sp>
      </p:grpSp>
      <p:sp>
        <p:nvSpPr>
          <p:cNvPr id="55" name="Line 14"/>
          <p:cNvSpPr>
            <a:spLocks noChangeShapeType="1"/>
          </p:cNvSpPr>
          <p:nvPr/>
        </p:nvSpPr>
        <p:spPr bwMode="auto">
          <a:xfrm>
            <a:off x="5805488" y="2527314"/>
            <a:ext cx="4762" cy="0"/>
          </a:xfrm>
          <a:prstGeom prst="line">
            <a:avLst/>
          </a:prstGeom>
          <a:noFill/>
          <a:ln w="12700">
            <a:solidFill>
              <a:schemeClr val="tx1"/>
            </a:solidFill>
            <a:round/>
            <a:headEnd type="none" w="sm" len="sm"/>
            <a:tailEnd type="none" w="sm" len="sm"/>
          </a:ln>
        </p:spPr>
        <p:txBody>
          <a:bodyPr wrap="none" anchor="ctr"/>
          <a:lstStyle/>
          <a:p>
            <a:endParaRPr lang="es-CL"/>
          </a:p>
        </p:txBody>
      </p:sp>
      <p:sp>
        <p:nvSpPr>
          <p:cNvPr id="56" name="Rectangle 15"/>
          <p:cNvSpPr>
            <a:spLocks noChangeArrowheads="1"/>
          </p:cNvSpPr>
          <p:nvPr/>
        </p:nvSpPr>
        <p:spPr bwMode="auto">
          <a:xfrm>
            <a:off x="5586413" y="4133864"/>
            <a:ext cx="177800"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2</a:t>
            </a:r>
          </a:p>
        </p:txBody>
      </p:sp>
      <p:sp>
        <p:nvSpPr>
          <p:cNvPr id="57" name="Rectangle 16"/>
          <p:cNvSpPr>
            <a:spLocks noChangeArrowheads="1"/>
          </p:cNvSpPr>
          <p:nvPr/>
        </p:nvSpPr>
        <p:spPr bwMode="auto">
          <a:xfrm>
            <a:off x="6138863" y="3019439"/>
            <a:ext cx="179387"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1</a:t>
            </a:r>
          </a:p>
        </p:txBody>
      </p:sp>
      <p:sp>
        <p:nvSpPr>
          <p:cNvPr id="58" name="Freeform 17"/>
          <p:cNvSpPr>
            <a:spLocks/>
          </p:cNvSpPr>
          <p:nvPr/>
        </p:nvSpPr>
        <p:spPr bwMode="auto">
          <a:xfrm>
            <a:off x="5211763" y="2251089"/>
            <a:ext cx="1779587" cy="2552700"/>
          </a:xfrm>
          <a:custGeom>
            <a:avLst/>
            <a:gdLst>
              <a:gd name="T0" fmla="*/ 402 w 1122"/>
              <a:gd name="T1" fmla="*/ 0 h 1608"/>
              <a:gd name="T2" fmla="*/ 452 w 1122"/>
              <a:gd name="T3" fmla="*/ 14 h 1608"/>
              <a:gd name="T4" fmla="*/ 502 w 1122"/>
              <a:gd name="T5" fmla="*/ 21 h 1608"/>
              <a:gd name="T6" fmla="*/ 577 w 1122"/>
              <a:gd name="T7" fmla="*/ 35 h 1608"/>
              <a:gd name="T8" fmla="*/ 627 w 1122"/>
              <a:gd name="T9" fmla="*/ 49 h 1608"/>
              <a:gd name="T10" fmla="*/ 669 w 1122"/>
              <a:gd name="T11" fmla="*/ 91 h 1608"/>
              <a:gd name="T12" fmla="*/ 686 w 1122"/>
              <a:gd name="T13" fmla="*/ 133 h 1608"/>
              <a:gd name="T14" fmla="*/ 686 w 1122"/>
              <a:gd name="T15" fmla="*/ 175 h 1608"/>
              <a:gd name="T16" fmla="*/ 719 w 1122"/>
              <a:gd name="T17" fmla="*/ 218 h 1608"/>
              <a:gd name="T18" fmla="*/ 778 w 1122"/>
              <a:gd name="T19" fmla="*/ 246 h 1608"/>
              <a:gd name="T20" fmla="*/ 828 w 1122"/>
              <a:gd name="T21" fmla="*/ 274 h 1608"/>
              <a:gd name="T22" fmla="*/ 878 w 1122"/>
              <a:gd name="T23" fmla="*/ 302 h 1608"/>
              <a:gd name="T24" fmla="*/ 937 w 1122"/>
              <a:gd name="T25" fmla="*/ 358 h 1608"/>
              <a:gd name="T26" fmla="*/ 987 w 1122"/>
              <a:gd name="T27" fmla="*/ 400 h 1608"/>
              <a:gd name="T28" fmla="*/ 1029 w 1122"/>
              <a:gd name="T29" fmla="*/ 428 h 1608"/>
              <a:gd name="T30" fmla="*/ 1029 w 1122"/>
              <a:gd name="T31" fmla="*/ 470 h 1608"/>
              <a:gd name="T32" fmla="*/ 1029 w 1122"/>
              <a:gd name="T33" fmla="*/ 512 h 1608"/>
              <a:gd name="T34" fmla="*/ 1021 w 1122"/>
              <a:gd name="T35" fmla="*/ 554 h 1608"/>
              <a:gd name="T36" fmla="*/ 1021 w 1122"/>
              <a:gd name="T37" fmla="*/ 596 h 1608"/>
              <a:gd name="T38" fmla="*/ 1004 w 1122"/>
              <a:gd name="T39" fmla="*/ 639 h 1608"/>
              <a:gd name="T40" fmla="*/ 1004 w 1122"/>
              <a:gd name="T41" fmla="*/ 681 h 1608"/>
              <a:gd name="T42" fmla="*/ 1062 w 1122"/>
              <a:gd name="T43" fmla="*/ 723 h 1608"/>
              <a:gd name="T44" fmla="*/ 1088 w 1122"/>
              <a:gd name="T45" fmla="*/ 765 h 1608"/>
              <a:gd name="T46" fmla="*/ 1104 w 1122"/>
              <a:gd name="T47" fmla="*/ 842 h 1608"/>
              <a:gd name="T48" fmla="*/ 1113 w 1122"/>
              <a:gd name="T49" fmla="*/ 884 h 1608"/>
              <a:gd name="T50" fmla="*/ 1113 w 1122"/>
              <a:gd name="T51" fmla="*/ 926 h 1608"/>
              <a:gd name="T52" fmla="*/ 1121 w 1122"/>
              <a:gd name="T53" fmla="*/ 968 h 1608"/>
              <a:gd name="T54" fmla="*/ 1079 w 1122"/>
              <a:gd name="T55" fmla="*/ 996 h 1608"/>
              <a:gd name="T56" fmla="*/ 1029 w 1122"/>
              <a:gd name="T57" fmla="*/ 1003 h 1608"/>
              <a:gd name="T58" fmla="*/ 970 w 1122"/>
              <a:gd name="T59" fmla="*/ 1003 h 1608"/>
              <a:gd name="T60" fmla="*/ 903 w 1122"/>
              <a:gd name="T61" fmla="*/ 1011 h 1608"/>
              <a:gd name="T62" fmla="*/ 853 w 1122"/>
              <a:gd name="T63" fmla="*/ 1032 h 1608"/>
              <a:gd name="T64" fmla="*/ 837 w 1122"/>
              <a:gd name="T65" fmla="*/ 1074 h 1608"/>
              <a:gd name="T66" fmla="*/ 837 w 1122"/>
              <a:gd name="T67" fmla="*/ 1137 h 1608"/>
              <a:gd name="T68" fmla="*/ 837 w 1122"/>
              <a:gd name="T69" fmla="*/ 1193 h 1608"/>
              <a:gd name="T70" fmla="*/ 837 w 1122"/>
              <a:gd name="T71" fmla="*/ 1235 h 1608"/>
              <a:gd name="T72" fmla="*/ 786 w 1122"/>
              <a:gd name="T73" fmla="*/ 1263 h 1608"/>
              <a:gd name="T74" fmla="*/ 753 w 1122"/>
              <a:gd name="T75" fmla="*/ 1298 h 1608"/>
              <a:gd name="T76" fmla="*/ 736 w 1122"/>
              <a:gd name="T77" fmla="*/ 1340 h 1608"/>
              <a:gd name="T78" fmla="*/ 736 w 1122"/>
              <a:gd name="T79" fmla="*/ 1382 h 1608"/>
              <a:gd name="T80" fmla="*/ 728 w 1122"/>
              <a:gd name="T81" fmla="*/ 1425 h 1608"/>
              <a:gd name="T82" fmla="*/ 686 w 1122"/>
              <a:gd name="T83" fmla="*/ 1453 h 1608"/>
              <a:gd name="T84" fmla="*/ 619 w 1122"/>
              <a:gd name="T85" fmla="*/ 1467 h 1608"/>
              <a:gd name="T86" fmla="*/ 552 w 1122"/>
              <a:gd name="T87" fmla="*/ 1495 h 1608"/>
              <a:gd name="T88" fmla="*/ 502 w 1122"/>
              <a:gd name="T89" fmla="*/ 1537 h 1608"/>
              <a:gd name="T90" fmla="*/ 460 w 1122"/>
              <a:gd name="T91" fmla="*/ 1579 h 1608"/>
              <a:gd name="T92" fmla="*/ 393 w 1122"/>
              <a:gd name="T93" fmla="*/ 1600 h 1608"/>
              <a:gd name="T94" fmla="*/ 318 w 1122"/>
              <a:gd name="T95" fmla="*/ 1600 h 1608"/>
              <a:gd name="T96" fmla="*/ 251 w 1122"/>
              <a:gd name="T97" fmla="*/ 1600 h 1608"/>
              <a:gd name="T98" fmla="*/ 184 w 1122"/>
              <a:gd name="T99" fmla="*/ 1600 h 1608"/>
              <a:gd name="T100" fmla="*/ 100 w 1122"/>
              <a:gd name="T101" fmla="*/ 1600 h 1608"/>
              <a:gd name="T102" fmla="*/ 50 w 1122"/>
              <a:gd name="T103" fmla="*/ 1600 h 1608"/>
              <a:gd name="T104" fmla="*/ 0 w 1122"/>
              <a:gd name="T105" fmla="*/ 1607 h 160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122"/>
              <a:gd name="T160" fmla="*/ 0 h 1608"/>
              <a:gd name="T161" fmla="*/ 1122 w 1122"/>
              <a:gd name="T162" fmla="*/ 1608 h 160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122" h="1608">
                <a:moveTo>
                  <a:pt x="376" y="7"/>
                </a:moveTo>
                <a:lnTo>
                  <a:pt x="402" y="0"/>
                </a:lnTo>
                <a:lnTo>
                  <a:pt x="427" y="7"/>
                </a:lnTo>
                <a:lnTo>
                  <a:pt x="452" y="14"/>
                </a:lnTo>
                <a:lnTo>
                  <a:pt x="477" y="21"/>
                </a:lnTo>
                <a:lnTo>
                  <a:pt x="502" y="21"/>
                </a:lnTo>
                <a:lnTo>
                  <a:pt x="544" y="28"/>
                </a:lnTo>
                <a:lnTo>
                  <a:pt x="577" y="35"/>
                </a:lnTo>
                <a:lnTo>
                  <a:pt x="602" y="42"/>
                </a:lnTo>
                <a:lnTo>
                  <a:pt x="627" y="49"/>
                </a:lnTo>
                <a:lnTo>
                  <a:pt x="653" y="70"/>
                </a:lnTo>
                <a:lnTo>
                  <a:pt x="669" y="91"/>
                </a:lnTo>
                <a:lnTo>
                  <a:pt x="678" y="112"/>
                </a:lnTo>
                <a:lnTo>
                  <a:pt x="686" y="133"/>
                </a:lnTo>
                <a:lnTo>
                  <a:pt x="686" y="154"/>
                </a:lnTo>
                <a:lnTo>
                  <a:pt x="686" y="175"/>
                </a:lnTo>
                <a:lnTo>
                  <a:pt x="703" y="196"/>
                </a:lnTo>
                <a:lnTo>
                  <a:pt x="719" y="218"/>
                </a:lnTo>
                <a:lnTo>
                  <a:pt x="753" y="232"/>
                </a:lnTo>
                <a:lnTo>
                  <a:pt x="778" y="246"/>
                </a:lnTo>
                <a:lnTo>
                  <a:pt x="803" y="260"/>
                </a:lnTo>
                <a:lnTo>
                  <a:pt x="828" y="274"/>
                </a:lnTo>
                <a:lnTo>
                  <a:pt x="853" y="288"/>
                </a:lnTo>
                <a:lnTo>
                  <a:pt x="878" y="302"/>
                </a:lnTo>
                <a:lnTo>
                  <a:pt x="903" y="323"/>
                </a:lnTo>
                <a:lnTo>
                  <a:pt x="937" y="358"/>
                </a:lnTo>
                <a:lnTo>
                  <a:pt x="962" y="379"/>
                </a:lnTo>
                <a:lnTo>
                  <a:pt x="987" y="400"/>
                </a:lnTo>
                <a:lnTo>
                  <a:pt x="1021" y="407"/>
                </a:lnTo>
                <a:lnTo>
                  <a:pt x="1029" y="428"/>
                </a:lnTo>
                <a:lnTo>
                  <a:pt x="1029" y="449"/>
                </a:lnTo>
                <a:lnTo>
                  <a:pt x="1029" y="470"/>
                </a:lnTo>
                <a:lnTo>
                  <a:pt x="1029" y="491"/>
                </a:lnTo>
                <a:lnTo>
                  <a:pt x="1029" y="512"/>
                </a:lnTo>
                <a:lnTo>
                  <a:pt x="1021" y="533"/>
                </a:lnTo>
                <a:lnTo>
                  <a:pt x="1021" y="554"/>
                </a:lnTo>
                <a:lnTo>
                  <a:pt x="1021" y="575"/>
                </a:lnTo>
                <a:lnTo>
                  <a:pt x="1021" y="596"/>
                </a:lnTo>
                <a:lnTo>
                  <a:pt x="1004" y="618"/>
                </a:lnTo>
                <a:lnTo>
                  <a:pt x="1004" y="639"/>
                </a:lnTo>
                <a:lnTo>
                  <a:pt x="1004" y="660"/>
                </a:lnTo>
                <a:lnTo>
                  <a:pt x="1004" y="681"/>
                </a:lnTo>
                <a:lnTo>
                  <a:pt x="1029" y="695"/>
                </a:lnTo>
                <a:lnTo>
                  <a:pt x="1062" y="723"/>
                </a:lnTo>
                <a:lnTo>
                  <a:pt x="1088" y="737"/>
                </a:lnTo>
                <a:lnTo>
                  <a:pt x="1088" y="765"/>
                </a:lnTo>
                <a:lnTo>
                  <a:pt x="1104" y="807"/>
                </a:lnTo>
                <a:lnTo>
                  <a:pt x="1104" y="842"/>
                </a:lnTo>
                <a:lnTo>
                  <a:pt x="1113" y="863"/>
                </a:lnTo>
                <a:lnTo>
                  <a:pt x="1113" y="884"/>
                </a:lnTo>
                <a:lnTo>
                  <a:pt x="1113" y="905"/>
                </a:lnTo>
                <a:lnTo>
                  <a:pt x="1113" y="926"/>
                </a:lnTo>
                <a:lnTo>
                  <a:pt x="1121" y="947"/>
                </a:lnTo>
                <a:lnTo>
                  <a:pt x="1121" y="968"/>
                </a:lnTo>
                <a:lnTo>
                  <a:pt x="1104" y="989"/>
                </a:lnTo>
                <a:lnTo>
                  <a:pt x="1079" y="996"/>
                </a:lnTo>
                <a:lnTo>
                  <a:pt x="1054" y="1003"/>
                </a:lnTo>
                <a:lnTo>
                  <a:pt x="1029" y="1003"/>
                </a:lnTo>
                <a:lnTo>
                  <a:pt x="1004" y="1003"/>
                </a:lnTo>
                <a:lnTo>
                  <a:pt x="970" y="1003"/>
                </a:lnTo>
                <a:lnTo>
                  <a:pt x="929" y="1003"/>
                </a:lnTo>
                <a:lnTo>
                  <a:pt x="903" y="1011"/>
                </a:lnTo>
                <a:lnTo>
                  <a:pt x="878" y="1018"/>
                </a:lnTo>
                <a:lnTo>
                  <a:pt x="853" y="1032"/>
                </a:lnTo>
                <a:lnTo>
                  <a:pt x="837" y="1053"/>
                </a:lnTo>
                <a:lnTo>
                  <a:pt x="837" y="1074"/>
                </a:lnTo>
                <a:lnTo>
                  <a:pt x="837" y="1116"/>
                </a:lnTo>
                <a:lnTo>
                  <a:pt x="837" y="1137"/>
                </a:lnTo>
                <a:lnTo>
                  <a:pt x="837" y="1172"/>
                </a:lnTo>
                <a:lnTo>
                  <a:pt x="837" y="1193"/>
                </a:lnTo>
                <a:lnTo>
                  <a:pt x="837" y="1214"/>
                </a:lnTo>
                <a:lnTo>
                  <a:pt x="837" y="1235"/>
                </a:lnTo>
                <a:lnTo>
                  <a:pt x="811" y="1249"/>
                </a:lnTo>
                <a:lnTo>
                  <a:pt x="786" y="1263"/>
                </a:lnTo>
                <a:lnTo>
                  <a:pt x="761" y="1277"/>
                </a:lnTo>
                <a:lnTo>
                  <a:pt x="753" y="1298"/>
                </a:lnTo>
                <a:lnTo>
                  <a:pt x="736" y="1319"/>
                </a:lnTo>
                <a:lnTo>
                  <a:pt x="736" y="1340"/>
                </a:lnTo>
                <a:lnTo>
                  <a:pt x="736" y="1361"/>
                </a:lnTo>
                <a:lnTo>
                  <a:pt x="736" y="1382"/>
                </a:lnTo>
                <a:lnTo>
                  <a:pt x="736" y="1403"/>
                </a:lnTo>
                <a:lnTo>
                  <a:pt x="728" y="1425"/>
                </a:lnTo>
                <a:lnTo>
                  <a:pt x="711" y="1446"/>
                </a:lnTo>
                <a:lnTo>
                  <a:pt x="686" y="1453"/>
                </a:lnTo>
                <a:lnTo>
                  <a:pt x="653" y="1460"/>
                </a:lnTo>
                <a:lnTo>
                  <a:pt x="619" y="1467"/>
                </a:lnTo>
                <a:lnTo>
                  <a:pt x="586" y="1474"/>
                </a:lnTo>
                <a:lnTo>
                  <a:pt x="552" y="1495"/>
                </a:lnTo>
                <a:lnTo>
                  <a:pt x="519" y="1516"/>
                </a:lnTo>
                <a:lnTo>
                  <a:pt x="502" y="1537"/>
                </a:lnTo>
                <a:lnTo>
                  <a:pt x="502" y="1558"/>
                </a:lnTo>
                <a:lnTo>
                  <a:pt x="460" y="1579"/>
                </a:lnTo>
                <a:lnTo>
                  <a:pt x="435" y="1593"/>
                </a:lnTo>
                <a:lnTo>
                  <a:pt x="393" y="1600"/>
                </a:lnTo>
                <a:lnTo>
                  <a:pt x="343" y="1600"/>
                </a:lnTo>
                <a:lnTo>
                  <a:pt x="318" y="1600"/>
                </a:lnTo>
                <a:lnTo>
                  <a:pt x="284" y="1600"/>
                </a:lnTo>
                <a:lnTo>
                  <a:pt x="251" y="1600"/>
                </a:lnTo>
                <a:lnTo>
                  <a:pt x="226" y="1600"/>
                </a:lnTo>
                <a:lnTo>
                  <a:pt x="184" y="1600"/>
                </a:lnTo>
                <a:lnTo>
                  <a:pt x="134" y="1600"/>
                </a:lnTo>
                <a:lnTo>
                  <a:pt x="100" y="1600"/>
                </a:lnTo>
                <a:lnTo>
                  <a:pt x="75" y="1600"/>
                </a:lnTo>
                <a:lnTo>
                  <a:pt x="50" y="1600"/>
                </a:lnTo>
                <a:lnTo>
                  <a:pt x="25" y="1600"/>
                </a:lnTo>
                <a:lnTo>
                  <a:pt x="0" y="1607"/>
                </a:lnTo>
              </a:path>
            </a:pathLst>
          </a:custGeom>
          <a:noFill/>
          <a:ln w="25400" cap="rnd">
            <a:solidFill>
              <a:schemeClr val="bg2"/>
            </a:solidFill>
            <a:prstDash val="dash"/>
            <a:round/>
            <a:headEnd type="none" w="sm" len="sm"/>
            <a:tailEnd type="none" w="sm" len="sm"/>
          </a:ln>
        </p:spPr>
        <p:txBody>
          <a:bodyPr/>
          <a:lstStyle/>
          <a:p>
            <a:endParaRPr lang="es-CL"/>
          </a:p>
        </p:txBody>
      </p:sp>
      <p:sp>
        <p:nvSpPr>
          <p:cNvPr id="59" name="Freeform 18"/>
          <p:cNvSpPr>
            <a:spLocks/>
          </p:cNvSpPr>
          <p:nvPr/>
        </p:nvSpPr>
        <p:spPr bwMode="auto">
          <a:xfrm>
            <a:off x="4724400" y="2225689"/>
            <a:ext cx="1087438" cy="2601913"/>
          </a:xfrm>
          <a:custGeom>
            <a:avLst/>
            <a:gdLst>
              <a:gd name="T0" fmla="*/ 684 w 685"/>
              <a:gd name="T1" fmla="*/ 0 h 1639"/>
              <a:gd name="T2" fmla="*/ 576 w 685"/>
              <a:gd name="T3" fmla="*/ 72 h 1639"/>
              <a:gd name="T4" fmla="*/ 96 w 685"/>
              <a:gd name="T5" fmla="*/ 294 h 1639"/>
              <a:gd name="T6" fmla="*/ 0 w 685"/>
              <a:gd name="T7" fmla="*/ 534 h 1639"/>
              <a:gd name="T8" fmla="*/ 0 w 685"/>
              <a:gd name="T9" fmla="*/ 1254 h 1639"/>
              <a:gd name="T10" fmla="*/ 192 w 685"/>
              <a:gd name="T11" fmla="*/ 1590 h 1639"/>
              <a:gd name="T12" fmla="*/ 336 w 685"/>
              <a:gd name="T13" fmla="*/ 1638 h 1639"/>
              <a:gd name="T14" fmla="*/ 0 60000 65536"/>
              <a:gd name="T15" fmla="*/ 0 60000 65536"/>
              <a:gd name="T16" fmla="*/ 0 60000 65536"/>
              <a:gd name="T17" fmla="*/ 0 60000 65536"/>
              <a:gd name="T18" fmla="*/ 0 60000 65536"/>
              <a:gd name="T19" fmla="*/ 0 60000 65536"/>
              <a:gd name="T20" fmla="*/ 0 60000 65536"/>
              <a:gd name="T21" fmla="*/ 0 w 685"/>
              <a:gd name="T22" fmla="*/ 0 h 1639"/>
              <a:gd name="T23" fmla="*/ 685 w 685"/>
              <a:gd name="T24" fmla="*/ 1639 h 16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5" h="1639">
                <a:moveTo>
                  <a:pt x="684" y="0"/>
                </a:moveTo>
                <a:lnTo>
                  <a:pt x="576" y="72"/>
                </a:lnTo>
                <a:lnTo>
                  <a:pt x="96" y="294"/>
                </a:lnTo>
                <a:lnTo>
                  <a:pt x="0" y="534"/>
                </a:lnTo>
                <a:lnTo>
                  <a:pt x="0" y="1254"/>
                </a:lnTo>
                <a:lnTo>
                  <a:pt x="192" y="1590"/>
                </a:lnTo>
                <a:lnTo>
                  <a:pt x="336" y="1638"/>
                </a:lnTo>
              </a:path>
            </a:pathLst>
          </a:custGeom>
          <a:noFill/>
          <a:ln w="25400" cap="rnd">
            <a:solidFill>
              <a:schemeClr val="hlink"/>
            </a:solidFill>
            <a:round/>
            <a:headEnd type="none" w="sm" len="sm"/>
            <a:tailEnd type="none" w="sm" len="sm"/>
          </a:ln>
        </p:spPr>
        <p:txBody>
          <a:bodyPr/>
          <a:lstStyle/>
          <a:p>
            <a:endParaRPr lang="es-CL"/>
          </a:p>
        </p:txBody>
      </p:sp>
      <p:sp>
        <p:nvSpPr>
          <p:cNvPr id="60" name="Rectangle 19"/>
          <p:cNvSpPr>
            <a:spLocks noChangeArrowheads="1"/>
          </p:cNvSpPr>
          <p:nvPr/>
        </p:nvSpPr>
        <p:spPr bwMode="auto">
          <a:xfrm>
            <a:off x="5334000" y="3454414"/>
            <a:ext cx="769938" cy="249238"/>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PLAYAS</a:t>
            </a:r>
          </a:p>
        </p:txBody>
      </p:sp>
      <p:sp>
        <p:nvSpPr>
          <p:cNvPr id="61" name="Line 20"/>
          <p:cNvSpPr>
            <a:spLocks noChangeShapeType="1"/>
          </p:cNvSpPr>
          <p:nvPr/>
        </p:nvSpPr>
        <p:spPr bwMode="auto">
          <a:xfrm flipH="1" flipV="1">
            <a:off x="4878388" y="3532202"/>
            <a:ext cx="379412" cy="74612"/>
          </a:xfrm>
          <a:prstGeom prst="line">
            <a:avLst/>
          </a:prstGeom>
          <a:noFill/>
          <a:ln w="12700">
            <a:solidFill>
              <a:schemeClr val="bg1"/>
            </a:solidFill>
            <a:round/>
            <a:headEnd type="none" w="sm" len="sm"/>
            <a:tailEnd type="stealth" w="med" len="med"/>
          </a:ln>
        </p:spPr>
        <p:txBody>
          <a:bodyPr wrap="none" anchor="ctr"/>
          <a:lstStyle/>
          <a:p>
            <a:endParaRPr lang="es-CL"/>
          </a:p>
        </p:txBody>
      </p:sp>
      <p:sp>
        <p:nvSpPr>
          <p:cNvPr id="62" name="Line 21"/>
          <p:cNvSpPr>
            <a:spLocks noChangeShapeType="1"/>
          </p:cNvSpPr>
          <p:nvPr/>
        </p:nvSpPr>
        <p:spPr bwMode="auto">
          <a:xfrm>
            <a:off x="4876800" y="3227402"/>
            <a:ext cx="0" cy="227012"/>
          </a:xfrm>
          <a:prstGeom prst="line">
            <a:avLst/>
          </a:prstGeom>
          <a:noFill/>
          <a:ln w="50800">
            <a:solidFill>
              <a:schemeClr val="bg1"/>
            </a:solidFill>
            <a:round/>
            <a:headEnd type="none" w="sm" len="sm"/>
            <a:tailEnd type="none" w="sm" len="sm"/>
          </a:ln>
        </p:spPr>
        <p:txBody>
          <a:bodyPr wrap="none" anchor="ctr"/>
          <a:lstStyle/>
          <a:p>
            <a:endParaRPr lang="es-CL"/>
          </a:p>
        </p:txBody>
      </p:sp>
      <p:sp>
        <p:nvSpPr>
          <p:cNvPr id="63" name="Line 22"/>
          <p:cNvSpPr>
            <a:spLocks noChangeShapeType="1"/>
          </p:cNvSpPr>
          <p:nvPr/>
        </p:nvSpPr>
        <p:spPr bwMode="auto">
          <a:xfrm>
            <a:off x="5173663" y="4446602"/>
            <a:ext cx="0" cy="303212"/>
          </a:xfrm>
          <a:prstGeom prst="line">
            <a:avLst/>
          </a:prstGeom>
          <a:noFill/>
          <a:ln w="50800">
            <a:solidFill>
              <a:schemeClr val="accent2"/>
            </a:solidFill>
            <a:round/>
            <a:headEnd type="none" w="sm" len="sm"/>
            <a:tailEnd type="none" w="sm" len="sm"/>
          </a:ln>
        </p:spPr>
        <p:txBody>
          <a:bodyPr wrap="none" anchor="ctr"/>
          <a:lstStyle/>
          <a:p>
            <a:endParaRPr lang="es-CL"/>
          </a:p>
        </p:txBody>
      </p:sp>
      <p:sp>
        <p:nvSpPr>
          <p:cNvPr id="64" name="Line 23"/>
          <p:cNvSpPr>
            <a:spLocks noChangeShapeType="1"/>
          </p:cNvSpPr>
          <p:nvPr/>
        </p:nvSpPr>
        <p:spPr bwMode="auto">
          <a:xfrm flipH="1">
            <a:off x="5183188" y="3684602"/>
            <a:ext cx="74612" cy="760412"/>
          </a:xfrm>
          <a:prstGeom prst="line">
            <a:avLst/>
          </a:prstGeom>
          <a:noFill/>
          <a:ln w="12700">
            <a:solidFill>
              <a:schemeClr val="accent2"/>
            </a:solidFill>
            <a:round/>
            <a:headEnd type="none" w="sm" len="sm"/>
            <a:tailEnd type="stealth" w="med" len="med"/>
          </a:ln>
        </p:spPr>
        <p:txBody>
          <a:bodyPr wrap="none" anchor="ctr"/>
          <a:lstStyle/>
          <a:p>
            <a:endParaRPr lang="es-CL"/>
          </a:p>
        </p:txBody>
      </p:sp>
      <p:sp>
        <p:nvSpPr>
          <p:cNvPr id="65" name="Line 24"/>
          <p:cNvSpPr>
            <a:spLocks noChangeShapeType="1"/>
          </p:cNvSpPr>
          <p:nvPr/>
        </p:nvSpPr>
        <p:spPr bwMode="auto">
          <a:xfrm flipV="1">
            <a:off x="5251450" y="2846402"/>
            <a:ext cx="315913" cy="679450"/>
          </a:xfrm>
          <a:prstGeom prst="line">
            <a:avLst/>
          </a:prstGeom>
          <a:noFill/>
          <a:ln w="12700">
            <a:solidFill>
              <a:srgbClr val="7FFF00"/>
            </a:solidFill>
            <a:round/>
            <a:headEnd type="none" w="sm" len="sm"/>
            <a:tailEnd type="stealth" w="med" len="med"/>
          </a:ln>
        </p:spPr>
        <p:txBody>
          <a:bodyPr wrap="none" anchor="ctr"/>
          <a:lstStyle/>
          <a:p>
            <a:endParaRPr lang="es-CL"/>
          </a:p>
        </p:txBody>
      </p:sp>
      <p:sp>
        <p:nvSpPr>
          <p:cNvPr id="66" name="Line 25"/>
          <p:cNvSpPr>
            <a:spLocks noChangeShapeType="1"/>
          </p:cNvSpPr>
          <p:nvPr/>
        </p:nvSpPr>
        <p:spPr bwMode="auto">
          <a:xfrm flipH="1">
            <a:off x="6326188" y="2313002"/>
            <a:ext cx="150812" cy="227012"/>
          </a:xfrm>
          <a:prstGeom prst="line">
            <a:avLst/>
          </a:prstGeom>
          <a:noFill/>
          <a:ln w="25400">
            <a:solidFill>
              <a:schemeClr val="bg1"/>
            </a:solidFill>
            <a:round/>
            <a:headEnd type="none" w="sm" len="sm"/>
            <a:tailEnd type="stealth" w="med" len="med"/>
          </a:ln>
        </p:spPr>
        <p:txBody>
          <a:bodyPr wrap="none" anchor="ctr"/>
          <a:lstStyle/>
          <a:p>
            <a:endParaRPr lang="es-CL"/>
          </a:p>
        </p:txBody>
      </p:sp>
      <p:sp>
        <p:nvSpPr>
          <p:cNvPr id="79" name="Line 39"/>
          <p:cNvSpPr>
            <a:spLocks noChangeShapeType="1"/>
          </p:cNvSpPr>
          <p:nvPr/>
        </p:nvSpPr>
        <p:spPr bwMode="auto">
          <a:xfrm>
            <a:off x="5745163" y="2341577"/>
            <a:ext cx="0" cy="227012"/>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80" name="Line 40"/>
          <p:cNvSpPr>
            <a:spLocks noChangeShapeType="1"/>
          </p:cNvSpPr>
          <p:nvPr/>
        </p:nvSpPr>
        <p:spPr bwMode="auto">
          <a:xfrm flipH="1">
            <a:off x="5573713" y="2641614"/>
            <a:ext cx="134937" cy="179388"/>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81" name="Line 41"/>
          <p:cNvSpPr>
            <a:spLocks noChangeShapeType="1"/>
          </p:cNvSpPr>
          <p:nvPr/>
        </p:nvSpPr>
        <p:spPr bwMode="auto">
          <a:xfrm>
            <a:off x="4876800" y="3608402"/>
            <a:ext cx="0" cy="227012"/>
          </a:xfrm>
          <a:prstGeom prst="line">
            <a:avLst/>
          </a:prstGeom>
          <a:noFill/>
          <a:ln w="50800">
            <a:solidFill>
              <a:schemeClr val="bg1"/>
            </a:solidFill>
            <a:round/>
            <a:headEnd type="none" w="sm" len="sm"/>
            <a:tailEnd type="none" w="sm" len="sm"/>
          </a:ln>
        </p:spPr>
        <p:txBody>
          <a:bodyPr wrap="none" anchor="ctr"/>
          <a:lstStyle/>
          <a:p>
            <a:endParaRPr lang="es-CL"/>
          </a:p>
        </p:txBody>
      </p:sp>
      <p:sp>
        <p:nvSpPr>
          <p:cNvPr id="82" name="Freeform 42"/>
          <p:cNvSpPr>
            <a:spLocks/>
          </p:cNvSpPr>
          <p:nvPr/>
        </p:nvSpPr>
        <p:spPr bwMode="auto">
          <a:xfrm>
            <a:off x="3657600" y="1092214"/>
            <a:ext cx="1144588" cy="2592388"/>
          </a:xfrm>
          <a:custGeom>
            <a:avLst/>
            <a:gdLst>
              <a:gd name="T0" fmla="*/ 0 w 721"/>
              <a:gd name="T1" fmla="*/ 0 h 1633"/>
              <a:gd name="T2" fmla="*/ 0 w 721"/>
              <a:gd name="T3" fmla="*/ 1360 h 1633"/>
              <a:gd name="T4" fmla="*/ 720 w 721"/>
              <a:gd name="T5" fmla="*/ 1632 h 1633"/>
              <a:gd name="T6" fmla="*/ 0 60000 65536"/>
              <a:gd name="T7" fmla="*/ 0 60000 65536"/>
              <a:gd name="T8" fmla="*/ 0 60000 65536"/>
              <a:gd name="T9" fmla="*/ 0 w 721"/>
              <a:gd name="T10" fmla="*/ 0 h 1633"/>
              <a:gd name="T11" fmla="*/ 721 w 721"/>
              <a:gd name="T12" fmla="*/ 1633 h 1633"/>
            </a:gdLst>
            <a:ahLst/>
            <a:cxnLst>
              <a:cxn ang="T6">
                <a:pos x="T0" y="T1"/>
              </a:cxn>
              <a:cxn ang="T7">
                <a:pos x="T2" y="T3"/>
              </a:cxn>
              <a:cxn ang="T8">
                <a:pos x="T4" y="T5"/>
              </a:cxn>
            </a:cxnLst>
            <a:rect l="T9" t="T10" r="T11" b="T12"/>
            <a:pathLst>
              <a:path w="721" h="1633">
                <a:moveTo>
                  <a:pt x="0" y="0"/>
                </a:moveTo>
                <a:lnTo>
                  <a:pt x="0" y="1360"/>
                </a:lnTo>
                <a:lnTo>
                  <a:pt x="720" y="1632"/>
                </a:lnTo>
              </a:path>
            </a:pathLst>
          </a:custGeom>
          <a:noFill/>
          <a:ln w="25400" cap="rnd">
            <a:solidFill>
              <a:srgbClr val="FAFD00"/>
            </a:solidFill>
            <a:prstDash val="sysDot"/>
            <a:round/>
            <a:headEnd type="none" w="sm" len="sm"/>
            <a:tailEnd type="stealth" w="med" len="med"/>
          </a:ln>
        </p:spPr>
        <p:txBody>
          <a:bodyPr/>
          <a:lstStyle/>
          <a:p>
            <a:endParaRPr lang="es-CL"/>
          </a:p>
        </p:txBody>
      </p:sp>
      <p:sp>
        <p:nvSpPr>
          <p:cNvPr id="83" name="Freeform 43"/>
          <p:cNvSpPr>
            <a:spLocks/>
          </p:cNvSpPr>
          <p:nvPr/>
        </p:nvSpPr>
        <p:spPr bwMode="auto">
          <a:xfrm>
            <a:off x="4419600" y="1092214"/>
            <a:ext cx="458788" cy="2287588"/>
          </a:xfrm>
          <a:custGeom>
            <a:avLst/>
            <a:gdLst>
              <a:gd name="T0" fmla="*/ 0 w 289"/>
              <a:gd name="T1" fmla="*/ 0 h 1441"/>
              <a:gd name="T2" fmla="*/ 0 w 289"/>
              <a:gd name="T3" fmla="*/ 1296 h 1441"/>
              <a:gd name="T4" fmla="*/ 288 w 289"/>
              <a:gd name="T5" fmla="*/ 1440 h 1441"/>
              <a:gd name="T6" fmla="*/ 0 60000 65536"/>
              <a:gd name="T7" fmla="*/ 0 60000 65536"/>
              <a:gd name="T8" fmla="*/ 0 60000 65536"/>
              <a:gd name="T9" fmla="*/ 0 w 289"/>
              <a:gd name="T10" fmla="*/ 0 h 1441"/>
              <a:gd name="T11" fmla="*/ 289 w 289"/>
              <a:gd name="T12" fmla="*/ 1441 h 1441"/>
            </a:gdLst>
            <a:ahLst/>
            <a:cxnLst>
              <a:cxn ang="T6">
                <a:pos x="T0" y="T1"/>
              </a:cxn>
              <a:cxn ang="T7">
                <a:pos x="T2" y="T3"/>
              </a:cxn>
              <a:cxn ang="T8">
                <a:pos x="T4" y="T5"/>
              </a:cxn>
            </a:cxnLst>
            <a:rect l="T9" t="T10" r="T11" b="T12"/>
            <a:pathLst>
              <a:path w="289" h="1441">
                <a:moveTo>
                  <a:pt x="0" y="0"/>
                </a:moveTo>
                <a:lnTo>
                  <a:pt x="0" y="1296"/>
                </a:lnTo>
                <a:lnTo>
                  <a:pt x="288" y="1440"/>
                </a:lnTo>
              </a:path>
            </a:pathLst>
          </a:custGeom>
          <a:noFill/>
          <a:ln w="25400" cap="rnd">
            <a:solidFill>
              <a:srgbClr val="FAFD00"/>
            </a:solidFill>
            <a:prstDash val="sysDot"/>
            <a:round/>
            <a:headEnd type="none" w="sm" len="sm"/>
            <a:tailEnd type="stealth" w="med" len="med"/>
          </a:ln>
        </p:spPr>
        <p:txBody>
          <a:bodyPr/>
          <a:lstStyle/>
          <a:p>
            <a:endParaRPr lang="es-CL"/>
          </a:p>
        </p:txBody>
      </p:sp>
      <p:sp>
        <p:nvSpPr>
          <p:cNvPr id="84" name="Freeform 44"/>
          <p:cNvSpPr>
            <a:spLocks/>
          </p:cNvSpPr>
          <p:nvPr/>
        </p:nvSpPr>
        <p:spPr bwMode="auto">
          <a:xfrm>
            <a:off x="5486400" y="1016014"/>
            <a:ext cx="230188" cy="1449388"/>
          </a:xfrm>
          <a:custGeom>
            <a:avLst/>
            <a:gdLst>
              <a:gd name="T0" fmla="*/ 0 w 145"/>
              <a:gd name="T1" fmla="*/ 0 h 913"/>
              <a:gd name="T2" fmla="*/ 0 w 145"/>
              <a:gd name="T3" fmla="*/ 663 h 913"/>
              <a:gd name="T4" fmla="*/ 144 w 145"/>
              <a:gd name="T5" fmla="*/ 912 h 913"/>
              <a:gd name="T6" fmla="*/ 0 60000 65536"/>
              <a:gd name="T7" fmla="*/ 0 60000 65536"/>
              <a:gd name="T8" fmla="*/ 0 60000 65536"/>
              <a:gd name="T9" fmla="*/ 0 w 145"/>
              <a:gd name="T10" fmla="*/ 0 h 913"/>
              <a:gd name="T11" fmla="*/ 145 w 145"/>
              <a:gd name="T12" fmla="*/ 913 h 913"/>
            </a:gdLst>
            <a:ahLst/>
            <a:cxnLst>
              <a:cxn ang="T6">
                <a:pos x="T0" y="T1"/>
              </a:cxn>
              <a:cxn ang="T7">
                <a:pos x="T2" y="T3"/>
              </a:cxn>
              <a:cxn ang="T8">
                <a:pos x="T4" y="T5"/>
              </a:cxn>
            </a:cxnLst>
            <a:rect l="T9" t="T10" r="T11" b="T12"/>
            <a:pathLst>
              <a:path w="145" h="913">
                <a:moveTo>
                  <a:pt x="0" y="0"/>
                </a:moveTo>
                <a:lnTo>
                  <a:pt x="0" y="663"/>
                </a:lnTo>
                <a:lnTo>
                  <a:pt x="144" y="912"/>
                </a:lnTo>
              </a:path>
            </a:pathLst>
          </a:custGeom>
          <a:noFill/>
          <a:ln w="25400" cap="rnd">
            <a:solidFill>
              <a:schemeClr val="accent1"/>
            </a:solidFill>
            <a:prstDash val="sysDot"/>
            <a:round/>
            <a:headEnd type="none" w="sm" len="sm"/>
            <a:tailEnd type="stealth" w="med" len="med"/>
          </a:ln>
        </p:spPr>
        <p:txBody>
          <a:bodyPr/>
          <a:lstStyle/>
          <a:p>
            <a:endParaRPr lang="es-CL"/>
          </a:p>
        </p:txBody>
      </p:sp>
      <p:sp>
        <p:nvSpPr>
          <p:cNvPr id="85" name="Freeform 45"/>
          <p:cNvSpPr>
            <a:spLocks/>
          </p:cNvSpPr>
          <p:nvPr/>
        </p:nvSpPr>
        <p:spPr bwMode="auto">
          <a:xfrm>
            <a:off x="5715000" y="1092214"/>
            <a:ext cx="915988" cy="1754188"/>
          </a:xfrm>
          <a:custGeom>
            <a:avLst/>
            <a:gdLst>
              <a:gd name="T0" fmla="*/ 576 w 577"/>
              <a:gd name="T1" fmla="*/ 0 h 1105"/>
              <a:gd name="T2" fmla="*/ 192 w 577"/>
              <a:gd name="T3" fmla="*/ 1104 h 1105"/>
              <a:gd name="T4" fmla="*/ 0 w 577"/>
              <a:gd name="T5" fmla="*/ 1056 h 1105"/>
              <a:gd name="T6" fmla="*/ 0 60000 65536"/>
              <a:gd name="T7" fmla="*/ 0 60000 65536"/>
              <a:gd name="T8" fmla="*/ 0 60000 65536"/>
              <a:gd name="T9" fmla="*/ 0 w 577"/>
              <a:gd name="T10" fmla="*/ 0 h 1105"/>
              <a:gd name="T11" fmla="*/ 577 w 577"/>
              <a:gd name="T12" fmla="*/ 1105 h 1105"/>
            </a:gdLst>
            <a:ahLst/>
            <a:cxnLst>
              <a:cxn ang="T6">
                <a:pos x="T0" y="T1"/>
              </a:cxn>
              <a:cxn ang="T7">
                <a:pos x="T2" y="T3"/>
              </a:cxn>
              <a:cxn ang="T8">
                <a:pos x="T4" y="T5"/>
              </a:cxn>
            </a:cxnLst>
            <a:rect l="T9" t="T10" r="T11" b="T12"/>
            <a:pathLst>
              <a:path w="577" h="1105">
                <a:moveTo>
                  <a:pt x="576" y="0"/>
                </a:moveTo>
                <a:lnTo>
                  <a:pt x="192" y="1104"/>
                </a:lnTo>
                <a:lnTo>
                  <a:pt x="0" y="1056"/>
                </a:lnTo>
              </a:path>
            </a:pathLst>
          </a:custGeom>
          <a:noFill/>
          <a:ln w="25400" cap="rnd">
            <a:solidFill>
              <a:schemeClr val="accent1"/>
            </a:solidFill>
            <a:prstDash val="sysDot"/>
            <a:round/>
            <a:headEnd type="none" w="sm" len="sm"/>
            <a:tailEnd type="stealth" w="med" len="med"/>
          </a:ln>
        </p:spPr>
        <p:txBody>
          <a:bodyPr/>
          <a:lstStyle/>
          <a:p>
            <a:endParaRPr lang="es-CL"/>
          </a:p>
        </p:txBody>
      </p:sp>
      <p:grpSp>
        <p:nvGrpSpPr>
          <p:cNvPr id="86" name="Group 49"/>
          <p:cNvGrpSpPr>
            <a:grpSpLocks/>
          </p:cNvGrpSpPr>
          <p:nvPr/>
        </p:nvGrpSpPr>
        <p:grpSpPr bwMode="auto">
          <a:xfrm>
            <a:off x="5029200" y="2540014"/>
            <a:ext cx="1600200" cy="2209800"/>
            <a:chOff x="3168" y="2544"/>
            <a:chExt cx="1008" cy="1392"/>
          </a:xfrm>
        </p:grpSpPr>
        <p:sp>
          <p:nvSpPr>
            <p:cNvPr id="87" name="Oval 46"/>
            <p:cNvSpPr>
              <a:spLocks noChangeArrowheads="1"/>
            </p:cNvSpPr>
            <p:nvPr/>
          </p:nvSpPr>
          <p:spPr bwMode="auto">
            <a:xfrm>
              <a:off x="3744" y="2544"/>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Obj.1</a:t>
              </a:r>
            </a:p>
          </p:txBody>
        </p:sp>
        <p:sp>
          <p:nvSpPr>
            <p:cNvPr id="88" name="Oval 47"/>
            <p:cNvSpPr>
              <a:spLocks noChangeArrowheads="1"/>
            </p:cNvSpPr>
            <p:nvPr/>
          </p:nvSpPr>
          <p:spPr bwMode="auto">
            <a:xfrm>
              <a:off x="3360" y="3600"/>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Obj.3</a:t>
              </a:r>
            </a:p>
          </p:txBody>
        </p:sp>
        <p:sp>
          <p:nvSpPr>
            <p:cNvPr id="89" name="Oval 48"/>
            <p:cNvSpPr>
              <a:spLocks noChangeArrowheads="1"/>
            </p:cNvSpPr>
            <p:nvPr/>
          </p:nvSpPr>
          <p:spPr bwMode="auto">
            <a:xfrm>
              <a:off x="3168" y="2784"/>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 2</a:t>
              </a:r>
            </a:p>
          </p:txBody>
        </p:sp>
      </p:grpSp>
      <p:grpSp>
        <p:nvGrpSpPr>
          <p:cNvPr id="90" name="Group 53"/>
          <p:cNvGrpSpPr>
            <a:grpSpLocks/>
          </p:cNvGrpSpPr>
          <p:nvPr/>
        </p:nvGrpSpPr>
        <p:grpSpPr bwMode="auto">
          <a:xfrm>
            <a:off x="5029200" y="2540014"/>
            <a:ext cx="1600200" cy="2209800"/>
            <a:chOff x="3168" y="2544"/>
            <a:chExt cx="1008" cy="1392"/>
          </a:xfrm>
        </p:grpSpPr>
        <p:sp>
          <p:nvSpPr>
            <p:cNvPr id="91" name="Oval 50"/>
            <p:cNvSpPr>
              <a:spLocks noChangeArrowheads="1"/>
            </p:cNvSpPr>
            <p:nvPr/>
          </p:nvSpPr>
          <p:spPr bwMode="auto">
            <a:xfrm>
              <a:off x="3744" y="2544"/>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Obj.1</a:t>
              </a:r>
            </a:p>
          </p:txBody>
        </p:sp>
        <p:sp>
          <p:nvSpPr>
            <p:cNvPr id="92" name="Oval 51"/>
            <p:cNvSpPr>
              <a:spLocks noChangeArrowheads="1"/>
            </p:cNvSpPr>
            <p:nvPr/>
          </p:nvSpPr>
          <p:spPr bwMode="auto">
            <a:xfrm>
              <a:off x="3360" y="3600"/>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Obj.3</a:t>
              </a:r>
            </a:p>
          </p:txBody>
        </p:sp>
        <p:sp>
          <p:nvSpPr>
            <p:cNvPr id="93" name="Oval 52"/>
            <p:cNvSpPr>
              <a:spLocks noChangeArrowheads="1"/>
            </p:cNvSpPr>
            <p:nvPr/>
          </p:nvSpPr>
          <p:spPr bwMode="auto">
            <a:xfrm>
              <a:off x="3168" y="2784"/>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 2</a:t>
              </a:r>
            </a:p>
          </p:txBody>
        </p:sp>
      </p:grpSp>
      <p:grpSp>
        <p:nvGrpSpPr>
          <p:cNvPr id="94" name="Group 57"/>
          <p:cNvGrpSpPr>
            <a:grpSpLocks/>
          </p:cNvGrpSpPr>
          <p:nvPr/>
        </p:nvGrpSpPr>
        <p:grpSpPr bwMode="auto">
          <a:xfrm>
            <a:off x="5029200" y="2540014"/>
            <a:ext cx="1600200" cy="2209800"/>
            <a:chOff x="3168" y="2544"/>
            <a:chExt cx="1008" cy="1392"/>
          </a:xfrm>
        </p:grpSpPr>
        <p:sp>
          <p:nvSpPr>
            <p:cNvPr id="95" name="Oval 54"/>
            <p:cNvSpPr>
              <a:spLocks noChangeArrowheads="1"/>
            </p:cNvSpPr>
            <p:nvPr/>
          </p:nvSpPr>
          <p:spPr bwMode="auto">
            <a:xfrm>
              <a:off x="3744" y="2544"/>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Obj.1</a:t>
              </a:r>
            </a:p>
          </p:txBody>
        </p:sp>
        <p:sp>
          <p:nvSpPr>
            <p:cNvPr id="96" name="Oval 55"/>
            <p:cNvSpPr>
              <a:spLocks noChangeArrowheads="1"/>
            </p:cNvSpPr>
            <p:nvPr/>
          </p:nvSpPr>
          <p:spPr bwMode="auto">
            <a:xfrm>
              <a:off x="3360" y="3600"/>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Obj.3</a:t>
              </a:r>
            </a:p>
          </p:txBody>
        </p:sp>
        <p:sp>
          <p:nvSpPr>
            <p:cNvPr id="97" name="Oval 56"/>
            <p:cNvSpPr>
              <a:spLocks noChangeArrowheads="1"/>
            </p:cNvSpPr>
            <p:nvPr/>
          </p:nvSpPr>
          <p:spPr bwMode="auto">
            <a:xfrm>
              <a:off x="3168" y="2784"/>
              <a:ext cx="432" cy="336"/>
            </a:xfrm>
            <a:prstGeom prst="ellipse">
              <a:avLst/>
            </a:prstGeom>
            <a:solidFill>
              <a:schemeClr val="hlink"/>
            </a:solidFill>
            <a:ln w="12700">
              <a:solidFill>
                <a:schemeClr val="tx1"/>
              </a:solidFill>
              <a:round/>
              <a:headEnd/>
              <a:tailEnd/>
            </a:ln>
            <a:effectLst/>
          </p:spPr>
          <p:txBody>
            <a:bodyPr wrap="none" lIns="92075" tIns="46038" rIns="92075" bIns="46038" anchor="ctr"/>
            <a:lstStyle/>
            <a:p>
              <a:pPr algn="ctr" latinLnBrk="0">
                <a:defRPr/>
              </a:pPr>
              <a:r>
                <a:rPr lang="es-ES_tradnl" sz="2000">
                  <a:effectLst>
                    <a:outerShdw blurRad="38100" dist="38100" dir="2700000" algn="tl">
                      <a:srgbClr val="000000"/>
                    </a:outerShdw>
                  </a:effectLst>
                </a:rPr>
                <a:t>Obj 2</a:t>
              </a:r>
            </a:p>
          </p:txBody>
        </p:sp>
      </p:grpSp>
      <p:pic>
        <p:nvPicPr>
          <p:cNvPr id="67"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nodeType="afterEffect">
                                  <p:stCondLst>
                                    <p:cond delay="0"/>
                                  </p:stCondLst>
                                  <p:childTnLst>
                                    <p:set>
                                      <p:cBhvr>
                                        <p:cTn id="6" dur="1000">
                                          <p:stCondLst>
                                            <p:cond delay="0"/>
                                          </p:stCondLst>
                                        </p:cTn>
                                        <p:tgtEl>
                                          <p:spTgt spid="86"/>
                                        </p:tgtEl>
                                        <p:attrNameLst>
                                          <p:attrName>style.visibility</p:attrName>
                                        </p:attrNameLst>
                                      </p:cBhvr>
                                      <p:to>
                                        <p:strVal val="visible"/>
                                      </p:to>
                                    </p:set>
                                  </p:childTnLst>
                                </p:cTn>
                              </p:par>
                            </p:childTnLst>
                          </p:cTn>
                        </p:par>
                        <p:par>
                          <p:cTn id="7" fill="hold">
                            <p:stCondLst>
                              <p:cond delay="1000"/>
                            </p:stCondLst>
                            <p:childTnLst>
                              <p:par>
                                <p:cTn id="8" presetID="11" presetClass="entr" presetSubtype="0" fill="hold" nodeType="afterEffect">
                                  <p:stCondLst>
                                    <p:cond delay="0"/>
                                  </p:stCondLst>
                                  <p:childTnLst>
                                    <p:set>
                                      <p:cBhvr>
                                        <p:cTn id="9" dur="1000">
                                          <p:stCondLst>
                                            <p:cond delay="0"/>
                                          </p:stCondLst>
                                        </p:cTn>
                                        <p:tgtEl>
                                          <p:spTgt spid="90"/>
                                        </p:tgtEl>
                                        <p:attrNameLst>
                                          <p:attrName>style.visibility</p:attrName>
                                        </p:attrNameLst>
                                      </p:cBhvr>
                                      <p:to>
                                        <p:strVal val="visible"/>
                                      </p:to>
                                    </p:set>
                                  </p:childTnLst>
                                </p:cTn>
                              </p:par>
                            </p:childTnLst>
                          </p:cTn>
                        </p:par>
                        <p:par>
                          <p:cTn id="10" fill="hold">
                            <p:stCondLst>
                              <p:cond delay="2000"/>
                            </p:stCondLst>
                            <p:childTnLst>
                              <p:par>
                                <p:cTn id="11" presetID="11" presetClass="entr" presetSubtype="0" fill="hold" nodeType="afterEffect">
                                  <p:stCondLst>
                                    <p:cond delay="0"/>
                                  </p:stCondLst>
                                  <p:childTnLst>
                                    <p:set>
                                      <p:cBhvr>
                                        <p:cTn id="12" dur="1000">
                                          <p:stCondLst>
                                            <p:cond delay="0"/>
                                          </p:stCondLst>
                                        </p:cTn>
                                        <p:tgtEl>
                                          <p:spTgt spid="9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grpId="0" nodeType="click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strips(downRight)">
                                      <p:cBhvr>
                                        <p:cTn id="17" dur="500"/>
                                        <p:tgtEl>
                                          <p:spTgt spid="82"/>
                                        </p:tgtEl>
                                      </p:cBhvr>
                                    </p:animEffect>
                                  </p:childTnLst>
                                </p:cTn>
                              </p:par>
                            </p:childTnLst>
                          </p:cTn>
                        </p:par>
                        <p:par>
                          <p:cTn id="18" fill="hold">
                            <p:stCondLst>
                              <p:cond delay="500"/>
                            </p:stCondLst>
                            <p:childTnLst>
                              <p:par>
                                <p:cTn id="19" presetID="18" presetClass="entr" presetSubtype="6"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strips(downRight)">
                                      <p:cBhvr>
                                        <p:cTn id="21" dur="500"/>
                                        <p:tgtEl>
                                          <p:spTgt spid="83"/>
                                        </p:tgtEl>
                                      </p:cBhvr>
                                    </p:animEffect>
                                  </p:childTnLst>
                                </p:cTn>
                              </p:par>
                            </p:childTnLst>
                          </p:cTn>
                        </p:par>
                        <p:par>
                          <p:cTn id="22" fill="hold">
                            <p:stCondLst>
                              <p:cond delay="1000"/>
                            </p:stCondLst>
                            <p:childTnLst>
                              <p:par>
                                <p:cTn id="23" presetID="18" presetClass="entr" presetSubtype="6"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strips(downRight)">
                                      <p:cBhvr>
                                        <p:cTn id="25" dur="500"/>
                                        <p:tgtEl>
                                          <p:spTgt spid="84"/>
                                        </p:tgtEl>
                                      </p:cBhvr>
                                    </p:animEffect>
                                  </p:childTnLst>
                                </p:cTn>
                              </p:par>
                            </p:childTnLst>
                          </p:cTn>
                        </p:par>
                        <p:par>
                          <p:cTn id="26" fill="hold">
                            <p:stCondLst>
                              <p:cond delay="1500"/>
                            </p:stCondLst>
                            <p:childTnLst>
                              <p:par>
                                <p:cTn id="27" presetID="18" presetClass="entr" presetSubtype="12" fill="hold" grpId="0" nodeType="afterEffect">
                                  <p:stCondLst>
                                    <p:cond delay="0"/>
                                  </p:stCondLst>
                                  <p:childTnLst>
                                    <p:set>
                                      <p:cBhvr>
                                        <p:cTn id="28" dur="1" fill="hold">
                                          <p:stCondLst>
                                            <p:cond delay="0"/>
                                          </p:stCondLst>
                                        </p:cTn>
                                        <p:tgtEl>
                                          <p:spTgt spid="85"/>
                                        </p:tgtEl>
                                        <p:attrNameLst>
                                          <p:attrName>style.visibility</p:attrName>
                                        </p:attrNameLst>
                                      </p:cBhvr>
                                      <p:to>
                                        <p:strVal val="visible"/>
                                      </p:to>
                                    </p:set>
                                    <p:animEffect transition="in" filter="strips(downLeft)">
                                      <p:cBhvr>
                                        <p:cTn id="29"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8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CABEZA DE PLAYA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142984"/>
            <a:ext cx="8215338" cy="8786874"/>
          </a:xfrm>
        </p:spPr>
        <p:txBody>
          <a:bodyPr>
            <a:noAutofit/>
          </a:bodyPr>
          <a:lstStyle/>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lnSpc>
                <a:spcPct val="150000"/>
              </a:lnSpc>
              <a:buFont typeface="Wingdings" pitchFamily="2" charset="2"/>
              <a:buChar char="§"/>
            </a:pPr>
            <a:r>
              <a:rPr lang="es-ES_tradnl" sz="1600" b="1" dirty="0" smtClean="0">
                <a:latin typeface="Arial" charset="0"/>
              </a:rPr>
              <a:t>Es el espacio de terreno, cuya conquista permite asegurar el espacio de maniobra necesario, para el desembarco seguro del apoyo logístico de la FD y de la Fuerza Expedicionaria.</a:t>
            </a:r>
          </a:p>
          <a:p>
            <a:pPr marL="198438" indent="-198438" algn="just" defTabSz="762000">
              <a:lnSpc>
                <a:spcPct val="150000"/>
              </a:lnSpc>
              <a:buFont typeface="Wingdings" pitchFamily="2" charset="2"/>
              <a:buChar char="§"/>
            </a:pPr>
            <a:r>
              <a:rPr lang="es-ES_tradnl" sz="1600" b="1" dirty="0" smtClean="0">
                <a:latin typeface="Arial" pitchFamily="34" charset="0"/>
                <a:cs typeface="Arial" pitchFamily="34" charset="0"/>
              </a:rPr>
              <a:t>Puede contener el objetivo final de la FTA, en cuyo caso su conquista coincide con el logro del objetivo. </a:t>
            </a:r>
          </a:p>
          <a:p>
            <a:pPr marL="198438" indent="-198438" algn="just" defTabSz="762000">
              <a:lnSpc>
                <a:spcPct val="150000"/>
              </a:lnSpc>
              <a:buFont typeface="Wingdings" pitchFamily="2" charset="2"/>
              <a:buChar char="§"/>
            </a:pPr>
            <a:r>
              <a:rPr lang="es-ES_tradnl" sz="1600" b="1" dirty="0" smtClean="0">
                <a:latin typeface="Arial" pitchFamily="34" charset="0"/>
                <a:cs typeface="Arial" pitchFamily="34" charset="0"/>
              </a:rPr>
              <a:t>Cuando se desarrollan operaciones, posteriores a su conquista, puede ser necesario mantenerla para asegurar el apoyo logístico de la F.EXP.</a:t>
            </a:r>
          </a:p>
          <a:p>
            <a:pPr marL="198438" indent="-198438" algn="just" defTabSz="762000">
              <a:lnSpc>
                <a:spcPct val="150000"/>
              </a:lnSpc>
              <a:buFont typeface="Wingdings" pitchFamily="2" charset="2"/>
              <a:buChar char="§"/>
            </a:pPr>
            <a:r>
              <a:rPr lang="es-ES_tradnl" sz="1600" b="1" dirty="0" smtClean="0">
                <a:latin typeface="Arial" pitchFamily="34" charset="0"/>
                <a:cs typeface="Arial" pitchFamily="34" charset="0"/>
              </a:rPr>
              <a:t>Las dimensiones no son fijas; no conviene agrandarla mucho debido a que se debilita el dispositivo propio. (normalmente los limites se hacen coincidir con accidentes geográficos de manera de facilitar su defensa).</a:t>
            </a:r>
          </a:p>
          <a:p>
            <a:pPr marL="198438" indent="-198438" algn="just" defTabSz="762000">
              <a:lnSpc>
                <a:spcPct val="150000"/>
              </a:lnSpc>
              <a:buFont typeface="Wingdings" pitchFamily="2" charset="2"/>
              <a:buChar char="§"/>
            </a:pPr>
            <a:r>
              <a:rPr lang="es-ES_tradnl" sz="1600" b="1" dirty="0" smtClean="0">
                <a:latin typeface="Arial" pitchFamily="34" charset="0"/>
                <a:cs typeface="Arial" pitchFamily="34" charset="0"/>
              </a:rPr>
              <a:t>En caso que el enemigo tenga armas de mucho alcance, las fuerzas IM pueden realizar operaciones fuera de ella sin necesidad de agrandarla.</a:t>
            </a:r>
          </a:p>
          <a:p>
            <a:pPr marL="198438" indent="-198438" algn="just" defTabSz="762000">
              <a:lnSpc>
                <a:spcPct val="150000"/>
              </a:lnSpc>
            </a:pPr>
            <a:endParaRPr lang="es-ES_tradnl" sz="1600" b="1" dirty="0" smtClean="0">
              <a:solidFill>
                <a:schemeClr val="tx2"/>
              </a:solidFill>
              <a:effectLst>
                <a:outerShdw blurRad="38100" dist="38100" dir="2700000" algn="tl">
                  <a:srgbClr val="000000"/>
                </a:outerShdw>
              </a:effectLst>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effectLst>
                <a:outerShdw blurRad="38100" dist="38100" dir="2700000" algn="tl">
                  <a:srgbClr val="000000"/>
                </a:outerShdw>
              </a:effectLst>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r>
              <a:rPr lang="es-ES_tradnl" sz="1600" b="1" dirty="0" smtClean="0">
                <a:latin typeface="Arial" charset="0"/>
              </a:rPr>
              <a:t>	</a:t>
            </a:r>
            <a:endParaRPr lang="es-ES_tradnl" sz="16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buFont typeface="Wingdings" pitchFamily="2" charset="2"/>
              <a:buChar char="§"/>
            </a:pPr>
            <a:endParaRPr lang="es-ES_tradnl" sz="1600"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Autofit/>
          </a:bodyPr>
          <a:lstStyle/>
          <a:p>
            <a:pPr algn="ctr"/>
            <a:r>
              <a:rPr lang="es-CL" sz="3200" dirty="0" smtClean="0">
                <a:solidFill>
                  <a:schemeClr val="tx1"/>
                </a:solidFill>
                <a:latin typeface="Arial Black" pitchFamily="34" charset="0"/>
              </a:rPr>
              <a:t>CABEZA DE PLAYA</a:t>
            </a:r>
            <a:endParaRPr lang="es-CL" sz="3200" dirty="0">
              <a:solidFill>
                <a:schemeClr val="tx1"/>
              </a:solidFill>
              <a:latin typeface="Arial Black" pitchFamily="34" charset="0"/>
            </a:endParaRPr>
          </a:p>
        </p:txBody>
      </p:sp>
      <p:grpSp>
        <p:nvGrpSpPr>
          <p:cNvPr id="67" name="Group 44"/>
          <p:cNvGrpSpPr>
            <a:grpSpLocks/>
          </p:cNvGrpSpPr>
          <p:nvPr/>
        </p:nvGrpSpPr>
        <p:grpSpPr bwMode="auto">
          <a:xfrm>
            <a:off x="1225571" y="1571612"/>
            <a:ext cx="6346825" cy="4006850"/>
            <a:chOff x="1194" y="1374"/>
            <a:chExt cx="3998" cy="2524"/>
          </a:xfrm>
        </p:grpSpPr>
        <p:sp>
          <p:nvSpPr>
            <p:cNvPr id="70" name="Rectangle 5"/>
            <p:cNvSpPr>
              <a:spLocks noChangeArrowheads="1"/>
            </p:cNvSpPr>
            <p:nvPr/>
          </p:nvSpPr>
          <p:spPr bwMode="auto">
            <a:xfrm>
              <a:off x="1194" y="1374"/>
              <a:ext cx="3778" cy="2514"/>
            </a:xfrm>
            <a:prstGeom prst="rect">
              <a:avLst/>
            </a:prstGeom>
            <a:solidFill>
              <a:srgbClr val="A2C1FE"/>
            </a:solidFill>
            <a:ln w="12700">
              <a:solidFill>
                <a:schemeClr val="tx1"/>
              </a:solidFill>
              <a:miter lim="800000"/>
              <a:headEnd/>
              <a:tailEnd/>
            </a:ln>
          </p:spPr>
          <p:txBody>
            <a:bodyPr wrap="none" anchor="ctr"/>
            <a:lstStyle/>
            <a:p>
              <a:endParaRPr lang="es-CL"/>
            </a:p>
          </p:txBody>
        </p:sp>
        <p:sp>
          <p:nvSpPr>
            <p:cNvPr id="73" name="Freeform 6"/>
            <p:cNvSpPr>
              <a:spLocks/>
            </p:cNvSpPr>
            <p:nvPr/>
          </p:nvSpPr>
          <p:spPr bwMode="auto">
            <a:xfrm>
              <a:off x="3067" y="1375"/>
              <a:ext cx="1926" cy="2523"/>
            </a:xfrm>
            <a:custGeom>
              <a:avLst/>
              <a:gdLst/>
              <a:ahLst/>
              <a:cxnLst>
                <a:cxn ang="0">
                  <a:pos x="1925" y="0"/>
                </a:cxn>
                <a:cxn ang="0">
                  <a:pos x="163" y="2522"/>
                </a:cxn>
                <a:cxn ang="0">
                  <a:pos x="212" y="2457"/>
                </a:cxn>
                <a:cxn ang="0">
                  <a:pos x="228" y="2392"/>
                </a:cxn>
                <a:cxn ang="0">
                  <a:pos x="237" y="2318"/>
                </a:cxn>
                <a:cxn ang="0">
                  <a:pos x="237" y="2253"/>
                </a:cxn>
                <a:cxn ang="0">
                  <a:pos x="237" y="2197"/>
                </a:cxn>
                <a:cxn ang="0">
                  <a:pos x="237" y="2142"/>
                </a:cxn>
                <a:cxn ang="0">
                  <a:pos x="237" y="2086"/>
                </a:cxn>
                <a:cxn ang="0">
                  <a:pos x="237" y="2003"/>
                </a:cxn>
                <a:cxn ang="0">
                  <a:pos x="212" y="1947"/>
                </a:cxn>
                <a:cxn ang="0">
                  <a:pos x="179" y="1892"/>
                </a:cxn>
                <a:cxn ang="0">
                  <a:pos x="131" y="1873"/>
                </a:cxn>
                <a:cxn ang="0">
                  <a:pos x="73" y="1827"/>
                </a:cxn>
                <a:cxn ang="0">
                  <a:pos x="33" y="1771"/>
                </a:cxn>
                <a:cxn ang="0">
                  <a:pos x="16" y="1715"/>
                </a:cxn>
                <a:cxn ang="0">
                  <a:pos x="0" y="1660"/>
                </a:cxn>
                <a:cxn ang="0">
                  <a:pos x="0" y="1604"/>
                </a:cxn>
                <a:cxn ang="0">
                  <a:pos x="33" y="1548"/>
                </a:cxn>
                <a:cxn ang="0">
                  <a:pos x="65" y="1493"/>
                </a:cxn>
                <a:cxn ang="0">
                  <a:pos x="82" y="1437"/>
                </a:cxn>
                <a:cxn ang="0">
                  <a:pos x="82" y="1382"/>
                </a:cxn>
                <a:cxn ang="0">
                  <a:pos x="82" y="1326"/>
                </a:cxn>
                <a:cxn ang="0">
                  <a:pos x="82" y="1270"/>
                </a:cxn>
                <a:cxn ang="0">
                  <a:pos x="57" y="1215"/>
                </a:cxn>
                <a:cxn ang="0">
                  <a:pos x="33" y="1159"/>
                </a:cxn>
                <a:cxn ang="0">
                  <a:pos x="24" y="1103"/>
                </a:cxn>
                <a:cxn ang="0">
                  <a:pos x="8" y="1048"/>
                </a:cxn>
                <a:cxn ang="0">
                  <a:pos x="0" y="992"/>
                </a:cxn>
                <a:cxn ang="0">
                  <a:pos x="49" y="936"/>
                </a:cxn>
                <a:cxn ang="0">
                  <a:pos x="82" y="872"/>
                </a:cxn>
                <a:cxn ang="0">
                  <a:pos x="131" y="834"/>
                </a:cxn>
                <a:cxn ang="0">
                  <a:pos x="179" y="825"/>
                </a:cxn>
                <a:cxn ang="0">
                  <a:pos x="228" y="825"/>
                </a:cxn>
                <a:cxn ang="0">
                  <a:pos x="285" y="834"/>
                </a:cxn>
                <a:cxn ang="0">
                  <a:pos x="343" y="862"/>
                </a:cxn>
                <a:cxn ang="0">
                  <a:pos x="400" y="899"/>
                </a:cxn>
                <a:cxn ang="0">
                  <a:pos x="449" y="909"/>
                </a:cxn>
                <a:cxn ang="0">
                  <a:pos x="506" y="899"/>
                </a:cxn>
                <a:cxn ang="0">
                  <a:pos x="538" y="844"/>
                </a:cxn>
                <a:cxn ang="0">
                  <a:pos x="563" y="788"/>
                </a:cxn>
                <a:cxn ang="0">
                  <a:pos x="587" y="723"/>
                </a:cxn>
                <a:cxn ang="0">
                  <a:pos x="587" y="668"/>
                </a:cxn>
                <a:cxn ang="0">
                  <a:pos x="587" y="612"/>
                </a:cxn>
                <a:cxn ang="0">
                  <a:pos x="587" y="556"/>
                </a:cxn>
                <a:cxn ang="0">
                  <a:pos x="571" y="501"/>
                </a:cxn>
                <a:cxn ang="0">
                  <a:pos x="530" y="454"/>
                </a:cxn>
                <a:cxn ang="0">
                  <a:pos x="481" y="436"/>
                </a:cxn>
                <a:cxn ang="0">
                  <a:pos x="432" y="417"/>
                </a:cxn>
                <a:cxn ang="0">
                  <a:pos x="383" y="408"/>
                </a:cxn>
                <a:cxn ang="0">
                  <a:pos x="334" y="371"/>
                </a:cxn>
                <a:cxn ang="0">
                  <a:pos x="285" y="343"/>
                </a:cxn>
                <a:cxn ang="0">
                  <a:pos x="228" y="306"/>
                </a:cxn>
                <a:cxn ang="0">
                  <a:pos x="179" y="278"/>
                </a:cxn>
                <a:cxn ang="0">
                  <a:pos x="131" y="241"/>
                </a:cxn>
                <a:cxn ang="0">
                  <a:pos x="90" y="195"/>
                </a:cxn>
                <a:cxn ang="0">
                  <a:pos x="57" y="130"/>
                </a:cxn>
                <a:cxn ang="0">
                  <a:pos x="49" y="74"/>
                </a:cxn>
                <a:cxn ang="0">
                  <a:pos x="82" y="19"/>
                </a:cxn>
              </a:cxnLst>
              <a:rect l="0" t="0" r="r" b="b"/>
              <a:pathLst>
                <a:path w="1926" h="2523">
                  <a:moveTo>
                    <a:pt x="98" y="0"/>
                  </a:moveTo>
                  <a:lnTo>
                    <a:pt x="1925" y="0"/>
                  </a:lnTo>
                  <a:lnTo>
                    <a:pt x="1925" y="2522"/>
                  </a:lnTo>
                  <a:lnTo>
                    <a:pt x="163" y="2522"/>
                  </a:lnTo>
                  <a:lnTo>
                    <a:pt x="196" y="2485"/>
                  </a:lnTo>
                  <a:lnTo>
                    <a:pt x="212" y="2457"/>
                  </a:lnTo>
                  <a:lnTo>
                    <a:pt x="220" y="2429"/>
                  </a:lnTo>
                  <a:lnTo>
                    <a:pt x="228" y="2392"/>
                  </a:lnTo>
                  <a:lnTo>
                    <a:pt x="228" y="2355"/>
                  </a:lnTo>
                  <a:lnTo>
                    <a:pt x="237" y="2318"/>
                  </a:lnTo>
                  <a:lnTo>
                    <a:pt x="237" y="2290"/>
                  </a:lnTo>
                  <a:lnTo>
                    <a:pt x="237" y="2253"/>
                  </a:lnTo>
                  <a:lnTo>
                    <a:pt x="237" y="2225"/>
                  </a:lnTo>
                  <a:lnTo>
                    <a:pt x="237" y="2197"/>
                  </a:lnTo>
                  <a:lnTo>
                    <a:pt x="237" y="2170"/>
                  </a:lnTo>
                  <a:lnTo>
                    <a:pt x="237" y="2142"/>
                  </a:lnTo>
                  <a:lnTo>
                    <a:pt x="237" y="2114"/>
                  </a:lnTo>
                  <a:lnTo>
                    <a:pt x="237" y="2086"/>
                  </a:lnTo>
                  <a:lnTo>
                    <a:pt x="237" y="2040"/>
                  </a:lnTo>
                  <a:lnTo>
                    <a:pt x="237" y="2003"/>
                  </a:lnTo>
                  <a:lnTo>
                    <a:pt x="237" y="1975"/>
                  </a:lnTo>
                  <a:lnTo>
                    <a:pt x="212" y="1947"/>
                  </a:lnTo>
                  <a:lnTo>
                    <a:pt x="196" y="1919"/>
                  </a:lnTo>
                  <a:lnTo>
                    <a:pt x="179" y="1892"/>
                  </a:lnTo>
                  <a:lnTo>
                    <a:pt x="155" y="1882"/>
                  </a:lnTo>
                  <a:lnTo>
                    <a:pt x="131" y="1873"/>
                  </a:lnTo>
                  <a:lnTo>
                    <a:pt x="98" y="1854"/>
                  </a:lnTo>
                  <a:lnTo>
                    <a:pt x="73" y="1827"/>
                  </a:lnTo>
                  <a:lnTo>
                    <a:pt x="57" y="1799"/>
                  </a:lnTo>
                  <a:lnTo>
                    <a:pt x="33" y="1771"/>
                  </a:lnTo>
                  <a:lnTo>
                    <a:pt x="16" y="1743"/>
                  </a:lnTo>
                  <a:lnTo>
                    <a:pt x="16" y="1715"/>
                  </a:lnTo>
                  <a:lnTo>
                    <a:pt x="0" y="1688"/>
                  </a:lnTo>
                  <a:lnTo>
                    <a:pt x="0" y="1660"/>
                  </a:lnTo>
                  <a:lnTo>
                    <a:pt x="0" y="1632"/>
                  </a:lnTo>
                  <a:lnTo>
                    <a:pt x="0" y="1604"/>
                  </a:lnTo>
                  <a:lnTo>
                    <a:pt x="16" y="1576"/>
                  </a:lnTo>
                  <a:lnTo>
                    <a:pt x="33" y="1548"/>
                  </a:lnTo>
                  <a:lnTo>
                    <a:pt x="49" y="1521"/>
                  </a:lnTo>
                  <a:lnTo>
                    <a:pt x="65" y="1493"/>
                  </a:lnTo>
                  <a:lnTo>
                    <a:pt x="73" y="1465"/>
                  </a:lnTo>
                  <a:lnTo>
                    <a:pt x="82" y="1437"/>
                  </a:lnTo>
                  <a:lnTo>
                    <a:pt x="82" y="1409"/>
                  </a:lnTo>
                  <a:lnTo>
                    <a:pt x="82" y="1382"/>
                  </a:lnTo>
                  <a:lnTo>
                    <a:pt x="82" y="1354"/>
                  </a:lnTo>
                  <a:lnTo>
                    <a:pt x="82" y="1326"/>
                  </a:lnTo>
                  <a:lnTo>
                    <a:pt x="82" y="1298"/>
                  </a:lnTo>
                  <a:lnTo>
                    <a:pt x="82" y="1270"/>
                  </a:lnTo>
                  <a:lnTo>
                    <a:pt x="73" y="1242"/>
                  </a:lnTo>
                  <a:lnTo>
                    <a:pt x="57" y="1215"/>
                  </a:lnTo>
                  <a:lnTo>
                    <a:pt x="49" y="1187"/>
                  </a:lnTo>
                  <a:lnTo>
                    <a:pt x="33" y="1159"/>
                  </a:lnTo>
                  <a:lnTo>
                    <a:pt x="33" y="1131"/>
                  </a:lnTo>
                  <a:lnTo>
                    <a:pt x="24" y="1103"/>
                  </a:lnTo>
                  <a:lnTo>
                    <a:pt x="8" y="1076"/>
                  </a:lnTo>
                  <a:lnTo>
                    <a:pt x="8" y="1048"/>
                  </a:lnTo>
                  <a:lnTo>
                    <a:pt x="0" y="1020"/>
                  </a:lnTo>
                  <a:lnTo>
                    <a:pt x="0" y="992"/>
                  </a:lnTo>
                  <a:lnTo>
                    <a:pt x="24" y="974"/>
                  </a:lnTo>
                  <a:lnTo>
                    <a:pt x="49" y="936"/>
                  </a:lnTo>
                  <a:lnTo>
                    <a:pt x="65" y="899"/>
                  </a:lnTo>
                  <a:lnTo>
                    <a:pt x="82" y="872"/>
                  </a:lnTo>
                  <a:lnTo>
                    <a:pt x="106" y="862"/>
                  </a:lnTo>
                  <a:lnTo>
                    <a:pt x="131" y="834"/>
                  </a:lnTo>
                  <a:lnTo>
                    <a:pt x="155" y="825"/>
                  </a:lnTo>
                  <a:lnTo>
                    <a:pt x="179" y="825"/>
                  </a:lnTo>
                  <a:lnTo>
                    <a:pt x="204" y="825"/>
                  </a:lnTo>
                  <a:lnTo>
                    <a:pt x="228" y="825"/>
                  </a:lnTo>
                  <a:lnTo>
                    <a:pt x="253" y="825"/>
                  </a:lnTo>
                  <a:lnTo>
                    <a:pt x="285" y="834"/>
                  </a:lnTo>
                  <a:lnTo>
                    <a:pt x="318" y="853"/>
                  </a:lnTo>
                  <a:lnTo>
                    <a:pt x="343" y="862"/>
                  </a:lnTo>
                  <a:lnTo>
                    <a:pt x="367" y="872"/>
                  </a:lnTo>
                  <a:lnTo>
                    <a:pt x="400" y="899"/>
                  </a:lnTo>
                  <a:lnTo>
                    <a:pt x="424" y="909"/>
                  </a:lnTo>
                  <a:lnTo>
                    <a:pt x="449" y="909"/>
                  </a:lnTo>
                  <a:lnTo>
                    <a:pt x="473" y="909"/>
                  </a:lnTo>
                  <a:lnTo>
                    <a:pt x="506" y="899"/>
                  </a:lnTo>
                  <a:lnTo>
                    <a:pt x="522" y="872"/>
                  </a:lnTo>
                  <a:lnTo>
                    <a:pt x="538" y="844"/>
                  </a:lnTo>
                  <a:lnTo>
                    <a:pt x="555" y="816"/>
                  </a:lnTo>
                  <a:lnTo>
                    <a:pt x="563" y="788"/>
                  </a:lnTo>
                  <a:lnTo>
                    <a:pt x="587" y="751"/>
                  </a:lnTo>
                  <a:lnTo>
                    <a:pt x="587" y="723"/>
                  </a:lnTo>
                  <a:lnTo>
                    <a:pt x="587" y="695"/>
                  </a:lnTo>
                  <a:lnTo>
                    <a:pt x="587" y="668"/>
                  </a:lnTo>
                  <a:lnTo>
                    <a:pt x="587" y="640"/>
                  </a:lnTo>
                  <a:lnTo>
                    <a:pt x="587" y="612"/>
                  </a:lnTo>
                  <a:lnTo>
                    <a:pt x="587" y="584"/>
                  </a:lnTo>
                  <a:lnTo>
                    <a:pt x="587" y="556"/>
                  </a:lnTo>
                  <a:lnTo>
                    <a:pt x="587" y="529"/>
                  </a:lnTo>
                  <a:lnTo>
                    <a:pt x="571" y="501"/>
                  </a:lnTo>
                  <a:lnTo>
                    <a:pt x="547" y="482"/>
                  </a:lnTo>
                  <a:lnTo>
                    <a:pt x="530" y="454"/>
                  </a:lnTo>
                  <a:lnTo>
                    <a:pt x="506" y="445"/>
                  </a:lnTo>
                  <a:lnTo>
                    <a:pt x="481" y="436"/>
                  </a:lnTo>
                  <a:lnTo>
                    <a:pt x="457" y="427"/>
                  </a:lnTo>
                  <a:lnTo>
                    <a:pt x="432" y="417"/>
                  </a:lnTo>
                  <a:lnTo>
                    <a:pt x="408" y="408"/>
                  </a:lnTo>
                  <a:lnTo>
                    <a:pt x="383" y="408"/>
                  </a:lnTo>
                  <a:lnTo>
                    <a:pt x="359" y="389"/>
                  </a:lnTo>
                  <a:lnTo>
                    <a:pt x="334" y="371"/>
                  </a:lnTo>
                  <a:lnTo>
                    <a:pt x="310" y="362"/>
                  </a:lnTo>
                  <a:lnTo>
                    <a:pt x="285" y="343"/>
                  </a:lnTo>
                  <a:lnTo>
                    <a:pt x="261" y="325"/>
                  </a:lnTo>
                  <a:lnTo>
                    <a:pt x="228" y="306"/>
                  </a:lnTo>
                  <a:lnTo>
                    <a:pt x="204" y="287"/>
                  </a:lnTo>
                  <a:lnTo>
                    <a:pt x="179" y="278"/>
                  </a:lnTo>
                  <a:lnTo>
                    <a:pt x="155" y="260"/>
                  </a:lnTo>
                  <a:lnTo>
                    <a:pt x="131" y="241"/>
                  </a:lnTo>
                  <a:lnTo>
                    <a:pt x="106" y="223"/>
                  </a:lnTo>
                  <a:lnTo>
                    <a:pt x="90" y="195"/>
                  </a:lnTo>
                  <a:lnTo>
                    <a:pt x="73" y="167"/>
                  </a:lnTo>
                  <a:lnTo>
                    <a:pt x="57" y="130"/>
                  </a:lnTo>
                  <a:lnTo>
                    <a:pt x="49" y="102"/>
                  </a:lnTo>
                  <a:lnTo>
                    <a:pt x="49" y="74"/>
                  </a:lnTo>
                  <a:lnTo>
                    <a:pt x="65" y="46"/>
                  </a:lnTo>
                  <a:lnTo>
                    <a:pt x="82" y="19"/>
                  </a:lnTo>
                  <a:lnTo>
                    <a:pt x="98" y="0"/>
                  </a:lnTo>
                </a:path>
              </a:pathLst>
            </a:custGeom>
            <a:solidFill>
              <a:schemeClr val="tx2"/>
            </a:solidFill>
            <a:ln w="12700" cap="rnd" cmpd="sng">
              <a:solidFill>
                <a:srgbClr val="714400"/>
              </a:solidFill>
              <a:prstDash val="solid"/>
              <a:round/>
              <a:headEnd type="none" w="sm" len="sm"/>
              <a:tailEnd type="none" w="sm" len="sm"/>
            </a:ln>
            <a:effectLst>
              <a:outerShdw dist="107763" dir="2700000" algn="ctr" rotWithShape="0">
                <a:srgbClr val="714400"/>
              </a:outerShdw>
            </a:effectLst>
          </p:spPr>
          <p:txBody>
            <a:bodyPr/>
            <a:lstStyle/>
            <a:p>
              <a:pPr>
                <a:defRPr/>
              </a:pPr>
              <a:endParaRPr lang="es-CL"/>
            </a:p>
          </p:txBody>
        </p:sp>
        <p:sp>
          <p:nvSpPr>
            <p:cNvPr id="76" name="Oval 7"/>
            <p:cNvSpPr>
              <a:spLocks noChangeArrowheads="1"/>
            </p:cNvSpPr>
            <p:nvPr/>
          </p:nvSpPr>
          <p:spPr bwMode="auto">
            <a:xfrm>
              <a:off x="1416" y="1604"/>
              <a:ext cx="3524" cy="2181"/>
            </a:xfrm>
            <a:prstGeom prst="ellipse">
              <a:avLst/>
            </a:prstGeom>
            <a:noFill/>
            <a:ln w="12700">
              <a:solidFill>
                <a:schemeClr val="bg2"/>
              </a:solidFill>
              <a:round/>
              <a:headEnd/>
              <a:tailEnd/>
            </a:ln>
          </p:spPr>
          <p:txBody>
            <a:bodyPr wrap="none" anchor="ctr"/>
            <a:lstStyle/>
            <a:p>
              <a:endParaRPr lang="es-CL"/>
            </a:p>
          </p:txBody>
        </p:sp>
        <p:sp>
          <p:nvSpPr>
            <p:cNvPr id="86" name="Rectangle 8"/>
            <p:cNvSpPr>
              <a:spLocks noChangeArrowheads="1"/>
            </p:cNvSpPr>
            <p:nvPr/>
          </p:nvSpPr>
          <p:spPr bwMode="auto">
            <a:xfrm>
              <a:off x="4512" y="3408"/>
              <a:ext cx="680" cy="310"/>
            </a:xfrm>
            <a:prstGeom prst="rect">
              <a:avLst/>
            </a:prstGeom>
            <a:solidFill>
              <a:schemeClr val="accent2"/>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400" b="1">
                  <a:solidFill>
                    <a:schemeClr val="bg2"/>
                  </a:solidFill>
                </a:rPr>
                <a:t>AREA  OBJETIVO</a:t>
              </a:r>
            </a:p>
          </p:txBody>
        </p:sp>
        <p:sp>
          <p:nvSpPr>
            <p:cNvPr id="90" name="Rectangle 9"/>
            <p:cNvSpPr>
              <a:spLocks noChangeArrowheads="1"/>
            </p:cNvSpPr>
            <p:nvPr/>
          </p:nvSpPr>
          <p:spPr bwMode="auto">
            <a:xfrm>
              <a:off x="4080" y="1920"/>
              <a:ext cx="401" cy="138"/>
            </a:xfrm>
            <a:prstGeom prst="rect">
              <a:avLst/>
            </a:prstGeom>
            <a:solidFill>
              <a:schemeClr val="tx1"/>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000" b="1">
                  <a:solidFill>
                    <a:schemeClr val="bg2"/>
                  </a:solidFill>
                </a:rPr>
                <a:t>B.D.C.P</a:t>
              </a:r>
            </a:p>
          </p:txBody>
        </p:sp>
        <p:sp>
          <p:nvSpPr>
            <p:cNvPr id="94" name="Line 10"/>
            <p:cNvSpPr>
              <a:spLocks noChangeShapeType="1"/>
            </p:cNvSpPr>
            <p:nvPr/>
          </p:nvSpPr>
          <p:spPr bwMode="auto">
            <a:xfrm>
              <a:off x="2791" y="2610"/>
              <a:ext cx="5"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98" name="Line 11"/>
            <p:cNvSpPr>
              <a:spLocks noChangeShapeType="1"/>
            </p:cNvSpPr>
            <p:nvPr/>
          </p:nvSpPr>
          <p:spPr bwMode="auto">
            <a:xfrm>
              <a:off x="2816" y="2599"/>
              <a:ext cx="0"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101" name="Oval 12"/>
            <p:cNvSpPr>
              <a:spLocks noChangeArrowheads="1"/>
            </p:cNvSpPr>
            <p:nvPr/>
          </p:nvSpPr>
          <p:spPr bwMode="auto">
            <a:xfrm>
              <a:off x="1719" y="1780"/>
              <a:ext cx="2693" cy="1912"/>
            </a:xfrm>
            <a:prstGeom prst="ellipse">
              <a:avLst/>
            </a:prstGeom>
            <a:noFill/>
            <a:ln w="12700">
              <a:solidFill>
                <a:schemeClr val="hlink"/>
              </a:solidFill>
              <a:round/>
              <a:headEnd/>
              <a:tailEnd/>
            </a:ln>
          </p:spPr>
          <p:txBody>
            <a:bodyPr wrap="none" anchor="ctr"/>
            <a:lstStyle/>
            <a:p>
              <a:endParaRPr lang="es-CL"/>
            </a:p>
          </p:txBody>
        </p:sp>
        <p:sp>
          <p:nvSpPr>
            <p:cNvPr id="102" name="Rectangle 13"/>
            <p:cNvSpPr>
              <a:spLocks noChangeArrowheads="1"/>
            </p:cNvSpPr>
            <p:nvPr/>
          </p:nvSpPr>
          <p:spPr bwMode="auto">
            <a:xfrm>
              <a:off x="4368" y="2208"/>
              <a:ext cx="804" cy="272"/>
            </a:xfrm>
            <a:prstGeom prst="rect">
              <a:avLst/>
            </a:prstGeom>
            <a:solidFill>
              <a:schemeClr val="hlink"/>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200" b="1"/>
                <a:t>AREA DE DESEMBARCO</a:t>
              </a:r>
            </a:p>
          </p:txBody>
        </p:sp>
        <p:grpSp>
          <p:nvGrpSpPr>
            <p:cNvPr id="103" name="Group 16"/>
            <p:cNvGrpSpPr>
              <a:grpSpLocks/>
            </p:cNvGrpSpPr>
            <p:nvPr/>
          </p:nvGrpSpPr>
          <p:grpSpPr bwMode="auto">
            <a:xfrm>
              <a:off x="2977" y="2977"/>
              <a:ext cx="1475" cy="300"/>
              <a:chOff x="2977" y="2977"/>
              <a:chExt cx="1475" cy="300"/>
            </a:xfrm>
          </p:grpSpPr>
          <p:sp>
            <p:nvSpPr>
              <p:cNvPr id="123" name="Rectangle 14"/>
              <p:cNvSpPr>
                <a:spLocks noChangeArrowheads="1"/>
              </p:cNvSpPr>
              <p:nvPr/>
            </p:nvSpPr>
            <p:spPr bwMode="auto">
              <a:xfrm>
                <a:off x="3600" y="3120"/>
                <a:ext cx="852" cy="157"/>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SITIO DE DBCO</a:t>
                </a:r>
              </a:p>
            </p:txBody>
          </p:sp>
          <p:sp>
            <p:nvSpPr>
              <p:cNvPr id="124" name="Line 15"/>
              <p:cNvSpPr>
                <a:spLocks noChangeShapeType="1"/>
              </p:cNvSpPr>
              <p:nvPr/>
            </p:nvSpPr>
            <p:spPr bwMode="auto">
              <a:xfrm flipH="1" flipV="1">
                <a:off x="2977" y="2977"/>
                <a:ext cx="623" cy="191"/>
              </a:xfrm>
              <a:prstGeom prst="line">
                <a:avLst/>
              </a:prstGeom>
              <a:noFill/>
              <a:ln w="25400">
                <a:solidFill>
                  <a:schemeClr val="hlink"/>
                </a:solidFill>
                <a:round/>
                <a:headEnd type="none" w="sm" len="sm"/>
                <a:tailEnd type="stealth" w="med" len="med"/>
              </a:ln>
            </p:spPr>
            <p:txBody>
              <a:bodyPr wrap="none" anchor="ctr"/>
              <a:lstStyle/>
              <a:p>
                <a:endParaRPr lang="es-CL"/>
              </a:p>
            </p:txBody>
          </p:sp>
        </p:grpSp>
        <p:sp>
          <p:nvSpPr>
            <p:cNvPr id="104" name="Line 17"/>
            <p:cNvSpPr>
              <a:spLocks noChangeShapeType="1"/>
            </p:cNvSpPr>
            <p:nvPr/>
          </p:nvSpPr>
          <p:spPr bwMode="auto">
            <a:xfrm>
              <a:off x="3657" y="2104"/>
              <a:ext cx="3" cy="0"/>
            </a:xfrm>
            <a:prstGeom prst="line">
              <a:avLst/>
            </a:prstGeom>
            <a:noFill/>
            <a:ln w="12700">
              <a:solidFill>
                <a:schemeClr val="tx1"/>
              </a:solidFill>
              <a:round/>
              <a:headEnd type="none" w="sm" len="sm"/>
              <a:tailEnd type="none" w="sm" len="sm"/>
            </a:ln>
          </p:spPr>
          <p:txBody>
            <a:bodyPr wrap="none" anchor="ctr"/>
            <a:lstStyle/>
            <a:p>
              <a:endParaRPr lang="es-CL"/>
            </a:p>
          </p:txBody>
        </p:sp>
        <p:sp>
          <p:nvSpPr>
            <p:cNvPr id="105" name="Rectangle 18"/>
            <p:cNvSpPr>
              <a:spLocks noChangeArrowheads="1"/>
            </p:cNvSpPr>
            <p:nvPr/>
          </p:nvSpPr>
          <p:spPr bwMode="auto">
            <a:xfrm>
              <a:off x="3518" y="3116"/>
              <a:ext cx="112" cy="12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2</a:t>
              </a:r>
            </a:p>
          </p:txBody>
        </p:sp>
        <p:sp>
          <p:nvSpPr>
            <p:cNvPr id="106" name="Rectangle 19"/>
            <p:cNvSpPr>
              <a:spLocks noChangeArrowheads="1"/>
            </p:cNvSpPr>
            <p:nvPr/>
          </p:nvSpPr>
          <p:spPr bwMode="auto">
            <a:xfrm>
              <a:off x="3867" y="2414"/>
              <a:ext cx="113" cy="12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1</a:t>
              </a:r>
            </a:p>
          </p:txBody>
        </p:sp>
        <p:sp>
          <p:nvSpPr>
            <p:cNvPr id="107" name="Freeform 20"/>
            <p:cNvSpPr>
              <a:spLocks/>
            </p:cNvSpPr>
            <p:nvPr/>
          </p:nvSpPr>
          <p:spPr bwMode="auto">
            <a:xfrm>
              <a:off x="3282" y="1930"/>
              <a:ext cx="1122" cy="1608"/>
            </a:xfrm>
            <a:custGeom>
              <a:avLst/>
              <a:gdLst>
                <a:gd name="T0" fmla="*/ 402 w 1122"/>
                <a:gd name="T1" fmla="*/ 0 h 1608"/>
                <a:gd name="T2" fmla="*/ 452 w 1122"/>
                <a:gd name="T3" fmla="*/ 14 h 1608"/>
                <a:gd name="T4" fmla="*/ 502 w 1122"/>
                <a:gd name="T5" fmla="*/ 21 h 1608"/>
                <a:gd name="T6" fmla="*/ 577 w 1122"/>
                <a:gd name="T7" fmla="*/ 35 h 1608"/>
                <a:gd name="T8" fmla="*/ 627 w 1122"/>
                <a:gd name="T9" fmla="*/ 49 h 1608"/>
                <a:gd name="T10" fmla="*/ 669 w 1122"/>
                <a:gd name="T11" fmla="*/ 91 h 1608"/>
                <a:gd name="T12" fmla="*/ 686 w 1122"/>
                <a:gd name="T13" fmla="*/ 133 h 1608"/>
                <a:gd name="T14" fmla="*/ 686 w 1122"/>
                <a:gd name="T15" fmla="*/ 175 h 1608"/>
                <a:gd name="T16" fmla="*/ 719 w 1122"/>
                <a:gd name="T17" fmla="*/ 218 h 1608"/>
                <a:gd name="T18" fmla="*/ 778 w 1122"/>
                <a:gd name="T19" fmla="*/ 246 h 1608"/>
                <a:gd name="T20" fmla="*/ 828 w 1122"/>
                <a:gd name="T21" fmla="*/ 274 h 1608"/>
                <a:gd name="T22" fmla="*/ 878 w 1122"/>
                <a:gd name="T23" fmla="*/ 302 h 1608"/>
                <a:gd name="T24" fmla="*/ 937 w 1122"/>
                <a:gd name="T25" fmla="*/ 358 h 1608"/>
                <a:gd name="T26" fmla="*/ 987 w 1122"/>
                <a:gd name="T27" fmla="*/ 400 h 1608"/>
                <a:gd name="T28" fmla="*/ 1029 w 1122"/>
                <a:gd name="T29" fmla="*/ 428 h 1608"/>
                <a:gd name="T30" fmla="*/ 1029 w 1122"/>
                <a:gd name="T31" fmla="*/ 470 h 1608"/>
                <a:gd name="T32" fmla="*/ 1029 w 1122"/>
                <a:gd name="T33" fmla="*/ 512 h 1608"/>
                <a:gd name="T34" fmla="*/ 1021 w 1122"/>
                <a:gd name="T35" fmla="*/ 554 h 1608"/>
                <a:gd name="T36" fmla="*/ 1021 w 1122"/>
                <a:gd name="T37" fmla="*/ 596 h 1608"/>
                <a:gd name="T38" fmla="*/ 1004 w 1122"/>
                <a:gd name="T39" fmla="*/ 639 h 1608"/>
                <a:gd name="T40" fmla="*/ 1004 w 1122"/>
                <a:gd name="T41" fmla="*/ 681 h 1608"/>
                <a:gd name="T42" fmla="*/ 1062 w 1122"/>
                <a:gd name="T43" fmla="*/ 723 h 1608"/>
                <a:gd name="T44" fmla="*/ 1088 w 1122"/>
                <a:gd name="T45" fmla="*/ 765 h 1608"/>
                <a:gd name="T46" fmla="*/ 1104 w 1122"/>
                <a:gd name="T47" fmla="*/ 842 h 1608"/>
                <a:gd name="T48" fmla="*/ 1113 w 1122"/>
                <a:gd name="T49" fmla="*/ 884 h 1608"/>
                <a:gd name="T50" fmla="*/ 1113 w 1122"/>
                <a:gd name="T51" fmla="*/ 926 h 1608"/>
                <a:gd name="T52" fmla="*/ 1121 w 1122"/>
                <a:gd name="T53" fmla="*/ 968 h 1608"/>
                <a:gd name="T54" fmla="*/ 1079 w 1122"/>
                <a:gd name="T55" fmla="*/ 996 h 1608"/>
                <a:gd name="T56" fmla="*/ 1029 w 1122"/>
                <a:gd name="T57" fmla="*/ 1003 h 1608"/>
                <a:gd name="T58" fmla="*/ 970 w 1122"/>
                <a:gd name="T59" fmla="*/ 1003 h 1608"/>
                <a:gd name="T60" fmla="*/ 903 w 1122"/>
                <a:gd name="T61" fmla="*/ 1011 h 1608"/>
                <a:gd name="T62" fmla="*/ 853 w 1122"/>
                <a:gd name="T63" fmla="*/ 1032 h 1608"/>
                <a:gd name="T64" fmla="*/ 837 w 1122"/>
                <a:gd name="T65" fmla="*/ 1074 h 1608"/>
                <a:gd name="T66" fmla="*/ 837 w 1122"/>
                <a:gd name="T67" fmla="*/ 1137 h 1608"/>
                <a:gd name="T68" fmla="*/ 837 w 1122"/>
                <a:gd name="T69" fmla="*/ 1193 h 1608"/>
                <a:gd name="T70" fmla="*/ 837 w 1122"/>
                <a:gd name="T71" fmla="*/ 1235 h 1608"/>
                <a:gd name="T72" fmla="*/ 786 w 1122"/>
                <a:gd name="T73" fmla="*/ 1263 h 1608"/>
                <a:gd name="T74" fmla="*/ 753 w 1122"/>
                <a:gd name="T75" fmla="*/ 1298 h 1608"/>
                <a:gd name="T76" fmla="*/ 736 w 1122"/>
                <a:gd name="T77" fmla="*/ 1340 h 1608"/>
                <a:gd name="T78" fmla="*/ 736 w 1122"/>
                <a:gd name="T79" fmla="*/ 1382 h 1608"/>
                <a:gd name="T80" fmla="*/ 728 w 1122"/>
                <a:gd name="T81" fmla="*/ 1425 h 1608"/>
                <a:gd name="T82" fmla="*/ 686 w 1122"/>
                <a:gd name="T83" fmla="*/ 1453 h 1608"/>
                <a:gd name="T84" fmla="*/ 619 w 1122"/>
                <a:gd name="T85" fmla="*/ 1467 h 1608"/>
                <a:gd name="T86" fmla="*/ 552 w 1122"/>
                <a:gd name="T87" fmla="*/ 1495 h 1608"/>
                <a:gd name="T88" fmla="*/ 502 w 1122"/>
                <a:gd name="T89" fmla="*/ 1537 h 1608"/>
                <a:gd name="T90" fmla="*/ 460 w 1122"/>
                <a:gd name="T91" fmla="*/ 1579 h 1608"/>
                <a:gd name="T92" fmla="*/ 393 w 1122"/>
                <a:gd name="T93" fmla="*/ 1600 h 1608"/>
                <a:gd name="T94" fmla="*/ 318 w 1122"/>
                <a:gd name="T95" fmla="*/ 1600 h 1608"/>
                <a:gd name="T96" fmla="*/ 251 w 1122"/>
                <a:gd name="T97" fmla="*/ 1600 h 1608"/>
                <a:gd name="T98" fmla="*/ 184 w 1122"/>
                <a:gd name="T99" fmla="*/ 1600 h 1608"/>
                <a:gd name="T100" fmla="*/ 100 w 1122"/>
                <a:gd name="T101" fmla="*/ 1600 h 1608"/>
                <a:gd name="T102" fmla="*/ 50 w 1122"/>
                <a:gd name="T103" fmla="*/ 1600 h 1608"/>
                <a:gd name="T104" fmla="*/ 0 w 1122"/>
                <a:gd name="T105" fmla="*/ 1607 h 160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122"/>
                <a:gd name="T160" fmla="*/ 0 h 1608"/>
                <a:gd name="T161" fmla="*/ 1122 w 1122"/>
                <a:gd name="T162" fmla="*/ 1608 h 160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122" h="1608">
                  <a:moveTo>
                    <a:pt x="376" y="7"/>
                  </a:moveTo>
                  <a:lnTo>
                    <a:pt x="402" y="0"/>
                  </a:lnTo>
                  <a:lnTo>
                    <a:pt x="427" y="7"/>
                  </a:lnTo>
                  <a:lnTo>
                    <a:pt x="452" y="14"/>
                  </a:lnTo>
                  <a:lnTo>
                    <a:pt x="477" y="21"/>
                  </a:lnTo>
                  <a:lnTo>
                    <a:pt x="502" y="21"/>
                  </a:lnTo>
                  <a:lnTo>
                    <a:pt x="544" y="28"/>
                  </a:lnTo>
                  <a:lnTo>
                    <a:pt x="577" y="35"/>
                  </a:lnTo>
                  <a:lnTo>
                    <a:pt x="602" y="42"/>
                  </a:lnTo>
                  <a:lnTo>
                    <a:pt x="627" y="49"/>
                  </a:lnTo>
                  <a:lnTo>
                    <a:pt x="653" y="70"/>
                  </a:lnTo>
                  <a:lnTo>
                    <a:pt x="669" y="91"/>
                  </a:lnTo>
                  <a:lnTo>
                    <a:pt x="678" y="112"/>
                  </a:lnTo>
                  <a:lnTo>
                    <a:pt x="686" y="133"/>
                  </a:lnTo>
                  <a:lnTo>
                    <a:pt x="686" y="154"/>
                  </a:lnTo>
                  <a:lnTo>
                    <a:pt x="686" y="175"/>
                  </a:lnTo>
                  <a:lnTo>
                    <a:pt x="703" y="196"/>
                  </a:lnTo>
                  <a:lnTo>
                    <a:pt x="719" y="218"/>
                  </a:lnTo>
                  <a:lnTo>
                    <a:pt x="753" y="232"/>
                  </a:lnTo>
                  <a:lnTo>
                    <a:pt x="778" y="246"/>
                  </a:lnTo>
                  <a:lnTo>
                    <a:pt x="803" y="260"/>
                  </a:lnTo>
                  <a:lnTo>
                    <a:pt x="828" y="274"/>
                  </a:lnTo>
                  <a:lnTo>
                    <a:pt x="853" y="288"/>
                  </a:lnTo>
                  <a:lnTo>
                    <a:pt x="878" y="302"/>
                  </a:lnTo>
                  <a:lnTo>
                    <a:pt x="903" y="323"/>
                  </a:lnTo>
                  <a:lnTo>
                    <a:pt x="937" y="358"/>
                  </a:lnTo>
                  <a:lnTo>
                    <a:pt x="962" y="379"/>
                  </a:lnTo>
                  <a:lnTo>
                    <a:pt x="987" y="400"/>
                  </a:lnTo>
                  <a:lnTo>
                    <a:pt x="1021" y="407"/>
                  </a:lnTo>
                  <a:lnTo>
                    <a:pt x="1029" y="428"/>
                  </a:lnTo>
                  <a:lnTo>
                    <a:pt x="1029" y="449"/>
                  </a:lnTo>
                  <a:lnTo>
                    <a:pt x="1029" y="470"/>
                  </a:lnTo>
                  <a:lnTo>
                    <a:pt x="1029" y="491"/>
                  </a:lnTo>
                  <a:lnTo>
                    <a:pt x="1029" y="512"/>
                  </a:lnTo>
                  <a:lnTo>
                    <a:pt x="1021" y="533"/>
                  </a:lnTo>
                  <a:lnTo>
                    <a:pt x="1021" y="554"/>
                  </a:lnTo>
                  <a:lnTo>
                    <a:pt x="1021" y="575"/>
                  </a:lnTo>
                  <a:lnTo>
                    <a:pt x="1021" y="596"/>
                  </a:lnTo>
                  <a:lnTo>
                    <a:pt x="1004" y="618"/>
                  </a:lnTo>
                  <a:lnTo>
                    <a:pt x="1004" y="639"/>
                  </a:lnTo>
                  <a:lnTo>
                    <a:pt x="1004" y="660"/>
                  </a:lnTo>
                  <a:lnTo>
                    <a:pt x="1004" y="681"/>
                  </a:lnTo>
                  <a:lnTo>
                    <a:pt x="1029" y="695"/>
                  </a:lnTo>
                  <a:lnTo>
                    <a:pt x="1062" y="723"/>
                  </a:lnTo>
                  <a:lnTo>
                    <a:pt x="1088" y="737"/>
                  </a:lnTo>
                  <a:lnTo>
                    <a:pt x="1088" y="765"/>
                  </a:lnTo>
                  <a:lnTo>
                    <a:pt x="1104" y="807"/>
                  </a:lnTo>
                  <a:lnTo>
                    <a:pt x="1104" y="842"/>
                  </a:lnTo>
                  <a:lnTo>
                    <a:pt x="1113" y="863"/>
                  </a:lnTo>
                  <a:lnTo>
                    <a:pt x="1113" y="884"/>
                  </a:lnTo>
                  <a:lnTo>
                    <a:pt x="1113" y="905"/>
                  </a:lnTo>
                  <a:lnTo>
                    <a:pt x="1113" y="926"/>
                  </a:lnTo>
                  <a:lnTo>
                    <a:pt x="1121" y="947"/>
                  </a:lnTo>
                  <a:lnTo>
                    <a:pt x="1121" y="968"/>
                  </a:lnTo>
                  <a:lnTo>
                    <a:pt x="1104" y="989"/>
                  </a:lnTo>
                  <a:lnTo>
                    <a:pt x="1079" y="996"/>
                  </a:lnTo>
                  <a:lnTo>
                    <a:pt x="1054" y="1003"/>
                  </a:lnTo>
                  <a:lnTo>
                    <a:pt x="1029" y="1003"/>
                  </a:lnTo>
                  <a:lnTo>
                    <a:pt x="1004" y="1003"/>
                  </a:lnTo>
                  <a:lnTo>
                    <a:pt x="970" y="1003"/>
                  </a:lnTo>
                  <a:lnTo>
                    <a:pt x="929" y="1003"/>
                  </a:lnTo>
                  <a:lnTo>
                    <a:pt x="903" y="1011"/>
                  </a:lnTo>
                  <a:lnTo>
                    <a:pt x="878" y="1018"/>
                  </a:lnTo>
                  <a:lnTo>
                    <a:pt x="853" y="1032"/>
                  </a:lnTo>
                  <a:lnTo>
                    <a:pt x="837" y="1053"/>
                  </a:lnTo>
                  <a:lnTo>
                    <a:pt x="837" y="1074"/>
                  </a:lnTo>
                  <a:lnTo>
                    <a:pt x="837" y="1116"/>
                  </a:lnTo>
                  <a:lnTo>
                    <a:pt x="837" y="1137"/>
                  </a:lnTo>
                  <a:lnTo>
                    <a:pt x="837" y="1172"/>
                  </a:lnTo>
                  <a:lnTo>
                    <a:pt x="837" y="1193"/>
                  </a:lnTo>
                  <a:lnTo>
                    <a:pt x="837" y="1214"/>
                  </a:lnTo>
                  <a:lnTo>
                    <a:pt x="837" y="1235"/>
                  </a:lnTo>
                  <a:lnTo>
                    <a:pt x="811" y="1249"/>
                  </a:lnTo>
                  <a:lnTo>
                    <a:pt x="786" y="1263"/>
                  </a:lnTo>
                  <a:lnTo>
                    <a:pt x="761" y="1277"/>
                  </a:lnTo>
                  <a:lnTo>
                    <a:pt x="753" y="1298"/>
                  </a:lnTo>
                  <a:lnTo>
                    <a:pt x="736" y="1319"/>
                  </a:lnTo>
                  <a:lnTo>
                    <a:pt x="736" y="1340"/>
                  </a:lnTo>
                  <a:lnTo>
                    <a:pt x="736" y="1361"/>
                  </a:lnTo>
                  <a:lnTo>
                    <a:pt x="736" y="1382"/>
                  </a:lnTo>
                  <a:lnTo>
                    <a:pt x="736" y="1403"/>
                  </a:lnTo>
                  <a:lnTo>
                    <a:pt x="728" y="1425"/>
                  </a:lnTo>
                  <a:lnTo>
                    <a:pt x="711" y="1446"/>
                  </a:lnTo>
                  <a:lnTo>
                    <a:pt x="686" y="1453"/>
                  </a:lnTo>
                  <a:lnTo>
                    <a:pt x="653" y="1460"/>
                  </a:lnTo>
                  <a:lnTo>
                    <a:pt x="619" y="1467"/>
                  </a:lnTo>
                  <a:lnTo>
                    <a:pt x="586" y="1474"/>
                  </a:lnTo>
                  <a:lnTo>
                    <a:pt x="552" y="1495"/>
                  </a:lnTo>
                  <a:lnTo>
                    <a:pt x="519" y="1516"/>
                  </a:lnTo>
                  <a:lnTo>
                    <a:pt x="502" y="1537"/>
                  </a:lnTo>
                  <a:lnTo>
                    <a:pt x="502" y="1558"/>
                  </a:lnTo>
                  <a:lnTo>
                    <a:pt x="460" y="1579"/>
                  </a:lnTo>
                  <a:lnTo>
                    <a:pt x="435" y="1593"/>
                  </a:lnTo>
                  <a:lnTo>
                    <a:pt x="393" y="1600"/>
                  </a:lnTo>
                  <a:lnTo>
                    <a:pt x="343" y="1600"/>
                  </a:lnTo>
                  <a:lnTo>
                    <a:pt x="318" y="1600"/>
                  </a:lnTo>
                  <a:lnTo>
                    <a:pt x="284" y="1600"/>
                  </a:lnTo>
                  <a:lnTo>
                    <a:pt x="251" y="1600"/>
                  </a:lnTo>
                  <a:lnTo>
                    <a:pt x="226" y="1600"/>
                  </a:lnTo>
                  <a:lnTo>
                    <a:pt x="184" y="1600"/>
                  </a:lnTo>
                  <a:lnTo>
                    <a:pt x="134" y="1600"/>
                  </a:lnTo>
                  <a:lnTo>
                    <a:pt x="100" y="1600"/>
                  </a:lnTo>
                  <a:lnTo>
                    <a:pt x="75" y="1600"/>
                  </a:lnTo>
                  <a:lnTo>
                    <a:pt x="50" y="1600"/>
                  </a:lnTo>
                  <a:lnTo>
                    <a:pt x="25" y="1600"/>
                  </a:lnTo>
                  <a:lnTo>
                    <a:pt x="0" y="1607"/>
                  </a:lnTo>
                </a:path>
              </a:pathLst>
            </a:custGeom>
            <a:noFill/>
            <a:ln w="25400" cap="rnd">
              <a:solidFill>
                <a:schemeClr val="bg2"/>
              </a:solidFill>
              <a:prstDash val="dash"/>
              <a:round/>
              <a:headEnd type="none" w="sm" len="sm"/>
              <a:tailEnd type="none" w="sm" len="sm"/>
            </a:ln>
          </p:spPr>
          <p:txBody>
            <a:bodyPr/>
            <a:lstStyle/>
            <a:p>
              <a:endParaRPr lang="es-CL"/>
            </a:p>
          </p:txBody>
        </p:sp>
        <p:sp>
          <p:nvSpPr>
            <p:cNvPr id="108" name="Freeform 21"/>
            <p:cNvSpPr>
              <a:spLocks/>
            </p:cNvSpPr>
            <p:nvPr/>
          </p:nvSpPr>
          <p:spPr bwMode="auto">
            <a:xfrm>
              <a:off x="2976" y="1914"/>
              <a:ext cx="685" cy="1639"/>
            </a:xfrm>
            <a:custGeom>
              <a:avLst/>
              <a:gdLst>
                <a:gd name="T0" fmla="*/ 684 w 685"/>
                <a:gd name="T1" fmla="*/ 0 h 1639"/>
                <a:gd name="T2" fmla="*/ 576 w 685"/>
                <a:gd name="T3" fmla="*/ 72 h 1639"/>
                <a:gd name="T4" fmla="*/ 96 w 685"/>
                <a:gd name="T5" fmla="*/ 294 h 1639"/>
                <a:gd name="T6" fmla="*/ 0 w 685"/>
                <a:gd name="T7" fmla="*/ 534 h 1639"/>
                <a:gd name="T8" fmla="*/ 0 w 685"/>
                <a:gd name="T9" fmla="*/ 1254 h 1639"/>
                <a:gd name="T10" fmla="*/ 192 w 685"/>
                <a:gd name="T11" fmla="*/ 1590 h 1639"/>
                <a:gd name="T12" fmla="*/ 336 w 685"/>
                <a:gd name="T13" fmla="*/ 1638 h 1639"/>
                <a:gd name="T14" fmla="*/ 0 60000 65536"/>
                <a:gd name="T15" fmla="*/ 0 60000 65536"/>
                <a:gd name="T16" fmla="*/ 0 60000 65536"/>
                <a:gd name="T17" fmla="*/ 0 60000 65536"/>
                <a:gd name="T18" fmla="*/ 0 60000 65536"/>
                <a:gd name="T19" fmla="*/ 0 60000 65536"/>
                <a:gd name="T20" fmla="*/ 0 60000 65536"/>
                <a:gd name="T21" fmla="*/ 0 w 685"/>
                <a:gd name="T22" fmla="*/ 0 h 1639"/>
                <a:gd name="T23" fmla="*/ 685 w 685"/>
                <a:gd name="T24" fmla="*/ 1639 h 16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5" h="1639">
                  <a:moveTo>
                    <a:pt x="684" y="0"/>
                  </a:moveTo>
                  <a:lnTo>
                    <a:pt x="576" y="72"/>
                  </a:lnTo>
                  <a:lnTo>
                    <a:pt x="96" y="294"/>
                  </a:lnTo>
                  <a:lnTo>
                    <a:pt x="0" y="534"/>
                  </a:lnTo>
                  <a:lnTo>
                    <a:pt x="0" y="1254"/>
                  </a:lnTo>
                  <a:lnTo>
                    <a:pt x="192" y="1590"/>
                  </a:lnTo>
                  <a:lnTo>
                    <a:pt x="336" y="1638"/>
                  </a:lnTo>
                </a:path>
              </a:pathLst>
            </a:custGeom>
            <a:noFill/>
            <a:ln w="25400" cap="rnd">
              <a:solidFill>
                <a:schemeClr val="hlink"/>
              </a:solidFill>
              <a:round/>
              <a:headEnd type="none" w="sm" len="sm"/>
              <a:tailEnd type="none" w="sm" len="sm"/>
            </a:ln>
          </p:spPr>
          <p:txBody>
            <a:bodyPr/>
            <a:lstStyle/>
            <a:p>
              <a:endParaRPr lang="es-CL"/>
            </a:p>
          </p:txBody>
        </p:sp>
        <p:sp>
          <p:nvSpPr>
            <p:cNvPr id="109" name="Rectangle 22"/>
            <p:cNvSpPr>
              <a:spLocks noChangeArrowheads="1"/>
            </p:cNvSpPr>
            <p:nvPr/>
          </p:nvSpPr>
          <p:spPr bwMode="auto">
            <a:xfrm>
              <a:off x="3360" y="2688"/>
              <a:ext cx="485" cy="157"/>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PLAYAS</a:t>
              </a:r>
            </a:p>
          </p:txBody>
        </p:sp>
        <p:sp>
          <p:nvSpPr>
            <p:cNvPr id="110" name="Line 23"/>
            <p:cNvSpPr>
              <a:spLocks noChangeShapeType="1"/>
            </p:cNvSpPr>
            <p:nvPr/>
          </p:nvSpPr>
          <p:spPr bwMode="auto">
            <a:xfrm flipH="1" flipV="1">
              <a:off x="3073" y="2737"/>
              <a:ext cx="239" cy="47"/>
            </a:xfrm>
            <a:prstGeom prst="line">
              <a:avLst/>
            </a:prstGeom>
            <a:noFill/>
            <a:ln w="12700">
              <a:solidFill>
                <a:schemeClr val="bg1"/>
              </a:solidFill>
              <a:round/>
              <a:headEnd type="none" w="sm" len="sm"/>
              <a:tailEnd type="stealth" w="med" len="med"/>
            </a:ln>
          </p:spPr>
          <p:txBody>
            <a:bodyPr wrap="none" anchor="ctr"/>
            <a:lstStyle/>
            <a:p>
              <a:endParaRPr lang="es-CL"/>
            </a:p>
          </p:txBody>
        </p:sp>
        <p:sp>
          <p:nvSpPr>
            <p:cNvPr id="111" name="Line 24"/>
            <p:cNvSpPr>
              <a:spLocks noChangeShapeType="1"/>
            </p:cNvSpPr>
            <p:nvPr/>
          </p:nvSpPr>
          <p:spPr bwMode="auto">
            <a:xfrm>
              <a:off x="3072" y="2545"/>
              <a:ext cx="0" cy="143"/>
            </a:xfrm>
            <a:prstGeom prst="line">
              <a:avLst/>
            </a:prstGeom>
            <a:noFill/>
            <a:ln w="50800">
              <a:solidFill>
                <a:schemeClr val="bg1"/>
              </a:solidFill>
              <a:round/>
              <a:headEnd type="none" w="sm" len="sm"/>
              <a:tailEnd type="none" w="sm" len="sm"/>
            </a:ln>
          </p:spPr>
          <p:txBody>
            <a:bodyPr wrap="none" anchor="ctr"/>
            <a:lstStyle/>
            <a:p>
              <a:endParaRPr lang="es-CL"/>
            </a:p>
          </p:txBody>
        </p:sp>
        <p:sp>
          <p:nvSpPr>
            <p:cNvPr id="112" name="Line 25"/>
            <p:cNvSpPr>
              <a:spLocks noChangeShapeType="1"/>
            </p:cNvSpPr>
            <p:nvPr/>
          </p:nvSpPr>
          <p:spPr bwMode="auto">
            <a:xfrm>
              <a:off x="3258" y="3313"/>
              <a:ext cx="0" cy="191"/>
            </a:xfrm>
            <a:prstGeom prst="line">
              <a:avLst/>
            </a:prstGeom>
            <a:noFill/>
            <a:ln w="50800">
              <a:solidFill>
                <a:schemeClr val="accent2"/>
              </a:solidFill>
              <a:round/>
              <a:headEnd type="none" w="sm" len="sm"/>
              <a:tailEnd type="none" w="sm" len="sm"/>
            </a:ln>
          </p:spPr>
          <p:txBody>
            <a:bodyPr wrap="none" anchor="ctr"/>
            <a:lstStyle/>
            <a:p>
              <a:endParaRPr lang="es-CL"/>
            </a:p>
          </p:txBody>
        </p:sp>
        <p:sp>
          <p:nvSpPr>
            <p:cNvPr id="113" name="Line 26"/>
            <p:cNvSpPr>
              <a:spLocks noChangeShapeType="1"/>
            </p:cNvSpPr>
            <p:nvPr/>
          </p:nvSpPr>
          <p:spPr bwMode="auto">
            <a:xfrm flipH="1">
              <a:off x="3265" y="2833"/>
              <a:ext cx="47" cy="479"/>
            </a:xfrm>
            <a:prstGeom prst="line">
              <a:avLst/>
            </a:prstGeom>
            <a:noFill/>
            <a:ln w="12700">
              <a:solidFill>
                <a:schemeClr val="accent2"/>
              </a:solidFill>
              <a:round/>
              <a:headEnd type="none" w="sm" len="sm"/>
              <a:tailEnd type="stealth" w="med" len="med"/>
            </a:ln>
          </p:spPr>
          <p:txBody>
            <a:bodyPr wrap="none" anchor="ctr"/>
            <a:lstStyle/>
            <a:p>
              <a:endParaRPr lang="es-CL"/>
            </a:p>
          </p:txBody>
        </p:sp>
        <p:sp>
          <p:nvSpPr>
            <p:cNvPr id="114" name="Line 27"/>
            <p:cNvSpPr>
              <a:spLocks noChangeShapeType="1"/>
            </p:cNvSpPr>
            <p:nvPr/>
          </p:nvSpPr>
          <p:spPr bwMode="auto">
            <a:xfrm flipV="1">
              <a:off x="3308" y="2305"/>
              <a:ext cx="198" cy="428"/>
            </a:xfrm>
            <a:prstGeom prst="line">
              <a:avLst/>
            </a:prstGeom>
            <a:noFill/>
            <a:ln w="12700">
              <a:solidFill>
                <a:srgbClr val="7FFF00"/>
              </a:solidFill>
              <a:round/>
              <a:headEnd type="none" w="sm" len="sm"/>
              <a:tailEnd type="stealth" w="med" len="med"/>
            </a:ln>
          </p:spPr>
          <p:txBody>
            <a:bodyPr wrap="none" anchor="ctr"/>
            <a:lstStyle/>
            <a:p>
              <a:endParaRPr lang="es-CL"/>
            </a:p>
          </p:txBody>
        </p:sp>
        <p:sp>
          <p:nvSpPr>
            <p:cNvPr id="115" name="Line 28"/>
            <p:cNvSpPr>
              <a:spLocks noChangeShapeType="1"/>
            </p:cNvSpPr>
            <p:nvPr/>
          </p:nvSpPr>
          <p:spPr bwMode="auto">
            <a:xfrm flipH="1">
              <a:off x="3985" y="1969"/>
              <a:ext cx="95" cy="143"/>
            </a:xfrm>
            <a:prstGeom prst="line">
              <a:avLst/>
            </a:prstGeom>
            <a:noFill/>
            <a:ln w="25400">
              <a:solidFill>
                <a:schemeClr val="bg1"/>
              </a:solidFill>
              <a:round/>
              <a:headEnd type="none" w="sm" len="sm"/>
              <a:tailEnd type="stealth" w="med" len="med"/>
            </a:ln>
          </p:spPr>
          <p:txBody>
            <a:bodyPr wrap="none" anchor="ctr"/>
            <a:lstStyle/>
            <a:p>
              <a:endParaRPr lang="es-CL"/>
            </a:p>
          </p:txBody>
        </p:sp>
        <p:sp>
          <p:nvSpPr>
            <p:cNvPr id="116" name="Line 30"/>
            <p:cNvSpPr>
              <a:spLocks noChangeShapeType="1"/>
            </p:cNvSpPr>
            <p:nvPr/>
          </p:nvSpPr>
          <p:spPr bwMode="auto">
            <a:xfrm>
              <a:off x="1969" y="1729"/>
              <a:ext cx="1583" cy="431"/>
            </a:xfrm>
            <a:prstGeom prst="line">
              <a:avLst/>
            </a:prstGeom>
            <a:noFill/>
            <a:ln w="12700">
              <a:solidFill>
                <a:srgbClr val="7FFF00"/>
              </a:solidFill>
              <a:round/>
              <a:headEnd type="none" w="sm" len="sm"/>
              <a:tailEnd type="stealth" w="med" len="med"/>
            </a:ln>
          </p:spPr>
          <p:txBody>
            <a:bodyPr wrap="none" anchor="ctr"/>
            <a:lstStyle/>
            <a:p>
              <a:endParaRPr lang="es-CL"/>
            </a:p>
          </p:txBody>
        </p:sp>
        <p:sp>
          <p:nvSpPr>
            <p:cNvPr id="117" name="Line 33"/>
            <p:cNvSpPr>
              <a:spLocks noChangeShapeType="1"/>
            </p:cNvSpPr>
            <p:nvPr/>
          </p:nvSpPr>
          <p:spPr bwMode="auto">
            <a:xfrm>
              <a:off x="2881" y="2401"/>
              <a:ext cx="143" cy="191"/>
            </a:xfrm>
            <a:prstGeom prst="line">
              <a:avLst/>
            </a:prstGeom>
            <a:noFill/>
            <a:ln w="12700">
              <a:solidFill>
                <a:schemeClr val="bg1"/>
              </a:solidFill>
              <a:round/>
              <a:headEnd type="none" w="sm" len="sm"/>
              <a:tailEnd type="stealth" w="med" len="med"/>
            </a:ln>
          </p:spPr>
          <p:txBody>
            <a:bodyPr wrap="none" anchor="ctr"/>
            <a:lstStyle/>
            <a:p>
              <a:endParaRPr lang="es-CL"/>
            </a:p>
          </p:txBody>
        </p:sp>
        <p:sp>
          <p:nvSpPr>
            <p:cNvPr id="118" name="Line 36"/>
            <p:cNvSpPr>
              <a:spLocks noChangeShapeType="1"/>
            </p:cNvSpPr>
            <p:nvPr/>
          </p:nvSpPr>
          <p:spPr bwMode="auto">
            <a:xfrm flipV="1">
              <a:off x="1489" y="2833"/>
              <a:ext cx="1535" cy="431"/>
            </a:xfrm>
            <a:prstGeom prst="line">
              <a:avLst/>
            </a:prstGeom>
            <a:noFill/>
            <a:ln w="12700">
              <a:solidFill>
                <a:schemeClr val="bg1"/>
              </a:solidFill>
              <a:round/>
              <a:headEnd type="none" w="sm" len="sm"/>
              <a:tailEnd type="stealth" w="med" len="med"/>
            </a:ln>
          </p:spPr>
          <p:txBody>
            <a:bodyPr wrap="none" anchor="ctr"/>
            <a:lstStyle/>
            <a:p>
              <a:endParaRPr lang="es-CL"/>
            </a:p>
          </p:txBody>
        </p:sp>
        <p:sp>
          <p:nvSpPr>
            <p:cNvPr id="119" name="Line 39"/>
            <p:cNvSpPr>
              <a:spLocks noChangeShapeType="1"/>
            </p:cNvSpPr>
            <p:nvPr/>
          </p:nvSpPr>
          <p:spPr bwMode="auto">
            <a:xfrm flipV="1">
              <a:off x="2881" y="3457"/>
              <a:ext cx="335" cy="47"/>
            </a:xfrm>
            <a:prstGeom prst="line">
              <a:avLst/>
            </a:prstGeom>
            <a:noFill/>
            <a:ln w="12700">
              <a:solidFill>
                <a:schemeClr val="accent2"/>
              </a:solidFill>
              <a:round/>
              <a:headEnd type="none" w="sm" len="sm"/>
              <a:tailEnd type="stealth" w="med" len="med"/>
            </a:ln>
          </p:spPr>
          <p:txBody>
            <a:bodyPr wrap="none" anchor="ctr"/>
            <a:lstStyle/>
            <a:p>
              <a:endParaRPr lang="es-CL"/>
            </a:p>
          </p:txBody>
        </p:sp>
        <p:sp>
          <p:nvSpPr>
            <p:cNvPr id="120" name="Line 41"/>
            <p:cNvSpPr>
              <a:spLocks noChangeShapeType="1"/>
            </p:cNvSpPr>
            <p:nvPr/>
          </p:nvSpPr>
          <p:spPr bwMode="auto">
            <a:xfrm>
              <a:off x="3618" y="1987"/>
              <a:ext cx="0" cy="143"/>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121" name="Line 42"/>
            <p:cNvSpPr>
              <a:spLocks noChangeShapeType="1"/>
            </p:cNvSpPr>
            <p:nvPr/>
          </p:nvSpPr>
          <p:spPr bwMode="auto">
            <a:xfrm flipH="1">
              <a:off x="3510" y="2176"/>
              <a:ext cx="86" cy="113"/>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122" name="Line 43"/>
            <p:cNvSpPr>
              <a:spLocks noChangeShapeType="1"/>
            </p:cNvSpPr>
            <p:nvPr/>
          </p:nvSpPr>
          <p:spPr bwMode="auto">
            <a:xfrm>
              <a:off x="3072" y="2785"/>
              <a:ext cx="0" cy="143"/>
            </a:xfrm>
            <a:prstGeom prst="line">
              <a:avLst/>
            </a:prstGeom>
            <a:noFill/>
            <a:ln w="50800">
              <a:solidFill>
                <a:schemeClr val="bg1"/>
              </a:solidFill>
              <a:round/>
              <a:headEnd type="none" w="sm" len="sm"/>
              <a:tailEnd type="none" w="sm" len="sm"/>
            </a:ln>
          </p:spPr>
          <p:txBody>
            <a:bodyPr wrap="none" anchor="ctr"/>
            <a:lstStyle/>
            <a:p>
              <a:endParaRPr lang="es-CL"/>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additive="base">
                                        <p:cTn id="7" dur="500" fill="hold"/>
                                        <p:tgtEl>
                                          <p:spTgt spid="67"/>
                                        </p:tgtEl>
                                        <p:attrNameLst>
                                          <p:attrName>ppt_x</p:attrName>
                                        </p:attrNameLst>
                                      </p:cBhvr>
                                      <p:tavLst>
                                        <p:tav tm="0">
                                          <p:val>
                                            <p:strVal val="#ppt_x"/>
                                          </p:val>
                                        </p:tav>
                                        <p:tav tm="100000">
                                          <p:val>
                                            <p:strVal val="#ppt_x"/>
                                          </p:val>
                                        </p:tav>
                                      </p:tavLst>
                                    </p:anim>
                                    <p:anim calcmode="lin" valueType="num">
                                      <p:cBhvr additive="base">
                                        <p:cTn id="8" dur="500" fill="hold"/>
                                        <p:tgtEl>
                                          <p:spTgt spid="67"/>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67"/>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ZONA ESPECIAL DE O.A.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2000240"/>
            <a:ext cx="8286776" cy="4429156"/>
          </a:xfrm>
        </p:spPr>
        <p:txBody>
          <a:bodyPr>
            <a:noAutofit/>
          </a:bodyPr>
          <a:lstStyle/>
          <a:p>
            <a:pPr marL="198438" indent="-198438" algn="just" defTabSz="762000">
              <a:lnSpc>
                <a:spcPct val="150000"/>
              </a:lnSpc>
            </a:pPr>
            <a:endParaRPr lang="es-ES_tradnl" sz="1600" b="1" dirty="0" smtClean="0">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smtClean="0">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r>
              <a:rPr lang="es-ES_tradnl" b="1" dirty="0" smtClean="0">
                <a:effectLst>
                  <a:outerShdw blurRad="38100" dist="38100" dir="2700000" algn="tl">
                    <a:srgbClr val="000000">
                      <a:alpha val="43137"/>
                    </a:srgbClr>
                  </a:outerShdw>
                </a:effectLst>
                <a:latin typeface="Arial" charset="0"/>
              </a:rPr>
              <a:t>Espacio terrestre y aéreo, ubicado fuera de la C. de P., que contiene el objetivo final de la F.T.A. y cuyo control depende de la F.EXP.</a:t>
            </a:r>
            <a:endParaRPr lang="es-ES_tradnl" b="1" dirty="0" smtClean="0">
              <a:solidFill>
                <a:schemeClr val="tx2"/>
              </a:solidFill>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smtClean="0">
              <a:effectLst>
                <a:outerShdw blurRad="38100" dist="38100" dir="2700000" algn="tl">
                  <a:srgbClr val="000000">
                    <a:alpha val="43137"/>
                  </a:srgbClr>
                </a:outerShdw>
              </a:effectLst>
              <a:latin typeface="Arial" charset="0"/>
            </a:endParaRPr>
          </a:p>
          <a:p>
            <a:pPr marL="198438" indent="-198438" algn="just" defTabSz="762000"/>
            <a:r>
              <a:rPr lang="es-ES_tradnl" sz="1600" b="1" dirty="0" smtClean="0">
                <a:effectLst>
                  <a:outerShdw blurRad="38100" dist="38100" dir="2700000" algn="tl">
                    <a:srgbClr val="000000">
                      <a:alpha val="43137"/>
                    </a:srgbClr>
                  </a:outerShdw>
                </a:effectLst>
                <a:latin typeface="Arial" charset="0"/>
              </a:rPr>
              <a:t>	</a:t>
            </a:r>
            <a:endParaRPr lang="es-ES_tradnl" sz="1600" dirty="0" smtClean="0">
              <a:solidFill>
                <a:srgbClr val="FFFF00"/>
              </a:solidFill>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smtClean="0">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smtClean="0">
              <a:effectLst>
                <a:outerShdw blurRad="38100" dist="38100" dir="2700000" algn="tl">
                  <a:srgbClr val="000000">
                    <a:alpha val="43137"/>
                  </a:srgbClr>
                </a:outerShdw>
              </a:effectLst>
              <a:latin typeface="Arial" charset="0"/>
            </a:endParaRPr>
          </a:p>
          <a:p>
            <a:pPr marL="198438" indent="-198438" algn="just" defTabSz="762000">
              <a:lnSpc>
                <a:spcPct val="150000"/>
              </a:lnSpc>
            </a:pPr>
            <a:endParaRPr lang="es-ES_tradnl" sz="1600" b="1" dirty="0" smtClean="0">
              <a:effectLst>
                <a:outerShdw blurRad="38100" dist="38100" dir="2700000" algn="tl">
                  <a:srgbClr val="000000">
                    <a:alpha val="43137"/>
                  </a:srgbClr>
                </a:outerShdw>
              </a:effectLst>
              <a:latin typeface="Arial" charset="0"/>
            </a:endParaRPr>
          </a:p>
          <a:p>
            <a:pPr marL="198438" indent="-198438" algn="just" defTabSz="762000">
              <a:lnSpc>
                <a:spcPct val="150000"/>
              </a:lnSpc>
              <a:buFont typeface="Wingdings" pitchFamily="2" charset="2"/>
              <a:buChar char="§"/>
            </a:pPr>
            <a:endParaRPr lang="es-ES_tradnl" sz="1600" b="1" dirty="0">
              <a:effectLst>
                <a:outerShdw blurRad="38100" dist="38100" dir="2700000" algn="tl">
                  <a:srgbClr val="000000">
                    <a:alpha val="43137"/>
                  </a:srgbClr>
                </a:outerShdw>
              </a:effectLst>
              <a:latin typeface="Arial" charset="0"/>
            </a:endParaRPr>
          </a:p>
        </p:txBody>
      </p:sp>
      <p:sp>
        <p:nvSpPr>
          <p:cNvPr id="4" name="Rectangle 3"/>
          <p:cNvSpPr>
            <a:spLocks noChangeArrowheads="1"/>
          </p:cNvSpPr>
          <p:nvPr/>
        </p:nvSpPr>
        <p:spPr bwMode="auto">
          <a:xfrm>
            <a:off x="1897063" y="2565422"/>
            <a:ext cx="5995987" cy="3990975"/>
          </a:xfrm>
          <a:prstGeom prst="rect">
            <a:avLst/>
          </a:prstGeom>
          <a:solidFill>
            <a:srgbClr val="A2C1FE"/>
          </a:solidFill>
          <a:ln w="12700">
            <a:solidFill>
              <a:schemeClr val="tx1"/>
            </a:solidFill>
            <a:miter lim="800000"/>
            <a:headEnd/>
            <a:tailEnd/>
          </a:ln>
        </p:spPr>
        <p:txBody>
          <a:bodyPr wrap="none" anchor="ctr"/>
          <a:lstStyle/>
          <a:p>
            <a:endParaRPr lang="es-CL"/>
          </a:p>
        </p:txBody>
      </p:sp>
      <p:sp>
        <p:nvSpPr>
          <p:cNvPr id="5" name="Freeform 4"/>
          <p:cNvSpPr>
            <a:spLocks/>
          </p:cNvSpPr>
          <p:nvPr/>
        </p:nvSpPr>
        <p:spPr bwMode="auto">
          <a:xfrm>
            <a:off x="4868863" y="2567010"/>
            <a:ext cx="3057525" cy="4005262"/>
          </a:xfrm>
          <a:custGeom>
            <a:avLst/>
            <a:gdLst/>
            <a:ahLst/>
            <a:cxnLst>
              <a:cxn ang="0">
                <a:pos x="1925" y="0"/>
              </a:cxn>
              <a:cxn ang="0">
                <a:pos x="163" y="2522"/>
              </a:cxn>
              <a:cxn ang="0">
                <a:pos x="212" y="2457"/>
              </a:cxn>
              <a:cxn ang="0">
                <a:pos x="228" y="2392"/>
              </a:cxn>
              <a:cxn ang="0">
                <a:pos x="237" y="2318"/>
              </a:cxn>
              <a:cxn ang="0">
                <a:pos x="237" y="2253"/>
              </a:cxn>
              <a:cxn ang="0">
                <a:pos x="237" y="2197"/>
              </a:cxn>
              <a:cxn ang="0">
                <a:pos x="237" y="2142"/>
              </a:cxn>
              <a:cxn ang="0">
                <a:pos x="237" y="2086"/>
              </a:cxn>
              <a:cxn ang="0">
                <a:pos x="237" y="2003"/>
              </a:cxn>
              <a:cxn ang="0">
                <a:pos x="212" y="1947"/>
              </a:cxn>
              <a:cxn ang="0">
                <a:pos x="179" y="1892"/>
              </a:cxn>
              <a:cxn ang="0">
                <a:pos x="131" y="1873"/>
              </a:cxn>
              <a:cxn ang="0">
                <a:pos x="73" y="1827"/>
              </a:cxn>
              <a:cxn ang="0">
                <a:pos x="33" y="1771"/>
              </a:cxn>
              <a:cxn ang="0">
                <a:pos x="16" y="1715"/>
              </a:cxn>
              <a:cxn ang="0">
                <a:pos x="0" y="1660"/>
              </a:cxn>
              <a:cxn ang="0">
                <a:pos x="0" y="1604"/>
              </a:cxn>
              <a:cxn ang="0">
                <a:pos x="33" y="1548"/>
              </a:cxn>
              <a:cxn ang="0">
                <a:pos x="65" y="1493"/>
              </a:cxn>
              <a:cxn ang="0">
                <a:pos x="82" y="1437"/>
              </a:cxn>
              <a:cxn ang="0">
                <a:pos x="82" y="1382"/>
              </a:cxn>
              <a:cxn ang="0">
                <a:pos x="82" y="1326"/>
              </a:cxn>
              <a:cxn ang="0">
                <a:pos x="82" y="1270"/>
              </a:cxn>
              <a:cxn ang="0">
                <a:pos x="57" y="1215"/>
              </a:cxn>
              <a:cxn ang="0">
                <a:pos x="33" y="1159"/>
              </a:cxn>
              <a:cxn ang="0">
                <a:pos x="24" y="1103"/>
              </a:cxn>
              <a:cxn ang="0">
                <a:pos x="8" y="1048"/>
              </a:cxn>
              <a:cxn ang="0">
                <a:pos x="0" y="992"/>
              </a:cxn>
              <a:cxn ang="0">
                <a:pos x="49" y="936"/>
              </a:cxn>
              <a:cxn ang="0">
                <a:pos x="82" y="872"/>
              </a:cxn>
              <a:cxn ang="0">
                <a:pos x="131" y="834"/>
              </a:cxn>
              <a:cxn ang="0">
                <a:pos x="179" y="825"/>
              </a:cxn>
              <a:cxn ang="0">
                <a:pos x="228" y="825"/>
              </a:cxn>
              <a:cxn ang="0">
                <a:pos x="285" y="834"/>
              </a:cxn>
              <a:cxn ang="0">
                <a:pos x="343" y="862"/>
              </a:cxn>
              <a:cxn ang="0">
                <a:pos x="400" y="899"/>
              </a:cxn>
              <a:cxn ang="0">
                <a:pos x="449" y="909"/>
              </a:cxn>
              <a:cxn ang="0">
                <a:pos x="506" y="899"/>
              </a:cxn>
              <a:cxn ang="0">
                <a:pos x="538" y="844"/>
              </a:cxn>
              <a:cxn ang="0">
                <a:pos x="563" y="788"/>
              </a:cxn>
              <a:cxn ang="0">
                <a:pos x="587" y="723"/>
              </a:cxn>
              <a:cxn ang="0">
                <a:pos x="587" y="668"/>
              </a:cxn>
              <a:cxn ang="0">
                <a:pos x="587" y="612"/>
              </a:cxn>
              <a:cxn ang="0">
                <a:pos x="587" y="556"/>
              </a:cxn>
              <a:cxn ang="0">
                <a:pos x="571" y="501"/>
              </a:cxn>
              <a:cxn ang="0">
                <a:pos x="530" y="454"/>
              </a:cxn>
              <a:cxn ang="0">
                <a:pos x="481" y="436"/>
              </a:cxn>
              <a:cxn ang="0">
                <a:pos x="432" y="417"/>
              </a:cxn>
              <a:cxn ang="0">
                <a:pos x="383" y="408"/>
              </a:cxn>
              <a:cxn ang="0">
                <a:pos x="334" y="371"/>
              </a:cxn>
              <a:cxn ang="0">
                <a:pos x="285" y="343"/>
              </a:cxn>
              <a:cxn ang="0">
                <a:pos x="228" y="306"/>
              </a:cxn>
              <a:cxn ang="0">
                <a:pos x="179" y="278"/>
              </a:cxn>
              <a:cxn ang="0">
                <a:pos x="131" y="241"/>
              </a:cxn>
              <a:cxn ang="0">
                <a:pos x="90" y="195"/>
              </a:cxn>
              <a:cxn ang="0">
                <a:pos x="57" y="130"/>
              </a:cxn>
              <a:cxn ang="0">
                <a:pos x="49" y="74"/>
              </a:cxn>
              <a:cxn ang="0">
                <a:pos x="82" y="19"/>
              </a:cxn>
            </a:cxnLst>
            <a:rect l="0" t="0" r="r" b="b"/>
            <a:pathLst>
              <a:path w="1926" h="2523">
                <a:moveTo>
                  <a:pt x="98" y="0"/>
                </a:moveTo>
                <a:lnTo>
                  <a:pt x="1925" y="0"/>
                </a:lnTo>
                <a:lnTo>
                  <a:pt x="1925" y="2522"/>
                </a:lnTo>
                <a:lnTo>
                  <a:pt x="163" y="2522"/>
                </a:lnTo>
                <a:lnTo>
                  <a:pt x="196" y="2485"/>
                </a:lnTo>
                <a:lnTo>
                  <a:pt x="212" y="2457"/>
                </a:lnTo>
                <a:lnTo>
                  <a:pt x="220" y="2429"/>
                </a:lnTo>
                <a:lnTo>
                  <a:pt x="228" y="2392"/>
                </a:lnTo>
                <a:lnTo>
                  <a:pt x="228" y="2355"/>
                </a:lnTo>
                <a:lnTo>
                  <a:pt x="237" y="2318"/>
                </a:lnTo>
                <a:lnTo>
                  <a:pt x="237" y="2290"/>
                </a:lnTo>
                <a:lnTo>
                  <a:pt x="237" y="2253"/>
                </a:lnTo>
                <a:lnTo>
                  <a:pt x="237" y="2225"/>
                </a:lnTo>
                <a:lnTo>
                  <a:pt x="237" y="2197"/>
                </a:lnTo>
                <a:lnTo>
                  <a:pt x="237" y="2170"/>
                </a:lnTo>
                <a:lnTo>
                  <a:pt x="237" y="2142"/>
                </a:lnTo>
                <a:lnTo>
                  <a:pt x="237" y="2114"/>
                </a:lnTo>
                <a:lnTo>
                  <a:pt x="237" y="2086"/>
                </a:lnTo>
                <a:lnTo>
                  <a:pt x="237" y="2040"/>
                </a:lnTo>
                <a:lnTo>
                  <a:pt x="237" y="2003"/>
                </a:lnTo>
                <a:lnTo>
                  <a:pt x="237" y="1975"/>
                </a:lnTo>
                <a:lnTo>
                  <a:pt x="212" y="1947"/>
                </a:lnTo>
                <a:lnTo>
                  <a:pt x="196" y="1919"/>
                </a:lnTo>
                <a:lnTo>
                  <a:pt x="179" y="1892"/>
                </a:lnTo>
                <a:lnTo>
                  <a:pt x="155" y="1882"/>
                </a:lnTo>
                <a:lnTo>
                  <a:pt x="131" y="1873"/>
                </a:lnTo>
                <a:lnTo>
                  <a:pt x="98" y="1854"/>
                </a:lnTo>
                <a:lnTo>
                  <a:pt x="73" y="1827"/>
                </a:lnTo>
                <a:lnTo>
                  <a:pt x="57" y="1799"/>
                </a:lnTo>
                <a:lnTo>
                  <a:pt x="33" y="1771"/>
                </a:lnTo>
                <a:lnTo>
                  <a:pt x="16" y="1743"/>
                </a:lnTo>
                <a:lnTo>
                  <a:pt x="16" y="1715"/>
                </a:lnTo>
                <a:lnTo>
                  <a:pt x="0" y="1688"/>
                </a:lnTo>
                <a:lnTo>
                  <a:pt x="0" y="1660"/>
                </a:lnTo>
                <a:lnTo>
                  <a:pt x="0" y="1632"/>
                </a:lnTo>
                <a:lnTo>
                  <a:pt x="0" y="1604"/>
                </a:lnTo>
                <a:lnTo>
                  <a:pt x="16" y="1576"/>
                </a:lnTo>
                <a:lnTo>
                  <a:pt x="33" y="1548"/>
                </a:lnTo>
                <a:lnTo>
                  <a:pt x="49" y="1521"/>
                </a:lnTo>
                <a:lnTo>
                  <a:pt x="65" y="1493"/>
                </a:lnTo>
                <a:lnTo>
                  <a:pt x="73" y="1465"/>
                </a:lnTo>
                <a:lnTo>
                  <a:pt x="82" y="1437"/>
                </a:lnTo>
                <a:lnTo>
                  <a:pt x="82" y="1409"/>
                </a:lnTo>
                <a:lnTo>
                  <a:pt x="82" y="1382"/>
                </a:lnTo>
                <a:lnTo>
                  <a:pt x="82" y="1354"/>
                </a:lnTo>
                <a:lnTo>
                  <a:pt x="82" y="1326"/>
                </a:lnTo>
                <a:lnTo>
                  <a:pt x="82" y="1298"/>
                </a:lnTo>
                <a:lnTo>
                  <a:pt x="82" y="1270"/>
                </a:lnTo>
                <a:lnTo>
                  <a:pt x="73" y="1242"/>
                </a:lnTo>
                <a:lnTo>
                  <a:pt x="57" y="1215"/>
                </a:lnTo>
                <a:lnTo>
                  <a:pt x="49" y="1187"/>
                </a:lnTo>
                <a:lnTo>
                  <a:pt x="33" y="1159"/>
                </a:lnTo>
                <a:lnTo>
                  <a:pt x="33" y="1131"/>
                </a:lnTo>
                <a:lnTo>
                  <a:pt x="24" y="1103"/>
                </a:lnTo>
                <a:lnTo>
                  <a:pt x="8" y="1076"/>
                </a:lnTo>
                <a:lnTo>
                  <a:pt x="8" y="1048"/>
                </a:lnTo>
                <a:lnTo>
                  <a:pt x="0" y="1020"/>
                </a:lnTo>
                <a:lnTo>
                  <a:pt x="0" y="992"/>
                </a:lnTo>
                <a:lnTo>
                  <a:pt x="24" y="974"/>
                </a:lnTo>
                <a:lnTo>
                  <a:pt x="49" y="936"/>
                </a:lnTo>
                <a:lnTo>
                  <a:pt x="65" y="899"/>
                </a:lnTo>
                <a:lnTo>
                  <a:pt x="82" y="872"/>
                </a:lnTo>
                <a:lnTo>
                  <a:pt x="106" y="862"/>
                </a:lnTo>
                <a:lnTo>
                  <a:pt x="131" y="834"/>
                </a:lnTo>
                <a:lnTo>
                  <a:pt x="155" y="825"/>
                </a:lnTo>
                <a:lnTo>
                  <a:pt x="179" y="825"/>
                </a:lnTo>
                <a:lnTo>
                  <a:pt x="204" y="825"/>
                </a:lnTo>
                <a:lnTo>
                  <a:pt x="228" y="825"/>
                </a:lnTo>
                <a:lnTo>
                  <a:pt x="253" y="825"/>
                </a:lnTo>
                <a:lnTo>
                  <a:pt x="285" y="834"/>
                </a:lnTo>
                <a:lnTo>
                  <a:pt x="318" y="853"/>
                </a:lnTo>
                <a:lnTo>
                  <a:pt x="343" y="862"/>
                </a:lnTo>
                <a:lnTo>
                  <a:pt x="367" y="872"/>
                </a:lnTo>
                <a:lnTo>
                  <a:pt x="400" y="899"/>
                </a:lnTo>
                <a:lnTo>
                  <a:pt x="424" y="909"/>
                </a:lnTo>
                <a:lnTo>
                  <a:pt x="449" y="909"/>
                </a:lnTo>
                <a:lnTo>
                  <a:pt x="473" y="909"/>
                </a:lnTo>
                <a:lnTo>
                  <a:pt x="506" y="899"/>
                </a:lnTo>
                <a:lnTo>
                  <a:pt x="522" y="872"/>
                </a:lnTo>
                <a:lnTo>
                  <a:pt x="538" y="844"/>
                </a:lnTo>
                <a:lnTo>
                  <a:pt x="555" y="816"/>
                </a:lnTo>
                <a:lnTo>
                  <a:pt x="563" y="788"/>
                </a:lnTo>
                <a:lnTo>
                  <a:pt x="587" y="751"/>
                </a:lnTo>
                <a:lnTo>
                  <a:pt x="587" y="723"/>
                </a:lnTo>
                <a:lnTo>
                  <a:pt x="587" y="695"/>
                </a:lnTo>
                <a:lnTo>
                  <a:pt x="587" y="668"/>
                </a:lnTo>
                <a:lnTo>
                  <a:pt x="587" y="640"/>
                </a:lnTo>
                <a:lnTo>
                  <a:pt x="587" y="612"/>
                </a:lnTo>
                <a:lnTo>
                  <a:pt x="587" y="584"/>
                </a:lnTo>
                <a:lnTo>
                  <a:pt x="587" y="556"/>
                </a:lnTo>
                <a:lnTo>
                  <a:pt x="587" y="529"/>
                </a:lnTo>
                <a:lnTo>
                  <a:pt x="571" y="501"/>
                </a:lnTo>
                <a:lnTo>
                  <a:pt x="547" y="482"/>
                </a:lnTo>
                <a:lnTo>
                  <a:pt x="530" y="454"/>
                </a:lnTo>
                <a:lnTo>
                  <a:pt x="506" y="445"/>
                </a:lnTo>
                <a:lnTo>
                  <a:pt x="481" y="436"/>
                </a:lnTo>
                <a:lnTo>
                  <a:pt x="457" y="427"/>
                </a:lnTo>
                <a:lnTo>
                  <a:pt x="432" y="417"/>
                </a:lnTo>
                <a:lnTo>
                  <a:pt x="408" y="408"/>
                </a:lnTo>
                <a:lnTo>
                  <a:pt x="383" y="408"/>
                </a:lnTo>
                <a:lnTo>
                  <a:pt x="359" y="389"/>
                </a:lnTo>
                <a:lnTo>
                  <a:pt x="334" y="371"/>
                </a:lnTo>
                <a:lnTo>
                  <a:pt x="310" y="362"/>
                </a:lnTo>
                <a:lnTo>
                  <a:pt x="285" y="343"/>
                </a:lnTo>
                <a:lnTo>
                  <a:pt x="261" y="325"/>
                </a:lnTo>
                <a:lnTo>
                  <a:pt x="228" y="306"/>
                </a:lnTo>
                <a:lnTo>
                  <a:pt x="204" y="287"/>
                </a:lnTo>
                <a:lnTo>
                  <a:pt x="179" y="278"/>
                </a:lnTo>
                <a:lnTo>
                  <a:pt x="155" y="260"/>
                </a:lnTo>
                <a:lnTo>
                  <a:pt x="131" y="241"/>
                </a:lnTo>
                <a:lnTo>
                  <a:pt x="106" y="223"/>
                </a:lnTo>
                <a:lnTo>
                  <a:pt x="90" y="195"/>
                </a:lnTo>
                <a:lnTo>
                  <a:pt x="73" y="167"/>
                </a:lnTo>
                <a:lnTo>
                  <a:pt x="57" y="130"/>
                </a:lnTo>
                <a:lnTo>
                  <a:pt x="49" y="102"/>
                </a:lnTo>
                <a:lnTo>
                  <a:pt x="49" y="74"/>
                </a:lnTo>
                <a:lnTo>
                  <a:pt x="65" y="46"/>
                </a:lnTo>
                <a:lnTo>
                  <a:pt x="82" y="19"/>
                </a:lnTo>
                <a:lnTo>
                  <a:pt x="98" y="0"/>
                </a:lnTo>
              </a:path>
            </a:pathLst>
          </a:custGeom>
          <a:solidFill>
            <a:schemeClr val="tx2"/>
          </a:solidFill>
          <a:ln w="12700" cap="rnd" cmpd="sng">
            <a:solidFill>
              <a:srgbClr val="714400"/>
            </a:solidFill>
            <a:prstDash val="solid"/>
            <a:round/>
            <a:headEnd type="none" w="sm" len="sm"/>
            <a:tailEnd type="none" w="sm" len="sm"/>
          </a:ln>
          <a:effectLst>
            <a:outerShdw dist="107763" dir="2700000" algn="ctr" rotWithShape="0">
              <a:srgbClr val="714400"/>
            </a:outerShdw>
          </a:effectLst>
        </p:spPr>
        <p:txBody>
          <a:bodyPr/>
          <a:lstStyle/>
          <a:p>
            <a:pPr>
              <a:defRPr/>
            </a:pPr>
            <a:endParaRPr lang="es-CL"/>
          </a:p>
        </p:txBody>
      </p:sp>
      <p:sp>
        <p:nvSpPr>
          <p:cNvPr id="6" name="Oval 5"/>
          <p:cNvSpPr>
            <a:spLocks noChangeArrowheads="1"/>
          </p:cNvSpPr>
          <p:nvPr/>
        </p:nvSpPr>
        <p:spPr bwMode="auto">
          <a:xfrm>
            <a:off x="2247900" y="2930547"/>
            <a:ext cx="5676900" cy="3462338"/>
          </a:xfrm>
          <a:prstGeom prst="ellipse">
            <a:avLst/>
          </a:prstGeom>
          <a:noFill/>
          <a:ln w="12700">
            <a:solidFill>
              <a:schemeClr val="bg2"/>
            </a:solidFill>
            <a:round/>
            <a:headEnd/>
            <a:tailEnd/>
          </a:ln>
        </p:spPr>
        <p:txBody>
          <a:bodyPr wrap="none" anchor="ctr"/>
          <a:lstStyle/>
          <a:p>
            <a:endParaRPr lang="es-CL"/>
          </a:p>
        </p:txBody>
      </p:sp>
      <p:sp>
        <p:nvSpPr>
          <p:cNvPr id="7" name="Rectangle 6"/>
          <p:cNvSpPr>
            <a:spLocks noChangeArrowheads="1"/>
          </p:cNvSpPr>
          <p:nvPr/>
        </p:nvSpPr>
        <p:spPr bwMode="auto">
          <a:xfrm>
            <a:off x="7162800" y="5794397"/>
            <a:ext cx="1079500" cy="492125"/>
          </a:xfrm>
          <a:prstGeom prst="rect">
            <a:avLst/>
          </a:prstGeom>
          <a:solidFill>
            <a:schemeClr val="accent2"/>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400" b="1">
                <a:solidFill>
                  <a:schemeClr val="bg2"/>
                </a:solidFill>
              </a:rPr>
              <a:t>AREA  OBJETIVO</a:t>
            </a:r>
          </a:p>
        </p:txBody>
      </p:sp>
      <p:sp>
        <p:nvSpPr>
          <p:cNvPr id="8" name="Rectangle 7"/>
          <p:cNvSpPr>
            <a:spLocks noChangeArrowheads="1"/>
          </p:cNvSpPr>
          <p:nvPr/>
        </p:nvSpPr>
        <p:spPr bwMode="auto">
          <a:xfrm>
            <a:off x="6477000" y="3432197"/>
            <a:ext cx="636588" cy="219075"/>
          </a:xfrm>
          <a:prstGeom prst="rect">
            <a:avLst/>
          </a:prstGeom>
          <a:solidFill>
            <a:schemeClr val="tx1"/>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000" b="1">
                <a:solidFill>
                  <a:schemeClr val="bg2"/>
                </a:solidFill>
              </a:rPr>
              <a:t>B.D.C.P</a:t>
            </a:r>
          </a:p>
        </p:txBody>
      </p:sp>
      <p:sp>
        <p:nvSpPr>
          <p:cNvPr id="9" name="Line 8"/>
          <p:cNvSpPr>
            <a:spLocks noChangeShapeType="1"/>
          </p:cNvSpPr>
          <p:nvPr/>
        </p:nvSpPr>
        <p:spPr bwMode="auto">
          <a:xfrm>
            <a:off x="4430713" y="4527572"/>
            <a:ext cx="7937"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10" name="Line 9"/>
          <p:cNvSpPr>
            <a:spLocks noChangeShapeType="1"/>
          </p:cNvSpPr>
          <p:nvPr/>
        </p:nvSpPr>
        <p:spPr bwMode="auto">
          <a:xfrm>
            <a:off x="4470400" y="4510110"/>
            <a:ext cx="0"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11" name="Oval 10"/>
          <p:cNvSpPr>
            <a:spLocks noChangeArrowheads="1"/>
          </p:cNvSpPr>
          <p:nvPr/>
        </p:nvSpPr>
        <p:spPr bwMode="auto">
          <a:xfrm>
            <a:off x="2728913" y="3209947"/>
            <a:ext cx="4275137" cy="3035300"/>
          </a:xfrm>
          <a:prstGeom prst="ellipse">
            <a:avLst/>
          </a:prstGeom>
          <a:noFill/>
          <a:ln w="12700">
            <a:solidFill>
              <a:schemeClr val="hlink"/>
            </a:solidFill>
            <a:round/>
            <a:headEnd/>
            <a:tailEnd/>
          </a:ln>
        </p:spPr>
        <p:txBody>
          <a:bodyPr wrap="none" anchor="ctr"/>
          <a:lstStyle/>
          <a:p>
            <a:endParaRPr lang="es-CL"/>
          </a:p>
        </p:txBody>
      </p:sp>
      <p:sp>
        <p:nvSpPr>
          <p:cNvPr id="12" name="Rectangle 11"/>
          <p:cNvSpPr>
            <a:spLocks noChangeArrowheads="1"/>
          </p:cNvSpPr>
          <p:nvPr/>
        </p:nvSpPr>
        <p:spPr bwMode="auto">
          <a:xfrm>
            <a:off x="5715000" y="2898797"/>
            <a:ext cx="1276350" cy="431800"/>
          </a:xfrm>
          <a:prstGeom prst="rect">
            <a:avLst/>
          </a:prstGeom>
          <a:solidFill>
            <a:schemeClr val="hlink"/>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200" b="1"/>
              <a:t>AREA DE DESEMBARCO</a:t>
            </a:r>
          </a:p>
        </p:txBody>
      </p:sp>
      <p:grpSp>
        <p:nvGrpSpPr>
          <p:cNvPr id="13" name="Group 14"/>
          <p:cNvGrpSpPr>
            <a:grpSpLocks/>
          </p:cNvGrpSpPr>
          <p:nvPr/>
        </p:nvGrpSpPr>
        <p:grpSpPr bwMode="auto">
          <a:xfrm>
            <a:off x="4725988" y="5110185"/>
            <a:ext cx="2341562" cy="476250"/>
            <a:chOff x="2977" y="3361"/>
            <a:chExt cx="1475" cy="300"/>
          </a:xfrm>
        </p:grpSpPr>
        <p:sp>
          <p:nvSpPr>
            <p:cNvPr id="14" name="Rectangle 12"/>
            <p:cNvSpPr>
              <a:spLocks noChangeArrowheads="1"/>
            </p:cNvSpPr>
            <p:nvPr/>
          </p:nvSpPr>
          <p:spPr bwMode="auto">
            <a:xfrm>
              <a:off x="3600" y="3504"/>
              <a:ext cx="852" cy="157"/>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SITIO DE DBCO</a:t>
              </a:r>
            </a:p>
          </p:txBody>
        </p:sp>
        <p:sp>
          <p:nvSpPr>
            <p:cNvPr id="15" name="Line 13"/>
            <p:cNvSpPr>
              <a:spLocks noChangeShapeType="1"/>
            </p:cNvSpPr>
            <p:nvPr/>
          </p:nvSpPr>
          <p:spPr bwMode="auto">
            <a:xfrm flipH="1" flipV="1">
              <a:off x="2977" y="3361"/>
              <a:ext cx="623" cy="191"/>
            </a:xfrm>
            <a:prstGeom prst="line">
              <a:avLst/>
            </a:prstGeom>
            <a:noFill/>
            <a:ln w="25400">
              <a:solidFill>
                <a:schemeClr val="hlink"/>
              </a:solidFill>
              <a:round/>
              <a:headEnd type="none" w="sm" len="sm"/>
              <a:tailEnd type="stealth" w="med" len="med"/>
            </a:ln>
          </p:spPr>
          <p:txBody>
            <a:bodyPr wrap="none" anchor="ctr"/>
            <a:lstStyle/>
            <a:p>
              <a:endParaRPr lang="es-CL"/>
            </a:p>
          </p:txBody>
        </p:sp>
      </p:grpSp>
      <p:sp>
        <p:nvSpPr>
          <p:cNvPr id="16" name="Line 15"/>
          <p:cNvSpPr>
            <a:spLocks noChangeShapeType="1"/>
          </p:cNvSpPr>
          <p:nvPr/>
        </p:nvSpPr>
        <p:spPr bwMode="auto">
          <a:xfrm>
            <a:off x="5805488" y="3724297"/>
            <a:ext cx="4762" cy="0"/>
          </a:xfrm>
          <a:prstGeom prst="line">
            <a:avLst/>
          </a:prstGeom>
          <a:noFill/>
          <a:ln w="12700">
            <a:solidFill>
              <a:schemeClr val="tx1"/>
            </a:solidFill>
            <a:round/>
            <a:headEnd type="none" w="sm" len="sm"/>
            <a:tailEnd type="none" w="sm" len="sm"/>
          </a:ln>
        </p:spPr>
        <p:txBody>
          <a:bodyPr wrap="none" anchor="ctr"/>
          <a:lstStyle/>
          <a:p>
            <a:endParaRPr lang="es-CL"/>
          </a:p>
        </p:txBody>
      </p:sp>
      <p:sp>
        <p:nvSpPr>
          <p:cNvPr id="17" name="Rectangle 16"/>
          <p:cNvSpPr>
            <a:spLocks noChangeArrowheads="1"/>
          </p:cNvSpPr>
          <p:nvPr/>
        </p:nvSpPr>
        <p:spPr bwMode="auto">
          <a:xfrm>
            <a:off x="5586413" y="5330847"/>
            <a:ext cx="177800"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2</a:t>
            </a:r>
          </a:p>
        </p:txBody>
      </p:sp>
      <p:sp>
        <p:nvSpPr>
          <p:cNvPr id="18" name="Rectangle 17"/>
          <p:cNvSpPr>
            <a:spLocks noChangeArrowheads="1"/>
          </p:cNvSpPr>
          <p:nvPr/>
        </p:nvSpPr>
        <p:spPr bwMode="auto">
          <a:xfrm>
            <a:off x="6138863" y="4216422"/>
            <a:ext cx="179387"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1</a:t>
            </a:r>
          </a:p>
        </p:txBody>
      </p:sp>
      <p:sp>
        <p:nvSpPr>
          <p:cNvPr id="19" name="Freeform 18"/>
          <p:cNvSpPr>
            <a:spLocks/>
          </p:cNvSpPr>
          <p:nvPr/>
        </p:nvSpPr>
        <p:spPr bwMode="auto">
          <a:xfrm>
            <a:off x="5211763" y="3448072"/>
            <a:ext cx="1779587" cy="2552700"/>
          </a:xfrm>
          <a:custGeom>
            <a:avLst/>
            <a:gdLst>
              <a:gd name="T0" fmla="*/ 402 w 1122"/>
              <a:gd name="T1" fmla="*/ 0 h 1608"/>
              <a:gd name="T2" fmla="*/ 452 w 1122"/>
              <a:gd name="T3" fmla="*/ 14 h 1608"/>
              <a:gd name="T4" fmla="*/ 502 w 1122"/>
              <a:gd name="T5" fmla="*/ 21 h 1608"/>
              <a:gd name="T6" fmla="*/ 577 w 1122"/>
              <a:gd name="T7" fmla="*/ 35 h 1608"/>
              <a:gd name="T8" fmla="*/ 627 w 1122"/>
              <a:gd name="T9" fmla="*/ 49 h 1608"/>
              <a:gd name="T10" fmla="*/ 669 w 1122"/>
              <a:gd name="T11" fmla="*/ 91 h 1608"/>
              <a:gd name="T12" fmla="*/ 686 w 1122"/>
              <a:gd name="T13" fmla="*/ 133 h 1608"/>
              <a:gd name="T14" fmla="*/ 686 w 1122"/>
              <a:gd name="T15" fmla="*/ 175 h 1608"/>
              <a:gd name="T16" fmla="*/ 719 w 1122"/>
              <a:gd name="T17" fmla="*/ 218 h 1608"/>
              <a:gd name="T18" fmla="*/ 778 w 1122"/>
              <a:gd name="T19" fmla="*/ 246 h 1608"/>
              <a:gd name="T20" fmla="*/ 828 w 1122"/>
              <a:gd name="T21" fmla="*/ 274 h 1608"/>
              <a:gd name="T22" fmla="*/ 878 w 1122"/>
              <a:gd name="T23" fmla="*/ 302 h 1608"/>
              <a:gd name="T24" fmla="*/ 937 w 1122"/>
              <a:gd name="T25" fmla="*/ 358 h 1608"/>
              <a:gd name="T26" fmla="*/ 987 w 1122"/>
              <a:gd name="T27" fmla="*/ 400 h 1608"/>
              <a:gd name="T28" fmla="*/ 1029 w 1122"/>
              <a:gd name="T29" fmla="*/ 428 h 1608"/>
              <a:gd name="T30" fmla="*/ 1029 w 1122"/>
              <a:gd name="T31" fmla="*/ 470 h 1608"/>
              <a:gd name="T32" fmla="*/ 1029 w 1122"/>
              <a:gd name="T33" fmla="*/ 512 h 1608"/>
              <a:gd name="T34" fmla="*/ 1021 w 1122"/>
              <a:gd name="T35" fmla="*/ 554 h 1608"/>
              <a:gd name="T36" fmla="*/ 1021 w 1122"/>
              <a:gd name="T37" fmla="*/ 596 h 1608"/>
              <a:gd name="T38" fmla="*/ 1004 w 1122"/>
              <a:gd name="T39" fmla="*/ 639 h 1608"/>
              <a:gd name="T40" fmla="*/ 1004 w 1122"/>
              <a:gd name="T41" fmla="*/ 681 h 1608"/>
              <a:gd name="T42" fmla="*/ 1062 w 1122"/>
              <a:gd name="T43" fmla="*/ 723 h 1608"/>
              <a:gd name="T44" fmla="*/ 1088 w 1122"/>
              <a:gd name="T45" fmla="*/ 765 h 1608"/>
              <a:gd name="T46" fmla="*/ 1104 w 1122"/>
              <a:gd name="T47" fmla="*/ 842 h 1608"/>
              <a:gd name="T48" fmla="*/ 1113 w 1122"/>
              <a:gd name="T49" fmla="*/ 884 h 1608"/>
              <a:gd name="T50" fmla="*/ 1113 w 1122"/>
              <a:gd name="T51" fmla="*/ 926 h 1608"/>
              <a:gd name="T52" fmla="*/ 1121 w 1122"/>
              <a:gd name="T53" fmla="*/ 968 h 1608"/>
              <a:gd name="T54" fmla="*/ 1079 w 1122"/>
              <a:gd name="T55" fmla="*/ 996 h 1608"/>
              <a:gd name="T56" fmla="*/ 1029 w 1122"/>
              <a:gd name="T57" fmla="*/ 1003 h 1608"/>
              <a:gd name="T58" fmla="*/ 970 w 1122"/>
              <a:gd name="T59" fmla="*/ 1003 h 1608"/>
              <a:gd name="T60" fmla="*/ 903 w 1122"/>
              <a:gd name="T61" fmla="*/ 1011 h 1608"/>
              <a:gd name="T62" fmla="*/ 853 w 1122"/>
              <a:gd name="T63" fmla="*/ 1032 h 1608"/>
              <a:gd name="T64" fmla="*/ 837 w 1122"/>
              <a:gd name="T65" fmla="*/ 1074 h 1608"/>
              <a:gd name="T66" fmla="*/ 837 w 1122"/>
              <a:gd name="T67" fmla="*/ 1137 h 1608"/>
              <a:gd name="T68" fmla="*/ 837 w 1122"/>
              <a:gd name="T69" fmla="*/ 1193 h 1608"/>
              <a:gd name="T70" fmla="*/ 837 w 1122"/>
              <a:gd name="T71" fmla="*/ 1235 h 1608"/>
              <a:gd name="T72" fmla="*/ 786 w 1122"/>
              <a:gd name="T73" fmla="*/ 1263 h 1608"/>
              <a:gd name="T74" fmla="*/ 753 w 1122"/>
              <a:gd name="T75" fmla="*/ 1298 h 1608"/>
              <a:gd name="T76" fmla="*/ 736 w 1122"/>
              <a:gd name="T77" fmla="*/ 1340 h 1608"/>
              <a:gd name="T78" fmla="*/ 736 w 1122"/>
              <a:gd name="T79" fmla="*/ 1382 h 1608"/>
              <a:gd name="T80" fmla="*/ 728 w 1122"/>
              <a:gd name="T81" fmla="*/ 1425 h 1608"/>
              <a:gd name="T82" fmla="*/ 686 w 1122"/>
              <a:gd name="T83" fmla="*/ 1453 h 1608"/>
              <a:gd name="T84" fmla="*/ 619 w 1122"/>
              <a:gd name="T85" fmla="*/ 1467 h 1608"/>
              <a:gd name="T86" fmla="*/ 552 w 1122"/>
              <a:gd name="T87" fmla="*/ 1495 h 1608"/>
              <a:gd name="T88" fmla="*/ 502 w 1122"/>
              <a:gd name="T89" fmla="*/ 1537 h 1608"/>
              <a:gd name="T90" fmla="*/ 460 w 1122"/>
              <a:gd name="T91" fmla="*/ 1579 h 1608"/>
              <a:gd name="T92" fmla="*/ 393 w 1122"/>
              <a:gd name="T93" fmla="*/ 1600 h 1608"/>
              <a:gd name="T94" fmla="*/ 318 w 1122"/>
              <a:gd name="T95" fmla="*/ 1600 h 1608"/>
              <a:gd name="T96" fmla="*/ 251 w 1122"/>
              <a:gd name="T97" fmla="*/ 1600 h 1608"/>
              <a:gd name="T98" fmla="*/ 184 w 1122"/>
              <a:gd name="T99" fmla="*/ 1600 h 1608"/>
              <a:gd name="T100" fmla="*/ 100 w 1122"/>
              <a:gd name="T101" fmla="*/ 1600 h 1608"/>
              <a:gd name="T102" fmla="*/ 50 w 1122"/>
              <a:gd name="T103" fmla="*/ 1600 h 1608"/>
              <a:gd name="T104" fmla="*/ 0 w 1122"/>
              <a:gd name="T105" fmla="*/ 1607 h 160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122"/>
              <a:gd name="T160" fmla="*/ 0 h 1608"/>
              <a:gd name="T161" fmla="*/ 1122 w 1122"/>
              <a:gd name="T162" fmla="*/ 1608 h 160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122" h="1608">
                <a:moveTo>
                  <a:pt x="376" y="7"/>
                </a:moveTo>
                <a:lnTo>
                  <a:pt x="402" y="0"/>
                </a:lnTo>
                <a:lnTo>
                  <a:pt x="427" y="7"/>
                </a:lnTo>
                <a:lnTo>
                  <a:pt x="452" y="14"/>
                </a:lnTo>
                <a:lnTo>
                  <a:pt x="477" y="21"/>
                </a:lnTo>
                <a:lnTo>
                  <a:pt x="502" y="21"/>
                </a:lnTo>
                <a:lnTo>
                  <a:pt x="544" y="28"/>
                </a:lnTo>
                <a:lnTo>
                  <a:pt x="577" y="35"/>
                </a:lnTo>
                <a:lnTo>
                  <a:pt x="602" y="42"/>
                </a:lnTo>
                <a:lnTo>
                  <a:pt x="627" y="49"/>
                </a:lnTo>
                <a:lnTo>
                  <a:pt x="653" y="70"/>
                </a:lnTo>
                <a:lnTo>
                  <a:pt x="669" y="91"/>
                </a:lnTo>
                <a:lnTo>
                  <a:pt x="678" y="112"/>
                </a:lnTo>
                <a:lnTo>
                  <a:pt x="686" y="133"/>
                </a:lnTo>
                <a:lnTo>
                  <a:pt x="686" y="154"/>
                </a:lnTo>
                <a:lnTo>
                  <a:pt x="686" y="175"/>
                </a:lnTo>
                <a:lnTo>
                  <a:pt x="703" y="196"/>
                </a:lnTo>
                <a:lnTo>
                  <a:pt x="719" y="218"/>
                </a:lnTo>
                <a:lnTo>
                  <a:pt x="753" y="232"/>
                </a:lnTo>
                <a:lnTo>
                  <a:pt x="778" y="246"/>
                </a:lnTo>
                <a:lnTo>
                  <a:pt x="803" y="260"/>
                </a:lnTo>
                <a:lnTo>
                  <a:pt x="828" y="274"/>
                </a:lnTo>
                <a:lnTo>
                  <a:pt x="853" y="288"/>
                </a:lnTo>
                <a:lnTo>
                  <a:pt x="878" y="302"/>
                </a:lnTo>
                <a:lnTo>
                  <a:pt x="903" y="323"/>
                </a:lnTo>
                <a:lnTo>
                  <a:pt x="937" y="358"/>
                </a:lnTo>
                <a:lnTo>
                  <a:pt x="962" y="379"/>
                </a:lnTo>
                <a:lnTo>
                  <a:pt x="987" y="400"/>
                </a:lnTo>
                <a:lnTo>
                  <a:pt x="1021" y="407"/>
                </a:lnTo>
                <a:lnTo>
                  <a:pt x="1029" y="428"/>
                </a:lnTo>
                <a:lnTo>
                  <a:pt x="1029" y="449"/>
                </a:lnTo>
                <a:lnTo>
                  <a:pt x="1029" y="470"/>
                </a:lnTo>
                <a:lnTo>
                  <a:pt x="1029" y="491"/>
                </a:lnTo>
                <a:lnTo>
                  <a:pt x="1029" y="512"/>
                </a:lnTo>
                <a:lnTo>
                  <a:pt x="1021" y="533"/>
                </a:lnTo>
                <a:lnTo>
                  <a:pt x="1021" y="554"/>
                </a:lnTo>
                <a:lnTo>
                  <a:pt x="1021" y="575"/>
                </a:lnTo>
                <a:lnTo>
                  <a:pt x="1021" y="596"/>
                </a:lnTo>
                <a:lnTo>
                  <a:pt x="1004" y="618"/>
                </a:lnTo>
                <a:lnTo>
                  <a:pt x="1004" y="639"/>
                </a:lnTo>
                <a:lnTo>
                  <a:pt x="1004" y="660"/>
                </a:lnTo>
                <a:lnTo>
                  <a:pt x="1004" y="681"/>
                </a:lnTo>
                <a:lnTo>
                  <a:pt x="1029" y="695"/>
                </a:lnTo>
                <a:lnTo>
                  <a:pt x="1062" y="723"/>
                </a:lnTo>
                <a:lnTo>
                  <a:pt x="1088" y="737"/>
                </a:lnTo>
                <a:lnTo>
                  <a:pt x="1088" y="765"/>
                </a:lnTo>
                <a:lnTo>
                  <a:pt x="1104" y="807"/>
                </a:lnTo>
                <a:lnTo>
                  <a:pt x="1104" y="842"/>
                </a:lnTo>
                <a:lnTo>
                  <a:pt x="1113" y="863"/>
                </a:lnTo>
                <a:lnTo>
                  <a:pt x="1113" y="884"/>
                </a:lnTo>
                <a:lnTo>
                  <a:pt x="1113" y="905"/>
                </a:lnTo>
                <a:lnTo>
                  <a:pt x="1113" y="926"/>
                </a:lnTo>
                <a:lnTo>
                  <a:pt x="1121" y="947"/>
                </a:lnTo>
                <a:lnTo>
                  <a:pt x="1121" y="968"/>
                </a:lnTo>
                <a:lnTo>
                  <a:pt x="1104" y="989"/>
                </a:lnTo>
                <a:lnTo>
                  <a:pt x="1079" y="996"/>
                </a:lnTo>
                <a:lnTo>
                  <a:pt x="1054" y="1003"/>
                </a:lnTo>
                <a:lnTo>
                  <a:pt x="1029" y="1003"/>
                </a:lnTo>
                <a:lnTo>
                  <a:pt x="1004" y="1003"/>
                </a:lnTo>
                <a:lnTo>
                  <a:pt x="970" y="1003"/>
                </a:lnTo>
                <a:lnTo>
                  <a:pt x="929" y="1003"/>
                </a:lnTo>
                <a:lnTo>
                  <a:pt x="903" y="1011"/>
                </a:lnTo>
                <a:lnTo>
                  <a:pt x="878" y="1018"/>
                </a:lnTo>
                <a:lnTo>
                  <a:pt x="853" y="1032"/>
                </a:lnTo>
                <a:lnTo>
                  <a:pt x="837" y="1053"/>
                </a:lnTo>
                <a:lnTo>
                  <a:pt x="837" y="1074"/>
                </a:lnTo>
                <a:lnTo>
                  <a:pt x="837" y="1116"/>
                </a:lnTo>
                <a:lnTo>
                  <a:pt x="837" y="1137"/>
                </a:lnTo>
                <a:lnTo>
                  <a:pt x="837" y="1172"/>
                </a:lnTo>
                <a:lnTo>
                  <a:pt x="837" y="1193"/>
                </a:lnTo>
                <a:lnTo>
                  <a:pt x="837" y="1214"/>
                </a:lnTo>
                <a:lnTo>
                  <a:pt x="837" y="1235"/>
                </a:lnTo>
                <a:lnTo>
                  <a:pt x="811" y="1249"/>
                </a:lnTo>
                <a:lnTo>
                  <a:pt x="786" y="1263"/>
                </a:lnTo>
                <a:lnTo>
                  <a:pt x="761" y="1277"/>
                </a:lnTo>
                <a:lnTo>
                  <a:pt x="753" y="1298"/>
                </a:lnTo>
                <a:lnTo>
                  <a:pt x="736" y="1319"/>
                </a:lnTo>
                <a:lnTo>
                  <a:pt x="736" y="1340"/>
                </a:lnTo>
                <a:lnTo>
                  <a:pt x="736" y="1361"/>
                </a:lnTo>
                <a:lnTo>
                  <a:pt x="736" y="1382"/>
                </a:lnTo>
                <a:lnTo>
                  <a:pt x="736" y="1403"/>
                </a:lnTo>
                <a:lnTo>
                  <a:pt x="728" y="1425"/>
                </a:lnTo>
                <a:lnTo>
                  <a:pt x="711" y="1446"/>
                </a:lnTo>
                <a:lnTo>
                  <a:pt x="686" y="1453"/>
                </a:lnTo>
                <a:lnTo>
                  <a:pt x="653" y="1460"/>
                </a:lnTo>
                <a:lnTo>
                  <a:pt x="619" y="1467"/>
                </a:lnTo>
                <a:lnTo>
                  <a:pt x="586" y="1474"/>
                </a:lnTo>
                <a:lnTo>
                  <a:pt x="552" y="1495"/>
                </a:lnTo>
                <a:lnTo>
                  <a:pt x="519" y="1516"/>
                </a:lnTo>
                <a:lnTo>
                  <a:pt x="502" y="1537"/>
                </a:lnTo>
                <a:lnTo>
                  <a:pt x="502" y="1558"/>
                </a:lnTo>
                <a:lnTo>
                  <a:pt x="460" y="1579"/>
                </a:lnTo>
                <a:lnTo>
                  <a:pt x="435" y="1593"/>
                </a:lnTo>
                <a:lnTo>
                  <a:pt x="393" y="1600"/>
                </a:lnTo>
                <a:lnTo>
                  <a:pt x="343" y="1600"/>
                </a:lnTo>
                <a:lnTo>
                  <a:pt x="318" y="1600"/>
                </a:lnTo>
                <a:lnTo>
                  <a:pt x="284" y="1600"/>
                </a:lnTo>
                <a:lnTo>
                  <a:pt x="251" y="1600"/>
                </a:lnTo>
                <a:lnTo>
                  <a:pt x="226" y="1600"/>
                </a:lnTo>
                <a:lnTo>
                  <a:pt x="184" y="1600"/>
                </a:lnTo>
                <a:lnTo>
                  <a:pt x="134" y="1600"/>
                </a:lnTo>
                <a:lnTo>
                  <a:pt x="100" y="1600"/>
                </a:lnTo>
                <a:lnTo>
                  <a:pt x="75" y="1600"/>
                </a:lnTo>
                <a:lnTo>
                  <a:pt x="50" y="1600"/>
                </a:lnTo>
                <a:lnTo>
                  <a:pt x="25" y="1600"/>
                </a:lnTo>
                <a:lnTo>
                  <a:pt x="0" y="1607"/>
                </a:lnTo>
              </a:path>
            </a:pathLst>
          </a:custGeom>
          <a:noFill/>
          <a:ln w="25400" cap="rnd">
            <a:solidFill>
              <a:schemeClr val="bg2"/>
            </a:solidFill>
            <a:prstDash val="dash"/>
            <a:round/>
            <a:headEnd type="none" w="sm" len="sm"/>
            <a:tailEnd type="none" w="sm" len="sm"/>
          </a:ln>
        </p:spPr>
        <p:txBody>
          <a:bodyPr/>
          <a:lstStyle/>
          <a:p>
            <a:endParaRPr lang="es-CL"/>
          </a:p>
        </p:txBody>
      </p:sp>
      <p:sp>
        <p:nvSpPr>
          <p:cNvPr id="20" name="Freeform 19"/>
          <p:cNvSpPr>
            <a:spLocks/>
          </p:cNvSpPr>
          <p:nvPr/>
        </p:nvSpPr>
        <p:spPr bwMode="auto">
          <a:xfrm>
            <a:off x="4724400" y="3422672"/>
            <a:ext cx="1087438" cy="2601913"/>
          </a:xfrm>
          <a:custGeom>
            <a:avLst/>
            <a:gdLst>
              <a:gd name="T0" fmla="*/ 684 w 685"/>
              <a:gd name="T1" fmla="*/ 0 h 1639"/>
              <a:gd name="T2" fmla="*/ 576 w 685"/>
              <a:gd name="T3" fmla="*/ 72 h 1639"/>
              <a:gd name="T4" fmla="*/ 96 w 685"/>
              <a:gd name="T5" fmla="*/ 294 h 1639"/>
              <a:gd name="T6" fmla="*/ 0 w 685"/>
              <a:gd name="T7" fmla="*/ 534 h 1639"/>
              <a:gd name="T8" fmla="*/ 0 w 685"/>
              <a:gd name="T9" fmla="*/ 1254 h 1639"/>
              <a:gd name="T10" fmla="*/ 192 w 685"/>
              <a:gd name="T11" fmla="*/ 1590 h 1639"/>
              <a:gd name="T12" fmla="*/ 336 w 685"/>
              <a:gd name="T13" fmla="*/ 1638 h 1639"/>
              <a:gd name="T14" fmla="*/ 0 60000 65536"/>
              <a:gd name="T15" fmla="*/ 0 60000 65536"/>
              <a:gd name="T16" fmla="*/ 0 60000 65536"/>
              <a:gd name="T17" fmla="*/ 0 60000 65536"/>
              <a:gd name="T18" fmla="*/ 0 60000 65536"/>
              <a:gd name="T19" fmla="*/ 0 60000 65536"/>
              <a:gd name="T20" fmla="*/ 0 60000 65536"/>
              <a:gd name="T21" fmla="*/ 0 w 685"/>
              <a:gd name="T22" fmla="*/ 0 h 1639"/>
              <a:gd name="T23" fmla="*/ 685 w 685"/>
              <a:gd name="T24" fmla="*/ 1639 h 16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5" h="1639">
                <a:moveTo>
                  <a:pt x="684" y="0"/>
                </a:moveTo>
                <a:lnTo>
                  <a:pt x="576" y="72"/>
                </a:lnTo>
                <a:lnTo>
                  <a:pt x="96" y="294"/>
                </a:lnTo>
                <a:lnTo>
                  <a:pt x="0" y="534"/>
                </a:lnTo>
                <a:lnTo>
                  <a:pt x="0" y="1254"/>
                </a:lnTo>
                <a:lnTo>
                  <a:pt x="192" y="1590"/>
                </a:lnTo>
                <a:lnTo>
                  <a:pt x="336" y="1638"/>
                </a:lnTo>
              </a:path>
            </a:pathLst>
          </a:custGeom>
          <a:noFill/>
          <a:ln w="25400" cap="rnd">
            <a:solidFill>
              <a:schemeClr val="hlink"/>
            </a:solidFill>
            <a:round/>
            <a:headEnd type="none" w="sm" len="sm"/>
            <a:tailEnd type="none" w="sm" len="sm"/>
          </a:ln>
        </p:spPr>
        <p:txBody>
          <a:bodyPr/>
          <a:lstStyle/>
          <a:p>
            <a:endParaRPr lang="es-CL"/>
          </a:p>
        </p:txBody>
      </p:sp>
      <p:sp>
        <p:nvSpPr>
          <p:cNvPr id="21" name="Rectangle 20"/>
          <p:cNvSpPr>
            <a:spLocks noChangeArrowheads="1"/>
          </p:cNvSpPr>
          <p:nvPr/>
        </p:nvSpPr>
        <p:spPr bwMode="auto">
          <a:xfrm>
            <a:off x="5334000" y="4651397"/>
            <a:ext cx="769938" cy="249238"/>
          </a:xfrm>
          <a:prstGeom prst="rect">
            <a:avLst/>
          </a:prstGeom>
          <a:solidFill>
            <a:srgbClr val="CECECE"/>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200" b="1">
                <a:solidFill>
                  <a:schemeClr val="bg2"/>
                </a:solidFill>
              </a:rPr>
              <a:t>PLAYAS</a:t>
            </a:r>
          </a:p>
        </p:txBody>
      </p:sp>
      <p:sp>
        <p:nvSpPr>
          <p:cNvPr id="22" name="Line 21"/>
          <p:cNvSpPr>
            <a:spLocks noChangeShapeType="1"/>
          </p:cNvSpPr>
          <p:nvPr/>
        </p:nvSpPr>
        <p:spPr bwMode="auto">
          <a:xfrm flipH="1" flipV="1">
            <a:off x="4878388" y="4729185"/>
            <a:ext cx="379412" cy="74612"/>
          </a:xfrm>
          <a:prstGeom prst="line">
            <a:avLst/>
          </a:prstGeom>
          <a:noFill/>
          <a:ln w="12700">
            <a:solidFill>
              <a:schemeClr val="bg1"/>
            </a:solidFill>
            <a:round/>
            <a:headEnd type="none" w="sm" len="sm"/>
            <a:tailEnd type="stealth" w="med" len="med"/>
          </a:ln>
        </p:spPr>
        <p:txBody>
          <a:bodyPr wrap="none" anchor="ctr"/>
          <a:lstStyle/>
          <a:p>
            <a:endParaRPr lang="es-CL"/>
          </a:p>
        </p:txBody>
      </p:sp>
      <p:sp>
        <p:nvSpPr>
          <p:cNvPr id="23" name="Line 22"/>
          <p:cNvSpPr>
            <a:spLocks noChangeShapeType="1"/>
          </p:cNvSpPr>
          <p:nvPr/>
        </p:nvSpPr>
        <p:spPr bwMode="auto">
          <a:xfrm>
            <a:off x="4876800" y="4424385"/>
            <a:ext cx="0" cy="227012"/>
          </a:xfrm>
          <a:prstGeom prst="line">
            <a:avLst/>
          </a:prstGeom>
          <a:noFill/>
          <a:ln w="50800">
            <a:solidFill>
              <a:schemeClr val="bg1"/>
            </a:solidFill>
            <a:round/>
            <a:headEnd type="none" w="sm" len="sm"/>
            <a:tailEnd type="none" w="sm" len="sm"/>
          </a:ln>
        </p:spPr>
        <p:txBody>
          <a:bodyPr wrap="none" anchor="ctr"/>
          <a:lstStyle/>
          <a:p>
            <a:endParaRPr lang="es-CL"/>
          </a:p>
        </p:txBody>
      </p:sp>
      <p:sp>
        <p:nvSpPr>
          <p:cNvPr id="24" name="Line 23"/>
          <p:cNvSpPr>
            <a:spLocks noChangeShapeType="1"/>
          </p:cNvSpPr>
          <p:nvPr/>
        </p:nvSpPr>
        <p:spPr bwMode="auto">
          <a:xfrm>
            <a:off x="5173663" y="5643585"/>
            <a:ext cx="0" cy="303212"/>
          </a:xfrm>
          <a:prstGeom prst="line">
            <a:avLst/>
          </a:prstGeom>
          <a:noFill/>
          <a:ln w="50800">
            <a:solidFill>
              <a:schemeClr val="accent2"/>
            </a:solidFill>
            <a:round/>
            <a:headEnd type="none" w="sm" len="sm"/>
            <a:tailEnd type="none" w="sm" len="sm"/>
          </a:ln>
        </p:spPr>
        <p:txBody>
          <a:bodyPr wrap="none" anchor="ctr"/>
          <a:lstStyle/>
          <a:p>
            <a:endParaRPr lang="es-CL"/>
          </a:p>
        </p:txBody>
      </p:sp>
      <p:sp>
        <p:nvSpPr>
          <p:cNvPr id="25" name="Line 24"/>
          <p:cNvSpPr>
            <a:spLocks noChangeShapeType="1"/>
          </p:cNvSpPr>
          <p:nvPr/>
        </p:nvSpPr>
        <p:spPr bwMode="auto">
          <a:xfrm flipH="1">
            <a:off x="5183188" y="4881585"/>
            <a:ext cx="74612" cy="760412"/>
          </a:xfrm>
          <a:prstGeom prst="line">
            <a:avLst/>
          </a:prstGeom>
          <a:noFill/>
          <a:ln w="12700">
            <a:solidFill>
              <a:schemeClr val="accent2"/>
            </a:solidFill>
            <a:round/>
            <a:headEnd type="none" w="sm" len="sm"/>
            <a:tailEnd type="stealth" w="med" len="med"/>
          </a:ln>
        </p:spPr>
        <p:txBody>
          <a:bodyPr wrap="none" anchor="ctr"/>
          <a:lstStyle/>
          <a:p>
            <a:endParaRPr lang="es-CL"/>
          </a:p>
        </p:txBody>
      </p:sp>
      <p:sp>
        <p:nvSpPr>
          <p:cNvPr id="26" name="Line 25"/>
          <p:cNvSpPr>
            <a:spLocks noChangeShapeType="1"/>
          </p:cNvSpPr>
          <p:nvPr/>
        </p:nvSpPr>
        <p:spPr bwMode="auto">
          <a:xfrm flipV="1">
            <a:off x="5251450" y="4043385"/>
            <a:ext cx="315913" cy="679450"/>
          </a:xfrm>
          <a:prstGeom prst="line">
            <a:avLst/>
          </a:prstGeom>
          <a:noFill/>
          <a:ln w="12700">
            <a:solidFill>
              <a:srgbClr val="7FFF00"/>
            </a:solidFill>
            <a:round/>
            <a:headEnd type="none" w="sm" len="sm"/>
            <a:tailEnd type="stealth" w="med" len="med"/>
          </a:ln>
        </p:spPr>
        <p:txBody>
          <a:bodyPr wrap="none" anchor="ctr"/>
          <a:lstStyle/>
          <a:p>
            <a:endParaRPr lang="es-CL"/>
          </a:p>
        </p:txBody>
      </p:sp>
      <p:sp>
        <p:nvSpPr>
          <p:cNvPr id="27" name="Line 26"/>
          <p:cNvSpPr>
            <a:spLocks noChangeShapeType="1"/>
          </p:cNvSpPr>
          <p:nvPr/>
        </p:nvSpPr>
        <p:spPr bwMode="auto">
          <a:xfrm flipH="1">
            <a:off x="6326188" y="3509985"/>
            <a:ext cx="150812" cy="227012"/>
          </a:xfrm>
          <a:prstGeom prst="line">
            <a:avLst/>
          </a:prstGeom>
          <a:noFill/>
          <a:ln w="25400">
            <a:solidFill>
              <a:schemeClr val="bg1"/>
            </a:solidFill>
            <a:round/>
            <a:headEnd type="none" w="sm" len="sm"/>
            <a:tailEnd type="stealth" w="med" len="med"/>
          </a:ln>
        </p:spPr>
        <p:txBody>
          <a:bodyPr wrap="none" anchor="ctr"/>
          <a:lstStyle/>
          <a:p>
            <a:endParaRPr lang="es-CL"/>
          </a:p>
        </p:txBody>
      </p:sp>
      <p:sp>
        <p:nvSpPr>
          <p:cNvPr id="30" name="Line 28"/>
          <p:cNvSpPr>
            <a:spLocks noChangeShapeType="1"/>
          </p:cNvSpPr>
          <p:nvPr/>
        </p:nvSpPr>
        <p:spPr bwMode="auto">
          <a:xfrm>
            <a:off x="3125788" y="3128985"/>
            <a:ext cx="2513013" cy="684213"/>
          </a:xfrm>
          <a:prstGeom prst="line">
            <a:avLst/>
          </a:prstGeom>
          <a:noFill/>
          <a:ln w="12700">
            <a:solidFill>
              <a:srgbClr val="7FFF00"/>
            </a:solidFill>
            <a:round/>
            <a:headEnd type="none" w="sm" len="sm"/>
            <a:tailEnd type="stealth" w="med" len="med"/>
          </a:ln>
        </p:spPr>
        <p:txBody>
          <a:bodyPr wrap="none" anchor="ctr"/>
          <a:lstStyle/>
          <a:p>
            <a:endParaRPr lang="es-CL"/>
          </a:p>
        </p:txBody>
      </p:sp>
      <p:sp>
        <p:nvSpPr>
          <p:cNvPr id="40" name="Line 39"/>
          <p:cNvSpPr>
            <a:spLocks noChangeShapeType="1"/>
          </p:cNvSpPr>
          <p:nvPr/>
        </p:nvSpPr>
        <p:spPr bwMode="auto">
          <a:xfrm>
            <a:off x="5745163" y="3538560"/>
            <a:ext cx="0" cy="227012"/>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41" name="Line 40"/>
          <p:cNvSpPr>
            <a:spLocks noChangeShapeType="1"/>
          </p:cNvSpPr>
          <p:nvPr/>
        </p:nvSpPr>
        <p:spPr bwMode="auto">
          <a:xfrm flipH="1">
            <a:off x="5573713" y="3838597"/>
            <a:ext cx="134937" cy="179388"/>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42" name="Line 41"/>
          <p:cNvSpPr>
            <a:spLocks noChangeShapeType="1"/>
          </p:cNvSpPr>
          <p:nvPr/>
        </p:nvSpPr>
        <p:spPr bwMode="auto">
          <a:xfrm>
            <a:off x="4876800" y="4805385"/>
            <a:ext cx="0" cy="227012"/>
          </a:xfrm>
          <a:prstGeom prst="line">
            <a:avLst/>
          </a:prstGeom>
          <a:noFill/>
          <a:ln w="50800">
            <a:solidFill>
              <a:schemeClr val="bg1"/>
            </a:solidFill>
            <a:round/>
            <a:headEnd type="none" w="sm" len="sm"/>
            <a:tailEnd type="none" w="sm" len="sm"/>
          </a:ln>
        </p:spPr>
        <p:txBody>
          <a:bodyPr wrap="none" anchor="ctr"/>
          <a:lstStyle/>
          <a:p>
            <a:endParaRPr lang="es-CL"/>
          </a:p>
        </p:txBody>
      </p:sp>
      <p:grpSp>
        <p:nvGrpSpPr>
          <p:cNvPr id="43" name="Group 47"/>
          <p:cNvGrpSpPr>
            <a:grpSpLocks/>
          </p:cNvGrpSpPr>
          <p:nvPr/>
        </p:nvGrpSpPr>
        <p:grpSpPr bwMode="auto">
          <a:xfrm>
            <a:off x="6781800" y="3384572"/>
            <a:ext cx="1600200" cy="1563688"/>
            <a:chOff x="4272" y="2274"/>
            <a:chExt cx="1008" cy="985"/>
          </a:xfrm>
        </p:grpSpPr>
        <p:sp>
          <p:nvSpPr>
            <p:cNvPr id="44" name="Oval 42"/>
            <p:cNvSpPr>
              <a:spLocks noChangeArrowheads="1"/>
            </p:cNvSpPr>
            <p:nvPr/>
          </p:nvSpPr>
          <p:spPr bwMode="auto">
            <a:xfrm>
              <a:off x="4416" y="2736"/>
              <a:ext cx="528" cy="432"/>
            </a:xfrm>
            <a:prstGeom prst="ellipse">
              <a:avLst/>
            </a:prstGeom>
            <a:solidFill>
              <a:schemeClr val="hlink"/>
            </a:solidFill>
            <a:ln w="12700">
              <a:solidFill>
                <a:schemeClr val="tx1"/>
              </a:solidFill>
              <a:round/>
              <a:headEnd/>
              <a:tailEnd/>
            </a:ln>
          </p:spPr>
          <p:txBody>
            <a:bodyPr wrap="none" anchor="ctr"/>
            <a:lstStyle/>
            <a:p>
              <a:endParaRPr lang="es-CL"/>
            </a:p>
          </p:txBody>
        </p:sp>
        <p:sp>
          <p:nvSpPr>
            <p:cNvPr id="45" name="Rectangle 43"/>
            <p:cNvSpPr>
              <a:spLocks noChangeArrowheads="1"/>
            </p:cNvSpPr>
            <p:nvPr/>
          </p:nvSpPr>
          <p:spPr bwMode="auto">
            <a:xfrm>
              <a:off x="4538" y="2823"/>
              <a:ext cx="284" cy="258"/>
            </a:xfrm>
            <a:prstGeom prst="rect">
              <a:avLst/>
            </a:prstGeom>
            <a:noFill/>
            <a:ln w="9525">
              <a:noFill/>
              <a:miter lim="800000"/>
              <a:headEnd/>
              <a:tailEnd/>
            </a:ln>
            <a:effectLst/>
          </p:spPr>
          <p:txBody>
            <a:bodyPr wrap="none" lIns="92075" tIns="46038" rIns="92075" bIns="46038" anchor="ctr"/>
            <a:lstStyle/>
            <a:p>
              <a:pPr algn="ctr" latinLnBrk="0">
                <a:defRPr/>
              </a:pPr>
              <a:r>
                <a:rPr lang="es-ES_tradnl" b="1">
                  <a:effectLst>
                    <a:outerShdw blurRad="38100" dist="38100" dir="2700000" algn="tl">
                      <a:srgbClr val="000000"/>
                    </a:outerShdw>
                  </a:effectLst>
                </a:rPr>
                <a:t>Obj.</a:t>
              </a:r>
            </a:p>
            <a:p>
              <a:pPr algn="ctr" latinLnBrk="0">
                <a:defRPr/>
              </a:pPr>
              <a:r>
                <a:rPr lang="es-ES_tradnl" b="1">
                  <a:effectLst>
                    <a:outerShdw blurRad="38100" dist="38100" dir="2700000" algn="tl">
                      <a:srgbClr val="000000"/>
                    </a:outerShdw>
                  </a:effectLst>
                </a:rPr>
                <a:t>FTA</a:t>
              </a:r>
            </a:p>
          </p:txBody>
        </p:sp>
        <p:grpSp>
          <p:nvGrpSpPr>
            <p:cNvPr id="46" name="Group 46"/>
            <p:cNvGrpSpPr>
              <a:grpSpLocks/>
            </p:cNvGrpSpPr>
            <p:nvPr/>
          </p:nvGrpSpPr>
          <p:grpSpPr bwMode="auto">
            <a:xfrm>
              <a:off x="4272" y="2274"/>
              <a:ext cx="1008" cy="985"/>
              <a:chOff x="4272" y="2274"/>
              <a:chExt cx="1008" cy="985"/>
            </a:xfrm>
          </p:grpSpPr>
          <p:sp>
            <p:nvSpPr>
              <p:cNvPr id="47" name="Freeform 44"/>
              <p:cNvSpPr>
                <a:spLocks/>
              </p:cNvSpPr>
              <p:nvPr/>
            </p:nvSpPr>
            <p:spPr bwMode="auto">
              <a:xfrm>
                <a:off x="4272" y="2490"/>
                <a:ext cx="703" cy="769"/>
              </a:xfrm>
              <a:custGeom>
                <a:avLst/>
                <a:gdLst>
                  <a:gd name="T0" fmla="*/ 0 w 703"/>
                  <a:gd name="T1" fmla="*/ 198 h 769"/>
                  <a:gd name="T2" fmla="*/ 432 w 703"/>
                  <a:gd name="T3" fmla="*/ 0 h 769"/>
                  <a:gd name="T4" fmla="*/ 702 w 703"/>
                  <a:gd name="T5" fmla="*/ 402 h 769"/>
                  <a:gd name="T6" fmla="*/ 642 w 703"/>
                  <a:gd name="T7" fmla="*/ 768 h 769"/>
                  <a:gd name="T8" fmla="*/ 132 w 703"/>
                  <a:gd name="T9" fmla="*/ 726 h 769"/>
                  <a:gd name="T10" fmla="*/ 132 w 703"/>
                  <a:gd name="T11" fmla="*/ 444 h 769"/>
                  <a:gd name="T12" fmla="*/ 0 w 703"/>
                  <a:gd name="T13" fmla="*/ 198 h 769"/>
                  <a:gd name="T14" fmla="*/ 0 60000 65536"/>
                  <a:gd name="T15" fmla="*/ 0 60000 65536"/>
                  <a:gd name="T16" fmla="*/ 0 60000 65536"/>
                  <a:gd name="T17" fmla="*/ 0 60000 65536"/>
                  <a:gd name="T18" fmla="*/ 0 60000 65536"/>
                  <a:gd name="T19" fmla="*/ 0 60000 65536"/>
                  <a:gd name="T20" fmla="*/ 0 60000 65536"/>
                  <a:gd name="T21" fmla="*/ 0 w 703"/>
                  <a:gd name="T22" fmla="*/ 0 h 769"/>
                  <a:gd name="T23" fmla="*/ 703 w 703"/>
                  <a:gd name="T24" fmla="*/ 769 h 7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3" h="769">
                    <a:moveTo>
                      <a:pt x="0" y="198"/>
                    </a:moveTo>
                    <a:lnTo>
                      <a:pt x="432" y="0"/>
                    </a:lnTo>
                    <a:lnTo>
                      <a:pt x="702" y="402"/>
                    </a:lnTo>
                    <a:lnTo>
                      <a:pt x="642" y="768"/>
                    </a:lnTo>
                    <a:lnTo>
                      <a:pt x="132" y="726"/>
                    </a:lnTo>
                    <a:lnTo>
                      <a:pt x="132" y="444"/>
                    </a:lnTo>
                    <a:lnTo>
                      <a:pt x="0" y="198"/>
                    </a:lnTo>
                  </a:path>
                </a:pathLst>
              </a:custGeom>
              <a:noFill/>
              <a:ln w="25400" cap="rnd">
                <a:solidFill>
                  <a:schemeClr val="hlink"/>
                </a:solidFill>
                <a:round/>
                <a:headEnd/>
                <a:tailEnd/>
              </a:ln>
            </p:spPr>
            <p:txBody>
              <a:bodyPr/>
              <a:lstStyle/>
              <a:p>
                <a:endParaRPr lang="es-CL"/>
              </a:p>
            </p:txBody>
          </p:sp>
          <p:sp>
            <p:nvSpPr>
              <p:cNvPr id="48" name="Rectangle 45"/>
              <p:cNvSpPr>
                <a:spLocks noChangeArrowheads="1"/>
              </p:cNvSpPr>
              <p:nvPr/>
            </p:nvSpPr>
            <p:spPr bwMode="auto">
              <a:xfrm>
                <a:off x="4464" y="2274"/>
                <a:ext cx="816" cy="250"/>
              </a:xfrm>
              <a:prstGeom prst="rect">
                <a:avLst/>
              </a:prstGeom>
              <a:noFill/>
              <a:ln w="9525">
                <a:noFill/>
                <a:miter lim="800000"/>
                <a:headEnd/>
                <a:tailEnd/>
              </a:ln>
              <a:effectLst/>
            </p:spPr>
            <p:txBody>
              <a:bodyPr lIns="92075" tIns="46038" rIns="92075" bIns="46038">
                <a:spAutoFit/>
              </a:bodyPr>
              <a:lstStyle/>
              <a:p>
                <a:pPr latinLnBrk="0">
                  <a:spcBef>
                    <a:spcPct val="50000"/>
                  </a:spcBef>
                  <a:defRPr/>
                </a:pPr>
                <a:r>
                  <a:rPr lang="es-ES_tradnl" sz="2000" b="1">
                    <a:solidFill>
                      <a:schemeClr val="bg1"/>
                    </a:solidFill>
                    <a:effectLst>
                      <a:outerShdw blurRad="38100" dist="38100" dir="2700000" algn="tl">
                        <a:srgbClr val="000000"/>
                      </a:outerShdw>
                    </a:effectLst>
                  </a:rPr>
                  <a:t>ZEOA</a:t>
                </a:r>
              </a:p>
            </p:txBody>
          </p:sp>
        </p:grpSp>
      </p:grpSp>
      <p:grpSp>
        <p:nvGrpSpPr>
          <p:cNvPr id="49" name="Group 53"/>
          <p:cNvGrpSpPr>
            <a:grpSpLocks/>
          </p:cNvGrpSpPr>
          <p:nvPr/>
        </p:nvGrpSpPr>
        <p:grpSpPr bwMode="auto">
          <a:xfrm>
            <a:off x="6800850" y="3375047"/>
            <a:ext cx="1600200" cy="1563688"/>
            <a:chOff x="4284" y="2268"/>
            <a:chExt cx="1008" cy="985"/>
          </a:xfrm>
        </p:grpSpPr>
        <p:sp>
          <p:nvSpPr>
            <p:cNvPr id="50" name="Oval 48"/>
            <p:cNvSpPr>
              <a:spLocks noChangeArrowheads="1"/>
            </p:cNvSpPr>
            <p:nvPr/>
          </p:nvSpPr>
          <p:spPr bwMode="auto">
            <a:xfrm>
              <a:off x="4428" y="2730"/>
              <a:ext cx="528" cy="432"/>
            </a:xfrm>
            <a:prstGeom prst="ellipse">
              <a:avLst/>
            </a:prstGeom>
            <a:solidFill>
              <a:schemeClr val="hlink"/>
            </a:solidFill>
            <a:ln w="12700">
              <a:solidFill>
                <a:schemeClr val="tx1"/>
              </a:solidFill>
              <a:round/>
              <a:headEnd/>
              <a:tailEnd/>
            </a:ln>
          </p:spPr>
          <p:txBody>
            <a:bodyPr wrap="none" anchor="ctr"/>
            <a:lstStyle/>
            <a:p>
              <a:endParaRPr lang="es-CL"/>
            </a:p>
          </p:txBody>
        </p:sp>
        <p:sp>
          <p:nvSpPr>
            <p:cNvPr id="51" name="Rectangle 49"/>
            <p:cNvSpPr>
              <a:spLocks noChangeArrowheads="1"/>
            </p:cNvSpPr>
            <p:nvPr/>
          </p:nvSpPr>
          <p:spPr bwMode="auto">
            <a:xfrm>
              <a:off x="4550" y="2817"/>
              <a:ext cx="284" cy="258"/>
            </a:xfrm>
            <a:prstGeom prst="rect">
              <a:avLst/>
            </a:prstGeom>
            <a:noFill/>
            <a:ln w="9525">
              <a:noFill/>
              <a:miter lim="800000"/>
              <a:headEnd/>
              <a:tailEnd/>
            </a:ln>
            <a:effectLst/>
          </p:spPr>
          <p:txBody>
            <a:bodyPr wrap="none" lIns="92075" tIns="46038" rIns="92075" bIns="46038" anchor="ctr"/>
            <a:lstStyle/>
            <a:p>
              <a:pPr algn="ctr" latinLnBrk="0">
                <a:defRPr/>
              </a:pPr>
              <a:r>
                <a:rPr lang="es-ES_tradnl" b="1">
                  <a:effectLst>
                    <a:outerShdw blurRad="38100" dist="38100" dir="2700000" algn="tl">
                      <a:srgbClr val="000000"/>
                    </a:outerShdw>
                  </a:effectLst>
                </a:rPr>
                <a:t>Obj.</a:t>
              </a:r>
            </a:p>
            <a:p>
              <a:pPr algn="ctr" latinLnBrk="0">
                <a:defRPr/>
              </a:pPr>
              <a:r>
                <a:rPr lang="es-ES_tradnl" b="1">
                  <a:effectLst>
                    <a:outerShdw blurRad="38100" dist="38100" dir="2700000" algn="tl">
                      <a:srgbClr val="000000"/>
                    </a:outerShdw>
                  </a:effectLst>
                </a:rPr>
                <a:t>FTA</a:t>
              </a:r>
            </a:p>
          </p:txBody>
        </p:sp>
        <p:grpSp>
          <p:nvGrpSpPr>
            <p:cNvPr id="52" name="Group 52"/>
            <p:cNvGrpSpPr>
              <a:grpSpLocks/>
            </p:cNvGrpSpPr>
            <p:nvPr/>
          </p:nvGrpSpPr>
          <p:grpSpPr bwMode="auto">
            <a:xfrm>
              <a:off x="4284" y="2268"/>
              <a:ext cx="1008" cy="985"/>
              <a:chOff x="4284" y="2268"/>
              <a:chExt cx="1008" cy="985"/>
            </a:xfrm>
          </p:grpSpPr>
          <p:sp>
            <p:nvSpPr>
              <p:cNvPr id="53" name="Freeform 50"/>
              <p:cNvSpPr>
                <a:spLocks/>
              </p:cNvSpPr>
              <p:nvPr/>
            </p:nvSpPr>
            <p:spPr bwMode="auto">
              <a:xfrm>
                <a:off x="4284" y="2484"/>
                <a:ext cx="703" cy="769"/>
              </a:xfrm>
              <a:custGeom>
                <a:avLst/>
                <a:gdLst>
                  <a:gd name="T0" fmla="*/ 0 w 703"/>
                  <a:gd name="T1" fmla="*/ 198 h 769"/>
                  <a:gd name="T2" fmla="*/ 432 w 703"/>
                  <a:gd name="T3" fmla="*/ 0 h 769"/>
                  <a:gd name="T4" fmla="*/ 702 w 703"/>
                  <a:gd name="T5" fmla="*/ 402 h 769"/>
                  <a:gd name="T6" fmla="*/ 642 w 703"/>
                  <a:gd name="T7" fmla="*/ 768 h 769"/>
                  <a:gd name="T8" fmla="*/ 132 w 703"/>
                  <a:gd name="T9" fmla="*/ 726 h 769"/>
                  <a:gd name="T10" fmla="*/ 132 w 703"/>
                  <a:gd name="T11" fmla="*/ 444 h 769"/>
                  <a:gd name="T12" fmla="*/ 0 w 703"/>
                  <a:gd name="T13" fmla="*/ 198 h 769"/>
                  <a:gd name="T14" fmla="*/ 0 60000 65536"/>
                  <a:gd name="T15" fmla="*/ 0 60000 65536"/>
                  <a:gd name="T16" fmla="*/ 0 60000 65536"/>
                  <a:gd name="T17" fmla="*/ 0 60000 65536"/>
                  <a:gd name="T18" fmla="*/ 0 60000 65536"/>
                  <a:gd name="T19" fmla="*/ 0 60000 65536"/>
                  <a:gd name="T20" fmla="*/ 0 60000 65536"/>
                  <a:gd name="T21" fmla="*/ 0 w 703"/>
                  <a:gd name="T22" fmla="*/ 0 h 769"/>
                  <a:gd name="T23" fmla="*/ 703 w 703"/>
                  <a:gd name="T24" fmla="*/ 769 h 7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3" h="769">
                    <a:moveTo>
                      <a:pt x="0" y="198"/>
                    </a:moveTo>
                    <a:lnTo>
                      <a:pt x="432" y="0"/>
                    </a:lnTo>
                    <a:lnTo>
                      <a:pt x="702" y="402"/>
                    </a:lnTo>
                    <a:lnTo>
                      <a:pt x="642" y="768"/>
                    </a:lnTo>
                    <a:lnTo>
                      <a:pt x="132" y="726"/>
                    </a:lnTo>
                    <a:lnTo>
                      <a:pt x="132" y="444"/>
                    </a:lnTo>
                    <a:lnTo>
                      <a:pt x="0" y="198"/>
                    </a:lnTo>
                  </a:path>
                </a:pathLst>
              </a:custGeom>
              <a:noFill/>
              <a:ln w="25400" cap="rnd">
                <a:solidFill>
                  <a:schemeClr val="hlink"/>
                </a:solidFill>
                <a:round/>
                <a:headEnd/>
                <a:tailEnd/>
              </a:ln>
            </p:spPr>
            <p:txBody>
              <a:bodyPr/>
              <a:lstStyle/>
              <a:p>
                <a:endParaRPr lang="es-CL"/>
              </a:p>
            </p:txBody>
          </p:sp>
          <p:sp>
            <p:nvSpPr>
              <p:cNvPr id="54" name="Rectangle 51"/>
              <p:cNvSpPr>
                <a:spLocks noChangeArrowheads="1"/>
              </p:cNvSpPr>
              <p:nvPr/>
            </p:nvSpPr>
            <p:spPr bwMode="auto">
              <a:xfrm>
                <a:off x="4476" y="2268"/>
                <a:ext cx="816" cy="250"/>
              </a:xfrm>
              <a:prstGeom prst="rect">
                <a:avLst/>
              </a:prstGeom>
              <a:noFill/>
              <a:ln w="9525">
                <a:noFill/>
                <a:miter lim="800000"/>
                <a:headEnd/>
                <a:tailEnd/>
              </a:ln>
              <a:effectLst/>
            </p:spPr>
            <p:txBody>
              <a:bodyPr lIns="92075" tIns="46038" rIns="92075" bIns="46038">
                <a:spAutoFit/>
              </a:bodyPr>
              <a:lstStyle/>
              <a:p>
                <a:pPr latinLnBrk="0">
                  <a:spcBef>
                    <a:spcPct val="50000"/>
                  </a:spcBef>
                  <a:defRPr/>
                </a:pPr>
                <a:r>
                  <a:rPr lang="es-ES_tradnl" sz="2000" b="1">
                    <a:solidFill>
                      <a:schemeClr val="bg1"/>
                    </a:solidFill>
                    <a:effectLst>
                      <a:outerShdw blurRad="38100" dist="38100" dir="2700000" algn="tl">
                        <a:srgbClr val="000000"/>
                      </a:outerShdw>
                    </a:effectLst>
                  </a:rPr>
                  <a:t>ZEOA</a:t>
                </a:r>
              </a:p>
            </p:txBody>
          </p:sp>
        </p:grpSp>
      </p:grpSp>
      <p:grpSp>
        <p:nvGrpSpPr>
          <p:cNvPr id="55" name="Group 59"/>
          <p:cNvGrpSpPr>
            <a:grpSpLocks/>
          </p:cNvGrpSpPr>
          <p:nvPr/>
        </p:nvGrpSpPr>
        <p:grpSpPr bwMode="auto">
          <a:xfrm>
            <a:off x="6831013" y="3365522"/>
            <a:ext cx="1600200" cy="1563688"/>
            <a:chOff x="4302" y="2262"/>
            <a:chExt cx="1008" cy="985"/>
          </a:xfrm>
        </p:grpSpPr>
        <p:sp>
          <p:nvSpPr>
            <p:cNvPr id="56" name="Oval 54"/>
            <p:cNvSpPr>
              <a:spLocks noChangeArrowheads="1"/>
            </p:cNvSpPr>
            <p:nvPr/>
          </p:nvSpPr>
          <p:spPr bwMode="auto">
            <a:xfrm>
              <a:off x="4446" y="2724"/>
              <a:ext cx="528" cy="432"/>
            </a:xfrm>
            <a:prstGeom prst="ellipse">
              <a:avLst/>
            </a:prstGeom>
            <a:solidFill>
              <a:schemeClr val="hlink"/>
            </a:solidFill>
            <a:ln w="12700">
              <a:solidFill>
                <a:schemeClr val="tx1"/>
              </a:solidFill>
              <a:round/>
              <a:headEnd/>
              <a:tailEnd/>
            </a:ln>
          </p:spPr>
          <p:txBody>
            <a:bodyPr wrap="none" anchor="ctr"/>
            <a:lstStyle/>
            <a:p>
              <a:endParaRPr lang="es-CL"/>
            </a:p>
          </p:txBody>
        </p:sp>
        <p:sp>
          <p:nvSpPr>
            <p:cNvPr id="57" name="Rectangle 55"/>
            <p:cNvSpPr>
              <a:spLocks noChangeArrowheads="1"/>
            </p:cNvSpPr>
            <p:nvPr/>
          </p:nvSpPr>
          <p:spPr bwMode="auto">
            <a:xfrm>
              <a:off x="4568" y="2811"/>
              <a:ext cx="284" cy="258"/>
            </a:xfrm>
            <a:prstGeom prst="rect">
              <a:avLst/>
            </a:prstGeom>
            <a:noFill/>
            <a:ln w="9525">
              <a:noFill/>
              <a:miter lim="800000"/>
              <a:headEnd/>
              <a:tailEnd/>
            </a:ln>
            <a:effectLst/>
          </p:spPr>
          <p:txBody>
            <a:bodyPr wrap="none" lIns="92075" tIns="46038" rIns="92075" bIns="46038" anchor="ctr"/>
            <a:lstStyle/>
            <a:p>
              <a:pPr algn="ctr" latinLnBrk="0">
                <a:defRPr/>
              </a:pPr>
              <a:r>
                <a:rPr lang="es-ES_tradnl" b="1">
                  <a:effectLst>
                    <a:outerShdw blurRad="38100" dist="38100" dir="2700000" algn="tl">
                      <a:srgbClr val="000000"/>
                    </a:outerShdw>
                  </a:effectLst>
                </a:rPr>
                <a:t>Obj.</a:t>
              </a:r>
            </a:p>
            <a:p>
              <a:pPr algn="ctr" latinLnBrk="0">
                <a:defRPr/>
              </a:pPr>
              <a:r>
                <a:rPr lang="es-ES_tradnl" b="1">
                  <a:effectLst>
                    <a:outerShdw blurRad="38100" dist="38100" dir="2700000" algn="tl">
                      <a:srgbClr val="000000"/>
                    </a:outerShdw>
                  </a:effectLst>
                </a:rPr>
                <a:t>FTA</a:t>
              </a:r>
            </a:p>
          </p:txBody>
        </p:sp>
        <p:grpSp>
          <p:nvGrpSpPr>
            <p:cNvPr id="58" name="Group 58"/>
            <p:cNvGrpSpPr>
              <a:grpSpLocks/>
            </p:cNvGrpSpPr>
            <p:nvPr/>
          </p:nvGrpSpPr>
          <p:grpSpPr bwMode="auto">
            <a:xfrm>
              <a:off x="4302" y="2262"/>
              <a:ext cx="1008" cy="985"/>
              <a:chOff x="4302" y="2262"/>
              <a:chExt cx="1008" cy="985"/>
            </a:xfrm>
          </p:grpSpPr>
          <p:sp>
            <p:nvSpPr>
              <p:cNvPr id="59" name="Freeform 56"/>
              <p:cNvSpPr>
                <a:spLocks/>
              </p:cNvSpPr>
              <p:nvPr/>
            </p:nvSpPr>
            <p:spPr bwMode="auto">
              <a:xfrm>
                <a:off x="4302" y="2478"/>
                <a:ext cx="703" cy="769"/>
              </a:xfrm>
              <a:custGeom>
                <a:avLst/>
                <a:gdLst>
                  <a:gd name="T0" fmla="*/ 0 w 703"/>
                  <a:gd name="T1" fmla="*/ 198 h 769"/>
                  <a:gd name="T2" fmla="*/ 432 w 703"/>
                  <a:gd name="T3" fmla="*/ 0 h 769"/>
                  <a:gd name="T4" fmla="*/ 702 w 703"/>
                  <a:gd name="T5" fmla="*/ 402 h 769"/>
                  <a:gd name="T6" fmla="*/ 642 w 703"/>
                  <a:gd name="T7" fmla="*/ 768 h 769"/>
                  <a:gd name="T8" fmla="*/ 132 w 703"/>
                  <a:gd name="T9" fmla="*/ 726 h 769"/>
                  <a:gd name="T10" fmla="*/ 132 w 703"/>
                  <a:gd name="T11" fmla="*/ 444 h 769"/>
                  <a:gd name="T12" fmla="*/ 0 w 703"/>
                  <a:gd name="T13" fmla="*/ 198 h 769"/>
                  <a:gd name="T14" fmla="*/ 0 60000 65536"/>
                  <a:gd name="T15" fmla="*/ 0 60000 65536"/>
                  <a:gd name="T16" fmla="*/ 0 60000 65536"/>
                  <a:gd name="T17" fmla="*/ 0 60000 65536"/>
                  <a:gd name="T18" fmla="*/ 0 60000 65536"/>
                  <a:gd name="T19" fmla="*/ 0 60000 65536"/>
                  <a:gd name="T20" fmla="*/ 0 60000 65536"/>
                  <a:gd name="T21" fmla="*/ 0 w 703"/>
                  <a:gd name="T22" fmla="*/ 0 h 769"/>
                  <a:gd name="T23" fmla="*/ 703 w 703"/>
                  <a:gd name="T24" fmla="*/ 769 h 7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3" h="769">
                    <a:moveTo>
                      <a:pt x="0" y="198"/>
                    </a:moveTo>
                    <a:lnTo>
                      <a:pt x="432" y="0"/>
                    </a:lnTo>
                    <a:lnTo>
                      <a:pt x="702" y="402"/>
                    </a:lnTo>
                    <a:lnTo>
                      <a:pt x="642" y="768"/>
                    </a:lnTo>
                    <a:lnTo>
                      <a:pt x="132" y="726"/>
                    </a:lnTo>
                    <a:lnTo>
                      <a:pt x="132" y="444"/>
                    </a:lnTo>
                    <a:lnTo>
                      <a:pt x="0" y="198"/>
                    </a:lnTo>
                  </a:path>
                </a:pathLst>
              </a:custGeom>
              <a:noFill/>
              <a:ln w="25400" cap="rnd">
                <a:solidFill>
                  <a:schemeClr val="hlink"/>
                </a:solidFill>
                <a:round/>
                <a:headEnd/>
                <a:tailEnd/>
              </a:ln>
            </p:spPr>
            <p:txBody>
              <a:bodyPr/>
              <a:lstStyle/>
              <a:p>
                <a:endParaRPr lang="es-CL"/>
              </a:p>
            </p:txBody>
          </p:sp>
          <p:sp>
            <p:nvSpPr>
              <p:cNvPr id="60" name="Rectangle 57"/>
              <p:cNvSpPr>
                <a:spLocks noChangeArrowheads="1"/>
              </p:cNvSpPr>
              <p:nvPr/>
            </p:nvSpPr>
            <p:spPr bwMode="auto">
              <a:xfrm>
                <a:off x="4494" y="2262"/>
                <a:ext cx="816" cy="250"/>
              </a:xfrm>
              <a:prstGeom prst="rect">
                <a:avLst/>
              </a:prstGeom>
              <a:noFill/>
              <a:ln w="9525">
                <a:noFill/>
                <a:miter lim="800000"/>
                <a:headEnd/>
                <a:tailEnd/>
              </a:ln>
              <a:effectLst/>
            </p:spPr>
            <p:txBody>
              <a:bodyPr lIns="92075" tIns="46038" rIns="92075" bIns="46038">
                <a:spAutoFit/>
              </a:bodyPr>
              <a:lstStyle/>
              <a:p>
                <a:pPr latinLnBrk="0">
                  <a:spcBef>
                    <a:spcPct val="50000"/>
                  </a:spcBef>
                  <a:defRPr/>
                </a:pPr>
                <a:r>
                  <a:rPr lang="es-ES_tradnl" sz="2000" b="1">
                    <a:solidFill>
                      <a:schemeClr val="bg1"/>
                    </a:solidFill>
                    <a:effectLst>
                      <a:outerShdw blurRad="38100" dist="38100" dir="2700000" algn="tl">
                        <a:srgbClr val="000000"/>
                      </a:outerShdw>
                    </a:effectLst>
                  </a:rPr>
                  <a:t>ZEOA</a:t>
                </a:r>
              </a:p>
            </p:txBody>
          </p:sp>
        </p:grpSp>
      </p:grpSp>
      <p:grpSp>
        <p:nvGrpSpPr>
          <p:cNvPr id="61" name="Group 65"/>
          <p:cNvGrpSpPr>
            <a:grpSpLocks/>
          </p:cNvGrpSpPr>
          <p:nvPr/>
        </p:nvGrpSpPr>
        <p:grpSpPr bwMode="auto">
          <a:xfrm>
            <a:off x="6831013" y="3384572"/>
            <a:ext cx="1600200" cy="1563688"/>
            <a:chOff x="4302" y="2274"/>
            <a:chExt cx="1008" cy="985"/>
          </a:xfrm>
        </p:grpSpPr>
        <p:sp>
          <p:nvSpPr>
            <p:cNvPr id="62" name="Oval 60"/>
            <p:cNvSpPr>
              <a:spLocks noChangeArrowheads="1"/>
            </p:cNvSpPr>
            <p:nvPr/>
          </p:nvSpPr>
          <p:spPr bwMode="auto">
            <a:xfrm>
              <a:off x="4446" y="2736"/>
              <a:ext cx="528" cy="432"/>
            </a:xfrm>
            <a:prstGeom prst="ellipse">
              <a:avLst/>
            </a:prstGeom>
            <a:solidFill>
              <a:schemeClr val="hlink"/>
            </a:solidFill>
            <a:ln w="12700">
              <a:solidFill>
                <a:schemeClr val="tx1"/>
              </a:solidFill>
              <a:round/>
              <a:headEnd/>
              <a:tailEnd/>
            </a:ln>
          </p:spPr>
          <p:txBody>
            <a:bodyPr wrap="none" anchor="ctr"/>
            <a:lstStyle/>
            <a:p>
              <a:endParaRPr lang="es-CL"/>
            </a:p>
          </p:txBody>
        </p:sp>
        <p:sp>
          <p:nvSpPr>
            <p:cNvPr id="63" name="Rectangle 61"/>
            <p:cNvSpPr>
              <a:spLocks noChangeArrowheads="1"/>
            </p:cNvSpPr>
            <p:nvPr/>
          </p:nvSpPr>
          <p:spPr bwMode="auto">
            <a:xfrm>
              <a:off x="4568" y="2823"/>
              <a:ext cx="284" cy="258"/>
            </a:xfrm>
            <a:prstGeom prst="rect">
              <a:avLst/>
            </a:prstGeom>
            <a:noFill/>
            <a:ln w="9525">
              <a:noFill/>
              <a:miter lim="800000"/>
              <a:headEnd/>
              <a:tailEnd/>
            </a:ln>
            <a:effectLst/>
          </p:spPr>
          <p:txBody>
            <a:bodyPr wrap="none" lIns="92075" tIns="46038" rIns="92075" bIns="46038" anchor="ctr"/>
            <a:lstStyle/>
            <a:p>
              <a:pPr algn="ctr" latinLnBrk="0">
                <a:defRPr/>
              </a:pPr>
              <a:r>
                <a:rPr lang="es-ES_tradnl" b="1">
                  <a:effectLst>
                    <a:outerShdw blurRad="38100" dist="38100" dir="2700000" algn="tl">
                      <a:srgbClr val="000000"/>
                    </a:outerShdw>
                  </a:effectLst>
                </a:rPr>
                <a:t>Obj.</a:t>
              </a:r>
            </a:p>
            <a:p>
              <a:pPr algn="ctr" latinLnBrk="0">
                <a:defRPr/>
              </a:pPr>
              <a:r>
                <a:rPr lang="es-ES_tradnl" b="1">
                  <a:effectLst>
                    <a:outerShdw blurRad="38100" dist="38100" dir="2700000" algn="tl">
                      <a:srgbClr val="000000"/>
                    </a:outerShdw>
                  </a:effectLst>
                </a:rPr>
                <a:t>FTA</a:t>
              </a:r>
            </a:p>
          </p:txBody>
        </p:sp>
        <p:grpSp>
          <p:nvGrpSpPr>
            <p:cNvPr id="64" name="Group 64"/>
            <p:cNvGrpSpPr>
              <a:grpSpLocks/>
            </p:cNvGrpSpPr>
            <p:nvPr/>
          </p:nvGrpSpPr>
          <p:grpSpPr bwMode="auto">
            <a:xfrm>
              <a:off x="4302" y="2274"/>
              <a:ext cx="1008" cy="985"/>
              <a:chOff x="4302" y="2274"/>
              <a:chExt cx="1008" cy="985"/>
            </a:xfrm>
          </p:grpSpPr>
          <p:sp>
            <p:nvSpPr>
              <p:cNvPr id="65" name="Freeform 62"/>
              <p:cNvSpPr>
                <a:spLocks/>
              </p:cNvSpPr>
              <p:nvPr/>
            </p:nvSpPr>
            <p:spPr bwMode="auto">
              <a:xfrm>
                <a:off x="4302" y="2490"/>
                <a:ext cx="703" cy="769"/>
              </a:xfrm>
              <a:custGeom>
                <a:avLst/>
                <a:gdLst>
                  <a:gd name="T0" fmla="*/ 0 w 703"/>
                  <a:gd name="T1" fmla="*/ 198 h 769"/>
                  <a:gd name="T2" fmla="*/ 432 w 703"/>
                  <a:gd name="T3" fmla="*/ 0 h 769"/>
                  <a:gd name="T4" fmla="*/ 702 w 703"/>
                  <a:gd name="T5" fmla="*/ 402 h 769"/>
                  <a:gd name="T6" fmla="*/ 642 w 703"/>
                  <a:gd name="T7" fmla="*/ 768 h 769"/>
                  <a:gd name="T8" fmla="*/ 132 w 703"/>
                  <a:gd name="T9" fmla="*/ 726 h 769"/>
                  <a:gd name="T10" fmla="*/ 132 w 703"/>
                  <a:gd name="T11" fmla="*/ 444 h 769"/>
                  <a:gd name="T12" fmla="*/ 0 w 703"/>
                  <a:gd name="T13" fmla="*/ 198 h 769"/>
                  <a:gd name="T14" fmla="*/ 0 60000 65536"/>
                  <a:gd name="T15" fmla="*/ 0 60000 65536"/>
                  <a:gd name="T16" fmla="*/ 0 60000 65536"/>
                  <a:gd name="T17" fmla="*/ 0 60000 65536"/>
                  <a:gd name="T18" fmla="*/ 0 60000 65536"/>
                  <a:gd name="T19" fmla="*/ 0 60000 65536"/>
                  <a:gd name="T20" fmla="*/ 0 60000 65536"/>
                  <a:gd name="T21" fmla="*/ 0 w 703"/>
                  <a:gd name="T22" fmla="*/ 0 h 769"/>
                  <a:gd name="T23" fmla="*/ 703 w 703"/>
                  <a:gd name="T24" fmla="*/ 769 h 7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3" h="769">
                    <a:moveTo>
                      <a:pt x="0" y="198"/>
                    </a:moveTo>
                    <a:lnTo>
                      <a:pt x="432" y="0"/>
                    </a:lnTo>
                    <a:lnTo>
                      <a:pt x="702" y="402"/>
                    </a:lnTo>
                    <a:lnTo>
                      <a:pt x="642" y="768"/>
                    </a:lnTo>
                    <a:lnTo>
                      <a:pt x="132" y="726"/>
                    </a:lnTo>
                    <a:lnTo>
                      <a:pt x="132" y="444"/>
                    </a:lnTo>
                    <a:lnTo>
                      <a:pt x="0" y="198"/>
                    </a:lnTo>
                  </a:path>
                </a:pathLst>
              </a:custGeom>
              <a:noFill/>
              <a:ln w="25400" cap="rnd">
                <a:solidFill>
                  <a:schemeClr val="hlink"/>
                </a:solidFill>
                <a:round/>
                <a:headEnd/>
                <a:tailEnd/>
              </a:ln>
            </p:spPr>
            <p:txBody>
              <a:bodyPr/>
              <a:lstStyle/>
              <a:p>
                <a:endParaRPr lang="es-CL"/>
              </a:p>
            </p:txBody>
          </p:sp>
          <p:sp>
            <p:nvSpPr>
              <p:cNvPr id="66" name="Rectangle 63"/>
              <p:cNvSpPr>
                <a:spLocks noChangeArrowheads="1"/>
              </p:cNvSpPr>
              <p:nvPr/>
            </p:nvSpPr>
            <p:spPr bwMode="auto">
              <a:xfrm>
                <a:off x="4494" y="2274"/>
                <a:ext cx="816" cy="250"/>
              </a:xfrm>
              <a:prstGeom prst="rect">
                <a:avLst/>
              </a:prstGeom>
              <a:noFill/>
              <a:ln w="9525">
                <a:noFill/>
                <a:miter lim="800000"/>
                <a:headEnd/>
                <a:tailEnd/>
              </a:ln>
              <a:effectLst/>
            </p:spPr>
            <p:txBody>
              <a:bodyPr lIns="92075" tIns="46038" rIns="92075" bIns="46038">
                <a:spAutoFit/>
              </a:bodyPr>
              <a:lstStyle/>
              <a:p>
                <a:pPr latinLnBrk="0">
                  <a:spcBef>
                    <a:spcPct val="50000"/>
                  </a:spcBef>
                  <a:defRPr/>
                </a:pPr>
                <a:r>
                  <a:rPr lang="es-ES_tradnl" sz="2000" b="1">
                    <a:solidFill>
                      <a:schemeClr val="bg1"/>
                    </a:solidFill>
                    <a:effectLst>
                      <a:outerShdw blurRad="38100" dist="38100" dir="2700000" algn="tl">
                        <a:srgbClr val="000000"/>
                      </a:outerShdw>
                    </a:effectLst>
                  </a:rPr>
                  <a:t>ZEOA</a:t>
                </a:r>
              </a:p>
            </p:txBody>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nodeType="afterEffect">
                                  <p:stCondLst>
                                    <p:cond delay="0"/>
                                  </p:stCondLst>
                                  <p:childTnLst>
                                    <p:set>
                                      <p:cBhvr>
                                        <p:cTn id="6" dur="1000">
                                          <p:stCondLst>
                                            <p:cond delay="0"/>
                                          </p:stCondLst>
                                        </p:cTn>
                                        <p:tgtEl>
                                          <p:spTgt spid="43"/>
                                        </p:tgtEl>
                                        <p:attrNameLst>
                                          <p:attrName>style.visibility</p:attrName>
                                        </p:attrNameLst>
                                      </p:cBhvr>
                                      <p:to>
                                        <p:strVal val="visible"/>
                                      </p:to>
                                    </p:set>
                                  </p:childTnLst>
                                </p:cTn>
                              </p:par>
                            </p:childTnLst>
                          </p:cTn>
                        </p:par>
                        <p:par>
                          <p:cTn id="7" fill="hold">
                            <p:stCondLst>
                              <p:cond delay="1000"/>
                            </p:stCondLst>
                            <p:childTnLst>
                              <p:par>
                                <p:cTn id="8" presetID="11" presetClass="entr" presetSubtype="0" fill="hold" nodeType="afterEffect">
                                  <p:stCondLst>
                                    <p:cond delay="0"/>
                                  </p:stCondLst>
                                  <p:childTnLst>
                                    <p:set>
                                      <p:cBhvr>
                                        <p:cTn id="9" dur="1000">
                                          <p:stCondLst>
                                            <p:cond delay="0"/>
                                          </p:stCondLst>
                                        </p:cTn>
                                        <p:tgtEl>
                                          <p:spTgt spid="49"/>
                                        </p:tgtEl>
                                        <p:attrNameLst>
                                          <p:attrName>style.visibility</p:attrName>
                                        </p:attrNameLst>
                                      </p:cBhvr>
                                      <p:to>
                                        <p:strVal val="visible"/>
                                      </p:to>
                                    </p:set>
                                  </p:childTnLst>
                                </p:cTn>
                              </p:par>
                            </p:childTnLst>
                          </p:cTn>
                        </p:par>
                        <p:par>
                          <p:cTn id="10" fill="hold">
                            <p:stCondLst>
                              <p:cond delay="2000"/>
                            </p:stCondLst>
                            <p:childTnLst>
                              <p:par>
                                <p:cTn id="11" presetID="11" presetClass="entr" presetSubtype="0" fill="hold" nodeType="afterEffect">
                                  <p:stCondLst>
                                    <p:cond delay="0"/>
                                  </p:stCondLst>
                                  <p:childTnLst>
                                    <p:set>
                                      <p:cBhvr>
                                        <p:cTn id="12" dur="1000">
                                          <p:stCondLst>
                                            <p:cond delay="0"/>
                                          </p:stCondLst>
                                        </p:cTn>
                                        <p:tgtEl>
                                          <p:spTgt spid="55"/>
                                        </p:tgtEl>
                                        <p:attrNameLst>
                                          <p:attrName>style.visibility</p:attrName>
                                        </p:attrNameLst>
                                      </p:cBhvr>
                                      <p:to>
                                        <p:strVal val="visible"/>
                                      </p:to>
                                    </p:set>
                                  </p:childTnLst>
                                </p:cTn>
                              </p:par>
                            </p:childTnLst>
                          </p:cTn>
                        </p:par>
                        <p:par>
                          <p:cTn id="13" fill="hold">
                            <p:stCondLst>
                              <p:cond delay="3000"/>
                            </p:stCondLst>
                            <p:childTnLst>
                              <p:par>
                                <p:cTn id="14" presetID="1" presetClass="entr" presetSubtype="0" fill="hold" nodeType="afterEffect">
                                  <p:stCondLst>
                                    <p:cond delay="0"/>
                                  </p:stCondLst>
                                  <p:childTnLst>
                                    <p:set>
                                      <p:cBhvr>
                                        <p:cTn id="15" dur="1" fill="hold">
                                          <p:stCondLst>
                                            <p:cond delay="499"/>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ZONA DE ATERRIZAJE PARA HELICÓPTEROS</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00034" y="1433527"/>
            <a:ext cx="8286776" cy="4429156"/>
          </a:xfrm>
        </p:spPr>
        <p:txBody>
          <a:bodyPr>
            <a:noAutofit/>
          </a:bodyPr>
          <a:lstStyle/>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buFont typeface="Wingdings" pitchFamily="2" charset="2"/>
              <a:buChar char="§"/>
            </a:pPr>
            <a:r>
              <a:rPr lang="es-ES_tradnl" b="1" dirty="0" smtClean="0">
                <a:latin typeface="Arial" charset="0"/>
              </a:rPr>
              <a:t>Espacio terrestre, ubicado dentro de la Cabeza de Playa donde pueden aterrizar los helicópteros.</a:t>
            </a:r>
          </a:p>
          <a:p>
            <a:pPr marL="198438" indent="-198438" algn="just" defTabSz="762000">
              <a:lnSpc>
                <a:spcPct val="150000"/>
              </a:lnSpc>
              <a:buFont typeface="Wingdings" pitchFamily="2" charset="2"/>
              <a:buChar char="§"/>
            </a:pPr>
            <a:endParaRPr lang="es-ES_tradnl" sz="1600"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effectLst>
                <a:outerShdw blurRad="38100" dist="38100" dir="2700000" algn="tl">
                  <a:srgbClr val="000000"/>
                </a:outerShdw>
              </a:effectLst>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r>
              <a:rPr lang="es-ES_tradnl" sz="1600" b="1" dirty="0" smtClean="0">
                <a:latin typeface="Arial" charset="0"/>
              </a:rPr>
              <a:t>	</a:t>
            </a:r>
            <a:endParaRPr lang="es-ES_tradnl" sz="16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sz="1600"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lnSpc>
                <a:spcPct val="150000"/>
              </a:lnSpc>
              <a:buFont typeface="Wingdings" pitchFamily="2" charset="2"/>
              <a:buChar char="§"/>
            </a:pPr>
            <a:endParaRPr lang="es-ES_tradnl" sz="1600" b="1" dirty="0" smtClean="0">
              <a:latin typeface="Arial" charset="0"/>
            </a:endParaRPr>
          </a:p>
          <a:p>
            <a:pPr marL="198438" indent="-198438" algn="just" defTabSz="762000">
              <a:lnSpc>
                <a:spcPct val="150000"/>
              </a:lnSpc>
            </a:pPr>
            <a:endParaRPr lang="es-ES_tradnl" sz="1600" b="1" dirty="0" smtClean="0">
              <a:latin typeface="Arial" charset="0"/>
            </a:endParaRPr>
          </a:p>
          <a:p>
            <a:pPr marL="198438" indent="-198438" algn="just" defTabSz="762000">
              <a:lnSpc>
                <a:spcPct val="150000"/>
              </a:lnSpc>
              <a:buFont typeface="Wingdings" pitchFamily="2" charset="2"/>
              <a:buChar char="§"/>
            </a:pPr>
            <a:endParaRPr lang="es-ES_tradnl" sz="1600" b="1" dirty="0">
              <a:latin typeface="Arial" charset="0"/>
            </a:endParaRPr>
          </a:p>
        </p:txBody>
      </p:sp>
      <p:sp>
        <p:nvSpPr>
          <p:cNvPr id="58" name="Rectangle 2"/>
          <p:cNvSpPr>
            <a:spLocks noChangeArrowheads="1"/>
          </p:cNvSpPr>
          <p:nvPr/>
        </p:nvSpPr>
        <p:spPr bwMode="auto">
          <a:xfrm>
            <a:off x="1643042" y="2362221"/>
            <a:ext cx="5995987" cy="3990975"/>
          </a:xfrm>
          <a:prstGeom prst="rect">
            <a:avLst/>
          </a:prstGeom>
          <a:solidFill>
            <a:srgbClr val="A2C1FE"/>
          </a:solidFill>
          <a:ln w="12700">
            <a:solidFill>
              <a:schemeClr val="tx1"/>
            </a:solidFill>
            <a:miter lim="800000"/>
            <a:headEnd/>
            <a:tailEnd/>
          </a:ln>
        </p:spPr>
        <p:txBody>
          <a:bodyPr wrap="none" anchor="ctr"/>
          <a:lstStyle/>
          <a:p>
            <a:endParaRPr lang="es-CL"/>
          </a:p>
        </p:txBody>
      </p:sp>
      <p:sp>
        <p:nvSpPr>
          <p:cNvPr id="61" name="Freeform 3"/>
          <p:cNvSpPr>
            <a:spLocks/>
          </p:cNvSpPr>
          <p:nvPr/>
        </p:nvSpPr>
        <p:spPr bwMode="auto">
          <a:xfrm>
            <a:off x="4622779" y="2424134"/>
            <a:ext cx="3059113" cy="4005262"/>
          </a:xfrm>
          <a:custGeom>
            <a:avLst/>
            <a:gdLst/>
            <a:ahLst/>
            <a:cxnLst>
              <a:cxn ang="0">
                <a:pos x="1925" y="0"/>
              </a:cxn>
              <a:cxn ang="0">
                <a:pos x="163" y="2522"/>
              </a:cxn>
              <a:cxn ang="0">
                <a:pos x="212" y="2457"/>
              </a:cxn>
              <a:cxn ang="0">
                <a:pos x="228" y="2392"/>
              </a:cxn>
              <a:cxn ang="0">
                <a:pos x="237" y="2318"/>
              </a:cxn>
              <a:cxn ang="0">
                <a:pos x="237" y="2253"/>
              </a:cxn>
              <a:cxn ang="0">
                <a:pos x="237" y="2197"/>
              </a:cxn>
              <a:cxn ang="0">
                <a:pos x="237" y="2142"/>
              </a:cxn>
              <a:cxn ang="0">
                <a:pos x="237" y="2086"/>
              </a:cxn>
              <a:cxn ang="0">
                <a:pos x="237" y="2003"/>
              </a:cxn>
              <a:cxn ang="0">
                <a:pos x="212" y="1947"/>
              </a:cxn>
              <a:cxn ang="0">
                <a:pos x="179" y="1892"/>
              </a:cxn>
              <a:cxn ang="0">
                <a:pos x="131" y="1873"/>
              </a:cxn>
              <a:cxn ang="0">
                <a:pos x="73" y="1827"/>
              </a:cxn>
              <a:cxn ang="0">
                <a:pos x="33" y="1771"/>
              </a:cxn>
              <a:cxn ang="0">
                <a:pos x="16" y="1715"/>
              </a:cxn>
              <a:cxn ang="0">
                <a:pos x="0" y="1660"/>
              </a:cxn>
              <a:cxn ang="0">
                <a:pos x="0" y="1604"/>
              </a:cxn>
              <a:cxn ang="0">
                <a:pos x="33" y="1548"/>
              </a:cxn>
              <a:cxn ang="0">
                <a:pos x="65" y="1493"/>
              </a:cxn>
              <a:cxn ang="0">
                <a:pos x="82" y="1437"/>
              </a:cxn>
              <a:cxn ang="0">
                <a:pos x="82" y="1382"/>
              </a:cxn>
              <a:cxn ang="0">
                <a:pos x="82" y="1326"/>
              </a:cxn>
              <a:cxn ang="0">
                <a:pos x="82" y="1270"/>
              </a:cxn>
              <a:cxn ang="0">
                <a:pos x="57" y="1215"/>
              </a:cxn>
              <a:cxn ang="0">
                <a:pos x="33" y="1159"/>
              </a:cxn>
              <a:cxn ang="0">
                <a:pos x="24" y="1103"/>
              </a:cxn>
              <a:cxn ang="0">
                <a:pos x="8" y="1048"/>
              </a:cxn>
              <a:cxn ang="0">
                <a:pos x="0" y="992"/>
              </a:cxn>
              <a:cxn ang="0">
                <a:pos x="49" y="936"/>
              </a:cxn>
              <a:cxn ang="0">
                <a:pos x="82" y="872"/>
              </a:cxn>
              <a:cxn ang="0">
                <a:pos x="131" y="834"/>
              </a:cxn>
              <a:cxn ang="0">
                <a:pos x="179" y="825"/>
              </a:cxn>
              <a:cxn ang="0">
                <a:pos x="228" y="825"/>
              </a:cxn>
              <a:cxn ang="0">
                <a:pos x="285" y="834"/>
              </a:cxn>
              <a:cxn ang="0">
                <a:pos x="343" y="862"/>
              </a:cxn>
              <a:cxn ang="0">
                <a:pos x="400" y="899"/>
              </a:cxn>
              <a:cxn ang="0">
                <a:pos x="449" y="909"/>
              </a:cxn>
              <a:cxn ang="0">
                <a:pos x="506" y="899"/>
              </a:cxn>
              <a:cxn ang="0">
                <a:pos x="538" y="844"/>
              </a:cxn>
              <a:cxn ang="0">
                <a:pos x="563" y="788"/>
              </a:cxn>
              <a:cxn ang="0">
                <a:pos x="587" y="723"/>
              </a:cxn>
              <a:cxn ang="0">
                <a:pos x="587" y="668"/>
              </a:cxn>
              <a:cxn ang="0">
                <a:pos x="587" y="612"/>
              </a:cxn>
              <a:cxn ang="0">
                <a:pos x="587" y="556"/>
              </a:cxn>
              <a:cxn ang="0">
                <a:pos x="571" y="501"/>
              </a:cxn>
              <a:cxn ang="0">
                <a:pos x="530" y="454"/>
              </a:cxn>
              <a:cxn ang="0">
                <a:pos x="481" y="436"/>
              </a:cxn>
              <a:cxn ang="0">
                <a:pos x="432" y="417"/>
              </a:cxn>
              <a:cxn ang="0">
                <a:pos x="383" y="408"/>
              </a:cxn>
              <a:cxn ang="0">
                <a:pos x="334" y="371"/>
              </a:cxn>
              <a:cxn ang="0">
                <a:pos x="285" y="343"/>
              </a:cxn>
              <a:cxn ang="0">
                <a:pos x="228" y="306"/>
              </a:cxn>
              <a:cxn ang="0">
                <a:pos x="179" y="278"/>
              </a:cxn>
              <a:cxn ang="0">
                <a:pos x="131" y="241"/>
              </a:cxn>
              <a:cxn ang="0">
                <a:pos x="90" y="195"/>
              </a:cxn>
              <a:cxn ang="0">
                <a:pos x="57" y="130"/>
              </a:cxn>
              <a:cxn ang="0">
                <a:pos x="49" y="74"/>
              </a:cxn>
              <a:cxn ang="0">
                <a:pos x="82" y="19"/>
              </a:cxn>
            </a:cxnLst>
            <a:rect l="0" t="0" r="r" b="b"/>
            <a:pathLst>
              <a:path w="1926" h="2523">
                <a:moveTo>
                  <a:pt x="98" y="0"/>
                </a:moveTo>
                <a:lnTo>
                  <a:pt x="1925" y="0"/>
                </a:lnTo>
                <a:lnTo>
                  <a:pt x="1925" y="2522"/>
                </a:lnTo>
                <a:lnTo>
                  <a:pt x="163" y="2522"/>
                </a:lnTo>
                <a:lnTo>
                  <a:pt x="196" y="2485"/>
                </a:lnTo>
                <a:lnTo>
                  <a:pt x="212" y="2457"/>
                </a:lnTo>
                <a:lnTo>
                  <a:pt x="220" y="2429"/>
                </a:lnTo>
                <a:lnTo>
                  <a:pt x="228" y="2392"/>
                </a:lnTo>
                <a:lnTo>
                  <a:pt x="228" y="2355"/>
                </a:lnTo>
                <a:lnTo>
                  <a:pt x="237" y="2318"/>
                </a:lnTo>
                <a:lnTo>
                  <a:pt x="237" y="2290"/>
                </a:lnTo>
                <a:lnTo>
                  <a:pt x="237" y="2253"/>
                </a:lnTo>
                <a:lnTo>
                  <a:pt x="237" y="2225"/>
                </a:lnTo>
                <a:lnTo>
                  <a:pt x="237" y="2197"/>
                </a:lnTo>
                <a:lnTo>
                  <a:pt x="237" y="2170"/>
                </a:lnTo>
                <a:lnTo>
                  <a:pt x="237" y="2142"/>
                </a:lnTo>
                <a:lnTo>
                  <a:pt x="237" y="2114"/>
                </a:lnTo>
                <a:lnTo>
                  <a:pt x="237" y="2086"/>
                </a:lnTo>
                <a:lnTo>
                  <a:pt x="237" y="2040"/>
                </a:lnTo>
                <a:lnTo>
                  <a:pt x="237" y="2003"/>
                </a:lnTo>
                <a:lnTo>
                  <a:pt x="237" y="1975"/>
                </a:lnTo>
                <a:lnTo>
                  <a:pt x="212" y="1947"/>
                </a:lnTo>
                <a:lnTo>
                  <a:pt x="196" y="1919"/>
                </a:lnTo>
                <a:lnTo>
                  <a:pt x="179" y="1892"/>
                </a:lnTo>
                <a:lnTo>
                  <a:pt x="155" y="1882"/>
                </a:lnTo>
                <a:lnTo>
                  <a:pt x="131" y="1873"/>
                </a:lnTo>
                <a:lnTo>
                  <a:pt x="98" y="1854"/>
                </a:lnTo>
                <a:lnTo>
                  <a:pt x="73" y="1827"/>
                </a:lnTo>
                <a:lnTo>
                  <a:pt x="57" y="1799"/>
                </a:lnTo>
                <a:lnTo>
                  <a:pt x="33" y="1771"/>
                </a:lnTo>
                <a:lnTo>
                  <a:pt x="16" y="1743"/>
                </a:lnTo>
                <a:lnTo>
                  <a:pt x="16" y="1715"/>
                </a:lnTo>
                <a:lnTo>
                  <a:pt x="0" y="1688"/>
                </a:lnTo>
                <a:lnTo>
                  <a:pt x="0" y="1660"/>
                </a:lnTo>
                <a:lnTo>
                  <a:pt x="0" y="1632"/>
                </a:lnTo>
                <a:lnTo>
                  <a:pt x="0" y="1604"/>
                </a:lnTo>
                <a:lnTo>
                  <a:pt x="16" y="1576"/>
                </a:lnTo>
                <a:lnTo>
                  <a:pt x="33" y="1548"/>
                </a:lnTo>
                <a:lnTo>
                  <a:pt x="49" y="1521"/>
                </a:lnTo>
                <a:lnTo>
                  <a:pt x="65" y="1493"/>
                </a:lnTo>
                <a:lnTo>
                  <a:pt x="73" y="1465"/>
                </a:lnTo>
                <a:lnTo>
                  <a:pt x="82" y="1437"/>
                </a:lnTo>
                <a:lnTo>
                  <a:pt x="82" y="1409"/>
                </a:lnTo>
                <a:lnTo>
                  <a:pt x="82" y="1382"/>
                </a:lnTo>
                <a:lnTo>
                  <a:pt x="82" y="1354"/>
                </a:lnTo>
                <a:lnTo>
                  <a:pt x="82" y="1326"/>
                </a:lnTo>
                <a:lnTo>
                  <a:pt x="82" y="1298"/>
                </a:lnTo>
                <a:lnTo>
                  <a:pt x="82" y="1270"/>
                </a:lnTo>
                <a:lnTo>
                  <a:pt x="73" y="1242"/>
                </a:lnTo>
                <a:lnTo>
                  <a:pt x="57" y="1215"/>
                </a:lnTo>
                <a:lnTo>
                  <a:pt x="49" y="1187"/>
                </a:lnTo>
                <a:lnTo>
                  <a:pt x="33" y="1159"/>
                </a:lnTo>
                <a:lnTo>
                  <a:pt x="33" y="1131"/>
                </a:lnTo>
                <a:lnTo>
                  <a:pt x="24" y="1103"/>
                </a:lnTo>
                <a:lnTo>
                  <a:pt x="8" y="1076"/>
                </a:lnTo>
                <a:lnTo>
                  <a:pt x="8" y="1048"/>
                </a:lnTo>
                <a:lnTo>
                  <a:pt x="0" y="1020"/>
                </a:lnTo>
                <a:lnTo>
                  <a:pt x="0" y="992"/>
                </a:lnTo>
                <a:lnTo>
                  <a:pt x="24" y="974"/>
                </a:lnTo>
                <a:lnTo>
                  <a:pt x="49" y="936"/>
                </a:lnTo>
                <a:lnTo>
                  <a:pt x="65" y="899"/>
                </a:lnTo>
                <a:lnTo>
                  <a:pt x="82" y="872"/>
                </a:lnTo>
                <a:lnTo>
                  <a:pt x="106" y="862"/>
                </a:lnTo>
                <a:lnTo>
                  <a:pt x="131" y="834"/>
                </a:lnTo>
                <a:lnTo>
                  <a:pt x="155" y="825"/>
                </a:lnTo>
                <a:lnTo>
                  <a:pt x="179" y="825"/>
                </a:lnTo>
                <a:lnTo>
                  <a:pt x="204" y="825"/>
                </a:lnTo>
                <a:lnTo>
                  <a:pt x="228" y="825"/>
                </a:lnTo>
                <a:lnTo>
                  <a:pt x="253" y="825"/>
                </a:lnTo>
                <a:lnTo>
                  <a:pt x="285" y="834"/>
                </a:lnTo>
                <a:lnTo>
                  <a:pt x="318" y="853"/>
                </a:lnTo>
                <a:lnTo>
                  <a:pt x="343" y="862"/>
                </a:lnTo>
                <a:lnTo>
                  <a:pt x="367" y="872"/>
                </a:lnTo>
                <a:lnTo>
                  <a:pt x="400" y="899"/>
                </a:lnTo>
                <a:lnTo>
                  <a:pt x="424" y="909"/>
                </a:lnTo>
                <a:lnTo>
                  <a:pt x="449" y="909"/>
                </a:lnTo>
                <a:lnTo>
                  <a:pt x="473" y="909"/>
                </a:lnTo>
                <a:lnTo>
                  <a:pt x="506" y="899"/>
                </a:lnTo>
                <a:lnTo>
                  <a:pt x="522" y="872"/>
                </a:lnTo>
                <a:lnTo>
                  <a:pt x="538" y="844"/>
                </a:lnTo>
                <a:lnTo>
                  <a:pt x="555" y="816"/>
                </a:lnTo>
                <a:lnTo>
                  <a:pt x="563" y="788"/>
                </a:lnTo>
                <a:lnTo>
                  <a:pt x="587" y="751"/>
                </a:lnTo>
                <a:lnTo>
                  <a:pt x="587" y="723"/>
                </a:lnTo>
                <a:lnTo>
                  <a:pt x="587" y="695"/>
                </a:lnTo>
                <a:lnTo>
                  <a:pt x="587" y="668"/>
                </a:lnTo>
                <a:lnTo>
                  <a:pt x="587" y="640"/>
                </a:lnTo>
                <a:lnTo>
                  <a:pt x="587" y="612"/>
                </a:lnTo>
                <a:lnTo>
                  <a:pt x="587" y="584"/>
                </a:lnTo>
                <a:lnTo>
                  <a:pt x="587" y="556"/>
                </a:lnTo>
                <a:lnTo>
                  <a:pt x="587" y="529"/>
                </a:lnTo>
                <a:lnTo>
                  <a:pt x="571" y="501"/>
                </a:lnTo>
                <a:lnTo>
                  <a:pt x="547" y="482"/>
                </a:lnTo>
                <a:lnTo>
                  <a:pt x="530" y="454"/>
                </a:lnTo>
                <a:lnTo>
                  <a:pt x="506" y="445"/>
                </a:lnTo>
                <a:lnTo>
                  <a:pt x="481" y="436"/>
                </a:lnTo>
                <a:lnTo>
                  <a:pt x="457" y="427"/>
                </a:lnTo>
                <a:lnTo>
                  <a:pt x="432" y="417"/>
                </a:lnTo>
                <a:lnTo>
                  <a:pt x="408" y="408"/>
                </a:lnTo>
                <a:lnTo>
                  <a:pt x="383" y="408"/>
                </a:lnTo>
                <a:lnTo>
                  <a:pt x="359" y="389"/>
                </a:lnTo>
                <a:lnTo>
                  <a:pt x="334" y="371"/>
                </a:lnTo>
                <a:lnTo>
                  <a:pt x="310" y="362"/>
                </a:lnTo>
                <a:lnTo>
                  <a:pt x="285" y="343"/>
                </a:lnTo>
                <a:lnTo>
                  <a:pt x="261" y="325"/>
                </a:lnTo>
                <a:lnTo>
                  <a:pt x="228" y="306"/>
                </a:lnTo>
                <a:lnTo>
                  <a:pt x="204" y="287"/>
                </a:lnTo>
                <a:lnTo>
                  <a:pt x="179" y="278"/>
                </a:lnTo>
                <a:lnTo>
                  <a:pt x="155" y="260"/>
                </a:lnTo>
                <a:lnTo>
                  <a:pt x="131" y="241"/>
                </a:lnTo>
                <a:lnTo>
                  <a:pt x="106" y="223"/>
                </a:lnTo>
                <a:lnTo>
                  <a:pt x="90" y="195"/>
                </a:lnTo>
                <a:lnTo>
                  <a:pt x="73" y="167"/>
                </a:lnTo>
                <a:lnTo>
                  <a:pt x="57" y="130"/>
                </a:lnTo>
                <a:lnTo>
                  <a:pt x="49" y="102"/>
                </a:lnTo>
                <a:lnTo>
                  <a:pt x="49" y="74"/>
                </a:lnTo>
                <a:lnTo>
                  <a:pt x="65" y="46"/>
                </a:lnTo>
                <a:lnTo>
                  <a:pt x="82" y="19"/>
                </a:lnTo>
                <a:lnTo>
                  <a:pt x="98" y="0"/>
                </a:lnTo>
              </a:path>
            </a:pathLst>
          </a:custGeom>
          <a:solidFill>
            <a:schemeClr val="tx2"/>
          </a:solidFill>
          <a:ln w="12700" cap="rnd" cmpd="sng">
            <a:solidFill>
              <a:srgbClr val="714400"/>
            </a:solidFill>
            <a:prstDash val="solid"/>
            <a:round/>
            <a:headEnd type="none" w="sm" len="sm"/>
            <a:tailEnd type="none" w="sm" len="sm"/>
          </a:ln>
          <a:effectLst>
            <a:outerShdw dist="107763" dir="2700000" algn="ctr" rotWithShape="0">
              <a:srgbClr val="714400"/>
            </a:outerShdw>
          </a:effectLst>
        </p:spPr>
        <p:txBody>
          <a:bodyPr/>
          <a:lstStyle/>
          <a:p>
            <a:pPr>
              <a:defRPr/>
            </a:pPr>
            <a:endParaRPr lang="es-CL"/>
          </a:p>
        </p:txBody>
      </p:sp>
      <p:sp>
        <p:nvSpPr>
          <p:cNvPr id="64" name="Oval 4"/>
          <p:cNvSpPr>
            <a:spLocks noChangeArrowheads="1"/>
          </p:cNvSpPr>
          <p:nvPr/>
        </p:nvSpPr>
        <p:spPr bwMode="auto">
          <a:xfrm>
            <a:off x="1993879" y="2727346"/>
            <a:ext cx="5676900" cy="3462338"/>
          </a:xfrm>
          <a:prstGeom prst="ellipse">
            <a:avLst/>
          </a:prstGeom>
          <a:noFill/>
          <a:ln w="12700">
            <a:solidFill>
              <a:schemeClr val="bg2"/>
            </a:solidFill>
            <a:round/>
            <a:headEnd/>
            <a:tailEnd/>
          </a:ln>
        </p:spPr>
        <p:txBody>
          <a:bodyPr wrap="none" anchor="ctr"/>
          <a:lstStyle/>
          <a:p>
            <a:endParaRPr lang="es-CL"/>
          </a:p>
        </p:txBody>
      </p:sp>
      <p:sp>
        <p:nvSpPr>
          <p:cNvPr id="67" name="Rectangle 5"/>
          <p:cNvSpPr>
            <a:spLocks noChangeArrowheads="1"/>
          </p:cNvSpPr>
          <p:nvPr/>
        </p:nvSpPr>
        <p:spPr bwMode="auto">
          <a:xfrm>
            <a:off x="6908779" y="5591196"/>
            <a:ext cx="1079500" cy="492125"/>
          </a:xfrm>
          <a:prstGeom prst="rect">
            <a:avLst/>
          </a:prstGeom>
          <a:solidFill>
            <a:schemeClr val="accent2"/>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400" b="1">
                <a:solidFill>
                  <a:schemeClr val="bg2"/>
                </a:solidFill>
              </a:rPr>
              <a:t>AREA  OBJETIVO</a:t>
            </a:r>
          </a:p>
        </p:txBody>
      </p:sp>
      <p:sp>
        <p:nvSpPr>
          <p:cNvPr id="68" name="Rectangle 6"/>
          <p:cNvSpPr>
            <a:spLocks noChangeArrowheads="1"/>
          </p:cNvSpPr>
          <p:nvPr/>
        </p:nvSpPr>
        <p:spPr bwMode="auto">
          <a:xfrm>
            <a:off x="6222979" y="3228996"/>
            <a:ext cx="636588" cy="219075"/>
          </a:xfrm>
          <a:prstGeom prst="rect">
            <a:avLst/>
          </a:prstGeom>
          <a:solidFill>
            <a:schemeClr val="tx1"/>
          </a:solidFill>
          <a:ln w="12700">
            <a:solidFill>
              <a:schemeClr val="bg2"/>
            </a:solidFill>
            <a:miter lim="800000"/>
            <a:headEnd/>
            <a:tailEnd/>
          </a:ln>
        </p:spPr>
        <p:txBody>
          <a:bodyPr lIns="53975" tIns="26988" rIns="53975" bIns="26988">
            <a:spAutoFit/>
          </a:bodyPr>
          <a:lstStyle/>
          <a:p>
            <a:pPr defTabSz="314325" latinLnBrk="0">
              <a:spcBef>
                <a:spcPct val="50000"/>
              </a:spcBef>
            </a:pPr>
            <a:r>
              <a:rPr lang="es-ES_tradnl" sz="1000" b="1">
                <a:solidFill>
                  <a:schemeClr val="bg2"/>
                </a:solidFill>
              </a:rPr>
              <a:t>B.D.C.P</a:t>
            </a:r>
          </a:p>
        </p:txBody>
      </p:sp>
      <p:sp>
        <p:nvSpPr>
          <p:cNvPr id="69" name="Line 7"/>
          <p:cNvSpPr>
            <a:spLocks noChangeShapeType="1"/>
          </p:cNvSpPr>
          <p:nvPr/>
        </p:nvSpPr>
        <p:spPr bwMode="auto">
          <a:xfrm>
            <a:off x="4176692" y="4324371"/>
            <a:ext cx="7937"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70" name="Line 8"/>
          <p:cNvSpPr>
            <a:spLocks noChangeShapeType="1"/>
          </p:cNvSpPr>
          <p:nvPr/>
        </p:nvSpPr>
        <p:spPr bwMode="auto">
          <a:xfrm>
            <a:off x="4216379" y="4306909"/>
            <a:ext cx="0" cy="0"/>
          </a:xfrm>
          <a:prstGeom prst="line">
            <a:avLst/>
          </a:prstGeom>
          <a:noFill/>
          <a:ln w="12700">
            <a:solidFill>
              <a:schemeClr val="bg2"/>
            </a:solidFill>
            <a:round/>
            <a:headEnd type="none" w="sm" len="sm"/>
            <a:tailEnd type="none" w="sm" len="sm"/>
          </a:ln>
        </p:spPr>
        <p:txBody>
          <a:bodyPr wrap="none" anchor="ctr"/>
          <a:lstStyle/>
          <a:p>
            <a:endParaRPr lang="es-CL"/>
          </a:p>
        </p:txBody>
      </p:sp>
      <p:sp>
        <p:nvSpPr>
          <p:cNvPr id="71" name="Oval 9"/>
          <p:cNvSpPr>
            <a:spLocks noChangeArrowheads="1"/>
          </p:cNvSpPr>
          <p:nvPr/>
        </p:nvSpPr>
        <p:spPr bwMode="auto">
          <a:xfrm>
            <a:off x="2474892" y="3006746"/>
            <a:ext cx="4275137" cy="3035300"/>
          </a:xfrm>
          <a:prstGeom prst="ellipse">
            <a:avLst/>
          </a:prstGeom>
          <a:noFill/>
          <a:ln w="12700">
            <a:solidFill>
              <a:schemeClr val="hlink"/>
            </a:solidFill>
            <a:round/>
            <a:headEnd/>
            <a:tailEnd/>
          </a:ln>
        </p:spPr>
        <p:txBody>
          <a:bodyPr wrap="none" anchor="ctr"/>
          <a:lstStyle/>
          <a:p>
            <a:endParaRPr lang="es-CL"/>
          </a:p>
        </p:txBody>
      </p:sp>
      <p:sp>
        <p:nvSpPr>
          <p:cNvPr id="72" name="Rectangle 10"/>
          <p:cNvSpPr>
            <a:spLocks noChangeArrowheads="1"/>
          </p:cNvSpPr>
          <p:nvPr/>
        </p:nvSpPr>
        <p:spPr bwMode="auto">
          <a:xfrm>
            <a:off x="5460979" y="2695596"/>
            <a:ext cx="1276350" cy="431800"/>
          </a:xfrm>
          <a:prstGeom prst="rect">
            <a:avLst/>
          </a:prstGeom>
          <a:solidFill>
            <a:schemeClr val="hlink"/>
          </a:solidFill>
          <a:ln w="12700">
            <a:solidFill>
              <a:schemeClr val="bg2"/>
            </a:solidFill>
            <a:miter lim="800000"/>
            <a:headEnd/>
            <a:tailEnd/>
          </a:ln>
        </p:spPr>
        <p:txBody>
          <a:bodyPr lIns="53975" tIns="26988" rIns="53975" bIns="26988">
            <a:spAutoFit/>
          </a:bodyPr>
          <a:lstStyle/>
          <a:p>
            <a:pPr algn="ctr" defTabSz="314325" latinLnBrk="0">
              <a:spcBef>
                <a:spcPct val="50000"/>
              </a:spcBef>
            </a:pPr>
            <a:r>
              <a:rPr lang="es-ES_tradnl" sz="1200" b="1"/>
              <a:t>AREA DE DESEMBARCO</a:t>
            </a:r>
          </a:p>
        </p:txBody>
      </p:sp>
      <p:sp>
        <p:nvSpPr>
          <p:cNvPr id="73" name="Line 11"/>
          <p:cNvSpPr>
            <a:spLocks noChangeShapeType="1"/>
          </p:cNvSpPr>
          <p:nvPr/>
        </p:nvSpPr>
        <p:spPr bwMode="auto">
          <a:xfrm>
            <a:off x="5551467" y="3521096"/>
            <a:ext cx="4762" cy="0"/>
          </a:xfrm>
          <a:prstGeom prst="line">
            <a:avLst/>
          </a:prstGeom>
          <a:noFill/>
          <a:ln w="12700">
            <a:solidFill>
              <a:schemeClr val="tx1"/>
            </a:solidFill>
            <a:round/>
            <a:headEnd type="none" w="sm" len="sm"/>
            <a:tailEnd type="none" w="sm" len="sm"/>
          </a:ln>
        </p:spPr>
        <p:txBody>
          <a:bodyPr wrap="none" anchor="ctr"/>
          <a:lstStyle/>
          <a:p>
            <a:endParaRPr lang="es-CL"/>
          </a:p>
        </p:txBody>
      </p:sp>
      <p:sp>
        <p:nvSpPr>
          <p:cNvPr id="74" name="Rectangle 12"/>
          <p:cNvSpPr>
            <a:spLocks noChangeArrowheads="1"/>
          </p:cNvSpPr>
          <p:nvPr/>
        </p:nvSpPr>
        <p:spPr bwMode="auto">
          <a:xfrm>
            <a:off x="5332392" y="5127646"/>
            <a:ext cx="177800"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2</a:t>
            </a:r>
          </a:p>
        </p:txBody>
      </p:sp>
      <p:sp>
        <p:nvSpPr>
          <p:cNvPr id="75" name="Rectangle 13"/>
          <p:cNvSpPr>
            <a:spLocks noChangeArrowheads="1"/>
          </p:cNvSpPr>
          <p:nvPr/>
        </p:nvSpPr>
        <p:spPr bwMode="auto">
          <a:xfrm>
            <a:off x="5884842" y="4013221"/>
            <a:ext cx="179387" cy="190500"/>
          </a:xfrm>
          <a:prstGeom prst="rect">
            <a:avLst/>
          </a:prstGeom>
          <a:noFill/>
          <a:ln w="9525">
            <a:noFill/>
            <a:miter lim="800000"/>
            <a:headEnd/>
            <a:tailEnd/>
          </a:ln>
        </p:spPr>
        <p:txBody>
          <a:bodyPr lIns="53975" tIns="26988" rIns="53975" bIns="26988">
            <a:spAutoFit/>
          </a:bodyPr>
          <a:lstStyle/>
          <a:p>
            <a:pPr defTabSz="314325" latinLnBrk="0">
              <a:spcBef>
                <a:spcPct val="50000"/>
              </a:spcBef>
            </a:pPr>
            <a:r>
              <a:rPr lang="es-ES_tradnl" sz="900"/>
              <a:t>1</a:t>
            </a:r>
          </a:p>
        </p:txBody>
      </p:sp>
      <p:sp>
        <p:nvSpPr>
          <p:cNvPr id="76" name="Freeform 14"/>
          <p:cNvSpPr>
            <a:spLocks/>
          </p:cNvSpPr>
          <p:nvPr/>
        </p:nvSpPr>
        <p:spPr bwMode="auto">
          <a:xfrm>
            <a:off x="4957742" y="3244871"/>
            <a:ext cx="1779587" cy="2552700"/>
          </a:xfrm>
          <a:custGeom>
            <a:avLst/>
            <a:gdLst>
              <a:gd name="T0" fmla="*/ 402 w 1122"/>
              <a:gd name="T1" fmla="*/ 0 h 1608"/>
              <a:gd name="T2" fmla="*/ 452 w 1122"/>
              <a:gd name="T3" fmla="*/ 14 h 1608"/>
              <a:gd name="T4" fmla="*/ 502 w 1122"/>
              <a:gd name="T5" fmla="*/ 21 h 1608"/>
              <a:gd name="T6" fmla="*/ 577 w 1122"/>
              <a:gd name="T7" fmla="*/ 35 h 1608"/>
              <a:gd name="T8" fmla="*/ 627 w 1122"/>
              <a:gd name="T9" fmla="*/ 49 h 1608"/>
              <a:gd name="T10" fmla="*/ 669 w 1122"/>
              <a:gd name="T11" fmla="*/ 91 h 1608"/>
              <a:gd name="T12" fmla="*/ 686 w 1122"/>
              <a:gd name="T13" fmla="*/ 133 h 1608"/>
              <a:gd name="T14" fmla="*/ 686 w 1122"/>
              <a:gd name="T15" fmla="*/ 175 h 1608"/>
              <a:gd name="T16" fmla="*/ 719 w 1122"/>
              <a:gd name="T17" fmla="*/ 218 h 1608"/>
              <a:gd name="T18" fmla="*/ 778 w 1122"/>
              <a:gd name="T19" fmla="*/ 246 h 1608"/>
              <a:gd name="T20" fmla="*/ 828 w 1122"/>
              <a:gd name="T21" fmla="*/ 274 h 1608"/>
              <a:gd name="T22" fmla="*/ 878 w 1122"/>
              <a:gd name="T23" fmla="*/ 302 h 1608"/>
              <a:gd name="T24" fmla="*/ 937 w 1122"/>
              <a:gd name="T25" fmla="*/ 358 h 1608"/>
              <a:gd name="T26" fmla="*/ 987 w 1122"/>
              <a:gd name="T27" fmla="*/ 400 h 1608"/>
              <a:gd name="T28" fmla="*/ 1029 w 1122"/>
              <a:gd name="T29" fmla="*/ 428 h 1608"/>
              <a:gd name="T30" fmla="*/ 1029 w 1122"/>
              <a:gd name="T31" fmla="*/ 470 h 1608"/>
              <a:gd name="T32" fmla="*/ 1029 w 1122"/>
              <a:gd name="T33" fmla="*/ 512 h 1608"/>
              <a:gd name="T34" fmla="*/ 1021 w 1122"/>
              <a:gd name="T35" fmla="*/ 554 h 1608"/>
              <a:gd name="T36" fmla="*/ 1021 w 1122"/>
              <a:gd name="T37" fmla="*/ 596 h 1608"/>
              <a:gd name="T38" fmla="*/ 1004 w 1122"/>
              <a:gd name="T39" fmla="*/ 639 h 1608"/>
              <a:gd name="T40" fmla="*/ 1004 w 1122"/>
              <a:gd name="T41" fmla="*/ 681 h 1608"/>
              <a:gd name="T42" fmla="*/ 1062 w 1122"/>
              <a:gd name="T43" fmla="*/ 723 h 1608"/>
              <a:gd name="T44" fmla="*/ 1088 w 1122"/>
              <a:gd name="T45" fmla="*/ 765 h 1608"/>
              <a:gd name="T46" fmla="*/ 1104 w 1122"/>
              <a:gd name="T47" fmla="*/ 842 h 1608"/>
              <a:gd name="T48" fmla="*/ 1113 w 1122"/>
              <a:gd name="T49" fmla="*/ 884 h 1608"/>
              <a:gd name="T50" fmla="*/ 1113 w 1122"/>
              <a:gd name="T51" fmla="*/ 926 h 1608"/>
              <a:gd name="T52" fmla="*/ 1121 w 1122"/>
              <a:gd name="T53" fmla="*/ 968 h 1608"/>
              <a:gd name="T54" fmla="*/ 1079 w 1122"/>
              <a:gd name="T55" fmla="*/ 996 h 1608"/>
              <a:gd name="T56" fmla="*/ 1029 w 1122"/>
              <a:gd name="T57" fmla="*/ 1003 h 1608"/>
              <a:gd name="T58" fmla="*/ 970 w 1122"/>
              <a:gd name="T59" fmla="*/ 1003 h 1608"/>
              <a:gd name="T60" fmla="*/ 903 w 1122"/>
              <a:gd name="T61" fmla="*/ 1011 h 1608"/>
              <a:gd name="T62" fmla="*/ 853 w 1122"/>
              <a:gd name="T63" fmla="*/ 1032 h 1608"/>
              <a:gd name="T64" fmla="*/ 837 w 1122"/>
              <a:gd name="T65" fmla="*/ 1074 h 1608"/>
              <a:gd name="T66" fmla="*/ 837 w 1122"/>
              <a:gd name="T67" fmla="*/ 1137 h 1608"/>
              <a:gd name="T68" fmla="*/ 837 w 1122"/>
              <a:gd name="T69" fmla="*/ 1193 h 1608"/>
              <a:gd name="T70" fmla="*/ 837 w 1122"/>
              <a:gd name="T71" fmla="*/ 1235 h 1608"/>
              <a:gd name="T72" fmla="*/ 786 w 1122"/>
              <a:gd name="T73" fmla="*/ 1263 h 1608"/>
              <a:gd name="T74" fmla="*/ 753 w 1122"/>
              <a:gd name="T75" fmla="*/ 1298 h 1608"/>
              <a:gd name="T76" fmla="*/ 736 w 1122"/>
              <a:gd name="T77" fmla="*/ 1340 h 1608"/>
              <a:gd name="T78" fmla="*/ 736 w 1122"/>
              <a:gd name="T79" fmla="*/ 1382 h 1608"/>
              <a:gd name="T80" fmla="*/ 728 w 1122"/>
              <a:gd name="T81" fmla="*/ 1425 h 1608"/>
              <a:gd name="T82" fmla="*/ 686 w 1122"/>
              <a:gd name="T83" fmla="*/ 1453 h 1608"/>
              <a:gd name="T84" fmla="*/ 619 w 1122"/>
              <a:gd name="T85" fmla="*/ 1467 h 1608"/>
              <a:gd name="T86" fmla="*/ 552 w 1122"/>
              <a:gd name="T87" fmla="*/ 1495 h 1608"/>
              <a:gd name="T88" fmla="*/ 502 w 1122"/>
              <a:gd name="T89" fmla="*/ 1537 h 1608"/>
              <a:gd name="T90" fmla="*/ 460 w 1122"/>
              <a:gd name="T91" fmla="*/ 1579 h 1608"/>
              <a:gd name="T92" fmla="*/ 393 w 1122"/>
              <a:gd name="T93" fmla="*/ 1600 h 1608"/>
              <a:gd name="T94" fmla="*/ 318 w 1122"/>
              <a:gd name="T95" fmla="*/ 1600 h 1608"/>
              <a:gd name="T96" fmla="*/ 251 w 1122"/>
              <a:gd name="T97" fmla="*/ 1600 h 1608"/>
              <a:gd name="T98" fmla="*/ 184 w 1122"/>
              <a:gd name="T99" fmla="*/ 1600 h 1608"/>
              <a:gd name="T100" fmla="*/ 100 w 1122"/>
              <a:gd name="T101" fmla="*/ 1600 h 1608"/>
              <a:gd name="T102" fmla="*/ 50 w 1122"/>
              <a:gd name="T103" fmla="*/ 1600 h 1608"/>
              <a:gd name="T104" fmla="*/ 0 w 1122"/>
              <a:gd name="T105" fmla="*/ 1607 h 160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122"/>
              <a:gd name="T160" fmla="*/ 0 h 1608"/>
              <a:gd name="T161" fmla="*/ 1122 w 1122"/>
              <a:gd name="T162" fmla="*/ 1608 h 160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122" h="1608">
                <a:moveTo>
                  <a:pt x="376" y="7"/>
                </a:moveTo>
                <a:lnTo>
                  <a:pt x="402" y="0"/>
                </a:lnTo>
                <a:lnTo>
                  <a:pt x="427" y="7"/>
                </a:lnTo>
                <a:lnTo>
                  <a:pt x="452" y="14"/>
                </a:lnTo>
                <a:lnTo>
                  <a:pt x="477" y="21"/>
                </a:lnTo>
                <a:lnTo>
                  <a:pt x="502" y="21"/>
                </a:lnTo>
                <a:lnTo>
                  <a:pt x="544" y="28"/>
                </a:lnTo>
                <a:lnTo>
                  <a:pt x="577" y="35"/>
                </a:lnTo>
                <a:lnTo>
                  <a:pt x="602" y="42"/>
                </a:lnTo>
                <a:lnTo>
                  <a:pt x="627" y="49"/>
                </a:lnTo>
                <a:lnTo>
                  <a:pt x="653" y="70"/>
                </a:lnTo>
                <a:lnTo>
                  <a:pt x="669" y="91"/>
                </a:lnTo>
                <a:lnTo>
                  <a:pt x="678" y="112"/>
                </a:lnTo>
                <a:lnTo>
                  <a:pt x="686" y="133"/>
                </a:lnTo>
                <a:lnTo>
                  <a:pt x="686" y="154"/>
                </a:lnTo>
                <a:lnTo>
                  <a:pt x="686" y="175"/>
                </a:lnTo>
                <a:lnTo>
                  <a:pt x="703" y="196"/>
                </a:lnTo>
                <a:lnTo>
                  <a:pt x="719" y="218"/>
                </a:lnTo>
                <a:lnTo>
                  <a:pt x="753" y="232"/>
                </a:lnTo>
                <a:lnTo>
                  <a:pt x="778" y="246"/>
                </a:lnTo>
                <a:lnTo>
                  <a:pt x="803" y="260"/>
                </a:lnTo>
                <a:lnTo>
                  <a:pt x="828" y="274"/>
                </a:lnTo>
                <a:lnTo>
                  <a:pt x="853" y="288"/>
                </a:lnTo>
                <a:lnTo>
                  <a:pt x="878" y="302"/>
                </a:lnTo>
                <a:lnTo>
                  <a:pt x="903" y="323"/>
                </a:lnTo>
                <a:lnTo>
                  <a:pt x="937" y="358"/>
                </a:lnTo>
                <a:lnTo>
                  <a:pt x="962" y="379"/>
                </a:lnTo>
                <a:lnTo>
                  <a:pt x="987" y="400"/>
                </a:lnTo>
                <a:lnTo>
                  <a:pt x="1021" y="407"/>
                </a:lnTo>
                <a:lnTo>
                  <a:pt x="1029" y="428"/>
                </a:lnTo>
                <a:lnTo>
                  <a:pt x="1029" y="449"/>
                </a:lnTo>
                <a:lnTo>
                  <a:pt x="1029" y="470"/>
                </a:lnTo>
                <a:lnTo>
                  <a:pt x="1029" y="491"/>
                </a:lnTo>
                <a:lnTo>
                  <a:pt x="1029" y="512"/>
                </a:lnTo>
                <a:lnTo>
                  <a:pt x="1021" y="533"/>
                </a:lnTo>
                <a:lnTo>
                  <a:pt x="1021" y="554"/>
                </a:lnTo>
                <a:lnTo>
                  <a:pt x="1021" y="575"/>
                </a:lnTo>
                <a:lnTo>
                  <a:pt x="1021" y="596"/>
                </a:lnTo>
                <a:lnTo>
                  <a:pt x="1004" y="618"/>
                </a:lnTo>
                <a:lnTo>
                  <a:pt x="1004" y="639"/>
                </a:lnTo>
                <a:lnTo>
                  <a:pt x="1004" y="660"/>
                </a:lnTo>
                <a:lnTo>
                  <a:pt x="1004" y="681"/>
                </a:lnTo>
                <a:lnTo>
                  <a:pt x="1029" y="695"/>
                </a:lnTo>
                <a:lnTo>
                  <a:pt x="1062" y="723"/>
                </a:lnTo>
                <a:lnTo>
                  <a:pt x="1088" y="737"/>
                </a:lnTo>
                <a:lnTo>
                  <a:pt x="1088" y="765"/>
                </a:lnTo>
                <a:lnTo>
                  <a:pt x="1104" y="807"/>
                </a:lnTo>
                <a:lnTo>
                  <a:pt x="1104" y="842"/>
                </a:lnTo>
                <a:lnTo>
                  <a:pt x="1113" y="863"/>
                </a:lnTo>
                <a:lnTo>
                  <a:pt x="1113" y="884"/>
                </a:lnTo>
                <a:lnTo>
                  <a:pt x="1113" y="905"/>
                </a:lnTo>
                <a:lnTo>
                  <a:pt x="1113" y="926"/>
                </a:lnTo>
                <a:lnTo>
                  <a:pt x="1121" y="947"/>
                </a:lnTo>
                <a:lnTo>
                  <a:pt x="1121" y="968"/>
                </a:lnTo>
                <a:lnTo>
                  <a:pt x="1104" y="989"/>
                </a:lnTo>
                <a:lnTo>
                  <a:pt x="1079" y="996"/>
                </a:lnTo>
                <a:lnTo>
                  <a:pt x="1054" y="1003"/>
                </a:lnTo>
                <a:lnTo>
                  <a:pt x="1029" y="1003"/>
                </a:lnTo>
                <a:lnTo>
                  <a:pt x="1004" y="1003"/>
                </a:lnTo>
                <a:lnTo>
                  <a:pt x="970" y="1003"/>
                </a:lnTo>
                <a:lnTo>
                  <a:pt x="929" y="1003"/>
                </a:lnTo>
                <a:lnTo>
                  <a:pt x="903" y="1011"/>
                </a:lnTo>
                <a:lnTo>
                  <a:pt x="878" y="1018"/>
                </a:lnTo>
                <a:lnTo>
                  <a:pt x="853" y="1032"/>
                </a:lnTo>
                <a:lnTo>
                  <a:pt x="837" y="1053"/>
                </a:lnTo>
                <a:lnTo>
                  <a:pt x="837" y="1074"/>
                </a:lnTo>
                <a:lnTo>
                  <a:pt x="837" y="1116"/>
                </a:lnTo>
                <a:lnTo>
                  <a:pt x="837" y="1137"/>
                </a:lnTo>
                <a:lnTo>
                  <a:pt x="837" y="1172"/>
                </a:lnTo>
                <a:lnTo>
                  <a:pt x="837" y="1193"/>
                </a:lnTo>
                <a:lnTo>
                  <a:pt x="837" y="1214"/>
                </a:lnTo>
                <a:lnTo>
                  <a:pt x="837" y="1235"/>
                </a:lnTo>
                <a:lnTo>
                  <a:pt x="811" y="1249"/>
                </a:lnTo>
                <a:lnTo>
                  <a:pt x="786" y="1263"/>
                </a:lnTo>
                <a:lnTo>
                  <a:pt x="761" y="1277"/>
                </a:lnTo>
                <a:lnTo>
                  <a:pt x="753" y="1298"/>
                </a:lnTo>
                <a:lnTo>
                  <a:pt x="736" y="1319"/>
                </a:lnTo>
                <a:lnTo>
                  <a:pt x="736" y="1340"/>
                </a:lnTo>
                <a:lnTo>
                  <a:pt x="736" y="1361"/>
                </a:lnTo>
                <a:lnTo>
                  <a:pt x="736" y="1382"/>
                </a:lnTo>
                <a:lnTo>
                  <a:pt x="736" y="1403"/>
                </a:lnTo>
                <a:lnTo>
                  <a:pt x="728" y="1425"/>
                </a:lnTo>
                <a:lnTo>
                  <a:pt x="711" y="1446"/>
                </a:lnTo>
                <a:lnTo>
                  <a:pt x="686" y="1453"/>
                </a:lnTo>
                <a:lnTo>
                  <a:pt x="653" y="1460"/>
                </a:lnTo>
                <a:lnTo>
                  <a:pt x="619" y="1467"/>
                </a:lnTo>
                <a:lnTo>
                  <a:pt x="586" y="1474"/>
                </a:lnTo>
                <a:lnTo>
                  <a:pt x="552" y="1495"/>
                </a:lnTo>
                <a:lnTo>
                  <a:pt x="519" y="1516"/>
                </a:lnTo>
                <a:lnTo>
                  <a:pt x="502" y="1537"/>
                </a:lnTo>
                <a:lnTo>
                  <a:pt x="502" y="1558"/>
                </a:lnTo>
                <a:lnTo>
                  <a:pt x="460" y="1579"/>
                </a:lnTo>
                <a:lnTo>
                  <a:pt x="435" y="1593"/>
                </a:lnTo>
                <a:lnTo>
                  <a:pt x="393" y="1600"/>
                </a:lnTo>
                <a:lnTo>
                  <a:pt x="343" y="1600"/>
                </a:lnTo>
                <a:lnTo>
                  <a:pt x="318" y="1600"/>
                </a:lnTo>
                <a:lnTo>
                  <a:pt x="284" y="1600"/>
                </a:lnTo>
                <a:lnTo>
                  <a:pt x="251" y="1600"/>
                </a:lnTo>
                <a:lnTo>
                  <a:pt x="226" y="1600"/>
                </a:lnTo>
                <a:lnTo>
                  <a:pt x="184" y="1600"/>
                </a:lnTo>
                <a:lnTo>
                  <a:pt x="134" y="1600"/>
                </a:lnTo>
                <a:lnTo>
                  <a:pt x="100" y="1600"/>
                </a:lnTo>
                <a:lnTo>
                  <a:pt x="75" y="1600"/>
                </a:lnTo>
                <a:lnTo>
                  <a:pt x="50" y="1600"/>
                </a:lnTo>
                <a:lnTo>
                  <a:pt x="25" y="1600"/>
                </a:lnTo>
                <a:lnTo>
                  <a:pt x="0" y="1607"/>
                </a:lnTo>
              </a:path>
            </a:pathLst>
          </a:custGeom>
          <a:noFill/>
          <a:ln w="25400" cap="rnd">
            <a:solidFill>
              <a:schemeClr val="bg2"/>
            </a:solidFill>
            <a:prstDash val="dash"/>
            <a:round/>
            <a:headEnd type="none" w="sm" len="sm"/>
            <a:tailEnd type="none" w="sm" len="sm"/>
          </a:ln>
        </p:spPr>
        <p:txBody>
          <a:bodyPr/>
          <a:lstStyle/>
          <a:p>
            <a:endParaRPr lang="es-CL"/>
          </a:p>
        </p:txBody>
      </p:sp>
      <p:sp>
        <p:nvSpPr>
          <p:cNvPr id="77" name="Freeform 15"/>
          <p:cNvSpPr>
            <a:spLocks/>
          </p:cNvSpPr>
          <p:nvPr/>
        </p:nvSpPr>
        <p:spPr bwMode="auto">
          <a:xfrm>
            <a:off x="4470379" y="3219471"/>
            <a:ext cx="1087438" cy="2601913"/>
          </a:xfrm>
          <a:custGeom>
            <a:avLst/>
            <a:gdLst>
              <a:gd name="T0" fmla="*/ 684 w 685"/>
              <a:gd name="T1" fmla="*/ 0 h 1639"/>
              <a:gd name="T2" fmla="*/ 576 w 685"/>
              <a:gd name="T3" fmla="*/ 72 h 1639"/>
              <a:gd name="T4" fmla="*/ 96 w 685"/>
              <a:gd name="T5" fmla="*/ 294 h 1639"/>
              <a:gd name="T6" fmla="*/ 0 w 685"/>
              <a:gd name="T7" fmla="*/ 534 h 1639"/>
              <a:gd name="T8" fmla="*/ 0 w 685"/>
              <a:gd name="T9" fmla="*/ 1254 h 1639"/>
              <a:gd name="T10" fmla="*/ 192 w 685"/>
              <a:gd name="T11" fmla="*/ 1590 h 1639"/>
              <a:gd name="T12" fmla="*/ 336 w 685"/>
              <a:gd name="T13" fmla="*/ 1638 h 1639"/>
              <a:gd name="T14" fmla="*/ 0 60000 65536"/>
              <a:gd name="T15" fmla="*/ 0 60000 65536"/>
              <a:gd name="T16" fmla="*/ 0 60000 65536"/>
              <a:gd name="T17" fmla="*/ 0 60000 65536"/>
              <a:gd name="T18" fmla="*/ 0 60000 65536"/>
              <a:gd name="T19" fmla="*/ 0 60000 65536"/>
              <a:gd name="T20" fmla="*/ 0 60000 65536"/>
              <a:gd name="T21" fmla="*/ 0 w 685"/>
              <a:gd name="T22" fmla="*/ 0 h 1639"/>
              <a:gd name="T23" fmla="*/ 685 w 685"/>
              <a:gd name="T24" fmla="*/ 1639 h 163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85" h="1639">
                <a:moveTo>
                  <a:pt x="684" y="0"/>
                </a:moveTo>
                <a:lnTo>
                  <a:pt x="576" y="72"/>
                </a:lnTo>
                <a:lnTo>
                  <a:pt x="96" y="294"/>
                </a:lnTo>
                <a:lnTo>
                  <a:pt x="0" y="534"/>
                </a:lnTo>
                <a:lnTo>
                  <a:pt x="0" y="1254"/>
                </a:lnTo>
                <a:lnTo>
                  <a:pt x="192" y="1590"/>
                </a:lnTo>
                <a:lnTo>
                  <a:pt x="336" y="1638"/>
                </a:lnTo>
              </a:path>
            </a:pathLst>
          </a:custGeom>
          <a:noFill/>
          <a:ln w="25400" cap="rnd">
            <a:solidFill>
              <a:schemeClr val="hlink"/>
            </a:solidFill>
            <a:round/>
            <a:headEnd type="none" w="sm" len="sm"/>
            <a:tailEnd type="none" w="sm" len="sm"/>
          </a:ln>
        </p:spPr>
        <p:txBody>
          <a:bodyPr/>
          <a:lstStyle/>
          <a:p>
            <a:endParaRPr lang="es-CL"/>
          </a:p>
        </p:txBody>
      </p:sp>
      <p:sp>
        <p:nvSpPr>
          <p:cNvPr id="78" name="Line 16"/>
          <p:cNvSpPr>
            <a:spLocks noChangeShapeType="1"/>
          </p:cNvSpPr>
          <p:nvPr/>
        </p:nvSpPr>
        <p:spPr bwMode="auto">
          <a:xfrm>
            <a:off x="4622779" y="4221184"/>
            <a:ext cx="0" cy="227012"/>
          </a:xfrm>
          <a:prstGeom prst="line">
            <a:avLst/>
          </a:prstGeom>
          <a:noFill/>
          <a:ln w="50800">
            <a:solidFill>
              <a:schemeClr val="bg1"/>
            </a:solidFill>
            <a:round/>
            <a:headEnd type="none" w="sm" len="sm"/>
            <a:tailEnd type="none" w="sm" len="sm"/>
          </a:ln>
        </p:spPr>
        <p:txBody>
          <a:bodyPr wrap="none" anchor="ctr"/>
          <a:lstStyle/>
          <a:p>
            <a:endParaRPr lang="es-CL"/>
          </a:p>
        </p:txBody>
      </p:sp>
      <p:sp>
        <p:nvSpPr>
          <p:cNvPr id="79" name="Line 17"/>
          <p:cNvSpPr>
            <a:spLocks noChangeShapeType="1"/>
          </p:cNvSpPr>
          <p:nvPr/>
        </p:nvSpPr>
        <p:spPr bwMode="auto">
          <a:xfrm>
            <a:off x="4919642" y="5440384"/>
            <a:ext cx="0" cy="303212"/>
          </a:xfrm>
          <a:prstGeom prst="line">
            <a:avLst/>
          </a:prstGeom>
          <a:noFill/>
          <a:ln w="50800">
            <a:solidFill>
              <a:schemeClr val="accent2"/>
            </a:solidFill>
            <a:round/>
            <a:headEnd type="none" w="sm" len="sm"/>
            <a:tailEnd type="none" w="sm" len="sm"/>
          </a:ln>
        </p:spPr>
        <p:txBody>
          <a:bodyPr wrap="none" anchor="ctr"/>
          <a:lstStyle/>
          <a:p>
            <a:endParaRPr lang="es-CL"/>
          </a:p>
        </p:txBody>
      </p:sp>
      <p:sp>
        <p:nvSpPr>
          <p:cNvPr id="80" name="Line 18"/>
          <p:cNvSpPr>
            <a:spLocks noChangeShapeType="1"/>
          </p:cNvSpPr>
          <p:nvPr/>
        </p:nvSpPr>
        <p:spPr bwMode="auto">
          <a:xfrm flipH="1">
            <a:off x="6072167" y="3306784"/>
            <a:ext cx="150812" cy="227012"/>
          </a:xfrm>
          <a:prstGeom prst="line">
            <a:avLst/>
          </a:prstGeom>
          <a:noFill/>
          <a:ln w="25400">
            <a:solidFill>
              <a:schemeClr val="bg1"/>
            </a:solidFill>
            <a:round/>
            <a:headEnd type="none" w="sm" len="sm"/>
            <a:tailEnd type="stealth" w="med" len="med"/>
          </a:ln>
        </p:spPr>
        <p:txBody>
          <a:bodyPr wrap="none" anchor="ctr"/>
          <a:lstStyle/>
          <a:p>
            <a:endParaRPr lang="es-CL"/>
          </a:p>
        </p:txBody>
      </p:sp>
      <p:sp>
        <p:nvSpPr>
          <p:cNvPr id="81" name="Line 19"/>
          <p:cNvSpPr>
            <a:spLocks noChangeShapeType="1"/>
          </p:cNvSpPr>
          <p:nvPr/>
        </p:nvSpPr>
        <p:spPr bwMode="auto">
          <a:xfrm>
            <a:off x="5491142" y="3335359"/>
            <a:ext cx="0" cy="227012"/>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82" name="Line 20"/>
          <p:cNvSpPr>
            <a:spLocks noChangeShapeType="1"/>
          </p:cNvSpPr>
          <p:nvPr/>
        </p:nvSpPr>
        <p:spPr bwMode="auto">
          <a:xfrm flipH="1">
            <a:off x="5319692" y="3635396"/>
            <a:ext cx="134937" cy="179388"/>
          </a:xfrm>
          <a:prstGeom prst="line">
            <a:avLst/>
          </a:prstGeom>
          <a:noFill/>
          <a:ln w="25400">
            <a:solidFill>
              <a:srgbClr val="7FFF00"/>
            </a:solidFill>
            <a:round/>
            <a:headEnd type="none" w="sm" len="sm"/>
            <a:tailEnd type="none" w="sm" len="sm"/>
          </a:ln>
        </p:spPr>
        <p:txBody>
          <a:bodyPr wrap="none" anchor="ctr"/>
          <a:lstStyle/>
          <a:p>
            <a:endParaRPr lang="es-CL"/>
          </a:p>
        </p:txBody>
      </p:sp>
      <p:sp>
        <p:nvSpPr>
          <p:cNvPr id="83" name="Line 21"/>
          <p:cNvSpPr>
            <a:spLocks noChangeShapeType="1"/>
          </p:cNvSpPr>
          <p:nvPr/>
        </p:nvSpPr>
        <p:spPr bwMode="auto">
          <a:xfrm>
            <a:off x="4622779" y="4602184"/>
            <a:ext cx="0" cy="227012"/>
          </a:xfrm>
          <a:prstGeom prst="line">
            <a:avLst/>
          </a:prstGeom>
          <a:noFill/>
          <a:ln w="50800">
            <a:solidFill>
              <a:schemeClr val="bg1"/>
            </a:solidFill>
            <a:round/>
            <a:headEnd type="none" w="sm" len="sm"/>
            <a:tailEnd type="none" w="sm" len="sm"/>
          </a:ln>
        </p:spPr>
        <p:txBody>
          <a:bodyPr wrap="none" anchor="ctr"/>
          <a:lstStyle/>
          <a:p>
            <a:endParaRPr lang="es-CL"/>
          </a:p>
        </p:txBody>
      </p:sp>
      <p:grpSp>
        <p:nvGrpSpPr>
          <p:cNvPr id="84" name="Group 27"/>
          <p:cNvGrpSpPr>
            <a:grpSpLocks/>
          </p:cNvGrpSpPr>
          <p:nvPr/>
        </p:nvGrpSpPr>
        <p:grpSpPr bwMode="auto">
          <a:xfrm>
            <a:off x="6527779" y="3181371"/>
            <a:ext cx="1600200" cy="1563688"/>
            <a:chOff x="4272" y="2274"/>
            <a:chExt cx="1008" cy="985"/>
          </a:xfrm>
        </p:grpSpPr>
        <p:sp>
          <p:nvSpPr>
            <p:cNvPr id="85" name="Oval 22"/>
            <p:cNvSpPr>
              <a:spLocks noChangeArrowheads="1"/>
            </p:cNvSpPr>
            <p:nvPr/>
          </p:nvSpPr>
          <p:spPr bwMode="auto">
            <a:xfrm>
              <a:off x="4416" y="2736"/>
              <a:ext cx="528" cy="432"/>
            </a:xfrm>
            <a:prstGeom prst="ellipse">
              <a:avLst/>
            </a:prstGeom>
            <a:solidFill>
              <a:schemeClr val="hlink"/>
            </a:solidFill>
            <a:ln w="12700">
              <a:solidFill>
                <a:schemeClr val="tx1"/>
              </a:solidFill>
              <a:round/>
              <a:headEnd/>
              <a:tailEnd/>
            </a:ln>
          </p:spPr>
          <p:txBody>
            <a:bodyPr wrap="none" anchor="ctr"/>
            <a:lstStyle/>
            <a:p>
              <a:endParaRPr lang="es-CL"/>
            </a:p>
          </p:txBody>
        </p:sp>
        <p:sp>
          <p:nvSpPr>
            <p:cNvPr id="86" name="Rectangle 23"/>
            <p:cNvSpPr>
              <a:spLocks noChangeArrowheads="1"/>
            </p:cNvSpPr>
            <p:nvPr/>
          </p:nvSpPr>
          <p:spPr bwMode="auto">
            <a:xfrm>
              <a:off x="4538" y="2823"/>
              <a:ext cx="284" cy="258"/>
            </a:xfrm>
            <a:prstGeom prst="rect">
              <a:avLst/>
            </a:prstGeom>
            <a:noFill/>
            <a:ln w="9525">
              <a:noFill/>
              <a:miter lim="800000"/>
              <a:headEnd/>
              <a:tailEnd/>
            </a:ln>
            <a:effectLst/>
          </p:spPr>
          <p:txBody>
            <a:bodyPr wrap="none" lIns="92075" tIns="46038" rIns="92075" bIns="46038" anchor="ctr"/>
            <a:lstStyle/>
            <a:p>
              <a:pPr algn="ctr" latinLnBrk="0">
                <a:defRPr/>
              </a:pPr>
              <a:r>
                <a:rPr lang="es-ES_tradnl" b="1">
                  <a:effectLst>
                    <a:outerShdw blurRad="38100" dist="38100" dir="2700000" algn="tl">
                      <a:srgbClr val="000000"/>
                    </a:outerShdw>
                  </a:effectLst>
                </a:rPr>
                <a:t>Obj.</a:t>
              </a:r>
            </a:p>
            <a:p>
              <a:pPr algn="ctr" latinLnBrk="0">
                <a:defRPr/>
              </a:pPr>
              <a:r>
                <a:rPr lang="es-ES_tradnl" b="1">
                  <a:effectLst>
                    <a:outerShdw blurRad="38100" dist="38100" dir="2700000" algn="tl">
                      <a:srgbClr val="000000"/>
                    </a:outerShdw>
                  </a:effectLst>
                </a:rPr>
                <a:t>FTA</a:t>
              </a:r>
            </a:p>
          </p:txBody>
        </p:sp>
        <p:grpSp>
          <p:nvGrpSpPr>
            <p:cNvPr id="87" name="Group 26"/>
            <p:cNvGrpSpPr>
              <a:grpSpLocks/>
            </p:cNvGrpSpPr>
            <p:nvPr/>
          </p:nvGrpSpPr>
          <p:grpSpPr bwMode="auto">
            <a:xfrm>
              <a:off x="4272" y="2274"/>
              <a:ext cx="1008" cy="985"/>
              <a:chOff x="4272" y="2274"/>
              <a:chExt cx="1008" cy="985"/>
            </a:xfrm>
          </p:grpSpPr>
          <p:sp>
            <p:nvSpPr>
              <p:cNvPr id="88" name="Freeform 24"/>
              <p:cNvSpPr>
                <a:spLocks/>
              </p:cNvSpPr>
              <p:nvPr/>
            </p:nvSpPr>
            <p:spPr bwMode="auto">
              <a:xfrm>
                <a:off x="4272" y="2490"/>
                <a:ext cx="703" cy="769"/>
              </a:xfrm>
              <a:custGeom>
                <a:avLst/>
                <a:gdLst>
                  <a:gd name="T0" fmla="*/ 0 w 703"/>
                  <a:gd name="T1" fmla="*/ 198 h 769"/>
                  <a:gd name="T2" fmla="*/ 432 w 703"/>
                  <a:gd name="T3" fmla="*/ 0 h 769"/>
                  <a:gd name="T4" fmla="*/ 702 w 703"/>
                  <a:gd name="T5" fmla="*/ 402 h 769"/>
                  <a:gd name="T6" fmla="*/ 642 w 703"/>
                  <a:gd name="T7" fmla="*/ 768 h 769"/>
                  <a:gd name="T8" fmla="*/ 132 w 703"/>
                  <a:gd name="T9" fmla="*/ 726 h 769"/>
                  <a:gd name="T10" fmla="*/ 132 w 703"/>
                  <a:gd name="T11" fmla="*/ 444 h 769"/>
                  <a:gd name="T12" fmla="*/ 0 w 703"/>
                  <a:gd name="T13" fmla="*/ 198 h 769"/>
                  <a:gd name="T14" fmla="*/ 0 60000 65536"/>
                  <a:gd name="T15" fmla="*/ 0 60000 65536"/>
                  <a:gd name="T16" fmla="*/ 0 60000 65536"/>
                  <a:gd name="T17" fmla="*/ 0 60000 65536"/>
                  <a:gd name="T18" fmla="*/ 0 60000 65536"/>
                  <a:gd name="T19" fmla="*/ 0 60000 65536"/>
                  <a:gd name="T20" fmla="*/ 0 60000 65536"/>
                  <a:gd name="T21" fmla="*/ 0 w 703"/>
                  <a:gd name="T22" fmla="*/ 0 h 769"/>
                  <a:gd name="T23" fmla="*/ 703 w 703"/>
                  <a:gd name="T24" fmla="*/ 769 h 76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03" h="769">
                    <a:moveTo>
                      <a:pt x="0" y="198"/>
                    </a:moveTo>
                    <a:lnTo>
                      <a:pt x="432" y="0"/>
                    </a:lnTo>
                    <a:lnTo>
                      <a:pt x="702" y="402"/>
                    </a:lnTo>
                    <a:lnTo>
                      <a:pt x="642" y="768"/>
                    </a:lnTo>
                    <a:lnTo>
                      <a:pt x="132" y="726"/>
                    </a:lnTo>
                    <a:lnTo>
                      <a:pt x="132" y="444"/>
                    </a:lnTo>
                    <a:lnTo>
                      <a:pt x="0" y="198"/>
                    </a:lnTo>
                  </a:path>
                </a:pathLst>
              </a:custGeom>
              <a:noFill/>
              <a:ln w="25400" cap="rnd">
                <a:solidFill>
                  <a:schemeClr val="hlink"/>
                </a:solidFill>
                <a:round/>
                <a:headEnd/>
                <a:tailEnd/>
              </a:ln>
            </p:spPr>
            <p:txBody>
              <a:bodyPr/>
              <a:lstStyle/>
              <a:p>
                <a:endParaRPr lang="es-CL"/>
              </a:p>
            </p:txBody>
          </p:sp>
          <p:sp>
            <p:nvSpPr>
              <p:cNvPr id="89" name="Rectangle 25"/>
              <p:cNvSpPr>
                <a:spLocks noChangeArrowheads="1"/>
              </p:cNvSpPr>
              <p:nvPr/>
            </p:nvSpPr>
            <p:spPr bwMode="auto">
              <a:xfrm>
                <a:off x="4464" y="2274"/>
                <a:ext cx="816" cy="250"/>
              </a:xfrm>
              <a:prstGeom prst="rect">
                <a:avLst/>
              </a:prstGeom>
              <a:noFill/>
              <a:ln w="9525">
                <a:noFill/>
                <a:miter lim="800000"/>
                <a:headEnd/>
                <a:tailEnd/>
              </a:ln>
              <a:effectLst/>
            </p:spPr>
            <p:txBody>
              <a:bodyPr lIns="92075" tIns="46038" rIns="92075" bIns="46038">
                <a:spAutoFit/>
              </a:bodyPr>
              <a:lstStyle/>
              <a:p>
                <a:pPr latinLnBrk="0">
                  <a:spcBef>
                    <a:spcPct val="50000"/>
                  </a:spcBef>
                  <a:defRPr/>
                </a:pPr>
                <a:r>
                  <a:rPr lang="es-ES_tradnl" sz="2000" b="1">
                    <a:solidFill>
                      <a:schemeClr val="bg1"/>
                    </a:solidFill>
                    <a:effectLst>
                      <a:outerShdw blurRad="38100" dist="38100" dir="2700000" algn="tl">
                        <a:srgbClr val="000000"/>
                      </a:outerShdw>
                    </a:effectLst>
                  </a:rPr>
                  <a:t>ZEOA</a:t>
                </a:r>
              </a:p>
            </p:txBody>
          </p:sp>
        </p:grpSp>
      </p:grpSp>
      <p:sp>
        <p:nvSpPr>
          <p:cNvPr id="90" name="Oval 28"/>
          <p:cNvSpPr>
            <a:spLocks noChangeArrowheads="1"/>
          </p:cNvSpPr>
          <p:nvPr/>
        </p:nvSpPr>
        <p:spPr bwMode="auto">
          <a:xfrm>
            <a:off x="5537179" y="3609996"/>
            <a:ext cx="762000" cy="652463"/>
          </a:xfrm>
          <a:prstGeom prst="ellipse">
            <a:avLst/>
          </a:prstGeom>
          <a:solidFill>
            <a:schemeClr val="bg1"/>
          </a:solidFill>
          <a:ln w="12700">
            <a:solidFill>
              <a:schemeClr val="tx1"/>
            </a:solidFill>
            <a:round/>
            <a:headEnd/>
            <a:tailEnd/>
          </a:ln>
        </p:spPr>
        <p:txBody>
          <a:bodyPr wrap="none" anchor="ctr"/>
          <a:lstStyle/>
          <a:p>
            <a:endParaRPr lang="es-CL"/>
          </a:p>
        </p:txBody>
      </p:sp>
      <p:sp>
        <p:nvSpPr>
          <p:cNvPr id="91" name="Rectangle 29"/>
          <p:cNvSpPr>
            <a:spLocks noChangeArrowheads="1"/>
          </p:cNvSpPr>
          <p:nvPr/>
        </p:nvSpPr>
        <p:spPr bwMode="auto">
          <a:xfrm>
            <a:off x="5719742" y="3743346"/>
            <a:ext cx="396875" cy="385763"/>
          </a:xfrm>
          <a:prstGeom prst="rect">
            <a:avLst/>
          </a:prstGeom>
          <a:noFill/>
          <a:ln w="9525">
            <a:noFill/>
            <a:miter lim="800000"/>
            <a:headEnd/>
            <a:tailEnd/>
          </a:ln>
          <a:effectLst/>
        </p:spPr>
        <p:txBody>
          <a:bodyPr wrap="none" lIns="92075" tIns="46038" rIns="92075" bIns="46038" anchor="ctr"/>
          <a:lstStyle/>
          <a:p>
            <a:pPr algn="ctr" latinLnBrk="0">
              <a:defRPr/>
            </a:pPr>
            <a:r>
              <a:rPr lang="es-ES_tradnl" sz="1800" b="1">
                <a:effectLst>
                  <a:outerShdw blurRad="38100" dist="38100" dir="2700000" algn="tl">
                    <a:srgbClr val="000000"/>
                  </a:outerShdw>
                </a:effectLst>
              </a:rPr>
              <a:t>ZAH</a:t>
            </a:r>
          </a:p>
          <a:p>
            <a:pPr algn="ctr" latinLnBrk="0">
              <a:defRPr/>
            </a:pPr>
            <a:r>
              <a:rPr lang="es-ES_tradnl" sz="1800" b="1">
                <a:effectLst>
                  <a:outerShdw blurRad="38100" dist="38100" dir="2700000" algn="tl">
                    <a:srgbClr val="000000"/>
                  </a:outerShdw>
                </a:effectLst>
              </a:rPr>
              <a:t>1</a:t>
            </a:r>
          </a:p>
        </p:txBody>
      </p:sp>
      <p:sp>
        <p:nvSpPr>
          <p:cNvPr id="92" name="Oval 30"/>
          <p:cNvSpPr>
            <a:spLocks noChangeArrowheads="1"/>
          </p:cNvSpPr>
          <p:nvPr/>
        </p:nvSpPr>
        <p:spPr bwMode="auto">
          <a:xfrm>
            <a:off x="5003779" y="4295796"/>
            <a:ext cx="762000" cy="652463"/>
          </a:xfrm>
          <a:prstGeom prst="ellipse">
            <a:avLst/>
          </a:prstGeom>
          <a:solidFill>
            <a:schemeClr val="bg1"/>
          </a:solidFill>
          <a:ln w="12700">
            <a:solidFill>
              <a:schemeClr val="tx1"/>
            </a:solidFill>
            <a:round/>
            <a:headEnd/>
            <a:tailEnd/>
          </a:ln>
        </p:spPr>
        <p:txBody>
          <a:bodyPr wrap="none" anchor="ctr"/>
          <a:lstStyle/>
          <a:p>
            <a:endParaRPr lang="es-CL"/>
          </a:p>
        </p:txBody>
      </p:sp>
      <p:sp>
        <p:nvSpPr>
          <p:cNvPr id="93" name="Rectangle 31"/>
          <p:cNvSpPr>
            <a:spLocks noChangeArrowheads="1"/>
          </p:cNvSpPr>
          <p:nvPr/>
        </p:nvSpPr>
        <p:spPr bwMode="auto">
          <a:xfrm>
            <a:off x="5186342" y="4429146"/>
            <a:ext cx="396875" cy="385763"/>
          </a:xfrm>
          <a:prstGeom prst="rect">
            <a:avLst/>
          </a:prstGeom>
          <a:noFill/>
          <a:ln w="9525">
            <a:noFill/>
            <a:miter lim="800000"/>
            <a:headEnd/>
            <a:tailEnd/>
          </a:ln>
          <a:effectLst/>
        </p:spPr>
        <p:txBody>
          <a:bodyPr wrap="none" lIns="92075" tIns="46038" rIns="92075" bIns="46038" anchor="ctr"/>
          <a:lstStyle/>
          <a:p>
            <a:pPr algn="ctr" latinLnBrk="0">
              <a:defRPr/>
            </a:pPr>
            <a:r>
              <a:rPr lang="es-ES_tradnl" sz="1800" b="1">
                <a:effectLst>
                  <a:outerShdw blurRad="38100" dist="38100" dir="2700000" algn="tl">
                    <a:srgbClr val="000000"/>
                  </a:outerShdw>
                </a:effectLst>
              </a:rPr>
              <a:t>ZAH</a:t>
            </a:r>
          </a:p>
          <a:p>
            <a:pPr algn="ctr" latinLnBrk="0">
              <a:defRPr/>
            </a:pPr>
            <a:r>
              <a:rPr lang="es-ES_tradnl" sz="1800" b="1">
                <a:effectLst>
                  <a:outerShdw blurRad="38100" dist="38100" dir="2700000" algn="tl">
                    <a:srgbClr val="000000"/>
                  </a:outerShdw>
                </a:effectLst>
              </a:rPr>
              <a:t>2</a:t>
            </a:r>
          </a:p>
        </p:txBody>
      </p:sp>
      <p:sp>
        <p:nvSpPr>
          <p:cNvPr id="94" name="Oval 32"/>
          <p:cNvSpPr>
            <a:spLocks noChangeArrowheads="1"/>
          </p:cNvSpPr>
          <p:nvPr/>
        </p:nvSpPr>
        <p:spPr bwMode="auto">
          <a:xfrm>
            <a:off x="5232379" y="5057796"/>
            <a:ext cx="762000" cy="652463"/>
          </a:xfrm>
          <a:prstGeom prst="ellipse">
            <a:avLst/>
          </a:prstGeom>
          <a:solidFill>
            <a:schemeClr val="bg1"/>
          </a:solidFill>
          <a:ln w="12700">
            <a:solidFill>
              <a:schemeClr val="tx1"/>
            </a:solidFill>
            <a:round/>
            <a:headEnd/>
            <a:tailEnd/>
          </a:ln>
        </p:spPr>
        <p:txBody>
          <a:bodyPr wrap="none" anchor="ctr"/>
          <a:lstStyle/>
          <a:p>
            <a:endParaRPr lang="es-CL"/>
          </a:p>
        </p:txBody>
      </p:sp>
      <p:sp>
        <p:nvSpPr>
          <p:cNvPr id="95" name="Rectangle 33"/>
          <p:cNvSpPr>
            <a:spLocks noChangeArrowheads="1"/>
          </p:cNvSpPr>
          <p:nvPr/>
        </p:nvSpPr>
        <p:spPr bwMode="auto">
          <a:xfrm>
            <a:off x="5414942" y="5191146"/>
            <a:ext cx="396875" cy="385763"/>
          </a:xfrm>
          <a:prstGeom prst="rect">
            <a:avLst/>
          </a:prstGeom>
          <a:noFill/>
          <a:ln w="9525">
            <a:noFill/>
            <a:miter lim="800000"/>
            <a:headEnd/>
            <a:tailEnd/>
          </a:ln>
          <a:effectLst/>
        </p:spPr>
        <p:txBody>
          <a:bodyPr wrap="none" lIns="92075" tIns="46038" rIns="92075" bIns="46038" anchor="ctr"/>
          <a:lstStyle/>
          <a:p>
            <a:pPr algn="ctr" latinLnBrk="0">
              <a:defRPr/>
            </a:pPr>
            <a:r>
              <a:rPr lang="es-ES_tradnl" sz="1800" b="1">
                <a:effectLst>
                  <a:outerShdw blurRad="38100" dist="38100" dir="2700000" algn="tl">
                    <a:srgbClr val="000000"/>
                  </a:outerShdw>
                </a:effectLst>
              </a:rPr>
              <a:t>ZAH</a:t>
            </a:r>
          </a:p>
          <a:p>
            <a:pPr algn="ctr" latinLnBrk="0">
              <a:defRPr/>
            </a:pPr>
            <a:r>
              <a:rPr lang="es-ES_tradnl" sz="1800" b="1">
                <a:effectLst>
                  <a:outerShdw blurRad="38100" dist="38100" dir="2700000" algn="tl">
                    <a:srgbClr val="000000"/>
                  </a:outerShdw>
                </a:effectLst>
              </a:rPr>
              <a:t>3</a:t>
            </a:r>
          </a:p>
        </p:txBody>
      </p:sp>
      <p:sp>
        <p:nvSpPr>
          <p:cNvPr id="98" name="Line 35"/>
          <p:cNvSpPr>
            <a:spLocks noChangeShapeType="1"/>
          </p:cNvSpPr>
          <p:nvPr/>
        </p:nvSpPr>
        <p:spPr bwMode="auto">
          <a:xfrm>
            <a:off x="3786167" y="3001984"/>
            <a:ext cx="1751012" cy="760412"/>
          </a:xfrm>
          <a:prstGeom prst="line">
            <a:avLst/>
          </a:prstGeom>
          <a:noFill/>
          <a:ln w="12700">
            <a:solidFill>
              <a:schemeClr val="hlink"/>
            </a:solidFill>
            <a:round/>
            <a:headEnd type="none" w="sm" len="sm"/>
            <a:tailEnd type="stealth" w="med" len="med"/>
          </a:ln>
        </p:spPr>
        <p:txBody>
          <a:bodyPr wrap="none" anchor="ctr"/>
          <a:lstStyle/>
          <a:p>
            <a:endParaRPr lang="es-C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9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91"/>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92"/>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93"/>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94"/>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utoUpdateAnimBg="0"/>
      <p:bldP spid="92" grpId="0" animBg="1"/>
      <p:bldP spid="93" grpId="0" autoUpdateAnimBg="0"/>
      <p:bldP spid="94" grpId="0" animBg="1"/>
      <p:bldP spid="9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Características de una operación anfibia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000108"/>
            <a:ext cx="8215338" cy="9572692"/>
          </a:xfrm>
        </p:spPr>
        <p:txBody>
          <a:bodyPr>
            <a:noAutofit/>
          </a:bodyPr>
          <a:lstStyle/>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457200" indent="-457200" algn="just" defTabSz="762000">
              <a:lnSpc>
                <a:spcPct val="150000"/>
              </a:lnSpc>
              <a:buAutoNum type="arabicPeriod"/>
            </a:pPr>
            <a:r>
              <a:rPr lang="es-ES_tradnl" b="1" u="sng" dirty="0" smtClean="0">
                <a:latin typeface="Arial" charset="0"/>
              </a:rPr>
              <a:t>Carácter Ofensivo.</a:t>
            </a:r>
          </a:p>
          <a:p>
            <a:pPr marL="457200" indent="-457200" algn="just" defTabSz="762000">
              <a:lnSpc>
                <a:spcPct val="150000"/>
              </a:lnSpc>
            </a:pPr>
            <a:r>
              <a:rPr lang="es-ES_tradnl" b="1" dirty="0" smtClean="0">
                <a:latin typeface="Arial" charset="0"/>
              </a:rPr>
              <a:t>	No se concibe una O.A defensiva desde el punto de vista táctico, aunque conceptualmente puede serlo desde el punto de vista estratégico, ya sea institucional o conjunto.</a:t>
            </a:r>
          </a:p>
          <a:p>
            <a:pPr marL="457200" indent="-457200" algn="just" defTabSz="762000">
              <a:lnSpc>
                <a:spcPct val="150000"/>
              </a:lnSpc>
              <a:buFont typeface="+mj-lt"/>
              <a:buAutoNum type="arabicPeriod" startAt="2"/>
            </a:pPr>
            <a:r>
              <a:rPr lang="es-ES_tradnl" b="1" u="sng" dirty="0" smtClean="0">
                <a:latin typeface="Arial" charset="0"/>
              </a:rPr>
              <a:t>Importancia del Objetivo.</a:t>
            </a:r>
          </a:p>
          <a:p>
            <a:pPr marL="457200" indent="-457200" algn="just" defTabSz="762000">
              <a:lnSpc>
                <a:spcPct val="150000"/>
              </a:lnSpc>
            </a:pPr>
            <a:r>
              <a:rPr lang="es-ES_tradnl" b="1" dirty="0" smtClean="0">
                <a:latin typeface="Arial" charset="0"/>
              </a:rPr>
              <a:t>	Las O.A., por el hecho de emplear medios de variados orígenes y características, adquieren una importancia mayor que otros tipos de operaciones. Lo anterior, determina que la conquista del objetivo, asignado a una F.T.A., debe tener repercusiones estratégicas.</a:t>
            </a:r>
          </a:p>
          <a:p>
            <a:pPr marL="457200" indent="-457200" algn="just" defTabSz="762000">
              <a:lnSpc>
                <a:spcPct val="150000"/>
              </a:lnSpc>
              <a:buAutoNum type="arabicPeriod" startAt="2"/>
            </a:pPr>
            <a:endParaRPr lang="es-ES_tradnl" b="1" dirty="0" smtClean="0">
              <a:latin typeface="Arial" charset="0"/>
            </a:endParaRP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Características de una operación anfibia</a:t>
            </a:r>
            <a:endParaRPr lang="es-CL" sz="3200" dirty="0">
              <a:solidFill>
                <a:schemeClr val="tx1"/>
              </a:solidFill>
              <a:latin typeface="Arial Black" pitchFamily="34" charset="0"/>
            </a:endParaRPr>
          </a:p>
        </p:txBody>
      </p:sp>
      <p:sp>
        <p:nvSpPr>
          <p:cNvPr id="3" name="2 Subtítulo"/>
          <p:cNvSpPr>
            <a:spLocks noGrp="1"/>
          </p:cNvSpPr>
          <p:nvPr>
            <p:ph type="subTitle" idx="1"/>
          </p:nvPr>
        </p:nvSpPr>
        <p:spPr>
          <a:xfrm>
            <a:off x="571472" y="1214422"/>
            <a:ext cx="8215338" cy="7429552"/>
          </a:xfrm>
        </p:spPr>
        <p:txBody>
          <a:bodyPr>
            <a:noAutofit/>
          </a:bodyPr>
          <a:lstStyle/>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457200" indent="-457200" algn="just" defTabSz="762000">
              <a:lnSpc>
                <a:spcPct val="150000"/>
              </a:lnSpc>
              <a:buFont typeface="+mj-lt"/>
              <a:buAutoNum type="arabicPeriod" startAt="3"/>
            </a:pPr>
            <a:r>
              <a:rPr lang="es-ES_tradnl" b="1" u="sng" dirty="0" smtClean="0">
                <a:latin typeface="Arial" charset="0"/>
              </a:rPr>
              <a:t>Coordinación para su ejecución.</a:t>
            </a:r>
          </a:p>
          <a:p>
            <a:pPr marL="457200" indent="-457200" algn="just" defTabSz="762000">
              <a:lnSpc>
                <a:spcPct val="150000"/>
              </a:lnSpc>
            </a:pPr>
            <a:r>
              <a:rPr lang="es-ES_tradnl" b="1" dirty="0" smtClean="0">
                <a:latin typeface="Arial" charset="0"/>
              </a:rPr>
              <a:t>	 Debido a las particulares y complejas características de ejecución, exige una planificación detallada, coordinada y una preparación acabada, que incluya la capacitación previa de los mandos y de las unidades que participarán y la ejecución de ensayos, previos a su desarrollo.</a:t>
            </a:r>
          </a:p>
          <a:p>
            <a:pPr marL="457200" indent="-457200" algn="just" defTabSz="762000">
              <a:lnSpc>
                <a:spcPct val="150000"/>
              </a:lnSpc>
              <a:buAutoNum type="arabicPeriod" startAt="2"/>
            </a:pPr>
            <a:endParaRPr lang="es-ES_tradnl" b="1" dirty="0" smtClean="0">
              <a:latin typeface="Arial" charset="0"/>
            </a:endParaRP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8645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Clasificación de las O.A. </a:t>
            </a:r>
            <a:br>
              <a:rPr lang="es-CL" sz="3200" dirty="0" smtClean="0">
                <a:solidFill>
                  <a:schemeClr val="tx1"/>
                </a:solidFill>
                <a:latin typeface="Arial Black" pitchFamily="34" charset="0"/>
              </a:rPr>
            </a:br>
            <a:r>
              <a:rPr lang="es-CL" sz="2800" dirty="0" smtClean="0">
                <a:solidFill>
                  <a:schemeClr val="tx1"/>
                </a:solidFill>
                <a:latin typeface="Arial Black" pitchFamily="34" charset="0"/>
              </a:rPr>
              <a:t>SEGÚN ORIGEN DE LAS FUERZAS COMP.</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9715568"/>
          </a:xfrm>
        </p:spPr>
        <p:txBody>
          <a:bodyPr>
            <a:noAutofit/>
          </a:bodyPr>
          <a:lstStyle/>
          <a:p>
            <a:pPr marL="457200" indent="-457200" algn="just" defTabSz="762000">
              <a:lnSpc>
                <a:spcPct val="150000"/>
              </a:lnSpc>
              <a:buFont typeface="Wingdings" pitchFamily="2" charset="2"/>
              <a:buChar char="v"/>
            </a:pPr>
            <a:r>
              <a:rPr lang="es-ES_tradnl" b="1" u="sng" dirty="0" smtClean="0">
                <a:latin typeface="Arial" charset="0"/>
              </a:rPr>
              <a:t>O.A. INSTITUCIONALES.</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solidFill>
                  <a:schemeClr val="accent2">
                    <a:lumMod val="75000"/>
                  </a:schemeClr>
                </a:solidFill>
                <a:latin typeface="Arial" charset="0"/>
              </a:rPr>
              <a:t>Realizadas con medios de la Armada</a:t>
            </a:r>
            <a:r>
              <a:rPr lang="es-ES_tradnl" b="1" dirty="0" smtClean="0">
                <a:latin typeface="Arial" charset="0"/>
              </a:rPr>
              <a:t>, normalmente en beneficio de la Estrategia Naval y ocasionalmente como tarea de cooperación a otra institución u órgano de maniobra de las FF.AA., en apoyo o aporte a la estrategia conjunta.</a:t>
            </a: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buFont typeface="Wingdings" pitchFamily="2" charset="2"/>
              <a:buChar char="v"/>
            </a:pPr>
            <a:r>
              <a:rPr lang="es-ES_tradnl" b="1" u="sng" dirty="0" smtClean="0">
                <a:latin typeface="Arial" charset="0"/>
              </a:rPr>
              <a:t>O.A. CONJUNTAS.</a:t>
            </a:r>
          </a:p>
          <a:p>
            <a:pPr marL="457200" indent="-457200" algn="just" defTabSz="762000">
              <a:lnSpc>
                <a:spcPct val="150000"/>
              </a:lnSpc>
            </a:pPr>
            <a:r>
              <a:rPr lang="es-ES_tradnl" b="1" dirty="0" smtClean="0">
                <a:latin typeface="Arial" charset="0"/>
              </a:rPr>
              <a:t>	Aquellas en que </a:t>
            </a:r>
            <a:r>
              <a:rPr lang="es-ES_tradnl" b="1" dirty="0" smtClean="0">
                <a:solidFill>
                  <a:schemeClr val="accent2">
                    <a:lumMod val="75000"/>
                  </a:schemeClr>
                </a:solidFill>
                <a:latin typeface="Arial" charset="0"/>
              </a:rPr>
              <a:t>participan fuerzas equilibradas de la Armada y de una o más instituciones militares, </a:t>
            </a:r>
            <a:r>
              <a:rPr lang="es-ES_tradnl" b="1" dirty="0" smtClean="0">
                <a:latin typeface="Arial" charset="0"/>
              </a:rPr>
              <a:t>normalmente en beneficio de la estrategia conjunta o de un Teatro de Operaciones.</a:t>
            </a:r>
          </a:p>
          <a:p>
            <a:pPr marL="457200" indent="-457200" algn="just" defTabSz="762000">
              <a:lnSpc>
                <a:spcPct val="150000"/>
              </a:lnSpc>
              <a:buAutoNum type="arabicPeriod" startAt="2"/>
            </a:pPr>
            <a:endParaRPr lang="es-ES_tradnl" b="1" dirty="0" smtClean="0">
              <a:latin typeface="Arial" charset="0"/>
            </a:endParaRP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Clasificación de las O.A      </a:t>
            </a:r>
            <a:r>
              <a:rPr lang="es-CL" sz="2800" dirty="0" smtClean="0">
                <a:solidFill>
                  <a:schemeClr val="tx1"/>
                </a:solidFill>
                <a:latin typeface="Arial Black" pitchFamily="34" charset="0"/>
              </a:rPr>
              <a:t>SEGÚN ORIGEN DE LAS FUERZAS COMP.</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500174"/>
            <a:ext cx="8215338" cy="6858048"/>
          </a:xfrm>
        </p:spPr>
        <p:txBody>
          <a:bodyPr>
            <a:noAutofit/>
          </a:bodyPr>
          <a:lstStyle/>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457200" indent="-457200" algn="just" defTabSz="762000">
              <a:lnSpc>
                <a:spcPct val="150000"/>
              </a:lnSpc>
              <a:buFont typeface="Wingdings" pitchFamily="2" charset="2"/>
              <a:buChar char="v"/>
            </a:pPr>
            <a:r>
              <a:rPr lang="es-ES_tradnl" b="1" u="sng" dirty="0" smtClean="0">
                <a:latin typeface="Arial" charset="0"/>
              </a:rPr>
              <a:t>O.A. COMBINADAS.</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Son aquellas en la que </a:t>
            </a:r>
            <a:r>
              <a:rPr lang="es-ES_tradnl" b="1" dirty="0" smtClean="0">
                <a:solidFill>
                  <a:schemeClr val="accent2">
                    <a:lumMod val="75000"/>
                  </a:schemeClr>
                </a:solidFill>
                <a:latin typeface="Arial" charset="0"/>
              </a:rPr>
              <a:t>participan fuerzas de dos o más países</a:t>
            </a:r>
            <a:r>
              <a:rPr lang="es-ES_tradnl" b="1" dirty="0" smtClean="0">
                <a:latin typeface="Arial" charset="0"/>
              </a:rPr>
              <a:t>; su conducción recaerá en el Mando Naval que determine el Mando Supremo de la Guerra.</a:t>
            </a:r>
          </a:p>
          <a:p>
            <a:pPr marL="457200" indent="-457200" algn="just" defTabSz="762000">
              <a:lnSpc>
                <a:spcPct val="150000"/>
              </a:lnSpc>
            </a:pPr>
            <a:r>
              <a:rPr lang="es-ES_tradnl" b="1" dirty="0" smtClean="0">
                <a:latin typeface="Arial" charset="0"/>
              </a:rPr>
              <a:t>	</a:t>
            </a:r>
          </a:p>
          <a:p>
            <a:pPr marL="457200" indent="-457200" algn="just" defTabSz="762000">
              <a:lnSpc>
                <a:spcPct val="150000"/>
              </a:lnSpc>
            </a:pPr>
            <a:r>
              <a:rPr lang="es-ES_tradnl" b="1" dirty="0" smtClean="0">
                <a:solidFill>
                  <a:schemeClr val="tx1">
                    <a:lumMod val="65000"/>
                  </a:schemeClr>
                </a:solidFill>
                <a:latin typeface="Arial" charset="0"/>
              </a:rPr>
              <a:t>(*) RIMPAC.</a:t>
            </a: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Clasificación de las O.A      </a:t>
            </a:r>
            <a:r>
              <a:rPr lang="es-CL" sz="2800" dirty="0" smtClean="0">
                <a:solidFill>
                  <a:schemeClr val="tx1"/>
                </a:solidFill>
                <a:latin typeface="Arial Black" pitchFamily="34" charset="0"/>
              </a:rPr>
              <a:t>SEGÚN SU PROPÓSITO</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500174"/>
            <a:ext cx="8215338" cy="8715436"/>
          </a:xfrm>
        </p:spPr>
        <p:txBody>
          <a:bodyPr>
            <a:noAutofit/>
          </a:bodyPr>
          <a:lstStyle/>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457200" indent="-457200" algn="just" defTabSz="762000">
              <a:lnSpc>
                <a:spcPct val="150000"/>
              </a:lnSpc>
              <a:buFont typeface="Wingdings" pitchFamily="2" charset="2"/>
              <a:buChar char="v"/>
            </a:pPr>
            <a:r>
              <a:rPr lang="es-ES_tradnl" b="1" u="sng" dirty="0" smtClean="0">
                <a:latin typeface="Arial" charset="0"/>
              </a:rPr>
              <a:t>O.A. DE INVASIÓN.</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Determinadas a conquistar y mantener una cabeza de playa que permita el Desembarco de Fuerzas Terrestres para su proyección hacia terreno interior.	</a:t>
            </a:r>
            <a:endParaRPr lang="es-ES_tradnl" b="1" dirty="0" smtClean="0">
              <a:effectLst>
                <a:outerShdw blurRad="38100" dist="38100" dir="2700000" algn="tl">
                  <a:srgbClr val="000000"/>
                </a:outerShdw>
              </a:effectLst>
              <a:latin typeface="Arial" charset="0"/>
            </a:endParaRP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a:p>
            <a:pPr marL="457200" indent="-457200" algn="just" defTabSz="762000">
              <a:lnSpc>
                <a:spcPct val="150000"/>
              </a:lnSpc>
              <a:buFont typeface="Wingdings" pitchFamily="2" charset="2"/>
              <a:buChar char="v"/>
            </a:pPr>
            <a:r>
              <a:rPr lang="es-ES_tradnl" b="1" u="sng" dirty="0" smtClean="0">
                <a:latin typeface="Arial" charset="0"/>
              </a:rPr>
              <a:t>O.A. DE OCUPACIÓN.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Operación anfibia destinada a conquistar un área geográfica para mantenerla en beneficio propio o para negársele al enemigo. En algunos casos, su ejecución permite la creación de un apremio.	</a:t>
            </a: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3200" dirty="0" smtClean="0">
                <a:solidFill>
                  <a:schemeClr val="tx1"/>
                </a:solidFill>
                <a:latin typeface="Arial Black" pitchFamily="34" charset="0"/>
              </a:rPr>
              <a:t>Clasificación de las O.A      </a:t>
            </a:r>
            <a:r>
              <a:rPr lang="es-CL" sz="2800" dirty="0" smtClean="0">
                <a:solidFill>
                  <a:schemeClr val="tx1"/>
                </a:solidFill>
                <a:latin typeface="Arial Black" pitchFamily="34" charset="0"/>
              </a:rPr>
              <a:t>SEGÚN SU PROPÓSITO</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643602"/>
          </a:xfrm>
        </p:spPr>
        <p:txBody>
          <a:bodyPr anchor="t">
            <a:noAutofit/>
          </a:bodyPr>
          <a:lstStyle/>
          <a:p>
            <a:pPr marL="457200" indent="-457200" algn="just" defTabSz="762000">
              <a:lnSpc>
                <a:spcPct val="150000"/>
              </a:lnSpc>
              <a:buFont typeface="Wingdings" pitchFamily="2" charset="2"/>
              <a:buChar char="v"/>
            </a:pPr>
            <a:r>
              <a:rPr lang="es-ES_tradnl" b="1" u="sng" dirty="0" smtClean="0">
                <a:latin typeface="Arial" charset="0"/>
              </a:rPr>
              <a:t>O.A. EN APOYO DE OPERACIONES TERRESTRES.</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Se ejecutan </a:t>
            </a:r>
            <a:r>
              <a:rPr lang="es-ES_tradnl" b="1" dirty="0" smtClean="0">
                <a:solidFill>
                  <a:schemeClr val="accent2">
                    <a:lumMod val="75000"/>
                  </a:schemeClr>
                </a:solidFill>
                <a:latin typeface="Arial" charset="0"/>
              </a:rPr>
              <a:t>para actuar sobre el flanco o la retaguardia del dispositivo enemigo</a:t>
            </a:r>
            <a:r>
              <a:rPr lang="es-ES_tradnl" b="1" dirty="0" smtClean="0">
                <a:latin typeface="Arial" charset="0"/>
              </a:rPr>
              <a:t>, como parte o en apoyo de la maniobra de la fuerza terrestre.</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a:p>
            <a:pPr marL="457200" indent="-457200" algn="just" defTabSz="762000">
              <a:lnSpc>
                <a:spcPct val="150000"/>
              </a:lnSpc>
              <a:buFont typeface="Wingdings" pitchFamily="2" charset="2"/>
              <a:buChar char="v"/>
            </a:pPr>
            <a:r>
              <a:rPr lang="es-ES_tradnl" b="1" u="sng" dirty="0" smtClean="0">
                <a:latin typeface="Arial" charset="0"/>
              </a:rPr>
              <a:t>INCURSIÓN ANFIBIA.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Consiste en una </a:t>
            </a:r>
            <a:r>
              <a:rPr lang="es-ES_tradnl" b="1" dirty="0" smtClean="0">
                <a:solidFill>
                  <a:schemeClr val="accent2">
                    <a:lumMod val="75000"/>
                  </a:schemeClr>
                </a:solidFill>
                <a:latin typeface="Arial" charset="0"/>
              </a:rPr>
              <a:t>rápida penetración en terreno enemigo,</a:t>
            </a:r>
            <a:r>
              <a:rPr lang="es-ES_tradnl" b="1" dirty="0" smtClean="0">
                <a:latin typeface="Arial" charset="0"/>
              </a:rPr>
              <a:t> para la destrucción o neutralización temporal de un objetivo, considerando una posterior retirada planificada. Se llevan a cabo con el propósito de ocasionar pérdida o daños, obtener informaciones, capturar o evacuar personal y material.</a:t>
            </a: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OPERACIONES ANFIBIAS</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 name="2 Subtítulo"/>
          <p:cNvSpPr>
            <a:spLocks noGrp="1"/>
          </p:cNvSpPr>
          <p:nvPr>
            <p:ph type="subTitle" idx="1"/>
          </p:nvPr>
        </p:nvSpPr>
        <p:spPr>
          <a:xfrm>
            <a:off x="571472" y="1285860"/>
            <a:ext cx="8215338" cy="5715040"/>
          </a:xfrm>
        </p:spPr>
        <p:txBody>
          <a:bodyPr anchor="t">
            <a:noAutofit/>
          </a:bodyPr>
          <a:lstStyle/>
          <a:p>
            <a:pPr marL="457200" indent="-457200" algn="just" defTabSz="762000">
              <a:lnSpc>
                <a:spcPct val="150000"/>
              </a:lnSpc>
              <a:buFont typeface="Wingdings" pitchFamily="2" charset="2"/>
              <a:buChar char="v"/>
            </a:pPr>
            <a:r>
              <a:rPr lang="es-ES_tradnl" b="1" u="sng" dirty="0" smtClean="0">
                <a:latin typeface="Arial" charset="0"/>
              </a:rPr>
              <a:t>DEMOSTRACIÓN ANFIBIA.</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solidFill>
                  <a:schemeClr val="accent2">
                    <a:lumMod val="75000"/>
                  </a:schemeClr>
                </a:solidFill>
                <a:latin typeface="Arial" charset="0"/>
              </a:rPr>
              <a:t>Simulación de O.A. </a:t>
            </a:r>
            <a:r>
              <a:rPr lang="es-ES_tradnl" b="1" dirty="0" smtClean="0">
                <a:latin typeface="Arial" charset="0"/>
              </a:rPr>
              <a:t>que implica una aproximación a una o más playas de desembarco considerando el lanzamiento de embarcaciones de asalto hasta la línea de partida, retro marchando para reembarcar posteriormente.	</a:t>
            </a:r>
          </a:p>
          <a:p>
            <a:pPr marL="457200" indent="-457200" algn="just" defTabSz="762000">
              <a:lnSpc>
                <a:spcPct val="150000"/>
              </a:lnSpc>
            </a:pPr>
            <a:r>
              <a:rPr lang="es-ES_tradnl" b="1" dirty="0" smtClean="0">
                <a:latin typeface="Arial" charset="0"/>
              </a:rPr>
              <a:t>	Su propósito es </a:t>
            </a:r>
            <a:r>
              <a:rPr lang="es-ES_tradnl" b="1" dirty="0" smtClean="0">
                <a:solidFill>
                  <a:schemeClr val="accent2">
                    <a:lumMod val="75000"/>
                  </a:schemeClr>
                </a:solidFill>
                <a:latin typeface="Arial" charset="0"/>
              </a:rPr>
              <a:t>inducir al enemigo a adoptar un Curso de Acción desfavorable.	</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6"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OPERACIONES ANFIBIAS</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 name="2 Subtítulo"/>
          <p:cNvSpPr>
            <a:spLocks noGrp="1"/>
          </p:cNvSpPr>
          <p:nvPr>
            <p:ph type="subTitle" idx="1"/>
          </p:nvPr>
        </p:nvSpPr>
        <p:spPr>
          <a:xfrm>
            <a:off x="571472" y="1285860"/>
            <a:ext cx="8215338" cy="5643602"/>
          </a:xfrm>
        </p:spPr>
        <p:txBody>
          <a:bodyPr anchor="t">
            <a:noAutofit/>
          </a:bodyPr>
          <a:lstStyle/>
          <a:p>
            <a:pPr marL="457200" indent="-457200" algn="just" defTabSz="762000">
              <a:lnSpc>
                <a:spcPct val="150000"/>
              </a:lnSpc>
              <a:buFont typeface="Wingdings" pitchFamily="2" charset="2"/>
              <a:buChar char="v"/>
            </a:pPr>
            <a:r>
              <a:rPr lang="es-ES_tradnl" b="1" u="sng" dirty="0" smtClean="0">
                <a:latin typeface="Arial" charset="0"/>
              </a:rPr>
              <a:t>FINTA ANFIBIA.</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Operación deceptiva que consiste en la </a:t>
            </a:r>
            <a:r>
              <a:rPr lang="es-ES_tradnl" b="1" dirty="0" smtClean="0">
                <a:solidFill>
                  <a:schemeClr val="accent2">
                    <a:lumMod val="75000"/>
                  </a:schemeClr>
                </a:solidFill>
                <a:latin typeface="Arial" charset="0"/>
              </a:rPr>
              <a:t>aproximación hacia una o más playas de desembarco de la totalidad o parte de las Unidades de la Fuerza Naval</a:t>
            </a:r>
            <a:r>
              <a:rPr lang="es-ES_tradnl" b="1" dirty="0" smtClean="0">
                <a:latin typeface="Arial" charset="0"/>
              </a:rPr>
              <a:t>. No considera el desembarco de tropas ni la aproximación de embarcaciones de asalto hacia la costa.</a:t>
            </a: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buFont typeface="Wingdings" pitchFamily="2" charset="2"/>
              <a:buChar char="v"/>
            </a:pPr>
            <a:r>
              <a:rPr lang="es-ES_tradnl" b="1" u="sng" dirty="0" smtClean="0">
                <a:latin typeface="Arial" charset="0"/>
              </a:rPr>
              <a:t>RETIRADA ANFIBIA. </a:t>
            </a:r>
          </a:p>
          <a:p>
            <a:pPr marL="457200" indent="-457200" algn="just" defTabSz="762000">
              <a:lnSpc>
                <a:spcPct val="150000"/>
              </a:lnSpc>
            </a:pPr>
            <a:r>
              <a:rPr lang="es-ES_tradnl" b="1" dirty="0" smtClean="0">
                <a:latin typeface="Arial" charset="0"/>
              </a:rPr>
              <a:t>	Operación naval, que reúne buques, aeronaves y embarcaciones en un esfuerzo coordinado </a:t>
            </a:r>
            <a:r>
              <a:rPr lang="es-ES_tradnl" b="1" dirty="0" smtClean="0">
                <a:solidFill>
                  <a:schemeClr val="accent2">
                    <a:lumMod val="75000"/>
                  </a:schemeClr>
                </a:solidFill>
                <a:latin typeface="Arial" charset="0"/>
              </a:rPr>
              <a:t>para replegar</a:t>
            </a:r>
            <a:r>
              <a:rPr lang="es-ES_tradnl" b="1" dirty="0" smtClean="0">
                <a:latin typeface="Arial" charset="0"/>
              </a:rPr>
              <a:t>, por mar, fuerzas terrestres desde una costa hostil.  </a:t>
            </a: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6"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OPERACIONES ANFIBIAS</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 name="2 Subtítulo"/>
          <p:cNvSpPr>
            <a:spLocks noGrp="1"/>
          </p:cNvSpPr>
          <p:nvPr>
            <p:ph type="subTitle" idx="1"/>
          </p:nvPr>
        </p:nvSpPr>
        <p:spPr>
          <a:xfrm>
            <a:off x="571472" y="1357298"/>
            <a:ext cx="8215338" cy="5572164"/>
          </a:xfrm>
        </p:spPr>
        <p:txBody>
          <a:bodyPr anchor="t">
            <a:noAutofit/>
          </a:bodyPr>
          <a:lstStyle/>
          <a:p>
            <a:pPr marL="457200" indent="-457200" algn="just" defTabSz="762000">
              <a:lnSpc>
                <a:spcPct val="150000"/>
              </a:lnSpc>
              <a:buFont typeface="Wingdings" pitchFamily="2" charset="2"/>
              <a:buChar char="v"/>
            </a:pPr>
            <a:r>
              <a:rPr lang="es-ES_tradnl" b="1" u="sng" dirty="0" smtClean="0">
                <a:latin typeface="Arial" charset="0"/>
              </a:rPr>
              <a:t>OPERACIÓN COSTA A COSTA </a:t>
            </a:r>
            <a:r>
              <a:rPr lang="es-ES_tradnl" b="1" u="sng" dirty="0" smtClean="0">
                <a:solidFill>
                  <a:schemeClr val="accent2">
                    <a:lumMod val="75000"/>
                  </a:schemeClr>
                </a:solidFill>
                <a:latin typeface="Arial" charset="0"/>
              </a:rPr>
              <a:t>(No hay oposición).</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Este tipo de operaciones posee ciertas características y emplea algunas técnicas propias de una O.A., en especial el entrenamiento de las tropas, sin embargo, no se consideran como tal, por cuanto:</a:t>
            </a:r>
          </a:p>
          <a:p>
            <a:pPr marL="914400" lvl="1" indent="-457200" algn="just" defTabSz="762000">
              <a:lnSpc>
                <a:spcPct val="150000"/>
              </a:lnSpc>
              <a:buAutoNum type="arabicPeriod"/>
            </a:pPr>
            <a:r>
              <a:rPr lang="es-ES_tradnl" sz="2000" b="1" dirty="0" smtClean="0">
                <a:latin typeface="Arial" charset="0"/>
              </a:rPr>
              <a:t>No se requiere conformar una F.T.A.</a:t>
            </a:r>
          </a:p>
          <a:p>
            <a:pPr marL="914400" lvl="1" indent="-457200" algn="just" defTabSz="762000">
              <a:lnSpc>
                <a:spcPct val="150000"/>
              </a:lnSpc>
              <a:buAutoNum type="arabicPeriod"/>
            </a:pPr>
            <a:r>
              <a:rPr lang="es-ES_tradnl" sz="2000" b="1" dirty="0" smtClean="0">
                <a:latin typeface="Arial" charset="0"/>
              </a:rPr>
              <a:t>No se requiere contar con un grupo de transporte para el movimiento de tropas al área objetivo. </a:t>
            </a:r>
          </a:p>
          <a:p>
            <a:pPr marL="914400" lvl="1" indent="-457200" algn="just" defTabSz="762000">
              <a:lnSpc>
                <a:spcPct val="150000"/>
              </a:lnSpc>
              <a:buAutoNum type="arabicPeriod"/>
            </a:pPr>
            <a:r>
              <a:rPr lang="es-ES_tradnl" sz="2000" b="1" dirty="0" smtClean="0">
                <a:latin typeface="Arial" charset="0"/>
              </a:rPr>
              <a:t>Posee un menor riesgo, en su ejecución, al no presentar reacción enemiga. </a:t>
            </a:r>
          </a:p>
          <a:p>
            <a:pPr marL="914400" lvl="1" indent="-457200" algn="just" defTabSz="762000">
              <a:lnSpc>
                <a:spcPct val="150000"/>
              </a:lnSpc>
              <a:buAutoNum type="arabicPeriod"/>
            </a:pPr>
            <a:r>
              <a:rPr lang="es-ES_tradnl" sz="2000" b="1" dirty="0" smtClean="0">
                <a:latin typeface="Arial" charset="0"/>
              </a:rPr>
              <a:t>Dificulta la explotación de la sorpresa. </a:t>
            </a:r>
          </a:p>
          <a:p>
            <a:pPr marL="457200" indent="-457200" algn="just" defTabSz="762000">
              <a:lnSpc>
                <a:spcPct val="150000"/>
              </a:lnSpc>
              <a:buAutoNum type="arabicPeriod"/>
            </a:pPr>
            <a:endParaRPr lang="es-ES_tradnl" b="1" dirty="0" smtClean="0">
              <a:latin typeface="Arial" charset="0"/>
            </a:endParaRP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6"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827083"/>
          </a:xfrm>
          <a:ln>
            <a:solidFill>
              <a:schemeClr val="tx1"/>
            </a:solidFill>
          </a:ln>
        </p:spPr>
        <p:txBody>
          <a:bodyPr anchor="ctr">
            <a:normAutofit/>
          </a:bodyPr>
          <a:lstStyle/>
          <a:p>
            <a:pPr algn="ctr"/>
            <a:r>
              <a:rPr lang="es-CL" sz="3200" dirty="0" smtClean="0">
                <a:solidFill>
                  <a:schemeClr val="tx1"/>
                </a:solidFill>
                <a:latin typeface="Arial Black" pitchFamily="34" charset="0"/>
              </a:rPr>
              <a:t>OPERACIONES ANFIBIAS</a:t>
            </a:r>
            <a:endParaRPr lang="es-CL" sz="3200" dirty="0">
              <a:solidFill>
                <a:schemeClr val="tx1"/>
              </a:solidFill>
              <a:latin typeface="Arial Black" pitchFamily="34" charset="0"/>
            </a:endParaRPr>
          </a:p>
        </p:txBody>
      </p:sp>
      <p:sp>
        <p:nvSpPr>
          <p:cNvPr id="14338" name="AutoShape 2"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4340" name="AutoShape 4" descr="Resultado de imagen para fuerza de tarea anfib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 name="2 Subtítulo"/>
          <p:cNvSpPr>
            <a:spLocks noGrp="1"/>
          </p:cNvSpPr>
          <p:nvPr>
            <p:ph type="subTitle" idx="1"/>
          </p:nvPr>
        </p:nvSpPr>
        <p:spPr>
          <a:xfrm>
            <a:off x="571472" y="1214422"/>
            <a:ext cx="8215338" cy="5643602"/>
          </a:xfrm>
        </p:spPr>
        <p:txBody>
          <a:bodyPr anchor="t">
            <a:noAutofit/>
          </a:bodyPr>
          <a:lstStyle/>
          <a:p>
            <a:pPr marL="914400" lvl="1" indent="-457200" algn="just" defTabSz="762000">
              <a:lnSpc>
                <a:spcPct val="150000"/>
              </a:lnSpc>
              <a:buFont typeface="+mj-lt"/>
              <a:buAutoNum type="arabicPeriod" startAt="5"/>
            </a:pPr>
            <a:r>
              <a:rPr lang="es-ES_tradnl" sz="2000" b="1" dirty="0" smtClean="0">
                <a:latin typeface="Arial" charset="0"/>
              </a:rPr>
              <a:t>Facilita la obtención de inteligencia por parte del enemigo.</a:t>
            </a:r>
          </a:p>
          <a:p>
            <a:pPr marL="914400" lvl="1" indent="-457200" algn="just" defTabSz="762000">
              <a:lnSpc>
                <a:spcPct val="150000"/>
              </a:lnSpc>
              <a:buFont typeface="+mj-lt"/>
              <a:buAutoNum type="arabicPeriod" startAt="5"/>
            </a:pPr>
            <a:r>
              <a:rPr lang="es-ES_tradnl" sz="2000" b="1" dirty="0" smtClean="0">
                <a:latin typeface="Arial" charset="0"/>
              </a:rPr>
              <a:t>Permite, al enemigo, prever un ataque durante la concentración de Fuerzas Propias.  </a:t>
            </a:r>
          </a:p>
          <a:p>
            <a:pPr marL="457200" indent="-457200" algn="just" defTabSz="762000">
              <a:lnSpc>
                <a:spcPct val="150000"/>
              </a:lnSpc>
              <a:buAutoNum type="arabicPeriod"/>
            </a:pPr>
            <a:endParaRPr lang="es-ES_tradnl" b="1" dirty="0" smtClean="0">
              <a:latin typeface="Arial" charset="0"/>
            </a:endParaRPr>
          </a:p>
          <a:p>
            <a:pPr marL="198438" indent="-198438" algn="just" defTabSz="762000">
              <a:lnSpc>
                <a:spcPct val="150000"/>
              </a:lnSpc>
            </a:pPr>
            <a:endParaRPr lang="es-ES_tradnl" sz="1800" b="1" dirty="0" smtClean="0"/>
          </a:p>
          <a:p>
            <a:pPr marL="198438" indent="-198438" algn="just" defTabSz="762000">
              <a:lnSpc>
                <a:spcPct val="150000"/>
              </a:lnSpc>
              <a:buFont typeface="Wingdings" pitchFamily="2" charset="2"/>
              <a:buChar char="§"/>
            </a:pPr>
            <a:endParaRPr lang="es-ES_tradnl" sz="1800" b="1" dirty="0" smtClean="0"/>
          </a:p>
          <a:p>
            <a:pPr marL="198438" indent="-198438" algn="just" defTabSz="762000"/>
            <a:r>
              <a:rPr lang="es-ES_tradnl" b="1" dirty="0" smtClean="0">
                <a:latin typeface="Arial" charset="0"/>
              </a:rPr>
              <a:t>	</a:t>
            </a:r>
            <a:endParaRPr lang="es-ES_tradnl" sz="1800" dirty="0" smtClean="0">
              <a:solidFill>
                <a:srgbClr val="FFFF00"/>
              </a:solidFill>
              <a:latin typeface="Arial" charset="0"/>
            </a:endParaRPr>
          </a:p>
          <a:p>
            <a:pPr marL="198438" indent="-198438" algn="just" defTabSz="762000">
              <a:lnSpc>
                <a:spcPct val="150000"/>
              </a:lnSpc>
              <a:buFont typeface="Wingdings" pitchFamily="2" charset="2"/>
              <a:buChar char="§"/>
            </a:pPr>
            <a:endParaRPr lang="es-ES_tradnl" b="1" dirty="0" smtClean="0">
              <a:solidFill>
                <a:schemeClr val="tx2"/>
              </a:solidFill>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smtClean="0">
              <a:latin typeface="Arial" charset="0"/>
            </a:endParaRPr>
          </a:p>
          <a:p>
            <a:pPr marL="198438" indent="-198438" algn="just" defTabSz="762000">
              <a:lnSpc>
                <a:spcPct val="150000"/>
              </a:lnSpc>
            </a:pPr>
            <a:endParaRPr lang="es-ES_tradnl" b="1" dirty="0" smtClean="0">
              <a:latin typeface="Arial" charset="0"/>
            </a:endParaRPr>
          </a:p>
          <a:p>
            <a:pPr marL="198438" indent="-198438" algn="just" defTabSz="762000">
              <a:lnSpc>
                <a:spcPct val="150000"/>
              </a:lnSpc>
              <a:buFont typeface="Wingdings" pitchFamily="2" charset="2"/>
              <a:buChar char="§"/>
            </a:pPr>
            <a:endParaRPr lang="es-ES_tradnl" b="1" dirty="0">
              <a:latin typeface="Arial" charset="0"/>
            </a:endParaRPr>
          </a:p>
        </p:txBody>
      </p:sp>
      <p:pic>
        <p:nvPicPr>
          <p:cNvPr id="6"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500174"/>
            <a:ext cx="8215338" cy="3143272"/>
          </a:xfrm>
        </p:spPr>
        <p:txBody>
          <a:bodyPr anchor="t">
            <a:noAutofit/>
          </a:bodyPr>
          <a:lstStyle/>
          <a:p>
            <a:pPr marL="457200" indent="-457200" algn="just" defTabSz="762000">
              <a:lnSpc>
                <a:spcPct val="150000"/>
              </a:lnSpc>
              <a:buClrTx/>
              <a:buSzPct val="100000"/>
              <a:buFont typeface="+mj-lt"/>
              <a:buAutoNum type="arabicPeriod"/>
            </a:pPr>
            <a:r>
              <a:rPr lang="es-ES_tradnl" b="1" u="sng" dirty="0" smtClean="0">
                <a:latin typeface="Arial" charset="0"/>
              </a:rPr>
              <a:t>PLANEAMIENTO.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Abarca el período comprendido desde la promulgación de la Directiva de Iniciación (D. de I.) hasta el embarque y se caracteriza por la necesidad de planeamiento concurrente, detallado y paralelo, por parte de todas las fuerzas participantes. Sin embargo, el planeamiento anfibio es un proceso continuo, que no cesa, hasta el término de la operación.</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3143272"/>
          </a:xfrm>
        </p:spPr>
        <p:txBody>
          <a:bodyPr anchor="t">
            <a:noAutofit/>
          </a:bodyPr>
          <a:lstStyle/>
          <a:p>
            <a:pPr marL="457200" indent="-457200" algn="just" defTabSz="762000">
              <a:lnSpc>
                <a:spcPct val="150000"/>
              </a:lnSpc>
              <a:buClrTx/>
              <a:buSzPct val="100000"/>
              <a:buFont typeface="+mj-lt"/>
              <a:buAutoNum type="arabicPeriod" startAt="2"/>
            </a:pPr>
            <a:r>
              <a:rPr lang="es-ES_tradnl" b="1" u="sng" dirty="0" smtClean="0">
                <a:latin typeface="Arial" charset="0"/>
              </a:rPr>
              <a:t>EMBARQUE.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Abarca el período en el cual las fuerzas, con su material y abastecimiento, se embarcan en los buques designados (se requiere muy buena coordinación y plan de comunicaciones).</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5122" name="Picture 2" descr="C:\Users\13989707-2\Desktop\6.jpg"/>
          <p:cNvPicPr>
            <a:picLocks noChangeAspect="1" noChangeArrowheads="1"/>
          </p:cNvPicPr>
          <p:nvPr/>
        </p:nvPicPr>
        <p:blipFill>
          <a:blip r:embed="rId2"/>
          <a:srcRect/>
          <a:stretch>
            <a:fillRect/>
          </a:stretch>
        </p:blipFill>
        <p:spPr bwMode="auto">
          <a:xfrm>
            <a:off x="2643174" y="3357562"/>
            <a:ext cx="4098820" cy="30724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571612"/>
            <a:ext cx="8215338" cy="3000396"/>
          </a:xfrm>
        </p:spPr>
        <p:txBody>
          <a:bodyPr anchor="t">
            <a:noAutofit/>
          </a:bodyPr>
          <a:lstStyle/>
          <a:p>
            <a:pPr marL="457200" indent="-457200" algn="just" defTabSz="762000">
              <a:lnSpc>
                <a:spcPct val="150000"/>
              </a:lnSpc>
              <a:buClrTx/>
              <a:buSzPct val="100000"/>
              <a:buFont typeface="+mj-lt"/>
              <a:buAutoNum type="arabicPeriod" startAt="3"/>
            </a:pPr>
            <a:r>
              <a:rPr lang="es-ES_tradnl" b="1" u="sng" dirty="0" smtClean="0">
                <a:latin typeface="Arial" charset="0"/>
              </a:rPr>
              <a:t>ENSAYO. </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Comprende el período durante el cual se practica la operación   en un área de similares características, con el propósito de: (puede ser completa o parcial)	</a:t>
            </a:r>
            <a:r>
              <a:rPr lang="es-ES_tradnl" b="1" dirty="0" smtClean="0">
                <a:effectLst>
                  <a:outerShdw blurRad="38100" dist="38100" dir="2700000" algn="tl">
                    <a:srgbClr val="000000"/>
                  </a:outerShdw>
                </a:effectLst>
                <a:latin typeface="Arial" charset="0"/>
              </a:rPr>
              <a:t>			</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Probar la adecuación de los planes, su sincronización en tiempo y el alistamiento para el combate, de las fuerzas.</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Asegurar que todos los escalones estén familiarizados con los planes.</a:t>
            </a:r>
          </a:p>
          <a:p>
            <a:pPr marL="838200" lvl="1" indent="-381000" algn="just" defTabSz="762000">
              <a:lnSpc>
                <a:spcPct val="150000"/>
              </a:lnSpc>
              <a:buFont typeface="Wingdings" pitchFamily="2" charset="2"/>
              <a:buChar char="§"/>
              <a:tabLst>
                <a:tab pos="673100" algn="l"/>
              </a:tabLst>
              <a:defRPr/>
            </a:pPr>
            <a:r>
              <a:rPr lang="es-ES_tradnl" sz="2000" b="1" dirty="0" smtClean="0">
                <a:latin typeface="Arial" charset="0"/>
              </a:rPr>
              <a:t>Comprobar las comunicaciones.</a:t>
            </a:r>
          </a:p>
          <a:p>
            <a:pPr marL="457200" indent="-457200" algn="just" defTabSz="762000">
              <a:lnSpc>
                <a:spcPct val="150000"/>
              </a:lnSpc>
            </a:pPr>
            <a:endParaRPr lang="es-ES_tradnl" b="1" dirty="0" smtClean="0">
              <a:effectLst>
                <a:outerShdw blurRad="38100" dist="38100" dir="2700000" algn="tl">
                  <a:srgbClr val="000000"/>
                </a:outerShdw>
              </a:effectLst>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pic>
        <p:nvPicPr>
          <p:cNvPr id="2050" name="Picture 2" descr="C:\Users\13989707-2\Desktop\T1 IM PARRA\FOTOS EXPO\DSC_2283.JPG"/>
          <p:cNvPicPr>
            <a:picLocks noChangeAspect="1" noChangeArrowheads="1"/>
          </p:cNvPicPr>
          <p:nvPr/>
        </p:nvPicPr>
        <p:blipFill>
          <a:blip r:embed="rId3"/>
          <a:srcRect/>
          <a:stretch>
            <a:fillRect/>
          </a:stretch>
        </p:blipFill>
        <p:spPr bwMode="auto">
          <a:xfrm>
            <a:off x="121746" y="1774778"/>
            <a:ext cx="8879410" cy="3940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357298"/>
            <a:ext cx="8215338" cy="3143272"/>
          </a:xfrm>
        </p:spPr>
        <p:txBody>
          <a:bodyPr anchor="t">
            <a:noAutofit/>
          </a:bodyPr>
          <a:lstStyle/>
          <a:p>
            <a:pPr marL="457200" indent="-457200" algn="just" defTabSz="762000">
              <a:lnSpc>
                <a:spcPct val="150000"/>
              </a:lnSpc>
              <a:buClrTx/>
              <a:buSzPct val="100000"/>
              <a:buFont typeface="+mj-lt"/>
              <a:buAutoNum type="arabicPeriod" startAt="5"/>
            </a:pPr>
            <a:r>
              <a:rPr lang="es-ES_tradnl" b="1" u="sng" dirty="0" smtClean="0">
                <a:latin typeface="Arial" charset="0"/>
              </a:rPr>
              <a:t>ASALTO. </a:t>
            </a:r>
          </a:p>
          <a:p>
            <a:pPr marL="457200" indent="-457200" algn="just" defTabSz="762000">
              <a:lnSpc>
                <a:spcPct val="150000"/>
              </a:lnSpc>
            </a:pPr>
            <a:r>
              <a:rPr lang="es-ES_tradnl" b="1" dirty="0" smtClean="0">
                <a:latin typeface="Arial" charset="0"/>
              </a:rPr>
              <a:t>	Abarca el período comprendido entre la llegada, del grueso de las fuerzas de asalto, al Area Objetivo y el cumplimiento de la misión de la F.T.A., si el objetivo final está comprendido en la C. de P.</a:t>
            </a:r>
          </a:p>
          <a:p>
            <a:pPr marL="457200" indent="-457200" algn="just" defTabSz="762000">
              <a:lnSpc>
                <a:spcPct val="150000"/>
              </a:lnSpc>
            </a:pPr>
            <a:r>
              <a:rPr lang="es-ES_tradnl" b="1" dirty="0" smtClean="0">
                <a:latin typeface="Arial" charset="0"/>
              </a:rPr>
              <a:t>	Esta fase incluye la preparación final del Area Objetivo, el movimiento buque-playa, las operaciones tácticas necesarias para establecer la Cabeza de Playa, las operaciones de apoyo a la F.D., desembarco administrativo de la F.EXP. y el establecimiento de instalaciones de mando, control, refuerzo y apoyo en tierra.</a:t>
            </a:r>
          </a:p>
          <a:p>
            <a:pPr marL="457200" indent="-457200" algn="just" defTabSz="762000">
              <a:lnSpc>
                <a:spcPct val="150000"/>
              </a:lnSpc>
            </a:pPr>
            <a:endParaRPr lang="es-ES_tradnl" b="1" dirty="0" smtClean="0">
              <a:latin typeface="Arial"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Fases de una operación anfibia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3214710"/>
          </a:xfrm>
        </p:spPr>
        <p:txBody>
          <a:bodyPr anchor="t">
            <a:noAutofit/>
          </a:bodyPr>
          <a:lstStyle/>
          <a:p>
            <a:pPr marL="457200" indent="-457200" algn="just" defTabSz="762000">
              <a:lnSpc>
                <a:spcPct val="150000"/>
              </a:lnSpc>
              <a:buClrTx/>
              <a:buSzPct val="100000"/>
              <a:buFont typeface="+mj-lt"/>
              <a:buAutoNum type="arabicPeriod" startAt="6"/>
            </a:pPr>
            <a:r>
              <a:rPr lang="es-ES_tradnl" b="1" u="sng" dirty="0" smtClean="0">
                <a:latin typeface="Arial" charset="0"/>
              </a:rPr>
              <a:t>CONQUISTA DEL OBJETIVO. </a:t>
            </a:r>
          </a:p>
          <a:p>
            <a:pPr marL="457200" indent="-457200" algn="just" defTabSz="762000">
              <a:lnSpc>
                <a:spcPct val="150000"/>
              </a:lnSpc>
            </a:pPr>
            <a:r>
              <a:rPr lang="es-ES_tradnl" b="1" dirty="0" smtClean="0">
                <a:latin typeface="Arial" charset="0"/>
              </a:rPr>
              <a:t>	Abarca el período comprendido entre el Paso de Línea, a través de la C. de P., por parte de la F. EXP. hasta la conquista del objetivo, que permitirá cumplir la misión de la F.T.A.</a:t>
            </a: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Secuencia de término de una </a:t>
            </a:r>
            <a:r>
              <a:rPr lang="es-CL" sz="2800" dirty="0" err="1" smtClean="0">
                <a:solidFill>
                  <a:schemeClr val="tx1"/>
                </a:solidFill>
                <a:latin typeface="Arial Black" pitchFamily="34" charset="0"/>
              </a:rPr>
              <a:t>o.a.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a:pPr>
            <a:r>
              <a:rPr lang="es-ES_tradnl" b="1" u="sng" dirty="0" smtClean="0">
                <a:latin typeface="Arial" charset="0"/>
              </a:rPr>
              <a:t>ENLACE TERRESTRE CON FUERZAS AMIGAS.</a:t>
            </a:r>
          </a:p>
          <a:p>
            <a:pPr marL="457200" indent="-457200" algn="just" defTabSz="762000">
              <a:lnSpc>
                <a:spcPct val="150000"/>
              </a:lnSpc>
            </a:pPr>
            <a:r>
              <a:rPr lang="es-ES_tradnl" b="1" dirty="0" smtClean="0">
                <a:latin typeface="Arial" charset="0"/>
              </a:rPr>
              <a:t>	Enlace terrestre con Fuerzas Amigas, conforme a coordinaciones establecidas en los documentos iníciales o realizadas con posterioridad, por el Escalón Superior.</a:t>
            </a:r>
          </a:p>
          <a:p>
            <a:pPr marL="457200" indent="-457200" algn="just" defTabSz="762000"/>
            <a:endParaRPr lang="es-ES_tradnl" b="1" u="sng" dirty="0" smtClean="0">
              <a:latin typeface="Arial" charset="0"/>
            </a:endParaRPr>
          </a:p>
          <a:p>
            <a:pPr marL="457200" indent="-457200" algn="just" defTabSz="762000">
              <a:lnSpc>
                <a:spcPct val="150000"/>
              </a:lnSpc>
              <a:buClrTx/>
              <a:buSzPct val="100000"/>
              <a:buFont typeface="+mj-lt"/>
              <a:buAutoNum type="arabicPeriod" startAt="2"/>
            </a:pPr>
            <a:r>
              <a:rPr lang="es-ES_tradnl" b="1" u="sng" dirty="0" smtClean="0">
                <a:latin typeface="Arial" charset="0"/>
              </a:rPr>
              <a:t>TRASPASO DE RESPONSABILIDAD DEL CONTROL. </a:t>
            </a:r>
          </a:p>
          <a:p>
            <a:pPr marL="457200" indent="-457200" algn="just" defTabSz="762000">
              <a:lnSpc>
                <a:spcPct val="150000"/>
              </a:lnSpc>
            </a:pPr>
            <a:r>
              <a:rPr lang="es-ES_tradnl" b="1" dirty="0" smtClean="0">
                <a:latin typeface="Arial" charset="0"/>
              </a:rPr>
              <a:t>	Traspaso de la responsabilidad del control, sobre el objetivo, a otras fuerzas, arribadas al área por mar o aire, las que continuarán las operaciones en forma independiente o como parte de una concepción de empleo diferente a la que originó la O.A.</a:t>
            </a:r>
          </a:p>
          <a:p>
            <a:pPr marL="457200" indent="-457200" algn="just" defTabSz="762000">
              <a:lnSpc>
                <a:spcPct val="150000"/>
              </a:lnSpc>
              <a:buFont typeface="Wingdings" pitchFamily="2" charset="2"/>
              <a:buChar char="v"/>
            </a:pPr>
            <a:endParaRPr lang="es-ES_tradnl" b="1" dirty="0" smtClean="0">
              <a:latin typeface="Arial"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Secuencia de término de una </a:t>
            </a:r>
            <a:r>
              <a:rPr lang="es-CL" sz="2800" dirty="0" err="1" smtClean="0">
                <a:solidFill>
                  <a:schemeClr val="tx1"/>
                </a:solidFill>
                <a:latin typeface="Arial Black" pitchFamily="34" charset="0"/>
              </a:rPr>
              <a:t>o.a.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startAt="3"/>
            </a:pPr>
            <a:r>
              <a:rPr lang="es-ES_tradnl" b="1" u="sng" dirty="0" smtClean="0">
                <a:latin typeface="Arial" charset="0"/>
              </a:rPr>
              <a:t>RETIRADA DEL ÁREA OBJETIVO.</a:t>
            </a:r>
          </a:p>
          <a:p>
            <a:pPr marL="457200" indent="-457200" algn="just" defTabSz="762000">
              <a:lnSpc>
                <a:spcPct val="150000"/>
              </a:lnSpc>
            </a:pPr>
            <a:r>
              <a:rPr lang="es-ES_tradnl" b="1" dirty="0" smtClean="0">
                <a:effectLst>
                  <a:outerShdw blurRad="38100" dist="38100" dir="2700000" algn="tl">
                    <a:srgbClr val="000000"/>
                  </a:outerShdw>
                </a:effectLst>
                <a:latin typeface="Arial" charset="0"/>
              </a:rPr>
              <a:t>	</a:t>
            </a:r>
            <a:r>
              <a:rPr lang="es-ES_tradnl" b="1" dirty="0" smtClean="0">
                <a:latin typeface="Arial" charset="0"/>
              </a:rPr>
              <a:t>Retirada del Area Objetivo, después de haberse logrado el    propósito perseguido con la ejecución de la operación (En cualquier caso queda estipulado durante planificación).</a:t>
            </a: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4" name="Picture 2" descr="C:\Users\13989707-2\Desktop\1.jpg"/>
          <p:cNvPicPr>
            <a:picLocks noChangeAspect="1" noChangeArrowheads="1"/>
          </p:cNvPicPr>
          <p:nvPr/>
        </p:nvPicPr>
        <p:blipFill>
          <a:blip r:embed="rId2"/>
          <a:srcRect/>
          <a:stretch>
            <a:fillRect/>
          </a:stretch>
        </p:blipFill>
        <p:spPr bwMode="auto">
          <a:xfrm>
            <a:off x="2324303" y="3357562"/>
            <a:ext cx="4676589" cy="3171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Necesidad de supremacía relativa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Font typeface="Wingdings" pitchFamily="2" charset="2"/>
              <a:buChar char="v"/>
            </a:pPr>
            <a:r>
              <a:rPr lang="es-ES_tradnl" b="1" dirty="0" smtClean="0">
                <a:latin typeface="Arial" charset="0"/>
              </a:rPr>
              <a:t>Para que existan posibilidades de éxito, una F.T.A. debe contar con un razonable control naval y aéreo local, en el Area Objetivo y superioridad relativa de combate contra las fuerzas enemigas en tierra, junto a la capacidad de prestar apoyo continuo a las fuerzas en tierra.</a:t>
            </a:r>
          </a:p>
          <a:p>
            <a:pPr marL="457200" indent="-457200" algn="just" defTabSz="762000">
              <a:lnSpc>
                <a:spcPct val="150000"/>
              </a:lnSpc>
              <a:buClrTx/>
              <a:buFont typeface="Wingdings" pitchFamily="2" charset="2"/>
              <a:buChar char="v"/>
            </a:pPr>
            <a:r>
              <a:rPr lang="es-ES_tradnl" b="1" dirty="0" smtClean="0">
                <a:latin typeface="Arial" charset="0"/>
              </a:rPr>
              <a:t>Las dificultades técnicas existentes para neutralizar las amenazas aéreas, de superficie, submarinas, de campos minados y reacción de la tierra sobre el mar, hacen necesario que los posibles cursos de acción consideren las siguientes normas generales :</a:t>
            </a:r>
          </a:p>
          <a:p>
            <a:pPr marL="457200" indent="-457200" algn="just" defTabSz="762000">
              <a:lnSpc>
                <a:spcPct val="150000"/>
              </a:lnSpc>
              <a:buFont typeface="Wingdings" pitchFamily="2" charset="2"/>
              <a:buChar char="v"/>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13989707-2\Desktop\T1 IM PARRA\FOTOS EXPO\20180322_233025.jpg"/>
          <p:cNvPicPr>
            <a:picLocks noChangeAspect="1" noChangeArrowheads="1"/>
          </p:cNvPicPr>
          <p:nvPr/>
        </p:nvPicPr>
        <p:blipFill>
          <a:blip r:embed="rId2" cstate="print">
            <a:duotone>
              <a:schemeClr val="bg2">
                <a:shade val="45000"/>
                <a:satMod val="135000"/>
              </a:schemeClr>
              <a:prstClr val="white"/>
            </a:duotone>
          </a:blip>
          <a:srcRect/>
          <a:stretch>
            <a:fillRect/>
          </a:stretch>
        </p:blipFill>
        <p:spPr bwMode="auto">
          <a:xfrm>
            <a:off x="642942" y="1785926"/>
            <a:ext cx="8001024" cy="44949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Necesidad de supremacía relativa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4429156"/>
          </a:xfrm>
        </p:spPr>
        <p:txBody>
          <a:bodyPr anchor="t">
            <a:noAutofit/>
          </a:bodyPr>
          <a:lstStyle/>
          <a:p>
            <a:pPr marL="457200" indent="-457200" algn="just" defTabSz="762000">
              <a:lnSpc>
                <a:spcPct val="150000"/>
              </a:lnSpc>
              <a:buClrTx/>
              <a:buSzPct val="100000"/>
              <a:buFont typeface="+mj-lt"/>
              <a:buAutoNum type="arabicPeriod"/>
            </a:pPr>
            <a:r>
              <a:rPr lang="es-ES_tradnl" b="1" dirty="0" smtClean="0">
                <a:latin typeface="Arial" charset="0"/>
              </a:rPr>
              <a:t>Efectuar la aproximación preferentemente de noche o en condiciones de baja visibilidad.</a:t>
            </a:r>
          </a:p>
          <a:p>
            <a:pPr marL="457200" indent="-457200" algn="just" defTabSz="762000">
              <a:lnSpc>
                <a:spcPct val="150000"/>
              </a:lnSpc>
              <a:buClrTx/>
              <a:buSzPct val="100000"/>
              <a:buFont typeface="+mj-lt"/>
              <a:buAutoNum type="arabicPeriod"/>
            </a:pPr>
            <a:r>
              <a:rPr lang="es-ES_tradnl" b="1" dirty="0" smtClean="0">
                <a:latin typeface="Arial" charset="0"/>
              </a:rPr>
              <a:t>Realizar demostraciones y/o fintas, para engañar o dislocar el dispositivo enemigo.</a:t>
            </a:r>
          </a:p>
          <a:p>
            <a:pPr marL="457200" indent="-457200" algn="just" defTabSz="762000">
              <a:lnSpc>
                <a:spcPct val="150000"/>
              </a:lnSpc>
              <a:buClrTx/>
              <a:buSzPct val="100000"/>
              <a:buFont typeface="+mj-lt"/>
              <a:buAutoNum type="arabicPeriod"/>
            </a:pPr>
            <a:r>
              <a:rPr lang="es-ES_tradnl" b="1" dirty="0" smtClean="0">
                <a:latin typeface="Arial" charset="0"/>
              </a:rPr>
              <a:t>Seleccionar playas de desembarco, en las que se espera el mínimo de resistencia, para maniobrar en tierra con la F.D.</a:t>
            </a:r>
          </a:p>
          <a:p>
            <a:pPr marL="457200" indent="-457200" algn="just" defTabSz="762000">
              <a:lnSpc>
                <a:spcPct val="150000"/>
              </a:lnSpc>
              <a:buClrTx/>
              <a:buSzPct val="100000"/>
              <a:buFont typeface="+mj-lt"/>
              <a:buAutoNum type="arabicPeriod"/>
            </a:pPr>
            <a:r>
              <a:rPr lang="es-ES_tradnl" b="1" dirty="0" smtClean="0">
                <a:latin typeface="Arial" charset="0"/>
              </a:rPr>
              <a:t>Inicialmente efectuar un movimiento buque-playa Transhorizonte, para mantener la sorpresa de la operación y la seguridad de las Unidades de transporte de tropas.</a:t>
            </a:r>
          </a:p>
          <a:p>
            <a:pPr marL="457200" indent="-457200" algn="just" defTabSz="762000">
              <a:lnSpc>
                <a:spcPct val="150000"/>
              </a:lnSpc>
              <a:buSzPct val="100000"/>
              <a:buFont typeface="+mj-lt"/>
              <a:buAutoNum type="arabicPeriod"/>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Necesidad de supremacía relativa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startAt="5"/>
            </a:pPr>
            <a:r>
              <a:rPr lang="es-ES_tradnl" b="1" dirty="0" smtClean="0">
                <a:latin typeface="Arial" charset="0"/>
              </a:rPr>
              <a:t>Posteriormente efectuar el desembarco y la descarga general, acortando al mínimo posible le permanencia de cada buque en el Area de Desembarco.</a:t>
            </a:r>
          </a:p>
          <a:p>
            <a:pPr marL="457200" indent="-457200" algn="just" defTabSz="762000">
              <a:lnSpc>
                <a:spcPct val="150000"/>
              </a:lnSpc>
              <a:buClrTx/>
              <a:buSzPct val="100000"/>
              <a:buFont typeface="+mj-lt"/>
              <a:buAutoNum type="arabicPeriod" startAt="5"/>
            </a:pPr>
            <a:r>
              <a:rPr lang="es-ES_tradnl" b="1" dirty="0" smtClean="0">
                <a:latin typeface="Arial" charset="0"/>
              </a:rPr>
              <a:t>Organización de la defensa aérea integrada en el Area de Desembarco.</a:t>
            </a:r>
          </a:p>
          <a:p>
            <a:pPr marL="457200" indent="-457200" algn="just" defTabSz="762000">
              <a:lnSpc>
                <a:spcPct val="150000"/>
              </a:lnSpc>
              <a:buClrTx/>
              <a:buSzPct val="100000"/>
              <a:buFont typeface="+mj-lt"/>
              <a:buAutoNum type="arabicPeriod" startAt="5"/>
            </a:pPr>
            <a:r>
              <a:rPr lang="es-ES_tradnl" b="1" dirty="0" smtClean="0">
                <a:latin typeface="Arial" charset="0"/>
              </a:rPr>
              <a:t>Coordinar en detalle el apoyo mutuo, con todas las fuerzas amigas existentes, en el área integrada.</a:t>
            </a:r>
          </a:p>
          <a:p>
            <a:pPr marL="457200" indent="-457200" algn="just" defTabSz="762000">
              <a:lnSpc>
                <a:spcPct val="150000"/>
              </a:lnSpc>
              <a:buClrTx/>
              <a:buSzPct val="100000"/>
              <a:buFont typeface="+mj-lt"/>
              <a:buAutoNum type="arabicPeriod" startAt="5"/>
            </a:pPr>
            <a:r>
              <a:rPr lang="es-ES_tradnl" b="1" dirty="0" smtClean="0">
                <a:latin typeface="Arial" charset="0"/>
              </a:rPr>
              <a:t>Evitar la concentración de buques en el Area Objetivo, dispersándolos en tiempo y espacio, tanto como lo permitan las circunstancias.</a:t>
            </a:r>
          </a:p>
          <a:p>
            <a:pPr marL="457200" indent="-457200" algn="just" defTabSz="762000">
              <a:lnSpc>
                <a:spcPct val="150000"/>
              </a:lnSpc>
              <a:buSzPct val="100000"/>
              <a:buFont typeface="+mj-lt"/>
              <a:buAutoNum type="arabicPeriod" startAt="5"/>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4" name="7 Imagen" descr="escudo.gif"/>
          <p:cNvPicPr>
            <a:picLocks noChangeAspect="1"/>
          </p:cNvPicPr>
          <p:nvPr/>
        </p:nvPicPr>
        <p:blipFill>
          <a:blip r:embed="rId2"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REQUISITOS PARA REALIZAR UNA O.A.</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a:pPr>
            <a:r>
              <a:rPr lang="es-ES_tradnl" b="1" dirty="0" smtClean="0"/>
              <a:t>Control local del mar en el Área de Operaciones.</a:t>
            </a:r>
          </a:p>
          <a:p>
            <a:pPr marL="457200" indent="-457200" algn="just" defTabSz="762000">
              <a:lnSpc>
                <a:spcPct val="150000"/>
              </a:lnSpc>
              <a:buClrTx/>
              <a:buSzPct val="100000"/>
              <a:buFont typeface="+mj-lt"/>
              <a:buAutoNum type="arabicPeriod"/>
            </a:pPr>
            <a:r>
              <a:rPr lang="es-ES_tradnl" b="1" dirty="0" smtClean="0"/>
              <a:t>Supremacía Aérea.		</a:t>
            </a:r>
          </a:p>
          <a:p>
            <a:pPr marL="457200" indent="-457200" algn="just" defTabSz="762000">
              <a:lnSpc>
                <a:spcPct val="150000"/>
              </a:lnSpc>
              <a:buClrTx/>
              <a:buSzPct val="100000"/>
              <a:buFont typeface="+mj-lt"/>
              <a:buAutoNum type="arabicPeriod"/>
            </a:pPr>
            <a:r>
              <a:rPr lang="es-ES_tradnl" b="1" dirty="0" smtClean="0"/>
              <a:t>Superioridad relativa de combate terrestre.</a:t>
            </a:r>
          </a:p>
          <a:p>
            <a:pPr marL="457200" indent="-457200" algn="just" defTabSz="762000">
              <a:lnSpc>
                <a:spcPct val="150000"/>
              </a:lnSpc>
              <a:buClrTx/>
              <a:buSzPct val="100000"/>
              <a:buFont typeface="+mj-lt"/>
              <a:buAutoNum type="arabicPeriod"/>
            </a:pPr>
            <a:r>
              <a:rPr lang="es-ES_tradnl" b="1" dirty="0" smtClean="0"/>
              <a:t>Capacidad para prestar apoyo continuo a las fuerzas en tierra.</a:t>
            </a:r>
          </a:p>
          <a:p>
            <a:pPr marL="457200" indent="-457200" algn="just" defTabSz="762000">
              <a:lnSpc>
                <a:spcPct val="150000"/>
              </a:lnSpc>
              <a:buClrTx/>
              <a:buSzPct val="100000"/>
              <a:buFont typeface="+mj-lt"/>
              <a:buAutoNum type="arabicPeriod"/>
            </a:pPr>
            <a:endParaRPr lang="es-ES_tradnl" b="1" dirty="0" smtClean="0">
              <a:latin typeface="Arial" charset="0"/>
            </a:endParaRPr>
          </a:p>
          <a:p>
            <a:pPr marL="457200" indent="-457200" algn="just" defTabSz="762000">
              <a:lnSpc>
                <a:spcPct val="150000"/>
              </a:lnSpc>
              <a:buSzPct val="100000"/>
              <a:buFont typeface="+mj-lt"/>
              <a:buAutoNum type="arabicPeriod"/>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1026" name="Picture 2" descr="C:\Users\13989707-2\Desktop\T1 IM PARRA\FOTOS EXPO\DSC_2379.JPG"/>
          <p:cNvPicPr>
            <a:picLocks noChangeAspect="1" noChangeArrowheads="1"/>
          </p:cNvPicPr>
          <p:nvPr/>
        </p:nvPicPr>
        <p:blipFill>
          <a:blip r:embed="rId2" cstate="print"/>
          <a:srcRect/>
          <a:stretch>
            <a:fillRect/>
          </a:stretch>
        </p:blipFill>
        <p:spPr bwMode="auto">
          <a:xfrm>
            <a:off x="1214414" y="3645336"/>
            <a:ext cx="6800757" cy="27840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7 Imagen" descr="escudo.gif"/>
          <p:cNvPicPr>
            <a:picLocks noChangeAspect="1"/>
          </p:cNvPicPr>
          <p:nvPr/>
        </p:nvPicPr>
        <p:blipFill>
          <a:blip r:embed="rId3" cstate="print"/>
          <a:srcRect/>
          <a:stretch>
            <a:fillRect/>
          </a:stretch>
        </p:blipFill>
        <p:spPr bwMode="auto">
          <a:xfrm>
            <a:off x="8065474" y="5778024"/>
            <a:ext cx="1078558" cy="1080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OPERACIONES PRE-DESEMBARCO</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Wingdings" pitchFamily="2" charset="2"/>
              <a:buChar char="v"/>
            </a:pPr>
            <a:r>
              <a:rPr lang="es-ES_tradnl" b="1" dirty="0" smtClean="0">
                <a:latin typeface="Arial" charset="0"/>
              </a:rPr>
              <a:t>Las operaciones pre-desembarco se efectúan para contribuir a crear las condiciones favorables que permitan cumplir la misión de la F.T.A. Dependiendo del momento y el propósito que tengan, se consideran los siguientes tipos de Operaciones Pre-Desembarco:</a:t>
            </a:r>
          </a:p>
          <a:p>
            <a:pPr marL="914400" lvl="1" indent="-457200" algn="just" defTabSz="762000">
              <a:lnSpc>
                <a:spcPct val="150000"/>
              </a:lnSpc>
              <a:buClrTx/>
              <a:buSzPct val="100000"/>
              <a:buFont typeface="+mj-lt"/>
              <a:buAutoNum type="arabicPeriod"/>
            </a:pPr>
            <a:r>
              <a:rPr lang="es-ES_tradnl" sz="2000" b="1" dirty="0" smtClean="0">
                <a:latin typeface="Arial" charset="0"/>
              </a:rPr>
              <a:t>Operaciones Pre-Día “D”.	</a:t>
            </a:r>
          </a:p>
          <a:p>
            <a:pPr marL="914400" lvl="1" indent="-457200" algn="just" defTabSz="762000">
              <a:lnSpc>
                <a:spcPct val="150000"/>
              </a:lnSpc>
              <a:buClrTx/>
              <a:buSzPct val="100000"/>
              <a:buFont typeface="+mj-lt"/>
              <a:buAutoNum type="arabicPeriod"/>
            </a:pPr>
            <a:r>
              <a:rPr lang="es-ES_tradnl" sz="2000" b="1" dirty="0" smtClean="0">
                <a:latin typeface="Arial" charset="0"/>
              </a:rPr>
              <a:t>Operaciones Pre-Hora “H”.</a:t>
            </a:r>
          </a:p>
          <a:p>
            <a:pPr marL="914400" lvl="1" indent="-457200" algn="just" defTabSz="762000">
              <a:lnSpc>
                <a:spcPct val="150000"/>
              </a:lnSpc>
              <a:buClrTx/>
              <a:buSzPct val="100000"/>
              <a:buFont typeface="+mj-lt"/>
              <a:buAutoNum type="arabicPeriod"/>
            </a:pPr>
            <a:r>
              <a:rPr lang="es-ES_tradnl" sz="2000" b="1" dirty="0" smtClean="0">
                <a:latin typeface="Arial" charset="0"/>
              </a:rPr>
              <a:t>Desembarcos Subsidiarios.</a:t>
            </a:r>
          </a:p>
          <a:p>
            <a:pPr marL="457200" indent="-457200" algn="just" defTabSz="762000">
              <a:lnSpc>
                <a:spcPct val="150000"/>
              </a:lnSpc>
              <a:buClrTx/>
              <a:buSzPct val="100000"/>
              <a:buFont typeface="+mj-lt"/>
              <a:buAutoNum type="arabicPeriod"/>
            </a:pPr>
            <a:endParaRPr lang="es-ES_tradnl" b="1" dirty="0" smtClean="0">
              <a:latin typeface="Arial" charset="0"/>
            </a:endParaRPr>
          </a:p>
          <a:p>
            <a:pPr marL="457200" indent="-457200" algn="just" defTabSz="762000">
              <a:lnSpc>
                <a:spcPct val="150000"/>
              </a:lnSpc>
              <a:buSzPct val="100000"/>
              <a:buFont typeface="+mj-lt"/>
              <a:buAutoNum type="arabicPeriod"/>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pic>
        <p:nvPicPr>
          <p:cNvPr id="4098" name="Picture 2" descr="C:\Users\13989707-2\Desktop\1.jpg"/>
          <p:cNvPicPr>
            <a:picLocks noChangeAspect="1" noChangeArrowheads="1"/>
          </p:cNvPicPr>
          <p:nvPr/>
        </p:nvPicPr>
        <p:blipFill>
          <a:blip r:embed="rId2"/>
          <a:srcRect/>
          <a:stretch>
            <a:fillRect/>
          </a:stretch>
        </p:blipFill>
        <p:spPr bwMode="auto">
          <a:xfrm>
            <a:off x="5000628" y="3643314"/>
            <a:ext cx="3833818" cy="259980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OPERACIONES PRE-DÍA D</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Wingdings" pitchFamily="2" charset="2"/>
              <a:buChar char="v"/>
            </a:pPr>
            <a:r>
              <a:rPr lang="es-ES_tradnl" b="1" dirty="0" smtClean="0">
                <a:latin typeface="Arial" charset="0"/>
              </a:rPr>
              <a:t>Son aquellas conducidas por fuerzas propias o amigas, realizadas con anterioridad al día “D” y de acuerdo a la dependencia y propósitos perseguidos se clasifican en:</a:t>
            </a:r>
          </a:p>
          <a:p>
            <a:pPr marL="457200" indent="-457200" algn="just" defTabSz="762000">
              <a:lnSpc>
                <a:spcPct val="150000"/>
              </a:lnSpc>
              <a:buClrTx/>
              <a:buSzPct val="100000"/>
              <a:buFont typeface="+mj-lt"/>
              <a:buAutoNum type="arabicPeriod"/>
              <a:tabLst>
                <a:tab pos="292100" algn="l"/>
              </a:tabLst>
              <a:defRPr/>
            </a:pPr>
            <a:r>
              <a:rPr lang="es-ES_tradnl" b="1" u="sng" dirty="0" smtClean="0">
                <a:latin typeface="Arial" charset="0"/>
              </a:rPr>
              <a:t>Operaciones de Apoyo: </a:t>
            </a:r>
          </a:p>
          <a:p>
            <a:pPr marL="457200" indent="-457200" algn="just" defTabSz="762000">
              <a:lnSpc>
                <a:spcPct val="150000"/>
              </a:lnSpc>
              <a:tabLst>
                <a:tab pos="292100" algn="l"/>
              </a:tabLst>
              <a:defRPr/>
            </a:pPr>
            <a:r>
              <a:rPr lang="es-ES_tradnl" b="1" dirty="0" smtClean="0">
                <a:latin typeface="Arial" charset="0"/>
              </a:rPr>
              <a:t>		Realizadas, por fuerzas no asignadas a la F.T.A., antes del arribo de ésta al Area Objetivo. Son dispuestas por el Mando Superior y normalmente materializadas fuera del Area Objetivo. Se cumplen a través de algunas de las siguientes actividades:</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Fintas o Demostraciones.</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OPERACIONES PRE-DÍA D</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914400" lvl="1" indent="-457200" algn="just" defTabSz="762000">
              <a:lnSpc>
                <a:spcPct val="150000"/>
              </a:lnSpc>
              <a:buClrTx/>
              <a:buSzPct val="100000"/>
              <a:buFont typeface="+mj-lt"/>
              <a:buAutoNum type="alphaLcParenR" startAt="2"/>
              <a:tabLst>
                <a:tab pos="292100" algn="l"/>
              </a:tabLst>
              <a:defRPr/>
            </a:pPr>
            <a:r>
              <a:rPr lang="es-ES_tradnl" sz="2000" b="1" dirty="0" smtClean="0">
                <a:latin typeface="Arial" charset="0"/>
              </a:rPr>
              <a:t>Interdicción a los movimientos estratégicos u operativos del adversario.</a:t>
            </a:r>
          </a:p>
          <a:p>
            <a:pPr marL="914400" lvl="1" indent="-457200" algn="just" defTabSz="762000">
              <a:lnSpc>
                <a:spcPct val="150000"/>
              </a:lnSpc>
              <a:buClrTx/>
              <a:buSzPct val="100000"/>
              <a:buFont typeface="+mj-lt"/>
              <a:buAutoNum type="alphaLcParenR" startAt="2"/>
              <a:tabLst>
                <a:tab pos="292100" algn="l"/>
              </a:tabLst>
              <a:defRPr/>
            </a:pPr>
            <a:r>
              <a:rPr lang="es-ES_tradnl" sz="2000" b="1" dirty="0" smtClean="0">
                <a:latin typeface="Arial" charset="0"/>
              </a:rPr>
              <a:t>Bombardeo Aéreo y Naval.</a:t>
            </a:r>
          </a:p>
          <a:p>
            <a:pPr marL="914400" lvl="1" indent="-457200" algn="just" defTabSz="762000">
              <a:lnSpc>
                <a:spcPct val="150000"/>
              </a:lnSpc>
              <a:buClrTx/>
              <a:buSzPct val="100000"/>
              <a:buFont typeface="+mj-lt"/>
              <a:buAutoNum type="alphaLcParenR" startAt="2"/>
              <a:tabLst>
                <a:tab pos="292100" algn="l"/>
              </a:tabLst>
              <a:defRPr/>
            </a:pPr>
            <a:r>
              <a:rPr lang="es-ES_tradnl" sz="2000" b="1" dirty="0" smtClean="0">
                <a:latin typeface="Arial" charset="0"/>
              </a:rPr>
              <a:t>Operaciones aéreas para obtener el control local del aire.</a:t>
            </a:r>
          </a:p>
          <a:p>
            <a:pPr marL="914400" lvl="1" indent="-457200" algn="just" defTabSz="762000">
              <a:lnSpc>
                <a:spcPct val="150000"/>
              </a:lnSpc>
              <a:buClrTx/>
              <a:buSzPct val="100000"/>
              <a:buFont typeface="+mj-lt"/>
              <a:buAutoNum type="alphaLcParenR" startAt="2"/>
              <a:tabLst>
                <a:tab pos="292100" algn="l"/>
              </a:tabLst>
              <a:defRPr/>
            </a:pPr>
            <a:r>
              <a:rPr lang="es-ES_tradnl" sz="2000" b="1" dirty="0" smtClean="0">
                <a:latin typeface="Arial" charset="0"/>
              </a:rPr>
              <a:t>Obtención de Inteligencia.</a:t>
            </a:r>
          </a:p>
          <a:p>
            <a:pPr marL="914400" lvl="1" indent="-457200" algn="just" defTabSz="762000">
              <a:lnSpc>
                <a:spcPct val="150000"/>
              </a:lnSpc>
              <a:buClrTx/>
              <a:buSzPct val="100000"/>
              <a:buFont typeface="+mj-lt"/>
              <a:buAutoNum type="alphaLcParenR" startAt="2"/>
              <a:tabLst>
                <a:tab pos="292100" algn="l"/>
              </a:tabLst>
              <a:defRPr/>
            </a:pPr>
            <a:r>
              <a:rPr lang="es-ES_tradnl" sz="2000" b="1" dirty="0" smtClean="0">
                <a:latin typeface="Arial" charset="0"/>
              </a:rPr>
              <a:t>Operaciones sicológicas y no convencionales.</a:t>
            </a:r>
          </a:p>
          <a:p>
            <a:pPr marL="457200" indent="-457200" algn="just" defTabSz="762000">
              <a:lnSpc>
                <a:spcPct val="150000"/>
              </a:lnSpc>
              <a:buClrTx/>
              <a:buSzPct val="100000"/>
            </a:pPr>
            <a:endParaRPr lang="es-ES_tradnl" b="1" dirty="0" smtClean="0">
              <a:latin typeface="Arial" charset="0"/>
            </a:endParaRPr>
          </a:p>
          <a:p>
            <a:pPr marL="457200" indent="-457200" algn="just" defTabSz="762000">
              <a:lnSpc>
                <a:spcPct val="150000"/>
              </a:lnSpc>
              <a:buSzPct val="100000"/>
              <a:buFont typeface="+mj-lt"/>
              <a:buAutoNum type="arabicPeriod"/>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lnSpc>
                <a:spcPct val="150000"/>
              </a:lnSpc>
            </a:pPr>
            <a:endParaRPr lang="es-ES_tradnl" b="1" dirty="0" smtClean="0">
              <a:latin typeface="Arial" charset="0"/>
            </a:endParaRPr>
          </a:p>
          <a:p>
            <a:pPr marL="457200" indent="-457200" algn="just" defTabSz="762000"/>
            <a:endParaRPr lang="es-ES_tradnl" b="1" dirty="0" smtClean="0">
              <a:latin typeface="Arial"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OPERACIONES PRE-DÍA D</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mj-lt"/>
              <a:buAutoNum type="arabicPeriod" startAt="2"/>
              <a:tabLst>
                <a:tab pos="292100" algn="l"/>
              </a:tabLst>
              <a:defRPr/>
            </a:pPr>
            <a:r>
              <a:rPr lang="es-ES_tradnl" b="1" u="sng" dirty="0" smtClean="0">
                <a:latin typeface="Arial" charset="0"/>
              </a:rPr>
              <a:t>Operaciones Pre-Asalto: </a:t>
            </a:r>
          </a:p>
          <a:p>
            <a:pPr marL="457200" indent="-457200" algn="just" defTabSz="762000">
              <a:lnSpc>
                <a:spcPct val="150000"/>
              </a:lnSpc>
              <a:buClrTx/>
              <a:buSzPct val="100000"/>
              <a:tabLst>
                <a:tab pos="292100" algn="l"/>
              </a:tabLst>
              <a:defRPr/>
            </a:pPr>
            <a:r>
              <a:rPr lang="es-ES_tradnl" b="1" dirty="0" smtClean="0">
                <a:latin typeface="Arial" charset="0"/>
              </a:rPr>
              <a:t>		Realizadas en el Area Objetivo, por elementos de la F.T.A., llamados Fuerza Avanzada y que preceden la llegada del cuerpo principal. Las dispone el C.F.T.A., con consulta al C.F.D. Las fuerzas avanzadas normalmente son disueltas el día “D”. Se efectúan con el propósito de conducir la preparación final de objetivos específicos mediante:</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Operaciones de Interdicción.</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Reconocimientos Anfibios.</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Limpieza de Minas.</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Bombardeos aéreos y navales.</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Demoliciones submarinas.</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Acciones de superioridad aérea.</a:t>
            </a:r>
          </a:p>
          <a:p>
            <a:pPr marL="914400" lvl="1" indent="-457200" algn="just" defTabSz="762000">
              <a:lnSpc>
                <a:spcPct val="150000"/>
              </a:lnSpc>
              <a:buClrTx/>
              <a:buSzPct val="100000"/>
              <a:buFont typeface="+mj-lt"/>
              <a:buAutoNum type="alphaLcParenR"/>
              <a:tabLst>
                <a:tab pos="292100" algn="l"/>
              </a:tabLst>
              <a:defRPr/>
            </a:pPr>
            <a:r>
              <a:rPr lang="es-ES_tradnl" sz="2000" b="1" dirty="0" smtClean="0">
                <a:latin typeface="Arial" charset="0"/>
              </a:rPr>
              <a:t>Reconocimiento del dispositivo enemigo y terreno interior.</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OPERACIONES PRE-DÍA D</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914400" lvl="1" indent="-457200" algn="just" defTabSz="762000">
              <a:lnSpc>
                <a:spcPct val="150000"/>
              </a:lnSpc>
              <a:buClrTx/>
              <a:buSzPct val="100000"/>
              <a:buFont typeface="+mj-lt"/>
              <a:buAutoNum type="alphaLcParenR" startAt="5"/>
              <a:tabLst>
                <a:tab pos="292100" algn="l"/>
              </a:tabLst>
              <a:defRPr/>
            </a:pPr>
            <a:r>
              <a:rPr lang="es-ES_tradnl" sz="2000" b="1" dirty="0" smtClean="0">
                <a:latin typeface="Arial" charset="0"/>
              </a:rPr>
              <a:t>Demoliciones submarinas.</a:t>
            </a:r>
          </a:p>
          <a:p>
            <a:pPr marL="914400" lvl="1" indent="-457200" algn="just" defTabSz="762000">
              <a:lnSpc>
                <a:spcPct val="150000"/>
              </a:lnSpc>
              <a:buClrTx/>
              <a:buSzPct val="100000"/>
              <a:buFont typeface="+mj-lt"/>
              <a:buAutoNum type="alphaLcParenR" startAt="5"/>
              <a:tabLst>
                <a:tab pos="292100" algn="l"/>
              </a:tabLst>
              <a:defRPr/>
            </a:pPr>
            <a:r>
              <a:rPr lang="es-ES_tradnl" sz="2000" b="1" dirty="0" smtClean="0">
                <a:latin typeface="Arial" charset="0"/>
              </a:rPr>
              <a:t>Acciones de superioridad aérea.</a:t>
            </a:r>
          </a:p>
          <a:p>
            <a:pPr marL="914400" lvl="1" indent="-457200" algn="just" defTabSz="762000">
              <a:lnSpc>
                <a:spcPct val="150000"/>
              </a:lnSpc>
              <a:buClrTx/>
              <a:buSzPct val="100000"/>
              <a:buFont typeface="+mj-lt"/>
              <a:buAutoNum type="alphaLcParenR" startAt="5"/>
              <a:tabLst>
                <a:tab pos="292100" algn="l"/>
              </a:tabLst>
              <a:defRPr/>
            </a:pPr>
            <a:r>
              <a:rPr lang="es-ES_tradnl" sz="2000" b="1" dirty="0" smtClean="0">
                <a:latin typeface="Arial" charset="0"/>
              </a:rPr>
              <a:t>Reconocimiento del dispositivo enemigo y terreno interior.</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OPERACIONES </a:t>
            </a:r>
            <a:r>
              <a:rPr lang="es-CL" sz="2800" dirty="0" smtClean="0">
                <a:solidFill>
                  <a:schemeClr val="tx1"/>
                </a:solidFill>
                <a:latin typeface="Arial Black" pitchFamily="34" charset="0"/>
              </a:rPr>
              <a:t>PRE-HORA H</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Wingdings" pitchFamily="2" charset="2"/>
              <a:buChar char="v"/>
            </a:pPr>
            <a:r>
              <a:rPr lang="es-ES_tradnl" b="1" dirty="0" smtClean="0">
                <a:latin typeface="Arial" charset="0"/>
              </a:rPr>
              <a:t>Son </a:t>
            </a:r>
            <a:r>
              <a:rPr lang="es-ES_tradnl" b="1" dirty="0" smtClean="0">
                <a:latin typeface="Arial" charset="0"/>
              </a:rPr>
              <a:t>realizadas en las </a:t>
            </a:r>
            <a:r>
              <a:rPr lang="es-ES_tradnl" b="1" dirty="0" smtClean="0">
                <a:latin typeface="Arial" charset="0"/>
              </a:rPr>
              <a:t>Áreas </a:t>
            </a:r>
            <a:r>
              <a:rPr lang="es-ES_tradnl" b="1" dirty="0" smtClean="0">
                <a:latin typeface="Arial" charset="0"/>
              </a:rPr>
              <a:t>de Desembarco, antes de la hora “H”, por el cuerpo principal con el propósito de dar seguridad, en el mayor grado posible, al desembarco. Comprende algunas de las siguientes actividades:</a:t>
            </a:r>
            <a:endParaRPr lang="es-ES_tradnl" b="1" dirty="0" smtClean="0">
              <a:latin typeface="Arial" charset="0"/>
            </a:endParaRPr>
          </a:p>
          <a:p>
            <a:pPr marL="457200" indent="-457200" algn="just" defTabSz="762000">
              <a:lnSpc>
                <a:spcPct val="150000"/>
              </a:lnSpc>
              <a:buClrTx/>
              <a:buSzPct val="100000"/>
              <a:buFont typeface="+mj-lt"/>
              <a:buAutoNum type="arabicPeriod"/>
              <a:tabLst>
                <a:tab pos="292100" algn="l"/>
              </a:tabLst>
              <a:defRPr/>
            </a:pPr>
            <a:r>
              <a:rPr lang="es-ES_tradnl" b="1" dirty="0" smtClean="0">
                <a:latin typeface="Arial" charset="0"/>
              </a:rPr>
              <a:t>Bombardeo </a:t>
            </a:r>
            <a:r>
              <a:rPr lang="es-ES_tradnl" b="1" dirty="0" smtClean="0">
                <a:latin typeface="Arial" charset="0"/>
              </a:rPr>
              <a:t>Naval y </a:t>
            </a:r>
            <a:r>
              <a:rPr lang="es-ES_tradnl" b="1" dirty="0" smtClean="0">
                <a:latin typeface="Arial" charset="0"/>
              </a:rPr>
              <a:t>Aéreo.</a:t>
            </a:r>
          </a:p>
          <a:p>
            <a:pPr marL="457200" indent="-457200" algn="just" defTabSz="762000">
              <a:lnSpc>
                <a:spcPct val="150000"/>
              </a:lnSpc>
              <a:buClrTx/>
              <a:buSzPct val="100000"/>
              <a:buFont typeface="+mj-lt"/>
              <a:buAutoNum type="arabicPeriod"/>
              <a:tabLst>
                <a:tab pos="292100" algn="l"/>
              </a:tabLst>
              <a:defRPr/>
            </a:pPr>
            <a:r>
              <a:rPr lang="es-ES_tradnl" b="1" dirty="0" smtClean="0">
                <a:latin typeface="Arial" charset="0"/>
              </a:rPr>
              <a:t>Reconocimiento </a:t>
            </a:r>
            <a:r>
              <a:rPr lang="es-ES_tradnl" b="1" dirty="0" smtClean="0">
                <a:latin typeface="Arial" charset="0"/>
              </a:rPr>
              <a:t>de rutas de aproximación, </a:t>
            </a:r>
            <a:r>
              <a:rPr lang="es-ES_tradnl" b="1" dirty="0" smtClean="0">
                <a:latin typeface="Arial" charset="0"/>
              </a:rPr>
              <a:t>varada </a:t>
            </a:r>
            <a:r>
              <a:rPr lang="es-ES_tradnl" b="1" dirty="0" smtClean="0">
                <a:latin typeface="Arial" charset="0"/>
              </a:rPr>
              <a:t>y </a:t>
            </a:r>
            <a:r>
              <a:rPr lang="es-ES_tradnl" b="1" dirty="0" smtClean="0">
                <a:latin typeface="Arial" charset="0"/>
              </a:rPr>
              <a:t>playas.</a:t>
            </a:r>
          </a:p>
          <a:p>
            <a:pPr marL="457200" indent="-457200" algn="just" defTabSz="762000">
              <a:lnSpc>
                <a:spcPct val="150000"/>
              </a:lnSpc>
              <a:buClrTx/>
              <a:buSzPct val="100000"/>
              <a:buFont typeface="+mj-lt"/>
              <a:buAutoNum type="arabicPeriod"/>
              <a:tabLst>
                <a:tab pos="292100" algn="l"/>
              </a:tabLst>
              <a:defRPr/>
            </a:pPr>
            <a:r>
              <a:rPr lang="es-ES_tradnl" b="1" dirty="0" smtClean="0">
                <a:latin typeface="Arial" charset="0"/>
              </a:rPr>
              <a:t>Acciones </a:t>
            </a:r>
            <a:r>
              <a:rPr lang="es-ES_tradnl" b="1" dirty="0" smtClean="0">
                <a:latin typeface="Arial" charset="0"/>
              </a:rPr>
              <a:t>de interdicción sobre los primeros </a:t>
            </a:r>
            <a:r>
              <a:rPr lang="es-ES_tradnl" b="1" dirty="0" smtClean="0">
                <a:latin typeface="Arial" charset="0"/>
              </a:rPr>
              <a:t>objetivos.</a:t>
            </a:r>
          </a:p>
          <a:p>
            <a:pPr marL="457200" indent="-457200" algn="just" defTabSz="762000">
              <a:lnSpc>
                <a:spcPct val="150000"/>
              </a:lnSpc>
              <a:buClrTx/>
              <a:buSzPct val="100000"/>
              <a:buFont typeface="+mj-lt"/>
              <a:buAutoNum type="arabicPeriod"/>
              <a:tabLst>
                <a:tab pos="292100" algn="l"/>
              </a:tabLst>
              <a:defRPr/>
            </a:pPr>
            <a:r>
              <a:rPr lang="es-ES_tradnl" b="1" dirty="0" smtClean="0">
                <a:latin typeface="Arial" charset="0"/>
              </a:rPr>
              <a:t>Reconocimiento </a:t>
            </a:r>
            <a:r>
              <a:rPr lang="es-ES_tradnl" b="1" dirty="0" smtClean="0">
                <a:latin typeface="Arial" charset="0"/>
              </a:rPr>
              <a:t>del dispositivo enemigo y </a:t>
            </a:r>
            <a:r>
              <a:rPr lang="es-ES_tradnl" b="1" dirty="0" smtClean="0">
                <a:latin typeface="Arial" charset="0"/>
              </a:rPr>
              <a:t> terreno </a:t>
            </a:r>
            <a:r>
              <a:rPr lang="es-ES_tradnl" b="1" dirty="0" smtClean="0">
                <a:latin typeface="Arial" charset="0"/>
              </a:rPr>
              <a:t>interior.</a:t>
            </a:r>
          </a:p>
          <a:p>
            <a:pPr marL="457200" indent="-457200" algn="just" defTabSz="762000">
              <a:lnSpc>
                <a:spcPct val="150000"/>
              </a:lnSpc>
              <a:tabLst>
                <a:tab pos="292100" algn="l"/>
              </a:tabLst>
              <a:defRPr/>
            </a:pPr>
            <a:endParaRPr lang="es-ES_tradnl" sz="2000" b="1" dirty="0" smtClean="0">
              <a:latin typeface="Arial"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8596" y="285728"/>
            <a:ext cx="8458200" cy="1000132"/>
          </a:xfrm>
          <a:ln>
            <a:solidFill>
              <a:schemeClr val="tx1"/>
            </a:solidFill>
          </a:ln>
        </p:spPr>
        <p:txBody>
          <a:bodyPr anchor="ctr">
            <a:noAutofit/>
          </a:bodyPr>
          <a:lstStyle/>
          <a:p>
            <a:pPr algn="ctr"/>
            <a:r>
              <a:rPr lang="es-CL" sz="2800" dirty="0" smtClean="0">
                <a:solidFill>
                  <a:schemeClr val="tx1"/>
                </a:solidFill>
                <a:latin typeface="Arial Black" pitchFamily="34" charset="0"/>
              </a:rPr>
              <a:t>DESEMBARCOS SUBSIDIARIOS</a:t>
            </a:r>
            <a:endParaRPr lang="es-CL" sz="2800" dirty="0">
              <a:solidFill>
                <a:schemeClr val="tx1"/>
              </a:solidFill>
              <a:latin typeface="Arial Black" pitchFamily="34" charset="0"/>
            </a:endParaRPr>
          </a:p>
        </p:txBody>
      </p:sp>
      <p:sp>
        <p:nvSpPr>
          <p:cNvPr id="8" name="2 Subtítulo"/>
          <p:cNvSpPr>
            <a:spLocks noGrp="1"/>
          </p:cNvSpPr>
          <p:nvPr>
            <p:ph type="subTitle" idx="1"/>
          </p:nvPr>
        </p:nvSpPr>
        <p:spPr>
          <a:xfrm>
            <a:off x="571472" y="1428736"/>
            <a:ext cx="8215338" cy="5429264"/>
          </a:xfrm>
        </p:spPr>
        <p:txBody>
          <a:bodyPr anchor="t">
            <a:noAutofit/>
          </a:bodyPr>
          <a:lstStyle/>
          <a:p>
            <a:pPr marL="457200" indent="-457200" algn="just" defTabSz="762000">
              <a:lnSpc>
                <a:spcPct val="150000"/>
              </a:lnSpc>
              <a:buClrTx/>
              <a:buSzPct val="100000"/>
              <a:buFont typeface="Wingdings" pitchFamily="2" charset="2"/>
              <a:buChar char="v"/>
            </a:pPr>
            <a:r>
              <a:rPr lang="es-ES_tradnl" b="1" dirty="0" smtClean="0">
                <a:latin typeface="Arial" charset="0"/>
              </a:rPr>
              <a:t>Son </a:t>
            </a:r>
            <a:r>
              <a:rPr lang="es-ES_tradnl" b="1" dirty="0" smtClean="0">
                <a:latin typeface="Arial" charset="0"/>
              </a:rPr>
              <a:t>realizados antes o después del Asalto, normalmente fuera del Area Desembarco principal. Tienen como propósito dispersar el esfuerzo adversario, en beneficio del desembarco principal y sólo se justifican si se prevé grandes ventajas, dado que, su ejecución, en vez de confundir o engañar al enemigo, puede confirmarle las reales intenciones de la F.T.A., junto con disminuir los medios para efectuarlo.</a:t>
            </a:r>
            <a:endParaRPr lang="es-ES_tradnl" b="1" dirty="0" smtClean="0">
              <a:latin typeface="Arial" charset="0"/>
            </a:endParaRPr>
          </a:p>
          <a:p>
            <a:pPr marL="457200" indent="-457200" algn="just" defTabSz="762000">
              <a:lnSpc>
                <a:spcPct val="150000"/>
              </a:lnSpc>
              <a:tabLst>
                <a:tab pos="292100" algn="l"/>
              </a:tabLst>
              <a:defRPr/>
            </a:pPr>
            <a:endParaRPr lang="es-ES_tradnl" sz="2000" b="1" dirty="0" smtClean="0">
              <a:latin typeface="Arial"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écnico">
  <a:themeElements>
    <a:clrScheme name="Técnico">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écnico">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écnico">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4815</TotalTime>
  <Words>1689</Words>
  <Application>Microsoft Office PowerPoint</Application>
  <PresentationFormat>Presentación en pantalla (4:3)</PresentationFormat>
  <Paragraphs>419</Paragraphs>
  <Slides>49</Slides>
  <Notes>5</Notes>
  <HiddenSlides>0</HiddenSlides>
  <MMClips>0</MMClips>
  <ScaleCrop>false</ScaleCrop>
  <HeadingPairs>
    <vt:vector size="4" baseType="variant">
      <vt:variant>
        <vt:lpstr>Tema</vt:lpstr>
      </vt:variant>
      <vt:variant>
        <vt:i4>1</vt:i4>
      </vt:variant>
      <vt:variant>
        <vt:lpstr>Títulos de diapositiva</vt:lpstr>
      </vt:variant>
      <vt:variant>
        <vt:i4>49</vt:i4>
      </vt:variant>
    </vt:vector>
  </HeadingPairs>
  <TitlesOfParts>
    <vt:vector size="50" baseType="lpstr">
      <vt:lpstr>Técnico</vt:lpstr>
      <vt:lpstr>Diapositiva 1</vt:lpstr>
      <vt:lpstr>OPERACIONES ANFIBIAS</vt:lpstr>
      <vt:lpstr>Asalto anfibio</vt:lpstr>
      <vt:lpstr>Fuerza de tarea anfibia</vt:lpstr>
      <vt:lpstr>FUERZA NAVAL (F.N.)</vt:lpstr>
      <vt:lpstr>FUERZA DE DESEMBARCO (F.D.)</vt:lpstr>
      <vt:lpstr>FUERZA EXPEDICIONARIA (F.E.)</vt:lpstr>
      <vt:lpstr>FUERZAS ESPECIALES (FF.EE.)</vt:lpstr>
      <vt:lpstr>FUERZA aérea de apoyo (F.a.a.)</vt:lpstr>
      <vt:lpstr>área objetivo</vt:lpstr>
      <vt:lpstr>área objetivo</vt:lpstr>
      <vt:lpstr>área de desembarco</vt:lpstr>
      <vt:lpstr>área de desembarco</vt:lpstr>
      <vt:lpstr>SITIOS de desembarco</vt:lpstr>
      <vt:lpstr>SITIOS de desembarco</vt:lpstr>
      <vt:lpstr>PLAYAS de desembarco</vt:lpstr>
      <vt:lpstr>PLAYAS de desembarco</vt:lpstr>
      <vt:lpstr>CABEZA DE PLAYA</vt:lpstr>
      <vt:lpstr>CABEZA DE PLAYA</vt:lpstr>
      <vt:lpstr>ZONA ESPECIAL DE O.A.</vt:lpstr>
      <vt:lpstr>ZONA DE ATERRIZAJE PARA HELICÓPTEROS</vt:lpstr>
      <vt:lpstr>Características de una operación anfibia</vt:lpstr>
      <vt:lpstr>Características de una operación anfibia</vt:lpstr>
      <vt:lpstr>Clasificación de las O.A.  SEGÚN ORIGEN DE LAS FUERZAS COMP.</vt:lpstr>
      <vt:lpstr>Clasificación de las O.A      SEGÚN ORIGEN DE LAS FUERZAS COMP.</vt:lpstr>
      <vt:lpstr>Clasificación de las O.A      SEGÚN SU PROPÓSITO</vt:lpstr>
      <vt:lpstr>Clasificación de las O.A      SEGÚN SU PROPÓSITO</vt:lpstr>
      <vt:lpstr>OPERACIONES ANFIBIAS</vt:lpstr>
      <vt:lpstr>OPERACIONES ANFIBIAS</vt:lpstr>
      <vt:lpstr>OPERACIONES ANFIBIAS</vt:lpstr>
      <vt:lpstr>OPERACIONES ANFIBIAS</vt:lpstr>
      <vt:lpstr>Fases de una operación anfibia</vt:lpstr>
      <vt:lpstr>Fases de una operación anfibia</vt:lpstr>
      <vt:lpstr>Fases de una operación anfibia</vt:lpstr>
      <vt:lpstr>Fases de una operación anfibia</vt:lpstr>
      <vt:lpstr>Fases de una operación anfibia</vt:lpstr>
      <vt:lpstr>Secuencia de término de una o.a.</vt:lpstr>
      <vt:lpstr>Secuencia de término de una o.a.</vt:lpstr>
      <vt:lpstr>Necesidad de supremacía relativa</vt:lpstr>
      <vt:lpstr>Necesidad de supremacía relativa</vt:lpstr>
      <vt:lpstr>Necesidad de supremacía relativa</vt:lpstr>
      <vt:lpstr>REQUISITOS PARA REALIZAR UNA O.A.</vt:lpstr>
      <vt:lpstr>OPERACIONES PRE-DESEMBARCO</vt:lpstr>
      <vt:lpstr>OPERACIONES PRE-DÍA D</vt:lpstr>
      <vt:lpstr>OPERACIONES PRE-DÍA D</vt:lpstr>
      <vt:lpstr>OPERACIONES PRE-DÍA D</vt:lpstr>
      <vt:lpstr>OPERACIONES PRE-DÍA D</vt:lpstr>
      <vt:lpstr>OPERACIONES PRE-HORA H</vt:lpstr>
      <vt:lpstr>DESEMBARCOS SUBSIDIARIOS</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OPERACIONES ANFIBIAS</dc:title>
  <dc:creator>17.212.039-3</dc:creator>
  <cp:lastModifiedBy>17.212.039-3</cp:lastModifiedBy>
  <cp:revision>42</cp:revision>
  <dcterms:created xsi:type="dcterms:W3CDTF">2021-02-11T00:12:36Z</dcterms:created>
  <dcterms:modified xsi:type="dcterms:W3CDTF">2021-03-23T02:25:38Z</dcterms:modified>
</cp:coreProperties>
</file>