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25"/>
  </p:notesMasterIdLst>
  <p:sldIdLst>
    <p:sldId id="291" r:id="rId2"/>
    <p:sldId id="295" r:id="rId3"/>
    <p:sldId id="324" r:id="rId4"/>
    <p:sldId id="293" r:id="rId5"/>
    <p:sldId id="304" r:id="rId6"/>
    <p:sldId id="323" r:id="rId7"/>
    <p:sldId id="325" r:id="rId8"/>
    <p:sldId id="326" r:id="rId9"/>
    <p:sldId id="327" r:id="rId10"/>
    <p:sldId id="328" r:id="rId11"/>
    <p:sldId id="333" r:id="rId12"/>
    <p:sldId id="339" r:id="rId13"/>
    <p:sldId id="337" r:id="rId14"/>
    <p:sldId id="336" r:id="rId15"/>
    <p:sldId id="340" r:id="rId16"/>
    <p:sldId id="341" r:id="rId17"/>
    <p:sldId id="342" r:id="rId18"/>
    <p:sldId id="343" r:id="rId19"/>
    <p:sldId id="329" r:id="rId20"/>
    <p:sldId id="330" r:id="rId21"/>
    <p:sldId id="331" r:id="rId22"/>
    <p:sldId id="344" r:id="rId23"/>
    <p:sldId id="332" r:id="rId24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66"/>
    <p:restoredTop sz="88858"/>
  </p:normalViewPr>
  <p:slideViewPr>
    <p:cSldViewPr snapToGrid="0">
      <p:cViewPr varScale="1">
        <p:scale>
          <a:sx n="51" d="100"/>
          <a:sy n="51" d="100"/>
        </p:scale>
        <p:origin x="92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1BE081-FCE2-437E-A8EF-EAF0EF2AEDA8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72D220-4761-4A01-9C0E-2A981B98FA38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84288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2D220-4761-4A01-9C0E-2A981B98FA38}" type="slidenum">
              <a:rPr lang="es-CL" smtClean="0"/>
              <a:t>2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450687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 flipV="1">
            <a:off x="7213600" y="3810000"/>
            <a:ext cx="49784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5" name="4 Rectángulo"/>
          <p:cNvSpPr/>
          <p:nvPr/>
        </p:nvSpPr>
        <p:spPr>
          <a:xfrm flipV="1">
            <a:off x="7213600" y="3897314"/>
            <a:ext cx="49784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6" name="5 Rectángulo"/>
          <p:cNvSpPr/>
          <p:nvPr/>
        </p:nvSpPr>
        <p:spPr>
          <a:xfrm flipV="1">
            <a:off x="7213600" y="4114801"/>
            <a:ext cx="49784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7" name="6 Rectángulo"/>
          <p:cNvSpPr/>
          <p:nvPr/>
        </p:nvSpPr>
        <p:spPr>
          <a:xfrm flipV="1">
            <a:off x="7213601" y="4164013"/>
            <a:ext cx="2620433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" name="9 Rectángulo"/>
          <p:cNvSpPr/>
          <p:nvPr/>
        </p:nvSpPr>
        <p:spPr>
          <a:xfrm flipV="1">
            <a:off x="7213601" y="4198939"/>
            <a:ext cx="2620433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1" name="10 Rectángulo redondeado"/>
          <p:cNvSpPr/>
          <p:nvPr/>
        </p:nvSpPr>
        <p:spPr bwMode="white">
          <a:xfrm>
            <a:off x="7213601" y="3962400"/>
            <a:ext cx="4085167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12" name="11 Rectángulo redondeado"/>
          <p:cNvSpPr/>
          <p:nvPr/>
        </p:nvSpPr>
        <p:spPr bwMode="white">
          <a:xfrm>
            <a:off x="9836151" y="4060826"/>
            <a:ext cx="21336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3" name="12 Rectángulo"/>
          <p:cNvSpPr/>
          <p:nvPr/>
        </p:nvSpPr>
        <p:spPr>
          <a:xfrm>
            <a:off x="0" y="3649664"/>
            <a:ext cx="12192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4" name="13 Rectángulo"/>
          <p:cNvSpPr/>
          <p:nvPr/>
        </p:nvSpPr>
        <p:spPr>
          <a:xfrm>
            <a:off x="0" y="3675064"/>
            <a:ext cx="12192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8551333" y="3643313"/>
            <a:ext cx="3640667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12192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09600" y="2401888"/>
            <a:ext cx="112776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609600" y="3899938"/>
            <a:ext cx="6604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17" name="27 Marcador de fecha"/>
          <p:cNvSpPr>
            <a:spLocks noGrp="1"/>
          </p:cNvSpPr>
          <p:nvPr>
            <p:ph type="dt" sz="half" idx="10"/>
          </p:nvPr>
        </p:nvSpPr>
        <p:spPr>
          <a:xfrm>
            <a:off x="8940800" y="4206875"/>
            <a:ext cx="1280584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18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7213600" y="4205288"/>
            <a:ext cx="1727200" cy="457200"/>
          </a:xfrm>
        </p:spPr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1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1093451" y="1589"/>
            <a:ext cx="996949" cy="365125"/>
          </a:xfrm>
        </p:spPr>
        <p:txBody>
          <a:bodyPr/>
          <a:lstStyle>
            <a:lvl1pPr algn="r">
              <a:defRPr sz="1800" smtClean="0">
                <a:solidFill>
                  <a:schemeClr val="bg1"/>
                </a:solidFill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96518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07448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1981201"/>
            <a:ext cx="103632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3367088"/>
            <a:ext cx="10363200" cy="1509712"/>
          </a:xfrm>
        </p:spPr>
        <p:txBody>
          <a:bodyPr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20238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2249425"/>
            <a:ext cx="53848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948490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8000" y="1143000"/>
            <a:ext cx="11176000" cy="1069848"/>
          </a:xfrm>
        </p:spPr>
        <p:txBody>
          <a:bodyPr/>
          <a:lstStyle>
            <a:lvl1pPr>
              <a:defRPr sz="4000" b="0" i="0" cap="none" baseline="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8000" y="2244970"/>
            <a:ext cx="5388864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6294968" y="2244970"/>
            <a:ext cx="5389033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508000" y="2708519"/>
            <a:ext cx="5388864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291073" y="2708519"/>
            <a:ext cx="5389033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25 Marcador de fecha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8" name="26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9" name="27 Marcador de pie de página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093465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43000"/>
            <a:ext cx="10972800" cy="1069848"/>
          </a:xfrm>
        </p:spPr>
        <p:txBody>
          <a:bodyPr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8777818" y="612775"/>
            <a:ext cx="1276349" cy="457200"/>
          </a:xfrm>
        </p:spPr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3911934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4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3905917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37995" y="1101970"/>
            <a:ext cx="451104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7137995" y="2010727"/>
            <a:ext cx="451104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03200" y="776287"/>
            <a:ext cx="6803136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6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7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29831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53913" y="1109161"/>
            <a:ext cx="782404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538228" y="1143000"/>
            <a:ext cx="6096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s-ES" noProof="0" dirty="0"/>
              <a:t>Haga clic en el icono para agregar una imagen</a:t>
            </a:r>
            <a:endParaRPr lang="en-US" noProof="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8117924" y="3274309"/>
            <a:ext cx="3454400" cy="2516489"/>
          </a:xfrm>
        </p:spPr>
        <p:txBody>
          <a:bodyPr lIns="0" tIns="0" rIns="4572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2226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86430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9042400" y="1143000"/>
            <a:ext cx="2540000" cy="54864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1143000"/>
            <a:ext cx="8331200" cy="5486400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1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5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C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672897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Rectángulo"/>
          <p:cNvSpPr/>
          <p:nvPr/>
        </p:nvSpPr>
        <p:spPr>
          <a:xfrm>
            <a:off x="0" y="366714"/>
            <a:ext cx="12192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12192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0" y="307976"/>
            <a:ext cx="12192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1" name="30 Rectángulo"/>
          <p:cNvSpPr/>
          <p:nvPr/>
        </p:nvSpPr>
        <p:spPr>
          <a:xfrm flipV="1">
            <a:off x="7213600" y="360364"/>
            <a:ext cx="49784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2" name="31 Rectángulo"/>
          <p:cNvSpPr/>
          <p:nvPr/>
        </p:nvSpPr>
        <p:spPr>
          <a:xfrm flipV="1">
            <a:off x="7213600" y="439739"/>
            <a:ext cx="49784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3" name="32 Rectángulo redondeado"/>
          <p:cNvSpPr/>
          <p:nvPr/>
        </p:nvSpPr>
        <p:spPr bwMode="white">
          <a:xfrm>
            <a:off x="7209367" y="496889"/>
            <a:ext cx="4085167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 useBgFill="1">
        <p:nvSpPr>
          <p:cNvPr id="34" name="33 Rectángulo redondeado"/>
          <p:cNvSpPr/>
          <p:nvPr/>
        </p:nvSpPr>
        <p:spPr bwMode="white">
          <a:xfrm>
            <a:off x="9831917" y="588963"/>
            <a:ext cx="21336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5" name="34 Rectángulo"/>
          <p:cNvSpPr/>
          <p:nvPr/>
        </p:nvSpPr>
        <p:spPr bwMode="invGray">
          <a:xfrm>
            <a:off x="12113684" y="-1588"/>
            <a:ext cx="762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6" name="35 Rectángulo"/>
          <p:cNvSpPr/>
          <p:nvPr/>
        </p:nvSpPr>
        <p:spPr bwMode="invGray">
          <a:xfrm>
            <a:off x="12058651" y="-1588"/>
            <a:ext cx="3810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7" name="36 Rectángulo"/>
          <p:cNvSpPr/>
          <p:nvPr/>
        </p:nvSpPr>
        <p:spPr bwMode="invGray">
          <a:xfrm>
            <a:off x="12033251" y="-1588"/>
            <a:ext cx="12700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8" name="37 Rectángulo"/>
          <p:cNvSpPr/>
          <p:nvPr/>
        </p:nvSpPr>
        <p:spPr bwMode="invGray">
          <a:xfrm>
            <a:off x="11967633" y="-1588"/>
            <a:ext cx="35984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39" name="38 Rectángulo"/>
          <p:cNvSpPr/>
          <p:nvPr/>
        </p:nvSpPr>
        <p:spPr bwMode="invGray">
          <a:xfrm>
            <a:off x="11887201" y="0"/>
            <a:ext cx="74084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40" name="39 Rectángulo"/>
          <p:cNvSpPr/>
          <p:nvPr/>
        </p:nvSpPr>
        <p:spPr bwMode="invGray">
          <a:xfrm>
            <a:off x="11832167" y="0"/>
            <a:ext cx="10584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US" dirty="0"/>
          </a:p>
        </p:txBody>
      </p:sp>
      <p:sp>
        <p:nvSpPr>
          <p:cNvPr id="1039" name="2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1143000"/>
            <a:ext cx="109728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1040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2249488"/>
            <a:ext cx="109728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8782051" y="612775"/>
            <a:ext cx="1276349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 smtClean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fld id="{4786D9D8-4286-4A9E-9BA8-68514CA840E6}" type="datetimeFigureOut">
              <a:rPr lang="es-CL" smtClean="0"/>
              <a:t>22-04-19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7010401" y="612775"/>
            <a:ext cx="1767417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 dirty="0">
                <a:solidFill>
                  <a:schemeClr val="accent2"/>
                </a:solidFill>
                <a:ea typeface="ヒラギノ角ゴ ProN W3" charset="-128"/>
                <a:cs typeface="+mn-cs"/>
              </a:defRPr>
            </a:lvl1pPr>
          </a:lstStyle>
          <a:p>
            <a:endParaRPr lang="es-CL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10898717" y="1588"/>
            <a:ext cx="1016000" cy="366712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 smtClean="0">
                <a:solidFill>
                  <a:srgbClr val="FFFFFF"/>
                </a:solidFill>
                <a:ea typeface="ヒラギノ角ゴ ProN W3" charset="-128"/>
                <a:cs typeface="+mn-cs"/>
              </a:defRPr>
            </a:lvl1pPr>
          </a:lstStyle>
          <a:p>
            <a:fld id="{FC1206F1-AF1D-44F3-8FC8-995ECC434A74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86182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</a:defRPr>
      </a:lvl9pPr>
    </p:titleStyle>
    <p:bodyStyle>
      <a:lvl1pPr marL="365125" indent="-255588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Font typeface="Georgia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2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2.tif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5" Type="http://schemas.openxmlformats.org/officeDocument/2006/relationships/image" Target="../media/image9.png"/><Relationship Id="rId4" Type="http://schemas.openxmlformats.org/officeDocument/2006/relationships/image" Target="../media/image2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.tif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2.tif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tiff"/><Relationship Id="rId3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6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6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6.xml"/><Relationship Id="rId6" Type="http://schemas.openxmlformats.org/officeDocument/2006/relationships/image" Target="NULL"/><Relationship Id="rId5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6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6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6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Relationship Id="rId14" Type="http://schemas.openxmlformats.org/officeDocument/2006/relationships/image" Target="NUL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NULL"/><Relationship Id="rId13" Type="http://schemas.openxmlformats.org/officeDocument/2006/relationships/image" Target="NULL"/><Relationship Id="rId3" Type="http://schemas.openxmlformats.org/officeDocument/2006/relationships/image" Target="NULL"/><Relationship Id="rId7" Type="http://schemas.openxmlformats.org/officeDocument/2006/relationships/image" Target="NULL"/><Relationship Id="rId12" Type="http://schemas.openxmlformats.org/officeDocument/2006/relationships/image" Target="NULL"/><Relationship Id="rId2" Type="http://schemas.openxmlformats.org/officeDocument/2006/relationships/image" Target="NULL"/><Relationship Id="rId1" Type="http://schemas.openxmlformats.org/officeDocument/2006/relationships/slideLayout" Target="../slideLayouts/slideLayout6.xml"/><Relationship Id="rId6" Type="http://schemas.openxmlformats.org/officeDocument/2006/relationships/image" Target="NULL"/><Relationship Id="rId11" Type="http://schemas.openxmlformats.org/officeDocument/2006/relationships/image" Target="NULL"/><Relationship Id="rId5" Type="http://schemas.openxmlformats.org/officeDocument/2006/relationships/image" Target="NULL"/><Relationship Id="rId10" Type="http://schemas.openxmlformats.org/officeDocument/2006/relationships/image" Target="NULL"/><Relationship Id="rId4" Type="http://schemas.openxmlformats.org/officeDocument/2006/relationships/image" Target="NULL"/><Relationship Id="rId9" Type="http://schemas.openxmlformats.org/officeDocument/2006/relationships/image" Target="NUL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Diagrama de cuerpo libre</a:t>
            </a:r>
          </a:p>
        </p:txBody>
      </p:sp>
    </p:spTree>
    <p:extLst>
      <p:ext uri="{BB962C8B-B14F-4D97-AF65-F5344CB8AC3E}">
        <p14:creationId xmlns:p14="http://schemas.microsoft.com/office/powerpoint/2010/main" val="4216651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32C04519-5D34-DD44-A5BA-A4448D277612}"/>
              </a:ext>
            </a:extLst>
          </p:cNvPr>
          <p:cNvSpPr txBox="1"/>
          <p:nvPr/>
        </p:nvSpPr>
        <p:spPr>
          <a:xfrm>
            <a:off x="321823" y="627733"/>
            <a:ext cx="8734253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28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Para construir un DCL:</a:t>
            </a: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Cuerpo de interés </a:t>
            </a: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  <a:sym typeface="Wingdings" pitchFamily="2" charset="2"/>
              </a:rPr>
              <a:t> </a:t>
            </a: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partícula o punto</a:t>
            </a:r>
          </a:p>
          <a:p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Fuerzas representadas por </a:t>
            </a:r>
            <a:r>
              <a:rPr lang="es-CL" sz="28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flechas </a:t>
            </a:r>
            <a:endParaRPr lang="es-CL" sz="24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Origen de la flecha en el cuerpo de interés 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Comenzar por las fuerzas de dirección conocida </a:t>
            </a:r>
          </a:p>
          <a:p>
            <a:pPr marL="2286000" lvl="4" indent="-457200">
              <a:buFont typeface="Arial" panose="020B0604020202020204" pitchFamily="34" charset="0"/>
              <a:buChar char="•"/>
            </a:pPr>
            <a:r>
              <a:rPr lang="es-CL" sz="24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Largo de la flecha proporcional a la magnitud de la fuerza. </a:t>
            </a:r>
          </a:p>
          <a:p>
            <a:pPr lvl="4"/>
            <a:endParaRPr lang="es-CL" sz="2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  <a:p>
            <a:pPr algn="just"/>
            <a:endParaRPr lang="es-CL" sz="28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51442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E69197A-F040-4AEE-8A8D-2F4B2513A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Ejercicio de ejemplo</a:t>
            </a:r>
          </a:p>
        </p:txBody>
      </p:sp>
    </p:spTree>
    <p:extLst>
      <p:ext uri="{BB962C8B-B14F-4D97-AF65-F5344CB8AC3E}">
        <p14:creationId xmlns:p14="http://schemas.microsoft.com/office/powerpoint/2010/main" val="474384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776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8023029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7182195" y="657975"/>
            <a:ext cx="4247243" cy="2385731"/>
          </a:xfrm>
          <a:prstGeom prst="rect">
            <a:avLst/>
          </a:prstGeom>
        </p:spPr>
      </p:pic>
      <p:grpSp>
        <p:nvGrpSpPr>
          <p:cNvPr id="24" name="Grupo 23">
            <a:extLst>
              <a:ext uri="{FF2B5EF4-FFF2-40B4-BE49-F238E27FC236}">
                <a16:creationId xmlns:a16="http://schemas.microsoft.com/office/drawing/2014/main" id="{2AD33C57-8D1C-EC4A-9EEA-24CB5FCE1365}"/>
              </a:ext>
            </a:extLst>
          </p:cNvPr>
          <p:cNvGrpSpPr/>
          <p:nvPr/>
        </p:nvGrpSpPr>
        <p:grpSpPr>
          <a:xfrm>
            <a:off x="135777" y="936237"/>
            <a:ext cx="5192361" cy="3987456"/>
            <a:chOff x="135777" y="1340682"/>
            <a:chExt cx="6803563" cy="5542257"/>
          </a:xfrm>
        </p:grpSpPr>
        <p:cxnSp>
          <p:nvCxnSpPr>
            <p:cNvPr id="18" name="Conector recto 17">
              <a:extLst>
                <a:ext uri="{FF2B5EF4-FFF2-40B4-BE49-F238E27FC236}">
                  <a16:creationId xmlns:a16="http://schemas.microsoft.com/office/drawing/2014/main" id="{CF47DB09-916C-A24A-AA43-036A8141870E}"/>
                </a:ext>
              </a:extLst>
            </p:cNvPr>
            <p:cNvCxnSpPr>
              <a:cxnSpLocks/>
              <a:stCxn id="10" idx="0"/>
              <a:endCxn id="2" idx="3"/>
            </p:cNvCxnSpPr>
            <p:nvPr/>
          </p:nvCxnSpPr>
          <p:spPr>
            <a:xfrm flipV="1">
              <a:off x="1395837" y="4653731"/>
              <a:ext cx="1054586" cy="539390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9" name="CuadroTexto 18">
              <a:extLst>
                <a:ext uri="{FF2B5EF4-FFF2-40B4-BE49-F238E27FC236}">
                  <a16:creationId xmlns:a16="http://schemas.microsoft.com/office/drawing/2014/main" id="{2FC8706B-C121-0A4A-BF65-53EDBF1F44B2}"/>
                </a:ext>
              </a:extLst>
            </p:cNvPr>
            <p:cNvSpPr txBox="1"/>
            <p:nvPr/>
          </p:nvSpPr>
          <p:spPr>
            <a:xfrm>
              <a:off x="1996754" y="4849666"/>
              <a:ext cx="665018" cy="55612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s-CL" sz="2000" dirty="0"/>
                <a:t>C</a:t>
              </a:r>
              <a:endParaRPr lang="es-CL" dirty="0"/>
            </a:p>
          </p:txBody>
        </p:sp>
        <p:grpSp>
          <p:nvGrpSpPr>
            <p:cNvPr id="23" name="Grupo 22">
              <a:extLst>
                <a:ext uri="{FF2B5EF4-FFF2-40B4-BE49-F238E27FC236}">
                  <a16:creationId xmlns:a16="http://schemas.microsoft.com/office/drawing/2014/main" id="{8AB2387C-27E5-5540-9462-0B842C6B7E0E}"/>
                </a:ext>
              </a:extLst>
            </p:cNvPr>
            <p:cNvGrpSpPr/>
            <p:nvPr/>
          </p:nvGrpSpPr>
          <p:grpSpPr>
            <a:xfrm>
              <a:off x="135777" y="1340682"/>
              <a:ext cx="6803563" cy="5542257"/>
              <a:chOff x="135777" y="1340682"/>
              <a:chExt cx="6803563" cy="5542257"/>
            </a:xfrm>
          </p:grpSpPr>
          <p:cxnSp>
            <p:nvCxnSpPr>
              <p:cNvPr id="16" name="Conector recto 15">
                <a:extLst>
                  <a:ext uri="{FF2B5EF4-FFF2-40B4-BE49-F238E27FC236}">
                    <a16:creationId xmlns:a16="http://schemas.microsoft.com/office/drawing/2014/main" id="{F0F42F71-ABFB-0D40-B8B0-CF232DD6B82E}"/>
                  </a:ext>
                </a:extLst>
              </p:cNvPr>
              <p:cNvCxnSpPr>
                <a:stCxn id="7" idx="5"/>
                <a:endCxn id="2" idx="0"/>
              </p:cNvCxnSpPr>
              <p:nvPr/>
            </p:nvCxnSpPr>
            <p:spPr>
              <a:xfrm>
                <a:off x="2845986" y="2794304"/>
                <a:ext cx="944618" cy="397783"/>
              </a:xfrm>
              <a:prstGeom prst="line">
                <a:avLst/>
              </a:prstGeom>
              <a:ln w="2857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C3F88FA4-7D69-D14D-AB15-B719AA2A493D}"/>
                  </a:ext>
                </a:extLst>
              </p:cNvPr>
              <p:cNvSpPr txBox="1"/>
              <p:nvPr/>
            </p:nvSpPr>
            <p:spPr>
              <a:xfrm>
                <a:off x="3318294" y="2387482"/>
                <a:ext cx="665018" cy="51334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C</a:t>
                </a:r>
                <a:endParaRPr lang="es-CL" sz="1400" dirty="0"/>
              </a:p>
            </p:txBody>
          </p:sp>
          <p:grpSp>
            <p:nvGrpSpPr>
              <p:cNvPr id="21" name="Grupo 20">
                <a:extLst>
                  <a:ext uri="{FF2B5EF4-FFF2-40B4-BE49-F238E27FC236}">
                    <a16:creationId xmlns:a16="http://schemas.microsoft.com/office/drawing/2014/main" id="{9E258BC1-8C6B-734C-BC36-480A14E5B318}"/>
                  </a:ext>
                </a:extLst>
              </p:cNvPr>
              <p:cNvGrpSpPr/>
              <p:nvPr/>
            </p:nvGrpSpPr>
            <p:grpSpPr>
              <a:xfrm>
                <a:off x="135777" y="1340682"/>
                <a:ext cx="6803563" cy="5542257"/>
                <a:chOff x="135777" y="1340682"/>
                <a:chExt cx="6803563" cy="5542257"/>
              </a:xfrm>
            </p:grpSpPr>
            <p:grpSp>
              <p:nvGrpSpPr>
                <p:cNvPr id="15" name="Grupo 14">
                  <a:extLst>
                    <a:ext uri="{FF2B5EF4-FFF2-40B4-BE49-F238E27FC236}">
                      <a16:creationId xmlns:a16="http://schemas.microsoft.com/office/drawing/2014/main" id="{6690B931-A997-3A45-9259-BBB368347383}"/>
                    </a:ext>
                  </a:extLst>
                </p:cNvPr>
                <p:cNvGrpSpPr/>
                <p:nvPr/>
              </p:nvGrpSpPr>
              <p:grpSpPr>
                <a:xfrm>
                  <a:off x="135777" y="1340682"/>
                  <a:ext cx="6803563" cy="5542257"/>
                  <a:chOff x="135777" y="1340682"/>
                  <a:chExt cx="6803563" cy="5542257"/>
                </a:xfrm>
              </p:grpSpPr>
              <p:grpSp>
                <p:nvGrpSpPr>
                  <p:cNvPr id="4" name="Grupo 3">
                    <a:extLst>
                      <a:ext uri="{FF2B5EF4-FFF2-40B4-BE49-F238E27FC236}">
                        <a16:creationId xmlns:a16="http://schemas.microsoft.com/office/drawing/2014/main" id="{7A227DFC-39CE-114D-83CE-0193CB7FE6FC}"/>
                      </a:ext>
                    </a:extLst>
                  </p:cNvPr>
                  <p:cNvGrpSpPr/>
                  <p:nvPr/>
                </p:nvGrpSpPr>
                <p:grpSpPr>
                  <a:xfrm>
                    <a:off x="1895302" y="3192087"/>
                    <a:ext cx="3790603" cy="1712422"/>
                    <a:chOff x="1895302" y="3192087"/>
                    <a:chExt cx="3790603" cy="1712422"/>
                  </a:xfrm>
                </p:grpSpPr>
                <p:sp>
                  <p:nvSpPr>
                    <p:cNvPr id="2" name="Elipse 1">
                      <a:extLst>
                        <a:ext uri="{FF2B5EF4-FFF2-40B4-BE49-F238E27FC236}">
                          <a16:creationId xmlns:a16="http://schemas.microsoft.com/office/drawing/2014/main" id="{08D075EB-F59E-F84F-B9D6-798E38A76395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3" name="CuadroTexto 2">
                      <a:extLst>
                        <a:ext uri="{FF2B5EF4-FFF2-40B4-BE49-F238E27FC236}">
                          <a16:creationId xmlns:a16="http://schemas.microsoft.com/office/drawing/2014/main" id="{619EEF20-76EC-2849-8612-9B689DAAF596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888044" y="3589871"/>
                      <a:ext cx="2028306" cy="89835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3600" dirty="0"/>
                        <a:t>CAJA</a:t>
                      </a:r>
                      <a:endParaRPr lang="es-CL" sz="4000" dirty="0"/>
                    </a:p>
                  </p:txBody>
                </p:sp>
              </p:grpSp>
              <p:grpSp>
                <p:nvGrpSpPr>
                  <p:cNvPr id="6" name="Grupo 5">
                    <a:extLst>
                      <a:ext uri="{FF2B5EF4-FFF2-40B4-BE49-F238E27FC236}">
                        <a16:creationId xmlns:a16="http://schemas.microsoft.com/office/drawing/2014/main" id="{7E308614-D28F-A541-9084-010A2C924EC4}"/>
                      </a:ext>
                    </a:extLst>
                  </p:cNvPr>
                  <p:cNvGrpSpPr/>
                  <p:nvPr/>
                </p:nvGrpSpPr>
                <p:grpSpPr>
                  <a:xfrm>
                    <a:off x="465514" y="1340682"/>
                    <a:ext cx="2788896" cy="1703024"/>
                    <a:chOff x="1895302" y="3192087"/>
                    <a:chExt cx="3790603" cy="1712422"/>
                  </a:xfrm>
                </p:grpSpPr>
                <p:sp>
                  <p:nvSpPr>
                    <p:cNvPr id="7" name="Elipse 6">
                      <a:extLst>
                        <a:ext uri="{FF2B5EF4-FFF2-40B4-BE49-F238E27FC236}">
                          <a16:creationId xmlns:a16="http://schemas.microsoft.com/office/drawing/2014/main" id="{73C9A45F-B5F4-8443-8F59-11D17CC4A2D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8" name="CuadroTexto 7">
                      <a:extLst>
                        <a:ext uri="{FF2B5EF4-FFF2-40B4-BE49-F238E27FC236}">
                          <a16:creationId xmlns:a16="http://schemas.microsoft.com/office/drawing/2014/main" id="{44C7CF75-DADB-E640-9049-BD97B604E2C4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3" y="3663578"/>
                      <a:ext cx="2028306" cy="55919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000" dirty="0"/>
                        <a:t>Cuerda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9" name="Grupo 8">
                    <a:extLst>
                      <a:ext uri="{FF2B5EF4-FFF2-40B4-BE49-F238E27FC236}">
                        <a16:creationId xmlns:a16="http://schemas.microsoft.com/office/drawing/2014/main" id="{E14EBFE7-31B3-C442-95D4-12BB6E9C8A3F}"/>
                      </a:ext>
                    </a:extLst>
                  </p:cNvPr>
                  <p:cNvGrpSpPr/>
                  <p:nvPr/>
                </p:nvGrpSpPr>
                <p:grpSpPr>
                  <a:xfrm>
                    <a:off x="135777" y="5193121"/>
                    <a:ext cx="2520119" cy="1623317"/>
                    <a:chOff x="1895302" y="3192087"/>
                    <a:chExt cx="3790603" cy="1712422"/>
                  </a:xfrm>
                </p:grpSpPr>
                <p:sp>
                  <p:nvSpPr>
                    <p:cNvPr id="10" name="Elipse 9">
                      <a:extLst>
                        <a:ext uri="{FF2B5EF4-FFF2-40B4-BE49-F238E27FC236}">
                          <a16:creationId xmlns:a16="http://schemas.microsoft.com/office/drawing/2014/main" id="{1B968D93-2FFC-4E40-BC99-C4F8825FB324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1" name="CuadroTexto 10">
                      <a:extLst>
                        <a:ext uri="{FF2B5EF4-FFF2-40B4-BE49-F238E27FC236}">
                          <a16:creationId xmlns:a16="http://schemas.microsoft.com/office/drawing/2014/main" id="{A3C411FA-33CD-114D-820A-45016582B0DF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7" cy="67690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Piso</a:t>
                      </a:r>
                      <a:endParaRPr lang="es-CL" sz="2800" dirty="0"/>
                    </a:p>
                  </p:txBody>
                </p:sp>
              </p:grpSp>
              <p:grpSp>
                <p:nvGrpSpPr>
                  <p:cNvPr id="12" name="Grupo 11">
                    <a:extLst>
                      <a:ext uri="{FF2B5EF4-FFF2-40B4-BE49-F238E27FC236}">
                        <a16:creationId xmlns:a16="http://schemas.microsoft.com/office/drawing/2014/main" id="{1E654BBD-F7B3-BC4F-B9F5-FDF856AB7412}"/>
                      </a:ext>
                    </a:extLst>
                  </p:cNvPr>
                  <p:cNvGrpSpPr/>
                  <p:nvPr/>
                </p:nvGrpSpPr>
                <p:grpSpPr>
                  <a:xfrm>
                    <a:off x="4432470" y="5220829"/>
                    <a:ext cx="2506870" cy="1662110"/>
                    <a:chOff x="1895302" y="3192087"/>
                    <a:chExt cx="3790603" cy="1712422"/>
                  </a:xfrm>
                </p:grpSpPr>
                <p:sp>
                  <p:nvSpPr>
                    <p:cNvPr id="13" name="Elipse 12">
                      <a:extLst>
                        <a:ext uri="{FF2B5EF4-FFF2-40B4-BE49-F238E27FC236}">
                          <a16:creationId xmlns:a16="http://schemas.microsoft.com/office/drawing/2014/main" id="{7F5FBF28-936C-7C49-8926-034C0A0C929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1895302" y="3192087"/>
                      <a:ext cx="3790603" cy="1712422"/>
                    </a:xfrm>
                    <a:prstGeom prst="ellipse">
                      <a:avLst/>
                    </a:prstGeom>
                    <a:ln>
                      <a:solidFill>
                        <a:schemeClr val="tx1"/>
                      </a:solidFill>
                    </a:ln>
                  </p:spPr>
                  <p:style>
                    <a:lnRef idx="2">
                      <a:schemeClr val="accent6"/>
                    </a:lnRef>
                    <a:fillRef idx="1">
                      <a:schemeClr val="lt1"/>
                    </a:fillRef>
                    <a:effectRef idx="0">
                      <a:schemeClr val="accent6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s-CL"/>
                    </a:p>
                  </p:txBody>
                </p:sp>
                <p:sp>
                  <p:nvSpPr>
                    <p:cNvPr id="14" name="CuadroTexto 13">
                      <a:extLst>
                        <a:ext uri="{FF2B5EF4-FFF2-40B4-BE49-F238E27FC236}">
                          <a16:creationId xmlns:a16="http://schemas.microsoft.com/office/drawing/2014/main" id="{A8935654-FA11-9F4D-B67D-D6E318764C73}"/>
                        </a:ext>
                      </a:extLst>
                    </p:cNvPr>
                    <p:cNvSpPr txBox="1"/>
                    <p:nvPr/>
                  </p:nvSpPr>
                  <p:spPr>
                    <a:xfrm>
                      <a:off x="2992582" y="3663577"/>
                      <a:ext cx="2028305" cy="661102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</p:spPr>
                  <p:txBody>
                    <a:bodyPr wrap="square" rtlCol="0">
                      <a:spAutoFit/>
                    </a:bodyPr>
                    <a:lstStyle/>
                    <a:p>
                      <a:r>
                        <a:rPr lang="es-CL" sz="2400" dirty="0"/>
                        <a:t>Tierra</a:t>
                      </a:r>
                    </a:p>
                  </p:txBody>
                </p:sp>
              </p:grpSp>
            </p:grpSp>
            <p:cxnSp>
              <p:nvCxnSpPr>
                <p:cNvPr id="20" name="Conector recto 19">
                  <a:extLst>
                    <a:ext uri="{FF2B5EF4-FFF2-40B4-BE49-F238E27FC236}">
                      <a16:creationId xmlns:a16="http://schemas.microsoft.com/office/drawing/2014/main" id="{8034D361-F1DE-F84F-A135-F7C8CA34E6AD}"/>
                    </a:ext>
                  </a:extLst>
                </p:cNvPr>
                <p:cNvCxnSpPr>
                  <a:cxnSpLocks/>
                  <a:stCxn id="2" idx="5"/>
                  <a:endCxn id="13" idx="0"/>
                </p:cNvCxnSpPr>
                <p:nvPr/>
              </p:nvCxnSpPr>
              <p:spPr>
                <a:xfrm>
                  <a:off x="5130784" y="4653731"/>
                  <a:ext cx="555121" cy="567098"/>
                </a:xfrm>
                <a:prstGeom prst="line">
                  <a:avLst/>
                </a:prstGeom>
                <a:ln w="28575">
                  <a:prstDash val="dash"/>
                </a:ln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sp>
              <p:nvSpPr>
                <p:cNvPr id="22" name="CuadroTexto 21">
                  <a:extLst>
                    <a:ext uri="{FF2B5EF4-FFF2-40B4-BE49-F238E27FC236}">
                      <a16:creationId xmlns:a16="http://schemas.microsoft.com/office/drawing/2014/main" id="{A9B20CAE-9638-B844-87B1-F791756D03C9}"/>
                    </a:ext>
                  </a:extLst>
                </p:cNvPr>
                <p:cNvSpPr txBox="1"/>
                <p:nvPr/>
              </p:nvSpPr>
              <p:spPr>
                <a:xfrm>
                  <a:off x="5510082" y="4607841"/>
                  <a:ext cx="665018" cy="55612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es-CL" sz="2000" dirty="0"/>
                    <a:t>G</a:t>
                  </a:r>
                  <a:endParaRPr lang="es-CL" dirty="0"/>
                </a:p>
              </p:txBody>
            </p:sp>
          </p:grpSp>
        </p:grpSp>
      </p:grpSp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6255846" y="3314580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6833524" y="402949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CL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3524" y="4029498"/>
                <a:ext cx="3198750" cy="2708755"/>
              </a:xfrm>
              <a:prstGeom prst="rect">
                <a:avLst/>
              </a:prstGeom>
              <a:blipFill>
                <a:blip r:embed="rId3"/>
                <a:stretch>
                  <a:fillRect l="-3150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03938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859E14AF-16E5-2A45-9B11-A85F8C9451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5055587" y="2081852"/>
            <a:ext cx="4247243" cy="2385731"/>
          </a:xfrm>
          <a:prstGeom prst="rect">
            <a:avLst/>
          </a:prstGeom>
        </p:spPr>
      </p:pic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CL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3"/>
                <a:stretch>
                  <a:fillRect l="-3150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</p:spTree>
    <p:extLst>
      <p:ext uri="{BB962C8B-B14F-4D97-AF65-F5344CB8AC3E}">
        <p14:creationId xmlns:p14="http://schemas.microsoft.com/office/powerpoint/2010/main" val="32795265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CL" dirty="0"/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155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Imagen 9">
            <a:extLst>
              <a:ext uri="{FF2B5EF4-FFF2-40B4-BE49-F238E27FC236}">
                <a16:creationId xmlns:a16="http://schemas.microsoft.com/office/drawing/2014/main" id="{40436050-CC69-224A-8018-66C28828F6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8277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3788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608183" y="3938412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08183" y="3938412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190523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/>
                  <a:t> </a:t>
                </a:r>
                <a:endParaRPr lang="es-ES" sz="2800" dirty="0"/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/>
                </a:stretch>
              </a:blipFill>
              <a:ln>
                <a:solidFill>
                  <a:schemeClr val="accent1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5289595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0451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</a:t>
                </a:r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5289595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08077" y="5547893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  <a:endCxn id="2" idx="3"/>
          </p:cNvCxnSpPr>
          <p:nvPr/>
        </p:nvCxnSpPr>
        <p:spPr>
          <a:xfrm flipV="1">
            <a:off x="7481455" y="4169245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7553651" y="4375616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3651" y="4375616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68CF4EC-AECB-214F-9E33-FDDF266ECD95}"/>
                  </a:ext>
                </a:extLst>
              </p:cNvPr>
              <p:cNvSpPr txBox="1"/>
              <p:nvPr/>
            </p:nvSpPr>
            <p:spPr>
              <a:xfrm>
                <a:off x="9707712" y="2162831"/>
                <a:ext cx="2268415" cy="442557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Del segundo principio de Newton:</a:t>
                </a:r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sz="2800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  <a:p>
                <a:endParaRPr lang="es-CL" sz="2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sz="280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sz="2800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sz="2800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sz="280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sz="28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sz="2800" dirty="0"/>
              </a:p>
              <a:p>
                <a:endParaRPr lang="es-CL" sz="2800" dirty="0"/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A68CF4EC-AECB-214F-9E33-FDDF266ECD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07712" y="2162831"/>
                <a:ext cx="2268415" cy="4425570"/>
              </a:xfrm>
              <a:prstGeom prst="rect">
                <a:avLst/>
              </a:prstGeom>
              <a:blipFill>
                <a:blip r:embed="rId7"/>
                <a:stretch>
                  <a:fillRect l="-51934" t="-2564" b="-36182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Flecha curvada hacia arriba 4">
            <a:extLst>
              <a:ext uri="{FF2B5EF4-FFF2-40B4-BE49-F238E27FC236}">
                <a16:creationId xmlns:a16="http://schemas.microsoft.com/office/drawing/2014/main" id="{37173F09-421C-A24F-9AD4-D2B6CCFA0FA8}"/>
              </a:ext>
            </a:extLst>
          </p:cNvPr>
          <p:cNvSpPr/>
          <p:nvPr/>
        </p:nvSpPr>
        <p:spPr>
          <a:xfrm rot="21321920" flipH="1">
            <a:off x="8372524" y="5995001"/>
            <a:ext cx="2562486" cy="650631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29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</a:t>
                </a:r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1017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</p:cNvCxnSpPr>
          <p:nvPr/>
        </p:nvCxnSpPr>
        <p:spPr>
          <a:xfrm flipV="1">
            <a:off x="8671377" y="2944428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25026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CuadroTexto 24">
            <a:extLst>
              <a:ext uri="{FF2B5EF4-FFF2-40B4-BE49-F238E27FC236}">
                <a16:creationId xmlns:a16="http://schemas.microsoft.com/office/drawing/2014/main" id="{DC5031FC-D2E3-6346-A0D5-D40AD07B4CE1}"/>
              </a:ext>
            </a:extLst>
          </p:cNvPr>
          <p:cNvSpPr txBox="1"/>
          <p:nvPr/>
        </p:nvSpPr>
        <p:spPr>
          <a:xfrm>
            <a:off x="435338" y="975826"/>
            <a:ext cx="435410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INVENTARIO DE FUERZAS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/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noFill/>
              <a:ln>
                <a:solidFill>
                  <a:srgbClr val="C0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B050"/>
                                </a:solidFill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𝑐𝑢𝑒𝑟𝑑𝑎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B05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B050"/>
                    </a:solidFill>
                  </a:rPr>
                  <a:t> </a:t>
                </a:r>
              </a:p>
              <a:p>
                <a:endParaRPr lang="es-CL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i="1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𝑝𝑖𝑠𝑜</m:t>
                        </m:r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𝑐𝑎𝑗𝑎</m:t>
                        </m:r>
                      </m:sub>
                      <m:sup>
                        <m:r>
                          <a:rPr lang="es-ES" sz="2800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𝑐𝑜𝑛𝑡𝑎𝑐𝑡𝑜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C00000"/>
                    </a:solidFill>
                  </a:rPr>
                  <a:t> </a:t>
                </a:r>
                <a:endParaRPr lang="es-ES" sz="2800" dirty="0">
                  <a:solidFill>
                    <a:srgbClr val="C00000"/>
                  </a:solidFill>
                </a:endParaRPr>
              </a:p>
              <a:p>
                <a:endParaRPr lang="es-ES" sz="2800" dirty="0"/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es-CL" sz="280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acc>
                          <m:accPr>
                            <m:chr m:val="⃗"/>
                            <m:ctrlPr>
                              <a:rPr lang="es-CL" sz="2800" i="1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s-ES" sz="2800" b="0" i="1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𝑃</m:t>
                            </m:r>
                          </m:e>
                        </m:acc>
                      </m:e>
                      <m:sub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</a:rPr>
                          <m:t>𝑇𝑖𝑒𝑟𝑟𝑎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𝑐𝑎𝑗</m:t>
                        </m:r>
                        <m:r>
                          <a:rPr lang="es-ES" sz="2800" i="1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𝑎</m:t>
                        </m:r>
                      </m:sub>
                      <m:sup>
                        <m:r>
                          <a:rPr lang="es-ES" sz="2800" b="0" i="1" smtClean="0">
                            <a:solidFill>
                              <a:srgbClr val="002060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𝑔𝑟𝑎𝑣𝑖𝑡𝑎𝑐𝑖𝑜𝑛𝑎𝑙</m:t>
                        </m:r>
                      </m:sup>
                    </m:sSubSup>
                  </m:oMath>
                </a14:m>
                <a:r>
                  <a:rPr lang="es-CL" sz="2800" dirty="0">
                    <a:solidFill>
                      <a:srgbClr val="002060"/>
                    </a:solidFill>
                  </a:rPr>
                  <a:t> </a:t>
                </a:r>
                <a:endParaRPr lang="es-CL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FCF7A915-1025-4D42-9122-A2B95DF7E80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3339" y="1758828"/>
                <a:ext cx="3198750" cy="2708755"/>
              </a:xfrm>
              <a:prstGeom prst="rect">
                <a:avLst/>
              </a:prstGeom>
              <a:blipFill>
                <a:blip r:embed="rId2"/>
                <a:stretch>
                  <a:fillRect l="-3150"/>
                </a:stretch>
              </a:blipFill>
              <a:ln>
                <a:solidFill>
                  <a:srgbClr val="C0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CuadroTexto 26">
            <a:extLst>
              <a:ext uri="{FF2B5EF4-FFF2-40B4-BE49-F238E27FC236}">
                <a16:creationId xmlns:a16="http://schemas.microsoft.com/office/drawing/2014/main" id="{249D1A32-BE38-B24F-AC00-C6FC425CA32B}"/>
              </a:ext>
            </a:extLst>
          </p:cNvPr>
          <p:cNvSpPr txBox="1"/>
          <p:nvPr/>
        </p:nvSpPr>
        <p:spPr>
          <a:xfrm>
            <a:off x="6197230" y="927831"/>
            <a:ext cx="4354107" cy="83099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2400" b="1" dirty="0"/>
              <a:t>DIAGRAMA DE CUERPO LIBRE (DCL)</a:t>
            </a:r>
          </a:p>
        </p:txBody>
      </p:sp>
      <p:sp>
        <p:nvSpPr>
          <p:cNvPr id="2" name="Elipse 1">
            <a:extLst>
              <a:ext uri="{FF2B5EF4-FFF2-40B4-BE49-F238E27FC236}">
                <a16:creationId xmlns:a16="http://schemas.microsoft.com/office/drawing/2014/main" id="{7649A076-D792-944A-B878-6AC1BC5DA4DC}"/>
              </a:ext>
            </a:extLst>
          </p:cNvPr>
          <p:cNvSpPr/>
          <p:nvPr/>
        </p:nvSpPr>
        <p:spPr>
          <a:xfrm>
            <a:off x="8485981" y="3974123"/>
            <a:ext cx="217205" cy="2286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4" name="Conector recto de flecha 3">
            <a:extLst>
              <a:ext uri="{FF2B5EF4-FFF2-40B4-BE49-F238E27FC236}">
                <a16:creationId xmlns:a16="http://schemas.microsoft.com/office/drawing/2014/main" id="{2D199B45-1EFA-9847-9FC9-1DB478395B57}"/>
              </a:ext>
            </a:extLst>
          </p:cNvPr>
          <p:cNvCxnSpPr>
            <a:cxnSpLocks/>
          </p:cNvCxnSpPr>
          <p:nvPr/>
        </p:nvCxnSpPr>
        <p:spPr>
          <a:xfrm>
            <a:off x="8601037" y="4169245"/>
            <a:ext cx="0" cy="1528170"/>
          </a:xfrm>
          <a:prstGeom prst="straightConnector1">
            <a:avLst/>
          </a:prstGeom>
          <a:ln w="57150">
            <a:solidFill>
              <a:schemeClr val="accent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/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i="1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26A4A50-CC46-CB4F-AD6F-B46E3B59C2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4583" y="4748664"/>
                <a:ext cx="666206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77A3F35-4753-7447-B3F7-F2D16557271A}"/>
              </a:ext>
            </a:extLst>
          </p:cNvPr>
          <p:cNvCxnSpPr>
            <a:cxnSpLocks/>
          </p:cNvCxnSpPr>
          <p:nvPr/>
        </p:nvCxnSpPr>
        <p:spPr>
          <a:xfrm flipH="1" flipV="1">
            <a:off x="7481455" y="3710173"/>
            <a:ext cx="1113129" cy="354605"/>
          </a:xfrm>
          <a:prstGeom prst="straightConnector1">
            <a:avLst/>
          </a:prstGeom>
          <a:ln w="57150">
            <a:solidFill>
              <a:srgbClr val="00B05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" name="Imagen 9">
            <a:extLst>
              <a:ext uri="{FF2B5EF4-FFF2-40B4-BE49-F238E27FC236}">
                <a16:creationId xmlns:a16="http://schemas.microsoft.com/office/drawing/2014/main" id="{F1DADA4B-2985-3645-A421-2EBF29BCDF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1573094" y="5010274"/>
            <a:ext cx="2078594" cy="116757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/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400" b="0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𝑇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869C5608-261A-4F43-AE59-94EF368FF4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9775" y="3424514"/>
                <a:ext cx="666206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45667360-7FB8-B64A-AE9D-9A131D63C672}"/>
              </a:ext>
            </a:extLst>
          </p:cNvPr>
          <p:cNvCxnSpPr>
            <a:cxnSpLocks/>
          </p:cNvCxnSpPr>
          <p:nvPr/>
        </p:nvCxnSpPr>
        <p:spPr>
          <a:xfrm flipV="1">
            <a:off x="8671377" y="2944428"/>
            <a:ext cx="1036335" cy="1120350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/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800" b="0" i="1" smtClean="0">
                          <a:solidFill>
                            <a:srgbClr val="C00000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0D1C9CAC-7542-8343-974E-94FC4D80426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03186" y="2992286"/>
                <a:ext cx="666206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ángulo 2">
            <a:extLst>
              <a:ext uri="{FF2B5EF4-FFF2-40B4-BE49-F238E27FC236}">
                <a16:creationId xmlns:a16="http://schemas.microsoft.com/office/drawing/2014/main" id="{458D723C-AE8B-BF45-8071-B6A49E3B5791}"/>
              </a:ext>
            </a:extLst>
          </p:cNvPr>
          <p:cNvSpPr/>
          <p:nvPr/>
        </p:nvSpPr>
        <p:spPr>
          <a:xfrm>
            <a:off x="7135091" y="2299855"/>
            <a:ext cx="3075709" cy="36298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3252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8B9CFEA8-96FE-4146-954A-23B0DE84B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887506"/>
            <a:ext cx="10972800" cy="2339788"/>
          </a:xfrm>
        </p:spPr>
        <p:txBody>
          <a:bodyPr/>
          <a:lstStyle/>
          <a:p>
            <a:pPr algn="ctr"/>
            <a:r>
              <a:rPr lang="es-CL" dirty="0"/>
              <a:t>Construyendo un diagrama de cuerpo libre</a:t>
            </a:r>
          </a:p>
        </p:txBody>
      </p:sp>
    </p:spTree>
    <p:extLst>
      <p:ext uri="{BB962C8B-B14F-4D97-AF65-F5344CB8AC3E}">
        <p14:creationId xmlns:p14="http://schemas.microsoft.com/office/powerpoint/2010/main" val="37469846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11556" y="699709"/>
            <a:ext cx="4698170" cy="2399624"/>
            <a:chOff x="1110343" y="1527908"/>
            <a:chExt cx="5512526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>
              <a:off x="1110343" y="4389120"/>
              <a:ext cx="551252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611188" cy="2861212"/>
              <a:chOff x="1907178" y="1527908"/>
              <a:chExt cx="4611188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7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3600" dirty="0"/>
                  <a:t>B</a:t>
                </a:r>
                <a:endParaRPr lang="es-CL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685108" cy="0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194636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8" name="Grupo 17">
            <a:extLst>
              <a:ext uri="{FF2B5EF4-FFF2-40B4-BE49-F238E27FC236}">
                <a16:creationId xmlns:a16="http://schemas.microsoft.com/office/drawing/2014/main" id="{DDD2397F-BD4D-4BA9-BAF2-9B1F06B00C7E}"/>
              </a:ext>
            </a:extLst>
          </p:cNvPr>
          <p:cNvGrpSpPr/>
          <p:nvPr/>
        </p:nvGrpSpPr>
        <p:grpSpPr>
          <a:xfrm>
            <a:off x="5776195" y="368930"/>
            <a:ext cx="5299423" cy="3131288"/>
            <a:chOff x="5660314" y="565501"/>
            <a:chExt cx="5939503" cy="3647131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A3487D53-C62B-7446-84E2-0AC10B06D900}"/>
                </a:ext>
              </a:extLst>
            </p:cNvPr>
            <p:cNvGrpSpPr/>
            <p:nvPr/>
          </p:nvGrpSpPr>
          <p:grpSpPr>
            <a:xfrm>
              <a:off x="6172786" y="974251"/>
              <a:ext cx="2217670" cy="1156063"/>
              <a:chOff x="8088923" y="1143000"/>
              <a:chExt cx="3493477" cy="1811215"/>
            </a:xfrm>
          </p:grpSpPr>
          <p:sp>
            <p:nvSpPr>
              <p:cNvPr id="13" name="Elipse 12">
                <a:extLst>
                  <a:ext uri="{FF2B5EF4-FFF2-40B4-BE49-F238E27FC236}">
                    <a16:creationId xmlns:a16="http://schemas.microsoft.com/office/drawing/2014/main" id="{F417F95E-0CEA-C44D-9DC7-3BE2F4B6F630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605DAA4F-7657-BC43-A91D-167386E38C5C}"/>
                  </a:ext>
                </a:extLst>
              </p:cNvPr>
              <p:cNvSpPr txBox="1"/>
              <p:nvPr/>
            </p:nvSpPr>
            <p:spPr>
              <a:xfrm>
                <a:off x="8549819" y="1544227"/>
                <a:ext cx="2579143" cy="8424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/>
                  <a:t>Bloque B</a:t>
                </a:r>
              </a:p>
            </p:txBody>
          </p:sp>
        </p:grpSp>
        <p:grpSp>
          <p:nvGrpSpPr>
            <p:cNvPr id="15" name="Grupo 14">
              <a:extLst>
                <a:ext uri="{FF2B5EF4-FFF2-40B4-BE49-F238E27FC236}">
                  <a16:creationId xmlns:a16="http://schemas.microsoft.com/office/drawing/2014/main" id="{A955ACE6-6D4C-2C49-AF99-3388F8D05A75}"/>
                </a:ext>
              </a:extLst>
            </p:cNvPr>
            <p:cNvGrpSpPr/>
            <p:nvPr/>
          </p:nvGrpSpPr>
          <p:grpSpPr>
            <a:xfrm>
              <a:off x="9177818" y="565501"/>
              <a:ext cx="2217670" cy="1156063"/>
              <a:chOff x="8088923" y="1143000"/>
              <a:chExt cx="3493477" cy="1811215"/>
            </a:xfrm>
          </p:grpSpPr>
          <p:sp>
            <p:nvSpPr>
              <p:cNvPr id="16" name="Elipse 15">
                <a:extLst>
                  <a:ext uri="{FF2B5EF4-FFF2-40B4-BE49-F238E27FC236}">
                    <a16:creationId xmlns:a16="http://schemas.microsoft.com/office/drawing/2014/main" id="{12A36ADA-35C2-3544-AAA3-647F8624897B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6A8B3B68-76FF-C14B-AFE2-2A84A977350E}"/>
                  </a:ext>
                </a:extLst>
              </p:cNvPr>
              <p:cNvSpPr txBox="1"/>
              <p:nvPr/>
            </p:nvSpPr>
            <p:spPr>
              <a:xfrm>
                <a:off x="8375804" y="1638740"/>
                <a:ext cx="2919716" cy="84244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400" dirty="0"/>
                  <a:t>Bloque A</a:t>
                </a:r>
              </a:p>
            </p:txBody>
          </p:sp>
        </p:grpSp>
        <p:grpSp>
          <p:nvGrpSpPr>
            <p:cNvPr id="21" name="Grupo 20">
              <a:extLst>
                <a:ext uri="{FF2B5EF4-FFF2-40B4-BE49-F238E27FC236}">
                  <a16:creationId xmlns:a16="http://schemas.microsoft.com/office/drawing/2014/main" id="{8268D43C-A42C-3448-9B7B-9647357178F6}"/>
                </a:ext>
              </a:extLst>
            </p:cNvPr>
            <p:cNvGrpSpPr/>
            <p:nvPr/>
          </p:nvGrpSpPr>
          <p:grpSpPr>
            <a:xfrm>
              <a:off x="9795921" y="2295796"/>
              <a:ext cx="1803896" cy="933855"/>
              <a:chOff x="8088923" y="1143000"/>
              <a:chExt cx="3493477" cy="1811215"/>
            </a:xfrm>
          </p:grpSpPr>
          <p:sp>
            <p:nvSpPr>
              <p:cNvPr id="22" name="Elipse 21">
                <a:extLst>
                  <a:ext uri="{FF2B5EF4-FFF2-40B4-BE49-F238E27FC236}">
                    <a16:creationId xmlns:a16="http://schemas.microsoft.com/office/drawing/2014/main" id="{9738EC32-51DF-7441-B998-DC1ACB0DB439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3" name="CuadroTexto 22">
                <a:extLst>
                  <a:ext uri="{FF2B5EF4-FFF2-40B4-BE49-F238E27FC236}">
                    <a16:creationId xmlns:a16="http://schemas.microsoft.com/office/drawing/2014/main" id="{98F9533D-654E-8B48-B00D-5DC9C397B42B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cuerda</a:t>
                </a:r>
              </a:p>
            </p:txBody>
          </p:sp>
        </p:grpSp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5428F657-196C-DA43-A67E-A649E9326FC3}"/>
                </a:ext>
              </a:extLst>
            </p:cNvPr>
            <p:cNvGrpSpPr/>
            <p:nvPr/>
          </p:nvGrpSpPr>
          <p:grpSpPr>
            <a:xfrm>
              <a:off x="6791626" y="2449938"/>
              <a:ext cx="1803896" cy="933855"/>
              <a:chOff x="8088923" y="1143000"/>
              <a:chExt cx="3493477" cy="1811215"/>
            </a:xfrm>
          </p:grpSpPr>
          <p:sp>
            <p:nvSpPr>
              <p:cNvPr id="25" name="Elipse 24">
                <a:extLst>
                  <a:ext uri="{FF2B5EF4-FFF2-40B4-BE49-F238E27FC236}">
                    <a16:creationId xmlns:a16="http://schemas.microsoft.com/office/drawing/2014/main" id="{F32CC0AF-DB24-E841-9D0C-990A9F3991A3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6" name="CuadroTexto 25">
                <a:extLst>
                  <a:ext uri="{FF2B5EF4-FFF2-40B4-BE49-F238E27FC236}">
                    <a16:creationId xmlns:a16="http://schemas.microsoft.com/office/drawing/2014/main" id="{D121264A-C87E-7646-AB71-33B5DCBD42D4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piso</a:t>
                </a:r>
              </a:p>
            </p:txBody>
          </p:sp>
        </p:grpSp>
        <p:grpSp>
          <p:nvGrpSpPr>
            <p:cNvPr id="27" name="Grupo 26">
              <a:extLst>
                <a:ext uri="{FF2B5EF4-FFF2-40B4-BE49-F238E27FC236}">
                  <a16:creationId xmlns:a16="http://schemas.microsoft.com/office/drawing/2014/main" id="{44573374-53EF-194B-B2F9-1AFBDDA742E4}"/>
                </a:ext>
              </a:extLst>
            </p:cNvPr>
            <p:cNvGrpSpPr/>
            <p:nvPr/>
          </p:nvGrpSpPr>
          <p:grpSpPr>
            <a:xfrm>
              <a:off x="7913764" y="3278777"/>
              <a:ext cx="1803896" cy="933855"/>
              <a:chOff x="8088923" y="1143000"/>
              <a:chExt cx="3493477" cy="1811215"/>
            </a:xfrm>
          </p:grpSpPr>
          <p:sp>
            <p:nvSpPr>
              <p:cNvPr id="28" name="Elipse 27">
                <a:extLst>
                  <a:ext uri="{FF2B5EF4-FFF2-40B4-BE49-F238E27FC236}">
                    <a16:creationId xmlns:a16="http://schemas.microsoft.com/office/drawing/2014/main" id="{2AA37427-F472-FC4A-8286-9FCAB1221A95}"/>
                  </a:ext>
                </a:extLst>
              </p:cNvPr>
              <p:cNvSpPr/>
              <p:nvPr/>
            </p:nvSpPr>
            <p:spPr>
              <a:xfrm>
                <a:off x="8088923" y="1143000"/>
                <a:ext cx="3493477" cy="1811215"/>
              </a:xfrm>
              <a:prstGeom prst="ellipse">
                <a:avLst/>
              </a:prstGeom>
              <a:ln>
                <a:solidFill>
                  <a:schemeClr val="accent6">
                    <a:lumMod val="50000"/>
                  </a:schemeClr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29" name="CuadroTexto 28">
                <a:extLst>
                  <a:ext uri="{FF2B5EF4-FFF2-40B4-BE49-F238E27FC236}">
                    <a16:creationId xmlns:a16="http://schemas.microsoft.com/office/drawing/2014/main" id="{C6777A2C-751F-944A-AC6F-3AFC5FCB2F56}"/>
                  </a:ext>
                </a:extLst>
              </p:cNvPr>
              <p:cNvSpPr txBox="1"/>
              <p:nvPr/>
            </p:nvSpPr>
            <p:spPr>
              <a:xfrm>
                <a:off x="8662684" y="1571553"/>
                <a:ext cx="2549769" cy="77601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s-CL" sz="2000" dirty="0"/>
                  <a:t>Tierra</a:t>
                </a:r>
              </a:p>
            </p:txBody>
          </p:sp>
        </p:grpSp>
        <p:cxnSp>
          <p:nvCxnSpPr>
            <p:cNvPr id="31" name="Conector recto 30">
              <a:extLst>
                <a:ext uri="{FF2B5EF4-FFF2-40B4-BE49-F238E27FC236}">
                  <a16:creationId xmlns:a16="http://schemas.microsoft.com/office/drawing/2014/main" id="{5D4C5271-C300-5449-AFC5-96044C8E2449}"/>
                </a:ext>
              </a:extLst>
            </p:cNvPr>
            <p:cNvCxnSpPr>
              <a:cxnSpLocks/>
              <a:stCxn id="13" idx="6"/>
              <a:endCxn id="16" idx="2"/>
            </p:cNvCxnSpPr>
            <p:nvPr/>
          </p:nvCxnSpPr>
          <p:spPr>
            <a:xfrm flipV="1">
              <a:off x="8390456" y="1143533"/>
              <a:ext cx="787362" cy="40875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Conector recto 34">
              <a:extLst>
                <a:ext uri="{FF2B5EF4-FFF2-40B4-BE49-F238E27FC236}">
                  <a16:creationId xmlns:a16="http://schemas.microsoft.com/office/drawing/2014/main" id="{CBD077E2-A515-AA4B-AC98-913B9B851E2A}"/>
                </a:ext>
              </a:extLst>
            </p:cNvPr>
            <p:cNvCxnSpPr>
              <a:cxnSpLocks/>
              <a:stCxn id="16" idx="3"/>
              <a:endCxn id="25" idx="7"/>
            </p:cNvCxnSpPr>
            <p:nvPr/>
          </p:nvCxnSpPr>
          <p:spPr>
            <a:xfrm flipH="1">
              <a:off x="8331348" y="1552262"/>
              <a:ext cx="1171240" cy="103443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Conector recto 38">
              <a:extLst>
                <a:ext uri="{FF2B5EF4-FFF2-40B4-BE49-F238E27FC236}">
                  <a16:creationId xmlns:a16="http://schemas.microsoft.com/office/drawing/2014/main" id="{AE205C72-D449-334D-9316-E7F09104A66D}"/>
                </a:ext>
              </a:extLst>
            </p:cNvPr>
            <p:cNvCxnSpPr>
              <a:cxnSpLocks/>
              <a:stCxn id="16" idx="4"/>
              <a:endCxn id="28" idx="0"/>
            </p:cNvCxnSpPr>
            <p:nvPr/>
          </p:nvCxnSpPr>
          <p:spPr>
            <a:xfrm flipH="1">
              <a:off x="8815712" y="1721564"/>
              <a:ext cx="1470941" cy="1557213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Conector recto 42">
              <a:extLst>
                <a:ext uri="{FF2B5EF4-FFF2-40B4-BE49-F238E27FC236}">
                  <a16:creationId xmlns:a16="http://schemas.microsoft.com/office/drawing/2014/main" id="{B16D5DEA-402E-744B-985E-74BBEF1F241D}"/>
                </a:ext>
              </a:extLst>
            </p:cNvPr>
            <p:cNvCxnSpPr>
              <a:cxnSpLocks/>
              <a:stCxn id="16" idx="5"/>
              <a:endCxn id="22" idx="0"/>
            </p:cNvCxnSpPr>
            <p:nvPr/>
          </p:nvCxnSpPr>
          <p:spPr>
            <a:xfrm flipH="1">
              <a:off x="10697869" y="1552262"/>
              <a:ext cx="372849" cy="74353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Conector recto 44">
              <a:extLst>
                <a:ext uri="{FF2B5EF4-FFF2-40B4-BE49-F238E27FC236}">
                  <a16:creationId xmlns:a16="http://schemas.microsoft.com/office/drawing/2014/main" id="{F69BE051-9E97-6F40-A578-D274553BE15C}"/>
                </a:ext>
              </a:extLst>
            </p:cNvPr>
            <p:cNvCxnSpPr>
              <a:cxnSpLocks/>
              <a:stCxn id="22" idx="4"/>
              <a:endCxn id="28" idx="6"/>
            </p:cNvCxnSpPr>
            <p:nvPr/>
          </p:nvCxnSpPr>
          <p:spPr>
            <a:xfrm flipH="1">
              <a:off x="9717660" y="3229651"/>
              <a:ext cx="980209" cy="516054"/>
            </a:xfrm>
            <a:prstGeom prst="line">
              <a:avLst/>
            </a:prstGeom>
            <a:ln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orma libre 53">
              <a:extLst>
                <a:ext uri="{FF2B5EF4-FFF2-40B4-BE49-F238E27FC236}">
                  <a16:creationId xmlns:a16="http://schemas.microsoft.com/office/drawing/2014/main" id="{008C3215-7F5D-BB4A-8D2F-CCA0AA90188D}"/>
                </a:ext>
              </a:extLst>
            </p:cNvPr>
            <p:cNvSpPr/>
            <p:nvPr/>
          </p:nvSpPr>
          <p:spPr>
            <a:xfrm>
              <a:off x="6142417" y="2089616"/>
              <a:ext cx="1943492" cy="1920681"/>
            </a:xfrm>
            <a:custGeom>
              <a:avLst/>
              <a:gdLst>
                <a:gd name="connsiteX0" fmla="*/ 718432 w 2625610"/>
                <a:gd name="connsiteY0" fmla="*/ 0 h 2455817"/>
                <a:gd name="connsiteX1" fmla="*/ 104478 w 2625610"/>
                <a:gd name="connsiteY1" fmla="*/ 1502229 h 2455817"/>
                <a:gd name="connsiteX2" fmla="*/ 2625610 w 2625610"/>
                <a:gd name="connsiteY2" fmla="*/ 2455817 h 24558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625610" h="2455817">
                  <a:moveTo>
                    <a:pt x="718432" y="0"/>
                  </a:moveTo>
                  <a:cubicBezTo>
                    <a:pt x="252523" y="546463"/>
                    <a:pt x="-213385" y="1092926"/>
                    <a:pt x="104478" y="1502229"/>
                  </a:cubicBezTo>
                  <a:cubicBezTo>
                    <a:pt x="422341" y="1911532"/>
                    <a:pt x="1523975" y="2183674"/>
                    <a:pt x="2625610" y="2455817"/>
                  </a:cubicBezTo>
                </a:path>
              </a:pathLst>
            </a:custGeom>
            <a:noFill/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  <p:sp>
          <p:nvSpPr>
            <p:cNvPr id="56" name="CuadroTexto 55">
              <a:extLst>
                <a:ext uri="{FF2B5EF4-FFF2-40B4-BE49-F238E27FC236}">
                  <a16:creationId xmlns:a16="http://schemas.microsoft.com/office/drawing/2014/main" id="{1B53A98F-D164-0041-8D54-DA5DD9E8585B}"/>
                </a:ext>
              </a:extLst>
            </p:cNvPr>
            <p:cNvSpPr txBox="1"/>
            <p:nvPr/>
          </p:nvSpPr>
          <p:spPr>
            <a:xfrm>
              <a:off x="8559476" y="1036972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58" name="CuadroTexto 57">
              <a:extLst>
                <a:ext uri="{FF2B5EF4-FFF2-40B4-BE49-F238E27FC236}">
                  <a16:creationId xmlns:a16="http://schemas.microsoft.com/office/drawing/2014/main" id="{EF613251-661D-7142-BEB2-E0C41A154CC4}"/>
                </a:ext>
              </a:extLst>
            </p:cNvPr>
            <p:cNvSpPr txBox="1"/>
            <p:nvPr/>
          </p:nvSpPr>
          <p:spPr>
            <a:xfrm>
              <a:off x="8595522" y="1834544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59" name="CuadroTexto 58">
              <a:extLst>
                <a:ext uri="{FF2B5EF4-FFF2-40B4-BE49-F238E27FC236}">
                  <a16:creationId xmlns:a16="http://schemas.microsoft.com/office/drawing/2014/main" id="{CCB49D99-8966-8E4D-9F2B-6FDB11E15B2D}"/>
                </a:ext>
              </a:extLst>
            </p:cNvPr>
            <p:cNvSpPr txBox="1"/>
            <p:nvPr/>
          </p:nvSpPr>
          <p:spPr>
            <a:xfrm>
              <a:off x="10897894" y="1779742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C</a:t>
              </a:r>
              <a:endParaRPr lang="es-CL" dirty="0"/>
            </a:p>
          </p:txBody>
        </p:sp>
        <p:sp>
          <p:nvSpPr>
            <p:cNvPr id="61" name="CuadroTexto 60">
              <a:extLst>
                <a:ext uri="{FF2B5EF4-FFF2-40B4-BE49-F238E27FC236}">
                  <a16:creationId xmlns:a16="http://schemas.microsoft.com/office/drawing/2014/main" id="{53165E98-CFC6-1644-86CB-A9BEDD33BB4F}"/>
                </a:ext>
              </a:extLst>
            </p:cNvPr>
            <p:cNvSpPr txBox="1"/>
            <p:nvPr/>
          </p:nvSpPr>
          <p:spPr>
            <a:xfrm>
              <a:off x="9205188" y="2189093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  <p:sp>
          <p:nvSpPr>
            <p:cNvPr id="62" name="CuadroTexto 61">
              <a:extLst>
                <a:ext uri="{FF2B5EF4-FFF2-40B4-BE49-F238E27FC236}">
                  <a16:creationId xmlns:a16="http://schemas.microsoft.com/office/drawing/2014/main" id="{A7ADF817-C54F-7C42-95F3-9640AAF632F4}"/>
                </a:ext>
              </a:extLst>
            </p:cNvPr>
            <p:cNvSpPr txBox="1"/>
            <p:nvPr/>
          </p:nvSpPr>
          <p:spPr>
            <a:xfrm>
              <a:off x="10107136" y="3500249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  <p:sp>
          <p:nvSpPr>
            <p:cNvPr id="63" name="CuadroTexto 62">
              <a:extLst>
                <a:ext uri="{FF2B5EF4-FFF2-40B4-BE49-F238E27FC236}">
                  <a16:creationId xmlns:a16="http://schemas.microsoft.com/office/drawing/2014/main" id="{88FB3B52-CDED-AF41-A838-622A1EE92730}"/>
                </a:ext>
              </a:extLst>
            </p:cNvPr>
            <p:cNvSpPr txBox="1"/>
            <p:nvPr/>
          </p:nvSpPr>
          <p:spPr>
            <a:xfrm>
              <a:off x="5660314" y="2860318"/>
              <a:ext cx="512472" cy="3943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dirty="0"/>
                <a:t>G</a:t>
              </a:r>
              <a:endParaRPr lang="es-CL" dirty="0"/>
            </a:p>
          </p:txBody>
        </p:sp>
      </p:grpSp>
      <p:sp>
        <p:nvSpPr>
          <p:cNvPr id="55" name="CuadroTexto 54">
            <a:extLst>
              <a:ext uri="{FF2B5EF4-FFF2-40B4-BE49-F238E27FC236}">
                <a16:creationId xmlns:a16="http://schemas.microsoft.com/office/drawing/2014/main" id="{99989AE2-BFA9-D64B-BA44-273FAB21AF5C}"/>
              </a:ext>
            </a:extLst>
          </p:cNvPr>
          <p:cNvSpPr txBox="1"/>
          <p:nvPr/>
        </p:nvSpPr>
        <p:spPr>
          <a:xfrm>
            <a:off x="367426" y="3740981"/>
            <a:ext cx="44556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/>
              <a:t>Inventario de fuerzas para el bloque B: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68DF9B09-F6C2-1147-8C93-5F07D04D895A}"/>
                  </a:ext>
                </a:extLst>
              </p:cNvPr>
              <p:cNvSpPr txBox="1"/>
              <p:nvPr/>
            </p:nvSpPr>
            <p:spPr>
              <a:xfrm>
                <a:off x="367426" y="4318470"/>
                <a:ext cx="4330839" cy="4796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0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000" dirty="0">
                                  <a:latin typeface="Cambria Math" panose="02040503050406030204" pitchFamily="18" charset="0"/>
                                </a:rPr>
                                <m:t>P</m:t>
                              </m:r>
                            </m:e>
                          </m:acc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  <m:sup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𝐺𝑟𝑎𝑣𝑖𝑡𝑎𝑐𝑖𝑜𝑛𝑎𝑙</m:t>
                          </m:r>
                        </m:sup>
                      </m:sSubSup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68DF9B09-F6C2-1147-8C93-5F07D04D89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7426" y="4318470"/>
                <a:ext cx="4330839" cy="479618"/>
              </a:xfrm>
              <a:prstGeom prst="rect">
                <a:avLst/>
              </a:prstGeom>
              <a:blipFill>
                <a:blip r:embed="rId2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CuadroTexto 63">
                <a:extLst>
                  <a:ext uri="{FF2B5EF4-FFF2-40B4-BE49-F238E27FC236}">
                    <a16:creationId xmlns:a16="http://schemas.microsoft.com/office/drawing/2014/main" id="{0DD49A15-75DD-E748-96FD-E77D720A703B}"/>
                  </a:ext>
                </a:extLst>
              </p:cNvPr>
              <p:cNvSpPr txBox="1"/>
              <p:nvPr/>
            </p:nvSpPr>
            <p:spPr>
              <a:xfrm>
                <a:off x="492190" y="5053469"/>
                <a:ext cx="4330839" cy="477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0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000" b="0" i="0" dirty="0" smtClean="0"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  <m:sup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64" name="CuadroTexto 63">
                <a:extLst>
                  <a:ext uri="{FF2B5EF4-FFF2-40B4-BE49-F238E27FC236}">
                    <a16:creationId xmlns:a16="http://schemas.microsoft.com/office/drawing/2014/main" id="{0DD49A15-75DD-E748-96FD-E77D720A703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190" y="5053469"/>
                <a:ext cx="4330839" cy="477375"/>
              </a:xfrm>
              <a:prstGeom prst="rect">
                <a:avLst/>
              </a:prstGeom>
              <a:blipFill>
                <a:blip r:embed="rId3"/>
                <a:stretch>
                  <a:fillRect b="-1052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CuadroTexto 64">
            <a:extLst>
              <a:ext uri="{FF2B5EF4-FFF2-40B4-BE49-F238E27FC236}">
                <a16:creationId xmlns:a16="http://schemas.microsoft.com/office/drawing/2014/main" id="{37C28FAE-67FB-EC48-8049-E7FACD758AA7}"/>
              </a:ext>
            </a:extLst>
          </p:cNvPr>
          <p:cNvSpPr txBox="1"/>
          <p:nvPr/>
        </p:nvSpPr>
        <p:spPr>
          <a:xfrm>
            <a:off x="4687829" y="3496066"/>
            <a:ext cx="44038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600" b="1" dirty="0"/>
              <a:t>Inventario de fuerzas para el bloque A: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CuadroTexto 65">
                <a:extLst>
                  <a:ext uri="{FF2B5EF4-FFF2-40B4-BE49-F238E27FC236}">
                    <a16:creationId xmlns:a16="http://schemas.microsoft.com/office/drawing/2014/main" id="{27BD8FA6-D306-2C4E-9EFF-1E922D8371B8}"/>
                  </a:ext>
                </a:extLst>
              </p:cNvPr>
              <p:cNvSpPr txBox="1"/>
              <p:nvPr/>
            </p:nvSpPr>
            <p:spPr>
              <a:xfrm>
                <a:off x="4566255" y="3811591"/>
                <a:ext cx="4330839" cy="4796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0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000" dirty="0">
                                  <a:latin typeface="Cambria Math" panose="02040503050406030204" pitchFamily="18" charset="0"/>
                                </a:rPr>
                                <m:t>P</m:t>
                              </m:r>
                            </m:e>
                          </m:acc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𝑇𝑖𝑒𝑟𝑟𝑎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𝐺𝑟𝑎𝑣𝑖𝑡𝑎𝑐𝑖𝑜𝑛𝑎𝑙</m:t>
                          </m:r>
                        </m:sup>
                      </m:sSubSup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66" name="CuadroTexto 65">
                <a:extLst>
                  <a:ext uri="{FF2B5EF4-FFF2-40B4-BE49-F238E27FC236}">
                    <a16:creationId xmlns:a16="http://schemas.microsoft.com/office/drawing/2014/main" id="{27BD8FA6-D306-2C4E-9EFF-1E922D8371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6255" y="3811591"/>
                <a:ext cx="4330839" cy="479618"/>
              </a:xfrm>
              <a:prstGeom prst="rect">
                <a:avLst/>
              </a:prstGeom>
              <a:blipFill>
                <a:blip r:embed="rId4"/>
                <a:stretch>
                  <a:fillRect b="-7895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CuadroTexto 66">
                <a:extLst>
                  <a:ext uri="{FF2B5EF4-FFF2-40B4-BE49-F238E27FC236}">
                    <a16:creationId xmlns:a16="http://schemas.microsoft.com/office/drawing/2014/main" id="{978FFE0E-896A-864C-AFB6-C88E770F106C}"/>
                  </a:ext>
                </a:extLst>
              </p:cNvPr>
              <p:cNvSpPr txBox="1"/>
              <p:nvPr/>
            </p:nvSpPr>
            <p:spPr>
              <a:xfrm>
                <a:off x="4720398" y="4520517"/>
                <a:ext cx="4330839" cy="477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0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000" b="0" i="0" dirty="0" smtClean="0"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67" name="CuadroTexto 66">
                <a:extLst>
                  <a:ext uri="{FF2B5EF4-FFF2-40B4-BE49-F238E27FC236}">
                    <a16:creationId xmlns:a16="http://schemas.microsoft.com/office/drawing/2014/main" id="{978FFE0E-896A-864C-AFB6-C88E770F10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0398" y="4520517"/>
                <a:ext cx="4330839" cy="477375"/>
              </a:xfrm>
              <a:prstGeom prst="rect">
                <a:avLst/>
              </a:prstGeom>
              <a:blipFill>
                <a:blip r:embed="rId5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C1ADD078-FCA5-A843-97B5-963B9F3D9BE1}"/>
                  </a:ext>
                </a:extLst>
              </p:cNvPr>
              <p:cNvSpPr txBox="1"/>
              <p:nvPr/>
            </p:nvSpPr>
            <p:spPr>
              <a:xfrm>
                <a:off x="4607723" y="5272154"/>
                <a:ext cx="4330839" cy="4773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0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000" b="0" i="0" dirty="0" smtClean="0">
                                  <a:latin typeface="Cambria Math" panose="02040503050406030204" pitchFamily="18" charset="0"/>
                                </a:rPr>
                                <m:t>T</m:t>
                              </m:r>
                            </m:e>
                          </m:acc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𝐶𝑢𝑒𝑟𝑑𝑎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68" name="CuadroTexto 67">
                <a:extLst>
                  <a:ext uri="{FF2B5EF4-FFF2-40B4-BE49-F238E27FC236}">
                    <a16:creationId xmlns:a16="http://schemas.microsoft.com/office/drawing/2014/main" id="{C1ADD078-FCA5-A843-97B5-963B9F3D9B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07723" y="5272154"/>
                <a:ext cx="4330839" cy="477375"/>
              </a:xfrm>
              <a:prstGeom prst="rect">
                <a:avLst/>
              </a:prstGeom>
              <a:blipFill>
                <a:blip r:embed="rId6"/>
                <a:stretch>
                  <a:fillRect b="-769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CuadroTexto 68">
                <a:extLst>
                  <a:ext uri="{FF2B5EF4-FFF2-40B4-BE49-F238E27FC236}">
                    <a16:creationId xmlns:a16="http://schemas.microsoft.com/office/drawing/2014/main" id="{C5F8CC12-BA2D-8747-92CF-5FE9A7C687F4}"/>
                  </a:ext>
                </a:extLst>
              </p:cNvPr>
              <p:cNvSpPr txBox="1"/>
              <p:nvPr/>
            </p:nvSpPr>
            <p:spPr>
              <a:xfrm>
                <a:off x="4489503" y="6023791"/>
                <a:ext cx="4330839" cy="4796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acc>
                            <m:accPr>
                              <m:chr m:val="⃗"/>
                              <m:ctrlPr>
                                <a:rPr lang="es-CL" sz="2000" i="1" dirty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m:rPr>
                                  <m:sty m:val="p"/>
                                </m:rPr>
                                <a:rPr lang="es-CL" sz="2000" b="0" i="0" dirty="0" smtClean="0">
                                  <a:latin typeface="Cambria Math" panose="02040503050406030204" pitchFamily="18" charset="0"/>
                                </a:rPr>
                                <m:t>F</m:t>
                              </m:r>
                            </m:e>
                          </m:acc>
                        </m:e>
                        <m:sub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𝑃𝑖𝑠𝑜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𝐵𝑙𝑜𝑞𝑢𝑒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  <m:sup>
                          <m:r>
                            <a:rPr lang="es-CL" sz="2000" b="0" i="1" dirty="0" smtClean="0">
                              <a:latin typeface="Cambria Math" panose="02040503050406030204" pitchFamily="18" charset="0"/>
                            </a:rPr>
                            <m:t>𝐶𝑜𝑛𝑡𝑎𝑐𝑡𝑜</m:t>
                          </m:r>
                        </m:sup>
                      </m:sSubSup>
                    </m:oMath>
                  </m:oMathPara>
                </a14:m>
                <a:endParaRPr lang="es-CL" sz="1600" dirty="0"/>
              </a:p>
            </p:txBody>
          </p:sp>
        </mc:Choice>
        <mc:Fallback xmlns="">
          <p:sp>
            <p:nvSpPr>
              <p:cNvPr id="69" name="CuadroTexto 68">
                <a:extLst>
                  <a:ext uri="{FF2B5EF4-FFF2-40B4-BE49-F238E27FC236}">
                    <a16:creationId xmlns:a16="http://schemas.microsoft.com/office/drawing/2014/main" id="{C5F8CC12-BA2D-8747-92CF-5FE9A7C687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89503" y="6023791"/>
                <a:ext cx="4330839" cy="479618"/>
              </a:xfrm>
              <a:prstGeom prst="rect">
                <a:avLst/>
              </a:prstGeom>
              <a:blipFill>
                <a:blip r:embed="rId7"/>
                <a:stretch>
                  <a:fillRect b="-1025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Rectángulo 19">
            <a:extLst>
              <a:ext uri="{FF2B5EF4-FFF2-40B4-BE49-F238E27FC236}">
                <a16:creationId xmlns:a16="http://schemas.microsoft.com/office/drawing/2014/main" id="{0C338470-3D61-5F44-9E8E-701719DF6A04}"/>
              </a:ext>
            </a:extLst>
          </p:cNvPr>
          <p:cNvSpPr/>
          <p:nvPr/>
        </p:nvSpPr>
        <p:spPr>
          <a:xfrm>
            <a:off x="367425" y="3564423"/>
            <a:ext cx="3930109" cy="223137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0" name="Rectángulo 69">
            <a:extLst>
              <a:ext uri="{FF2B5EF4-FFF2-40B4-BE49-F238E27FC236}">
                <a16:creationId xmlns:a16="http://schemas.microsoft.com/office/drawing/2014/main" id="{D424C8E4-5285-8B47-AD52-A9A9ABC70CA7}"/>
              </a:ext>
            </a:extLst>
          </p:cNvPr>
          <p:cNvSpPr/>
          <p:nvPr/>
        </p:nvSpPr>
        <p:spPr>
          <a:xfrm>
            <a:off x="4710057" y="3382802"/>
            <a:ext cx="3914667" cy="31206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1" name="CuadroTexto 70">
            <a:extLst>
              <a:ext uri="{FF2B5EF4-FFF2-40B4-BE49-F238E27FC236}">
                <a16:creationId xmlns:a16="http://schemas.microsoft.com/office/drawing/2014/main" id="{CA336313-567F-674A-B171-6CD17307B2C9}"/>
              </a:ext>
            </a:extLst>
          </p:cNvPr>
          <p:cNvSpPr txBox="1"/>
          <p:nvPr/>
        </p:nvSpPr>
        <p:spPr>
          <a:xfrm>
            <a:off x="9165815" y="3474741"/>
            <a:ext cx="2704749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dirty="0"/>
              <a:t>Realiza el diagrama de cuerpo libre para los bloques A y B</a:t>
            </a:r>
          </a:p>
        </p:txBody>
      </p:sp>
      <p:pic>
        <p:nvPicPr>
          <p:cNvPr id="72" name="Imagen 71">
            <a:extLst>
              <a:ext uri="{FF2B5EF4-FFF2-40B4-BE49-F238E27FC236}">
                <a16:creationId xmlns:a16="http://schemas.microsoft.com/office/drawing/2014/main" id="{8420BA0A-ADA1-F648-A512-64FD1E9FDB7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121341" y="2967087"/>
            <a:ext cx="677917" cy="644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277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60" grpId="0"/>
      <p:bldP spid="64" grpId="0"/>
      <p:bldP spid="65" grpId="0"/>
      <p:bldP spid="66" grpId="0"/>
      <p:bldP spid="67" grpId="0"/>
      <p:bldP spid="68" grpId="0"/>
      <p:bldP spid="69" grpId="0"/>
      <p:bldP spid="20" grpId="0" animBg="1"/>
      <p:bldP spid="70" grpId="0" animBg="1"/>
      <p:bldP spid="7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73" name="Grupo 72">
            <a:extLst>
              <a:ext uri="{FF2B5EF4-FFF2-40B4-BE49-F238E27FC236}">
                <a16:creationId xmlns:a16="http://schemas.microsoft.com/office/drawing/2014/main" id="{B98CF131-270E-DE42-829F-CE4670F4311F}"/>
              </a:ext>
            </a:extLst>
          </p:cNvPr>
          <p:cNvGrpSpPr/>
          <p:nvPr/>
        </p:nvGrpSpPr>
        <p:grpSpPr>
          <a:xfrm>
            <a:off x="3813421" y="4006062"/>
            <a:ext cx="3363349" cy="2130512"/>
            <a:chOff x="1110343" y="1527907"/>
            <a:chExt cx="5022109" cy="2861213"/>
          </a:xfrm>
        </p:grpSpPr>
        <p:cxnSp>
          <p:nvCxnSpPr>
            <p:cNvPr id="74" name="Conector recto 73">
              <a:extLst>
                <a:ext uri="{FF2B5EF4-FFF2-40B4-BE49-F238E27FC236}">
                  <a16:creationId xmlns:a16="http://schemas.microsoft.com/office/drawing/2014/main" id="{1057EAF6-9948-3847-ADDC-57560215E31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5" name="Grupo 74">
              <a:extLst>
                <a:ext uri="{FF2B5EF4-FFF2-40B4-BE49-F238E27FC236}">
                  <a16:creationId xmlns:a16="http://schemas.microsoft.com/office/drawing/2014/main" id="{4F1201DF-B859-8C4B-8327-7BDF26D4198F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76" name="Rectángulo 75">
                <a:extLst>
                  <a:ext uri="{FF2B5EF4-FFF2-40B4-BE49-F238E27FC236}">
                    <a16:creationId xmlns:a16="http://schemas.microsoft.com/office/drawing/2014/main" id="{3DA7AF1A-15FE-8348-A448-5F508604BB84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7" name="CuadroTexto 76">
                <a:extLst>
                  <a:ext uri="{FF2B5EF4-FFF2-40B4-BE49-F238E27FC236}">
                    <a16:creationId xmlns:a16="http://schemas.microsoft.com/office/drawing/2014/main" id="{5405FE46-FE74-2348-A490-4BBA215ED56C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8" name="Rectángulo 77">
                <a:extLst>
                  <a:ext uri="{FF2B5EF4-FFF2-40B4-BE49-F238E27FC236}">
                    <a16:creationId xmlns:a16="http://schemas.microsoft.com/office/drawing/2014/main" id="{D01258D9-83E0-ED46-B2D4-92E3A5226B60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79" name="CuadroTexto 78">
                <a:extLst>
                  <a:ext uri="{FF2B5EF4-FFF2-40B4-BE49-F238E27FC236}">
                    <a16:creationId xmlns:a16="http://schemas.microsoft.com/office/drawing/2014/main" id="{91B6C1A2-6929-5942-9F1E-D7C80C25530D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80" name="Conector recto 79">
                <a:extLst>
                  <a:ext uri="{FF2B5EF4-FFF2-40B4-BE49-F238E27FC236}">
                    <a16:creationId xmlns:a16="http://schemas.microsoft.com/office/drawing/2014/main" id="{10F9A07E-E86A-B644-967E-87D08C44E93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Conector recto de flecha 80">
                <a:extLst>
                  <a:ext uri="{FF2B5EF4-FFF2-40B4-BE49-F238E27FC236}">
                    <a16:creationId xmlns:a16="http://schemas.microsoft.com/office/drawing/2014/main" id="{0F0A737F-9160-6C47-A2D3-F2FD99A71277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82" name="CuadroTexto 81">
                <a:extLst>
                  <a:ext uri="{FF2B5EF4-FFF2-40B4-BE49-F238E27FC236}">
                    <a16:creationId xmlns:a16="http://schemas.microsoft.com/office/drawing/2014/main" id="{24C76621-B5D3-B646-BDD2-16016B96EEC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830829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CBDC9CBB-0A7A-494C-BE8D-AAC697681991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3" name="Conector recto de flecha 32">
            <a:extLst>
              <a:ext uri="{FF2B5EF4-FFF2-40B4-BE49-F238E27FC236}">
                <a16:creationId xmlns:a16="http://schemas.microsoft.com/office/drawing/2014/main" id="{4E685D3E-E60B-DC4B-B708-BAA8D643378D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944BADA-FC3C-084B-8751-227223ACA875}"/>
                  </a:ext>
                </a:extLst>
              </p:cNvPr>
              <p:cNvSpPr txBox="1"/>
              <p:nvPr/>
            </p:nvSpPr>
            <p:spPr>
              <a:xfrm>
                <a:off x="608710" y="3491916"/>
                <a:ext cx="2342316" cy="2818720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/>
                  <a:t>Del segundo principio de Newton:</a:t>
                </a:r>
              </a:p>
              <a:p>
                <a:endParaRPr lang="es-CL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sz="2800" dirty="0"/>
              </a:p>
            </p:txBody>
          </p:sp>
        </mc:Choice>
        <mc:Fallback xmlns="">
          <p:sp>
            <p:nvSpPr>
              <p:cNvPr id="39" name="CuadroTexto 38">
                <a:extLst>
                  <a:ext uri="{FF2B5EF4-FFF2-40B4-BE49-F238E27FC236}">
                    <a16:creationId xmlns:a16="http://schemas.microsoft.com/office/drawing/2014/main" id="{D944BADA-FC3C-084B-8751-227223ACA8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710" y="3491916"/>
                <a:ext cx="2342316" cy="2818720"/>
              </a:xfrm>
              <a:prstGeom prst="rect">
                <a:avLst/>
              </a:prstGeom>
              <a:blipFill>
                <a:blip r:embed="rId6"/>
                <a:stretch>
                  <a:fillRect l="-14595" t="-9375" b="-29911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0497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6" grpId="0"/>
      <p:bldP spid="3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grpSp>
        <p:nvGrpSpPr>
          <p:cNvPr id="46" name="Grupo 45">
            <a:extLst>
              <a:ext uri="{FF2B5EF4-FFF2-40B4-BE49-F238E27FC236}">
                <a16:creationId xmlns:a16="http://schemas.microsoft.com/office/drawing/2014/main" id="{14FDC9C0-106C-6346-BEC7-ECE2A9A6E00A}"/>
              </a:ext>
            </a:extLst>
          </p:cNvPr>
          <p:cNvGrpSpPr/>
          <p:nvPr/>
        </p:nvGrpSpPr>
        <p:grpSpPr>
          <a:xfrm>
            <a:off x="8162464" y="3634012"/>
            <a:ext cx="3363349" cy="2130512"/>
            <a:chOff x="1110343" y="1527907"/>
            <a:chExt cx="5022109" cy="2861213"/>
          </a:xfrm>
        </p:grpSpPr>
        <p:cxnSp>
          <p:nvCxnSpPr>
            <p:cNvPr id="47" name="Conector recto 46">
              <a:extLst>
                <a:ext uri="{FF2B5EF4-FFF2-40B4-BE49-F238E27FC236}">
                  <a16:creationId xmlns:a16="http://schemas.microsoft.com/office/drawing/2014/main" id="{D88B1AA3-9D93-DF40-A24F-50ED2C8A60C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Grupo 47">
              <a:extLst>
                <a:ext uri="{FF2B5EF4-FFF2-40B4-BE49-F238E27FC236}">
                  <a16:creationId xmlns:a16="http://schemas.microsoft.com/office/drawing/2014/main" id="{05DAE970-2B79-EE4D-AA91-67C77D4100F4}"/>
                </a:ext>
              </a:extLst>
            </p:cNvPr>
            <p:cNvGrpSpPr/>
            <p:nvPr/>
          </p:nvGrpSpPr>
          <p:grpSpPr>
            <a:xfrm>
              <a:off x="1907178" y="1527907"/>
              <a:ext cx="4225273" cy="2861213"/>
              <a:chOff x="1907178" y="1527907"/>
              <a:chExt cx="4225273" cy="2861213"/>
            </a:xfrm>
          </p:grpSpPr>
          <p:sp>
            <p:nvSpPr>
              <p:cNvPr id="49" name="Rectángulo 48">
                <a:extLst>
                  <a:ext uri="{FF2B5EF4-FFF2-40B4-BE49-F238E27FC236}">
                    <a16:creationId xmlns:a16="http://schemas.microsoft.com/office/drawing/2014/main" id="{F21E2E2A-8BDB-CE40-97D1-A624CC3947C7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0" name="CuadroTexto 49">
                <a:extLst>
                  <a:ext uri="{FF2B5EF4-FFF2-40B4-BE49-F238E27FC236}">
                    <a16:creationId xmlns:a16="http://schemas.microsoft.com/office/drawing/2014/main" id="{CDECD174-82B7-BF48-B8A7-B28F9158F74F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51" name="Rectángulo 50">
                <a:extLst>
                  <a:ext uri="{FF2B5EF4-FFF2-40B4-BE49-F238E27FC236}">
                    <a16:creationId xmlns:a16="http://schemas.microsoft.com/office/drawing/2014/main" id="{F55CE9EC-F5CD-F748-AAB7-30D69454084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52" name="CuadroTexto 51">
                <a:extLst>
                  <a:ext uri="{FF2B5EF4-FFF2-40B4-BE49-F238E27FC236}">
                    <a16:creationId xmlns:a16="http://schemas.microsoft.com/office/drawing/2014/main" id="{7191C989-82E2-3F48-90DC-30EC62050E2F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53" name="Conector recto 52">
                <a:extLst>
                  <a:ext uri="{FF2B5EF4-FFF2-40B4-BE49-F238E27FC236}">
                    <a16:creationId xmlns:a16="http://schemas.microsoft.com/office/drawing/2014/main" id="{5E95CDB8-3D61-EA4F-B949-412DBF7453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Conector recto de flecha 53">
                <a:extLst>
                  <a:ext uri="{FF2B5EF4-FFF2-40B4-BE49-F238E27FC236}">
                    <a16:creationId xmlns:a16="http://schemas.microsoft.com/office/drawing/2014/main" id="{E4B4AECF-1849-A74C-B870-6CFFFEC160B6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56" name="CuadroTexto 55">
                <a:extLst>
                  <a:ext uri="{FF2B5EF4-FFF2-40B4-BE49-F238E27FC236}">
                    <a16:creationId xmlns:a16="http://schemas.microsoft.com/office/drawing/2014/main" id="{46484696-0AF7-F04D-8E3C-7E9A33F7C3E8}"/>
                  </a:ext>
                </a:extLst>
              </p:cNvPr>
              <p:cNvSpPr txBox="1"/>
              <p:nvPr/>
            </p:nvSpPr>
            <p:spPr>
              <a:xfrm>
                <a:off x="2886891" y="1527907"/>
                <a:ext cx="1669513" cy="4133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400" dirty="0"/>
                  <a:t>3 [m/s]</a:t>
                </a:r>
              </a:p>
            </p:txBody>
          </p:sp>
        </p:grpSp>
      </p:grpSp>
      <p:cxnSp>
        <p:nvCxnSpPr>
          <p:cNvPr id="59" name="Conector recto de flecha 58">
            <a:extLst>
              <a:ext uri="{FF2B5EF4-FFF2-40B4-BE49-F238E27FC236}">
                <a16:creationId xmlns:a16="http://schemas.microsoft.com/office/drawing/2014/main" id="{F101B580-2B80-214E-98D1-2E8506DAF3CD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1" name="CuadroTexto 60">
                <a:extLst>
                  <a:ext uri="{FF2B5EF4-FFF2-40B4-BE49-F238E27FC236}">
                    <a16:creationId xmlns:a16="http://schemas.microsoft.com/office/drawing/2014/main" id="{1F04D3A4-B01D-A84F-8A65-2550D4CAE83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2" name="Conector recto de flecha 61">
            <a:extLst>
              <a:ext uri="{FF2B5EF4-FFF2-40B4-BE49-F238E27FC236}">
                <a16:creationId xmlns:a16="http://schemas.microsoft.com/office/drawing/2014/main" id="{715A482B-B331-FD43-ADC7-C884CB64E3D5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19776" y="5344516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47931" y="5358371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Elipse 15">
            <a:extLst>
              <a:ext uri="{FF2B5EF4-FFF2-40B4-BE49-F238E27FC236}">
                <a16:creationId xmlns:a16="http://schemas.microsoft.com/office/drawing/2014/main" id="{E9EF5107-9B93-4A4A-B69C-C0707C0884C2}"/>
              </a:ext>
            </a:extLst>
          </p:cNvPr>
          <p:cNvSpPr/>
          <p:nvPr/>
        </p:nvSpPr>
        <p:spPr>
          <a:xfrm>
            <a:off x="3882219" y="2147684"/>
            <a:ext cx="2743763" cy="701414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6" name="Elipse 65">
            <a:extLst>
              <a:ext uri="{FF2B5EF4-FFF2-40B4-BE49-F238E27FC236}">
                <a16:creationId xmlns:a16="http://schemas.microsoft.com/office/drawing/2014/main" id="{2D8C5795-D0CE-AD4A-9021-8088360078B1}"/>
              </a:ext>
            </a:extLst>
          </p:cNvPr>
          <p:cNvSpPr/>
          <p:nvPr/>
        </p:nvSpPr>
        <p:spPr>
          <a:xfrm>
            <a:off x="8347894" y="1511375"/>
            <a:ext cx="2743763" cy="701414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7" name="Elipse 66">
            <a:extLst>
              <a:ext uri="{FF2B5EF4-FFF2-40B4-BE49-F238E27FC236}">
                <a16:creationId xmlns:a16="http://schemas.microsoft.com/office/drawing/2014/main" id="{9FC34FF3-D78A-974A-A27F-6994FE81224D}"/>
              </a:ext>
            </a:extLst>
          </p:cNvPr>
          <p:cNvSpPr/>
          <p:nvPr/>
        </p:nvSpPr>
        <p:spPr>
          <a:xfrm>
            <a:off x="4682835" y="4290668"/>
            <a:ext cx="1359106" cy="739300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8" name="Elipse 67">
            <a:extLst>
              <a:ext uri="{FF2B5EF4-FFF2-40B4-BE49-F238E27FC236}">
                <a16:creationId xmlns:a16="http://schemas.microsoft.com/office/drawing/2014/main" id="{88BE5AE4-D8CE-344A-8F31-4B299B546C9E}"/>
              </a:ext>
            </a:extLst>
          </p:cNvPr>
          <p:cNvSpPr/>
          <p:nvPr/>
        </p:nvSpPr>
        <p:spPr>
          <a:xfrm>
            <a:off x="8802118" y="5270054"/>
            <a:ext cx="1359106" cy="739300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9" name="CuadroTexto 68">
            <a:extLst>
              <a:ext uri="{FF2B5EF4-FFF2-40B4-BE49-F238E27FC236}">
                <a16:creationId xmlns:a16="http://schemas.microsoft.com/office/drawing/2014/main" id="{3DE9FF54-29BC-B743-A6C8-AC735E9FFFF2}"/>
              </a:ext>
            </a:extLst>
          </p:cNvPr>
          <p:cNvSpPr txBox="1"/>
          <p:nvPr/>
        </p:nvSpPr>
        <p:spPr>
          <a:xfrm>
            <a:off x="6725157" y="1658316"/>
            <a:ext cx="1481877" cy="53258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>
                <a:solidFill>
                  <a:srgbClr val="FFC000"/>
                </a:solidFill>
              </a:rPr>
              <a:t>PAR ACCIÓN REACCIÓN</a:t>
            </a:r>
          </a:p>
        </p:txBody>
      </p:sp>
      <p:sp>
        <p:nvSpPr>
          <p:cNvPr id="18" name="Flecha izquierda y derecha 17">
            <a:extLst>
              <a:ext uri="{FF2B5EF4-FFF2-40B4-BE49-F238E27FC236}">
                <a16:creationId xmlns:a16="http://schemas.microsoft.com/office/drawing/2014/main" id="{B22193DD-831B-D342-BB01-3F471FA7D0D9}"/>
              </a:ext>
            </a:extLst>
          </p:cNvPr>
          <p:cNvSpPr/>
          <p:nvPr/>
        </p:nvSpPr>
        <p:spPr>
          <a:xfrm rot="20709298">
            <a:off x="6665191" y="2085018"/>
            <a:ext cx="1735752" cy="272393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2885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5" grpId="0"/>
      <p:bldP spid="16" grpId="0" animBg="1"/>
      <p:bldP spid="66" grpId="0" animBg="1"/>
      <p:bldP spid="67" grpId="0" animBg="1"/>
      <p:bldP spid="68" grpId="0" animBg="1"/>
      <p:bldP spid="69" grpId="0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/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19776" y="5344516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81671" y="5824688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47931" y="5358371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86089" y="5415045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 b="-333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1695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B0F0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561022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10708524" y="5293993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10443128" y="5589604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43128" y="5589604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10716403" y="6188943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10632014" y="6192640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32014" y="6192640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51CECD34-CDCE-5744-B76C-365D0658FCA3}"/>
                  </a:ext>
                </a:extLst>
              </p:cNvPr>
              <p:cNvSpPr txBox="1"/>
              <p:nvPr/>
            </p:nvSpPr>
            <p:spPr>
              <a:xfrm>
                <a:off x="7149232" y="3931722"/>
                <a:ext cx="1625231" cy="2634054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s-CL" sz="1600" dirty="0"/>
                  <a:t>Del segundo principio de Newton:</a:t>
                </a:r>
              </a:p>
              <a:p>
                <a:endParaRPr lang="es-CL" sz="12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=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·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trike="sngStrike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subHide m:val="on"/>
                          <m:supHide m:val="on"/>
                          <m:ctrlPr>
                            <a:rPr lang="es-CL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acc>
                            <m:accPr>
                              <m:chr m:val="⃗"/>
                              <m:ctrlPr>
                                <a:rPr lang="es-CL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i="1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</m:acc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=</m:t>
                          </m:r>
                          <m:acc>
                            <m:accPr>
                              <m:chr m:val="⃗"/>
                              <m:ctrlPr>
                                <a:rPr lang="es-ES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CL" dirty="0"/>
              </a:p>
            </p:txBody>
          </p:sp>
        </mc:Choice>
        <mc:Fallback xmlns="">
          <p:sp>
            <p:nvSpPr>
              <p:cNvPr id="41" name="CuadroTexto 40">
                <a:extLst>
                  <a:ext uri="{FF2B5EF4-FFF2-40B4-BE49-F238E27FC236}">
                    <a16:creationId xmlns:a16="http://schemas.microsoft.com/office/drawing/2014/main" id="{51CECD34-CDCE-5744-B76C-365D0658FC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9232" y="3931722"/>
                <a:ext cx="1625231" cy="2634054"/>
              </a:xfrm>
              <a:prstGeom prst="rect">
                <a:avLst/>
              </a:prstGeom>
              <a:blipFill>
                <a:blip r:embed="rId13"/>
                <a:stretch>
                  <a:fillRect l="-41538" t="-1435" b="-48325"/>
                </a:stretch>
              </a:blipFill>
              <a:ln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A5A1B85C-8ECC-864F-A81C-7DC03C1B09DF}"/>
              </a:ext>
            </a:extLst>
          </p:cNvPr>
          <p:cNvCxnSpPr>
            <a:cxnSpLocks/>
            <a:endCxn id="58" idx="0"/>
          </p:cNvCxnSpPr>
          <p:nvPr/>
        </p:nvCxnSpPr>
        <p:spPr>
          <a:xfrm flipH="1" flipV="1">
            <a:off x="9681775" y="5372226"/>
            <a:ext cx="1026749" cy="1409527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/>
              <p:nvPr/>
            </p:nvSpPr>
            <p:spPr>
              <a:xfrm>
                <a:off x="9527539" y="5958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𝐅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527539" y="5958936"/>
                <a:ext cx="994864" cy="369332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92282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1" grpId="1" animBg="1"/>
      <p:bldP spid="4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o 2">
            <a:extLst>
              <a:ext uri="{FF2B5EF4-FFF2-40B4-BE49-F238E27FC236}">
                <a16:creationId xmlns:a16="http://schemas.microsoft.com/office/drawing/2014/main" id="{234E9671-4021-5642-9181-D6B1E71BE55E}"/>
              </a:ext>
            </a:extLst>
          </p:cNvPr>
          <p:cNvGrpSpPr/>
          <p:nvPr/>
        </p:nvGrpSpPr>
        <p:grpSpPr>
          <a:xfrm>
            <a:off x="-208667" y="472561"/>
            <a:ext cx="3879330" cy="2270710"/>
            <a:chOff x="1110343" y="1527908"/>
            <a:chExt cx="5022109" cy="2861212"/>
          </a:xfrm>
        </p:grpSpPr>
        <p:cxnSp>
          <p:nvCxnSpPr>
            <p:cNvPr id="4" name="Conector recto 3">
              <a:extLst>
                <a:ext uri="{FF2B5EF4-FFF2-40B4-BE49-F238E27FC236}">
                  <a16:creationId xmlns:a16="http://schemas.microsoft.com/office/drawing/2014/main" id="{A84B5BD3-DD94-5540-A1D3-65001C84FCF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110343" y="4380703"/>
              <a:ext cx="5022109" cy="841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" name="Grupo 1">
              <a:extLst>
                <a:ext uri="{FF2B5EF4-FFF2-40B4-BE49-F238E27FC236}">
                  <a16:creationId xmlns:a16="http://schemas.microsoft.com/office/drawing/2014/main" id="{D177A475-4B49-3C44-B890-B6359D1C5994}"/>
                </a:ext>
              </a:extLst>
            </p:cNvPr>
            <p:cNvGrpSpPr/>
            <p:nvPr/>
          </p:nvGrpSpPr>
          <p:grpSpPr>
            <a:xfrm>
              <a:off x="1907178" y="1527908"/>
              <a:ext cx="4225273" cy="2861212"/>
              <a:chOff x="1907178" y="1527908"/>
              <a:chExt cx="4225273" cy="2861212"/>
            </a:xfrm>
          </p:grpSpPr>
          <p:sp>
            <p:nvSpPr>
              <p:cNvPr id="5" name="Rectángulo 4">
                <a:extLst>
                  <a:ext uri="{FF2B5EF4-FFF2-40B4-BE49-F238E27FC236}">
                    <a16:creationId xmlns:a16="http://schemas.microsoft.com/office/drawing/2014/main" id="{899AB6E9-437E-684E-848F-879E4FF56F0F}"/>
                  </a:ext>
                </a:extLst>
              </p:cNvPr>
              <p:cNvSpPr/>
              <p:nvPr/>
            </p:nvSpPr>
            <p:spPr>
              <a:xfrm>
                <a:off x="1907178" y="3278777"/>
                <a:ext cx="2926080" cy="1110343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E0F03042-499B-E646-98DD-154A9EEACCDD}"/>
                  </a:ext>
                </a:extLst>
              </p:cNvPr>
              <p:cNvSpPr txBox="1"/>
              <p:nvPr/>
            </p:nvSpPr>
            <p:spPr>
              <a:xfrm>
                <a:off x="2651760" y="3461656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A</a:t>
                </a:r>
                <a:endParaRPr lang="es-CL" dirty="0"/>
              </a:p>
            </p:txBody>
          </p:sp>
          <p:sp>
            <p:nvSpPr>
              <p:cNvPr id="7" name="Rectángulo 6">
                <a:extLst>
                  <a:ext uri="{FF2B5EF4-FFF2-40B4-BE49-F238E27FC236}">
                    <a16:creationId xmlns:a16="http://schemas.microsoft.com/office/drawing/2014/main" id="{9E42E258-B2DB-F14D-8D1F-22A2DB079A82}"/>
                  </a:ext>
                </a:extLst>
              </p:cNvPr>
              <p:cNvSpPr/>
              <p:nvPr/>
            </p:nvSpPr>
            <p:spPr>
              <a:xfrm>
                <a:off x="2442754" y="2468880"/>
                <a:ext cx="1776549" cy="809897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BC5BD05B-3D28-E243-9C68-3094B5D5C8CA}"/>
                  </a:ext>
                </a:extLst>
              </p:cNvPr>
              <p:cNvSpPr txBox="1"/>
              <p:nvPr/>
            </p:nvSpPr>
            <p:spPr>
              <a:xfrm>
                <a:off x="2677885" y="2583320"/>
                <a:ext cx="1306286" cy="58172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2400" dirty="0"/>
                  <a:t>B</a:t>
                </a:r>
                <a:endParaRPr lang="es-CL" sz="1200" dirty="0"/>
              </a:p>
            </p:txBody>
          </p:sp>
          <p:cxnSp>
            <p:nvCxnSpPr>
              <p:cNvPr id="9" name="Conector recto 8">
                <a:extLst>
                  <a:ext uri="{FF2B5EF4-FFF2-40B4-BE49-F238E27FC236}">
                    <a16:creationId xmlns:a16="http://schemas.microsoft.com/office/drawing/2014/main" id="{9271E8B0-4FAA-FE4B-9B19-CAB7AE1CA2E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833258" y="3823062"/>
                <a:ext cx="1299193" cy="10887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" name="Conector recto de flecha 9">
                <a:extLst>
                  <a:ext uri="{FF2B5EF4-FFF2-40B4-BE49-F238E27FC236}">
                    <a16:creationId xmlns:a16="http://schemas.microsoft.com/office/drawing/2014/main" id="{FD082CB9-856D-BF4A-83FD-BDD4C69E206D}"/>
                  </a:ext>
                </a:extLst>
              </p:cNvPr>
              <p:cNvCxnSpPr/>
              <p:nvPr/>
            </p:nvCxnSpPr>
            <p:spPr>
              <a:xfrm>
                <a:off x="2677885" y="2045126"/>
                <a:ext cx="1306286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B30C3763-0F9C-CC4F-88B7-87823F0A69E9}"/>
                  </a:ext>
                </a:extLst>
              </p:cNvPr>
              <p:cNvSpPr txBox="1"/>
              <p:nvPr/>
            </p:nvSpPr>
            <p:spPr>
              <a:xfrm>
                <a:off x="2886891" y="1527908"/>
                <a:ext cx="1287932" cy="440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dirty="0"/>
                  <a:t>3 [m/s]</a:t>
                </a:r>
              </a:p>
            </p:txBody>
          </p:sp>
        </p:grpSp>
      </p:grpSp>
      <p:grpSp>
        <p:nvGrpSpPr>
          <p:cNvPr id="19" name="Grupo 18">
            <a:extLst>
              <a:ext uri="{FF2B5EF4-FFF2-40B4-BE49-F238E27FC236}">
                <a16:creationId xmlns:a16="http://schemas.microsoft.com/office/drawing/2014/main" id="{C8FF8583-51F6-664A-9BF9-7ADFEFAC50A5}"/>
              </a:ext>
            </a:extLst>
          </p:cNvPr>
          <p:cNvGrpSpPr/>
          <p:nvPr/>
        </p:nvGrpSpPr>
        <p:grpSpPr>
          <a:xfrm>
            <a:off x="3813421" y="746395"/>
            <a:ext cx="2976667" cy="2231375"/>
            <a:chOff x="367426" y="3564423"/>
            <a:chExt cx="2976667" cy="2231375"/>
          </a:xfrm>
        </p:grpSpPr>
        <p:sp>
          <p:nvSpPr>
            <p:cNvPr id="55" name="CuadroTexto 54">
              <a:extLst>
                <a:ext uri="{FF2B5EF4-FFF2-40B4-BE49-F238E27FC236}">
                  <a16:creationId xmlns:a16="http://schemas.microsoft.com/office/drawing/2014/main" id="{99989AE2-BFA9-D64B-BA44-273FAB21AF5C}"/>
                </a:ext>
              </a:extLst>
            </p:cNvPr>
            <p:cNvSpPr txBox="1"/>
            <p:nvPr/>
          </p:nvSpPr>
          <p:spPr>
            <a:xfrm>
              <a:off x="367427" y="3740981"/>
              <a:ext cx="297666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B: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/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60" name="CuadroTexto 59">
                  <a:extLst>
                    <a:ext uri="{FF2B5EF4-FFF2-40B4-BE49-F238E27FC236}">
                      <a16:creationId xmlns:a16="http://schemas.microsoft.com/office/drawing/2014/main" id="{68DF9B09-F6C2-1147-8C93-5F07D04D895A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57814" y="4287887"/>
                  <a:ext cx="2325189" cy="479618"/>
                </a:xfrm>
                <a:prstGeom prst="rect">
                  <a:avLst/>
                </a:prstGeom>
                <a:blipFill>
                  <a:blip r:embed="rId2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/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64" name="CuadroTexto 63">
                  <a:extLst>
                    <a:ext uri="{FF2B5EF4-FFF2-40B4-BE49-F238E27FC236}">
                      <a16:creationId xmlns:a16="http://schemas.microsoft.com/office/drawing/2014/main" id="{0DD49A15-75DD-E748-96FD-E77D720A703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834812" y="5077244"/>
                  <a:ext cx="2171192" cy="477375"/>
                </a:xfrm>
                <a:prstGeom prst="rect">
                  <a:avLst/>
                </a:prstGeom>
                <a:blipFill>
                  <a:blip r:embed="rId3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0C338470-3D61-5F44-9E8E-701719DF6A04}"/>
                </a:ext>
              </a:extLst>
            </p:cNvPr>
            <p:cNvSpPr/>
            <p:nvPr/>
          </p:nvSpPr>
          <p:spPr>
            <a:xfrm>
              <a:off x="367426" y="3564423"/>
              <a:ext cx="2976666" cy="223137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57" name="CuadroTexto 56">
            <a:extLst>
              <a:ext uri="{FF2B5EF4-FFF2-40B4-BE49-F238E27FC236}">
                <a16:creationId xmlns:a16="http://schemas.microsoft.com/office/drawing/2014/main" id="{594A0F4F-9EA9-EA4D-BB04-99C0B2E0F9A7}"/>
              </a:ext>
            </a:extLst>
          </p:cNvPr>
          <p:cNvSpPr txBox="1"/>
          <p:nvPr/>
        </p:nvSpPr>
        <p:spPr>
          <a:xfrm>
            <a:off x="3813421" y="3322639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B:</a:t>
            </a: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B3DC059F-E9A2-8646-AE13-AB49CBDC2E4A}"/>
              </a:ext>
            </a:extLst>
          </p:cNvPr>
          <p:cNvSpPr/>
          <p:nvPr/>
        </p:nvSpPr>
        <p:spPr>
          <a:xfrm>
            <a:off x="5257010" y="4995197"/>
            <a:ext cx="124887" cy="126094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32" name="CuadroTexto 31">
                <a:extLst>
                  <a:ext uri="{FF2B5EF4-FFF2-40B4-BE49-F238E27FC236}">
                    <a16:creationId xmlns:a16="http://schemas.microsoft.com/office/drawing/2014/main" id="{1CACDF79-3A09-DA4E-A1E6-C4FC268E967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/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36" name="CuadroTexto 35">
                <a:extLst>
                  <a:ext uri="{FF2B5EF4-FFF2-40B4-BE49-F238E27FC236}">
                    <a16:creationId xmlns:a16="http://schemas.microsoft.com/office/drawing/2014/main" id="{D941FE87-668F-1844-9794-8242CF48CE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6983" y="4290668"/>
                <a:ext cx="994864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ángulo 36">
            <a:extLst>
              <a:ext uri="{FF2B5EF4-FFF2-40B4-BE49-F238E27FC236}">
                <a16:creationId xmlns:a16="http://schemas.microsoft.com/office/drawing/2014/main" id="{4603D06C-1C1C-8840-B461-FA8457A91B30}"/>
              </a:ext>
            </a:extLst>
          </p:cNvPr>
          <p:cNvSpPr/>
          <p:nvPr/>
        </p:nvSpPr>
        <p:spPr>
          <a:xfrm>
            <a:off x="3893564" y="3317858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pSp>
        <p:nvGrpSpPr>
          <p:cNvPr id="24" name="Grupo 23">
            <a:extLst>
              <a:ext uri="{FF2B5EF4-FFF2-40B4-BE49-F238E27FC236}">
                <a16:creationId xmlns:a16="http://schemas.microsoft.com/office/drawing/2014/main" id="{1A842BD4-59AE-364C-A394-FC2EA17E8520}"/>
              </a:ext>
            </a:extLst>
          </p:cNvPr>
          <p:cNvGrpSpPr/>
          <p:nvPr/>
        </p:nvGrpSpPr>
        <p:grpSpPr>
          <a:xfrm>
            <a:off x="8162464" y="472561"/>
            <a:ext cx="3189050" cy="3120607"/>
            <a:chOff x="4687830" y="3437588"/>
            <a:chExt cx="3189050" cy="3120607"/>
          </a:xfrm>
        </p:grpSpPr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3AFF9771-0F99-0F45-BF73-DF2C05DAE354}"/>
                </a:ext>
              </a:extLst>
            </p:cNvPr>
            <p:cNvSpPr txBox="1"/>
            <p:nvPr/>
          </p:nvSpPr>
          <p:spPr>
            <a:xfrm>
              <a:off x="4687830" y="3496066"/>
              <a:ext cx="318905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/>
                <a:t>Inventario de fuerzas para A:</a:t>
              </a: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/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dirty="0">
                                    <a:solidFill>
                                      <a:srgbClr val="002060"/>
                                    </a:solidFill>
                                    <a:latin typeface="Cambria Math" panose="02040503050406030204" pitchFamily="18" charset="0"/>
                                  </a:rPr>
                                  <m:t>P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𝑇𝑖𝑒𝑟𝑟𝑎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2060"/>
                                </a:solidFill>
                                <a:latin typeface="Cambria Math" panose="02040503050406030204" pitchFamily="18" charset="0"/>
                              </a:rPr>
                              <m:t>𝐺𝑟𝑎𝑣𝑖𝑡𝑎𝑐𝑖𝑜𝑛𝑎𝑙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2060"/>
                    </a:solidFill>
                  </a:endParaRPr>
                </a:p>
              </p:txBody>
            </p:sp>
          </mc:Choice>
          <mc:Fallback xmlns="">
            <p:sp>
              <p:nvSpPr>
                <p:cNvPr id="26" name="CuadroTexto 25">
                  <a:extLst>
                    <a:ext uri="{FF2B5EF4-FFF2-40B4-BE49-F238E27FC236}">
                      <a16:creationId xmlns:a16="http://schemas.microsoft.com/office/drawing/2014/main" id="{B633FEA7-5B8A-3548-A895-9C7C830FB5D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18953" y="3834620"/>
                  <a:ext cx="2735860" cy="479618"/>
                </a:xfrm>
                <a:prstGeom prst="rect">
                  <a:avLst/>
                </a:prstGeom>
                <a:blipFill>
                  <a:blip r:embed="rId6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/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C0000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C0000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C00000"/>
                    </a:solidFill>
                  </a:endParaRPr>
                </a:p>
              </p:txBody>
            </p:sp>
          </mc:Choice>
          <mc:Fallback xmlns="">
            <p:sp>
              <p:nvSpPr>
                <p:cNvPr id="27" name="CuadroTexto 26">
                  <a:extLst>
                    <a:ext uri="{FF2B5EF4-FFF2-40B4-BE49-F238E27FC236}">
                      <a16:creationId xmlns:a16="http://schemas.microsoft.com/office/drawing/2014/main" id="{DC2277B8-D138-4E4B-BF6E-34C6E4F4CB10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073096" y="4543546"/>
                  <a:ext cx="2581716" cy="477375"/>
                </a:xfrm>
                <a:prstGeom prst="rect">
                  <a:avLst/>
                </a:prstGeom>
                <a:blipFill>
                  <a:blip r:embed="rId7"/>
                  <a:stretch>
                    <a:fillRect b="-7692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/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chemeClr val="accent2">
                                        <a:lumMod val="50000"/>
                                      </a:schemeClr>
                                    </a:solidFill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𝐶𝑢𝑒𝑟𝑑𝑎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chemeClr val="accent2">
                                    <a:lumMod val="50000"/>
                                  </a:schemeClr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chemeClr val="accent2">
                        <a:lumMod val="50000"/>
                      </a:schemeClr>
                    </a:solidFill>
                  </a:endParaRPr>
                </a:p>
              </p:txBody>
            </p:sp>
          </mc:Choice>
          <mc:Fallback xmlns="">
            <p:sp>
              <p:nvSpPr>
                <p:cNvPr id="28" name="CuadroTexto 27">
                  <a:extLst>
                    <a:ext uri="{FF2B5EF4-FFF2-40B4-BE49-F238E27FC236}">
                      <a16:creationId xmlns:a16="http://schemas.microsoft.com/office/drawing/2014/main" id="{A5DAD7EB-7DF8-A943-80AC-7EF4F0756D8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960421" y="5295184"/>
                  <a:ext cx="2433134" cy="477375"/>
                </a:xfrm>
                <a:prstGeom prst="rect">
                  <a:avLst/>
                </a:prstGeom>
                <a:blipFill>
                  <a:blip r:embed="rId8"/>
                  <a:stretch>
                    <a:fillRect b="-1025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/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Sup>
                          <m:sSubSupPr>
                            <m:ctrlP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acc>
                              <m:accPr>
                                <m:chr m:val="⃗"/>
                                <m:ctrlPr>
                                  <a:rPr lang="es-CL" sz="2000" i="1" dirty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accPr>
                              <m:e>
                                <m:r>
                                  <m:rPr>
                                    <m:sty m:val="p"/>
                                  </m:rPr>
                                  <a:rPr lang="es-CL" sz="2000" b="0" i="0" dirty="0" smtClean="0">
                                    <a:solidFill>
                                      <a:srgbClr val="00B0F0"/>
                                    </a:solidFill>
                                    <a:latin typeface="Cambria Math" panose="02040503050406030204" pitchFamily="18" charset="0"/>
                                  </a:rPr>
                                  <m:t>F</m:t>
                                </m:r>
                              </m:e>
                            </m:acc>
                          </m:e>
                          <m:sub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𝑃𝑖𝑠𝑜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𝐵𝑙𝑜𝑞𝑢𝑒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 </m:t>
                            </m:r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𝐴</m:t>
                            </m:r>
                          </m:sub>
                          <m:sup>
                            <m:r>
                              <a:rPr lang="es-CL" sz="2000" b="0" i="1" dirty="0" smtClean="0">
                                <a:solidFill>
                                  <a:srgbClr val="00B0F0"/>
                                </a:solidFill>
                                <a:latin typeface="Cambria Math" panose="02040503050406030204" pitchFamily="18" charset="0"/>
                              </a:rPr>
                              <m:t>𝐶𝑜𝑛𝑡𝑎𝑐𝑡𝑜</m:t>
                            </m:r>
                          </m:sup>
                        </m:sSubSup>
                      </m:oMath>
                    </m:oMathPara>
                  </a14:m>
                  <a:endParaRPr lang="es-CL" sz="1600" dirty="0">
                    <a:solidFill>
                      <a:srgbClr val="00B0F0"/>
                    </a:solidFill>
                  </a:endParaRPr>
                </a:p>
              </p:txBody>
            </p:sp>
          </mc:Choice>
          <mc:Fallback xmlns="">
            <p:sp>
              <p:nvSpPr>
                <p:cNvPr id="29" name="CuadroTexto 28">
                  <a:extLst>
                    <a:ext uri="{FF2B5EF4-FFF2-40B4-BE49-F238E27FC236}">
                      <a16:creationId xmlns:a16="http://schemas.microsoft.com/office/drawing/2014/main" id="{D14BE77E-6001-4748-B729-BC93C54E3F2E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842200" y="6046820"/>
                  <a:ext cx="2551355" cy="479618"/>
                </a:xfrm>
                <a:prstGeom prst="rect">
                  <a:avLst/>
                </a:prstGeom>
                <a:blipFill>
                  <a:blip r:embed="rId9"/>
                  <a:stretch>
                    <a:fillRect b="-10526"/>
                  </a:stretch>
                </a:blipFill>
              </p:spPr>
              <p:txBody>
                <a:bodyPr/>
                <a:lstStyle/>
                <a:p>
                  <a:r>
                    <a:rPr lang="es-CL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0" name="Rectángulo 29">
              <a:extLst>
                <a:ext uri="{FF2B5EF4-FFF2-40B4-BE49-F238E27FC236}">
                  <a16:creationId xmlns:a16="http://schemas.microsoft.com/office/drawing/2014/main" id="{42DF5D41-50D2-5B43-9CA1-0B20DA95FC72}"/>
                </a:ext>
              </a:extLst>
            </p:cNvPr>
            <p:cNvSpPr/>
            <p:nvPr/>
          </p:nvSpPr>
          <p:spPr>
            <a:xfrm>
              <a:off x="4687830" y="3437588"/>
              <a:ext cx="3059200" cy="3120607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/>
            </a:p>
          </p:txBody>
        </p:sp>
      </p:grpSp>
      <p:sp>
        <p:nvSpPr>
          <p:cNvPr id="42" name="CuadroTexto 41">
            <a:extLst>
              <a:ext uri="{FF2B5EF4-FFF2-40B4-BE49-F238E27FC236}">
                <a16:creationId xmlns:a16="http://schemas.microsoft.com/office/drawing/2014/main" id="{F103B676-4F8B-8241-B814-C8BF1763B0AC}"/>
              </a:ext>
            </a:extLst>
          </p:cNvPr>
          <p:cNvSpPr txBox="1"/>
          <p:nvPr/>
        </p:nvSpPr>
        <p:spPr>
          <a:xfrm>
            <a:off x="8273184" y="3741136"/>
            <a:ext cx="297666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b="1" dirty="0"/>
              <a:t>DCL para A:</a:t>
            </a:r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ED1D78A8-3D44-2142-9FAE-EAA43612B3E6}"/>
              </a:ext>
            </a:extLst>
          </p:cNvPr>
          <p:cNvCxnSpPr>
            <a:cxnSpLocks/>
          </p:cNvCxnSpPr>
          <p:nvPr/>
        </p:nvCxnSpPr>
        <p:spPr>
          <a:xfrm flipH="1">
            <a:off x="9724837" y="5293993"/>
            <a:ext cx="1" cy="931592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recto de flecha 44">
            <a:extLst>
              <a:ext uri="{FF2B5EF4-FFF2-40B4-BE49-F238E27FC236}">
                <a16:creationId xmlns:a16="http://schemas.microsoft.com/office/drawing/2014/main" id="{3F4A13BF-79AA-B94A-90EF-941C85301812}"/>
              </a:ext>
            </a:extLst>
          </p:cNvPr>
          <p:cNvCxnSpPr>
            <a:cxnSpLocks/>
          </p:cNvCxnSpPr>
          <p:nvPr/>
        </p:nvCxnSpPr>
        <p:spPr>
          <a:xfrm flipH="1">
            <a:off x="5319453" y="5121291"/>
            <a:ext cx="1" cy="647977"/>
          </a:xfrm>
          <a:prstGeom prst="straightConnector1">
            <a:avLst/>
          </a:prstGeom>
          <a:ln w="5715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/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𝐁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59" name="CuadroTexto 58">
                <a:extLst>
                  <a:ext uri="{FF2B5EF4-FFF2-40B4-BE49-F238E27FC236}">
                    <a16:creationId xmlns:a16="http://schemas.microsoft.com/office/drawing/2014/main" id="{F78017DB-374D-1D42-A74A-A896CB49A7E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2496" y="5399936"/>
                <a:ext cx="994864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1" name="Conector recto de flecha 60">
            <a:extLst>
              <a:ext uri="{FF2B5EF4-FFF2-40B4-BE49-F238E27FC236}">
                <a16:creationId xmlns:a16="http://schemas.microsoft.com/office/drawing/2014/main" id="{8DC760F9-5DED-4243-BBAE-31928A978DC1}"/>
              </a:ext>
            </a:extLst>
          </p:cNvPr>
          <p:cNvCxnSpPr>
            <a:cxnSpLocks/>
          </p:cNvCxnSpPr>
          <p:nvPr/>
        </p:nvCxnSpPr>
        <p:spPr>
          <a:xfrm flipV="1">
            <a:off x="5319453" y="4447309"/>
            <a:ext cx="0" cy="55438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/>
              <p:nvPr/>
            </p:nvSpPr>
            <p:spPr>
              <a:xfrm>
                <a:off x="9431739" y="5589604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𝐏</m:t>
                          </m:r>
                        </m:e>
                        <m:sub>
                          <m:r>
                            <a:rPr lang="es-ES" b="1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62" name="CuadroTexto 61">
                <a:extLst>
                  <a:ext uri="{FF2B5EF4-FFF2-40B4-BE49-F238E27FC236}">
                    <a16:creationId xmlns:a16="http://schemas.microsoft.com/office/drawing/2014/main" id="{1A7F57DA-FD67-EF48-8934-530E66001A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31739" y="5589604"/>
                <a:ext cx="994864" cy="369332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3" name="Conector recto de flecha 62">
            <a:extLst>
              <a:ext uri="{FF2B5EF4-FFF2-40B4-BE49-F238E27FC236}">
                <a16:creationId xmlns:a16="http://schemas.microsoft.com/office/drawing/2014/main" id="{38C1BD56-10BA-744D-BD9E-623A54806DC6}"/>
              </a:ext>
            </a:extLst>
          </p:cNvPr>
          <p:cNvCxnSpPr>
            <a:cxnSpLocks/>
          </p:cNvCxnSpPr>
          <p:nvPr/>
        </p:nvCxnSpPr>
        <p:spPr>
          <a:xfrm>
            <a:off x="9663437" y="5343809"/>
            <a:ext cx="692" cy="669057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/>
              <p:nvPr/>
            </p:nvSpPr>
            <p:spPr>
              <a:xfrm>
                <a:off x="8830898" y="5375210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𝐅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</a:rPr>
                            <m:t>𝑩</m:t>
                          </m:r>
                          <m:r>
                            <a:rPr lang="es-ES" b="1" i="1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→</m:t>
                          </m:r>
                          <m:r>
                            <a:rPr lang="es-ES" b="1" i="0" smtClean="0">
                              <a:solidFill>
                                <a:srgbClr val="C0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𝐀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rgbClr val="C00000"/>
                  </a:solidFill>
                </a:endParaRPr>
              </a:p>
            </p:txBody>
          </p:sp>
        </mc:Choice>
        <mc:Fallback xmlns="">
          <p:sp>
            <p:nvSpPr>
              <p:cNvPr id="65" name="CuadroTexto 64">
                <a:extLst>
                  <a:ext uri="{FF2B5EF4-FFF2-40B4-BE49-F238E27FC236}">
                    <a16:creationId xmlns:a16="http://schemas.microsoft.com/office/drawing/2014/main" id="{BAC831A1-1BBE-E94D-80D3-5C9F399053F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30898" y="5375210"/>
                <a:ext cx="994864" cy="369332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4" name="Conector recto de flecha 43">
            <a:extLst>
              <a:ext uri="{FF2B5EF4-FFF2-40B4-BE49-F238E27FC236}">
                <a16:creationId xmlns:a16="http://schemas.microsoft.com/office/drawing/2014/main" id="{757BCC89-C0F1-B74D-BDF1-26D2B9E6F3A4}"/>
              </a:ext>
            </a:extLst>
          </p:cNvPr>
          <p:cNvCxnSpPr>
            <a:cxnSpLocks/>
            <a:stCxn id="58" idx="2"/>
          </p:cNvCxnSpPr>
          <p:nvPr/>
        </p:nvCxnSpPr>
        <p:spPr>
          <a:xfrm>
            <a:off x="9751244" y="5309103"/>
            <a:ext cx="1013738" cy="0"/>
          </a:xfrm>
          <a:prstGeom prst="straightConnector1">
            <a:avLst/>
          </a:prstGeom>
          <a:ln w="57150">
            <a:solidFill>
              <a:schemeClr val="accent2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/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</a:rPr>
                        <m:t>𝐓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7" name="CuadroTexto 46">
                <a:extLst>
                  <a:ext uri="{FF2B5EF4-FFF2-40B4-BE49-F238E27FC236}">
                    <a16:creationId xmlns:a16="http://schemas.microsoft.com/office/drawing/2014/main" id="{0BE94008-EC86-754C-92ED-FAA2C0105B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9776" y="4953775"/>
                <a:ext cx="994864" cy="369332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6" name="Conector recto de flecha 45">
            <a:extLst>
              <a:ext uri="{FF2B5EF4-FFF2-40B4-BE49-F238E27FC236}">
                <a16:creationId xmlns:a16="http://schemas.microsoft.com/office/drawing/2014/main" id="{A5A1B85C-8ECC-864F-A81C-7DC03C1B09DF}"/>
              </a:ext>
            </a:extLst>
          </p:cNvPr>
          <p:cNvCxnSpPr>
            <a:cxnSpLocks/>
          </p:cNvCxnSpPr>
          <p:nvPr/>
        </p:nvCxnSpPr>
        <p:spPr>
          <a:xfrm flipH="1" flipV="1">
            <a:off x="8614960" y="3903627"/>
            <a:ext cx="1026749" cy="1409527"/>
          </a:xfrm>
          <a:prstGeom prst="straightConnector1">
            <a:avLst/>
          </a:prstGeom>
          <a:ln w="571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/>
              <p:nvPr/>
            </p:nvSpPr>
            <p:spPr>
              <a:xfrm>
                <a:off x="8843724" y="4334285"/>
                <a:ext cx="99486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0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𝐅</m:t>
                      </m:r>
                    </m:oMath>
                  </m:oMathPara>
                </a14:m>
                <a:endParaRPr lang="es-CL" b="1" dirty="0"/>
              </a:p>
            </p:txBody>
          </p:sp>
        </mc:Choice>
        <mc:Fallback xmlns="">
          <p:sp>
            <p:nvSpPr>
              <p:cNvPr id="48" name="CuadroTexto 47">
                <a:extLst>
                  <a:ext uri="{FF2B5EF4-FFF2-40B4-BE49-F238E27FC236}">
                    <a16:creationId xmlns:a16="http://schemas.microsoft.com/office/drawing/2014/main" id="{9DC71371-AA8F-7149-A639-3C0CFF353E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43724" y="4334285"/>
                <a:ext cx="994864" cy="369332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Rectángulo 48">
            <a:extLst>
              <a:ext uri="{FF2B5EF4-FFF2-40B4-BE49-F238E27FC236}">
                <a16:creationId xmlns:a16="http://schemas.microsoft.com/office/drawing/2014/main" id="{7B625EC3-23DC-C743-844A-1E61A9F2A9E4}"/>
              </a:ext>
            </a:extLst>
          </p:cNvPr>
          <p:cNvSpPr/>
          <p:nvPr/>
        </p:nvSpPr>
        <p:spPr>
          <a:xfrm>
            <a:off x="8215976" y="3725296"/>
            <a:ext cx="2976666" cy="29859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8" name="Elipse 57">
            <a:extLst>
              <a:ext uri="{FF2B5EF4-FFF2-40B4-BE49-F238E27FC236}">
                <a16:creationId xmlns:a16="http://schemas.microsoft.com/office/drawing/2014/main" id="{A2D2489C-0072-F84C-93C4-C373AF5295AE}"/>
              </a:ext>
            </a:extLst>
          </p:cNvPr>
          <p:cNvSpPr/>
          <p:nvPr/>
        </p:nvSpPr>
        <p:spPr>
          <a:xfrm flipH="1" flipV="1">
            <a:off x="9612307" y="5245980"/>
            <a:ext cx="138937" cy="12624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2415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IS100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o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S100" id="{69533109-01CD-4CAF-8CF6-20FD78874135}" vid="{0F6C7210-D82E-4F5A-9B02-C0FD18AE2162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732</TotalTime>
  <Words>518</Words>
  <Application>Microsoft Macintosh PowerPoint</Application>
  <PresentationFormat>Panorámica</PresentationFormat>
  <Paragraphs>251</Paragraphs>
  <Slides>23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2" baseType="lpstr">
      <vt:lpstr>ヒラギノ角ゴ ProN W3</vt:lpstr>
      <vt:lpstr>Arial</vt:lpstr>
      <vt:lpstr>Calibri</vt:lpstr>
      <vt:lpstr>Cambria Math</vt:lpstr>
      <vt:lpstr>Georgia</vt:lpstr>
      <vt:lpstr>Trebuchet MS</vt:lpstr>
      <vt:lpstr>Wingdings</vt:lpstr>
      <vt:lpstr>Wingdings 2</vt:lpstr>
      <vt:lpstr>FIS100</vt:lpstr>
      <vt:lpstr>Diagrama de cuerpo libre</vt:lpstr>
      <vt:lpstr>Presentación de PowerPoint</vt:lpstr>
      <vt:lpstr>Ejercicio de ejemplo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Construyendo un diagrama de cuerpo libre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Claudio Figueroa</dc:creator>
  <cp:lastModifiedBy>Usuario de Microsoft Office</cp:lastModifiedBy>
  <cp:revision>35</cp:revision>
  <dcterms:created xsi:type="dcterms:W3CDTF">2018-09-04T15:58:01Z</dcterms:created>
  <dcterms:modified xsi:type="dcterms:W3CDTF">2019-04-22T21:42:30Z</dcterms:modified>
</cp:coreProperties>
</file>