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7" r:id="rId3"/>
  </p:sldMasterIdLst>
  <p:notesMasterIdLst>
    <p:notesMasterId r:id="rId20"/>
  </p:notesMasterIdLst>
  <p:handoutMasterIdLst>
    <p:handoutMasterId r:id="rId21"/>
  </p:handoutMasterIdLst>
  <p:sldIdLst>
    <p:sldId id="3510" r:id="rId4"/>
    <p:sldId id="671" r:id="rId5"/>
    <p:sldId id="3520" r:id="rId6"/>
    <p:sldId id="3512" r:id="rId7"/>
    <p:sldId id="3524" r:id="rId8"/>
    <p:sldId id="3527" r:id="rId9"/>
    <p:sldId id="752" r:id="rId10"/>
    <p:sldId id="3528" r:id="rId11"/>
    <p:sldId id="802" r:id="rId12"/>
    <p:sldId id="3529" r:id="rId13"/>
    <p:sldId id="696" r:id="rId14"/>
    <p:sldId id="3530" r:id="rId15"/>
    <p:sldId id="692" r:id="rId16"/>
    <p:sldId id="3531" r:id="rId17"/>
    <p:sldId id="3532" r:id="rId18"/>
    <p:sldId id="890" r:id="rId19"/>
  </p:sldIdLst>
  <p:sldSz cx="9144000" cy="5143500" type="screen16x9"/>
  <p:notesSz cx="7010400" cy="92964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3. -14\ S1 FRANCISCO MERINO JELDRES" initials="A1SFMJ" lastIdx="1" clrIdx="0">
    <p:extLst>
      <p:ext uri="{19B8F6BF-5375-455C-9EA6-DF929625EA0E}">
        <p15:presenceInfo xmlns:p15="http://schemas.microsoft.com/office/powerpoint/2012/main" userId="S-1-5-21-766644310-1104732449-1242642108-11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B4E3"/>
    <a:srgbClr val="00FF00"/>
    <a:srgbClr val="D60093"/>
    <a:srgbClr val="003399"/>
    <a:srgbClr val="CC0099"/>
    <a:srgbClr val="669900"/>
    <a:srgbClr val="00B0F0"/>
    <a:srgbClr val="953735"/>
    <a:srgbClr val="00206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76" autoAdjust="0"/>
    <p:restoredTop sz="94259" autoAdjust="0"/>
  </p:normalViewPr>
  <p:slideViewPr>
    <p:cSldViewPr>
      <p:cViewPr varScale="1">
        <p:scale>
          <a:sx n="90" d="100"/>
          <a:sy n="90" d="100"/>
        </p:scale>
        <p:origin x="996" y="84"/>
      </p:cViewPr>
      <p:guideLst>
        <p:guide orient="horz" pos="171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notesViewPr>
    <p:cSldViewPr>
      <p:cViewPr varScale="1">
        <p:scale>
          <a:sx n="54" d="100"/>
          <a:sy n="54" d="100"/>
        </p:scale>
        <p:origin x="2796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604" cy="4667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159" y="1"/>
            <a:ext cx="3038604" cy="4667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3A6D7-8A76-4968-8396-10F0E70179C5}" type="datetimeFigureOut">
              <a:rPr lang="es-CL" smtClean="0"/>
              <a:t>19-06-2026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648"/>
            <a:ext cx="3038604" cy="4667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159" y="8829648"/>
            <a:ext cx="3038604" cy="4667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FE29F-3FE4-4085-9D1F-BA6927BEAF1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816448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A8E48-1266-453E-982E-19B06C17A42E}" type="datetimeFigureOut">
              <a:rPr lang="es-CL" smtClean="0"/>
              <a:t>19-06-2026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251A1-F75D-4945-B5C4-54E1DBAE9C3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69470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48DCDE8-4550-4D77-95C9-EF53CD04C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3284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48DCDE8-4550-4D77-95C9-EF53CD04C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5248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89AE3DD-088E-4D47-82D4-55D4FA905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358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4038D06-D960-4BD3-A170-80E9999265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5584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A3A25-F224-95C1-7112-6FBD12575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5BFE618-4BF9-84F9-13FE-08276A36C8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368D8C6-95F3-E6B4-1EF7-4D5EEE9DE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88C92F2-CCAD-1854-BA8B-6342E0BF36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9459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185A5-861A-8E02-1BD3-8F7872AF6A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B74C1FF-6F5F-24C2-F3A7-5291780A92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4B1800B-506B-924D-4758-87FB8BE422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0500AEA-5BD5-1DA0-2FE7-5630A55555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8076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C587858-7DB7-46F1-B321-0CE98F8BD8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9191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9BDCE-6AB1-7A31-51CD-E2B8186B9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EEC575A-FA5B-EA0D-CF7E-9843083CDA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A88D84A-A624-E961-7EB1-608ECE479C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E76E2FF-9104-FCF1-3719-034EAB555E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01255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FB601F-B471-6CA6-936E-0B4491840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2D8EE08-4B47-6EE0-905C-500EE488CD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B89CA07-9E24-136B-348F-DF4126B70E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3FCCC3C-65E4-2F5D-36B8-734E975FEE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1261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631039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D0882-5D94-948C-CF09-05EA598C6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24073FB-000C-2ADA-233E-3732C7AB0F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E3015F6-F948-C778-CB4D-0B9A7CF806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9EBD6FF-79BF-DA91-C33A-E956EA1C3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55703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BDD09-5666-35E6-116F-90CD5E57B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C4DE8C0-FC56-DEFF-8305-2F2235F4AE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9F7D28D-FF12-B84D-E625-88F4AA0B7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3732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17" y="51621"/>
            <a:ext cx="414099" cy="564855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" y="51621"/>
            <a:ext cx="379414" cy="479052"/>
          </a:xfrm>
          <a:prstGeom prst="rect">
            <a:avLst/>
          </a:prstGeom>
          <a:noFill/>
        </p:spPr>
      </p:pic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 userDrawn="1"/>
        </p:nvSpPr>
        <p:spPr>
          <a:xfrm>
            <a:off x="755576" y="504727"/>
            <a:ext cx="7704856" cy="5079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4031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60287B85-9DAD-4312-83C2-CD2469EED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40352" cy="5167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88939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B54E42B8-AA7B-41E1-B47E-5097ED6C27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5" b="5282"/>
          <a:stretch/>
        </p:blipFill>
        <p:spPr>
          <a:xfrm>
            <a:off x="0" y="0"/>
            <a:ext cx="7596336" cy="5143500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7758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01C93F8-D81C-4A92-80E9-861F1B3208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1"/>
          <a:stretch/>
        </p:blipFill>
        <p:spPr>
          <a:xfrm>
            <a:off x="11546" y="788113"/>
            <a:ext cx="7705004" cy="434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3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E187E47-9EEB-4BE5-A43D-D9B6977B4A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9" r="11464"/>
          <a:stretch/>
        </p:blipFill>
        <p:spPr>
          <a:xfrm>
            <a:off x="0" y="802754"/>
            <a:ext cx="7741230" cy="434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o 28">
            <a:extLst>
              <a:ext uri="{FF2B5EF4-FFF2-40B4-BE49-F238E27FC236}">
                <a16:creationId xmlns:a16="http://schemas.microsoft.com/office/drawing/2014/main" id="{405D486E-EDBB-45B2-B368-D44C53EDA537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5631842"/>
            <a:chOff x="-731331" y="-1"/>
            <a:chExt cx="8994070" cy="7509123"/>
          </a:xfrm>
        </p:grpSpPr>
        <p:sp>
          <p:nvSpPr>
            <p:cNvPr id="30" name="Forma libre: Forma 47">
              <a:extLst>
                <a:ext uri="{FF2B5EF4-FFF2-40B4-BE49-F238E27FC236}">
                  <a16:creationId xmlns:a16="http://schemas.microsoft.com/office/drawing/2014/main" id="{69BEE07B-77CD-457F-A17E-BB6BB74BB3F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  <p:sp>
          <p:nvSpPr>
            <p:cNvPr id="31" name="Forma libre: Forma 48">
              <a:extLst>
                <a:ext uri="{FF2B5EF4-FFF2-40B4-BE49-F238E27FC236}">
                  <a16:creationId xmlns:a16="http://schemas.microsoft.com/office/drawing/2014/main" id="{4D2F68CB-B474-4F82-9B01-980FD0222271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</p:grp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634157"/>
            <a:ext cx="8820749" cy="545822"/>
          </a:xfrm>
          <a:prstGeom prst="rect">
            <a:avLst/>
          </a:prstGeom>
        </p:spPr>
      </p:pic>
      <p:sp>
        <p:nvSpPr>
          <p:cNvPr id="39" name="Título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27316"/>
            <a:ext cx="7708558" cy="324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pic>
        <p:nvPicPr>
          <p:cNvPr id="27" name="Picture 7" descr="esccuadra">
            <a:extLst>
              <a:ext uri="{FF2B5EF4-FFF2-40B4-BE49-F238E27FC236}">
                <a16:creationId xmlns:a16="http://schemas.microsoft.com/office/drawing/2014/main" id="{AE2A2576-6897-4B9D-A8BF-562F3B73F5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8" name="Picture 2" descr="Imagen relacionada">
            <a:extLst>
              <a:ext uri="{FF2B5EF4-FFF2-40B4-BE49-F238E27FC236}">
                <a16:creationId xmlns:a16="http://schemas.microsoft.com/office/drawing/2014/main" id="{E476E0E3-B5B1-47B4-A2BF-FDAFF6062DF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4588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5631842"/>
            <a:chOff x="-731331" y="-1"/>
            <a:chExt cx="8994070" cy="7509123"/>
          </a:xfrm>
        </p:grpSpPr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</p:grpSp>
      <p:sp>
        <p:nvSpPr>
          <p:cNvPr id="47" name="Marcador de posición de imagen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3017261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6" name="Marcador de posición de imagen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0" y="3017261"/>
            <a:ext cx="911267" cy="9126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5" name="Marcador de posición de imagen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3017261"/>
            <a:ext cx="898102" cy="9126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4" name="Marcador de posición de imagen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1692225"/>
            <a:ext cx="892046" cy="9126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3" name="Marcador de posición de imagen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1692225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1692225"/>
            <a:ext cx="912848" cy="9126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 dirty="0"/>
              <a:t>Nombre completo</a:t>
            </a:r>
          </a:p>
        </p:txBody>
      </p:sp>
      <p:sp>
        <p:nvSpPr>
          <p:cNvPr id="19" name="Marcador de texto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36" name="Marcador de texto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41" name="Marcador de texto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2" name="Marcador de texto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3" name="Marcador de texto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7" name="Marcador de texto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8" name="Marcador de texto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9" name="Marcador de texto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60" name="Marcador de texto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634157"/>
            <a:ext cx="8820749" cy="545822"/>
          </a:xfrm>
          <a:prstGeom prst="rect">
            <a:avLst/>
          </a:prstGeom>
        </p:spPr>
      </p:pic>
      <p:sp>
        <p:nvSpPr>
          <p:cNvPr id="38" name="Marcador de texto 4">
            <a:extLst>
              <a:ext uri="{FF2B5EF4-FFF2-40B4-BE49-F238E27FC236}">
                <a16:creationId xmlns:a16="http://schemas.microsoft.com/office/drawing/2014/main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080" y="559317"/>
            <a:ext cx="7708938" cy="181534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 rtl="0"/>
            <a:r>
              <a:rPr lang="es-ES" noProof="0" dirty="0"/>
              <a:t>Subtítulo</a:t>
            </a:r>
          </a:p>
        </p:txBody>
      </p:sp>
      <p:sp>
        <p:nvSpPr>
          <p:cNvPr id="39" name="Título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27316"/>
            <a:ext cx="7708558" cy="324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99622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355AD3AB-F379-42E9-AC2D-EDCD29EAEC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40352" cy="5167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77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1AB9E0AB-1AE9-42D8-8562-C385912E19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04"/>
          <a:stretch/>
        </p:blipFill>
        <p:spPr>
          <a:xfrm>
            <a:off x="0" y="27121"/>
            <a:ext cx="7740352" cy="5085157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413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9" t="24470"/>
          <a:stretch/>
        </p:blipFill>
        <p:spPr>
          <a:xfrm>
            <a:off x="-1" y="628903"/>
            <a:ext cx="9127654" cy="4514597"/>
          </a:xfrm>
          <a:prstGeom prst="rect">
            <a:avLst/>
          </a:prstGeom>
        </p:spPr>
      </p:pic>
      <p:sp>
        <p:nvSpPr>
          <p:cNvPr id="6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63547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7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707" y="70748"/>
            <a:ext cx="352868" cy="476267"/>
          </a:xfrm>
          <a:prstGeom prst="rect">
            <a:avLst/>
          </a:prstGeom>
          <a:noFill/>
        </p:spPr>
      </p:pic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0318" y="60512"/>
            <a:ext cx="357796" cy="476267"/>
          </a:xfrm>
          <a:prstGeom prst="rect">
            <a:avLst/>
          </a:prstGeom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4920343"/>
            <a:ext cx="9144000" cy="22315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graphicFrame>
        <p:nvGraphicFramePr>
          <p:cNvPr id="20" name="19 Tabla"/>
          <p:cNvGraphicFramePr>
            <a:graphicFrameLocks noGrp="1"/>
          </p:cNvGraphicFramePr>
          <p:nvPr userDrawn="1"/>
        </p:nvGraphicFramePr>
        <p:xfrm>
          <a:off x="87088" y="4949735"/>
          <a:ext cx="8948058" cy="19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PATRIOTISMO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HONOR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LEALTAD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VALENTÍA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INTEGRIDAD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DEBER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52114" y="4646499"/>
            <a:ext cx="391886" cy="273844"/>
          </a:xfr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white"/>
                </a:solidFill>
              </a:rPr>
              <a:pPr/>
              <a:t>‹Nº›</a:t>
            </a:fld>
            <a:endParaRPr lang="es-C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09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63547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7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707" y="70748"/>
            <a:ext cx="352868" cy="476267"/>
          </a:xfrm>
          <a:prstGeom prst="rect">
            <a:avLst/>
          </a:prstGeom>
          <a:noFill/>
        </p:spPr>
      </p:pic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0318" y="60512"/>
            <a:ext cx="357796" cy="476267"/>
          </a:xfrm>
          <a:prstGeom prst="rect">
            <a:avLst/>
          </a:prstGeom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4920343"/>
            <a:ext cx="9144000" cy="22315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graphicFrame>
        <p:nvGraphicFramePr>
          <p:cNvPr id="20" name="19 Tabla"/>
          <p:cNvGraphicFramePr>
            <a:graphicFrameLocks noGrp="1"/>
          </p:cNvGraphicFramePr>
          <p:nvPr userDrawn="1"/>
        </p:nvGraphicFramePr>
        <p:xfrm>
          <a:off x="87088" y="4949735"/>
          <a:ext cx="8948058" cy="19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PATRIOTISMO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HONOR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LEALTAD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VALENTÍA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INTEGRIDAD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DEBER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4646499"/>
            <a:ext cx="391886" cy="273844"/>
          </a:xfr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white"/>
                </a:solidFill>
              </a:rPr>
              <a:pPr/>
              <a:t>‹Nº›</a:t>
            </a:fld>
            <a:endParaRPr lang="es-C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622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4869657"/>
            <a:ext cx="391886" cy="273844"/>
          </a:xfr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white"/>
                </a:solidFill>
              </a:rPr>
              <a:pPr/>
              <a:t>‹Nº›</a:t>
            </a:fld>
            <a:endParaRPr lang="es-C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4508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"/>
          <a:stretch/>
        </p:blipFill>
        <p:spPr>
          <a:xfrm>
            <a:off x="-1" y="8448"/>
            <a:ext cx="7687102" cy="513505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826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22"/>
          <a:stretch/>
        </p:blipFill>
        <p:spPr>
          <a:xfrm>
            <a:off x="1" y="1"/>
            <a:ext cx="7717808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009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9" t="24470"/>
          <a:stretch/>
        </p:blipFill>
        <p:spPr>
          <a:xfrm>
            <a:off x="-1" y="628903"/>
            <a:ext cx="9127654" cy="4514597"/>
          </a:xfrm>
          <a:prstGeom prst="rect">
            <a:avLst/>
          </a:prstGeom>
        </p:spPr>
      </p:pic>
      <p:sp>
        <p:nvSpPr>
          <p:cNvPr id="6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63547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7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707" y="70748"/>
            <a:ext cx="352868" cy="476267"/>
          </a:xfrm>
          <a:prstGeom prst="rect">
            <a:avLst/>
          </a:prstGeom>
          <a:noFill/>
        </p:spPr>
      </p:pic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0318" y="60512"/>
            <a:ext cx="357796" cy="476267"/>
          </a:xfrm>
          <a:prstGeom prst="rect">
            <a:avLst/>
          </a:prstGeom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4920343"/>
            <a:ext cx="9144000" cy="22315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graphicFrame>
        <p:nvGraphicFramePr>
          <p:cNvPr id="20" name="19 Tabla"/>
          <p:cNvGraphicFramePr>
            <a:graphicFrameLocks noGrp="1"/>
          </p:cNvGraphicFramePr>
          <p:nvPr userDrawn="1"/>
        </p:nvGraphicFramePr>
        <p:xfrm>
          <a:off x="87088" y="4949735"/>
          <a:ext cx="8948058" cy="19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PATRIOTISMO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HONOR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LEALTAD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VALENTÍA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INTEGRIDAD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DEBER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52114" y="4646499"/>
            <a:ext cx="391886" cy="273844"/>
          </a:xfr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white"/>
                </a:solidFill>
              </a:rPr>
              <a:pPr/>
              <a:t>‹Nº›</a:t>
            </a:fld>
            <a:endParaRPr lang="es-C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026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63547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7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707" y="70748"/>
            <a:ext cx="352868" cy="476267"/>
          </a:xfrm>
          <a:prstGeom prst="rect">
            <a:avLst/>
          </a:prstGeom>
          <a:noFill/>
        </p:spPr>
      </p:pic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0318" y="60512"/>
            <a:ext cx="357796" cy="476267"/>
          </a:xfrm>
          <a:prstGeom prst="rect">
            <a:avLst/>
          </a:prstGeom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4920343"/>
            <a:ext cx="9144000" cy="22315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graphicFrame>
        <p:nvGraphicFramePr>
          <p:cNvPr id="20" name="19 Tabla"/>
          <p:cNvGraphicFramePr>
            <a:graphicFrameLocks noGrp="1"/>
          </p:cNvGraphicFramePr>
          <p:nvPr userDrawn="1"/>
        </p:nvGraphicFramePr>
        <p:xfrm>
          <a:off x="87088" y="4949735"/>
          <a:ext cx="8948058" cy="19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PATRIOTISMO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HONOR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LEALTAD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VALENTÍA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INTEGRIDAD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b="0" dirty="0"/>
                        <a:t>DEBER</a:t>
                      </a:r>
                      <a:endParaRPr lang="es-CL" sz="800" b="0" dirty="0"/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4646499"/>
            <a:ext cx="391886" cy="273844"/>
          </a:xfr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white"/>
                </a:solidFill>
              </a:rPr>
              <a:pPr/>
              <a:t>‹Nº›</a:t>
            </a:fld>
            <a:endParaRPr lang="es-C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069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4869657"/>
            <a:ext cx="391886" cy="273844"/>
          </a:xfr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white"/>
                </a:solidFill>
              </a:rPr>
              <a:pPr/>
              <a:t>‹Nº›</a:t>
            </a:fld>
            <a:endParaRPr lang="es-C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453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9" r:id="rId3"/>
    <p:sldLayoutId id="2147483656" r:id="rId4"/>
    <p:sldLayoutId id="2147483657" r:id="rId5"/>
    <p:sldLayoutId id="2147483658" r:id="rId6"/>
    <p:sldLayoutId id="2147483660" r:id="rId7"/>
    <p:sldLayoutId id="2147483675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364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3" r:id="rId2"/>
    <p:sldLayoutId id="2147483664" r:id="rId3"/>
    <p:sldLayoutId id="2147483665" r:id="rId4"/>
    <p:sldLayoutId id="2147483666" r:id="rId5"/>
  </p:sldLayoutIdLst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8F3F3-3C4D-4D6A-B6B7-023787FE3BD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00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</p:sldLayoutIdLst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Relationship Id="rId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6FEC9B86-FC36-40C2-86A3-E29FD6592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8"/>
          <a:stretch/>
        </p:blipFill>
        <p:spPr>
          <a:xfrm>
            <a:off x="0" y="776385"/>
            <a:ext cx="7740352" cy="438765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D9B4E1F-6537-48B6-91A7-5444E9A804EC}"/>
              </a:ext>
            </a:extLst>
          </p:cNvPr>
          <p:cNvSpPr txBox="1"/>
          <p:nvPr/>
        </p:nvSpPr>
        <p:spPr>
          <a:xfrm>
            <a:off x="1024802" y="37721"/>
            <a:ext cx="699435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_tradnl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NAVAL</a:t>
            </a:r>
          </a:p>
          <a:p>
            <a:r>
              <a:rPr lang="es-ES_tradnl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BRIEFING EMBARCO LST “RANCAGUA”</a:t>
            </a:r>
            <a:endParaRPr lang="es-ES" sz="21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2 Subtítulo"/>
          <p:cNvSpPr txBox="1">
            <a:spLocks/>
          </p:cNvSpPr>
          <p:nvPr/>
        </p:nvSpPr>
        <p:spPr>
          <a:xfrm>
            <a:off x="179512" y="4876006"/>
            <a:ext cx="1584176" cy="200055"/>
          </a:xfrm>
          <a:prstGeom prst="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>
            <a:defPPr>
              <a:defRPr lang="es-ES"/>
            </a:defPPr>
            <a:lvl1pPr algn="ctr">
              <a:lnSpc>
                <a:spcPct val="150000"/>
              </a:lnSpc>
              <a:defRPr sz="14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00000"/>
              </a:lnSpc>
            </a:pPr>
            <a:r>
              <a:rPr lang="es-ES" altLang="es-CL" sz="700" dirty="0">
                <a:solidFill>
                  <a:srgbClr val="FFC000"/>
                </a:solidFill>
              </a:rPr>
              <a:t>20 de junio de 2026</a:t>
            </a:r>
            <a:endParaRPr lang="es-CL" altLang="es-CL" sz="700" dirty="0">
              <a:solidFill>
                <a:srgbClr val="FFC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580112" y="4299942"/>
            <a:ext cx="1872883" cy="46166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CL" sz="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ALEXIS ALCAYAGA ROJAS</a:t>
            </a:r>
          </a:p>
          <a:p>
            <a:pPr algn="ctr"/>
            <a:r>
              <a:rPr lang="es-CL" sz="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TENIENTE PRIMERO</a:t>
            </a:r>
          </a:p>
          <a:p>
            <a:pPr algn="ctr"/>
            <a:r>
              <a:rPr lang="es-CL" sz="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 DE DIVISIÓN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6B0615D-C10C-4109-8087-58459F4E1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00764" y="-452586"/>
            <a:ext cx="4872764" cy="3248509"/>
          </a:xfrm>
          <a:prstGeom prst="rtTriangle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72706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1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7A1FE69-91BE-9A60-D03E-FF0EA728E9C0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6537BF5-2B8E-DD84-FCEB-05A3F8B43B3A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64060D5-DBED-438C-F34B-F074CDEA7474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4DECF04-9605-B232-704F-6AD4A679C668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832C2DB-00E5-7DA3-353F-CF1C229A14EE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512F0C08-FA75-591C-F402-29211C5D0DA0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906D6BCC-A4E0-487C-CA14-B2D23EDE3E46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05479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b="1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2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CAD37FC-BD47-4701-BE38-85BE5E2A4B86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41516F3-50F0-47A2-850A-CEBBA13D0975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E7430A9-F8E8-480A-9134-8FD45EF3CE34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468B1F9-40DD-47BA-BDEB-AAC12B036119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DF0884D-FC03-45C7-897C-4E346B88EF0F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3A4A7B7-EFEC-42B0-A2F2-EBD362C6E215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468B1F9-40DD-47BA-BDEB-AAC12B036119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75604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Misión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75718" y="1999178"/>
            <a:ext cx="5832648" cy="1625249"/>
          </a:xfrm>
          <a:prstGeom prst="rect">
            <a:avLst/>
          </a:prstGeom>
          <a:solidFill>
            <a:schemeClr val="bg1"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dirty="0">
                <a:solidFill>
                  <a:schemeClr val="tx1"/>
                </a:solidFill>
              </a:rPr>
              <a:t>Entre el 21 y 28 de junio, desarrollar práctica profesional a bordo de la LST “Rancagua” dependientes del COMANFITRAN, con el propósito de conocer el desempeño del Oficial de Guardia en la mar y practicar los conocimientos de navegación aprendidos en aula.</a:t>
            </a:r>
          </a:p>
          <a:p>
            <a:pPr algn="just"/>
            <a:endParaRPr lang="es-ES" b="1" dirty="0">
              <a:solidFill>
                <a:schemeClr val="tx1"/>
              </a:solidFill>
            </a:endParaRPr>
          </a:p>
        </p:txBody>
      </p:sp>
      <p:pic>
        <p:nvPicPr>
          <p:cNvPr id="22" name="Picture 2" descr="D:\2023\02. Febrero\20230126_163624.jpg">
            <a:extLst>
              <a:ext uri="{FF2B5EF4-FFF2-40B4-BE49-F238E27FC236}">
                <a16:creationId xmlns:a16="http://schemas.microsoft.com/office/drawing/2014/main" id="{9880D296-F88B-4D4E-B44B-9B9FCCF150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4" t="4667" r="506"/>
          <a:stretch/>
        </p:blipFill>
        <p:spPr bwMode="auto">
          <a:xfrm>
            <a:off x="6188447" y="1851670"/>
            <a:ext cx="2716483" cy="1690921"/>
          </a:xfrm>
          <a:prstGeom prst="parallelogram">
            <a:avLst/>
          </a:prstGeom>
          <a:noFill/>
          <a:effectLst>
            <a:outerShdw blurRad="50800" dist="50800" dir="5400000" algn="ctr" rotWithShape="0">
              <a:srgbClr val="000000">
                <a:alpha val="82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3</a:t>
            </a:r>
            <a:endParaRPr lang="es-CL" sz="1000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A8F9C6B-850C-ABA3-6358-C6A499CFC736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8E515F8-C31E-2840-FECB-84F706A3A5FE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4AFF979-ED85-D8F3-AD1B-543427BD5239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181B7B4-8D98-CCFF-234D-F13FC257A19C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009BCD9-622B-ABFD-321E-4D98CC80CBD3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F7005E6-9E9B-9C35-20C6-A57E7CCDAB53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E0E3601-4A2B-5622-06FE-C781AEB719DB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34287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051719" y="100227"/>
            <a:ext cx="584177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Objetivos / Criterios para el éxito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/>
              <a:t>4</a:t>
            </a:r>
            <a:endParaRPr lang="es-CL" sz="1000" dirty="0"/>
          </a:p>
        </p:txBody>
      </p:sp>
      <p:sp>
        <p:nvSpPr>
          <p:cNvPr id="23" name="CuadroTexto 38"/>
          <p:cNvSpPr txBox="1"/>
          <p:nvPr/>
        </p:nvSpPr>
        <p:spPr>
          <a:xfrm>
            <a:off x="107620" y="1302951"/>
            <a:ext cx="4104456" cy="553998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Efectuar navegación en LTS Rancagua y recalar a los puertos determinados.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FA111E5C-85C9-41A9-B0DB-D1718AAE48D3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923C32F5-42BF-4DF7-B705-5185EBEFE787}"/>
              </a:ext>
            </a:extLst>
          </p:cNvPr>
          <p:cNvSpPr txBox="1"/>
          <p:nvPr/>
        </p:nvSpPr>
        <p:spPr>
          <a:xfrm>
            <a:off x="35497" y="813361"/>
            <a:ext cx="97087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INTELIGENCIA</a:t>
            </a:r>
            <a:endParaRPr lang="es-CL" sz="105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CABC7D99-320A-444B-BFAE-7D696B88E7DD}"/>
              </a:ext>
            </a:extLst>
          </p:cNvPr>
          <p:cNvSpPr txBox="1"/>
          <p:nvPr/>
        </p:nvSpPr>
        <p:spPr>
          <a:xfrm>
            <a:off x="1153609" y="811188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METEO/H.O</a:t>
            </a:r>
            <a:endParaRPr lang="es-CL" sz="1050" b="1" dirty="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B11F614C-CAC0-46F2-9F5E-2D7F2FBBB44B}"/>
              </a:ext>
            </a:extLst>
          </p:cNvPr>
          <p:cNvSpPr txBox="1"/>
          <p:nvPr/>
        </p:nvSpPr>
        <p:spPr>
          <a:xfrm>
            <a:off x="2113014" y="820941"/>
            <a:ext cx="714035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8DC9FDED-4ACB-4E5E-A9FD-5A816DC15C12}"/>
              </a:ext>
            </a:extLst>
          </p:cNvPr>
          <p:cNvSpPr txBox="1"/>
          <p:nvPr/>
        </p:nvSpPr>
        <p:spPr>
          <a:xfrm>
            <a:off x="2890525" y="820941"/>
            <a:ext cx="8800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OBJETIVOS</a:t>
            </a:r>
            <a:endParaRPr lang="es-CL" sz="105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41FB5C91-1CFA-4111-90A8-C2AC7ED54834}"/>
              </a:ext>
            </a:extLst>
          </p:cNvPr>
          <p:cNvSpPr txBox="1"/>
          <p:nvPr/>
        </p:nvSpPr>
        <p:spPr>
          <a:xfrm>
            <a:off x="3895327" y="811188"/>
            <a:ext cx="783864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4A132798-57D3-49E4-903B-32C07E78E85F}"/>
              </a:ext>
            </a:extLst>
          </p:cNvPr>
          <p:cNvSpPr txBox="1"/>
          <p:nvPr/>
        </p:nvSpPr>
        <p:spPr>
          <a:xfrm>
            <a:off x="4790151" y="811188"/>
            <a:ext cx="96770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LOGÍSTICA</a:t>
            </a:r>
            <a:endParaRPr lang="es-CL" sz="1050" b="1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8403A857-8AC3-4BB8-9E2F-A74EAD7BC637}"/>
              </a:ext>
            </a:extLst>
          </p:cNvPr>
          <p:cNvSpPr txBox="1"/>
          <p:nvPr/>
        </p:nvSpPr>
        <p:spPr>
          <a:xfrm>
            <a:off x="5876102" y="811188"/>
            <a:ext cx="94445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M&amp;C</a:t>
            </a:r>
            <a:endParaRPr lang="es-CL" sz="1050" b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2C1CC04B-8C20-4F88-992C-2E16E6F96043}"/>
              </a:ext>
            </a:extLst>
          </p:cNvPr>
          <p:cNvSpPr txBox="1"/>
          <p:nvPr/>
        </p:nvSpPr>
        <p:spPr>
          <a:xfrm>
            <a:off x="6917009" y="820941"/>
            <a:ext cx="880033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MRO</a:t>
            </a:r>
            <a:endParaRPr lang="es-CL" sz="1050" b="1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011DA4D5-AE28-4338-B5C4-9F2C8B28D882}"/>
              </a:ext>
            </a:extLst>
          </p:cNvPr>
          <p:cNvSpPr txBox="1"/>
          <p:nvPr/>
        </p:nvSpPr>
        <p:spPr>
          <a:xfrm>
            <a:off x="7893493" y="81539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BRIEFING PART.</a:t>
            </a:r>
            <a:endParaRPr lang="es-CL" sz="1050" b="1" dirty="0"/>
          </a:p>
        </p:txBody>
      </p:sp>
      <p:sp>
        <p:nvSpPr>
          <p:cNvPr id="48" name="CuadroTexto 38">
            <a:extLst>
              <a:ext uri="{FF2B5EF4-FFF2-40B4-BE49-F238E27FC236}">
                <a16:creationId xmlns:a16="http://schemas.microsoft.com/office/drawing/2014/main" id="{9EB9D680-2CF2-4F66-B4AB-28D9159144A1}"/>
              </a:ext>
            </a:extLst>
          </p:cNvPr>
          <p:cNvSpPr txBox="1"/>
          <p:nvPr/>
        </p:nvSpPr>
        <p:spPr>
          <a:xfrm>
            <a:off x="4747391" y="1392823"/>
            <a:ext cx="4321841" cy="33515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Ejecutar el 90% de las recaladas operativas planificadas.</a:t>
            </a:r>
          </a:p>
        </p:txBody>
      </p:sp>
      <p:sp>
        <p:nvSpPr>
          <p:cNvPr id="51" name="CuadroTexto 38">
            <a:extLst>
              <a:ext uri="{FF2B5EF4-FFF2-40B4-BE49-F238E27FC236}">
                <a16:creationId xmlns:a16="http://schemas.microsoft.com/office/drawing/2014/main" id="{A576633E-EE4C-4501-9821-2819B7202D46}"/>
              </a:ext>
            </a:extLst>
          </p:cNvPr>
          <p:cNvSpPr txBox="1"/>
          <p:nvPr/>
        </p:nvSpPr>
        <p:spPr>
          <a:xfrm>
            <a:off x="107401" y="1910613"/>
            <a:ext cx="4104456" cy="553998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Efectuar practica profesional, aplicando conocimientos de navegación aprendidos en aula.</a:t>
            </a:r>
          </a:p>
        </p:txBody>
      </p:sp>
      <p:sp>
        <p:nvSpPr>
          <p:cNvPr id="52" name="CuadroTexto 38">
            <a:extLst>
              <a:ext uri="{FF2B5EF4-FFF2-40B4-BE49-F238E27FC236}">
                <a16:creationId xmlns:a16="http://schemas.microsoft.com/office/drawing/2014/main" id="{A1B09692-7DCD-4F1C-80D4-56F8F8F48FD3}"/>
              </a:ext>
            </a:extLst>
          </p:cNvPr>
          <p:cNvSpPr txBox="1"/>
          <p:nvPr/>
        </p:nvSpPr>
        <p:spPr>
          <a:xfrm>
            <a:off x="4705059" y="1826467"/>
            <a:ext cx="4321841" cy="61215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Efectuar guardias durante embarco profesional, pasando por los puestos designados.</a:t>
            </a:r>
          </a:p>
        </p:txBody>
      </p:sp>
      <p:sp>
        <p:nvSpPr>
          <p:cNvPr id="53" name="CuadroTexto 38">
            <a:extLst>
              <a:ext uri="{FF2B5EF4-FFF2-40B4-BE49-F238E27FC236}">
                <a16:creationId xmlns:a16="http://schemas.microsoft.com/office/drawing/2014/main" id="{D474ACA6-0C17-4B13-81A8-EB6EF4193D0C}"/>
              </a:ext>
            </a:extLst>
          </p:cNvPr>
          <p:cNvSpPr txBox="1"/>
          <p:nvPr/>
        </p:nvSpPr>
        <p:spPr>
          <a:xfrm>
            <a:off x="117100" y="2584325"/>
            <a:ext cx="4104456" cy="5254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Aprender temas relacionados con el manejo de Control de Averías</a:t>
            </a:r>
          </a:p>
        </p:txBody>
      </p:sp>
      <p:sp>
        <p:nvSpPr>
          <p:cNvPr id="54" name="CuadroTexto 38">
            <a:extLst>
              <a:ext uri="{FF2B5EF4-FFF2-40B4-BE49-F238E27FC236}">
                <a16:creationId xmlns:a16="http://schemas.microsoft.com/office/drawing/2014/main" id="{EC16546E-C258-40A8-8DE6-44B0BD719F85}"/>
              </a:ext>
            </a:extLst>
          </p:cNvPr>
          <p:cNvSpPr txBox="1"/>
          <p:nvPr/>
        </p:nvSpPr>
        <p:spPr>
          <a:xfrm>
            <a:off x="4725798" y="2526478"/>
            <a:ext cx="4321841" cy="61215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el curso ejecutivo al 100% efectúe carrusel de control de averías</a:t>
            </a:r>
          </a:p>
        </p:txBody>
      </p:sp>
      <p:sp>
        <p:nvSpPr>
          <p:cNvPr id="55" name="CuadroTexto 38">
            <a:extLst>
              <a:ext uri="{FF2B5EF4-FFF2-40B4-BE49-F238E27FC236}">
                <a16:creationId xmlns:a16="http://schemas.microsoft.com/office/drawing/2014/main" id="{CD8D99A7-D4C7-4C20-861E-30D513BC9C39}"/>
              </a:ext>
            </a:extLst>
          </p:cNvPr>
          <p:cNvSpPr txBox="1"/>
          <p:nvPr/>
        </p:nvSpPr>
        <p:spPr>
          <a:xfrm>
            <a:off x="95132" y="3253608"/>
            <a:ext cx="4104456" cy="553998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Aprender temas relacionados con maniobras de cubierta de la Unidad.</a:t>
            </a:r>
          </a:p>
        </p:txBody>
      </p:sp>
      <p:sp>
        <p:nvSpPr>
          <p:cNvPr id="56" name="CuadroTexto 38">
            <a:extLst>
              <a:ext uri="{FF2B5EF4-FFF2-40B4-BE49-F238E27FC236}">
                <a16:creationId xmlns:a16="http://schemas.microsoft.com/office/drawing/2014/main" id="{E90A7048-F1FE-4A04-B8B1-844CF6E81F54}"/>
              </a:ext>
            </a:extLst>
          </p:cNvPr>
          <p:cNvSpPr txBox="1"/>
          <p:nvPr/>
        </p:nvSpPr>
        <p:spPr>
          <a:xfrm>
            <a:off x="4694340" y="3304721"/>
            <a:ext cx="4321841" cy="61215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el curso ejecutivo al 100% efectúe las maniobras de a bordo.</a:t>
            </a:r>
          </a:p>
        </p:txBody>
      </p:sp>
      <p:sp>
        <p:nvSpPr>
          <p:cNvPr id="57" name="CuadroTexto 38">
            <a:extLst>
              <a:ext uri="{FF2B5EF4-FFF2-40B4-BE49-F238E27FC236}">
                <a16:creationId xmlns:a16="http://schemas.microsoft.com/office/drawing/2014/main" id="{BA0F8C0F-485B-4006-BD4F-4BADBAE281BC}"/>
              </a:ext>
            </a:extLst>
          </p:cNvPr>
          <p:cNvSpPr txBox="1"/>
          <p:nvPr/>
        </p:nvSpPr>
        <p:spPr>
          <a:xfrm>
            <a:off x="78442" y="4160977"/>
            <a:ext cx="410445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Finalizar guía de evaluación propuesta</a:t>
            </a:r>
          </a:p>
        </p:txBody>
      </p:sp>
      <p:sp>
        <p:nvSpPr>
          <p:cNvPr id="58" name="CuadroTexto 38">
            <a:extLst>
              <a:ext uri="{FF2B5EF4-FFF2-40B4-BE49-F238E27FC236}">
                <a16:creationId xmlns:a16="http://schemas.microsoft.com/office/drawing/2014/main" id="{62FB0498-559C-46E3-A1E2-D655824C7AA2}"/>
              </a:ext>
            </a:extLst>
          </p:cNvPr>
          <p:cNvSpPr txBox="1"/>
          <p:nvPr/>
        </p:nvSpPr>
        <p:spPr>
          <a:xfrm>
            <a:off x="4705059" y="4193691"/>
            <a:ext cx="4321841" cy="33515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el 100% de los Cadetes finalice tu evaluación.</a:t>
            </a:r>
          </a:p>
        </p:txBody>
      </p:sp>
      <p:sp>
        <p:nvSpPr>
          <p:cNvPr id="5" name="Flecha: a la derecha 4">
            <a:extLst>
              <a:ext uri="{FF2B5EF4-FFF2-40B4-BE49-F238E27FC236}">
                <a16:creationId xmlns:a16="http://schemas.microsoft.com/office/drawing/2014/main" id="{C7DE95CA-971C-4311-8EFB-239C3C2D7D14}"/>
              </a:ext>
            </a:extLst>
          </p:cNvPr>
          <p:cNvSpPr/>
          <p:nvPr/>
        </p:nvSpPr>
        <p:spPr>
          <a:xfrm>
            <a:off x="4244812" y="1505827"/>
            <a:ext cx="457635" cy="17034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Flecha: a la derecha 58">
            <a:extLst>
              <a:ext uri="{FF2B5EF4-FFF2-40B4-BE49-F238E27FC236}">
                <a16:creationId xmlns:a16="http://schemas.microsoft.com/office/drawing/2014/main" id="{7DF6AC54-0C4F-4CCB-97FB-06E64769EA71}"/>
              </a:ext>
            </a:extLst>
          </p:cNvPr>
          <p:cNvSpPr/>
          <p:nvPr/>
        </p:nvSpPr>
        <p:spPr>
          <a:xfrm>
            <a:off x="4229640" y="2091767"/>
            <a:ext cx="457635" cy="17034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0" name="Flecha: a la derecha 59">
            <a:extLst>
              <a:ext uri="{FF2B5EF4-FFF2-40B4-BE49-F238E27FC236}">
                <a16:creationId xmlns:a16="http://schemas.microsoft.com/office/drawing/2014/main" id="{CBCE5EEF-384C-46B0-8112-0E33CCAB2A66}"/>
              </a:ext>
            </a:extLst>
          </p:cNvPr>
          <p:cNvSpPr/>
          <p:nvPr/>
        </p:nvSpPr>
        <p:spPr>
          <a:xfrm>
            <a:off x="4247424" y="2705313"/>
            <a:ext cx="457635" cy="17034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Flecha: a la derecha 60">
            <a:extLst>
              <a:ext uri="{FF2B5EF4-FFF2-40B4-BE49-F238E27FC236}">
                <a16:creationId xmlns:a16="http://schemas.microsoft.com/office/drawing/2014/main" id="{1439D9B3-09B8-4F26-B35C-2B31C8467A1A}"/>
              </a:ext>
            </a:extLst>
          </p:cNvPr>
          <p:cNvSpPr/>
          <p:nvPr/>
        </p:nvSpPr>
        <p:spPr>
          <a:xfrm>
            <a:off x="4221556" y="3445436"/>
            <a:ext cx="457635" cy="17034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Flecha: a la derecha 61">
            <a:extLst>
              <a:ext uri="{FF2B5EF4-FFF2-40B4-BE49-F238E27FC236}">
                <a16:creationId xmlns:a16="http://schemas.microsoft.com/office/drawing/2014/main" id="{8EACAE7D-3B5A-4A5D-B5BC-594BB9E5B967}"/>
              </a:ext>
            </a:extLst>
          </p:cNvPr>
          <p:cNvSpPr/>
          <p:nvPr/>
        </p:nvSpPr>
        <p:spPr>
          <a:xfrm>
            <a:off x="4211960" y="4247141"/>
            <a:ext cx="457635" cy="17034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087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E1EA2-7618-728D-292B-F9629C7B6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662FB6CB-91B0-D45A-95E9-FD15C6E8966D}"/>
              </a:ext>
            </a:extLst>
          </p:cNvPr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b="1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FFD36F-01B9-F2BF-8A04-52DA731EDD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B6C4AF9-4814-9D24-FFB7-260D442D17AB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828633A-7901-C130-07CF-00A169F850AD}"/>
              </a:ext>
            </a:extLst>
          </p:cNvPr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5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CE4A8D2-2C35-630A-924F-DD6142993BBC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2F28741-5CBE-C0A9-8349-A5D1FF555B06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52F70C9-166A-482C-B07D-B5103B0237DB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D8F0635-6349-C43C-0DDD-6524CD5BE481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D8ED808-7A78-CDF4-708C-CADF6DC23CD3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1FD4EFC-A677-E9D7-CCA4-B873A1791F2C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31EA2EF-2AC8-FF12-A70C-10AF67A2DF53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41480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D9B4E1F-6537-48B6-91A7-5444E9A804EC}"/>
              </a:ext>
            </a:extLst>
          </p:cNvPr>
          <p:cNvSpPr txBox="1"/>
          <p:nvPr/>
        </p:nvSpPr>
        <p:spPr>
          <a:xfrm>
            <a:off x="1597572" y="168649"/>
            <a:ext cx="6348247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 DE OPERACIÓN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7" y="1076963"/>
            <a:ext cx="3628527" cy="378467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8" y="1040135"/>
            <a:ext cx="3616145" cy="382150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745994" y="1140235"/>
            <a:ext cx="432048" cy="36321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1178042" y="1140234"/>
            <a:ext cx="648072" cy="2216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4846181" y="1057697"/>
            <a:ext cx="432048" cy="16528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 rot="664962">
            <a:off x="5268979" y="2596923"/>
            <a:ext cx="743007" cy="2313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 rot="6430133">
            <a:off x="5040781" y="3007645"/>
            <a:ext cx="2238489" cy="6149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/>
          <p:cNvSpPr/>
          <p:nvPr/>
        </p:nvSpPr>
        <p:spPr>
          <a:xfrm>
            <a:off x="1876916" y="1360883"/>
            <a:ext cx="1080120" cy="201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>
                <a:solidFill>
                  <a:schemeClr val="bg1"/>
                </a:solidFill>
              </a:rPr>
              <a:t>Talcahuano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5940152" y="1922473"/>
            <a:ext cx="1080120" cy="201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err="1">
                <a:solidFill>
                  <a:schemeClr val="bg1"/>
                </a:solidFill>
              </a:rPr>
              <a:t>Pto</a:t>
            </a:r>
            <a:r>
              <a:rPr lang="es-CL" sz="1200" dirty="0">
                <a:solidFill>
                  <a:schemeClr val="bg1"/>
                </a:solidFill>
              </a:rPr>
              <a:t> Montt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5732000" y="4466683"/>
            <a:ext cx="784216" cy="201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err="1">
                <a:solidFill>
                  <a:schemeClr val="bg1"/>
                </a:solidFill>
              </a:rPr>
              <a:t>Quellón</a:t>
            </a:r>
            <a:endParaRPr lang="es-CL" sz="1200" dirty="0">
              <a:solidFill>
                <a:schemeClr val="bg1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610550" y="3379473"/>
            <a:ext cx="784216" cy="201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>
                <a:solidFill>
                  <a:schemeClr val="bg1"/>
                </a:solidFill>
              </a:rPr>
              <a:t>Castro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6568117" y="2710582"/>
            <a:ext cx="968962" cy="201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err="1">
                <a:solidFill>
                  <a:schemeClr val="bg1"/>
                </a:solidFill>
              </a:rPr>
              <a:t>Hornopirén</a:t>
            </a:r>
            <a:endParaRPr lang="es-CL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72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8D65D-FA63-CC28-D84F-4F840E7BB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4EC8F418-123A-E5AA-38B0-5E5417CCA479}"/>
              </a:ext>
            </a:extLst>
          </p:cNvPr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b="1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D7678E3-28DB-2B90-2F80-AE18B5F02E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2024F31E-EDD0-5736-7967-6D297420570E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D0A9EE2-CD49-C57B-D997-CFDBC80A5F36}"/>
              </a:ext>
            </a:extLst>
          </p:cNvPr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7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18EBC3E-DEF0-0067-1C35-95AC230BDDF3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617B035-4DE4-2DD3-A9B1-A796BF123A36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C76F34D-0E0C-F49E-E29C-A647B20316B5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94D6A1C-00FB-ABE7-89B6-B0266F2C7B66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FC6AB6A-559C-DD12-5298-59163F57010D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2D65883-AF48-BBA3-08A4-97414495B3A8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C721306-81EE-BAAE-80C1-5A35EA3EB9AC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89941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84688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Meteorología</a:t>
            </a:r>
            <a:endParaRPr kumimoji="0" lang="es-CL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705496" y="4830155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</a:t>
            </a:r>
            <a:endParaRPr kumimoji="0" lang="es-CL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6" y="1065104"/>
            <a:ext cx="4768149" cy="390811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6"/>
          <a:srcRect l="2240" r="2987"/>
          <a:stretch/>
        </p:blipFill>
        <p:spPr>
          <a:xfrm>
            <a:off x="4947383" y="1995686"/>
            <a:ext cx="4159533" cy="1806187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E50868C-59BF-20E4-005D-1EDE3C46E977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A07FADA-66D3-7FE9-A6F9-27A730A1406A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05D466B-7490-C24B-DBB4-E5D3AF2D6279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E9E27EC-CA91-2613-E2E9-FA02B0263E68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D5D1BEB-38E6-2F99-E46C-C4AC40CF9DDB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A295A0E-B082-13C5-041B-71E86297896B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9F16A8F-39C9-7ADB-EFC5-F39D2E4095BD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158953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3EE032-B260-8C22-824F-FC4473779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4E8A6E10-6936-FABD-1877-2B59F87381DE}"/>
              </a:ext>
            </a:extLst>
          </p:cNvPr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b="1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F0B4CA5-249E-14B5-A2A4-C95EC35FD5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1A248E3-D79C-6BC7-89A5-9D01B7458A76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A0AC8D6-8A1F-D4F7-2C26-7ECEEDAD73D9}"/>
              </a:ext>
            </a:extLst>
          </p:cNvPr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9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6585497-8716-F128-0D3A-503D987A3382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78A791D-B7E0-5170-4D9A-5A22E24210F8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DD6B89A-2EF2-16C7-8476-78D9D540087F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0555F41-0A88-E21F-5E45-3FE7CF07D846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5BE36BD8-D9BA-CF5A-8FC2-F2FF122E41AB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1853C790-D8C6-A9A1-643B-FEBF9BC7A265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18AA9A1-0A0F-0EBF-21E5-025B68B0F366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9220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3602591-F87A-4C28-80F6-E7EF101F3E20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097088" y="-587375"/>
            <a:ext cx="7046912" cy="1790700"/>
          </a:xfrm>
        </p:spPr>
        <p:txBody>
          <a:bodyPr>
            <a:normAutofit/>
          </a:bodyPr>
          <a:lstStyle/>
          <a:p>
            <a:pPr algn="r"/>
            <a:br>
              <a:rPr lang="es-ES" sz="2700" b="1" dirty="0">
                <a:solidFill>
                  <a:schemeClr val="bg1"/>
                </a:solidFill>
              </a:rPr>
            </a:br>
            <a:endParaRPr lang="es-ES" sz="2700" b="1" dirty="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81" y="-13893"/>
            <a:ext cx="608006" cy="809327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D9B4E1F-6537-48B6-91A7-5444E9A804EC}"/>
              </a:ext>
            </a:extLst>
          </p:cNvPr>
          <p:cNvSpPr txBox="1"/>
          <p:nvPr/>
        </p:nvSpPr>
        <p:spPr>
          <a:xfrm>
            <a:off x="893187" y="51470"/>
            <a:ext cx="6994359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FASES</a:t>
            </a:r>
          </a:p>
        </p:txBody>
      </p:sp>
      <p:sp>
        <p:nvSpPr>
          <p:cNvPr id="8" name="CuadroTexto 38"/>
          <p:cNvSpPr txBox="1"/>
          <p:nvPr/>
        </p:nvSpPr>
        <p:spPr>
          <a:xfrm>
            <a:off x="1979712" y="880160"/>
            <a:ext cx="411992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 desplazamiento a área </a:t>
            </a:r>
            <a:r>
              <a:rPr lang="es-ES" sz="1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Quinzona</a:t>
            </a:r>
            <a:endParaRPr lang="es-ES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38"/>
          <p:cNvSpPr txBox="1"/>
          <p:nvPr/>
        </p:nvSpPr>
        <p:spPr>
          <a:xfrm>
            <a:off x="1979503" y="1553675"/>
            <a:ext cx="411992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Embarco en LST “Rancagua”</a:t>
            </a:r>
          </a:p>
        </p:txBody>
      </p:sp>
      <p:sp>
        <p:nvSpPr>
          <p:cNvPr id="10" name="CuadroTexto 38"/>
          <p:cNvSpPr txBox="1"/>
          <p:nvPr/>
        </p:nvSpPr>
        <p:spPr>
          <a:xfrm>
            <a:off x="1979503" y="2231707"/>
            <a:ext cx="411992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 navegación en área </a:t>
            </a:r>
            <a:r>
              <a:rPr lang="es-ES" sz="1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Quinzona</a:t>
            </a:r>
            <a:endParaRPr lang="es-ES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/>
        </p:nvSpPr>
        <p:spPr>
          <a:xfrm>
            <a:off x="1989257" y="2893967"/>
            <a:ext cx="411992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Desplazamiento de área </a:t>
            </a:r>
            <a:r>
              <a:rPr lang="es-ES" sz="1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Quinzona</a:t>
            </a: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s-ES" sz="1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Sezona</a:t>
            </a:r>
            <a:endParaRPr lang="es-ES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/>
        </p:nvSpPr>
        <p:spPr>
          <a:xfrm>
            <a:off x="1959106" y="3587606"/>
            <a:ext cx="411992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Desembarco de LTS Rancagua</a:t>
            </a:r>
          </a:p>
        </p:txBody>
      </p:sp>
      <p:sp>
        <p:nvSpPr>
          <p:cNvPr id="14" name="CuadroTexto 38"/>
          <p:cNvSpPr txBox="1"/>
          <p:nvPr/>
        </p:nvSpPr>
        <p:spPr>
          <a:xfrm>
            <a:off x="1959106" y="4281245"/>
            <a:ext cx="4119926" cy="323165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Repliegue a ESNAVAL</a:t>
            </a:r>
          </a:p>
        </p:txBody>
      </p:sp>
      <p:sp>
        <p:nvSpPr>
          <p:cNvPr id="3" name="Flecha abajo 2"/>
          <p:cNvSpPr/>
          <p:nvPr/>
        </p:nvSpPr>
        <p:spPr>
          <a:xfrm>
            <a:off x="3895450" y="1215608"/>
            <a:ext cx="128546" cy="3208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Flecha abajo 14"/>
          <p:cNvSpPr/>
          <p:nvPr/>
        </p:nvSpPr>
        <p:spPr>
          <a:xfrm>
            <a:off x="3895450" y="1899312"/>
            <a:ext cx="128546" cy="3208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Flecha abajo 15"/>
          <p:cNvSpPr/>
          <p:nvPr/>
        </p:nvSpPr>
        <p:spPr>
          <a:xfrm>
            <a:off x="3890523" y="2578577"/>
            <a:ext cx="128546" cy="3208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 abajo 17"/>
          <p:cNvSpPr/>
          <p:nvPr/>
        </p:nvSpPr>
        <p:spPr>
          <a:xfrm>
            <a:off x="3890523" y="3237256"/>
            <a:ext cx="128546" cy="3208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 abajo 18"/>
          <p:cNvSpPr/>
          <p:nvPr/>
        </p:nvSpPr>
        <p:spPr>
          <a:xfrm>
            <a:off x="3890523" y="3928547"/>
            <a:ext cx="128546" cy="3208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38"/>
          <p:cNvSpPr txBox="1"/>
          <p:nvPr/>
        </p:nvSpPr>
        <p:spPr>
          <a:xfrm>
            <a:off x="1963443" y="4780581"/>
            <a:ext cx="4119926" cy="294632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TÉRMINO EMBARCO PROFESIONAL</a:t>
            </a:r>
          </a:p>
        </p:txBody>
      </p:sp>
    </p:spTree>
    <p:extLst>
      <p:ext uri="{BB962C8B-B14F-4D97-AF65-F5344CB8AC3E}">
        <p14:creationId xmlns:p14="http://schemas.microsoft.com/office/powerpoint/2010/main" val="3398058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F78D7-3325-DB1E-2D47-3AC5D0B78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259FE2FD-C186-34AC-9F86-2513FE612EEE}"/>
              </a:ext>
            </a:extLst>
          </p:cNvPr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b="1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1B89C24-3579-42C1-BBE6-931C16920A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5F466C2-7197-ACE7-395C-B88A91368BE7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2A37254-136F-EB52-4F20-3C6C40B33D32}"/>
              </a:ext>
            </a:extLst>
          </p:cNvPr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9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5B8CB92-F062-C9AC-5D8B-4B90B932406B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B069BE5-2728-127A-0D67-8EA1449B91B7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0DB257C-F5CF-D01C-0F71-058B9CA4DB2D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72A6FD1-C814-88BA-EE31-E37F6B7A76CB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26DB707-054E-D675-D9CE-19A564A9E70D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8D1C766-C5DF-7A53-9511-3F6E5361E558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621B1577-9AEE-F35C-CD3B-22966647E67E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419834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CONTRAINTELIGENCIA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/>
              <a:t>12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0543DBC-FE5B-E2CB-917E-20118922D12B}"/>
              </a:ext>
            </a:extLst>
          </p:cNvPr>
          <p:cNvSpPr/>
          <p:nvPr/>
        </p:nvSpPr>
        <p:spPr>
          <a:xfrm>
            <a:off x="159705" y="1062145"/>
            <a:ext cx="5832648" cy="3927493"/>
          </a:xfrm>
          <a:prstGeom prst="rect">
            <a:avLst/>
          </a:prstGeom>
          <a:solidFill>
            <a:schemeClr val="bg1"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b="1" dirty="0">
                <a:solidFill>
                  <a:schemeClr val="tx1"/>
                </a:solidFill>
              </a:rPr>
              <a:t>Restricciones:</a:t>
            </a:r>
          </a:p>
          <a:p>
            <a:pPr algn="just"/>
            <a:endParaRPr lang="es-ES" b="1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" b="1" dirty="0">
                <a:solidFill>
                  <a:schemeClr val="tx1"/>
                </a:solidFill>
              </a:rPr>
              <a:t>Uso de celular durante la navegación.</a:t>
            </a:r>
          </a:p>
          <a:p>
            <a:pPr marL="285750" indent="-285750" algn="just">
              <a:buFontTx/>
              <a:buChar char="-"/>
            </a:pPr>
            <a:r>
              <a:rPr lang="es-ES" b="1" dirty="0">
                <a:solidFill>
                  <a:schemeClr val="tx1"/>
                </a:solidFill>
              </a:rPr>
              <a:t>Informar información sensible de la Unidad.</a:t>
            </a:r>
          </a:p>
          <a:p>
            <a:pPr marL="285750" indent="-285750" algn="just">
              <a:buFontTx/>
              <a:buChar char="-"/>
            </a:pPr>
            <a:r>
              <a:rPr lang="es-ES" b="1" dirty="0">
                <a:solidFill>
                  <a:schemeClr val="tx1"/>
                </a:solidFill>
              </a:rPr>
              <a:t>Sacar fotografías de la Unidad y publicarlas en RR.SS.</a:t>
            </a:r>
          </a:p>
          <a:p>
            <a:pPr marL="285750" indent="-285750" algn="just">
              <a:buFontTx/>
              <a:buChar char="-"/>
            </a:pPr>
            <a:r>
              <a:rPr lang="es-ES" b="1" dirty="0">
                <a:solidFill>
                  <a:schemeClr val="tx1"/>
                </a:solidFill>
              </a:rPr>
              <a:t>Sacar fotos a información reservada.</a:t>
            </a:r>
          </a:p>
          <a:p>
            <a:pPr marL="285750" indent="-285750" algn="just">
              <a:buFontTx/>
              <a:buChar char="-"/>
            </a:pPr>
            <a:r>
              <a:rPr lang="es-ES" b="1" dirty="0">
                <a:solidFill>
                  <a:schemeClr val="tx1"/>
                </a:solidFill>
              </a:rPr>
              <a:t>Llevar celular a las maniobras de la Unidad o en puestos de guardia.</a:t>
            </a:r>
          </a:p>
          <a:p>
            <a:pPr marL="285750" indent="-285750" algn="just">
              <a:buFontTx/>
              <a:buChar char="-"/>
            </a:pPr>
            <a:endParaRPr lang="es-ES" b="1" dirty="0">
              <a:solidFill>
                <a:schemeClr val="tx1"/>
              </a:solidFill>
            </a:endParaRPr>
          </a:p>
          <a:p>
            <a:pPr algn="just"/>
            <a:r>
              <a:rPr lang="es-ES" b="1" dirty="0">
                <a:solidFill>
                  <a:schemeClr val="tx1"/>
                </a:solidFill>
              </a:rPr>
              <a:t>Toda difusión de imágenes o videos de las actividades del embarco será a través de las RR.SS. de la Escuela Naval</a:t>
            </a:r>
          </a:p>
          <a:p>
            <a:pPr algn="just"/>
            <a:endParaRPr lang="es-ES" b="1" dirty="0">
              <a:solidFill>
                <a:schemeClr val="tx1"/>
              </a:solidFill>
            </a:endParaRPr>
          </a:p>
          <a:p>
            <a:pPr algn="ctr"/>
            <a:r>
              <a:rPr lang="es-ES" b="1" dirty="0">
                <a:solidFill>
                  <a:schemeClr val="tx1"/>
                </a:solidFill>
                <a:highlight>
                  <a:srgbClr val="00FF00"/>
                </a:highlight>
              </a:rPr>
              <a:t>Todo lo anterior busca proteger los ACTIVOS  INSTITUCIONALES 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698DDE3F-BDE4-8F64-C574-C7C401EB3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945" y="1563638"/>
            <a:ext cx="3022242" cy="251853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63500"/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8F91DC1-3912-BDE1-09AA-BDA77FCCD570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A60C0B0-F28E-0B31-268D-FC9245A6C5C6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FDFD705-42EF-5425-06DE-2186D7255F90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2308CFF-4E74-F9B7-E451-912024555064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0482260-4B55-2579-806A-004611CF7314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E27D905-88E3-BBA4-38A7-16FFF4F7C780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6A56A524-B6DB-0D34-A0D8-814D890923B2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193373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A4EE1-BCF6-D80B-847F-4900C8508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3A43845B-CEB7-AEBB-58B4-93CC5EBAB698}"/>
              </a:ext>
            </a:extLst>
          </p:cNvPr>
          <p:cNvSpPr/>
          <p:nvPr/>
        </p:nvSpPr>
        <p:spPr>
          <a:xfrm>
            <a:off x="179512" y="1311249"/>
            <a:ext cx="4748545" cy="352839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dirty="0">
              <a:solidFill>
                <a:srgbClr val="002060"/>
              </a:solidFill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</a:rPr>
              <a:t>Misión y objetivos.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Área de operación.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Meteorología.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Contrainteligencia.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b="1" dirty="0">
                <a:solidFill>
                  <a:srgbClr val="002060"/>
                </a:solidFill>
                <a:latin typeface="+mj-lt"/>
              </a:rPr>
              <a:t>Misceláneos.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dirty="0">
                <a:solidFill>
                  <a:srgbClr val="002060"/>
                </a:solidFill>
                <a:latin typeface="+mj-lt"/>
              </a:rPr>
              <a:t>Preguntas.</a:t>
            </a:r>
          </a:p>
          <a:p>
            <a:pPr lvl="1">
              <a:lnSpc>
                <a:spcPct val="150000"/>
              </a:lnSpc>
            </a:pPr>
            <a:endParaRPr lang="es-CL" sz="16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40A8B81-8EAE-3F1D-24E9-D07155E1FD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39" y="1635646"/>
            <a:ext cx="3884449" cy="259304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D31CBE6-07AF-F4C8-CC35-51256E812E9C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ABB6DBB-2450-66E5-F158-54BE82668333}"/>
              </a:ext>
            </a:extLst>
          </p:cNvPr>
          <p:cNvSpPr txBox="1"/>
          <p:nvPr/>
        </p:nvSpPr>
        <p:spPr>
          <a:xfrm>
            <a:off x="8714098" y="473199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9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ACBAE11-FB72-198D-CA97-1209209CA9C7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6EAD9F8-204D-2B55-B2D3-B8689A9854A5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D30549A-4BC2-4E7B-E160-A2D0669EA6A4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42CA4C8F-BA9A-DDB5-17BE-EDF60FAFA4D3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052BB7C1-CBB3-E4E7-B112-5E0026BF6E88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851CAAE-D7BA-BBB1-7EC8-D5E07BCF8202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DDAFFA3-FF0E-E1D2-1CC5-57BC91D7E071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241656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51D2E-5EF6-D983-A5D0-E56E59DC6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0F57EDBC-88CA-1DA0-DA69-CE621008A90B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MISCELÁNEOS 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FC7E707F-279F-D2D6-AAE6-9ABAECF4B8C4}"/>
              </a:ext>
            </a:extLst>
          </p:cNvPr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/>
              <a:t>12</a:t>
            </a:r>
            <a:endParaRPr lang="es-CL" sz="1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D913F74-F0CC-D77C-7B2B-C5BBE7EF8EC5}"/>
              </a:ext>
            </a:extLst>
          </p:cNvPr>
          <p:cNvSpPr/>
          <p:nvPr/>
        </p:nvSpPr>
        <p:spPr>
          <a:xfrm>
            <a:off x="159705" y="1062145"/>
            <a:ext cx="5832648" cy="3927493"/>
          </a:xfrm>
          <a:prstGeom prst="rect">
            <a:avLst/>
          </a:prstGeom>
          <a:solidFill>
            <a:schemeClr val="bg1"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s-ES" dirty="0">
                <a:solidFill>
                  <a:schemeClr val="tx1"/>
                </a:solidFill>
              </a:rPr>
              <a:t>Trato respetuoso y amable con la dotación de la Unidad.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s-ES" dirty="0">
                <a:solidFill>
                  <a:schemeClr val="tx1"/>
                </a:solidFill>
              </a:rPr>
              <a:t>Limpieza y orden de los sectores asignados tal como los baños, área camarotes, comedores, etc.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s-ES" dirty="0">
                <a:solidFill>
                  <a:schemeClr val="tx1"/>
                </a:solidFill>
              </a:rPr>
              <a:t>Buen uso del lenguaje.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s-ES" dirty="0">
                <a:solidFill>
                  <a:schemeClr val="tx1"/>
                </a:solidFill>
              </a:rPr>
              <a:t>Excelente uso de las tenidas.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s-ES" dirty="0">
                <a:solidFill>
                  <a:schemeClr val="tx1"/>
                </a:solidFill>
              </a:rPr>
              <a:t>Tomar las guardias a la hora que corresponde.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s-ES" dirty="0">
                <a:solidFill>
                  <a:schemeClr val="tx1"/>
                </a:solidFill>
              </a:rPr>
              <a:t>Dar el ejemplo en todo momento.</a:t>
            </a:r>
          </a:p>
          <a:p>
            <a:pPr marL="342900" indent="-342900" algn="just">
              <a:buAutoNum type="arabicPeriod"/>
            </a:pPr>
            <a:endParaRPr lang="es-ES" b="1" dirty="0">
              <a:solidFill>
                <a:schemeClr val="tx1"/>
              </a:solidFill>
              <a:highlight>
                <a:srgbClr val="00FF00"/>
              </a:highlight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8722CF85-3F54-E7DB-4BD1-F05E02EAC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945" y="1563638"/>
            <a:ext cx="3022242" cy="251853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63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BA91E9E-17C3-1F74-BB1A-07392039212C}"/>
              </a:ext>
            </a:extLst>
          </p:cNvPr>
          <p:cNvSpPr/>
          <p:nvPr/>
        </p:nvSpPr>
        <p:spPr>
          <a:xfrm>
            <a:off x="10510" y="771551"/>
            <a:ext cx="9123918" cy="31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B73D24C-16E0-DCC9-8DFC-730CA4B77757}"/>
              </a:ext>
            </a:extLst>
          </p:cNvPr>
          <p:cNvSpPr txBox="1"/>
          <p:nvPr/>
        </p:nvSpPr>
        <p:spPr>
          <a:xfrm>
            <a:off x="1055279" y="810964"/>
            <a:ext cx="864096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MISIÓN</a:t>
            </a:r>
            <a:endParaRPr lang="es-CL" sz="1050" b="1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9E632CA-9028-3C38-61BB-59FB2BF10F93}"/>
              </a:ext>
            </a:extLst>
          </p:cNvPr>
          <p:cNvSpPr txBox="1"/>
          <p:nvPr/>
        </p:nvSpPr>
        <p:spPr>
          <a:xfrm>
            <a:off x="3275467" y="810964"/>
            <a:ext cx="117078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METEOROLOGÍA</a:t>
            </a:r>
            <a:endParaRPr lang="es-CL" sz="1050" b="1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CEA98AA-1A97-68DC-ADF0-049E011CEF0D}"/>
              </a:ext>
            </a:extLst>
          </p:cNvPr>
          <p:cNvSpPr txBox="1"/>
          <p:nvPr/>
        </p:nvSpPr>
        <p:spPr>
          <a:xfrm>
            <a:off x="4486855" y="810964"/>
            <a:ext cx="88003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FASES</a:t>
            </a:r>
            <a:endParaRPr lang="es-CL" sz="1050" b="1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6C17A48-B674-809B-26D1-399C3A0714B1}"/>
              </a:ext>
            </a:extLst>
          </p:cNvPr>
          <p:cNvSpPr txBox="1"/>
          <p:nvPr/>
        </p:nvSpPr>
        <p:spPr>
          <a:xfrm>
            <a:off x="5407495" y="804779"/>
            <a:ext cx="154076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CONTRAINTELIGENCIA</a:t>
            </a:r>
            <a:endParaRPr lang="es-CL" sz="1050" b="1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BC510F16-8F9D-4E88-1E79-06A8223A3848}"/>
              </a:ext>
            </a:extLst>
          </p:cNvPr>
          <p:cNvSpPr txBox="1"/>
          <p:nvPr/>
        </p:nvSpPr>
        <p:spPr>
          <a:xfrm>
            <a:off x="6988872" y="802464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050" b="1" dirty="0"/>
              <a:t>MISCELANEOS</a:t>
            </a:r>
            <a:endParaRPr lang="es-CL" sz="105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C2B983D-C624-1C0D-CEC3-B2BA836135D5}"/>
              </a:ext>
            </a:extLst>
          </p:cNvPr>
          <p:cNvSpPr txBox="1"/>
          <p:nvPr/>
        </p:nvSpPr>
        <p:spPr>
          <a:xfrm>
            <a:off x="1959038" y="812291"/>
            <a:ext cx="1275821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/>
              <a:t>ÁREA OPERACIÓN</a:t>
            </a:r>
            <a:endParaRPr lang="es-CL" sz="1050" b="1" dirty="0"/>
          </a:p>
        </p:txBody>
      </p:sp>
    </p:spTree>
    <p:extLst>
      <p:ext uri="{BB962C8B-B14F-4D97-AF65-F5344CB8AC3E}">
        <p14:creationId xmlns:p14="http://schemas.microsoft.com/office/powerpoint/2010/main" val="143652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52169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16177</TotalTime>
  <Words>617</Words>
  <Application>Microsoft Office PowerPoint</Application>
  <PresentationFormat>Presentación en pantalla (16:9)</PresentationFormat>
  <Paragraphs>214</Paragraphs>
  <Slides>16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Tema de Office</vt:lpstr>
      <vt:lpstr>Diseño personalizado</vt:lpstr>
      <vt:lpstr>1_Diseño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Prueba</dc:title>
  <dc:creator>A3.- CC CHRISTIAN GUILLERMO VACCARO SOZA</dc:creator>
  <cp:lastModifiedBy>Alexis Alcayaga Rojas</cp:lastModifiedBy>
  <cp:revision>1280</cp:revision>
  <cp:lastPrinted>2025-02-18T12:09:56Z</cp:lastPrinted>
  <dcterms:created xsi:type="dcterms:W3CDTF">2022-12-28T13:12:10Z</dcterms:created>
  <dcterms:modified xsi:type="dcterms:W3CDTF">2026-06-20T02:16:07Z</dcterms:modified>
</cp:coreProperties>
</file>