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57" r:id="rId3"/>
    <p:sldId id="269" r:id="rId4"/>
    <p:sldId id="267" r:id="rId5"/>
    <p:sldId id="263" r:id="rId6"/>
    <p:sldId id="265" r:id="rId7"/>
    <p:sldId id="266" r:id="rId8"/>
    <p:sldId id="268" r:id="rId9"/>
    <p:sldId id="260" r:id="rId10"/>
    <p:sldId id="259" r:id="rId11"/>
    <p:sldId id="256" r:id="rId12"/>
    <p:sldId id="258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57"/>
            <p14:sldId id="269"/>
          </p14:sldIdLst>
        </p14:section>
        <p14:section name="Sección sin título" id="{280AEA46-5BFA-D64E-A885-B50BB23716BE}">
          <p14:sldIdLst>
            <p14:sldId id="267"/>
            <p14:sldId id="263"/>
            <p14:sldId id="265"/>
            <p14:sldId id="266"/>
            <p14:sldId id="268"/>
            <p14:sldId id="260"/>
            <p14:sldId id="259"/>
            <p14:sldId id="256"/>
            <p14:sldId id="258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86"/>
  </p:normalViewPr>
  <p:slideViewPr>
    <p:cSldViewPr snapToGrid="0" snapToObjects="1">
      <p:cViewPr varScale="1">
        <p:scale>
          <a:sx n="76" d="100"/>
          <a:sy n="76" d="100"/>
        </p:scale>
        <p:origin x="216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3/13/19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ANÁLISIS F.O.D.A.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9CE03B-08CA-AE47-BEFD-5C232BF77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8900" y="1581150"/>
            <a:ext cx="4394200" cy="36957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546D6D8-4250-5943-B478-CB5CF53F9C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335"/>
          <a:stretch/>
        </p:blipFill>
        <p:spPr>
          <a:xfrm>
            <a:off x="2137557" y="376116"/>
            <a:ext cx="7588333" cy="604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63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3FAB7BF-451B-504D-85D1-10298FB61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545" y="374227"/>
            <a:ext cx="8472055" cy="621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80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588420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primer lugar comience por realizar el </a:t>
            </a:r>
            <a:r>
              <a:rPr lang="es-CL" sz="3200" u="sng" dirty="0"/>
              <a:t>análisis interno</a:t>
            </a:r>
            <a:r>
              <a:rPr lang="es-CL" sz="3200" dirty="0"/>
              <a:t>, es decir, estudie cuáles son las </a:t>
            </a:r>
            <a:r>
              <a:rPr lang="es-CL" sz="3200" b="1" u="sng" dirty="0"/>
              <a:t>debilidades</a:t>
            </a:r>
            <a:r>
              <a:rPr lang="es-CL" sz="3200" dirty="0"/>
              <a:t> y </a:t>
            </a:r>
            <a:r>
              <a:rPr lang="es-CL" sz="3200" b="1" u="sng" dirty="0"/>
              <a:t>fortalezas</a:t>
            </a:r>
            <a:r>
              <a:rPr lang="es-CL" sz="3200" dirty="0"/>
              <a:t> de su empresa / servicio / persona.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Consiste en estudiar </a:t>
            </a:r>
            <a:r>
              <a:rPr lang="es-CL" sz="3200" u="sng" dirty="0"/>
              <a:t>todos los departamentos de su empresa</a:t>
            </a:r>
            <a:r>
              <a:rPr lang="es-CL" sz="3200" dirty="0"/>
              <a:t> e identificar </a:t>
            </a:r>
            <a:r>
              <a:rPr lang="es-CL" sz="3200" u="sng" dirty="0"/>
              <a:t>todos los puntos débiles</a:t>
            </a:r>
            <a:r>
              <a:rPr lang="es-CL" sz="3200" dirty="0"/>
              <a:t> con el objeto de </a:t>
            </a:r>
            <a:r>
              <a:rPr lang="es-CL" sz="3200" u="sng" dirty="0"/>
              <a:t>mejorarlos</a:t>
            </a:r>
            <a:r>
              <a:rPr lang="es-CL" sz="3200" dirty="0"/>
              <a:t> y los </a:t>
            </a:r>
            <a:r>
              <a:rPr lang="es-CL" sz="3200" u="sng" dirty="0"/>
              <a:t>todos los puntos fuertes</a:t>
            </a:r>
            <a:r>
              <a:rPr lang="es-CL" sz="3200" dirty="0"/>
              <a:t> para </a:t>
            </a:r>
            <a:r>
              <a:rPr lang="es-CL" sz="3200" u="sng" dirty="0"/>
              <a:t>reforzarlos y mantenerlos</a:t>
            </a:r>
            <a:r>
              <a:rPr lang="es-CL" sz="3200" dirty="0"/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4741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F.O.D.A. </a:t>
            </a:r>
          </a:p>
        </p:txBody>
      </p:sp>
    </p:spTree>
    <p:extLst>
      <p:ext uri="{BB962C8B-B14F-4D97-AF65-F5344CB8AC3E}">
        <p14:creationId xmlns:p14="http://schemas.microsoft.com/office/powerpoint/2010/main" val="3534901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673086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 </a:t>
            </a:r>
            <a:r>
              <a:rPr lang="es-CL" sz="3200" b="1" dirty="0"/>
              <a:t>Debilidades:</a:t>
            </a:r>
            <a:endParaRPr lang="es-CL" sz="3200" dirty="0"/>
          </a:p>
          <a:p>
            <a:pPr algn="just" fontAlgn="base"/>
            <a:r>
              <a:rPr lang="es-CL" sz="3200" dirty="0"/>
              <a:t>	Son aquellos puntos a mejorar que sabe que </a:t>
            </a:r>
            <a:r>
              <a:rPr lang="es-CL" sz="3200" u="sng" dirty="0"/>
              <a:t>no tiene una </a:t>
            </a:r>
            <a:r>
              <a:rPr lang="es-CL" sz="3200" dirty="0"/>
              <a:t>	</a:t>
            </a:r>
            <a:r>
              <a:rPr lang="es-CL" sz="3200" u="sng" dirty="0"/>
              <a:t>diferenciación clara</a:t>
            </a:r>
            <a:r>
              <a:rPr lang="es-CL" sz="3200" dirty="0"/>
              <a:t> frente a su competencia.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algn="just" fontAlgn="base"/>
            <a:r>
              <a:rPr lang="es-CL" sz="3200" dirty="0"/>
              <a:t>➡  </a:t>
            </a:r>
            <a:r>
              <a:rPr lang="es-CL" sz="3200" b="1" dirty="0"/>
              <a:t>Fortalezas:</a:t>
            </a:r>
            <a:endParaRPr lang="es-CL" sz="3200" dirty="0"/>
          </a:p>
          <a:p>
            <a:pPr algn="just" fontAlgn="base"/>
            <a:r>
              <a:rPr lang="es-CL" sz="3200" dirty="0"/>
              <a:t>	Son aquellos puntos en los que realmente es bueno por aquello 	que </a:t>
            </a:r>
            <a:r>
              <a:rPr lang="es-CL" sz="3200" u="sng" dirty="0"/>
              <a:t>es mejor que su competencia</a:t>
            </a:r>
            <a:r>
              <a:rPr lang="es-CL" sz="3200" dirty="0"/>
              <a:t> y refleja su </a:t>
            </a:r>
            <a:r>
              <a:rPr lang="es-CL" sz="3200" u="sng" dirty="0"/>
              <a:t>valor </a:t>
            </a:r>
            <a:r>
              <a:rPr lang="es-CL" sz="3200" dirty="0"/>
              <a:t>	</a:t>
            </a:r>
            <a:r>
              <a:rPr lang="es-CL" sz="3200" u="sng" dirty="0"/>
              <a:t>diferenciador</a:t>
            </a:r>
            <a:r>
              <a:rPr lang="es-CL" sz="3200" dirty="0"/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5249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F.O.D.A. </a:t>
            </a:r>
          </a:p>
        </p:txBody>
      </p:sp>
    </p:spTree>
    <p:extLst>
      <p:ext uri="{BB962C8B-B14F-4D97-AF65-F5344CB8AC3E}">
        <p14:creationId xmlns:p14="http://schemas.microsoft.com/office/powerpoint/2010/main" val="190858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588420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segundo lugar, tiene que hacer el </a:t>
            </a:r>
            <a:r>
              <a:rPr lang="es-CL" sz="3200" u="sng" dirty="0"/>
              <a:t>análisis externo</a:t>
            </a:r>
            <a:r>
              <a:rPr lang="es-CL" sz="3200" dirty="0"/>
              <a:t>, es decir, estudiar cuáles son las </a:t>
            </a:r>
            <a:r>
              <a:rPr lang="es-CL" sz="3200" b="1" u="sng" dirty="0"/>
              <a:t>amenazas</a:t>
            </a:r>
            <a:r>
              <a:rPr lang="es-CL" sz="3200" dirty="0"/>
              <a:t> y </a:t>
            </a:r>
            <a:r>
              <a:rPr lang="es-CL" sz="3200" b="1" u="sng" dirty="0"/>
              <a:t>oportunidades</a:t>
            </a:r>
            <a:r>
              <a:rPr lang="es-CL" sz="3200" dirty="0"/>
              <a:t> que puede identificar en el entorno para su empresa / servicio / persona.</a:t>
            </a:r>
          </a:p>
          <a:p>
            <a:pPr algn="just" fontAlgn="base"/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Consiste en estudiar su </a:t>
            </a:r>
            <a:r>
              <a:rPr lang="es-CL" sz="3200" u="sng" dirty="0"/>
              <a:t>entorno específico</a:t>
            </a:r>
            <a:r>
              <a:rPr lang="es-CL" sz="3200" dirty="0"/>
              <a:t>, </a:t>
            </a:r>
            <a:r>
              <a:rPr lang="es-CL" sz="3200" u="sng" dirty="0"/>
              <a:t>general</a:t>
            </a:r>
            <a:r>
              <a:rPr lang="es-CL" sz="3200" dirty="0"/>
              <a:t> y a su </a:t>
            </a:r>
            <a:r>
              <a:rPr lang="es-CL" sz="3200" u="sng" dirty="0"/>
              <a:t>competencia</a:t>
            </a:r>
            <a:r>
              <a:rPr lang="es-CL" sz="3200" dirty="0"/>
              <a:t>, para prevenir y hacer frente a posibles amenazas y aprovechar todas las oportunidades que puedan surgir.</a:t>
            </a:r>
          </a:p>
          <a:p>
            <a:pPr algn="just" fontAlgn="base"/>
            <a:endParaRPr lang="es-CL" sz="32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47413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F.O.D.A. </a:t>
            </a:r>
          </a:p>
        </p:txBody>
      </p:sp>
    </p:spTree>
    <p:extLst>
      <p:ext uri="{BB962C8B-B14F-4D97-AF65-F5344CB8AC3E}">
        <p14:creationId xmlns:p14="http://schemas.microsoft.com/office/powerpoint/2010/main" val="200684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9" y="1368286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dirty="0"/>
              <a:t>➡  </a:t>
            </a:r>
            <a:r>
              <a:rPr lang="es-CL" sz="3200" b="1" dirty="0"/>
              <a:t>Amenazas:</a:t>
            </a:r>
            <a:endParaRPr lang="es-CL" sz="3200" dirty="0"/>
          </a:p>
          <a:p>
            <a:pPr algn="just" fontAlgn="base"/>
            <a:r>
              <a:rPr lang="es-CL" sz="3200" dirty="0"/>
              <a:t>	Son aquellas circunstancias del entorno que pueden </a:t>
            </a:r>
            <a:r>
              <a:rPr lang="es-CL" sz="3200" u="sng" dirty="0"/>
              <a:t>afectar </a:t>
            </a:r>
            <a:r>
              <a:rPr lang="es-CL" sz="3200" dirty="0"/>
              <a:t>	</a:t>
            </a:r>
            <a:r>
              <a:rPr lang="es-CL" sz="3200" u="sng" dirty="0"/>
              <a:t>negativamente a su empresa</a:t>
            </a:r>
            <a:r>
              <a:rPr lang="es-CL" sz="3200" dirty="0"/>
              <a:t>.</a:t>
            </a:r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algn="just" fontAlgn="base"/>
            <a:r>
              <a:rPr lang="es-CL" sz="3200" dirty="0"/>
              <a:t>➡  </a:t>
            </a:r>
            <a:r>
              <a:rPr lang="es-CL" sz="3200" b="1" dirty="0"/>
              <a:t>Oportunidades:</a:t>
            </a:r>
            <a:endParaRPr lang="es-CL" sz="3200" dirty="0"/>
          </a:p>
          <a:p>
            <a:pPr algn="just" fontAlgn="base"/>
            <a:r>
              <a:rPr lang="es-CL" sz="3200" dirty="0"/>
              <a:t>	Son aquellas circunstancias del entorno que pueden </a:t>
            </a:r>
            <a:r>
              <a:rPr lang="es-CL" sz="3200" u="sng" dirty="0"/>
              <a:t>favorecer </a:t>
            </a:r>
            <a:r>
              <a:rPr lang="es-CL" sz="3200" dirty="0"/>
              <a:t>	</a:t>
            </a:r>
            <a:r>
              <a:rPr lang="es-CL" sz="3200" u="sng" dirty="0"/>
              <a:t>a su empresa</a:t>
            </a:r>
            <a:r>
              <a:rPr lang="es-CL" sz="3200" dirty="0"/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9" y="254000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F.O.D.A. </a:t>
            </a:r>
          </a:p>
        </p:txBody>
      </p:sp>
    </p:spTree>
    <p:extLst>
      <p:ext uri="{BB962C8B-B14F-4D97-AF65-F5344CB8AC3E}">
        <p14:creationId xmlns:p14="http://schemas.microsoft.com/office/powerpoint/2010/main" val="306804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9A62399-C06C-184A-A0F8-D1D56F99CB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553021"/>
              </p:ext>
            </p:extLst>
          </p:nvPr>
        </p:nvGraphicFramePr>
        <p:xfrm>
          <a:off x="711199" y="584775"/>
          <a:ext cx="10854268" cy="6096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7134">
                  <a:extLst>
                    <a:ext uri="{9D8B030D-6E8A-4147-A177-3AD203B41FA5}">
                      <a16:colId xmlns:a16="http://schemas.microsoft.com/office/drawing/2014/main" val="1402821385"/>
                    </a:ext>
                  </a:extLst>
                </a:gridCol>
                <a:gridCol w="5427134">
                  <a:extLst>
                    <a:ext uri="{9D8B030D-6E8A-4147-A177-3AD203B41FA5}">
                      <a16:colId xmlns:a16="http://schemas.microsoft.com/office/drawing/2014/main" val="1992714549"/>
                    </a:ext>
                  </a:extLst>
                </a:gridCol>
              </a:tblGrid>
              <a:tr h="841778"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FORTALEZAS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DEBILIDADES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668317"/>
                  </a:ext>
                </a:extLst>
              </a:tr>
              <a:tr h="194318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Habilidades directivas.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Solvencia patrimonial.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Instalaciones de calidad.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Producto bien posicionado en el mercado.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Proveedores colaboran y trabajan unidos.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Cartera de clientes muy amplia y fiel.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Marca respetada/reputada.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Falta de dirección estratégica.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Excesivo endeudamiento.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Dependencia de un único proveedor.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No tener una estrategia clara de ventas.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No tener un plan de marketing.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Web obsoleta.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Baja calificación de trabajadores.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332497"/>
                  </a:ext>
                </a:extLst>
              </a:tr>
              <a:tr h="804178"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OPORTUNIDADES (ESTERNOS)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AMENAZAS (EXTERNOS)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875284"/>
                  </a:ext>
                </a:extLst>
              </a:tr>
              <a:tr h="185435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Mejora del ciclo económico.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Crisis en algún competidor.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Sector está en auge y crecimiento.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Sector tiene apoyo económico (estado).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Cambio de normativa favorable.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Eliminación de barreras mercados exteriores.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Crecimiento rápido del mercado.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Cambios legales que afecten negativamente.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Cambios políticos que afecten negativamente.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Noticias negativas del sector.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Nuevos competidores.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Recesión en el país.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Caída de los precios por exceso de oferta.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dirty="0"/>
                        <a:t>Cambios en gustos de los consumidores.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08904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D32D4054-86E9-3244-9716-597458E9BFBA}"/>
              </a:ext>
            </a:extLst>
          </p:cNvPr>
          <p:cNvSpPr txBox="1"/>
          <p:nvPr/>
        </p:nvSpPr>
        <p:spPr>
          <a:xfrm>
            <a:off x="2048933" y="0"/>
            <a:ext cx="817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/>
              <a:t>EJEMPLO F.O.D.A. EMPRESA</a:t>
            </a:r>
          </a:p>
        </p:txBody>
      </p:sp>
    </p:spTree>
    <p:extLst>
      <p:ext uri="{BB962C8B-B14F-4D97-AF65-F5344CB8AC3E}">
        <p14:creationId xmlns:p14="http://schemas.microsoft.com/office/powerpoint/2010/main" val="1442387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9A62399-C06C-184A-A0F8-D1D56F99CB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732503"/>
              </p:ext>
            </p:extLst>
          </p:nvPr>
        </p:nvGraphicFramePr>
        <p:xfrm>
          <a:off x="711199" y="974243"/>
          <a:ext cx="10854268" cy="5443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7134">
                  <a:extLst>
                    <a:ext uri="{9D8B030D-6E8A-4147-A177-3AD203B41FA5}">
                      <a16:colId xmlns:a16="http://schemas.microsoft.com/office/drawing/2014/main" val="1402821385"/>
                    </a:ext>
                  </a:extLst>
                </a:gridCol>
                <a:gridCol w="5427134">
                  <a:extLst>
                    <a:ext uri="{9D8B030D-6E8A-4147-A177-3AD203B41FA5}">
                      <a16:colId xmlns:a16="http://schemas.microsoft.com/office/drawing/2014/main" val="1992714549"/>
                    </a:ext>
                  </a:extLst>
                </a:gridCol>
              </a:tblGrid>
              <a:tr h="841778"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FORTALEZAS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DEBILIDADES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668317"/>
                  </a:ext>
                </a:extLst>
              </a:tr>
              <a:tr h="194318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Imagen de marca conocida.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Clientela fiel.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 de marketing digital eficiente.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 de distribución eficiente.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Innovación y mejora constante.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Elevado precio.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Baja calidad.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Dificultad de diferenciación.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Caída de ventas por falta de innovación.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tener una estrategia de marketing definida.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332497"/>
                  </a:ext>
                </a:extLst>
              </a:tr>
              <a:tr h="804178"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OPORTUNIDADES (ESTERNOS)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AMENAZAS (EXTERNOS)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875284"/>
                  </a:ext>
                </a:extLst>
              </a:tr>
              <a:tr h="185435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Nuevos nichos de mercado.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Incremento del consumo en clientes actuales.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Desprestigio de la competencia.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Complementario con otros productos o servicios.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Cambio normativa legal afecta negativamente.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Cambios de consumo hacia lo ecológico.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Innovación tecnológica en el sector.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Restricción financiación externa.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08904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D32D4054-86E9-3244-9716-597458E9BFBA}"/>
              </a:ext>
            </a:extLst>
          </p:cNvPr>
          <p:cNvSpPr txBox="1"/>
          <p:nvPr/>
        </p:nvSpPr>
        <p:spPr>
          <a:xfrm>
            <a:off x="2048933" y="203201"/>
            <a:ext cx="817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/>
              <a:t>EJEMPLO F.O.D.A. PRODUCTO / SERVICIO</a:t>
            </a:r>
          </a:p>
        </p:txBody>
      </p:sp>
    </p:spTree>
    <p:extLst>
      <p:ext uri="{BB962C8B-B14F-4D97-AF65-F5344CB8AC3E}">
        <p14:creationId xmlns:p14="http://schemas.microsoft.com/office/powerpoint/2010/main" val="2514466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39A62399-C06C-184A-A0F8-D1D56F99CB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340035"/>
              </p:ext>
            </p:extLst>
          </p:nvPr>
        </p:nvGraphicFramePr>
        <p:xfrm>
          <a:off x="711199" y="974243"/>
          <a:ext cx="10854268" cy="5443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7134">
                  <a:extLst>
                    <a:ext uri="{9D8B030D-6E8A-4147-A177-3AD203B41FA5}">
                      <a16:colId xmlns:a16="http://schemas.microsoft.com/office/drawing/2014/main" val="1402821385"/>
                    </a:ext>
                  </a:extLst>
                </a:gridCol>
                <a:gridCol w="5427134">
                  <a:extLst>
                    <a:ext uri="{9D8B030D-6E8A-4147-A177-3AD203B41FA5}">
                      <a16:colId xmlns:a16="http://schemas.microsoft.com/office/drawing/2014/main" val="1992714549"/>
                    </a:ext>
                  </a:extLst>
                </a:gridCol>
              </a:tblGrid>
              <a:tr h="841778"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FORTALEZAS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dirty="0"/>
                        <a:t>DEBILIDADES (INTERNOS)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668317"/>
                  </a:ext>
                </a:extLst>
              </a:tr>
              <a:tr h="194318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Formación universitaria y postgrado.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 motivación para trabajar.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Conocimiento de idiomas.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Actitud positiva para aprender y experimentar.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Iniciativa y movilidad geográfica.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Poca experiencia laboral.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Falta de confianza.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 dominio de idiomas.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Impaciente.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 movilidad geográfica.</a:t>
                      </a:r>
                      <a:endParaRPr lang="es-CL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332497"/>
                  </a:ext>
                </a:extLst>
              </a:tr>
              <a:tr h="804178"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OPORTUNIDADES (EXTERNOS)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800" b="1" dirty="0">
                          <a:solidFill>
                            <a:schemeClr val="tx1"/>
                          </a:solidFill>
                        </a:rPr>
                        <a:t>AMENAZAS (EXTERNOS)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1875284"/>
                  </a:ext>
                </a:extLst>
              </a:tr>
              <a:tr h="185435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Desarrollo marca personal.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Sector en crecimiento.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Oportunidad de emprendimiento.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Apoyo económico familiar.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Escasa oferta de empleo.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Entorno laboral conflictivo.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Falta de apoyo familiar.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Alta tasa de paro en jóvenes.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CL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Elevada competencia muy formada.</a:t>
                      </a:r>
                      <a:endParaRPr lang="es-CL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08904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D32D4054-86E9-3244-9716-597458E9BFBA}"/>
              </a:ext>
            </a:extLst>
          </p:cNvPr>
          <p:cNvSpPr txBox="1"/>
          <p:nvPr/>
        </p:nvSpPr>
        <p:spPr>
          <a:xfrm>
            <a:off x="2048933" y="186267"/>
            <a:ext cx="817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dirty="0"/>
              <a:t>EJEMPLO F.O.D.A. PERSONA</a:t>
            </a:r>
          </a:p>
        </p:txBody>
      </p:sp>
    </p:spTree>
    <p:extLst>
      <p:ext uri="{BB962C8B-B14F-4D97-AF65-F5344CB8AC3E}">
        <p14:creationId xmlns:p14="http://schemas.microsoft.com/office/powerpoint/2010/main" val="798635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486888" y="1187533"/>
            <a:ext cx="11139055" cy="452431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El análisis FODA lo ayudará a saber dónde está y con sus conclusiones podrá identificar las estrategias que debe seguir para conseguir su objetivo.</a:t>
            </a:r>
          </a:p>
          <a:p>
            <a:pPr marL="342900" indent="-3429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342900" indent="-3429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 una análisis que debe hacer de forma periódica, revisándolo para comprobar que las estrategias que se han adoptado, están alineadas con el objetivo.</a:t>
            </a:r>
          </a:p>
          <a:p>
            <a:pPr marL="342900" indent="-3429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342900" indent="-3429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“Lo que NO se mide NO mejora” Peter Drucker.</a:t>
            </a:r>
            <a:endParaRPr lang="es-CL" sz="20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187148" y="361113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F.O.D.A.</a:t>
            </a:r>
          </a:p>
        </p:txBody>
      </p:sp>
    </p:spTree>
    <p:extLst>
      <p:ext uri="{BB962C8B-B14F-4D97-AF65-F5344CB8AC3E}">
        <p14:creationId xmlns:p14="http://schemas.microsoft.com/office/powerpoint/2010/main" val="212791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F549D18-6033-1C42-A7FD-B63C04D2D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735" y="326151"/>
            <a:ext cx="7298266" cy="6280580"/>
          </a:xfrm>
          <a:prstGeom prst="rect">
            <a:avLst/>
          </a:prstGeom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A9E70654-2485-304A-85AA-0CE65820226F}"/>
              </a:ext>
            </a:extLst>
          </p:cNvPr>
          <p:cNvGrpSpPr/>
          <p:nvPr/>
        </p:nvGrpSpPr>
        <p:grpSpPr>
          <a:xfrm>
            <a:off x="349599" y="1604136"/>
            <a:ext cx="2238563" cy="3724609"/>
            <a:chOff x="349599" y="1604136"/>
            <a:chExt cx="2238563" cy="3724609"/>
          </a:xfrm>
        </p:grpSpPr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6E35DC6F-47F4-CB40-B5A7-D4A8C66E20CC}"/>
                </a:ext>
              </a:extLst>
            </p:cNvPr>
            <p:cNvSpPr txBox="1"/>
            <p:nvPr/>
          </p:nvSpPr>
          <p:spPr>
            <a:xfrm>
              <a:off x="349599" y="1604136"/>
              <a:ext cx="915122" cy="3724609"/>
            </a:xfrm>
            <a:prstGeom prst="rect">
              <a:avLst/>
            </a:prstGeom>
            <a:solidFill>
              <a:srgbClr val="00B050"/>
            </a:solidFill>
          </p:spPr>
          <p:txBody>
            <a:bodyPr vert="wordArtVert" wrap="none" rtlCol="0">
              <a:spAutoFit/>
            </a:bodyPr>
            <a:lstStyle/>
            <a:p>
              <a:r>
                <a:rPr lang="es-CL" sz="4000" b="1" dirty="0"/>
                <a:t>LUEGO</a:t>
              </a:r>
            </a:p>
          </p:txBody>
        </p:sp>
        <p:sp>
          <p:nvSpPr>
            <p:cNvPr id="6" name="Flecha derecha 5">
              <a:extLst>
                <a:ext uri="{FF2B5EF4-FFF2-40B4-BE49-F238E27FC236}">
                  <a16:creationId xmlns:a16="http://schemas.microsoft.com/office/drawing/2014/main" id="{CB00FBDB-F150-9F47-9E3D-09451ED48170}"/>
                </a:ext>
              </a:extLst>
            </p:cNvPr>
            <p:cNvSpPr/>
            <p:nvPr/>
          </p:nvSpPr>
          <p:spPr>
            <a:xfrm>
              <a:off x="1538294" y="3093906"/>
              <a:ext cx="1049868" cy="745067"/>
            </a:xfrm>
            <a:prstGeom prst="rightArrow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19204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ANÁLISIS F.O.D.A.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2452</TotalTime>
  <Words>621</Words>
  <Application>Microsoft Macintosh PowerPoint</Application>
  <PresentationFormat>Panorámica</PresentationFormat>
  <Paragraphs>109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18</cp:revision>
  <dcterms:created xsi:type="dcterms:W3CDTF">2019-02-20T12:09:41Z</dcterms:created>
  <dcterms:modified xsi:type="dcterms:W3CDTF">2019-03-15T04:01:27Z</dcterms:modified>
</cp:coreProperties>
</file>